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60" r:id="rId4"/>
    <p:sldId id="261" r:id="rId5"/>
    <p:sldId id="262" r:id="rId6"/>
    <p:sldId id="275" r:id="rId7"/>
    <p:sldId id="277" r:id="rId8"/>
    <p:sldId id="276" r:id="rId9"/>
    <p:sldId id="278" r:id="rId10"/>
    <p:sldId id="279" r:id="rId11"/>
    <p:sldId id="282" r:id="rId12"/>
    <p:sldId id="281" r:id="rId13"/>
    <p:sldId id="280" r:id="rId14"/>
    <p:sldId id="274" r:id="rId15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5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1C1C8-209E-4EB7-9F0B-8404D496ACF2}" type="datetimeFigureOut">
              <a:rPr lang="hu-HU" smtClean="0"/>
              <a:t>2017.12.11.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57D18-6A07-491B-A5CF-2D4179C175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0624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30B3-E0D6-472F-B8DC-37DE36A99BC7}" type="datetimeFigureOut">
              <a:rPr lang="hu-HU" smtClean="0"/>
              <a:t>2017.12.11.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01657-8052-42CE-BE8F-C18A1AC991D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0187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01657-8052-42CE-BE8F-C18A1AC991DB}" type="slidenum">
              <a:rPr lang="hu-HU" smtClean="0"/>
              <a:t>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247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A934-B4AE-4F4A-9293-174B335186DD}" type="datetime1">
              <a:rPr lang="hu-HU" smtClean="0"/>
              <a:t>2017.12.11.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193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2E87-79A1-4467-8417-D41288DA6C12}" type="datetime1">
              <a:rPr lang="hu-HU" smtClean="0"/>
              <a:t>2017.12.11.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193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CC9E-F497-4B5B-8B28-BC6443D8C669}" type="datetime1">
              <a:rPr lang="hu-HU" smtClean="0"/>
              <a:t>2017.12.11.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63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ED229-EF4B-4C42-854B-DA778E812C0E}" type="datetime1">
              <a:rPr lang="hu-HU" smtClean="0"/>
              <a:t>2017.12.11.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450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4FDEF-E291-4D7C-BDF5-3B522EC5B650}" type="datetime1">
              <a:rPr lang="hu-HU" smtClean="0"/>
              <a:t>2017.12.11.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868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EAD-C1AE-4600-A334-5222B2D4AD7B}" type="datetime1">
              <a:rPr lang="hu-HU" smtClean="0"/>
              <a:t>2017.12.11.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525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26C9-55DA-4E6A-A6FA-6D29F1F4D6D5}" type="datetime1">
              <a:rPr lang="hu-HU" smtClean="0"/>
              <a:t>2017.12.11.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840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AC9F4-46C2-420C-9F1C-838E9BD0803A}" type="datetime1">
              <a:rPr lang="hu-HU" smtClean="0"/>
              <a:t>2017.12.11.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53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C29A-2299-46DC-BE83-CB99086609CF}" type="datetime1">
              <a:rPr lang="hu-HU" smtClean="0"/>
              <a:t>2017.12.11.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16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C900-DF6E-4E97-9E01-8EFFBF79924B}" type="datetime1">
              <a:rPr lang="hu-HU" smtClean="0"/>
              <a:t>2017.12.11.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071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C865-12F4-4A62-BF06-98DFB0445E72}" type="datetime1">
              <a:rPr lang="hu-HU" smtClean="0"/>
              <a:t>2017.12.11.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61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6E6A-9EDD-464A-8C23-0613E88AFBE6}" type="datetime1">
              <a:rPr lang="hu-HU" smtClean="0"/>
              <a:t>2017.12.11.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0F3D-9AD7-4D12-B45C-085CBB874B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25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wabererbiztosito.hu/partnerportal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wabererbiztosito.hu/partnerportal/Default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12191999" cy="70173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hu-HU" sz="7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7200" b="1" dirty="0" smtClean="0">
                <a:solidFill>
                  <a:schemeClr val="bg1"/>
                </a:solidFill>
              </a:rPr>
              <a:t>Wáberer KGFB </a:t>
            </a:r>
          </a:p>
          <a:p>
            <a:pPr algn="ctr"/>
            <a:r>
              <a:rPr lang="hu-HU" sz="7200" b="1" dirty="0" smtClean="0">
                <a:solidFill>
                  <a:schemeClr val="bg1"/>
                </a:solidFill>
              </a:rPr>
              <a:t>flottaszaporító</a:t>
            </a:r>
          </a:p>
          <a:p>
            <a:pPr algn="ctr"/>
            <a:endParaRPr lang="hu-HU" sz="7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5400" b="1" dirty="0" smtClean="0">
                <a:solidFill>
                  <a:schemeClr val="bg1"/>
                </a:solidFill>
              </a:rPr>
              <a:t>Felhasználói segédlet</a:t>
            </a:r>
          </a:p>
          <a:p>
            <a:pPr algn="ctr"/>
            <a:endParaRPr lang="hu-HU" sz="5400" b="1" dirty="0">
              <a:solidFill>
                <a:schemeClr val="bg1"/>
              </a:solidFill>
            </a:endParaRPr>
          </a:p>
          <a:p>
            <a:pPr algn="ctr"/>
            <a:endParaRPr lang="hu-H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9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- ajánlat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Ajánlat letöltése, aláírása, aláírt ajánlat visszatöltése.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visszatöltött és a minden oldalon </a:t>
            </a:r>
            <a:r>
              <a:rPr lang="hu-HU" b="1" dirty="0" smtClean="0">
                <a:solidFill>
                  <a:srgbClr val="FF0000"/>
                </a:solidFill>
              </a:rPr>
              <a:t>aláírt ajánlat </a:t>
            </a:r>
            <a:r>
              <a:rPr lang="hu-HU" dirty="0" smtClean="0">
                <a:solidFill>
                  <a:srgbClr val="002060"/>
                </a:solidFill>
              </a:rPr>
              <a:t>minden esetben </a:t>
            </a:r>
            <a:r>
              <a:rPr lang="hu-HU" b="1" dirty="0" smtClean="0">
                <a:solidFill>
                  <a:srgbClr val="FF0000"/>
                </a:solidFill>
              </a:rPr>
              <a:t>ellenőrzésre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kerül</a:t>
            </a:r>
            <a:r>
              <a:rPr lang="hu-HU" dirty="0" smtClean="0">
                <a:solidFill>
                  <a:srgbClr val="002060"/>
                </a:solidFill>
              </a:rPr>
              <a:t>. Ha valami nincs aláírva, vagy más lett visszatöltve, akkor a rögzítést nem fogjuk végrehajtani!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adatközlőn megadott </a:t>
            </a:r>
            <a:r>
              <a:rPr lang="hu-HU" b="1" dirty="0" smtClean="0">
                <a:solidFill>
                  <a:srgbClr val="FF0000"/>
                </a:solidFill>
              </a:rPr>
              <a:t>kockázatviselés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kezdetnek</a:t>
            </a:r>
            <a:r>
              <a:rPr lang="hu-HU" dirty="0" smtClean="0">
                <a:solidFill>
                  <a:srgbClr val="002060"/>
                </a:solidFill>
              </a:rPr>
              <a:t> előremutatónak kell lennie, visszamenőleg nem fogjuk elfogadni a visszatöltött adatközlőt. Ha az ajánlatkészítés napján indul a kockázat, akkor óra percet is meg kell adni, egyébként a következő nap, 00:00-val indul a kockázat.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ajánlati kép tartalma jelentősen nem módosult a korábbiakhoz képest. Továbbra is része az </a:t>
            </a:r>
            <a:r>
              <a:rPr lang="hu-HU" b="1" dirty="0" smtClean="0">
                <a:solidFill>
                  <a:srgbClr val="FF0000"/>
                </a:solidFill>
              </a:rPr>
              <a:t>üzemeltetési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nyilatkozat</a:t>
            </a:r>
            <a:r>
              <a:rPr lang="hu-HU" dirty="0" smtClean="0">
                <a:solidFill>
                  <a:srgbClr val="002060"/>
                </a:solidFill>
              </a:rPr>
              <a:t>, amely ha az ajánlati kép részét képezi, továbbra is szükséges annak aláírása és kitöltése!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Beépítettünk a rendszerbe egy </a:t>
            </a:r>
            <a:r>
              <a:rPr lang="hu-HU" b="1" dirty="0" smtClean="0">
                <a:solidFill>
                  <a:srgbClr val="FF0000"/>
                </a:solidFill>
              </a:rPr>
              <a:t>emlékeztető e-mailt</a:t>
            </a:r>
            <a:r>
              <a:rPr lang="hu-HU" dirty="0" smtClean="0">
                <a:solidFill>
                  <a:srgbClr val="002060"/>
                </a:solidFill>
              </a:rPr>
              <a:t>, ami azt jelzi, hogy ha van olyan ajánlat, amihez az aláírt ajánlat nem lett visszatöltve és az ajánlaton található</a:t>
            </a:r>
            <a:r>
              <a:rPr lang="hu-HU" smtClean="0">
                <a:solidFill>
                  <a:srgbClr val="002060"/>
                </a:solidFill>
              </a:rPr>
              <a:t>, az ajánlat készítésének </a:t>
            </a:r>
            <a:r>
              <a:rPr lang="hu-HU" dirty="0" smtClean="0">
                <a:solidFill>
                  <a:srgbClr val="002060"/>
                </a:solidFill>
              </a:rPr>
              <a:t>dátumához képest a 7. napon vagyunk. 8 napon túl, zárjuk az ajánlatot és a feltöltés gomb inaktív lesz.</a:t>
            </a:r>
          </a:p>
        </p:txBody>
      </p:sp>
    </p:spTree>
    <p:extLst>
      <p:ext uri="{BB962C8B-B14F-4D97-AF65-F5344CB8AC3E}">
        <p14:creationId xmlns:p14="http://schemas.microsoft.com/office/powerpoint/2010/main" val="1435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75991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285680" y="5936966"/>
              <a:ext cx="552412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10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– egyéb funkciók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felületen, amennyiben az ajánlat jóváhagyásra került, lehetőség lesz fedezetigazolás letöltésére.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ajánlatokhoz tartozni fog egy törlés gomb, amellyel azokat a nem lezárt ajánlatokat lehet törölni, amelyekre „nincs szükség”. Például, ha csak díjat akartak kalkulálni és aláírt ajánlat nem lesz visszatöltve.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35" y="3024718"/>
            <a:ext cx="4686782" cy="3373007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63" y="3024718"/>
            <a:ext cx="5829300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5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288178" y="5936966"/>
              <a:ext cx="54741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11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9013267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– korábbi szaporítások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747346" y="1270392"/>
            <a:ext cx="7719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Korábbi szaporítások, félbehagyott szaporítások </a:t>
            </a:r>
            <a:r>
              <a:rPr lang="hu-HU" b="1" dirty="0" smtClean="0">
                <a:solidFill>
                  <a:srgbClr val="FF0000"/>
                </a:solidFill>
              </a:rPr>
              <a:t>visszakereshetőek </a:t>
            </a:r>
            <a:r>
              <a:rPr lang="hu-HU" dirty="0">
                <a:solidFill>
                  <a:srgbClr val="002060"/>
                </a:solidFill>
              </a:rPr>
              <a:t>és </a:t>
            </a:r>
            <a:r>
              <a:rPr lang="hu-HU" b="1" dirty="0" smtClean="0">
                <a:solidFill>
                  <a:srgbClr val="FF0000"/>
                </a:solidFill>
              </a:rPr>
              <a:t>folytathatóak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egyszerűség kedvéért a felületre helyeztünk egy szűrőt is, amely megkönnyíti a régi ajánlatok közötti keresést.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68" y="4191000"/>
            <a:ext cx="7543800" cy="2438400"/>
          </a:xfrm>
          <a:prstGeom prst="rect">
            <a:avLst/>
          </a:prstGeom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151" y="2470721"/>
            <a:ext cx="5026035" cy="166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283209" y="5936966"/>
              <a:ext cx="557354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12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526621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Rendszer értesítései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rendszer az </a:t>
            </a:r>
            <a:r>
              <a:rPr lang="hu-HU" b="1" dirty="0" smtClean="0">
                <a:solidFill>
                  <a:srgbClr val="FF0000"/>
                </a:solidFill>
              </a:rPr>
              <a:t>alkuszi e-mail</a:t>
            </a:r>
            <a:r>
              <a:rPr lang="hu-HU" dirty="0" smtClean="0">
                <a:solidFill>
                  <a:srgbClr val="002060"/>
                </a:solidFill>
              </a:rPr>
              <a:t> címre vagy ha az elején meg lett adva egyedi, akkor arra az e-mail címre </a:t>
            </a:r>
            <a:r>
              <a:rPr lang="hu-HU" b="1" dirty="0" smtClean="0">
                <a:solidFill>
                  <a:srgbClr val="FF0000"/>
                </a:solidFill>
              </a:rPr>
              <a:t>küldi</a:t>
            </a:r>
            <a:r>
              <a:rPr lang="hu-HU" dirty="0" smtClean="0">
                <a:solidFill>
                  <a:srgbClr val="002060"/>
                </a:solidFill>
              </a:rPr>
              <a:t> az </a:t>
            </a:r>
            <a:r>
              <a:rPr lang="hu-HU" b="1" dirty="0" smtClean="0">
                <a:solidFill>
                  <a:srgbClr val="FF0000"/>
                </a:solidFill>
              </a:rPr>
              <a:t>értesítéseket</a:t>
            </a:r>
            <a:r>
              <a:rPr lang="hu-HU" dirty="0" smtClean="0">
                <a:solidFill>
                  <a:srgbClr val="002060"/>
                </a:solidFill>
              </a:rPr>
              <a:t>, hogy hol tart a folyamat.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Értesítést az alábbiakról küld a rendszer: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Alkuszi megbízás elfogadása esetén (ha szükséges volt).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Sikeresen feltöltött (hibátlan) adatközlő esetén.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Amennyiben elbírálás szükséges, akkor annak elvégzése után.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Feltöltött ajánlatról, ha fogadta a rendszerünk.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nyilvántartó rendszerünkbe rögzített ajánlatról, részletes magyarázattal, ha voltak problémás gépjárművek (nincs forgalomban, nincs átírva még stb.) </a:t>
            </a: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Fontos!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Az értesítő e-maileket egy program küldi automatikusan, arra választ küldeni nem lehet!</a:t>
            </a: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4581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" y="0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 smtClean="0">
                <a:solidFill>
                  <a:srgbClr val="002060"/>
                </a:solidFill>
              </a:rPr>
              <a:t>Köszönöm a figyelmet!</a:t>
            </a:r>
            <a:endParaRPr lang="hu-HU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9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4" name="Ellipszis 3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5" name="Szövegdoboz 4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3" name="Csoportba foglalás 12"/>
          <p:cNvGrpSpPr/>
          <p:nvPr/>
        </p:nvGrpSpPr>
        <p:grpSpPr>
          <a:xfrm>
            <a:off x="140672" y="140673"/>
            <a:ext cx="7051431" cy="896815"/>
            <a:chOff x="140672" y="140673"/>
            <a:chExt cx="7051431" cy="896815"/>
          </a:xfrm>
          <a:solidFill>
            <a:srgbClr val="002060"/>
          </a:solidFill>
        </p:grpSpPr>
        <p:sp>
          <p:nvSpPr>
            <p:cNvPr id="7" name="Folyamatábra: Másik feldolgozás 6"/>
            <p:cNvSpPr/>
            <p:nvPr/>
          </p:nvSpPr>
          <p:spPr>
            <a:xfrm>
              <a:off x="140672" y="140673"/>
              <a:ext cx="7051431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1714494" y="296692"/>
              <a:ext cx="3903785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u-HU" sz="3200" b="1" dirty="0" smtClean="0">
                  <a:solidFill>
                    <a:schemeClr val="bg1"/>
                  </a:solidFill>
                </a:rPr>
                <a:t>TARTALOMJEGYZÉK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Folyamatábra: Késleltetés 9"/>
          <p:cNvSpPr/>
          <p:nvPr/>
        </p:nvSpPr>
        <p:spPr>
          <a:xfrm>
            <a:off x="-246185" y="1538333"/>
            <a:ext cx="8247185" cy="4398634"/>
          </a:xfrm>
          <a:prstGeom prst="flowChartDelay">
            <a:avLst/>
          </a:prstGeom>
          <a:noFill/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140674" y="2459089"/>
            <a:ext cx="7473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Bevezetés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Felhasználói felület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Gyakorlati alkalmazás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4000" dirty="0" smtClean="0">
                <a:solidFill>
                  <a:srgbClr val="002060"/>
                </a:solidFill>
                <a:latin typeface="Berlin Sans FB" panose="020E0602020502020306" pitchFamily="34" charset="0"/>
              </a:rPr>
              <a:t>Rendszer értesítései</a:t>
            </a:r>
            <a:endParaRPr lang="hu-H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2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140672" y="140673"/>
            <a:ext cx="9812222" cy="896815"/>
            <a:chOff x="140672" y="140673"/>
            <a:chExt cx="9812222" cy="896815"/>
          </a:xfrm>
          <a:solidFill>
            <a:srgbClr val="002060"/>
          </a:solidFill>
        </p:grpSpPr>
        <p:sp>
          <p:nvSpPr>
            <p:cNvPr id="8" name="Folyamatábra: Másik feldolgozás 7"/>
            <p:cNvSpPr/>
            <p:nvPr/>
          </p:nvSpPr>
          <p:spPr>
            <a:xfrm>
              <a:off x="140672" y="140673"/>
              <a:ext cx="9812222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224198" y="296692"/>
              <a:ext cx="9645169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Bevezetés – flottaszaporító rövid leírása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246185" y="1410355"/>
            <a:ext cx="117465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800" b="1" dirty="0" smtClean="0">
                <a:solidFill>
                  <a:srgbClr val="002060"/>
                </a:solidFill>
              </a:rPr>
              <a:t>Mire használható?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 smtClean="0">
                <a:solidFill>
                  <a:srgbClr val="002060"/>
                </a:solidFill>
              </a:rPr>
              <a:t>A program meglévő (rögzített) és nálunk </a:t>
            </a:r>
            <a:r>
              <a:rPr lang="hu-HU" sz="2400" b="1" dirty="0" smtClean="0">
                <a:solidFill>
                  <a:srgbClr val="FF0000"/>
                </a:solidFill>
              </a:rPr>
              <a:t>élő</a:t>
            </a:r>
            <a:r>
              <a:rPr lang="hu-HU" sz="2400" dirty="0" smtClean="0">
                <a:solidFill>
                  <a:srgbClr val="002060"/>
                </a:solidFill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KGFB</a:t>
            </a:r>
            <a:r>
              <a:rPr lang="hu-HU" sz="2400" dirty="0" smtClean="0">
                <a:solidFill>
                  <a:srgbClr val="002060"/>
                </a:solidFill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flották</a:t>
            </a:r>
            <a:r>
              <a:rPr lang="hu-HU" sz="2400" dirty="0" smtClean="0">
                <a:solidFill>
                  <a:srgbClr val="002060"/>
                </a:solidFill>
              </a:rPr>
              <a:t> </a:t>
            </a:r>
            <a:r>
              <a:rPr lang="hu-HU" sz="2400" b="1" dirty="0" smtClean="0">
                <a:solidFill>
                  <a:srgbClr val="FF0000"/>
                </a:solidFill>
              </a:rPr>
              <a:t>szaporítására</a:t>
            </a:r>
            <a:r>
              <a:rPr lang="hu-HU" sz="2400" dirty="0" smtClean="0">
                <a:solidFill>
                  <a:srgbClr val="002060"/>
                </a:solidFill>
              </a:rPr>
              <a:t> szolgál. </a:t>
            </a:r>
            <a:r>
              <a:rPr lang="hu-HU" sz="2400" dirty="0">
                <a:solidFill>
                  <a:srgbClr val="002060"/>
                </a:solidFill>
              </a:rPr>
              <a:t>Illetve </a:t>
            </a:r>
            <a:r>
              <a:rPr lang="hu-HU" sz="2400" dirty="0" err="1" smtClean="0">
                <a:solidFill>
                  <a:srgbClr val="002060"/>
                </a:solidFill>
              </a:rPr>
              <a:t>DNF-es</a:t>
            </a:r>
            <a:r>
              <a:rPr lang="hu-HU" sz="2400" dirty="0" smtClean="0">
                <a:solidFill>
                  <a:srgbClr val="002060"/>
                </a:solidFill>
              </a:rPr>
              <a:t> flotta visszakötésére is használható. </a:t>
            </a:r>
          </a:p>
          <a:p>
            <a:pPr marL="342900" indent="-342900">
              <a:buFont typeface="+mj-lt"/>
              <a:buAutoNum type="arabicPeriod"/>
            </a:pPr>
            <a:endParaRPr lang="hu-H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sz="2800" b="1" dirty="0" smtClean="0">
                <a:solidFill>
                  <a:srgbClr val="002060"/>
                </a:solidFill>
              </a:rPr>
              <a:t>Hol érhető el?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b="1" dirty="0" smtClean="0">
                <a:solidFill>
                  <a:srgbClr val="FF0000"/>
                </a:solidFill>
              </a:rPr>
              <a:t>Online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smtClean="0">
                <a:solidFill>
                  <a:srgbClr val="002060"/>
                </a:solidFill>
              </a:rPr>
              <a:t>érhető el a partnerportálon keresztül.</a:t>
            </a:r>
          </a:p>
          <a:p>
            <a:pPr marL="342900" indent="-342900">
              <a:buFont typeface="+mj-lt"/>
              <a:buAutoNum type="arabicPeriod"/>
            </a:pPr>
            <a:endParaRPr lang="hu-HU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hu-HU" sz="2800" b="1" dirty="0" smtClean="0">
                <a:solidFill>
                  <a:srgbClr val="002060"/>
                </a:solidFill>
              </a:rPr>
              <a:t>Mik az előnyei?</a:t>
            </a:r>
            <a:br>
              <a:rPr lang="hu-HU" sz="2800" b="1" dirty="0" smtClean="0">
                <a:solidFill>
                  <a:srgbClr val="002060"/>
                </a:solidFill>
              </a:rPr>
            </a:br>
            <a:r>
              <a:rPr lang="hu-HU" sz="2400" b="1" dirty="0" smtClean="0">
                <a:solidFill>
                  <a:srgbClr val="FF0000"/>
                </a:solidFill>
              </a:rPr>
              <a:t>Gyorsabb és kényelmesebb </a:t>
            </a:r>
            <a:r>
              <a:rPr lang="hu-HU" sz="2400" dirty="0" smtClean="0">
                <a:solidFill>
                  <a:srgbClr val="002060"/>
                </a:solidFill>
              </a:rPr>
              <a:t>flottaszaporítás.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400" dirty="0">
                <a:solidFill>
                  <a:srgbClr val="002060"/>
                </a:solidFill>
              </a:rPr>
              <a:t>A rendszer értesítést küld a fontosabb állapotokról. 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400" dirty="0" smtClean="0">
                <a:solidFill>
                  <a:srgbClr val="002060"/>
                </a:solidFill>
              </a:rPr>
              <a:t>Nincs folyamatos e-mail küldözgetés.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400" dirty="0" smtClean="0">
                <a:solidFill>
                  <a:srgbClr val="002060"/>
                </a:solidFill>
              </a:rPr>
              <a:t>Munkaidőn kívül is indítható folyamat.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400" dirty="0" smtClean="0">
                <a:solidFill>
                  <a:srgbClr val="002060"/>
                </a:solidFill>
              </a:rPr>
              <a:t>Egyszerű, gyorsan tanulható lépések.</a:t>
            </a:r>
          </a:p>
          <a:p>
            <a:pPr marL="800100" lvl="1" indent="-342900">
              <a:buFont typeface="+mj-lt"/>
              <a:buAutoNum type="arabicPeriod"/>
            </a:pPr>
            <a:r>
              <a:rPr lang="hu-HU" sz="2400" dirty="0" smtClean="0">
                <a:solidFill>
                  <a:srgbClr val="002060"/>
                </a:solidFill>
              </a:rPr>
              <a:t>Visszakövethető rendszer.</a:t>
            </a:r>
            <a:endParaRPr lang="hu-H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yamatábra: Másik feldolgozás 7"/>
          <p:cNvSpPr/>
          <p:nvPr/>
        </p:nvSpPr>
        <p:spPr>
          <a:xfrm>
            <a:off x="140672" y="140673"/>
            <a:ext cx="6169512" cy="896815"/>
          </a:xfrm>
          <a:prstGeom prst="flowChartAlternateProcess">
            <a:avLst/>
          </a:prstGeom>
          <a:solidFill>
            <a:srgbClr val="002060"/>
          </a:solidFill>
          <a:ln w="508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73981" y="296692"/>
            <a:ext cx="5896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Felhasználói felület - belépés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92369" y="1477108"/>
            <a:ext cx="11699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felület </a:t>
            </a:r>
            <a:r>
              <a:rPr lang="hu-HU" b="1" dirty="0" smtClean="0">
                <a:solidFill>
                  <a:srgbClr val="FF0000"/>
                </a:solidFill>
              </a:rPr>
              <a:t>online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érhető el a </a:t>
            </a:r>
            <a:r>
              <a:rPr lang="hu-HU" b="1" dirty="0" smtClean="0">
                <a:solidFill>
                  <a:srgbClr val="FF0000"/>
                </a:solidFill>
              </a:rPr>
              <a:t>partnerportálunkon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keresztül. A szaporító elérése </a:t>
            </a:r>
            <a:r>
              <a:rPr lang="hu-HU" b="1" dirty="0" smtClean="0">
                <a:solidFill>
                  <a:srgbClr val="FF0000"/>
                </a:solidFill>
              </a:rPr>
              <a:t>belépéshez</a:t>
            </a:r>
            <a:r>
              <a:rPr lang="hu-HU" dirty="0" smtClean="0">
                <a:solidFill>
                  <a:srgbClr val="002060"/>
                </a:solidFill>
              </a:rPr>
              <a:t> van kötve.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rendszer </a:t>
            </a:r>
            <a:r>
              <a:rPr lang="hu-HU" b="1" dirty="0" smtClean="0">
                <a:solidFill>
                  <a:srgbClr val="FF0000"/>
                </a:solidFill>
              </a:rPr>
              <a:t>e-mailben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értesítést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küld a fontosabb állapotokról, ezért megadható </a:t>
            </a:r>
            <a:r>
              <a:rPr lang="hu-HU" b="1" dirty="0" smtClean="0">
                <a:solidFill>
                  <a:srgbClr val="FF0000"/>
                </a:solidFill>
              </a:rPr>
              <a:t>egyedi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e-mail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cím 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gyorsabb </a:t>
            </a:r>
            <a:r>
              <a:rPr lang="hu-HU" dirty="0">
                <a:solidFill>
                  <a:srgbClr val="002060"/>
                </a:solidFill>
              </a:rPr>
              <a:t>ügyintézés érdekében </a:t>
            </a:r>
            <a:r>
              <a:rPr lang="hu-HU" dirty="0" smtClean="0">
                <a:solidFill>
                  <a:srgbClr val="002060"/>
                </a:solidFill>
              </a:rPr>
              <a:t>megadható </a:t>
            </a:r>
            <a:r>
              <a:rPr lang="hu-HU" b="1" dirty="0">
                <a:solidFill>
                  <a:srgbClr val="FF0000"/>
                </a:solidFill>
              </a:rPr>
              <a:t>egyedi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telefonszám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is</a:t>
            </a:r>
            <a:r>
              <a:rPr lang="hu-HU" dirty="0">
                <a:solidFill>
                  <a:srgbClr val="002060"/>
                </a:solidFill>
              </a:rPr>
              <a:t>.</a:t>
            </a: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hu-HU" dirty="0" smtClean="0">
                <a:solidFill>
                  <a:srgbClr val="002060"/>
                </a:solidFill>
                <a:hlinkClick r:id="rId2"/>
              </a:rPr>
              <a:t>www.wabererbiztosito.hu/partnerportal/Default.aspx</a:t>
            </a: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17" name="Ellipszis 16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7" name="Csoportba foglalás 6"/>
          <p:cNvGrpSpPr/>
          <p:nvPr/>
        </p:nvGrpSpPr>
        <p:grpSpPr>
          <a:xfrm>
            <a:off x="442941" y="2824528"/>
            <a:ext cx="6099516" cy="2943225"/>
            <a:chOff x="442941" y="2824528"/>
            <a:chExt cx="6099516" cy="2943225"/>
          </a:xfrm>
        </p:grpSpPr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941" y="2824528"/>
              <a:ext cx="2105025" cy="2943225"/>
            </a:xfrm>
            <a:prstGeom prst="rect">
              <a:avLst/>
            </a:prstGeom>
          </p:spPr>
        </p:pic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20967" y="2824528"/>
              <a:ext cx="1381125" cy="2667000"/>
            </a:xfrm>
            <a:prstGeom prst="rect">
              <a:avLst/>
            </a:prstGeom>
          </p:spPr>
        </p:pic>
        <p:grpSp>
          <p:nvGrpSpPr>
            <p:cNvPr id="6" name="Csoportba foglalás 5"/>
            <p:cNvGrpSpPr/>
            <p:nvPr/>
          </p:nvGrpSpPr>
          <p:grpSpPr>
            <a:xfrm>
              <a:off x="4285032" y="2824528"/>
              <a:ext cx="2257425" cy="2276475"/>
              <a:chOff x="4285032" y="2824528"/>
              <a:chExt cx="2257425" cy="2276475"/>
            </a:xfrm>
          </p:grpSpPr>
          <p:pic>
            <p:nvPicPr>
              <p:cNvPr id="4" name="Kép 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85032" y="2824528"/>
                <a:ext cx="2257425" cy="2276475"/>
              </a:xfrm>
              <a:prstGeom prst="rect">
                <a:avLst/>
              </a:prstGeom>
            </p:spPr>
          </p:pic>
          <p:sp>
            <p:nvSpPr>
              <p:cNvPr id="5" name="Ellipszis 4"/>
              <p:cNvSpPr/>
              <p:nvPr/>
            </p:nvSpPr>
            <p:spPr>
              <a:xfrm>
                <a:off x="4418577" y="4400708"/>
                <a:ext cx="1688756" cy="46131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99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4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- összefoglaló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Első feladat a felületre való </a:t>
            </a:r>
            <a:r>
              <a:rPr lang="hu-HU" b="1" dirty="0" smtClean="0">
                <a:solidFill>
                  <a:srgbClr val="FF0000"/>
                </a:solidFill>
              </a:rPr>
              <a:t>belépés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</a:rPr>
              <a:t>Belépés </a:t>
            </a:r>
            <a:r>
              <a:rPr lang="hu-HU" dirty="0" smtClean="0">
                <a:solidFill>
                  <a:srgbClr val="002060"/>
                </a:solidFill>
              </a:rPr>
              <a:t>után az alkuszi </a:t>
            </a:r>
            <a:r>
              <a:rPr lang="hu-HU" b="1" dirty="0" smtClean="0">
                <a:solidFill>
                  <a:srgbClr val="FF0000"/>
                </a:solidFill>
              </a:rPr>
              <a:t>adatok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megadása</a:t>
            </a:r>
            <a:r>
              <a:rPr lang="hu-HU" dirty="0" smtClean="0">
                <a:solidFill>
                  <a:srgbClr val="002060"/>
                </a:solidFill>
              </a:rPr>
              <a:t> (amennyiben szükséges).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Majd a </a:t>
            </a:r>
            <a:r>
              <a:rPr lang="hu-HU" b="1" dirty="0" smtClean="0">
                <a:solidFill>
                  <a:srgbClr val="FF0000"/>
                </a:solidFill>
              </a:rPr>
              <a:t>flotta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kiválasztása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(flottaazonosító és adószám megadásával).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Csak </a:t>
            </a:r>
            <a:r>
              <a:rPr lang="hu-HU" b="1" dirty="0" smtClean="0">
                <a:solidFill>
                  <a:srgbClr val="FF0000"/>
                </a:solidFill>
              </a:rPr>
              <a:t>élő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és a rendszerben már </a:t>
            </a:r>
            <a:r>
              <a:rPr lang="hu-HU" b="1" dirty="0" smtClean="0">
                <a:solidFill>
                  <a:srgbClr val="FF0000"/>
                </a:solidFill>
              </a:rPr>
              <a:t>rögzített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flotta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szaporítására használható, illetve </a:t>
            </a:r>
            <a:r>
              <a:rPr lang="hu-HU" dirty="0" err="1" smtClean="0">
                <a:solidFill>
                  <a:srgbClr val="002060"/>
                </a:solidFill>
              </a:rPr>
              <a:t>DNF-es</a:t>
            </a:r>
            <a:r>
              <a:rPr lang="hu-HU" dirty="0" smtClean="0">
                <a:solidFill>
                  <a:srgbClr val="002060"/>
                </a:solidFill>
              </a:rPr>
              <a:t> flotta visszakötésére. (kötési okot ki kell választani)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Adatközlő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002060"/>
                </a:solidFill>
              </a:rPr>
              <a:t>excel</a:t>
            </a:r>
            <a:r>
              <a:rPr lang="hu-HU" dirty="0" smtClean="0">
                <a:solidFill>
                  <a:srgbClr val="002060"/>
                </a:solidFill>
              </a:rPr>
              <a:t> letöltése, adatok kitöltése, kitöltött </a:t>
            </a:r>
            <a:r>
              <a:rPr lang="hu-HU" dirty="0" err="1" smtClean="0">
                <a:solidFill>
                  <a:srgbClr val="002060"/>
                </a:solidFill>
              </a:rPr>
              <a:t>excel</a:t>
            </a:r>
            <a:r>
              <a:rPr lang="hu-HU" dirty="0" smtClean="0">
                <a:solidFill>
                  <a:srgbClr val="002060"/>
                </a:solidFill>
              </a:rPr>
              <a:t> feltöltése a rendszerbe. (esetleges hibák javítása)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smtClean="0">
                <a:solidFill>
                  <a:srgbClr val="FF0000"/>
                </a:solidFill>
              </a:rPr>
              <a:t>Ajánlat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letöltése, aláírása, </a:t>
            </a:r>
            <a:r>
              <a:rPr lang="hu-HU" b="1" dirty="0" smtClean="0">
                <a:solidFill>
                  <a:srgbClr val="FF0000"/>
                </a:solidFill>
              </a:rPr>
              <a:t>aláírt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ajánlat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visszatöltése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Korábbi szaporítások, félbehagyott szaporítások </a:t>
            </a:r>
            <a:r>
              <a:rPr lang="hu-HU" b="1" dirty="0" smtClean="0">
                <a:solidFill>
                  <a:srgbClr val="FF0000"/>
                </a:solidFill>
              </a:rPr>
              <a:t>visszakereshetőek </a:t>
            </a:r>
            <a:r>
              <a:rPr lang="hu-HU" dirty="0">
                <a:solidFill>
                  <a:srgbClr val="002060"/>
                </a:solidFill>
              </a:rPr>
              <a:t>és </a:t>
            </a:r>
            <a:r>
              <a:rPr lang="hu-HU" b="1" dirty="0" smtClean="0">
                <a:solidFill>
                  <a:srgbClr val="FF0000"/>
                </a:solidFill>
              </a:rPr>
              <a:t>folytathatóak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– belépés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Első feladat a felületre való belépés. - partnerportál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002060"/>
                </a:solidFill>
                <a:hlinkClick r:id="rId2"/>
              </a:rPr>
              <a:t>https://www.wabererbiztosito.hu/partnerportal/Default.aspx</a:t>
            </a: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002060"/>
              </a:solidFill>
            </a:endParaRP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661602" y="2367328"/>
            <a:ext cx="6099516" cy="2943225"/>
            <a:chOff x="442941" y="2824528"/>
            <a:chExt cx="6099516" cy="2943225"/>
          </a:xfrm>
        </p:grpSpPr>
        <p:pic>
          <p:nvPicPr>
            <p:cNvPr id="13" name="Kép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941" y="2824528"/>
              <a:ext cx="2105025" cy="2943225"/>
            </a:xfrm>
            <a:prstGeom prst="rect">
              <a:avLst/>
            </a:prstGeom>
          </p:spPr>
        </p:pic>
        <p:pic>
          <p:nvPicPr>
            <p:cNvPr id="14" name="Kép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20967" y="2824528"/>
              <a:ext cx="1381125" cy="2667000"/>
            </a:xfrm>
            <a:prstGeom prst="rect">
              <a:avLst/>
            </a:prstGeom>
          </p:spPr>
        </p:pic>
        <p:grpSp>
          <p:nvGrpSpPr>
            <p:cNvPr id="15" name="Csoportba foglalás 14"/>
            <p:cNvGrpSpPr/>
            <p:nvPr/>
          </p:nvGrpSpPr>
          <p:grpSpPr>
            <a:xfrm>
              <a:off x="4285032" y="2824528"/>
              <a:ext cx="2257425" cy="2276475"/>
              <a:chOff x="4285032" y="2824528"/>
              <a:chExt cx="2257425" cy="2276475"/>
            </a:xfrm>
          </p:grpSpPr>
          <p:pic>
            <p:nvPicPr>
              <p:cNvPr id="16" name="Kép 1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85032" y="2824528"/>
                <a:ext cx="2257425" cy="2276475"/>
              </a:xfrm>
              <a:prstGeom prst="rect">
                <a:avLst/>
              </a:prstGeom>
            </p:spPr>
          </p:pic>
          <p:sp>
            <p:nvSpPr>
              <p:cNvPr id="17" name="Ellipszis 16"/>
              <p:cNvSpPr/>
              <p:nvPr/>
            </p:nvSpPr>
            <p:spPr>
              <a:xfrm>
                <a:off x="4418577" y="4400708"/>
                <a:ext cx="1688756" cy="46131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27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6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– alkuszi adatok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Belépés után az alkuszi adatok megadása (amennyiben szükséges).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b="1" dirty="0" smtClean="0">
                <a:solidFill>
                  <a:srgbClr val="FF0000"/>
                </a:solidFill>
              </a:rPr>
              <a:t>e-mail cím </a:t>
            </a:r>
            <a:r>
              <a:rPr lang="hu-HU" dirty="0" smtClean="0">
                <a:solidFill>
                  <a:srgbClr val="002060"/>
                </a:solidFill>
              </a:rPr>
              <a:t>fontos, mert a megadott címre fogjuk az </a:t>
            </a:r>
            <a:r>
              <a:rPr lang="hu-HU" b="1" dirty="0" smtClean="0">
                <a:solidFill>
                  <a:srgbClr val="FF0000"/>
                </a:solidFill>
              </a:rPr>
              <a:t>értesítéseket küldeni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</p:txBody>
      </p:sp>
      <p:grpSp>
        <p:nvGrpSpPr>
          <p:cNvPr id="8" name="Csoportba foglalás 7"/>
          <p:cNvGrpSpPr/>
          <p:nvPr/>
        </p:nvGrpSpPr>
        <p:grpSpPr>
          <a:xfrm>
            <a:off x="887656" y="1990311"/>
            <a:ext cx="7480792" cy="4293290"/>
            <a:chOff x="887656" y="1990311"/>
            <a:chExt cx="7480792" cy="4293290"/>
          </a:xfrm>
        </p:grpSpPr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7656" y="1990311"/>
              <a:ext cx="7439025" cy="1485900"/>
            </a:xfrm>
            <a:prstGeom prst="rect">
              <a:avLst/>
            </a:prstGeom>
          </p:spPr>
        </p:pic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1323" y="3635651"/>
              <a:ext cx="7477125" cy="2647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7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– flotta kiválasztása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719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Majd a flotta kiválasztása (</a:t>
            </a:r>
            <a:r>
              <a:rPr lang="hu-HU" b="1" dirty="0" smtClean="0">
                <a:solidFill>
                  <a:srgbClr val="FF0000"/>
                </a:solidFill>
              </a:rPr>
              <a:t>flottaazonosító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és </a:t>
            </a:r>
            <a:r>
              <a:rPr lang="hu-HU" b="1" dirty="0" smtClean="0">
                <a:solidFill>
                  <a:srgbClr val="FF0000"/>
                </a:solidFill>
              </a:rPr>
              <a:t>adószám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megadásával).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Csak élő és a rendszerben már rögzített flotta szaporítására használható, illetve </a:t>
            </a:r>
            <a:r>
              <a:rPr lang="hu-HU" dirty="0" err="1" smtClean="0">
                <a:solidFill>
                  <a:srgbClr val="002060"/>
                </a:solidFill>
              </a:rPr>
              <a:t>DNF-es</a:t>
            </a:r>
            <a:r>
              <a:rPr lang="hu-HU" dirty="0" smtClean="0">
                <a:solidFill>
                  <a:srgbClr val="002060"/>
                </a:solidFill>
              </a:rPr>
              <a:t> flotta visszakötésére. (kötési okot ki kell választani)</a:t>
            </a:r>
          </a:p>
        </p:txBody>
      </p:sp>
      <p:grpSp>
        <p:nvGrpSpPr>
          <p:cNvPr id="7" name="Csoportba foglalás 6"/>
          <p:cNvGrpSpPr/>
          <p:nvPr/>
        </p:nvGrpSpPr>
        <p:grpSpPr>
          <a:xfrm>
            <a:off x="1022328" y="2311712"/>
            <a:ext cx="7524750" cy="2137290"/>
            <a:chOff x="1022328" y="2311712"/>
            <a:chExt cx="7524750" cy="2137290"/>
          </a:xfrm>
        </p:grpSpPr>
        <p:pic>
          <p:nvPicPr>
            <p:cNvPr id="2" name="Kép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2328" y="2905952"/>
              <a:ext cx="5391150" cy="1543050"/>
            </a:xfrm>
            <a:prstGeom prst="rect">
              <a:avLst/>
            </a:prstGeom>
          </p:spPr>
        </p:pic>
        <p:pic>
          <p:nvPicPr>
            <p:cNvPr id="3" name="Kép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2328" y="2311712"/>
              <a:ext cx="7524750" cy="476250"/>
            </a:xfrm>
            <a:prstGeom prst="rect">
              <a:avLst/>
            </a:prstGeom>
          </p:spPr>
        </p:pic>
      </p:grpSp>
      <p:sp>
        <p:nvSpPr>
          <p:cNvPr id="12" name="Szövegdoboz 11"/>
          <p:cNvSpPr txBox="1"/>
          <p:nvPr/>
        </p:nvSpPr>
        <p:spPr>
          <a:xfrm>
            <a:off x="747346" y="4702705"/>
            <a:ext cx="7719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Adott alkusz, csak </a:t>
            </a:r>
            <a:r>
              <a:rPr lang="hu-HU" b="1" dirty="0" smtClean="0">
                <a:solidFill>
                  <a:srgbClr val="FF0000"/>
                </a:solidFill>
              </a:rPr>
              <a:t>saját flottát </a:t>
            </a:r>
            <a:r>
              <a:rPr lang="hu-HU" dirty="0" smtClean="0">
                <a:solidFill>
                  <a:srgbClr val="002060"/>
                </a:solidFill>
              </a:rPr>
              <a:t>szaporíthat, aminek ő a gondozója. Ha másik alkusz flottáját kívánja szaporítani, akkor a felületen az </a:t>
            </a:r>
            <a:r>
              <a:rPr lang="hu-HU" b="1" dirty="0" smtClean="0">
                <a:solidFill>
                  <a:srgbClr val="FF0000"/>
                </a:solidFill>
              </a:rPr>
              <a:t>alkuszi megbízás feltöltése és elküldése </a:t>
            </a:r>
            <a:r>
              <a:rPr lang="hu-HU" dirty="0" smtClean="0">
                <a:solidFill>
                  <a:srgbClr val="002060"/>
                </a:solidFill>
              </a:rPr>
              <a:t>szükséges.</a:t>
            </a:r>
            <a:endParaRPr lang="hu-HU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Ha az adószámmal probléma van, akkor azt érdemes telefonon vagy e-mailen külön közölni és a javítást kérni. A rendszerünkben rögzített adószámot használjuk, így ha probléma van, akkor az is hibás!</a:t>
            </a:r>
          </a:p>
        </p:txBody>
      </p:sp>
    </p:spTree>
    <p:extLst>
      <p:ext uri="{BB962C8B-B14F-4D97-AF65-F5344CB8AC3E}">
        <p14:creationId xmlns:p14="http://schemas.microsoft.com/office/powerpoint/2010/main" val="2721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11131063" y="5767753"/>
            <a:ext cx="861647" cy="861647"/>
            <a:chOff x="11131063" y="5767753"/>
            <a:chExt cx="861647" cy="861647"/>
          </a:xfrm>
          <a:solidFill>
            <a:srgbClr val="002060"/>
          </a:solidFill>
        </p:grpSpPr>
        <p:sp>
          <p:nvSpPr>
            <p:cNvPr id="5" name="Ellipszis 4"/>
            <p:cNvSpPr/>
            <p:nvPr/>
          </p:nvSpPr>
          <p:spPr>
            <a:xfrm>
              <a:off x="11131063" y="5767753"/>
              <a:ext cx="861647" cy="861647"/>
            </a:xfrm>
            <a:prstGeom prst="ellipse">
              <a:avLst/>
            </a:prstGeom>
            <a:grpFill/>
            <a:ln w="50800" cap="flat" cmpd="sng">
              <a:solidFill>
                <a:srgbClr val="00206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1359663" y="5936966"/>
              <a:ext cx="404446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800" b="1" dirty="0" smtClean="0">
                  <a:solidFill>
                    <a:schemeClr val="bg1"/>
                  </a:solidFill>
                </a:rPr>
                <a:t>8</a:t>
              </a:r>
              <a:endParaRPr lang="hu-HU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18"/>
          <p:cNvGrpSpPr/>
          <p:nvPr/>
        </p:nvGrpSpPr>
        <p:grpSpPr>
          <a:xfrm>
            <a:off x="140672" y="140673"/>
            <a:ext cx="7718225" cy="896815"/>
            <a:chOff x="140672" y="140673"/>
            <a:chExt cx="4466497" cy="896815"/>
          </a:xfrm>
          <a:solidFill>
            <a:srgbClr val="002060"/>
          </a:solidFill>
        </p:grpSpPr>
        <p:sp>
          <p:nvSpPr>
            <p:cNvPr id="9" name="Folyamatábra: Másik feldolgozás 8"/>
            <p:cNvSpPr/>
            <p:nvPr/>
          </p:nvSpPr>
          <p:spPr>
            <a:xfrm>
              <a:off x="140672" y="140673"/>
              <a:ext cx="4466497" cy="896815"/>
            </a:xfrm>
            <a:prstGeom prst="flowChartAlternateProcess">
              <a:avLst/>
            </a:prstGeom>
            <a:grpFill/>
            <a:ln w="508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bg1"/>
                </a:solidFill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273982" y="296692"/>
              <a:ext cx="4199876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3200" b="1" dirty="0" smtClean="0">
                  <a:solidFill>
                    <a:schemeClr val="bg1"/>
                  </a:solidFill>
                </a:rPr>
                <a:t>Gyakorlati alkalmazás - adatközlő</a:t>
              </a:r>
              <a:endParaRPr lang="hu-H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747346" y="1270392"/>
            <a:ext cx="7999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Adatközlő </a:t>
            </a:r>
            <a:r>
              <a:rPr lang="hu-HU" b="1" dirty="0" err="1" smtClean="0">
                <a:solidFill>
                  <a:srgbClr val="FF0000"/>
                </a:solidFill>
              </a:rPr>
              <a:t>excel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letöltése</a:t>
            </a:r>
            <a:r>
              <a:rPr lang="hu-HU" dirty="0" smtClean="0">
                <a:solidFill>
                  <a:srgbClr val="002060"/>
                </a:solidFill>
              </a:rPr>
              <a:t>, adatok </a:t>
            </a:r>
            <a:r>
              <a:rPr lang="hu-HU" b="1" dirty="0" smtClean="0">
                <a:solidFill>
                  <a:srgbClr val="FF0000"/>
                </a:solidFill>
              </a:rPr>
              <a:t>kitöltése</a:t>
            </a:r>
            <a:r>
              <a:rPr lang="hu-HU" dirty="0" smtClean="0">
                <a:solidFill>
                  <a:srgbClr val="002060"/>
                </a:solidFill>
              </a:rPr>
              <a:t>, kitöltött </a:t>
            </a:r>
            <a:r>
              <a:rPr lang="hu-HU" dirty="0" err="1" smtClean="0">
                <a:solidFill>
                  <a:srgbClr val="002060"/>
                </a:solidFill>
              </a:rPr>
              <a:t>excel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feltöltése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a rendszerbe. (esetleges hibák javítása)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47346" y="3595269"/>
            <a:ext cx="799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Adatok megadása szabad mezőkben. A </a:t>
            </a:r>
            <a:r>
              <a:rPr lang="hu-HU" dirty="0" err="1" smtClean="0">
                <a:solidFill>
                  <a:srgbClr val="002060"/>
                </a:solidFill>
              </a:rPr>
              <a:t>gj</a:t>
            </a:r>
            <a:r>
              <a:rPr lang="hu-HU" dirty="0" smtClean="0">
                <a:solidFill>
                  <a:srgbClr val="002060"/>
                </a:solidFill>
              </a:rPr>
              <a:t> kategória, az üzemeltetés jellege és az előzménybiztosító </a:t>
            </a:r>
            <a:r>
              <a:rPr lang="hu-HU" b="1" dirty="0" smtClean="0">
                <a:solidFill>
                  <a:srgbClr val="FF0000"/>
                </a:solidFill>
              </a:rPr>
              <a:t>legördülő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b="1" dirty="0" smtClean="0">
                <a:solidFill>
                  <a:srgbClr val="FF0000"/>
                </a:solidFill>
              </a:rPr>
              <a:t>listából</a:t>
            </a:r>
            <a:r>
              <a:rPr lang="hu-HU" dirty="0" smtClean="0">
                <a:solidFill>
                  <a:srgbClr val="002060"/>
                </a:solidFill>
              </a:rPr>
              <a:t> választandó!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Hibásan megadott adatokat nem tudunk elfogadni, erről a felületen hibaüzenetben küldünk tájékoztatatást. (rosszul vagy hibásan megadott adatok esetén)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Ilyen esetben újból fel kell tölteni a javított adatközlőt.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b="1" dirty="0" smtClean="0">
                <a:solidFill>
                  <a:srgbClr val="FF0000"/>
                </a:solidFill>
              </a:rPr>
              <a:t>hibaüzenet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002060"/>
                </a:solidFill>
              </a:rPr>
              <a:t>a konkrét hibát fogja leírni, hogy megkönnyítse annak javítását.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46" y="1928075"/>
            <a:ext cx="2114550" cy="63817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72" y="2647703"/>
            <a:ext cx="117062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783</Words>
  <Application>Microsoft Office PowerPoint</Application>
  <PresentationFormat>Szélesvásznú</PresentationFormat>
  <Paragraphs>93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Berlin Sans FB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Tóth András</dc:creator>
  <cp:lastModifiedBy>Boros Tibor</cp:lastModifiedBy>
  <cp:revision>65</cp:revision>
  <cp:lastPrinted>2014-02-04T12:30:10Z</cp:lastPrinted>
  <dcterms:created xsi:type="dcterms:W3CDTF">2013-12-03T07:48:52Z</dcterms:created>
  <dcterms:modified xsi:type="dcterms:W3CDTF">2017-12-11T09:57:58Z</dcterms:modified>
</cp:coreProperties>
</file>