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317" r:id="rId2"/>
    <p:sldId id="399" r:id="rId3"/>
    <p:sldId id="383" r:id="rId4"/>
    <p:sldId id="365" r:id="rId5"/>
    <p:sldId id="400" r:id="rId6"/>
    <p:sldId id="401" r:id="rId7"/>
    <p:sldId id="393" r:id="rId8"/>
    <p:sldId id="394" r:id="rId9"/>
    <p:sldId id="395" r:id="rId10"/>
    <p:sldId id="381" r:id="rId11"/>
  </p:sldIdLst>
  <p:sldSz cx="11315700" cy="8001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">
          <p15:clr>
            <a:srgbClr val="A4A3A4"/>
          </p15:clr>
        </p15:guide>
        <p15:guide id="2" orient="horz" pos="506">
          <p15:clr>
            <a:srgbClr val="A4A3A4"/>
          </p15:clr>
        </p15:guide>
        <p15:guide id="3" orient="horz" pos="672">
          <p15:clr>
            <a:srgbClr val="A4A3A4"/>
          </p15:clr>
        </p15:guide>
        <p15:guide id="4" orient="horz" pos="912">
          <p15:clr>
            <a:srgbClr val="A4A3A4"/>
          </p15:clr>
        </p15:guide>
        <p15:guide id="5" orient="horz" pos="4679">
          <p15:clr>
            <a:srgbClr val="A4A3A4"/>
          </p15:clr>
        </p15:guide>
        <p15:guide id="6" orient="horz" pos="4823">
          <p15:clr>
            <a:srgbClr val="A4A3A4"/>
          </p15:clr>
        </p15:guide>
        <p15:guide id="7" orient="horz" pos="4751">
          <p15:clr>
            <a:srgbClr val="A4A3A4"/>
          </p15:clr>
        </p15:guide>
        <p15:guide id="8" orient="horz" pos="4439">
          <p15:clr>
            <a:srgbClr val="A4A3A4"/>
          </p15:clr>
        </p15:guide>
        <p15:guide id="9" pos="3564">
          <p15:clr>
            <a:srgbClr val="A4A3A4"/>
          </p15:clr>
        </p15:guide>
        <p15:guide id="10" pos="719">
          <p15:clr>
            <a:srgbClr val="A4A3A4"/>
          </p15:clr>
        </p15:guide>
        <p15:guide id="11" pos="6401">
          <p15:clr>
            <a:srgbClr val="A4A3A4"/>
          </p15:clr>
        </p15:guide>
        <p15:guide id="12" pos="2160">
          <p15:clr>
            <a:srgbClr val="A4A3A4"/>
          </p15:clr>
        </p15:guide>
        <p15:guide id="1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397"/>
    <a:srgbClr val="13335C"/>
    <a:srgbClr val="F5B400"/>
    <a:srgbClr val="FF9900"/>
    <a:srgbClr val="FFFF00"/>
    <a:srgbClr val="FF0000"/>
    <a:srgbClr val="949705"/>
    <a:srgbClr val="717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 snapToGrid="0" snapToObjects="1">
      <p:cViewPr varScale="1">
        <p:scale>
          <a:sx n="59" d="100"/>
          <a:sy n="59" d="100"/>
        </p:scale>
        <p:origin x="1314" y="84"/>
      </p:cViewPr>
      <p:guideLst>
        <p:guide orient="horz" pos="169"/>
        <p:guide orient="horz" pos="506"/>
        <p:guide orient="horz" pos="672"/>
        <p:guide orient="horz" pos="912"/>
        <p:guide orient="horz" pos="4679"/>
        <p:guide orient="horz" pos="4823"/>
        <p:guide orient="horz" pos="4751"/>
        <p:guide orient="horz" pos="4439"/>
        <p:guide pos="3564"/>
        <p:guide pos="719"/>
        <p:guide pos="6401"/>
        <p:guide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0"/>
    </p:cViewPr>
  </p:sorterViewPr>
  <p:notesViewPr>
    <p:cSldViewPr snapToGrid="0" snapToObjects="1">
      <p:cViewPr varScale="1">
        <p:scale>
          <a:sx n="83" d="100"/>
          <a:sy n="83" d="100"/>
        </p:scale>
        <p:origin x="-3108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fld id="{B46E6AE6-7FF4-45F3-BE92-06F0353253C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7370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6763" y="744538"/>
            <a:ext cx="526256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 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fld id="{9D09DFB9-F15A-486F-B1D5-6C2AA5B8E39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6603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1946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CCD1C24-4AAA-4E81-A7EB-304EC86D4D7D}" type="slidenum">
              <a:rPr lang="hu-HU" smtClean="0"/>
              <a:pPr/>
              <a:t>1</a:t>
            </a:fld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08425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1946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CCD1C24-4AAA-4E81-A7EB-304EC86D4D7D}" type="slidenum">
              <a:rPr lang="hu-HU" smtClean="0"/>
              <a:pPr/>
              <a:t>10</a:t>
            </a:fld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4073060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2048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BE806CD-0C65-42DE-B2A4-AAE22F21EBCF}" type="slidenum">
              <a:rPr lang="hu-HU" smtClean="0"/>
              <a:pPr/>
              <a:t>2</a:t>
            </a:fld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82113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2048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BE806CD-0C65-42DE-B2A4-AAE22F21EBCF}" type="slidenum">
              <a:rPr lang="hu-HU" smtClean="0"/>
              <a:pPr/>
              <a:t>3</a:t>
            </a:fld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745597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2048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BE806CD-0C65-42DE-B2A4-AAE22F21EBCF}" type="slidenum">
              <a:rPr lang="hu-HU" smtClean="0"/>
              <a:pPr/>
              <a:t>4</a:t>
            </a:fld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133512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2048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BE806CD-0C65-42DE-B2A4-AAE22F21EBCF}" type="slidenum">
              <a:rPr lang="hu-HU" smtClean="0"/>
              <a:pPr/>
              <a:t>5</a:t>
            </a:fld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922004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2048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BE806CD-0C65-42DE-B2A4-AAE22F21EBCF}" type="slidenum">
              <a:rPr lang="hu-HU" smtClean="0"/>
              <a:pPr/>
              <a:t>6</a:t>
            </a:fld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779463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2048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BE806CD-0C65-42DE-B2A4-AAE22F21EBCF}" type="slidenum">
              <a:rPr lang="hu-HU" smtClean="0"/>
              <a:pPr/>
              <a:t>7</a:t>
            </a:fld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258942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2048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BE806CD-0C65-42DE-B2A4-AAE22F21EBCF}" type="slidenum">
              <a:rPr lang="hu-HU" smtClean="0"/>
              <a:pPr/>
              <a:t>8</a:t>
            </a:fld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826722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2048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BE806CD-0C65-42DE-B2A4-AAE22F21EBCF}" type="slidenum">
              <a:rPr lang="hu-HU" smtClean="0"/>
              <a:pPr/>
              <a:t>9</a:t>
            </a:fld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941684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48680" y="2485499"/>
            <a:ext cx="9618345" cy="171502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97355" y="4533900"/>
            <a:ext cx="7920990" cy="20447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1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3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7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9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11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62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14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D43BD-D860-4CD3-AEAE-6508673BBBD5}" type="datetimeFigureOut">
              <a:rPr lang="en-US"/>
              <a:pPr>
                <a:defRPr/>
              </a:pPr>
              <a:t>6/7/2017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DD3ED-785B-4328-9F88-F02D7F40A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80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71AE6-21EC-4807-B7CD-24407FDBC309}" type="datetimeFigureOut">
              <a:rPr lang="en-US"/>
              <a:pPr>
                <a:defRPr/>
              </a:pPr>
              <a:t>6/7/2017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F7123-ED1F-4D5F-BE25-03E5B5712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00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10152698" y="374121"/>
            <a:ext cx="3151108" cy="796395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99373" y="374121"/>
            <a:ext cx="9264729" cy="796395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357EF-1DA0-4A47-A2E8-1AA284FE346A}" type="datetimeFigureOut">
              <a:rPr lang="en-US"/>
              <a:pPr>
                <a:defRPr/>
              </a:pPr>
              <a:t>6/7/2017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96F7B-D83B-475E-A694-9670DF14E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3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C78A2-334C-415F-BF35-3CE69796A05D}" type="datetimeFigureOut">
              <a:rPr lang="en-US"/>
              <a:pPr>
                <a:defRPr/>
              </a:pPr>
              <a:t>6/7/2017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7A1B6-0764-47BC-A143-5E380C16A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3862" y="5141386"/>
            <a:ext cx="9618345" cy="1589088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93862" y="3391168"/>
            <a:ext cx="9618345" cy="1750218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184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36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55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73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922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1106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629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1475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4DB54-5F30-499F-A63B-21960CB5BE30}" type="datetimeFigureOut">
              <a:rPr lang="en-US"/>
              <a:pPr>
                <a:defRPr/>
              </a:pPr>
              <a:t>6/7/2017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D3282-114A-4824-A852-A862A876C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70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99373" y="2178053"/>
            <a:ext cx="6207919" cy="6160029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7095888" y="2178053"/>
            <a:ext cx="6207919" cy="6160029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3B1D1-F212-4284-A52E-7E56E5B3C6EB}" type="datetimeFigureOut">
              <a:rPr lang="en-US"/>
              <a:pPr>
                <a:defRPr/>
              </a:pPr>
              <a:t>6/7/2017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D1BEF-0512-4EA6-86BB-B5A40A1C4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8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785" y="320411"/>
            <a:ext cx="10184130" cy="13335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65786" y="1790965"/>
            <a:ext cx="4999733" cy="74638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1843" indent="0">
              <a:buNone/>
              <a:defRPr sz="2400" b="1"/>
            </a:lvl2pPr>
            <a:lvl3pPr marL="1103688" indent="0">
              <a:buNone/>
              <a:defRPr sz="2200" b="1"/>
            </a:lvl3pPr>
            <a:lvl4pPr marL="1655530" indent="0">
              <a:buNone/>
              <a:defRPr sz="1900" b="1"/>
            </a:lvl4pPr>
            <a:lvl5pPr marL="2207374" indent="0">
              <a:buNone/>
              <a:defRPr sz="1900" b="1"/>
            </a:lvl5pPr>
            <a:lvl6pPr marL="2759221" indent="0">
              <a:buNone/>
              <a:defRPr sz="1900" b="1"/>
            </a:lvl6pPr>
            <a:lvl7pPr marL="3311063" indent="0">
              <a:buNone/>
              <a:defRPr sz="1900" b="1"/>
            </a:lvl7pPr>
            <a:lvl8pPr marL="3862906" indent="0">
              <a:buNone/>
              <a:defRPr sz="1900" b="1"/>
            </a:lvl8pPr>
            <a:lvl9pPr marL="4414751" indent="0">
              <a:buNone/>
              <a:defRPr sz="19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65786" y="2537354"/>
            <a:ext cx="4999733" cy="460983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748221" y="1790965"/>
            <a:ext cx="5001697" cy="74638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1843" indent="0">
              <a:buNone/>
              <a:defRPr sz="2400" b="1"/>
            </a:lvl2pPr>
            <a:lvl3pPr marL="1103688" indent="0">
              <a:buNone/>
              <a:defRPr sz="2200" b="1"/>
            </a:lvl3pPr>
            <a:lvl4pPr marL="1655530" indent="0">
              <a:buNone/>
              <a:defRPr sz="1900" b="1"/>
            </a:lvl4pPr>
            <a:lvl5pPr marL="2207374" indent="0">
              <a:buNone/>
              <a:defRPr sz="1900" b="1"/>
            </a:lvl5pPr>
            <a:lvl6pPr marL="2759221" indent="0">
              <a:buNone/>
              <a:defRPr sz="1900" b="1"/>
            </a:lvl6pPr>
            <a:lvl7pPr marL="3311063" indent="0">
              <a:buNone/>
              <a:defRPr sz="1900" b="1"/>
            </a:lvl7pPr>
            <a:lvl8pPr marL="3862906" indent="0">
              <a:buNone/>
              <a:defRPr sz="1900" b="1"/>
            </a:lvl8pPr>
            <a:lvl9pPr marL="4414751" indent="0">
              <a:buNone/>
              <a:defRPr sz="19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748221" y="2537354"/>
            <a:ext cx="5001697" cy="460983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F730E-BFC9-4315-B892-E814657944EC}" type="datetimeFigureOut">
              <a:rPr lang="en-US"/>
              <a:pPr>
                <a:defRPr/>
              </a:pPr>
              <a:t>6/7/2017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10C4A-A02C-4D89-A220-35A8B92AA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9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864C-8C88-46B4-95BA-4EED452096CE}" type="datetimeFigureOut">
              <a:rPr lang="en-US"/>
              <a:pPr>
                <a:defRPr/>
              </a:pPr>
              <a:t>6/7/2017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8AF52-D0C1-41F6-8367-F82FD47D2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2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3C809-F1B0-489A-BDA1-A6AADDDEC339}" type="datetimeFigureOut">
              <a:rPr lang="en-US"/>
              <a:pPr>
                <a:defRPr/>
              </a:pPr>
              <a:t>6/7/2017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F3F04-C895-4CA5-861D-866048A4C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8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788" y="318558"/>
            <a:ext cx="3722787" cy="1355725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24124" y="318561"/>
            <a:ext cx="6325791" cy="6828632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65788" y="1674286"/>
            <a:ext cx="3722787" cy="5472907"/>
          </a:xfrm>
        </p:spPr>
        <p:txBody>
          <a:bodyPr/>
          <a:lstStyle>
            <a:lvl1pPr marL="0" indent="0">
              <a:buNone/>
              <a:defRPr sz="1700"/>
            </a:lvl1pPr>
            <a:lvl2pPr marL="551843" indent="0">
              <a:buNone/>
              <a:defRPr sz="1400"/>
            </a:lvl2pPr>
            <a:lvl3pPr marL="1103688" indent="0">
              <a:buNone/>
              <a:defRPr sz="1200"/>
            </a:lvl3pPr>
            <a:lvl4pPr marL="1655530" indent="0">
              <a:buNone/>
              <a:defRPr sz="1100"/>
            </a:lvl4pPr>
            <a:lvl5pPr marL="2207374" indent="0">
              <a:buNone/>
              <a:defRPr sz="1100"/>
            </a:lvl5pPr>
            <a:lvl6pPr marL="2759221" indent="0">
              <a:buNone/>
              <a:defRPr sz="1100"/>
            </a:lvl6pPr>
            <a:lvl7pPr marL="3311063" indent="0">
              <a:buNone/>
              <a:defRPr sz="1100"/>
            </a:lvl7pPr>
            <a:lvl8pPr marL="3862906" indent="0">
              <a:buNone/>
              <a:defRPr sz="1100"/>
            </a:lvl8pPr>
            <a:lvl9pPr marL="4414751" indent="0">
              <a:buNone/>
              <a:defRPr sz="11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92693-83D0-4373-9E58-4D22A0269593}" type="datetimeFigureOut">
              <a:rPr lang="en-US"/>
              <a:pPr>
                <a:defRPr/>
              </a:pPr>
              <a:t>6/7/2017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53EF-B2BE-40C0-A5BD-9473ED006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80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17956" y="5600700"/>
            <a:ext cx="6789420" cy="66119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217956" y="714904"/>
            <a:ext cx="6789420" cy="4800600"/>
          </a:xfrm>
        </p:spPr>
        <p:txBody>
          <a:bodyPr rtlCol="0">
            <a:normAutofit/>
          </a:bodyPr>
          <a:lstStyle>
            <a:lvl1pPr marL="0" indent="0">
              <a:buNone/>
              <a:defRPr sz="3900"/>
            </a:lvl1pPr>
            <a:lvl2pPr marL="551843" indent="0">
              <a:buNone/>
              <a:defRPr sz="3400"/>
            </a:lvl2pPr>
            <a:lvl3pPr marL="1103688" indent="0">
              <a:buNone/>
              <a:defRPr sz="2900"/>
            </a:lvl3pPr>
            <a:lvl4pPr marL="1655530" indent="0">
              <a:buNone/>
              <a:defRPr sz="2400"/>
            </a:lvl4pPr>
            <a:lvl5pPr marL="2207374" indent="0">
              <a:buNone/>
              <a:defRPr sz="2400"/>
            </a:lvl5pPr>
            <a:lvl6pPr marL="2759221" indent="0">
              <a:buNone/>
              <a:defRPr sz="2400"/>
            </a:lvl6pPr>
            <a:lvl7pPr marL="3311063" indent="0">
              <a:buNone/>
              <a:defRPr sz="2400"/>
            </a:lvl7pPr>
            <a:lvl8pPr marL="3862906" indent="0">
              <a:buNone/>
              <a:defRPr sz="2400"/>
            </a:lvl8pPr>
            <a:lvl9pPr marL="4414751" indent="0">
              <a:buNone/>
              <a:defRPr sz="24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217956" y="6261894"/>
            <a:ext cx="6789420" cy="939006"/>
          </a:xfrm>
        </p:spPr>
        <p:txBody>
          <a:bodyPr/>
          <a:lstStyle>
            <a:lvl1pPr marL="0" indent="0">
              <a:buNone/>
              <a:defRPr sz="1700"/>
            </a:lvl1pPr>
            <a:lvl2pPr marL="551843" indent="0">
              <a:buNone/>
              <a:defRPr sz="1400"/>
            </a:lvl2pPr>
            <a:lvl3pPr marL="1103688" indent="0">
              <a:buNone/>
              <a:defRPr sz="1200"/>
            </a:lvl3pPr>
            <a:lvl4pPr marL="1655530" indent="0">
              <a:buNone/>
              <a:defRPr sz="1100"/>
            </a:lvl4pPr>
            <a:lvl5pPr marL="2207374" indent="0">
              <a:buNone/>
              <a:defRPr sz="1100"/>
            </a:lvl5pPr>
            <a:lvl6pPr marL="2759221" indent="0">
              <a:buNone/>
              <a:defRPr sz="1100"/>
            </a:lvl6pPr>
            <a:lvl7pPr marL="3311063" indent="0">
              <a:buNone/>
              <a:defRPr sz="1100"/>
            </a:lvl7pPr>
            <a:lvl8pPr marL="3862906" indent="0">
              <a:buNone/>
              <a:defRPr sz="1100"/>
            </a:lvl8pPr>
            <a:lvl9pPr marL="4414751" indent="0">
              <a:buNone/>
              <a:defRPr sz="11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FF69B-AB99-448F-80AD-5AEA78A5D03F}" type="datetimeFigureOut">
              <a:rPr lang="en-US"/>
              <a:pPr>
                <a:defRPr/>
              </a:pPr>
              <a:t>6/7/2017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5484A-2BE5-4ED8-89F8-DC383BD70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3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565150" y="320675"/>
            <a:ext cx="101854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0368" tIns="55185" rIns="110368" bIns="551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565150" y="1866900"/>
            <a:ext cx="10185400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0368" tIns="55185" rIns="110368" bIns="55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565150" y="7415213"/>
            <a:ext cx="2641600" cy="427037"/>
          </a:xfrm>
          <a:prstGeom prst="rect">
            <a:avLst/>
          </a:prstGeom>
        </p:spPr>
        <p:txBody>
          <a:bodyPr vert="horz" lIns="110368" tIns="55185" rIns="110368" bIns="5518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1F511ADE-AB6E-4542-82A6-6AD075C50920}" type="datetimeFigureOut">
              <a:rPr lang="en-US"/>
              <a:pPr>
                <a:defRPr/>
              </a:pPr>
              <a:t>6/7/2017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865563" y="7415213"/>
            <a:ext cx="3584575" cy="427037"/>
          </a:xfrm>
          <a:prstGeom prst="rect">
            <a:avLst/>
          </a:prstGeom>
        </p:spPr>
        <p:txBody>
          <a:bodyPr vert="horz" lIns="110368" tIns="55185" rIns="110368" bIns="55185" rtlCol="0" anchor="ctr"/>
          <a:lstStyle>
            <a:lvl1pPr algn="l" eaLnBrk="1" hangingPunct="1">
              <a:defRPr sz="14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108950" y="7415213"/>
            <a:ext cx="2641600" cy="427037"/>
          </a:xfrm>
          <a:prstGeom prst="rect">
            <a:avLst/>
          </a:prstGeom>
        </p:spPr>
        <p:txBody>
          <a:bodyPr vert="horz" lIns="110368" tIns="55185" rIns="110368" bIns="5518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2593E2E-5F11-4378-8AEB-CF3EAC5BD318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7" r:id="rId1"/>
    <p:sldLayoutId id="2147484488" r:id="rId2"/>
    <p:sldLayoutId id="2147484489" r:id="rId3"/>
    <p:sldLayoutId id="2147484490" r:id="rId4"/>
    <p:sldLayoutId id="2147484491" r:id="rId5"/>
    <p:sldLayoutId id="2147484492" r:id="rId6"/>
    <p:sldLayoutId id="2147484493" r:id="rId7"/>
    <p:sldLayoutId id="2147484494" r:id="rId8"/>
    <p:sldLayoutId id="2147484495" r:id="rId9"/>
    <p:sldLayoutId id="2147484496" r:id="rId10"/>
    <p:sldLayoutId id="2147484497" r:id="rId11"/>
  </p:sldLayoutIdLst>
  <p:txStyles>
    <p:titleStyle>
      <a:lvl1pPr algn="ctr" defTabSz="1103313" rtl="0" eaLnBrk="0" fontAlgn="base" hangingPunct="0">
        <a:spcBef>
          <a:spcPct val="0"/>
        </a:spcBef>
        <a:spcAft>
          <a:spcPct val="0"/>
        </a:spcAft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103313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2pPr>
      <a:lvl3pPr algn="ctr" defTabSz="1103313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3pPr>
      <a:lvl4pPr algn="ctr" defTabSz="1103313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4pPr>
      <a:lvl5pPr algn="ctr" defTabSz="1103313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5pPr>
      <a:lvl6pPr marL="457200" algn="ctr" defTabSz="1103313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6pPr>
      <a:lvl7pPr marL="914400" algn="ctr" defTabSz="1103313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7pPr>
      <a:lvl8pPr marL="1371600" algn="ctr" defTabSz="1103313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8pPr>
      <a:lvl9pPr marL="1828800" algn="ctr" defTabSz="1103313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9pPr>
    </p:titleStyle>
    <p:bodyStyle>
      <a:lvl1pPr marL="412750" indent="-412750" algn="l" defTabSz="11033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5350" indent="-344488" algn="l" defTabSz="11033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9538" indent="-274638" algn="l" defTabSz="11033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30400" indent="-274638" algn="l" defTabSz="11033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82850" indent="-274638" algn="l" defTabSz="11033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5142" indent="-275921" algn="l" defTabSz="110368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6985" indent="-275921" algn="l" defTabSz="110368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38830" indent="-275921" algn="l" defTabSz="110368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90672" indent="-275921" algn="l" defTabSz="110368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110368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1843" algn="l" defTabSz="110368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3688" algn="l" defTabSz="110368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30" algn="l" defTabSz="110368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7374" algn="l" defTabSz="110368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9221" algn="l" defTabSz="110368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063" algn="l" defTabSz="110368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62906" algn="l" defTabSz="110368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14751" algn="l" defTabSz="110368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33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991557" y="5794480"/>
            <a:ext cx="5350932" cy="94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3200" b="1" dirty="0" smtClean="0">
                <a:solidFill>
                  <a:srgbClr val="F5B400"/>
                </a:solidFill>
                <a:cs typeface="Arial" charset="0"/>
              </a:rPr>
              <a:t>Egyéni </a:t>
            </a:r>
            <a:r>
              <a:rPr lang="hu-HU" sz="3200" b="1" dirty="0" smtClean="0">
                <a:solidFill>
                  <a:srgbClr val="F5B400"/>
                </a:solidFill>
                <a:cs typeface="Arial" charset="0"/>
              </a:rPr>
              <a:t>CASCO változások</a:t>
            </a:r>
            <a:endParaRPr lang="hu-HU" sz="3200" b="1" dirty="0">
              <a:solidFill>
                <a:srgbClr val="F5B400"/>
              </a:solidFill>
              <a:cs typeface="Arial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143000" y="2857500"/>
            <a:ext cx="9028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sz="2400">
                <a:latin typeface="Times New Roman" pitchFamily="18" charset="0"/>
              </a:rPr>
              <a:t> </a:t>
            </a:r>
          </a:p>
        </p:txBody>
      </p:sp>
      <p:sp>
        <p:nvSpPr>
          <p:cNvPr id="13316" name="Line 5"/>
          <p:cNvSpPr>
            <a:spLocks noChangeShapeType="1"/>
          </p:cNvSpPr>
          <p:nvPr/>
        </p:nvSpPr>
        <p:spPr bwMode="auto">
          <a:xfrm>
            <a:off x="1143000" y="1646238"/>
            <a:ext cx="9028113" cy="0"/>
          </a:xfrm>
          <a:prstGeom prst="line">
            <a:avLst/>
          </a:prstGeom>
          <a:noFill/>
          <a:ln w="6350">
            <a:solidFill>
              <a:srgbClr val="F5B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pic>
        <p:nvPicPr>
          <p:cNvPr id="5" name="Picture 6" descr="X:\Public\Nyomtatvány csere\LOGO\waberer_logok\jpg\waberer_logok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603" y="2202744"/>
            <a:ext cx="5260975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33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006031" y="3606407"/>
            <a:ext cx="9028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sz="2400">
                <a:latin typeface="Times New Roman" pitchFamily="18" charset="0"/>
              </a:rPr>
              <a:t> </a:t>
            </a:r>
          </a:p>
        </p:txBody>
      </p:sp>
      <p:sp>
        <p:nvSpPr>
          <p:cNvPr id="13316" name="Line 5"/>
          <p:cNvSpPr>
            <a:spLocks noChangeShapeType="1"/>
          </p:cNvSpPr>
          <p:nvPr/>
        </p:nvSpPr>
        <p:spPr bwMode="auto">
          <a:xfrm>
            <a:off x="1143000" y="1646238"/>
            <a:ext cx="9028113" cy="0"/>
          </a:xfrm>
          <a:prstGeom prst="line">
            <a:avLst/>
          </a:prstGeom>
          <a:noFill/>
          <a:ln w="6350">
            <a:solidFill>
              <a:srgbClr val="F5B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925534" y="5855627"/>
            <a:ext cx="3189111" cy="93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3200" b="1" dirty="0" smtClean="0">
                <a:solidFill>
                  <a:srgbClr val="F5B400"/>
                </a:solidFill>
                <a:cs typeface="Arial" charset="0"/>
              </a:rPr>
              <a:t>Köszönjük!</a:t>
            </a:r>
            <a:endParaRPr lang="hu-HU" sz="3200" b="1" dirty="0">
              <a:solidFill>
                <a:srgbClr val="F5B400"/>
              </a:solidFill>
              <a:cs typeface="Arial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65" y="2903416"/>
            <a:ext cx="7704762" cy="2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6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9618663" y="7542213"/>
            <a:ext cx="90487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/>
            <a:fld id="{567548CD-A701-428D-A86E-96F9784CB5E5}" type="slidenum">
              <a:rPr lang="hu-HU">
                <a:solidFill>
                  <a:srgbClr val="13335C"/>
                </a:solidFill>
              </a:rPr>
              <a:pPr algn="r"/>
              <a:t>2</a:t>
            </a:fld>
            <a:endParaRPr lang="hu-HU" sz="1700">
              <a:solidFill>
                <a:srgbClr val="13335C"/>
              </a:solidFill>
              <a:latin typeface="Times New Roman" pitchFamily="18" charset="0"/>
            </a:endParaRPr>
          </a:p>
        </p:txBody>
      </p:sp>
      <p:sp>
        <p:nvSpPr>
          <p:cNvPr id="14339" name="Line 4"/>
          <p:cNvSpPr>
            <a:spLocks noChangeShapeType="1"/>
          </p:cNvSpPr>
          <p:nvPr/>
        </p:nvSpPr>
        <p:spPr bwMode="auto">
          <a:xfrm>
            <a:off x="1141413" y="7427913"/>
            <a:ext cx="9020175" cy="0"/>
          </a:xfrm>
          <a:prstGeom prst="line">
            <a:avLst/>
          </a:prstGeom>
          <a:noFill/>
          <a:ln w="6350">
            <a:solidFill>
              <a:srgbClr val="F5B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>
            <a:off x="1141413" y="1066800"/>
            <a:ext cx="9020175" cy="0"/>
          </a:xfrm>
          <a:prstGeom prst="line">
            <a:avLst/>
          </a:prstGeom>
          <a:noFill/>
          <a:ln w="6350">
            <a:solidFill>
              <a:srgbClr val="F5B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65150" y="1843088"/>
            <a:ext cx="4268788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hu-HU"/>
          </a:p>
        </p:txBody>
      </p:sp>
      <p:sp>
        <p:nvSpPr>
          <p:cNvPr id="14343" name="Téglalap 13"/>
          <p:cNvSpPr>
            <a:spLocks noChangeArrowheads="1"/>
          </p:cNvSpPr>
          <p:nvPr/>
        </p:nvSpPr>
        <p:spPr bwMode="auto">
          <a:xfrm>
            <a:off x="914135" y="1236861"/>
            <a:ext cx="9474730" cy="47089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1103313"/>
            <a:r>
              <a:rPr lang="hu-HU" sz="2400" dirty="0">
                <a:solidFill>
                  <a:srgbClr val="002060"/>
                </a:solidFill>
              </a:rPr>
              <a:t>Egyéni új casco szerződések díjszabása </a:t>
            </a:r>
            <a:r>
              <a:rPr lang="hu-HU" sz="2400" dirty="0" smtClean="0">
                <a:solidFill>
                  <a:srgbClr val="002060"/>
                </a:solidFill>
              </a:rPr>
              <a:t>érinti a </a:t>
            </a:r>
            <a:r>
              <a:rPr lang="hu-HU" sz="2400" dirty="0" err="1" smtClean="0">
                <a:solidFill>
                  <a:srgbClr val="002060"/>
                </a:solidFill>
              </a:rPr>
              <a:t>szgk</a:t>
            </a:r>
            <a:r>
              <a:rPr lang="hu-HU" sz="2400" dirty="0" smtClean="0">
                <a:solidFill>
                  <a:srgbClr val="002060"/>
                </a:solidFill>
              </a:rPr>
              <a:t> és a  </a:t>
            </a:r>
            <a:r>
              <a:rPr lang="hu-HU" sz="2400" dirty="0">
                <a:solidFill>
                  <a:srgbClr val="002060"/>
                </a:solidFill>
              </a:rPr>
              <a:t>tg1 </a:t>
            </a:r>
            <a:r>
              <a:rPr lang="hu-HU" sz="2400" dirty="0" smtClean="0">
                <a:solidFill>
                  <a:srgbClr val="002060"/>
                </a:solidFill>
              </a:rPr>
              <a:t>járműveket.</a:t>
            </a:r>
          </a:p>
          <a:p>
            <a:pPr defTabSz="1103313"/>
            <a:endParaRPr lang="hu-HU" sz="2400" dirty="0">
              <a:solidFill>
                <a:srgbClr val="002060"/>
              </a:solidFill>
            </a:endParaRPr>
          </a:p>
          <a:p>
            <a:pPr defTabSz="1103313"/>
            <a:r>
              <a:rPr lang="hu-HU" sz="2400" dirty="0">
                <a:solidFill>
                  <a:srgbClr val="002060"/>
                </a:solidFill>
              </a:rPr>
              <a:t>Díjszámítási </a:t>
            </a:r>
            <a:r>
              <a:rPr lang="hu-HU" sz="2400" dirty="0" smtClean="0">
                <a:solidFill>
                  <a:srgbClr val="002060"/>
                </a:solidFill>
              </a:rPr>
              <a:t>paraméterekben történt változások:</a:t>
            </a:r>
          </a:p>
          <a:p>
            <a:pPr defTabSz="1103313"/>
            <a:endParaRPr lang="hu-HU" sz="2400" dirty="0">
              <a:solidFill>
                <a:srgbClr val="002060"/>
              </a:solidFill>
            </a:endParaRPr>
          </a:p>
          <a:p>
            <a:pPr marL="541338" indent="-541338" defTabSz="1103313"/>
            <a:r>
              <a:rPr lang="hu-HU" sz="2400" dirty="0" smtClean="0">
                <a:solidFill>
                  <a:srgbClr val="002060"/>
                </a:solidFill>
              </a:rPr>
              <a:t>•	Új szorzók* kerültek bevezetésre ( pl. szerződő kora, 	</a:t>
            </a:r>
          </a:p>
          <a:p>
            <a:pPr marL="541338" indent="-541338" defTabSz="1103313"/>
            <a:r>
              <a:rPr lang="hu-HU" sz="2400" dirty="0" smtClean="0">
                <a:solidFill>
                  <a:srgbClr val="002060"/>
                </a:solidFill>
              </a:rPr>
              <a:t>	casco bónuszszorzók stb.) </a:t>
            </a:r>
          </a:p>
          <a:p>
            <a:pPr marL="541338" indent="-541338" defTabSz="1103313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002060"/>
                </a:solidFill>
              </a:rPr>
              <a:t>KGFB </a:t>
            </a:r>
            <a:r>
              <a:rPr lang="hu-HU" sz="2400" dirty="0" err="1" smtClean="0">
                <a:solidFill>
                  <a:srgbClr val="002060"/>
                </a:solidFill>
              </a:rPr>
              <a:t>bonus</a:t>
            </a:r>
            <a:r>
              <a:rPr lang="hu-HU" sz="2400" dirty="0" smtClean="0">
                <a:solidFill>
                  <a:srgbClr val="002060"/>
                </a:solidFill>
              </a:rPr>
              <a:t> &gt; Új casco bónuszsáv! (B07-B10-re C3)</a:t>
            </a:r>
          </a:p>
          <a:p>
            <a:pPr marL="541338" indent="-541338" defTabSz="1103313"/>
            <a:r>
              <a:rPr lang="hu-HU" sz="2400" dirty="0" smtClean="0">
                <a:solidFill>
                  <a:srgbClr val="002060"/>
                </a:solidFill>
              </a:rPr>
              <a:t>•	</a:t>
            </a:r>
            <a:r>
              <a:rPr lang="hu-HU" sz="2400" dirty="0" err="1" smtClean="0">
                <a:solidFill>
                  <a:srgbClr val="002060"/>
                </a:solidFill>
              </a:rPr>
              <a:t>Tarifálásnál</a:t>
            </a:r>
            <a:r>
              <a:rPr lang="hu-HU" sz="2400" dirty="0" smtClean="0">
                <a:solidFill>
                  <a:srgbClr val="002060"/>
                </a:solidFill>
              </a:rPr>
              <a:t> figyelemebe vesszük a területi besorolást </a:t>
            </a:r>
            <a:r>
              <a:rPr lang="hu-HU" sz="2400" dirty="0">
                <a:solidFill>
                  <a:srgbClr val="002060"/>
                </a:solidFill>
              </a:rPr>
              <a:t>(</a:t>
            </a:r>
            <a:r>
              <a:rPr lang="hu-HU" sz="2400" dirty="0" smtClean="0">
                <a:solidFill>
                  <a:srgbClr val="002060"/>
                </a:solidFill>
              </a:rPr>
              <a:t>új területi besorolás)</a:t>
            </a:r>
            <a:endParaRPr lang="hu-HU" sz="2400" dirty="0">
              <a:solidFill>
                <a:srgbClr val="002060"/>
              </a:solidFill>
            </a:endParaRPr>
          </a:p>
          <a:p>
            <a:pPr marL="541338" indent="-541338" defTabSz="1103313"/>
            <a:r>
              <a:rPr lang="hu-HU" sz="2400" dirty="0" smtClean="0">
                <a:solidFill>
                  <a:srgbClr val="002060"/>
                </a:solidFill>
              </a:rPr>
              <a:t>•	Bekerült az üzemmód (benzin </a:t>
            </a:r>
            <a:r>
              <a:rPr lang="hu-HU" sz="2400" dirty="0">
                <a:solidFill>
                  <a:srgbClr val="002060"/>
                </a:solidFill>
              </a:rPr>
              <a:t>és nem </a:t>
            </a:r>
            <a:r>
              <a:rPr lang="hu-HU" sz="2400" dirty="0" smtClean="0">
                <a:solidFill>
                  <a:srgbClr val="002060"/>
                </a:solidFill>
              </a:rPr>
              <a:t>benzin </a:t>
            </a:r>
            <a:r>
              <a:rPr lang="hu-HU" sz="2400" dirty="0">
                <a:solidFill>
                  <a:srgbClr val="002060"/>
                </a:solidFill>
              </a:rPr>
              <a:t>bontásban</a:t>
            </a:r>
            <a:r>
              <a:rPr lang="hu-HU" sz="2400" dirty="0" smtClean="0">
                <a:solidFill>
                  <a:srgbClr val="002060"/>
                </a:solidFill>
              </a:rPr>
              <a:t>)</a:t>
            </a:r>
            <a:r>
              <a:rPr lang="hu-HU" sz="1800" dirty="0">
                <a:solidFill>
                  <a:srgbClr val="002060"/>
                </a:solidFill>
              </a:rPr>
              <a:t>	</a:t>
            </a:r>
            <a:endParaRPr lang="hu-HU" sz="1800" dirty="0" smtClean="0">
              <a:solidFill>
                <a:srgbClr val="002060"/>
              </a:solidFill>
            </a:endParaRPr>
          </a:p>
          <a:p>
            <a:pPr defTabSz="1103313"/>
            <a:endParaRPr lang="hu-HU" sz="1800" dirty="0" smtClean="0">
              <a:solidFill>
                <a:srgbClr val="002060"/>
              </a:solidFill>
            </a:endParaRPr>
          </a:p>
          <a:p>
            <a:pPr defTabSz="1103313"/>
            <a:endParaRPr lang="hu-HU" sz="1800" dirty="0" smtClean="0">
              <a:solidFill>
                <a:srgbClr val="002060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187" y="5614738"/>
            <a:ext cx="5026351" cy="147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4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9618663" y="7542213"/>
            <a:ext cx="90487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/>
            <a:fld id="{567548CD-A701-428D-A86E-96F9784CB5E5}" type="slidenum">
              <a:rPr lang="hu-HU">
                <a:solidFill>
                  <a:srgbClr val="13335C"/>
                </a:solidFill>
              </a:rPr>
              <a:pPr algn="r"/>
              <a:t>3</a:t>
            </a:fld>
            <a:endParaRPr lang="hu-HU" sz="1700">
              <a:solidFill>
                <a:srgbClr val="13335C"/>
              </a:solidFill>
              <a:latin typeface="Times New Roman" pitchFamily="18" charset="0"/>
            </a:endParaRPr>
          </a:p>
        </p:txBody>
      </p:sp>
      <p:sp>
        <p:nvSpPr>
          <p:cNvPr id="14339" name="Line 4"/>
          <p:cNvSpPr>
            <a:spLocks noChangeShapeType="1"/>
          </p:cNvSpPr>
          <p:nvPr/>
        </p:nvSpPr>
        <p:spPr bwMode="auto">
          <a:xfrm>
            <a:off x="1141413" y="7427913"/>
            <a:ext cx="9020175" cy="0"/>
          </a:xfrm>
          <a:prstGeom prst="line">
            <a:avLst/>
          </a:prstGeom>
          <a:noFill/>
          <a:ln w="6350">
            <a:solidFill>
              <a:srgbClr val="F5B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>
            <a:off x="1141413" y="1066800"/>
            <a:ext cx="9020175" cy="0"/>
          </a:xfrm>
          <a:prstGeom prst="line">
            <a:avLst/>
          </a:prstGeom>
          <a:noFill/>
          <a:ln w="6350">
            <a:solidFill>
              <a:srgbClr val="F5B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65150" y="1843088"/>
            <a:ext cx="4268788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hu-HU"/>
          </a:p>
        </p:txBody>
      </p:sp>
      <p:sp>
        <p:nvSpPr>
          <p:cNvPr id="14343" name="Téglalap 13"/>
          <p:cNvSpPr>
            <a:spLocks noChangeArrowheads="1"/>
          </p:cNvSpPr>
          <p:nvPr/>
        </p:nvSpPr>
        <p:spPr bwMode="auto">
          <a:xfrm>
            <a:off x="914135" y="1236861"/>
            <a:ext cx="9474730" cy="59093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1103313"/>
            <a:r>
              <a:rPr lang="hu-HU" sz="2400" b="1" dirty="0">
                <a:solidFill>
                  <a:srgbClr val="002060"/>
                </a:solidFill>
              </a:rPr>
              <a:t>Díjszámítási paraméterek </a:t>
            </a:r>
            <a:r>
              <a:rPr lang="hu-HU" sz="2400" b="1" dirty="0" smtClean="0">
                <a:solidFill>
                  <a:srgbClr val="002060"/>
                </a:solidFill>
              </a:rPr>
              <a:t>(2):</a:t>
            </a:r>
            <a:endParaRPr lang="hu-HU" sz="2400" b="1" dirty="0">
              <a:solidFill>
                <a:srgbClr val="002060"/>
              </a:solidFill>
            </a:endParaRPr>
          </a:p>
          <a:p>
            <a:pPr indent="361950" defTabSz="1103313"/>
            <a:endParaRPr lang="hu-HU" sz="2400" dirty="0">
              <a:solidFill>
                <a:srgbClr val="002060"/>
              </a:solidFill>
            </a:endParaRPr>
          </a:p>
          <a:p>
            <a:pPr indent="361950" defTabSz="1103313"/>
            <a:r>
              <a:rPr lang="hu-HU" sz="2400" dirty="0" smtClean="0">
                <a:solidFill>
                  <a:srgbClr val="002060"/>
                </a:solidFill>
              </a:rPr>
              <a:t>•</a:t>
            </a:r>
            <a:r>
              <a:rPr lang="hu-HU" sz="2400" dirty="0">
                <a:solidFill>
                  <a:srgbClr val="002060"/>
                </a:solidFill>
              </a:rPr>
              <a:t>	</a:t>
            </a:r>
            <a:r>
              <a:rPr lang="hu-HU" sz="2400" dirty="0" smtClean="0">
                <a:solidFill>
                  <a:srgbClr val="002060"/>
                </a:solidFill>
              </a:rPr>
              <a:t>12 féle önrész  – (nagyobb önrész –olcsóbb díj)</a:t>
            </a:r>
            <a:endParaRPr lang="hu-HU" sz="2400" dirty="0">
              <a:solidFill>
                <a:srgbClr val="002060"/>
              </a:solidFill>
            </a:endParaRPr>
          </a:p>
          <a:p>
            <a:pPr indent="361950" defTabSz="1103313"/>
            <a:r>
              <a:rPr lang="hu-HU" sz="2400" dirty="0">
                <a:solidFill>
                  <a:srgbClr val="002060"/>
                </a:solidFill>
              </a:rPr>
              <a:t>•	</a:t>
            </a:r>
            <a:r>
              <a:rPr lang="hu-HU" sz="2400" dirty="0" err="1" smtClean="0">
                <a:solidFill>
                  <a:srgbClr val="002060"/>
                </a:solidFill>
              </a:rPr>
              <a:t>Tarifálásnál</a:t>
            </a:r>
            <a:r>
              <a:rPr lang="hu-HU" sz="2400" dirty="0" smtClean="0">
                <a:solidFill>
                  <a:srgbClr val="002060"/>
                </a:solidFill>
              </a:rPr>
              <a:t> figyelembe vesszük a </a:t>
            </a:r>
            <a:r>
              <a:rPr lang="hu-HU" sz="2400" dirty="0">
                <a:solidFill>
                  <a:srgbClr val="002060"/>
                </a:solidFill>
              </a:rPr>
              <a:t>gépjármű </a:t>
            </a:r>
            <a:r>
              <a:rPr lang="hu-HU" sz="2400" dirty="0" smtClean="0">
                <a:solidFill>
                  <a:srgbClr val="002060"/>
                </a:solidFill>
              </a:rPr>
              <a:t>korát,  	forgalomba helyezését és azt, hogy a szerződőnek mióta 	van jogosítványa.</a:t>
            </a:r>
          </a:p>
          <a:p>
            <a:pPr defTabSz="1103313"/>
            <a:r>
              <a:rPr lang="hu-HU" sz="2400" dirty="0">
                <a:solidFill>
                  <a:srgbClr val="002060"/>
                </a:solidFill>
              </a:rPr>
              <a:t>	</a:t>
            </a:r>
          </a:p>
          <a:p>
            <a:pPr defTabSz="1103313"/>
            <a:r>
              <a:rPr lang="hu-HU" sz="2400" b="1" dirty="0" smtClean="0">
                <a:solidFill>
                  <a:srgbClr val="002060"/>
                </a:solidFill>
              </a:rPr>
              <a:t>Kedvezmények:</a:t>
            </a:r>
          </a:p>
          <a:p>
            <a:pPr defTabSz="1103313"/>
            <a:endParaRPr lang="hu-HU" sz="2400" dirty="0" smtClean="0">
              <a:solidFill>
                <a:srgbClr val="002060"/>
              </a:solidFill>
            </a:endParaRPr>
          </a:p>
          <a:p>
            <a:pPr defTabSz="1103313"/>
            <a:r>
              <a:rPr lang="hu-HU" sz="2400" dirty="0" smtClean="0">
                <a:solidFill>
                  <a:srgbClr val="002060"/>
                </a:solidFill>
              </a:rPr>
              <a:t>•</a:t>
            </a:r>
            <a:r>
              <a:rPr lang="hu-HU" sz="2400" dirty="0">
                <a:solidFill>
                  <a:srgbClr val="002060"/>
                </a:solidFill>
              </a:rPr>
              <a:t>	</a:t>
            </a:r>
            <a:r>
              <a:rPr lang="hu-HU" sz="2400" dirty="0" err="1">
                <a:solidFill>
                  <a:srgbClr val="002060"/>
                </a:solidFill>
              </a:rPr>
              <a:t>együttkötési</a:t>
            </a:r>
            <a:r>
              <a:rPr lang="hu-HU" sz="2400" dirty="0">
                <a:solidFill>
                  <a:srgbClr val="002060"/>
                </a:solidFill>
              </a:rPr>
              <a:t> </a:t>
            </a:r>
            <a:r>
              <a:rPr lang="hu-HU" sz="2400" dirty="0" smtClean="0">
                <a:solidFill>
                  <a:srgbClr val="002060"/>
                </a:solidFill>
              </a:rPr>
              <a:t>kedvezmény szorzó*, </a:t>
            </a:r>
            <a:endParaRPr lang="hu-HU" sz="2400" dirty="0">
              <a:solidFill>
                <a:srgbClr val="002060"/>
              </a:solidFill>
            </a:endParaRPr>
          </a:p>
          <a:p>
            <a:pPr defTabSz="1103313"/>
            <a:r>
              <a:rPr lang="hu-HU" sz="2400" dirty="0">
                <a:solidFill>
                  <a:srgbClr val="002060"/>
                </a:solidFill>
              </a:rPr>
              <a:t>•	csomag szorzó (arany/ezüst</a:t>
            </a:r>
            <a:r>
              <a:rPr lang="hu-HU" sz="2400" dirty="0" smtClean="0">
                <a:solidFill>
                  <a:srgbClr val="002060"/>
                </a:solidFill>
              </a:rPr>
              <a:t>), </a:t>
            </a:r>
            <a:endParaRPr lang="hu-HU" sz="2400" dirty="0">
              <a:solidFill>
                <a:srgbClr val="002060"/>
              </a:solidFill>
            </a:endParaRPr>
          </a:p>
          <a:p>
            <a:pPr defTabSz="1103313"/>
            <a:r>
              <a:rPr lang="hu-HU" sz="2400" dirty="0">
                <a:solidFill>
                  <a:srgbClr val="002060"/>
                </a:solidFill>
              </a:rPr>
              <a:t>•	</a:t>
            </a:r>
            <a:r>
              <a:rPr lang="hu-HU" sz="2400" b="1" dirty="0" smtClean="0">
                <a:solidFill>
                  <a:srgbClr val="002060"/>
                </a:solidFill>
              </a:rPr>
              <a:t>új;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b="1" dirty="0" smtClean="0">
                <a:solidFill>
                  <a:srgbClr val="002060"/>
                </a:solidFill>
              </a:rPr>
              <a:t>e-kommunikációs kedvezmény, </a:t>
            </a:r>
            <a:r>
              <a:rPr lang="hu-HU" sz="2400" b="1" dirty="0">
                <a:solidFill>
                  <a:srgbClr val="002060"/>
                </a:solidFill>
              </a:rPr>
              <a:t>mértéke 1.200 </a:t>
            </a:r>
            <a:r>
              <a:rPr lang="hu-HU" sz="2400" b="1" dirty="0" smtClean="0">
                <a:solidFill>
                  <a:srgbClr val="002060"/>
                </a:solidFill>
              </a:rPr>
              <a:t>Ft</a:t>
            </a:r>
          </a:p>
          <a:p>
            <a:pPr marL="342900" indent="-342900" defTabSz="1103313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rgbClr val="002060"/>
                </a:solidFill>
              </a:rPr>
              <a:t>         </a:t>
            </a:r>
            <a:r>
              <a:rPr lang="hu-HU" sz="2400" dirty="0" smtClean="0">
                <a:solidFill>
                  <a:srgbClr val="002060"/>
                </a:solidFill>
              </a:rPr>
              <a:t>díjfizetési ütem és mód</a:t>
            </a:r>
          </a:p>
          <a:p>
            <a:pPr defTabSz="1103313"/>
            <a:endParaRPr lang="hu-HU" sz="2400" dirty="0">
              <a:solidFill>
                <a:srgbClr val="002060"/>
              </a:solidFill>
            </a:endParaRPr>
          </a:p>
          <a:p>
            <a:pPr defTabSz="1103313"/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dirty="0" smtClean="0">
                <a:solidFill>
                  <a:srgbClr val="002060"/>
                </a:solidFill>
              </a:rPr>
              <a:t>*szorzók növelik vagy csökkentik az alapdíjat!</a:t>
            </a:r>
          </a:p>
          <a:p>
            <a:pPr defTabSz="1103313"/>
            <a:endParaRPr lang="hu-HU" sz="1800" dirty="0">
              <a:solidFill>
                <a:srgbClr val="FF0000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568" y="5832730"/>
            <a:ext cx="4838297" cy="131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0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9618663" y="7542213"/>
            <a:ext cx="90487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/>
            <a:fld id="{567548CD-A701-428D-A86E-96F9784CB5E5}" type="slidenum">
              <a:rPr lang="hu-HU">
                <a:solidFill>
                  <a:srgbClr val="13335C"/>
                </a:solidFill>
              </a:rPr>
              <a:pPr algn="r"/>
              <a:t>4</a:t>
            </a:fld>
            <a:endParaRPr lang="hu-HU" sz="1700">
              <a:solidFill>
                <a:srgbClr val="13335C"/>
              </a:solidFill>
              <a:latin typeface="Times New Roman" pitchFamily="18" charset="0"/>
            </a:endParaRPr>
          </a:p>
        </p:txBody>
      </p:sp>
      <p:sp>
        <p:nvSpPr>
          <p:cNvPr id="14339" name="Line 4"/>
          <p:cNvSpPr>
            <a:spLocks noChangeShapeType="1"/>
          </p:cNvSpPr>
          <p:nvPr/>
        </p:nvSpPr>
        <p:spPr bwMode="auto">
          <a:xfrm>
            <a:off x="1141413" y="7427913"/>
            <a:ext cx="9020175" cy="0"/>
          </a:xfrm>
          <a:prstGeom prst="line">
            <a:avLst/>
          </a:prstGeom>
          <a:noFill/>
          <a:ln w="6350">
            <a:solidFill>
              <a:srgbClr val="F5B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>
            <a:off x="1141413" y="1066800"/>
            <a:ext cx="9020175" cy="0"/>
          </a:xfrm>
          <a:prstGeom prst="line">
            <a:avLst/>
          </a:prstGeom>
          <a:noFill/>
          <a:ln w="6350">
            <a:solidFill>
              <a:srgbClr val="F5B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65150" y="1843088"/>
            <a:ext cx="4268788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hu-HU"/>
          </a:p>
        </p:txBody>
      </p:sp>
      <p:sp>
        <p:nvSpPr>
          <p:cNvPr id="14343" name="Téglalap 13"/>
          <p:cNvSpPr>
            <a:spLocks noChangeArrowheads="1"/>
          </p:cNvSpPr>
          <p:nvPr/>
        </p:nvSpPr>
        <p:spPr bwMode="auto">
          <a:xfrm>
            <a:off x="730660" y="1236861"/>
            <a:ext cx="10194014" cy="31700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1103313"/>
            <a:endParaRPr lang="hu-HU" sz="2400" b="1" dirty="0" smtClean="0">
              <a:solidFill>
                <a:srgbClr val="002060"/>
              </a:solidFill>
            </a:endParaRPr>
          </a:p>
          <a:p>
            <a:pPr defTabSz="1103313"/>
            <a:r>
              <a:rPr lang="hu-HU" sz="2400" b="1" dirty="0" smtClean="0">
                <a:solidFill>
                  <a:srgbClr val="002060"/>
                </a:solidFill>
              </a:rPr>
              <a:t>Díj, díjfizetés:</a:t>
            </a:r>
          </a:p>
          <a:p>
            <a:pPr defTabSz="1103313"/>
            <a:endParaRPr lang="hu-HU" sz="2400" dirty="0">
              <a:solidFill>
                <a:srgbClr val="002060"/>
              </a:solidFill>
            </a:endParaRPr>
          </a:p>
          <a:p>
            <a:pPr defTabSz="1103313"/>
            <a:r>
              <a:rPr lang="hu-HU" sz="2400" dirty="0">
                <a:solidFill>
                  <a:srgbClr val="002060"/>
                </a:solidFill>
              </a:rPr>
              <a:t>Havi díjfizetési </a:t>
            </a:r>
            <a:r>
              <a:rPr lang="hu-HU" sz="2400" dirty="0" smtClean="0">
                <a:solidFill>
                  <a:srgbClr val="002060"/>
                </a:solidFill>
              </a:rPr>
              <a:t>mód:</a:t>
            </a:r>
            <a:r>
              <a:rPr lang="hu-HU" sz="2400" dirty="0">
                <a:solidFill>
                  <a:srgbClr val="002060"/>
                </a:solidFill>
              </a:rPr>
              <a:t> </a:t>
            </a:r>
            <a:r>
              <a:rPr lang="hu-HU" sz="2400" b="1" dirty="0" smtClean="0">
                <a:solidFill>
                  <a:srgbClr val="002060"/>
                </a:solidFill>
              </a:rPr>
              <a:t>Havi </a:t>
            </a:r>
            <a:r>
              <a:rPr lang="hu-HU" sz="2400" b="1" dirty="0">
                <a:solidFill>
                  <a:srgbClr val="002060"/>
                </a:solidFill>
              </a:rPr>
              <a:t>díjfizetésre nincs lehetőség!</a:t>
            </a:r>
          </a:p>
          <a:p>
            <a:pPr defTabSz="1103313"/>
            <a:endParaRPr lang="hu-HU" sz="2400" dirty="0">
              <a:solidFill>
                <a:srgbClr val="002060"/>
              </a:solidFill>
            </a:endParaRPr>
          </a:p>
          <a:p>
            <a:pPr defTabSz="1103313"/>
            <a:r>
              <a:rPr lang="hu-HU" sz="2400" b="1" dirty="0">
                <a:solidFill>
                  <a:srgbClr val="002060"/>
                </a:solidFill>
              </a:rPr>
              <a:t>Minimumdíj: 24.000 Ft</a:t>
            </a:r>
          </a:p>
          <a:p>
            <a:pPr defTabSz="1103313"/>
            <a:endParaRPr lang="hu-HU" sz="2400" dirty="0" smtClean="0">
              <a:solidFill>
                <a:srgbClr val="002060"/>
              </a:solidFill>
            </a:endParaRPr>
          </a:p>
          <a:p>
            <a:pPr defTabSz="1103313"/>
            <a:endParaRPr lang="hu-HU" sz="1600" b="1" u="sng" dirty="0" smtClean="0">
              <a:solidFill>
                <a:srgbClr val="002060"/>
              </a:solidFill>
            </a:endParaRPr>
          </a:p>
          <a:p>
            <a:pPr defTabSz="1103313"/>
            <a:endParaRPr lang="hu-HU" sz="1600" dirty="0">
              <a:solidFill>
                <a:srgbClr val="002060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879" y="3847122"/>
            <a:ext cx="6935241" cy="31513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9618663" y="7542213"/>
            <a:ext cx="90487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/>
            <a:fld id="{567548CD-A701-428D-A86E-96F9784CB5E5}" type="slidenum">
              <a:rPr lang="hu-HU">
                <a:solidFill>
                  <a:srgbClr val="13335C"/>
                </a:solidFill>
              </a:rPr>
              <a:pPr algn="r"/>
              <a:t>5</a:t>
            </a:fld>
            <a:endParaRPr lang="hu-HU" sz="1700">
              <a:solidFill>
                <a:srgbClr val="13335C"/>
              </a:solidFill>
              <a:latin typeface="Times New Roman" pitchFamily="18" charset="0"/>
            </a:endParaRPr>
          </a:p>
        </p:txBody>
      </p:sp>
      <p:sp>
        <p:nvSpPr>
          <p:cNvPr id="14339" name="Line 4"/>
          <p:cNvSpPr>
            <a:spLocks noChangeShapeType="1"/>
          </p:cNvSpPr>
          <p:nvPr/>
        </p:nvSpPr>
        <p:spPr bwMode="auto">
          <a:xfrm>
            <a:off x="1141413" y="7427913"/>
            <a:ext cx="9020175" cy="0"/>
          </a:xfrm>
          <a:prstGeom prst="line">
            <a:avLst/>
          </a:prstGeom>
          <a:noFill/>
          <a:ln w="6350">
            <a:solidFill>
              <a:srgbClr val="F5B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>
            <a:off x="1141413" y="1066800"/>
            <a:ext cx="9020175" cy="0"/>
          </a:xfrm>
          <a:prstGeom prst="line">
            <a:avLst/>
          </a:prstGeom>
          <a:noFill/>
          <a:ln w="6350">
            <a:solidFill>
              <a:srgbClr val="F5B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65150" y="1843088"/>
            <a:ext cx="4268788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hu-HU"/>
          </a:p>
        </p:txBody>
      </p:sp>
      <p:sp>
        <p:nvSpPr>
          <p:cNvPr id="14343" name="Téglalap 13"/>
          <p:cNvSpPr>
            <a:spLocks noChangeArrowheads="1"/>
          </p:cNvSpPr>
          <p:nvPr/>
        </p:nvSpPr>
        <p:spPr bwMode="auto">
          <a:xfrm>
            <a:off x="730660" y="1236861"/>
            <a:ext cx="10194014" cy="68634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1103313"/>
            <a:endParaRPr lang="hu-HU" sz="2400" b="1" dirty="0" smtClean="0">
              <a:solidFill>
                <a:srgbClr val="002060"/>
              </a:solidFill>
            </a:endParaRPr>
          </a:p>
          <a:p>
            <a:pPr defTabSz="1103313"/>
            <a:r>
              <a:rPr lang="hu-HU" sz="2400" b="1" dirty="0">
                <a:solidFill>
                  <a:srgbClr val="002060"/>
                </a:solidFill>
              </a:rPr>
              <a:t>Extra kiegészítők listája, érték meghatározása</a:t>
            </a:r>
            <a:r>
              <a:rPr lang="hu-HU" sz="2400" b="1" dirty="0" smtClean="0">
                <a:solidFill>
                  <a:srgbClr val="002060"/>
                </a:solidFill>
              </a:rPr>
              <a:t>:</a:t>
            </a:r>
          </a:p>
          <a:p>
            <a:pPr defTabSz="1103313"/>
            <a:endParaRPr lang="hu-HU" sz="2400" b="1" dirty="0">
              <a:solidFill>
                <a:srgbClr val="002060"/>
              </a:solidFill>
            </a:endParaRPr>
          </a:p>
          <a:p>
            <a:pPr defTabSz="1103313"/>
            <a:r>
              <a:rPr lang="hu-HU" sz="2400" b="1" dirty="0">
                <a:solidFill>
                  <a:srgbClr val="002060"/>
                </a:solidFill>
              </a:rPr>
              <a:t>Nem számolunk extra értékkel:</a:t>
            </a:r>
          </a:p>
          <a:p>
            <a:pPr defTabSz="1103313"/>
            <a:r>
              <a:rPr lang="hu-HU" sz="2400" dirty="0">
                <a:solidFill>
                  <a:srgbClr val="002060"/>
                </a:solidFill>
              </a:rPr>
              <a:t>•	Automata sebváltó </a:t>
            </a:r>
          </a:p>
          <a:p>
            <a:pPr defTabSz="1103313"/>
            <a:r>
              <a:rPr lang="hu-HU" sz="2400" dirty="0">
                <a:solidFill>
                  <a:srgbClr val="002060"/>
                </a:solidFill>
              </a:rPr>
              <a:t>•	GPS-navigációs rendszer</a:t>
            </a:r>
          </a:p>
          <a:p>
            <a:pPr defTabSz="1103313"/>
            <a:r>
              <a:rPr lang="hu-HU" sz="2400" b="1" dirty="0">
                <a:solidFill>
                  <a:srgbClr val="002060"/>
                </a:solidFill>
              </a:rPr>
              <a:t>Számolunk extra értékkel:</a:t>
            </a:r>
          </a:p>
          <a:p>
            <a:pPr defTabSz="1103313"/>
            <a:r>
              <a:rPr lang="hu-HU" sz="2400" dirty="0">
                <a:solidFill>
                  <a:srgbClr val="002060"/>
                </a:solidFill>
              </a:rPr>
              <a:t>•	Bőr kárpit </a:t>
            </a:r>
          </a:p>
          <a:p>
            <a:pPr defTabSz="1103313"/>
            <a:r>
              <a:rPr lang="hu-HU" sz="2400" dirty="0">
                <a:solidFill>
                  <a:srgbClr val="002060"/>
                </a:solidFill>
              </a:rPr>
              <a:t>•	Panorámatető</a:t>
            </a:r>
          </a:p>
          <a:p>
            <a:pPr defTabSz="1103313"/>
            <a:r>
              <a:rPr lang="hu-HU" sz="2400" dirty="0">
                <a:solidFill>
                  <a:srgbClr val="002060"/>
                </a:solidFill>
              </a:rPr>
              <a:t>	Könnyűfém keréktárcsa </a:t>
            </a:r>
          </a:p>
          <a:p>
            <a:pPr defTabSz="1103313"/>
            <a:r>
              <a:rPr lang="hu-HU" sz="2400" dirty="0">
                <a:solidFill>
                  <a:srgbClr val="002060"/>
                </a:solidFill>
              </a:rPr>
              <a:t>•	Audiovizuális berendezés</a:t>
            </a:r>
          </a:p>
          <a:p>
            <a:pPr defTabSz="1103313"/>
            <a:r>
              <a:rPr lang="hu-HU" sz="2400" dirty="0">
                <a:solidFill>
                  <a:srgbClr val="002060"/>
                </a:solidFill>
              </a:rPr>
              <a:t>•	Speciális fényszóró</a:t>
            </a:r>
          </a:p>
          <a:p>
            <a:pPr defTabSz="1103313"/>
            <a:r>
              <a:rPr lang="hu-HU" sz="2400" dirty="0">
                <a:solidFill>
                  <a:srgbClr val="002060"/>
                </a:solidFill>
              </a:rPr>
              <a:t>•	Egyéb (leírását és értékét az ügyfél adhatja meg, 300 000 Ft felett kockázat elbírálás szükséges)</a:t>
            </a:r>
          </a:p>
          <a:p>
            <a:pPr defTabSz="1103313"/>
            <a:endParaRPr lang="hu-HU" sz="2400" dirty="0" smtClean="0">
              <a:solidFill>
                <a:srgbClr val="002060"/>
              </a:solidFill>
            </a:endParaRPr>
          </a:p>
          <a:p>
            <a:pPr defTabSz="1103313"/>
            <a:r>
              <a:rPr lang="hu-HU" sz="2400" b="1" dirty="0" smtClean="0">
                <a:solidFill>
                  <a:srgbClr val="002060"/>
                </a:solidFill>
              </a:rPr>
              <a:t>Ajánlaton </a:t>
            </a:r>
            <a:r>
              <a:rPr lang="hu-HU" sz="2400" b="1" dirty="0">
                <a:solidFill>
                  <a:srgbClr val="002060"/>
                </a:solidFill>
              </a:rPr>
              <a:t>fel kell tüntetni az extrákat!</a:t>
            </a:r>
          </a:p>
          <a:p>
            <a:pPr defTabSz="1103313"/>
            <a:endParaRPr lang="hu-HU" sz="2400" b="1" dirty="0" smtClean="0">
              <a:solidFill>
                <a:srgbClr val="002060"/>
              </a:solidFill>
            </a:endParaRPr>
          </a:p>
          <a:p>
            <a:pPr defTabSz="1103313"/>
            <a:endParaRPr lang="hu-HU" sz="1600" b="1" u="sng" dirty="0" smtClean="0">
              <a:solidFill>
                <a:srgbClr val="002060"/>
              </a:solidFill>
            </a:endParaRPr>
          </a:p>
          <a:p>
            <a:pPr defTabSz="1103313"/>
            <a:endParaRPr lang="hu-H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29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9618663" y="7542213"/>
            <a:ext cx="90487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/>
            <a:fld id="{567548CD-A701-428D-A86E-96F9784CB5E5}" type="slidenum">
              <a:rPr lang="hu-HU">
                <a:solidFill>
                  <a:srgbClr val="13335C"/>
                </a:solidFill>
              </a:rPr>
              <a:pPr algn="r"/>
              <a:t>6</a:t>
            </a:fld>
            <a:endParaRPr lang="hu-HU" sz="1700">
              <a:solidFill>
                <a:srgbClr val="13335C"/>
              </a:solidFill>
              <a:latin typeface="Times New Roman" pitchFamily="18" charset="0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65150" y="1843088"/>
            <a:ext cx="4268788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hu-HU"/>
          </a:p>
        </p:txBody>
      </p:sp>
      <p:sp>
        <p:nvSpPr>
          <p:cNvPr id="14343" name="Téglalap 13"/>
          <p:cNvSpPr>
            <a:spLocks noChangeArrowheads="1"/>
          </p:cNvSpPr>
          <p:nvPr/>
        </p:nvSpPr>
        <p:spPr bwMode="auto">
          <a:xfrm>
            <a:off x="730660" y="1236861"/>
            <a:ext cx="10194014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1103313"/>
            <a:endParaRPr lang="hu-HU" sz="2400" b="1" dirty="0" smtClean="0">
              <a:solidFill>
                <a:srgbClr val="002060"/>
              </a:solidFill>
            </a:endParaRPr>
          </a:p>
          <a:p>
            <a:pPr defTabSz="1103313"/>
            <a:endParaRPr lang="hu-HU" sz="1600" b="1" u="sng" dirty="0" smtClean="0">
              <a:solidFill>
                <a:srgbClr val="002060"/>
              </a:solidFill>
            </a:endParaRPr>
          </a:p>
          <a:p>
            <a:pPr defTabSz="1103313"/>
            <a:endParaRPr lang="hu-HU" sz="1600" dirty="0">
              <a:solidFill>
                <a:srgbClr val="002060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15700" cy="80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2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9618663" y="7542213"/>
            <a:ext cx="90487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/>
            <a:fld id="{567548CD-A701-428D-A86E-96F9784CB5E5}" type="slidenum">
              <a:rPr lang="hu-HU">
                <a:solidFill>
                  <a:srgbClr val="13335C"/>
                </a:solidFill>
              </a:rPr>
              <a:pPr algn="r"/>
              <a:t>7</a:t>
            </a:fld>
            <a:endParaRPr lang="hu-HU" sz="1700">
              <a:solidFill>
                <a:srgbClr val="13335C"/>
              </a:solidFill>
              <a:latin typeface="Times New Roman" pitchFamily="18" charset="0"/>
            </a:endParaRPr>
          </a:p>
        </p:txBody>
      </p:sp>
      <p:sp>
        <p:nvSpPr>
          <p:cNvPr id="14339" name="Line 4"/>
          <p:cNvSpPr>
            <a:spLocks noChangeShapeType="1"/>
          </p:cNvSpPr>
          <p:nvPr/>
        </p:nvSpPr>
        <p:spPr bwMode="auto">
          <a:xfrm>
            <a:off x="1141413" y="7427913"/>
            <a:ext cx="9020175" cy="0"/>
          </a:xfrm>
          <a:prstGeom prst="line">
            <a:avLst/>
          </a:prstGeom>
          <a:noFill/>
          <a:ln w="6350">
            <a:solidFill>
              <a:srgbClr val="F5B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>
            <a:off x="1141413" y="1066800"/>
            <a:ext cx="9020175" cy="0"/>
          </a:xfrm>
          <a:prstGeom prst="line">
            <a:avLst/>
          </a:prstGeom>
          <a:noFill/>
          <a:ln w="6350">
            <a:solidFill>
              <a:srgbClr val="F5B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65150" y="1843088"/>
            <a:ext cx="4268788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hu-HU"/>
          </a:p>
        </p:txBody>
      </p:sp>
      <p:sp>
        <p:nvSpPr>
          <p:cNvPr id="14343" name="Téglalap 13"/>
          <p:cNvSpPr>
            <a:spLocks noChangeArrowheads="1"/>
          </p:cNvSpPr>
          <p:nvPr/>
        </p:nvSpPr>
        <p:spPr bwMode="auto">
          <a:xfrm>
            <a:off x="786063" y="1468216"/>
            <a:ext cx="9726193" cy="71404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 defTabSz="1103313"/>
            <a:r>
              <a:rPr lang="hu-HU" sz="2400" b="1" dirty="0">
                <a:solidFill>
                  <a:srgbClr val="13335C"/>
                </a:solidFill>
              </a:rPr>
              <a:t>Új kiegészítők </a:t>
            </a:r>
            <a:r>
              <a:rPr lang="hu-HU" sz="2400" b="1" dirty="0" smtClean="0">
                <a:solidFill>
                  <a:srgbClr val="13335C"/>
                </a:solidFill>
              </a:rPr>
              <a:t>bevezetése (1): </a:t>
            </a:r>
          </a:p>
          <a:p>
            <a:pPr lvl="1" defTabSz="1103313"/>
            <a:endParaRPr lang="hu-HU" sz="2400" b="1" dirty="0">
              <a:solidFill>
                <a:srgbClr val="13335C"/>
              </a:solidFill>
            </a:endParaRPr>
          </a:p>
          <a:p>
            <a:pPr lvl="1" defTabSz="1103313"/>
            <a:r>
              <a:rPr lang="hu-HU" sz="2200" b="1" dirty="0">
                <a:solidFill>
                  <a:srgbClr val="13335C"/>
                </a:solidFill>
              </a:rPr>
              <a:t>Gyerekfelszerelés </a:t>
            </a:r>
            <a:r>
              <a:rPr lang="hu-HU" sz="2200" b="1" dirty="0" smtClean="0">
                <a:solidFill>
                  <a:srgbClr val="13335C"/>
                </a:solidFill>
              </a:rPr>
              <a:t>biztosítása; Díj</a:t>
            </a:r>
            <a:r>
              <a:rPr lang="hu-HU" sz="2200" b="1" dirty="0">
                <a:solidFill>
                  <a:srgbClr val="13335C"/>
                </a:solidFill>
              </a:rPr>
              <a:t>: 3.600 </a:t>
            </a:r>
            <a:r>
              <a:rPr lang="hu-HU" sz="2200" b="1" dirty="0" smtClean="0">
                <a:solidFill>
                  <a:srgbClr val="13335C"/>
                </a:solidFill>
              </a:rPr>
              <a:t>Ft/év</a:t>
            </a:r>
            <a:endParaRPr lang="hu-HU" sz="2200" b="1" dirty="0">
              <a:solidFill>
                <a:srgbClr val="13335C"/>
              </a:solidFill>
            </a:endParaRPr>
          </a:p>
          <a:p>
            <a:pPr lvl="1" defTabSz="1103313"/>
            <a:r>
              <a:rPr lang="hu-HU" sz="2200" dirty="0">
                <a:solidFill>
                  <a:srgbClr val="13335C"/>
                </a:solidFill>
              </a:rPr>
              <a:t>o	150.000 Ft-ig megtéríti a biztosító a gépjárműben szállított vagy tárolt gyermekfelszerelési tárgyak értékét, amelyek </a:t>
            </a:r>
            <a:r>
              <a:rPr lang="hu-HU" sz="2200" b="1" dirty="0">
                <a:solidFill>
                  <a:srgbClr val="13335C"/>
                </a:solidFill>
              </a:rPr>
              <a:t>casco káresemény </a:t>
            </a:r>
            <a:r>
              <a:rPr lang="hu-HU" sz="2200" dirty="0">
                <a:solidFill>
                  <a:srgbClr val="13335C"/>
                </a:solidFill>
              </a:rPr>
              <a:t>következtében megsérülnek vagy megsemmisülnek.</a:t>
            </a:r>
          </a:p>
          <a:p>
            <a:pPr lvl="1" defTabSz="1103313"/>
            <a:r>
              <a:rPr lang="hu-HU" sz="2200" dirty="0">
                <a:solidFill>
                  <a:srgbClr val="13335C"/>
                </a:solidFill>
              </a:rPr>
              <a:t>o	Biztosítottak a 6 év alatti gyermek ellátását, biztonságát szolgáló eszközök, berendezések, használati tárgyak. (pl.: gyerekülés, babakocsi, bébiőr, járóka stb.)</a:t>
            </a:r>
          </a:p>
          <a:p>
            <a:pPr lvl="1" defTabSz="1103313"/>
            <a:r>
              <a:rPr lang="hu-HU" sz="2200" dirty="0">
                <a:solidFill>
                  <a:srgbClr val="13335C"/>
                </a:solidFill>
              </a:rPr>
              <a:t>o	önrészesedés nincs,</a:t>
            </a:r>
          </a:p>
          <a:p>
            <a:pPr lvl="1" defTabSz="1103313"/>
            <a:endParaRPr lang="hu-HU" sz="2200" b="1" dirty="0">
              <a:solidFill>
                <a:srgbClr val="13335C"/>
              </a:solidFill>
            </a:endParaRPr>
          </a:p>
          <a:p>
            <a:pPr lvl="1" defTabSz="1103313"/>
            <a:r>
              <a:rPr lang="hu-HU" sz="2200" b="1" dirty="0" smtClean="0">
                <a:solidFill>
                  <a:srgbClr val="13335C"/>
                </a:solidFill>
              </a:rPr>
              <a:t>Rendszám</a:t>
            </a:r>
            <a:r>
              <a:rPr lang="hu-HU" sz="2200" b="1" dirty="0">
                <a:solidFill>
                  <a:srgbClr val="13335C"/>
                </a:solidFill>
              </a:rPr>
              <a:t>, forgalmi engedély </a:t>
            </a:r>
            <a:r>
              <a:rPr lang="hu-HU" sz="2200" b="1" dirty="0" smtClean="0">
                <a:solidFill>
                  <a:srgbClr val="13335C"/>
                </a:solidFill>
              </a:rPr>
              <a:t>pótlása; Díja</a:t>
            </a:r>
            <a:r>
              <a:rPr lang="hu-HU" sz="2200" b="1" dirty="0">
                <a:solidFill>
                  <a:srgbClr val="13335C"/>
                </a:solidFill>
              </a:rPr>
              <a:t>: 1.400 Ft/év</a:t>
            </a:r>
            <a:r>
              <a:rPr lang="hu-HU" sz="2200" b="1" dirty="0" smtClean="0">
                <a:solidFill>
                  <a:srgbClr val="13335C"/>
                </a:solidFill>
              </a:rPr>
              <a:t>*</a:t>
            </a:r>
            <a:endParaRPr lang="hu-HU" sz="2200" b="1" dirty="0">
              <a:solidFill>
                <a:srgbClr val="13335C"/>
              </a:solidFill>
            </a:endParaRPr>
          </a:p>
          <a:p>
            <a:pPr lvl="1" defTabSz="1103313"/>
            <a:r>
              <a:rPr lang="hu-HU" sz="2200" dirty="0">
                <a:solidFill>
                  <a:srgbClr val="13335C"/>
                </a:solidFill>
              </a:rPr>
              <a:t>o	20.000 Ft értékhatárig megtéríti a biztosító az </a:t>
            </a:r>
            <a:r>
              <a:rPr lang="hu-HU" sz="2200" b="1" dirty="0">
                <a:solidFill>
                  <a:srgbClr val="13335C"/>
                </a:solidFill>
              </a:rPr>
              <a:t>ellopás, elvesztés </a:t>
            </a:r>
            <a:r>
              <a:rPr lang="hu-HU" sz="2200" dirty="0">
                <a:solidFill>
                  <a:srgbClr val="13335C"/>
                </a:solidFill>
              </a:rPr>
              <a:t>miatt pótlandó forgalmi rendszám, forgalmi engedély pótlásának hatósági költségeit.</a:t>
            </a:r>
          </a:p>
          <a:p>
            <a:pPr lvl="1" defTabSz="1103313"/>
            <a:r>
              <a:rPr lang="hu-HU" sz="2200" dirty="0">
                <a:solidFill>
                  <a:srgbClr val="13335C"/>
                </a:solidFill>
              </a:rPr>
              <a:t>o	önrészesedés nincs</a:t>
            </a:r>
            <a:r>
              <a:rPr lang="hu-HU" sz="2200" dirty="0" smtClean="0">
                <a:solidFill>
                  <a:srgbClr val="13335C"/>
                </a:solidFill>
              </a:rPr>
              <a:t>,</a:t>
            </a:r>
          </a:p>
          <a:p>
            <a:pPr lvl="1" defTabSz="1103313"/>
            <a:endParaRPr lang="hu-HU" sz="2400" dirty="0" smtClean="0">
              <a:solidFill>
                <a:srgbClr val="13335C"/>
              </a:solidFill>
            </a:endParaRPr>
          </a:p>
          <a:p>
            <a:pPr lvl="1" defTabSz="1103313"/>
            <a:endParaRPr lang="hu-HU" sz="2400" dirty="0">
              <a:solidFill>
                <a:srgbClr val="FF0000"/>
              </a:solidFill>
            </a:endParaRPr>
          </a:p>
          <a:p>
            <a:pPr lvl="1" defTabSz="1103313"/>
            <a:r>
              <a:rPr lang="hu-HU" b="1" dirty="0" smtClean="0">
                <a:solidFill>
                  <a:srgbClr val="FF0000"/>
                </a:solidFill>
              </a:rPr>
              <a:t>*  2017-ben ingyenes</a:t>
            </a:r>
            <a:endParaRPr lang="hu-HU" b="1" dirty="0">
              <a:solidFill>
                <a:srgbClr val="FF0000"/>
              </a:solidFill>
            </a:endParaRPr>
          </a:p>
          <a:p>
            <a:pPr lvl="1" defTabSz="1103313"/>
            <a:endParaRPr lang="hu-HU" sz="2400" b="1" dirty="0" smtClean="0">
              <a:solidFill>
                <a:srgbClr val="13335C"/>
              </a:solidFill>
            </a:endParaRPr>
          </a:p>
          <a:p>
            <a:pPr defTabSz="1103313"/>
            <a:endParaRPr lang="hu-H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01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9618663" y="7542213"/>
            <a:ext cx="90487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/>
            <a:fld id="{567548CD-A701-428D-A86E-96F9784CB5E5}" type="slidenum">
              <a:rPr lang="hu-HU">
                <a:solidFill>
                  <a:srgbClr val="13335C"/>
                </a:solidFill>
              </a:rPr>
              <a:pPr algn="r"/>
              <a:t>8</a:t>
            </a:fld>
            <a:endParaRPr lang="hu-HU" sz="1700">
              <a:solidFill>
                <a:srgbClr val="13335C"/>
              </a:solidFill>
              <a:latin typeface="Times New Roman" pitchFamily="18" charset="0"/>
            </a:endParaRPr>
          </a:p>
        </p:txBody>
      </p:sp>
      <p:sp>
        <p:nvSpPr>
          <p:cNvPr id="14339" name="Line 4"/>
          <p:cNvSpPr>
            <a:spLocks noChangeShapeType="1"/>
          </p:cNvSpPr>
          <p:nvPr/>
        </p:nvSpPr>
        <p:spPr bwMode="auto">
          <a:xfrm>
            <a:off x="1141413" y="7427913"/>
            <a:ext cx="9020175" cy="0"/>
          </a:xfrm>
          <a:prstGeom prst="line">
            <a:avLst/>
          </a:prstGeom>
          <a:noFill/>
          <a:ln w="6350">
            <a:solidFill>
              <a:srgbClr val="F5B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>
            <a:off x="1141413" y="1066800"/>
            <a:ext cx="9020175" cy="0"/>
          </a:xfrm>
          <a:prstGeom prst="line">
            <a:avLst/>
          </a:prstGeom>
          <a:noFill/>
          <a:ln w="6350">
            <a:solidFill>
              <a:srgbClr val="F5B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65150" y="1843088"/>
            <a:ext cx="4268788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hu-HU"/>
          </a:p>
        </p:txBody>
      </p:sp>
      <p:sp>
        <p:nvSpPr>
          <p:cNvPr id="14343" name="Téglalap 13"/>
          <p:cNvSpPr>
            <a:spLocks noChangeArrowheads="1"/>
          </p:cNvSpPr>
          <p:nvPr/>
        </p:nvSpPr>
        <p:spPr bwMode="auto">
          <a:xfrm>
            <a:off x="1395663" y="1468216"/>
            <a:ext cx="9480883" cy="726352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lvl="1" defTabSz="1103313"/>
            <a:r>
              <a:rPr lang="hu-HU" sz="2400" b="1" dirty="0">
                <a:solidFill>
                  <a:srgbClr val="13335C"/>
                </a:solidFill>
              </a:rPr>
              <a:t>Új kiegészítők bevezetése </a:t>
            </a:r>
            <a:r>
              <a:rPr lang="hu-HU" sz="2400" b="1" dirty="0" smtClean="0">
                <a:solidFill>
                  <a:srgbClr val="13335C"/>
                </a:solidFill>
              </a:rPr>
              <a:t>(2):</a:t>
            </a:r>
          </a:p>
          <a:p>
            <a:pPr marL="0" lvl="1" defTabSz="1103313"/>
            <a:r>
              <a:rPr lang="hu-HU" sz="2400" b="1" dirty="0" smtClean="0">
                <a:solidFill>
                  <a:srgbClr val="13335C"/>
                </a:solidFill>
              </a:rPr>
              <a:t> </a:t>
            </a:r>
            <a:endParaRPr lang="hu-HU" sz="2400" b="1" dirty="0">
              <a:solidFill>
                <a:srgbClr val="13335C"/>
              </a:solidFill>
            </a:endParaRPr>
          </a:p>
          <a:p>
            <a:pPr defTabSz="1103313"/>
            <a:r>
              <a:rPr lang="hu-HU" sz="2200" b="1" dirty="0">
                <a:solidFill>
                  <a:srgbClr val="13335C"/>
                </a:solidFill>
              </a:rPr>
              <a:t>Hibás </a:t>
            </a:r>
            <a:r>
              <a:rPr lang="hu-HU" sz="2200" b="1" dirty="0" smtClean="0">
                <a:solidFill>
                  <a:srgbClr val="13335C"/>
                </a:solidFill>
              </a:rPr>
              <a:t>tankolás; Díj: 500 Ft/év*</a:t>
            </a:r>
            <a:endParaRPr lang="hu-HU" sz="2200" b="1" dirty="0">
              <a:solidFill>
                <a:srgbClr val="13335C"/>
              </a:solidFill>
            </a:endParaRPr>
          </a:p>
          <a:p>
            <a:pPr defTabSz="1103313"/>
            <a:r>
              <a:rPr lang="hu-HU" sz="2200" dirty="0">
                <a:solidFill>
                  <a:srgbClr val="13335C"/>
                </a:solidFill>
              </a:rPr>
              <a:t>o	50.000 Ft értékhatárig térülnek azok a károk, amelyek Magyarországon végzett tankolás során azért keletkeznek, mert a gépjárműbe nem a gyártó által előírt üzemanyagot tankolnak.</a:t>
            </a:r>
          </a:p>
          <a:p>
            <a:pPr defTabSz="1103313"/>
            <a:r>
              <a:rPr lang="hu-HU" sz="2200" dirty="0">
                <a:solidFill>
                  <a:srgbClr val="13335C"/>
                </a:solidFill>
              </a:rPr>
              <a:t>o	önrészesedés nincs,</a:t>
            </a:r>
          </a:p>
          <a:p>
            <a:pPr defTabSz="1103313"/>
            <a:endParaRPr lang="hu-HU" sz="2200" b="1" dirty="0">
              <a:solidFill>
                <a:srgbClr val="13335C"/>
              </a:solidFill>
            </a:endParaRPr>
          </a:p>
          <a:p>
            <a:pPr defTabSz="1103313"/>
            <a:r>
              <a:rPr lang="hu-HU" sz="2200" b="1" dirty="0" smtClean="0">
                <a:solidFill>
                  <a:srgbClr val="13335C"/>
                </a:solidFill>
              </a:rPr>
              <a:t>Kölcsöngépjármű költségtérítés; Díj</a:t>
            </a:r>
            <a:r>
              <a:rPr lang="hu-HU" sz="2200" b="1" dirty="0">
                <a:solidFill>
                  <a:srgbClr val="13335C"/>
                </a:solidFill>
              </a:rPr>
              <a:t>: 14.000 Ft/év</a:t>
            </a:r>
            <a:r>
              <a:rPr lang="hu-HU" sz="2200" b="1" dirty="0" smtClean="0">
                <a:solidFill>
                  <a:srgbClr val="13335C"/>
                </a:solidFill>
              </a:rPr>
              <a:t>.</a:t>
            </a:r>
            <a:endParaRPr lang="hu-HU" sz="2200" b="1" dirty="0">
              <a:solidFill>
                <a:srgbClr val="13335C"/>
              </a:solidFill>
            </a:endParaRPr>
          </a:p>
          <a:p>
            <a:pPr defTabSz="1103313"/>
            <a:r>
              <a:rPr lang="hu-HU" sz="2200" dirty="0">
                <a:solidFill>
                  <a:srgbClr val="13335C"/>
                </a:solidFill>
              </a:rPr>
              <a:t>o	A biztosító 15 napra, de legfeljebb 100.000 Ft értékhatárig megtéríti a bérleti költségét egy kölcsöngépjárműnek, ha a biztosított gépjármű </a:t>
            </a:r>
            <a:r>
              <a:rPr lang="hu-HU" sz="2200" b="1" dirty="0">
                <a:solidFill>
                  <a:srgbClr val="13335C"/>
                </a:solidFill>
              </a:rPr>
              <a:t>casco káreseményben megsérül</a:t>
            </a:r>
            <a:r>
              <a:rPr lang="hu-HU" sz="2200" dirty="0">
                <a:solidFill>
                  <a:srgbClr val="13335C"/>
                </a:solidFill>
              </a:rPr>
              <a:t>, vagy azt eltulajdonítják.</a:t>
            </a:r>
          </a:p>
          <a:p>
            <a:pPr defTabSz="1103313"/>
            <a:r>
              <a:rPr lang="hu-HU" sz="2200" dirty="0">
                <a:solidFill>
                  <a:srgbClr val="13335C"/>
                </a:solidFill>
              </a:rPr>
              <a:t>o	önrészesedés nincs,</a:t>
            </a:r>
          </a:p>
          <a:p>
            <a:pPr defTabSz="1103313"/>
            <a:endParaRPr lang="hu-HU" sz="2200" b="1" dirty="0" smtClean="0">
              <a:solidFill>
                <a:srgbClr val="13335C"/>
              </a:solidFill>
            </a:endParaRPr>
          </a:p>
          <a:p>
            <a:pPr defTabSz="1103313"/>
            <a:endParaRPr lang="hu-HU" sz="2200" b="1" dirty="0">
              <a:solidFill>
                <a:srgbClr val="13335C"/>
              </a:solidFill>
            </a:endParaRPr>
          </a:p>
          <a:p>
            <a:pPr defTabSz="1103313"/>
            <a:endParaRPr lang="hu-HU" sz="2400" b="1" dirty="0" smtClean="0">
              <a:solidFill>
                <a:srgbClr val="13335C"/>
              </a:solidFill>
            </a:endParaRPr>
          </a:p>
          <a:p>
            <a:pPr defTabSz="1103313"/>
            <a:endParaRPr lang="hu-HU" sz="2400" b="1" dirty="0">
              <a:solidFill>
                <a:srgbClr val="13335C"/>
              </a:solidFill>
            </a:endParaRPr>
          </a:p>
          <a:p>
            <a:pPr defTabSz="1103313"/>
            <a:endParaRPr lang="hu-HU" sz="2400" b="1" dirty="0" smtClean="0">
              <a:solidFill>
                <a:srgbClr val="13335C"/>
              </a:solidFill>
            </a:endParaRPr>
          </a:p>
          <a:p>
            <a:pPr marL="0" lvl="1" defTabSz="1103313"/>
            <a:r>
              <a:rPr lang="hu-HU" b="1" dirty="0">
                <a:solidFill>
                  <a:srgbClr val="FF0000"/>
                </a:solidFill>
              </a:rPr>
              <a:t>*  2017-ben ingyenes</a:t>
            </a:r>
          </a:p>
          <a:p>
            <a:pPr defTabSz="1103313"/>
            <a:endParaRPr lang="hu-HU" sz="2400" b="1" dirty="0" smtClean="0">
              <a:solidFill>
                <a:srgbClr val="13335C"/>
              </a:solidFill>
            </a:endParaRPr>
          </a:p>
          <a:p>
            <a:pPr defTabSz="1103313"/>
            <a:r>
              <a:rPr lang="hu-HU" sz="2400" dirty="0" smtClean="0">
                <a:solidFill>
                  <a:srgbClr val="002060"/>
                </a:solidFill>
              </a:rPr>
              <a:t>	</a:t>
            </a:r>
            <a:endParaRPr lang="hu-H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73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9618663" y="7542213"/>
            <a:ext cx="90487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/>
            <a:fld id="{567548CD-A701-428D-A86E-96F9784CB5E5}" type="slidenum">
              <a:rPr lang="hu-HU">
                <a:solidFill>
                  <a:srgbClr val="13335C"/>
                </a:solidFill>
              </a:rPr>
              <a:pPr algn="r"/>
              <a:t>9</a:t>
            </a:fld>
            <a:endParaRPr lang="hu-HU" sz="1700">
              <a:solidFill>
                <a:srgbClr val="13335C"/>
              </a:solidFill>
              <a:latin typeface="Times New Roman" pitchFamily="18" charset="0"/>
            </a:endParaRPr>
          </a:p>
        </p:txBody>
      </p:sp>
      <p:sp>
        <p:nvSpPr>
          <p:cNvPr id="14339" name="Line 4"/>
          <p:cNvSpPr>
            <a:spLocks noChangeShapeType="1"/>
          </p:cNvSpPr>
          <p:nvPr/>
        </p:nvSpPr>
        <p:spPr bwMode="auto">
          <a:xfrm>
            <a:off x="1141413" y="7427913"/>
            <a:ext cx="9020175" cy="0"/>
          </a:xfrm>
          <a:prstGeom prst="line">
            <a:avLst/>
          </a:prstGeom>
          <a:noFill/>
          <a:ln w="6350">
            <a:solidFill>
              <a:srgbClr val="F5B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>
            <a:off x="1141413" y="1066800"/>
            <a:ext cx="9020175" cy="0"/>
          </a:xfrm>
          <a:prstGeom prst="line">
            <a:avLst/>
          </a:prstGeom>
          <a:noFill/>
          <a:ln w="6350">
            <a:solidFill>
              <a:srgbClr val="F5B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65150" y="1843088"/>
            <a:ext cx="4268788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hu-HU"/>
          </a:p>
        </p:txBody>
      </p:sp>
      <p:sp>
        <p:nvSpPr>
          <p:cNvPr id="14343" name="Téglalap 13"/>
          <p:cNvSpPr>
            <a:spLocks noChangeArrowheads="1"/>
          </p:cNvSpPr>
          <p:nvPr/>
        </p:nvSpPr>
        <p:spPr bwMode="auto">
          <a:xfrm>
            <a:off x="565151" y="1468216"/>
            <a:ext cx="10311396" cy="723274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1103313"/>
            <a:r>
              <a:rPr lang="hu-HU" sz="2400" b="1" dirty="0" smtClean="0">
                <a:solidFill>
                  <a:srgbClr val="13335C"/>
                </a:solidFill>
              </a:rPr>
              <a:t>Meglévő kiegészítő biztosítások:</a:t>
            </a:r>
            <a:endParaRPr lang="hu-HU" sz="2400" b="1" dirty="0">
              <a:solidFill>
                <a:srgbClr val="13335C"/>
              </a:solidFill>
            </a:endParaRPr>
          </a:p>
          <a:p>
            <a:pPr defTabSz="1103313"/>
            <a:endParaRPr lang="hu-HU" sz="2400" dirty="0" smtClean="0">
              <a:solidFill>
                <a:srgbClr val="13335C"/>
              </a:solidFill>
            </a:endParaRPr>
          </a:p>
          <a:p>
            <a:pPr defTabSz="1103313"/>
            <a:r>
              <a:rPr lang="hu-HU" sz="2200" b="1" dirty="0">
                <a:solidFill>
                  <a:srgbClr val="13335C"/>
                </a:solidFill>
              </a:rPr>
              <a:t>Kiegészítő </a:t>
            </a:r>
            <a:r>
              <a:rPr lang="hu-HU" sz="2200" b="1" dirty="0" smtClean="0">
                <a:solidFill>
                  <a:srgbClr val="13335C"/>
                </a:solidFill>
              </a:rPr>
              <a:t>poggyász-lopásbiztosítás; Díj</a:t>
            </a:r>
            <a:r>
              <a:rPr lang="hu-HU" sz="2200" b="1" dirty="0">
                <a:solidFill>
                  <a:srgbClr val="13335C"/>
                </a:solidFill>
              </a:rPr>
              <a:t>: 3.900 Ft/év</a:t>
            </a:r>
          </a:p>
          <a:p>
            <a:pPr defTabSz="1103313"/>
            <a:r>
              <a:rPr lang="hu-HU" sz="2200" dirty="0" smtClean="0">
                <a:solidFill>
                  <a:srgbClr val="13335C"/>
                </a:solidFill>
              </a:rPr>
              <a:t>o</a:t>
            </a:r>
            <a:r>
              <a:rPr lang="hu-HU" sz="2200" dirty="0">
                <a:solidFill>
                  <a:srgbClr val="13335C"/>
                </a:solidFill>
              </a:rPr>
              <a:t>	A biztosító 50.000 Ft/év értékhatárig megtéríti, a biztosított gépjárműben szállított, a </a:t>
            </a:r>
            <a:r>
              <a:rPr lang="hu-HU" sz="2200" b="1" dirty="0">
                <a:solidFill>
                  <a:srgbClr val="13335C"/>
                </a:solidFill>
              </a:rPr>
              <a:t>casco biztosítási esemény </a:t>
            </a:r>
            <a:r>
              <a:rPr lang="hu-HU" sz="2200" dirty="0">
                <a:solidFill>
                  <a:srgbClr val="13335C"/>
                </a:solidFill>
              </a:rPr>
              <a:t>következtében károsodott személyi használatú vagyontárgyak javítási, illetőleg pótlási költségeit. </a:t>
            </a:r>
          </a:p>
          <a:p>
            <a:pPr defTabSz="1103313"/>
            <a:r>
              <a:rPr lang="hu-HU" sz="2200" dirty="0">
                <a:solidFill>
                  <a:srgbClr val="13335C"/>
                </a:solidFill>
              </a:rPr>
              <a:t>o	önrészesedés nincs,</a:t>
            </a:r>
          </a:p>
          <a:p>
            <a:pPr defTabSz="1103313"/>
            <a:endParaRPr lang="hu-HU" sz="2200" b="1" dirty="0">
              <a:solidFill>
                <a:srgbClr val="13335C"/>
              </a:solidFill>
            </a:endParaRPr>
          </a:p>
          <a:p>
            <a:pPr defTabSz="1103313"/>
            <a:r>
              <a:rPr lang="hu-HU" sz="2200" b="1" dirty="0">
                <a:solidFill>
                  <a:srgbClr val="13335C"/>
                </a:solidFill>
              </a:rPr>
              <a:t>Kiegészítő </a:t>
            </a:r>
            <a:r>
              <a:rPr lang="hu-HU" sz="2200" b="1" dirty="0" smtClean="0">
                <a:solidFill>
                  <a:srgbClr val="13335C"/>
                </a:solidFill>
              </a:rPr>
              <a:t>balesetbiztosítás; </a:t>
            </a:r>
            <a:r>
              <a:rPr lang="hu-HU" sz="2200" b="1" dirty="0">
                <a:solidFill>
                  <a:srgbClr val="13335C"/>
                </a:solidFill>
              </a:rPr>
              <a:t>D</a:t>
            </a:r>
            <a:r>
              <a:rPr lang="hu-HU" sz="2200" b="1" dirty="0" smtClean="0">
                <a:solidFill>
                  <a:srgbClr val="13335C"/>
                </a:solidFill>
              </a:rPr>
              <a:t>íj: az alaptermékben</a:t>
            </a:r>
            <a:endParaRPr lang="hu-HU" sz="2200" b="1" dirty="0">
              <a:solidFill>
                <a:srgbClr val="13335C"/>
              </a:solidFill>
            </a:endParaRPr>
          </a:p>
          <a:p>
            <a:pPr defTabSz="1103313"/>
            <a:r>
              <a:rPr lang="hu-HU" sz="2200" dirty="0">
                <a:solidFill>
                  <a:srgbClr val="13335C"/>
                </a:solidFill>
              </a:rPr>
              <a:t>o	A gépjármű vezetője, illetve vele utazó személyek casco biztosítási eseménnyel összefüggésben elszenvedett egészségkárosodása, vagy halála esetén a biztosító az alábbi összegeket téríti:</a:t>
            </a:r>
          </a:p>
          <a:p>
            <a:pPr defTabSz="1103313"/>
            <a:r>
              <a:rPr lang="hu-HU" sz="2200" dirty="0">
                <a:solidFill>
                  <a:srgbClr val="13335C"/>
                </a:solidFill>
              </a:rPr>
              <a:t>a)	a biztosított halála esetén: 1.000.000,-Ft</a:t>
            </a:r>
          </a:p>
          <a:p>
            <a:pPr defTabSz="1103313"/>
            <a:r>
              <a:rPr lang="hu-HU" sz="2200" dirty="0">
                <a:solidFill>
                  <a:srgbClr val="13335C"/>
                </a:solidFill>
              </a:rPr>
              <a:t>b)	a biztosított személy 100%-</a:t>
            </a:r>
            <a:r>
              <a:rPr lang="hu-HU" sz="2200" dirty="0" err="1">
                <a:solidFill>
                  <a:srgbClr val="13335C"/>
                </a:solidFill>
              </a:rPr>
              <a:t>os</a:t>
            </a:r>
            <a:r>
              <a:rPr lang="hu-HU" sz="2200" dirty="0">
                <a:solidFill>
                  <a:srgbClr val="13335C"/>
                </a:solidFill>
              </a:rPr>
              <a:t> maradandó egészségkárosodása esetén: 2.000.000.-Ft </a:t>
            </a:r>
          </a:p>
          <a:p>
            <a:pPr defTabSz="1103313"/>
            <a:r>
              <a:rPr lang="hu-HU" sz="2200" dirty="0">
                <a:solidFill>
                  <a:srgbClr val="13335C"/>
                </a:solidFill>
              </a:rPr>
              <a:t>100 %-</a:t>
            </a:r>
            <a:r>
              <a:rPr lang="hu-HU" sz="2200" dirty="0" err="1">
                <a:solidFill>
                  <a:srgbClr val="13335C"/>
                </a:solidFill>
              </a:rPr>
              <a:t>nál</a:t>
            </a:r>
            <a:r>
              <a:rPr lang="hu-HU" sz="2200" dirty="0">
                <a:solidFill>
                  <a:srgbClr val="13335C"/>
                </a:solidFill>
              </a:rPr>
              <a:t> alacsonyabb mértékű egészségkárosodás esetén a biztosító az egészségkárosodás mértékének megfelelő szolgáltatást nyújt.</a:t>
            </a:r>
          </a:p>
          <a:p>
            <a:pPr defTabSz="1103313"/>
            <a:endParaRPr lang="hu-HU" sz="2200" b="1" dirty="0">
              <a:solidFill>
                <a:srgbClr val="13335C"/>
              </a:solidFill>
            </a:endParaRPr>
          </a:p>
          <a:p>
            <a:pPr defTabSz="1103313"/>
            <a:endParaRPr lang="hu-HU" sz="2200" b="1" dirty="0" smtClean="0">
              <a:solidFill>
                <a:srgbClr val="13335C"/>
              </a:solidFill>
            </a:endParaRPr>
          </a:p>
          <a:p>
            <a:pPr defTabSz="1103313"/>
            <a:endParaRPr lang="hu-HU" sz="2400" b="1" dirty="0">
              <a:solidFill>
                <a:srgbClr val="13335C"/>
              </a:solidFill>
            </a:endParaRPr>
          </a:p>
          <a:p>
            <a:pPr defTabSz="1103313"/>
            <a:endParaRPr lang="hu-H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3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Szürkeárnyalato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4602</TotalTime>
  <Words>122</Words>
  <Application>Microsoft Office PowerPoint</Application>
  <PresentationFormat>Egyéni</PresentationFormat>
  <Paragraphs>111</Paragraphs>
  <Slides>10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Reklám és Arculat Kft.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Nincs diacím</dc:title>
  <dc:creator>Reklám és Arculat Kft.</dc:creator>
  <cp:lastModifiedBy>Dér Ervin - Wáberer Hungária Biztosító Zrt.</cp:lastModifiedBy>
  <cp:revision>589</cp:revision>
  <dcterms:created xsi:type="dcterms:W3CDTF">2008-07-23T13:46:39Z</dcterms:created>
  <dcterms:modified xsi:type="dcterms:W3CDTF">2017-06-07T07:55:24Z</dcterms:modified>
  <cp:contentStatus>Végleges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