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317" r:id="rId2"/>
    <p:sldId id="399" r:id="rId3"/>
    <p:sldId id="383" r:id="rId4"/>
    <p:sldId id="365" r:id="rId5"/>
    <p:sldId id="393" r:id="rId6"/>
    <p:sldId id="394" r:id="rId7"/>
    <p:sldId id="395" r:id="rId8"/>
    <p:sldId id="397" r:id="rId9"/>
    <p:sldId id="398" r:id="rId10"/>
    <p:sldId id="400" r:id="rId11"/>
    <p:sldId id="401" r:id="rId12"/>
    <p:sldId id="381" r:id="rId13"/>
  </p:sldIdLst>
  <p:sldSz cx="11315700" cy="8001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">
          <p15:clr>
            <a:srgbClr val="A4A3A4"/>
          </p15:clr>
        </p15:guide>
        <p15:guide id="2" orient="horz" pos="506">
          <p15:clr>
            <a:srgbClr val="A4A3A4"/>
          </p15:clr>
        </p15:guide>
        <p15:guide id="3" orient="horz" pos="672">
          <p15:clr>
            <a:srgbClr val="A4A3A4"/>
          </p15:clr>
        </p15:guide>
        <p15:guide id="4" orient="horz" pos="912">
          <p15:clr>
            <a:srgbClr val="A4A3A4"/>
          </p15:clr>
        </p15:guide>
        <p15:guide id="5" orient="horz" pos="4679">
          <p15:clr>
            <a:srgbClr val="A4A3A4"/>
          </p15:clr>
        </p15:guide>
        <p15:guide id="6" orient="horz" pos="4823">
          <p15:clr>
            <a:srgbClr val="A4A3A4"/>
          </p15:clr>
        </p15:guide>
        <p15:guide id="7" orient="horz" pos="4751">
          <p15:clr>
            <a:srgbClr val="A4A3A4"/>
          </p15:clr>
        </p15:guide>
        <p15:guide id="8" orient="horz" pos="4439">
          <p15:clr>
            <a:srgbClr val="A4A3A4"/>
          </p15:clr>
        </p15:guide>
        <p15:guide id="9" pos="3564">
          <p15:clr>
            <a:srgbClr val="A4A3A4"/>
          </p15:clr>
        </p15:guide>
        <p15:guide id="10" pos="719">
          <p15:clr>
            <a:srgbClr val="A4A3A4"/>
          </p15:clr>
        </p15:guide>
        <p15:guide id="11" pos="6401">
          <p15:clr>
            <a:srgbClr val="A4A3A4"/>
          </p15:clr>
        </p15:guide>
        <p15:guide id="12" pos="2160">
          <p15:clr>
            <a:srgbClr val="A4A3A4"/>
          </p15:clr>
        </p15:guide>
        <p15:guide id="1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397"/>
    <a:srgbClr val="13335C"/>
    <a:srgbClr val="F5B400"/>
    <a:srgbClr val="FF9900"/>
    <a:srgbClr val="FFFF00"/>
    <a:srgbClr val="FF0000"/>
    <a:srgbClr val="949705"/>
    <a:srgbClr val="717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 snapToGrid="0" snapToObjects="1">
      <p:cViewPr varScale="1">
        <p:scale>
          <a:sx n="59" d="100"/>
          <a:sy n="59" d="100"/>
        </p:scale>
        <p:origin x="1314" y="84"/>
      </p:cViewPr>
      <p:guideLst>
        <p:guide orient="horz" pos="169"/>
        <p:guide orient="horz" pos="506"/>
        <p:guide orient="horz" pos="672"/>
        <p:guide orient="horz" pos="912"/>
        <p:guide orient="horz" pos="4679"/>
        <p:guide orient="horz" pos="4823"/>
        <p:guide orient="horz" pos="4751"/>
        <p:guide orient="horz" pos="4439"/>
        <p:guide pos="3564"/>
        <p:guide pos="719"/>
        <p:guide pos="6401"/>
        <p:guide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0"/>
    </p:cViewPr>
  </p:sorterViewPr>
  <p:notesViewPr>
    <p:cSldViewPr snapToGrid="0" snapToObjects="1">
      <p:cViewPr varScale="1">
        <p:scale>
          <a:sx n="83" d="100"/>
          <a:sy n="83" d="100"/>
        </p:scale>
        <p:origin x="-3108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B46E6AE6-7FF4-45F3-BE92-06F0353253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7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4538"/>
            <a:ext cx="52625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9D09DFB9-F15A-486F-B1D5-6C2AA5B8E3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603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CD1C24-4AAA-4E81-A7EB-304EC86D4D7D}" type="slidenum">
              <a:rPr lang="hu-HU" smtClean="0"/>
              <a:pPr/>
              <a:t>1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08425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10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80041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11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774556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CD1C24-4AAA-4E81-A7EB-304EC86D4D7D}" type="slidenum">
              <a:rPr lang="hu-HU" smtClean="0"/>
              <a:pPr/>
              <a:t>12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07306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2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8211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3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74559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4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13351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5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258942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6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82672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7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941684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8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03509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9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67518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48680" y="2485499"/>
            <a:ext cx="9618345" cy="171502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97355" y="4533900"/>
            <a:ext cx="7920990" cy="2044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1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3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9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11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6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43BD-D860-4CD3-AEAE-6508673BBBD5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D3ED-785B-4328-9F88-F02D7F40A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8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1AE6-21EC-4807-B7CD-24407FDBC309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F7123-ED1F-4D5F-BE25-03E5B5712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0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152698" y="374121"/>
            <a:ext cx="3151108" cy="796395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99373" y="374121"/>
            <a:ext cx="9264729" cy="796395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357EF-1DA0-4A47-A2E8-1AA284FE346A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6F7B-D83B-475E-A694-9670DF14E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78A2-334C-415F-BF35-3CE69796A05D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A1B6-0764-47BC-A143-5E380C16A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3862" y="5141386"/>
            <a:ext cx="9618345" cy="1589088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93862" y="3391168"/>
            <a:ext cx="9618345" cy="175021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18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3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55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73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92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110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629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147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DB54-5F30-499F-A63B-21960CB5BE30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3282-114A-4824-A852-A862A876C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99373" y="2178053"/>
            <a:ext cx="6207919" cy="616002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095888" y="2178053"/>
            <a:ext cx="6207919" cy="616002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B1D1-F212-4284-A52E-7E56E5B3C6EB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1BEF-0512-4EA6-86BB-B5A40A1C4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8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785" y="320411"/>
            <a:ext cx="10184130" cy="13335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786" y="1790965"/>
            <a:ext cx="4999733" cy="74638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843" indent="0">
              <a:buNone/>
              <a:defRPr sz="2400" b="1"/>
            </a:lvl2pPr>
            <a:lvl3pPr marL="1103688" indent="0">
              <a:buNone/>
              <a:defRPr sz="2200" b="1"/>
            </a:lvl3pPr>
            <a:lvl4pPr marL="1655530" indent="0">
              <a:buNone/>
              <a:defRPr sz="1900" b="1"/>
            </a:lvl4pPr>
            <a:lvl5pPr marL="2207374" indent="0">
              <a:buNone/>
              <a:defRPr sz="1900" b="1"/>
            </a:lvl5pPr>
            <a:lvl6pPr marL="2759221" indent="0">
              <a:buNone/>
              <a:defRPr sz="1900" b="1"/>
            </a:lvl6pPr>
            <a:lvl7pPr marL="3311063" indent="0">
              <a:buNone/>
              <a:defRPr sz="1900" b="1"/>
            </a:lvl7pPr>
            <a:lvl8pPr marL="3862906" indent="0">
              <a:buNone/>
              <a:defRPr sz="1900" b="1"/>
            </a:lvl8pPr>
            <a:lvl9pPr marL="4414751" indent="0">
              <a:buNone/>
              <a:defRPr sz="19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65786" y="2537354"/>
            <a:ext cx="4999733" cy="460983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748221" y="1790965"/>
            <a:ext cx="5001697" cy="74638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843" indent="0">
              <a:buNone/>
              <a:defRPr sz="2400" b="1"/>
            </a:lvl2pPr>
            <a:lvl3pPr marL="1103688" indent="0">
              <a:buNone/>
              <a:defRPr sz="2200" b="1"/>
            </a:lvl3pPr>
            <a:lvl4pPr marL="1655530" indent="0">
              <a:buNone/>
              <a:defRPr sz="1900" b="1"/>
            </a:lvl4pPr>
            <a:lvl5pPr marL="2207374" indent="0">
              <a:buNone/>
              <a:defRPr sz="1900" b="1"/>
            </a:lvl5pPr>
            <a:lvl6pPr marL="2759221" indent="0">
              <a:buNone/>
              <a:defRPr sz="1900" b="1"/>
            </a:lvl6pPr>
            <a:lvl7pPr marL="3311063" indent="0">
              <a:buNone/>
              <a:defRPr sz="1900" b="1"/>
            </a:lvl7pPr>
            <a:lvl8pPr marL="3862906" indent="0">
              <a:buNone/>
              <a:defRPr sz="1900" b="1"/>
            </a:lvl8pPr>
            <a:lvl9pPr marL="4414751" indent="0">
              <a:buNone/>
              <a:defRPr sz="19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748221" y="2537354"/>
            <a:ext cx="5001697" cy="460983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730E-BFC9-4315-B892-E814657944EC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0C4A-A02C-4D89-A220-35A8B92A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864C-8C88-46B4-95BA-4EED452096CE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8AF52-D0C1-41F6-8367-F82FD47D2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C809-F1B0-489A-BDA1-A6AADDDEC339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3F04-C895-4CA5-861D-866048A4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8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788" y="318558"/>
            <a:ext cx="3722787" cy="135572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24124" y="318561"/>
            <a:ext cx="6325791" cy="682863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65788" y="1674286"/>
            <a:ext cx="3722787" cy="5472907"/>
          </a:xfrm>
        </p:spPr>
        <p:txBody>
          <a:bodyPr/>
          <a:lstStyle>
            <a:lvl1pPr marL="0" indent="0">
              <a:buNone/>
              <a:defRPr sz="1700"/>
            </a:lvl1pPr>
            <a:lvl2pPr marL="551843" indent="0">
              <a:buNone/>
              <a:defRPr sz="1400"/>
            </a:lvl2pPr>
            <a:lvl3pPr marL="1103688" indent="0">
              <a:buNone/>
              <a:defRPr sz="1200"/>
            </a:lvl3pPr>
            <a:lvl4pPr marL="1655530" indent="0">
              <a:buNone/>
              <a:defRPr sz="1100"/>
            </a:lvl4pPr>
            <a:lvl5pPr marL="2207374" indent="0">
              <a:buNone/>
              <a:defRPr sz="1100"/>
            </a:lvl5pPr>
            <a:lvl6pPr marL="2759221" indent="0">
              <a:buNone/>
              <a:defRPr sz="1100"/>
            </a:lvl6pPr>
            <a:lvl7pPr marL="3311063" indent="0">
              <a:buNone/>
              <a:defRPr sz="1100"/>
            </a:lvl7pPr>
            <a:lvl8pPr marL="3862906" indent="0">
              <a:buNone/>
              <a:defRPr sz="1100"/>
            </a:lvl8pPr>
            <a:lvl9pPr marL="4414751" indent="0">
              <a:buNone/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2693-83D0-4373-9E58-4D22A0269593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53EF-B2BE-40C0-A5BD-9473ED006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8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17956" y="5600700"/>
            <a:ext cx="6789420" cy="66119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17956" y="714904"/>
            <a:ext cx="6789420" cy="4800600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51843" indent="0">
              <a:buNone/>
              <a:defRPr sz="3400"/>
            </a:lvl2pPr>
            <a:lvl3pPr marL="1103688" indent="0">
              <a:buNone/>
              <a:defRPr sz="2900"/>
            </a:lvl3pPr>
            <a:lvl4pPr marL="1655530" indent="0">
              <a:buNone/>
              <a:defRPr sz="2400"/>
            </a:lvl4pPr>
            <a:lvl5pPr marL="2207374" indent="0">
              <a:buNone/>
              <a:defRPr sz="2400"/>
            </a:lvl5pPr>
            <a:lvl6pPr marL="2759221" indent="0">
              <a:buNone/>
              <a:defRPr sz="2400"/>
            </a:lvl6pPr>
            <a:lvl7pPr marL="3311063" indent="0">
              <a:buNone/>
              <a:defRPr sz="2400"/>
            </a:lvl7pPr>
            <a:lvl8pPr marL="3862906" indent="0">
              <a:buNone/>
              <a:defRPr sz="2400"/>
            </a:lvl8pPr>
            <a:lvl9pPr marL="4414751" indent="0">
              <a:buNone/>
              <a:defRPr sz="24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217956" y="6261894"/>
            <a:ext cx="6789420" cy="939006"/>
          </a:xfrm>
        </p:spPr>
        <p:txBody>
          <a:bodyPr/>
          <a:lstStyle>
            <a:lvl1pPr marL="0" indent="0">
              <a:buNone/>
              <a:defRPr sz="1700"/>
            </a:lvl1pPr>
            <a:lvl2pPr marL="551843" indent="0">
              <a:buNone/>
              <a:defRPr sz="1400"/>
            </a:lvl2pPr>
            <a:lvl3pPr marL="1103688" indent="0">
              <a:buNone/>
              <a:defRPr sz="1200"/>
            </a:lvl3pPr>
            <a:lvl4pPr marL="1655530" indent="0">
              <a:buNone/>
              <a:defRPr sz="1100"/>
            </a:lvl4pPr>
            <a:lvl5pPr marL="2207374" indent="0">
              <a:buNone/>
              <a:defRPr sz="1100"/>
            </a:lvl5pPr>
            <a:lvl6pPr marL="2759221" indent="0">
              <a:buNone/>
              <a:defRPr sz="1100"/>
            </a:lvl6pPr>
            <a:lvl7pPr marL="3311063" indent="0">
              <a:buNone/>
              <a:defRPr sz="1100"/>
            </a:lvl7pPr>
            <a:lvl8pPr marL="3862906" indent="0">
              <a:buNone/>
              <a:defRPr sz="1100"/>
            </a:lvl8pPr>
            <a:lvl9pPr marL="4414751" indent="0">
              <a:buNone/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F69B-AB99-448F-80AD-5AEA78A5D03F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5484A-2BE5-4ED8-89F8-DC383BD70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565150" y="320675"/>
            <a:ext cx="10185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68" tIns="55185" rIns="110368" bIns="551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565150" y="1866900"/>
            <a:ext cx="101854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68" tIns="55185" rIns="110368" bIns="55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65150" y="7415213"/>
            <a:ext cx="2641600" cy="427037"/>
          </a:xfrm>
          <a:prstGeom prst="rect">
            <a:avLst/>
          </a:prstGeom>
        </p:spPr>
        <p:txBody>
          <a:bodyPr vert="horz" lIns="110368" tIns="55185" rIns="110368" bIns="5518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F511ADE-AB6E-4542-82A6-6AD075C50920}" type="datetimeFigureOut">
              <a:rPr lang="en-US"/>
              <a:pPr>
                <a:defRPr/>
              </a:pPr>
              <a:t>6/7/2017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865563" y="7415213"/>
            <a:ext cx="3584575" cy="427037"/>
          </a:xfrm>
          <a:prstGeom prst="rect">
            <a:avLst/>
          </a:prstGeom>
        </p:spPr>
        <p:txBody>
          <a:bodyPr vert="horz" lIns="110368" tIns="55185" rIns="110368" bIns="55185" rtlCol="0" anchor="ctr"/>
          <a:lstStyle>
            <a:lvl1pPr algn="l" eaLnBrk="1" hangingPunct="1">
              <a:defRPr sz="14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108950" y="7415213"/>
            <a:ext cx="2641600" cy="427037"/>
          </a:xfrm>
          <a:prstGeom prst="rect">
            <a:avLst/>
          </a:prstGeom>
        </p:spPr>
        <p:txBody>
          <a:bodyPr vert="horz" lIns="110368" tIns="55185" rIns="110368" bIns="5518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2593E2E-5F11-4378-8AEB-CF3EAC5BD31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xStyles>
    <p:titleStyle>
      <a:lvl1pPr algn="ctr" defTabSz="1103313" rtl="0" eaLnBrk="0" fontAlgn="base" hangingPunct="0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0331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2pPr>
      <a:lvl3pPr algn="ctr" defTabSz="110331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3pPr>
      <a:lvl4pPr algn="ctr" defTabSz="110331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4pPr>
      <a:lvl5pPr algn="ctr" defTabSz="110331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5pPr>
      <a:lvl6pPr marL="457200"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6pPr>
      <a:lvl7pPr marL="914400"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7pPr>
      <a:lvl8pPr marL="1371600"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8pPr>
      <a:lvl9pPr marL="1828800"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9pPr>
    </p:titleStyle>
    <p:bodyStyle>
      <a:lvl1pPr marL="412750" indent="-412750" algn="l" defTabSz="1103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344488" algn="l" defTabSz="1103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9538" indent="-274638" algn="l" defTabSz="1103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30400" indent="-274638" algn="l" defTabSz="1103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2850" indent="-274638" algn="l" defTabSz="11033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5142" indent="-275921" algn="l" defTabSz="11036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6985" indent="-275921" algn="l" defTabSz="11036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38830" indent="-275921" algn="l" defTabSz="11036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90672" indent="-275921" algn="l" defTabSz="11036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43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688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30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7374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9221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063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62906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14751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zemle@wabererbiztosito.h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91557" y="5794480"/>
            <a:ext cx="5350932" cy="94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3200" b="1" dirty="0" smtClean="0">
                <a:solidFill>
                  <a:srgbClr val="F5B400"/>
                </a:solidFill>
                <a:cs typeface="Arial" charset="0"/>
              </a:rPr>
              <a:t>Egyéni CASCO folyamatok</a:t>
            </a:r>
            <a:endParaRPr lang="hu-HU" sz="3200" b="1" dirty="0">
              <a:solidFill>
                <a:srgbClr val="F5B400"/>
              </a:solidFill>
              <a:cs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43000" y="2857500"/>
            <a:ext cx="9028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 </a:t>
            </a: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1143000" y="1646238"/>
            <a:ext cx="9028113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5" name="Picture 6" descr="X:\Public\Nyomtatvány csere\LOGO\waberer_logok\jpg\waberer_logok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03" y="2202744"/>
            <a:ext cx="52609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10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565151" y="1468216"/>
            <a:ext cx="10311396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03313"/>
            <a:r>
              <a:rPr lang="hu-HU" sz="2400" b="1" dirty="0">
                <a:solidFill>
                  <a:srgbClr val="13335C"/>
                </a:solidFill>
              </a:rPr>
              <a:t>SZERZŐDŐTT JAVÍTÓ </a:t>
            </a:r>
            <a:r>
              <a:rPr lang="hu-HU" sz="2400" b="1" dirty="0" smtClean="0">
                <a:solidFill>
                  <a:srgbClr val="13335C"/>
                </a:solidFill>
              </a:rPr>
              <a:t>PARTNEREINK:</a:t>
            </a:r>
          </a:p>
          <a:p>
            <a:pPr defTabSz="1103313"/>
            <a:endParaRPr lang="hu-HU" sz="2400" dirty="0">
              <a:solidFill>
                <a:srgbClr val="13335C"/>
              </a:solidFill>
            </a:endParaRPr>
          </a:p>
          <a:p>
            <a:pPr defTabSz="1103313"/>
            <a:r>
              <a:rPr lang="hu-HU" sz="2400" dirty="0">
                <a:solidFill>
                  <a:srgbClr val="13335C"/>
                </a:solidFill>
              </a:rPr>
              <a:t>https://www.wabererbiztosito.hu/szerzodott_javitok_uj.aspx </a:t>
            </a:r>
          </a:p>
          <a:p>
            <a:pPr marL="342900" indent="-342900" defTabSz="1103313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3335C"/>
                </a:solidFill>
              </a:rPr>
              <a:t>Fel van tüntetve </a:t>
            </a:r>
            <a:r>
              <a:rPr lang="hu-HU" sz="2400" dirty="0">
                <a:solidFill>
                  <a:srgbClr val="13335C"/>
                </a:solidFill>
              </a:rPr>
              <a:t>az is, hogy ki milyen jogosultsággal rendelkezik.</a:t>
            </a:r>
          </a:p>
          <a:p>
            <a:pPr defTabSz="1103313"/>
            <a:r>
              <a:rPr lang="hu-HU" sz="2400" dirty="0">
                <a:solidFill>
                  <a:srgbClr val="13335C"/>
                </a:solidFill>
              </a:rPr>
              <a:t>(önálló kárfelvételi jogosultság, önálló üvegkár stb</a:t>
            </a:r>
            <a:r>
              <a:rPr lang="hu-HU" sz="2400" dirty="0" smtClean="0">
                <a:solidFill>
                  <a:srgbClr val="13335C"/>
                </a:solidFill>
              </a:rPr>
              <a:t>.)</a:t>
            </a:r>
          </a:p>
          <a:p>
            <a:pPr defTabSz="1103313"/>
            <a:endParaRPr lang="hu-HU" sz="2400" dirty="0">
              <a:solidFill>
                <a:srgbClr val="13335C"/>
              </a:solidFill>
            </a:endParaRPr>
          </a:p>
          <a:p>
            <a:pPr defTabSz="1103313"/>
            <a:endParaRPr lang="hu-HU" sz="2400" b="1" dirty="0" smtClean="0">
              <a:solidFill>
                <a:srgbClr val="13335C"/>
              </a:solidFill>
            </a:endParaRPr>
          </a:p>
          <a:p>
            <a:pPr defTabSz="1103313"/>
            <a:endParaRPr lang="hu-HU" sz="2400" b="1" dirty="0">
              <a:solidFill>
                <a:srgbClr val="13335C"/>
              </a:solidFill>
            </a:endParaRPr>
          </a:p>
          <a:p>
            <a:pPr defTabSz="1103313"/>
            <a:endParaRPr lang="hu-HU" sz="1800" dirty="0">
              <a:solidFill>
                <a:srgbClr val="00206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40" y="3869840"/>
            <a:ext cx="10055519" cy="33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11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565151" y="1468216"/>
            <a:ext cx="10311396" cy="51706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03313"/>
            <a:r>
              <a:rPr lang="hu-HU" sz="2400" b="1" dirty="0" smtClean="0">
                <a:solidFill>
                  <a:srgbClr val="13335C"/>
                </a:solidFill>
              </a:rPr>
              <a:t>Ajánlat leadás folyamata:</a:t>
            </a:r>
          </a:p>
          <a:p>
            <a:pPr defTabSz="1103313"/>
            <a:endParaRPr lang="hu-HU" sz="2400" dirty="0">
              <a:solidFill>
                <a:srgbClr val="13335C"/>
              </a:solidFill>
            </a:endParaRPr>
          </a:p>
          <a:p>
            <a:pPr defTabSz="1103313"/>
            <a:r>
              <a:rPr lang="hu-HU" sz="2400" dirty="0">
                <a:solidFill>
                  <a:srgbClr val="13335C"/>
                </a:solidFill>
              </a:rPr>
              <a:t>Ajánlatok </a:t>
            </a:r>
            <a:r>
              <a:rPr lang="hu-HU" sz="2400" dirty="0" smtClean="0">
                <a:solidFill>
                  <a:srgbClr val="13335C"/>
                </a:solidFill>
              </a:rPr>
              <a:t>és alkuszi megbízások beküldése</a:t>
            </a:r>
            <a:r>
              <a:rPr lang="hu-HU" sz="2400" dirty="0">
                <a:solidFill>
                  <a:srgbClr val="13335C"/>
                </a:solidFill>
              </a:rPr>
              <a:t>:</a:t>
            </a:r>
          </a:p>
          <a:p>
            <a:pPr defTabSz="1103313"/>
            <a:endParaRPr lang="hu-HU" sz="2400" dirty="0">
              <a:solidFill>
                <a:srgbClr val="13335C"/>
              </a:solidFill>
            </a:endParaRPr>
          </a:p>
          <a:p>
            <a:pPr defTabSz="1103313"/>
            <a:r>
              <a:rPr lang="hu-HU" sz="2400" dirty="0">
                <a:solidFill>
                  <a:srgbClr val="13335C"/>
                </a:solidFill>
              </a:rPr>
              <a:t>8 NAPON BELÜL KÜLDJÉTEK MEG! Beküldhető e-mailben a </a:t>
            </a:r>
            <a:endParaRPr lang="hu-HU" sz="2400" dirty="0" smtClean="0">
              <a:solidFill>
                <a:srgbClr val="13335C"/>
              </a:solidFill>
            </a:endParaRPr>
          </a:p>
          <a:p>
            <a:pPr defTabSz="1103313"/>
            <a:endParaRPr lang="hu-HU" sz="2400" dirty="0">
              <a:solidFill>
                <a:srgbClr val="13335C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FF0000"/>
                </a:solidFill>
              </a:rPr>
              <a:t>szemle@wabererbiztosito.hu</a:t>
            </a:r>
            <a:r>
              <a:rPr lang="hu-HU" sz="2400" dirty="0" smtClean="0">
                <a:solidFill>
                  <a:srgbClr val="13335C"/>
                </a:solidFill>
              </a:rPr>
              <a:t> </a:t>
            </a:r>
            <a:r>
              <a:rPr lang="hu-HU" sz="2400" dirty="0">
                <a:solidFill>
                  <a:srgbClr val="13335C"/>
                </a:solidFill>
              </a:rPr>
              <a:t>címére. </a:t>
            </a:r>
            <a:endParaRPr lang="hu-HU" sz="2400" dirty="0" smtClean="0">
              <a:solidFill>
                <a:srgbClr val="13335C"/>
              </a:solidFill>
            </a:endParaRPr>
          </a:p>
          <a:p>
            <a:pPr defTabSz="1103313"/>
            <a:endParaRPr lang="hu-HU" sz="2400" dirty="0">
              <a:solidFill>
                <a:srgbClr val="13335C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13335C"/>
                </a:solidFill>
              </a:rPr>
              <a:t>A beküldött ajánlatok alapján történik a szemle megrendelése!</a:t>
            </a:r>
          </a:p>
          <a:p>
            <a:pPr defTabSz="1103313"/>
            <a:endParaRPr lang="hu-HU" sz="2400" dirty="0">
              <a:solidFill>
                <a:srgbClr val="13335C"/>
              </a:solidFill>
            </a:endParaRPr>
          </a:p>
          <a:p>
            <a:pPr defTabSz="1103313"/>
            <a:endParaRPr lang="hu-HU" sz="2400" dirty="0">
              <a:solidFill>
                <a:srgbClr val="13335C"/>
              </a:solidFill>
            </a:endParaRPr>
          </a:p>
          <a:p>
            <a:pPr defTabSz="1103313"/>
            <a:endParaRPr lang="hu-HU" sz="2400" b="1" dirty="0" smtClean="0">
              <a:solidFill>
                <a:srgbClr val="13335C"/>
              </a:solidFill>
            </a:endParaRPr>
          </a:p>
          <a:p>
            <a:pPr defTabSz="1103313"/>
            <a:endParaRPr lang="hu-HU" sz="2400" b="1" dirty="0">
              <a:solidFill>
                <a:srgbClr val="13335C"/>
              </a:solidFill>
            </a:endParaRPr>
          </a:p>
          <a:p>
            <a:pPr defTabSz="1103313"/>
            <a:endParaRPr lang="hu-H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1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43000" y="2857500"/>
            <a:ext cx="9028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 </a:t>
            </a: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1143000" y="1646238"/>
            <a:ext cx="9028113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5" name="Picture 6" descr="X:\Public\Nyomtatvány csere\LOGO\waberer_logok\jpg\waberer_logok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03" y="2202744"/>
            <a:ext cx="52609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25534" y="5855627"/>
            <a:ext cx="3189111" cy="93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3200" b="1" dirty="0" smtClean="0">
                <a:solidFill>
                  <a:srgbClr val="F5B400"/>
                </a:solidFill>
                <a:cs typeface="Arial" charset="0"/>
              </a:rPr>
              <a:t>Köszönjük!</a:t>
            </a:r>
            <a:endParaRPr lang="hu-HU" sz="3200" b="1" dirty="0">
              <a:solidFill>
                <a:srgbClr val="F5B4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6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2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914135" y="1236861"/>
            <a:ext cx="9474730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03313"/>
            <a:r>
              <a:rPr lang="hu-HU" sz="2400" b="1" dirty="0">
                <a:solidFill>
                  <a:srgbClr val="13335C"/>
                </a:solidFill>
              </a:rPr>
              <a:t>CASCO </a:t>
            </a:r>
            <a:r>
              <a:rPr lang="hu-HU" sz="2400" b="1" dirty="0" smtClean="0">
                <a:solidFill>
                  <a:srgbClr val="13335C"/>
                </a:solidFill>
              </a:rPr>
              <a:t>kötéshez kapcsolódó folyamatok</a:t>
            </a:r>
            <a:endParaRPr lang="hu-HU" sz="2400" b="1" dirty="0">
              <a:solidFill>
                <a:srgbClr val="13335C"/>
              </a:solidFill>
            </a:endParaRPr>
          </a:p>
          <a:p>
            <a:pPr defTabSz="1103313"/>
            <a:endParaRPr lang="hu-HU" sz="1800" dirty="0" smtClean="0">
              <a:solidFill>
                <a:srgbClr val="002060"/>
              </a:solidFill>
            </a:endParaRPr>
          </a:p>
          <a:p>
            <a:pPr marL="285750" indent="-285750" defTabSz="1103313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Kockázatelbírálás</a:t>
            </a:r>
          </a:p>
          <a:p>
            <a:pPr marL="285750" indent="-285750" defTabSz="1103313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Szemle</a:t>
            </a:r>
          </a:p>
          <a:p>
            <a:pPr marL="285750" indent="-285750" defTabSz="1103313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Gépjármű értékének a meghatározása</a:t>
            </a:r>
          </a:p>
          <a:p>
            <a:pPr marL="285750" indent="-285750" defTabSz="1103313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2060"/>
                </a:solidFill>
              </a:rPr>
              <a:t>Extra kiegészítők </a:t>
            </a:r>
            <a:r>
              <a:rPr lang="hu-HU" sz="2400" dirty="0" smtClean="0">
                <a:solidFill>
                  <a:srgbClr val="002060"/>
                </a:solidFill>
              </a:rPr>
              <a:t>listája és értékének meghatározása</a:t>
            </a:r>
          </a:p>
          <a:p>
            <a:pPr marL="285750" indent="-285750" defTabSz="1103313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Kárbejelentés</a:t>
            </a:r>
          </a:p>
          <a:p>
            <a:pPr marL="285750" indent="-285750" defTabSz="1103313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Kárszemle</a:t>
            </a:r>
          </a:p>
          <a:p>
            <a:pPr marL="285750" indent="-285750" defTabSz="1103313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Üvegkár rendezése</a:t>
            </a:r>
          </a:p>
          <a:p>
            <a:pPr defTabSz="1103313"/>
            <a:endParaRPr lang="hu-HU" sz="1800" dirty="0" smtClean="0">
              <a:solidFill>
                <a:srgbClr val="002060"/>
              </a:solidFill>
            </a:endParaRPr>
          </a:p>
          <a:p>
            <a:pPr defTabSz="1103313"/>
            <a:endParaRPr lang="hu-HU" sz="1800" dirty="0" smtClean="0">
              <a:solidFill>
                <a:srgbClr val="002060"/>
              </a:solidFill>
            </a:endParaRPr>
          </a:p>
          <a:p>
            <a:pPr defTabSz="1103313"/>
            <a:endParaRPr lang="hu-HU" sz="1800" dirty="0" smtClean="0">
              <a:solidFill>
                <a:srgbClr val="00206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374" y="4620038"/>
            <a:ext cx="8180952" cy="2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4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3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914135" y="1236861"/>
            <a:ext cx="9474730" cy="6124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03313"/>
            <a:r>
              <a:rPr lang="hu-HU" sz="2400" b="1" dirty="0">
                <a:solidFill>
                  <a:srgbClr val="13335C"/>
                </a:solidFill>
              </a:rPr>
              <a:t>CASCO ajánlatok kockázatelbírálása</a:t>
            </a:r>
          </a:p>
          <a:p>
            <a:pPr defTabSz="1103313"/>
            <a:endParaRPr lang="hu-HU" sz="1800" dirty="0">
              <a:solidFill>
                <a:srgbClr val="002060"/>
              </a:solidFill>
            </a:endParaRPr>
          </a:p>
          <a:p>
            <a:pPr defTabSz="1103313"/>
            <a:r>
              <a:rPr lang="hu-HU" sz="2200" dirty="0">
                <a:solidFill>
                  <a:srgbClr val="002060"/>
                </a:solidFill>
              </a:rPr>
              <a:t>A kockázatelbírásra az ajánlat beérkezéstől számított 14 nap áll rendelkezésre. </a:t>
            </a:r>
            <a:endParaRPr lang="hu-HU" sz="2200" dirty="0" smtClean="0">
              <a:solidFill>
                <a:srgbClr val="002060"/>
              </a:solidFill>
            </a:endParaRPr>
          </a:p>
          <a:p>
            <a:pPr marL="342900" indent="-342900" defTabSz="1103313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02060"/>
                </a:solidFill>
              </a:rPr>
              <a:t>Szemle nélkül </a:t>
            </a:r>
            <a:r>
              <a:rPr lang="hu-HU" sz="2200" dirty="0" smtClean="0">
                <a:solidFill>
                  <a:srgbClr val="002060"/>
                </a:solidFill>
              </a:rPr>
              <a:t>casco </a:t>
            </a:r>
            <a:r>
              <a:rPr lang="hu-HU" sz="2200" dirty="0">
                <a:solidFill>
                  <a:srgbClr val="002060"/>
                </a:solidFill>
              </a:rPr>
              <a:t>ajánlat </a:t>
            </a:r>
            <a:r>
              <a:rPr lang="hu-HU" sz="2200" dirty="0" smtClean="0">
                <a:solidFill>
                  <a:srgbClr val="002060"/>
                </a:solidFill>
              </a:rPr>
              <a:t>(C17-es) </a:t>
            </a:r>
            <a:r>
              <a:rPr lang="hu-HU" sz="2200" dirty="0">
                <a:solidFill>
                  <a:srgbClr val="002060"/>
                </a:solidFill>
              </a:rPr>
              <a:t>záradékkal </a:t>
            </a:r>
            <a:r>
              <a:rPr lang="hu-HU" sz="2200" dirty="0" smtClean="0">
                <a:solidFill>
                  <a:srgbClr val="002060"/>
                </a:solidFill>
              </a:rPr>
              <a:t>kerül </a:t>
            </a:r>
            <a:r>
              <a:rPr lang="hu-HU" sz="2200" dirty="0" err="1" smtClean="0">
                <a:solidFill>
                  <a:srgbClr val="002060"/>
                </a:solidFill>
              </a:rPr>
              <a:t>kötvényesítésre</a:t>
            </a:r>
            <a:r>
              <a:rPr lang="hu-HU" sz="2200" dirty="0" smtClean="0">
                <a:solidFill>
                  <a:srgbClr val="002060"/>
                </a:solidFill>
              </a:rPr>
              <a:t>,  </a:t>
            </a:r>
          </a:p>
          <a:p>
            <a:pPr marL="342900" indent="-342900" defTabSz="1103313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002060"/>
                </a:solidFill>
              </a:rPr>
              <a:t>Program által jelzett </a:t>
            </a:r>
            <a:r>
              <a:rPr lang="hu-HU" sz="2200" dirty="0">
                <a:solidFill>
                  <a:srgbClr val="002060"/>
                </a:solidFill>
              </a:rPr>
              <a:t>esetben szemle szükséges</a:t>
            </a:r>
            <a:r>
              <a:rPr lang="hu-HU" sz="2200" dirty="0" smtClean="0">
                <a:solidFill>
                  <a:srgbClr val="002060"/>
                </a:solidFill>
              </a:rPr>
              <a:t>. Ajánlatot kerül feltüntetésre!</a:t>
            </a:r>
            <a:endParaRPr lang="hu-HU" sz="2200" dirty="0">
              <a:solidFill>
                <a:srgbClr val="002060"/>
              </a:solidFill>
            </a:endParaRPr>
          </a:p>
          <a:p>
            <a:pPr defTabSz="1103313"/>
            <a:endParaRPr lang="hu-HU" sz="2200" dirty="0">
              <a:solidFill>
                <a:srgbClr val="002060"/>
              </a:solidFill>
            </a:endParaRPr>
          </a:p>
          <a:p>
            <a:pPr defTabSz="1103313"/>
            <a:r>
              <a:rPr lang="hu-HU" sz="2200" dirty="0">
                <a:solidFill>
                  <a:srgbClr val="002060"/>
                </a:solidFill>
              </a:rPr>
              <a:t>A szemlemegrendeléseket szakértőnek adjuk ki, </a:t>
            </a:r>
            <a:r>
              <a:rPr lang="hu-HU" sz="2200" dirty="0" smtClean="0">
                <a:solidFill>
                  <a:srgbClr val="002060"/>
                </a:solidFill>
              </a:rPr>
              <a:t>az ajánlat beérkezésével.</a:t>
            </a:r>
            <a:endParaRPr lang="hu-HU" sz="2200" dirty="0">
              <a:solidFill>
                <a:srgbClr val="002060"/>
              </a:solidFill>
            </a:endParaRPr>
          </a:p>
          <a:p>
            <a:pPr defTabSz="1103313"/>
            <a:r>
              <a:rPr lang="hu-HU" sz="2200" dirty="0">
                <a:solidFill>
                  <a:srgbClr val="FF0000"/>
                </a:solidFill>
              </a:rPr>
              <a:t>Fotót nem várunk el, mert a Biztosító </a:t>
            </a:r>
            <a:r>
              <a:rPr lang="hu-HU" sz="2200" dirty="0" err="1">
                <a:solidFill>
                  <a:srgbClr val="FF0000"/>
                </a:solidFill>
              </a:rPr>
              <a:t>szemléztet</a:t>
            </a:r>
            <a:r>
              <a:rPr lang="hu-HU" sz="2200" dirty="0">
                <a:solidFill>
                  <a:srgbClr val="FF0000"/>
                </a:solidFill>
              </a:rPr>
              <a:t>! Ha fotó mégis készül, akkor a </a:t>
            </a:r>
            <a:r>
              <a:rPr lang="hu-HU" sz="2200" dirty="0">
                <a:solidFill>
                  <a:srgbClr val="FF0000"/>
                </a:solidFill>
                <a:hlinkClick r:id="rId3"/>
              </a:rPr>
              <a:t>szemle@wabererbiztosito.hu</a:t>
            </a:r>
            <a:r>
              <a:rPr lang="hu-HU" sz="2200" dirty="0">
                <a:solidFill>
                  <a:srgbClr val="FF0000"/>
                </a:solidFill>
              </a:rPr>
              <a:t> -</a:t>
            </a:r>
            <a:r>
              <a:rPr lang="hu-HU" sz="2200" dirty="0" err="1">
                <a:solidFill>
                  <a:srgbClr val="FF0000"/>
                </a:solidFill>
              </a:rPr>
              <a:t>ra</a:t>
            </a:r>
            <a:r>
              <a:rPr lang="hu-HU" sz="2200" dirty="0">
                <a:solidFill>
                  <a:srgbClr val="FF0000"/>
                </a:solidFill>
              </a:rPr>
              <a:t> küldhető!</a:t>
            </a:r>
          </a:p>
          <a:p>
            <a:pPr defTabSz="1103313"/>
            <a:endParaRPr lang="hu-HU" sz="2200" dirty="0">
              <a:solidFill>
                <a:srgbClr val="002060"/>
              </a:solidFill>
            </a:endParaRPr>
          </a:p>
          <a:p>
            <a:pPr defTabSz="1103313"/>
            <a:r>
              <a:rPr lang="hu-HU" sz="2200" dirty="0">
                <a:solidFill>
                  <a:srgbClr val="002060"/>
                </a:solidFill>
              </a:rPr>
              <a:t>Abban az esetben, ha csak 1 db kulcs van, vagy nincs meg a megfelelő védelem az ajánlatot </a:t>
            </a:r>
            <a:r>
              <a:rPr lang="hu-HU" sz="2200" dirty="0" smtClean="0">
                <a:solidFill>
                  <a:srgbClr val="002060"/>
                </a:solidFill>
              </a:rPr>
              <a:t>(C2-es) </a:t>
            </a:r>
            <a:r>
              <a:rPr lang="hu-HU" sz="2200" dirty="0">
                <a:solidFill>
                  <a:srgbClr val="002060"/>
                </a:solidFill>
              </a:rPr>
              <a:t>záradékkal kerül </a:t>
            </a:r>
            <a:r>
              <a:rPr lang="hu-HU" sz="2200" dirty="0" err="1">
                <a:solidFill>
                  <a:srgbClr val="002060"/>
                </a:solidFill>
              </a:rPr>
              <a:t>kötvényesítésre</a:t>
            </a:r>
            <a:r>
              <a:rPr lang="hu-HU" sz="2200" dirty="0">
                <a:solidFill>
                  <a:srgbClr val="002060"/>
                </a:solidFill>
              </a:rPr>
              <a:t>.</a:t>
            </a:r>
          </a:p>
          <a:p>
            <a:pPr defTabSz="1103313"/>
            <a:endParaRPr lang="hu-HU" sz="2200" dirty="0">
              <a:solidFill>
                <a:srgbClr val="002060"/>
              </a:solidFill>
            </a:endParaRPr>
          </a:p>
          <a:p>
            <a:pPr defTabSz="1103313"/>
            <a:r>
              <a:rPr lang="hu-HU" sz="2200" dirty="0">
                <a:solidFill>
                  <a:srgbClr val="002060"/>
                </a:solidFill>
              </a:rPr>
              <a:t>Ha a szemle nem készül el időben (pl. külföldön van a gépjármű) az ajánlatot </a:t>
            </a:r>
            <a:r>
              <a:rPr lang="hu-HU" sz="2200" dirty="0" smtClean="0">
                <a:solidFill>
                  <a:srgbClr val="002060"/>
                </a:solidFill>
              </a:rPr>
              <a:t>(C3-as) </a:t>
            </a:r>
            <a:r>
              <a:rPr lang="hu-HU" sz="2200" dirty="0">
                <a:solidFill>
                  <a:srgbClr val="002060"/>
                </a:solidFill>
              </a:rPr>
              <a:t>záradékkal </a:t>
            </a:r>
            <a:r>
              <a:rPr lang="hu-HU" sz="2200" dirty="0" err="1">
                <a:solidFill>
                  <a:srgbClr val="002060"/>
                </a:solidFill>
              </a:rPr>
              <a:t>kötvényesítjük</a:t>
            </a:r>
            <a:r>
              <a:rPr lang="hu-HU" sz="2200" dirty="0">
                <a:solidFill>
                  <a:srgbClr val="002060"/>
                </a:solidFill>
              </a:rPr>
              <a:t>. </a:t>
            </a:r>
          </a:p>
          <a:p>
            <a:pPr defTabSz="1103313"/>
            <a:endParaRPr lang="hu-H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4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730660" y="1236861"/>
            <a:ext cx="10194014" cy="71404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03313"/>
            <a:r>
              <a:rPr lang="hu-HU" sz="2400" b="1" dirty="0" err="1" smtClean="0">
                <a:solidFill>
                  <a:srgbClr val="13335C"/>
                </a:solidFill>
              </a:rPr>
              <a:t>Szemlézés</a:t>
            </a:r>
            <a:endParaRPr lang="hu-HU" sz="2400" b="1" dirty="0" smtClean="0">
              <a:solidFill>
                <a:srgbClr val="13335C"/>
              </a:solidFill>
            </a:endParaRPr>
          </a:p>
          <a:p>
            <a:pPr defTabSz="1103313"/>
            <a:endParaRPr lang="hu-HU" sz="2400" b="1" dirty="0">
              <a:solidFill>
                <a:srgbClr val="13335C"/>
              </a:solidFill>
            </a:endParaRPr>
          </a:p>
          <a:p>
            <a:pPr defTabSz="1103313"/>
            <a:r>
              <a:rPr lang="hu-HU" sz="2400" b="1" dirty="0" smtClean="0">
                <a:solidFill>
                  <a:srgbClr val="13335C"/>
                </a:solidFill>
              </a:rPr>
              <a:t>Nem kell: </a:t>
            </a:r>
          </a:p>
          <a:p>
            <a:pPr defTabSz="1103313"/>
            <a:endParaRPr lang="hu-HU" sz="1800" dirty="0" smtClean="0">
              <a:solidFill>
                <a:srgbClr val="002060"/>
              </a:solidFill>
            </a:endParaRPr>
          </a:p>
          <a:p>
            <a:pPr marL="285750" indent="-285750" defTabSz="1103313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rgbClr val="002060"/>
                </a:solidFill>
              </a:rPr>
              <a:t>Mo</a:t>
            </a:r>
            <a:r>
              <a:rPr lang="hu-HU" sz="2400" dirty="0" smtClean="0">
                <a:solidFill>
                  <a:srgbClr val="002060"/>
                </a:solidFill>
              </a:rPr>
              <a:t>-n </a:t>
            </a:r>
            <a:r>
              <a:rPr lang="hu-HU" sz="2400" dirty="0">
                <a:solidFill>
                  <a:srgbClr val="002060"/>
                </a:solidFill>
              </a:rPr>
              <a:t>először forgalomba helyezett 0 éves új gépjármű, 1000 km futott értéke 16 </a:t>
            </a:r>
            <a:r>
              <a:rPr lang="hu-HU" sz="2400" dirty="0" err="1">
                <a:solidFill>
                  <a:srgbClr val="002060"/>
                </a:solidFill>
              </a:rPr>
              <a:t>mioFt-ot</a:t>
            </a:r>
            <a:r>
              <a:rPr lang="hu-HU" sz="2400" dirty="0">
                <a:solidFill>
                  <a:srgbClr val="002060"/>
                </a:solidFill>
              </a:rPr>
              <a:t> nem haladja meg, sérülésmentes</a:t>
            </a:r>
            <a:r>
              <a:rPr lang="hu-HU" sz="2400" dirty="0" smtClean="0">
                <a:solidFill>
                  <a:srgbClr val="002060"/>
                </a:solidFill>
              </a:rPr>
              <a:t>. „ÚJ gépjármű”</a:t>
            </a:r>
          </a:p>
          <a:p>
            <a:pPr marL="285750" indent="-285750" defTabSz="1103313"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02060"/>
              </a:solidFill>
            </a:endParaRPr>
          </a:p>
          <a:p>
            <a:pPr marL="285750" indent="-285750" defTabSz="1103313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rgbClr val="002060"/>
                </a:solidFill>
              </a:rPr>
              <a:t>Mo</a:t>
            </a:r>
            <a:r>
              <a:rPr lang="hu-HU" sz="2400" dirty="0" smtClean="0">
                <a:solidFill>
                  <a:srgbClr val="002060"/>
                </a:solidFill>
              </a:rPr>
              <a:t>-n </a:t>
            </a:r>
            <a:r>
              <a:rPr lang="hu-HU" sz="2400" dirty="0">
                <a:solidFill>
                  <a:srgbClr val="002060"/>
                </a:solidFill>
              </a:rPr>
              <a:t>először forgalomba helyezett, nem idősebb, mint 6 év, értéke nem haladja meg a 8 </a:t>
            </a:r>
            <a:r>
              <a:rPr lang="hu-HU" sz="2400" dirty="0" err="1" smtClean="0">
                <a:solidFill>
                  <a:srgbClr val="002060"/>
                </a:solidFill>
              </a:rPr>
              <a:t>mioF-ot</a:t>
            </a:r>
            <a:r>
              <a:rPr lang="hu-HU" sz="2400" dirty="0" smtClean="0">
                <a:solidFill>
                  <a:srgbClr val="002060"/>
                </a:solidFill>
              </a:rPr>
              <a:t>, </a:t>
            </a:r>
            <a:r>
              <a:rPr lang="hu-HU" sz="2400" b="1" u="sng" dirty="0" smtClean="0">
                <a:solidFill>
                  <a:srgbClr val="002060"/>
                </a:solidFill>
              </a:rPr>
              <a:t>igazoltan</a:t>
            </a:r>
            <a:r>
              <a:rPr lang="hu-HU" sz="2400" b="1" dirty="0" smtClean="0">
                <a:solidFill>
                  <a:srgbClr val="002060"/>
                </a:solidFill>
              </a:rPr>
              <a:t> van </a:t>
            </a:r>
            <a:r>
              <a:rPr lang="hu-HU" sz="2400" b="1" dirty="0">
                <a:solidFill>
                  <a:srgbClr val="002060"/>
                </a:solidFill>
              </a:rPr>
              <a:t>előzménybiztosítása</a:t>
            </a:r>
            <a:r>
              <a:rPr lang="hu-HU" sz="2400" dirty="0">
                <a:solidFill>
                  <a:srgbClr val="002060"/>
                </a:solidFill>
              </a:rPr>
              <a:t>, a gépjármű sérülésmentes. </a:t>
            </a:r>
          </a:p>
          <a:p>
            <a:pPr defTabSz="1103313"/>
            <a:endParaRPr lang="hu-HU" sz="2400" dirty="0" smtClean="0">
              <a:solidFill>
                <a:srgbClr val="002060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FF0000"/>
                </a:solidFill>
              </a:rPr>
              <a:t>Minden más esetben szemleköteles, melyet az ajánlaton kerül feltüntetésre!</a:t>
            </a:r>
          </a:p>
          <a:p>
            <a:pPr defTabSz="1103313"/>
            <a:endParaRPr lang="hu-HU" sz="2400" dirty="0">
              <a:solidFill>
                <a:srgbClr val="FF0000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FF0000"/>
                </a:solidFill>
              </a:rPr>
              <a:t>Egyéni ajánlatkérésre van lehetőség! (pl. </a:t>
            </a:r>
            <a:r>
              <a:rPr lang="hu-HU" sz="2400" dirty="0" err="1" smtClean="0">
                <a:solidFill>
                  <a:srgbClr val="FF0000"/>
                </a:solidFill>
              </a:rPr>
              <a:t>tarifáló</a:t>
            </a:r>
            <a:r>
              <a:rPr lang="hu-HU" sz="2400" dirty="0" smtClean="0">
                <a:solidFill>
                  <a:srgbClr val="FF0000"/>
                </a:solidFill>
              </a:rPr>
              <a:t> visszajelzése alapján, egyedi kérések) – Ilyenkor </a:t>
            </a:r>
            <a:r>
              <a:rPr lang="hu-HU" sz="2400" dirty="0" err="1" smtClean="0">
                <a:solidFill>
                  <a:srgbClr val="FF0000"/>
                </a:solidFill>
              </a:rPr>
              <a:t>Casco_szgk_tarifáló_adatbekérő</a:t>
            </a:r>
            <a:r>
              <a:rPr lang="hu-HU" sz="2400" dirty="0" smtClean="0">
                <a:solidFill>
                  <a:srgbClr val="FF0000"/>
                </a:solidFill>
              </a:rPr>
              <a:t> kitöltését kérjük.  </a:t>
            </a:r>
            <a:endParaRPr lang="hu-HU" sz="2400" dirty="0">
              <a:solidFill>
                <a:srgbClr val="FF0000"/>
              </a:solidFill>
            </a:endParaRPr>
          </a:p>
          <a:p>
            <a:pPr defTabSz="1103313"/>
            <a:endParaRPr lang="hu-HU" sz="2400" dirty="0" smtClean="0">
              <a:solidFill>
                <a:srgbClr val="002060"/>
              </a:solidFill>
            </a:endParaRPr>
          </a:p>
          <a:p>
            <a:pPr defTabSz="1103313"/>
            <a:endParaRPr lang="hu-HU" sz="1600" b="1" u="sng" dirty="0" smtClean="0">
              <a:solidFill>
                <a:srgbClr val="002060"/>
              </a:solidFill>
            </a:endParaRPr>
          </a:p>
          <a:p>
            <a:pPr defTabSz="1103313"/>
            <a:endParaRPr lang="hu-H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5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1037526" y="1468216"/>
            <a:ext cx="9474730" cy="44319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 defTabSz="1103313"/>
            <a:r>
              <a:rPr lang="hu-HU" sz="2400" b="1" dirty="0" smtClean="0">
                <a:solidFill>
                  <a:srgbClr val="13335C"/>
                </a:solidFill>
              </a:rPr>
              <a:t>Gépjármű </a:t>
            </a:r>
            <a:r>
              <a:rPr lang="hu-HU" sz="2400" b="1" dirty="0">
                <a:solidFill>
                  <a:srgbClr val="13335C"/>
                </a:solidFill>
              </a:rPr>
              <a:t>érték meghatározása</a:t>
            </a:r>
            <a:r>
              <a:rPr lang="hu-HU" sz="2400" b="1" dirty="0" smtClean="0">
                <a:solidFill>
                  <a:srgbClr val="13335C"/>
                </a:solidFill>
              </a:rPr>
              <a:t>:</a:t>
            </a:r>
          </a:p>
          <a:p>
            <a:pPr lvl="1" defTabSz="1103313"/>
            <a:endParaRPr lang="hu-HU" sz="2400" dirty="0">
              <a:solidFill>
                <a:srgbClr val="13335C"/>
              </a:solidFill>
            </a:endParaRPr>
          </a:p>
          <a:p>
            <a:pPr lvl="1" defTabSz="1103313"/>
            <a:r>
              <a:rPr lang="hu-HU" sz="2400" dirty="0">
                <a:solidFill>
                  <a:srgbClr val="13335C"/>
                </a:solidFill>
              </a:rPr>
              <a:t>•	G</a:t>
            </a:r>
            <a:r>
              <a:rPr lang="hu-HU" sz="2400" dirty="0" smtClean="0">
                <a:solidFill>
                  <a:srgbClr val="13335C"/>
                </a:solidFill>
              </a:rPr>
              <a:t>épjármű </a:t>
            </a:r>
            <a:r>
              <a:rPr lang="hu-HU" sz="2400" dirty="0">
                <a:solidFill>
                  <a:srgbClr val="13335C"/>
                </a:solidFill>
              </a:rPr>
              <a:t>paramétereit megadva </a:t>
            </a:r>
            <a:r>
              <a:rPr lang="hu-HU" sz="2400" dirty="0" smtClean="0">
                <a:solidFill>
                  <a:srgbClr val="13335C"/>
                </a:solidFill>
              </a:rPr>
              <a:t>(</a:t>
            </a:r>
            <a:r>
              <a:rPr lang="hu-HU" sz="2400" dirty="0">
                <a:solidFill>
                  <a:srgbClr val="13335C"/>
                </a:solidFill>
              </a:rPr>
              <a:t>gyártási év, gyártmány, </a:t>
            </a:r>
            <a:r>
              <a:rPr lang="hu-HU" sz="2400" dirty="0" smtClean="0">
                <a:solidFill>
                  <a:srgbClr val="13335C"/>
                </a:solidFill>
              </a:rPr>
              <a:t>	típus</a:t>
            </a:r>
            <a:r>
              <a:rPr lang="hu-HU" sz="2400" dirty="0">
                <a:solidFill>
                  <a:srgbClr val="13335C"/>
                </a:solidFill>
              </a:rPr>
              <a:t>, </a:t>
            </a:r>
            <a:r>
              <a:rPr lang="hu-HU" sz="2400" dirty="0" err="1">
                <a:solidFill>
                  <a:srgbClr val="13335C"/>
                </a:solidFill>
              </a:rPr>
              <a:t>kw</a:t>
            </a:r>
            <a:r>
              <a:rPr lang="hu-HU" sz="2400" dirty="0">
                <a:solidFill>
                  <a:srgbClr val="13335C"/>
                </a:solidFill>
              </a:rPr>
              <a:t>, </a:t>
            </a:r>
            <a:r>
              <a:rPr lang="hu-HU" sz="2400" dirty="0" err="1">
                <a:solidFill>
                  <a:srgbClr val="13335C"/>
                </a:solidFill>
              </a:rPr>
              <a:t>ccm</a:t>
            </a:r>
            <a:r>
              <a:rPr lang="hu-HU" sz="2400" dirty="0">
                <a:solidFill>
                  <a:srgbClr val="13335C"/>
                </a:solidFill>
              </a:rPr>
              <a:t>, üzemmód, ajtók </a:t>
            </a:r>
            <a:r>
              <a:rPr lang="hu-HU" sz="2400" dirty="0" smtClean="0">
                <a:solidFill>
                  <a:srgbClr val="13335C"/>
                </a:solidFill>
              </a:rPr>
              <a:t>száma</a:t>
            </a:r>
            <a:r>
              <a:rPr lang="hu-HU" sz="2400" dirty="0">
                <a:solidFill>
                  <a:srgbClr val="13335C"/>
                </a:solidFill>
              </a:rPr>
              <a:t>) </a:t>
            </a:r>
            <a:r>
              <a:rPr lang="hu-HU" sz="2400" dirty="0" smtClean="0">
                <a:solidFill>
                  <a:srgbClr val="13335C"/>
                </a:solidFill>
              </a:rPr>
              <a:t>egy </a:t>
            </a:r>
            <a:r>
              <a:rPr lang="hu-HU" sz="2400" dirty="0">
                <a:solidFill>
                  <a:srgbClr val="13335C"/>
                </a:solidFill>
              </a:rPr>
              <a:t>listából </a:t>
            </a:r>
            <a:r>
              <a:rPr lang="hu-HU" sz="2400" dirty="0" smtClean="0">
                <a:solidFill>
                  <a:srgbClr val="13335C"/>
                </a:solidFill>
              </a:rPr>
              <a:t>	választható </a:t>
            </a:r>
            <a:r>
              <a:rPr lang="hu-HU" sz="2400" dirty="0">
                <a:solidFill>
                  <a:srgbClr val="13335C"/>
                </a:solidFill>
              </a:rPr>
              <a:t>ki a pontos 	jármű.</a:t>
            </a:r>
          </a:p>
          <a:p>
            <a:pPr lvl="1" defTabSz="1103313"/>
            <a:endParaRPr lang="hu-HU" sz="2400" dirty="0">
              <a:solidFill>
                <a:srgbClr val="13335C"/>
              </a:solidFill>
            </a:endParaRPr>
          </a:p>
          <a:p>
            <a:pPr lvl="1" defTabSz="1103313"/>
            <a:r>
              <a:rPr lang="hu-HU" sz="2400" dirty="0" smtClean="0">
                <a:solidFill>
                  <a:srgbClr val="13335C"/>
                </a:solidFill>
              </a:rPr>
              <a:t>•	A </a:t>
            </a:r>
            <a:r>
              <a:rPr lang="hu-HU" sz="2400" dirty="0">
                <a:solidFill>
                  <a:srgbClr val="13335C"/>
                </a:solidFill>
              </a:rPr>
              <a:t>kiválasztott jármű széria tartozékait </a:t>
            </a:r>
            <a:r>
              <a:rPr lang="hu-HU" sz="2400" dirty="0" smtClean="0">
                <a:solidFill>
                  <a:srgbClr val="13335C"/>
                </a:solidFill>
              </a:rPr>
              <a:t>is meg </a:t>
            </a:r>
            <a:r>
              <a:rPr lang="hu-HU" sz="2400" dirty="0">
                <a:solidFill>
                  <a:srgbClr val="13335C"/>
                </a:solidFill>
              </a:rPr>
              <a:t>lehet tekinteni </a:t>
            </a:r>
            <a:r>
              <a:rPr lang="hu-HU" sz="2400" dirty="0" smtClean="0">
                <a:solidFill>
                  <a:srgbClr val="13335C"/>
                </a:solidFill>
              </a:rPr>
              <a:t>	ebben a listában.</a:t>
            </a:r>
          </a:p>
          <a:p>
            <a:pPr lvl="1" defTabSz="1103313"/>
            <a:endParaRPr lang="hu-HU" sz="2400" dirty="0">
              <a:solidFill>
                <a:srgbClr val="13335C"/>
              </a:solidFill>
            </a:endParaRPr>
          </a:p>
          <a:p>
            <a:pPr marL="800100" lvl="1" indent="-342900" defTabSz="1103313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3335C"/>
                </a:solidFill>
              </a:rPr>
              <a:t>   Gépjármű értéke alapár is feltüntetésre kerül.</a:t>
            </a:r>
            <a:endParaRPr lang="hu-HU" sz="2400" dirty="0">
              <a:solidFill>
                <a:srgbClr val="13335C"/>
              </a:solidFill>
            </a:endParaRPr>
          </a:p>
          <a:p>
            <a:pPr lvl="1" defTabSz="1103313"/>
            <a:endParaRPr lang="hu-HU" sz="2400" b="1" dirty="0" smtClean="0">
              <a:solidFill>
                <a:srgbClr val="13335C"/>
              </a:solidFill>
            </a:endParaRPr>
          </a:p>
          <a:p>
            <a:pPr defTabSz="1103313"/>
            <a:endParaRPr lang="hu-H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6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565151" y="1468216"/>
            <a:ext cx="10311396" cy="62786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03313"/>
            <a:r>
              <a:rPr lang="hu-HU" sz="2400" b="1" dirty="0">
                <a:solidFill>
                  <a:srgbClr val="13335C"/>
                </a:solidFill>
              </a:rPr>
              <a:t>Extra kiegészítők </a:t>
            </a:r>
            <a:r>
              <a:rPr lang="hu-HU" sz="2400" b="1" dirty="0" smtClean="0">
                <a:solidFill>
                  <a:srgbClr val="13335C"/>
                </a:solidFill>
              </a:rPr>
              <a:t>listája, érték meghatározása:</a:t>
            </a:r>
          </a:p>
          <a:p>
            <a:pPr defTabSz="1103313"/>
            <a:endParaRPr lang="hu-HU" sz="2400" b="1" dirty="0" smtClean="0">
              <a:solidFill>
                <a:srgbClr val="13335C"/>
              </a:solidFill>
            </a:endParaRPr>
          </a:p>
          <a:p>
            <a:pPr defTabSz="1103313"/>
            <a:r>
              <a:rPr lang="hu-HU" sz="2400" b="1" dirty="0" smtClean="0">
                <a:solidFill>
                  <a:srgbClr val="13335C"/>
                </a:solidFill>
              </a:rPr>
              <a:t>Nem számolunk extra értékkel:</a:t>
            </a:r>
            <a:endParaRPr lang="hu-HU" sz="2400" b="1" dirty="0">
              <a:solidFill>
                <a:srgbClr val="13335C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002060"/>
                </a:solidFill>
              </a:rPr>
              <a:t>•	Automata </a:t>
            </a:r>
            <a:r>
              <a:rPr lang="hu-HU" sz="2400" dirty="0">
                <a:solidFill>
                  <a:srgbClr val="002060"/>
                </a:solidFill>
              </a:rPr>
              <a:t>sebváltó </a:t>
            </a:r>
          </a:p>
          <a:p>
            <a:pPr defTabSz="1103313"/>
            <a:r>
              <a:rPr lang="hu-HU" sz="2400" dirty="0" smtClean="0">
                <a:solidFill>
                  <a:srgbClr val="002060"/>
                </a:solidFill>
              </a:rPr>
              <a:t>•	GPS-navigációs rendszer</a:t>
            </a:r>
          </a:p>
          <a:p>
            <a:pPr defTabSz="1103313"/>
            <a:endParaRPr lang="hu-HU" sz="2400" dirty="0">
              <a:solidFill>
                <a:srgbClr val="002060"/>
              </a:solidFill>
            </a:endParaRPr>
          </a:p>
          <a:p>
            <a:pPr defTabSz="1103313"/>
            <a:r>
              <a:rPr lang="hu-HU" sz="2400" b="1" dirty="0" smtClean="0">
                <a:solidFill>
                  <a:srgbClr val="002060"/>
                </a:solidFill>
              </a:rPr>
              <a:t>Számolunk extra értékkel:</a:t>
            </a:r>
          </a:p>
          <a:p>
            <a:pPr defTabSz="1103313"/>
            <a:r>
              <a:rPr lang="hu-HU" sz="2400" dirty="0" smtClean="0">
                <a:solidFill>
                  <a:srgbClr val="002060"/>
                </a:solidFill>
              </a:rPr>
              <a:t>•	Bőr </a:t>
            </a:r>
            <a:r>
              <a:rPr lang="hu-HU" sz="2400" dirty="0">
                <a:solidFill>
                  <a:srgbClr val="002060"/>
                </a:solidFill>
              </a:rPr>
              <a:t>kárpit </a:t>
            </a:r>
          </a:p>
          <a:p>
            <a:pPr defTabSz="1103313"/>
            <a:r>
              <a:rPr lang="hu-HU" sz="2400" dirty="0" smtClean="0">
                <a:solidFill>
                  <a:srgbClr val="002060"/>
                </a:solidFill>
              </a:rPr>
              <a:t>•	Panorámatető</a:t>
            </a:r>
          </a:p>
          <a:p>
            <a:pPr marL="342900" indent="-342900" defTabSz="1103313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	Könnyűfém </a:t>
            </a:r>
            <a:r>
              <a:rPr lang="hu-HU" sz="2400" dirty="0">
                <a:solidFill>
                  <a:srgbClr val="002060"/>
                </a:solidFill>
              </a:rPr>
              <a:t>keréktárcsa </a:t>
            </a:r>
          </a:p>
          <a:p>
            <a:pPr defTabSz="1103313"/>
            <a:r>
              <a:rPr lang="hu-HU" sz="2400" dirty="0" smtClean="0">
                <a:solidFill>
                  <a:srgbClr val="002060"/>
                </a:solidFill>
              </a:rPr>
              <a:t>•	Audiovizuális berendezés</a:t>
            </a:r>
            <a:endParaRPr lang="hu-HU" sz="2400" dirty="0">
              <a:solidFill>
                <a:srgbClr val="002060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002060"/>
                </a:solidFill>
              </a:rPr>
              <a:t>•	Speciális fényszóró</a:t>
            </a:r>
            <a:endParaRPr lang="hu-HU" sz="2400" dirty="0">
              <a:solidFill>
                <a:srgbClr val="002060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002060"/>
                </a:solidFill>
              </a:rPr>
              <a:t>•	Egyéb </a:t>
            </a:r>
            <a:r>
              <a:rPr lang="hu-HU" sz="2400" dirty="0">
                <a:solidFill>
                  <a:srgbClr val="002060"/>
                </a:solidFill>
              </a:rPr>
              <a:t>(leírását és értékét az ügyfél adhatja meg, 300 000 Ft felett </a:t>
            </a:r>
            <a:r>
              <a:rPr lang="hu-HU" sz="2400" dirty="0" smtClean="0">
                <a:solidFill>
                  <a:srgbClr val="002060"/>
                </a:solidFill>
              </a:rPr>
              <a:t>	kockázat </a:t>
            </a:r>
            <a:r>
              <a:rPr lang="hu-HU" sz="2400" dirty="0">
                <a:solidFill>
                  <a:srgbClr val="002060"/>
                </a:solidFill>
              </a:rPr>
              <a:t>elbírálás szükséges</a:t>
            </a:r>
            <a:r>
              <a:rPr lang="hu-HU" sz="2400" dirty="0" smtClean="0">
                <a:solidFill>
                  <a:srgbClr val="002060"/>
                </a:solidFill>
              </a:rPr>
              <a:t>)</a:t>
            </a:r>
          </a:p>
          <a:p>
            <a:pPr defTabSz="1103313"/>
            <a:endParaRPr lang="hu-HU" sz="2400" dirty="0">
              <a:solidFill>
                <a:srgbClr val="002060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FF0000"/>
                </a:solidFill>
              </a:rPr>
              <a:t>Ajánlaton fel kell tüntetni az extrákat!</a:t>
            </a:r>
            <a:endParaRPr lang="hu-HU" sz="2400" dirty="0">
              <a:solidFill>
                <a:srgbClr val="FF0000"/>
              </a:solidFill>
            </a:endParaRPr>
          </a:p>
          <a:p>
            <a:pPr defTabSz="1103313"/>
            <a:endParaRPr lang="hu-HU" sz="1800" dirty="0">
              <a:solidFill>
                <a:srgbClr val="00206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273" y="2335579"/>
            <a:ext cx="5438274" cy="29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7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565151" y="1468216"/>
            <a:ext cx="10311396" cy="62786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03313"/>
            <a:r>
              <a:rPr lang="hu-HU" sz="2400" b="1" dirty="0">
                <a:solidFill>
                  <a:srgbClr val="13335C"/>
                </a:solidFill>
              </a:rPr>
              <a:t>Kárbejelentés:</a:t>
            </a:r>
          </a:p>
          <a:p>
            <a:pPr defTabSz="1103313"/>
            <a:endParaRPr lang="hu-HU" sz="2400" dirty="0" smtClean="0">
              <a:solidFill>
                <a:srgbClr val="13335C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13335C"/>
                </a:solidFill>
              </a:rPr>
              <a:t>Wáberer </a:t>
            </a:r>
            <a:r>
              <a:rPr lang="hu-HU" sz="2400" dirty="0">
                <a:solidFill>
                  <a:srgbClr val="13335C"/>
                </a:solidFill>
              </a:rPr>
              <a:t>honlapján</a:t>
            </a:r>
          </a:p>
          <a:p>
            <a:pPr defTabSz="1103313"/>
            <a:r>
              <a:rPr lang="hu-HU" sz="2400" dirty="0">
                <a:solidFill>
                  <a:srgbClr val="13335C"/>
                </a:solidFill>
              </a:rPr>
              <a:t>E-mail: kar@wabererbiztosito.hu</a:t>
            </a:r>
          </a:p>
          <a:p>
            <a:pPr defTabSz="1103313"/>
            <a:endParaRPr lang="hu-HU" sz="2400" dirty="0" smtClean="0">
              <a:solidFill>
                <a:srgbClr val="13335C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13335C"/>
                </a:solidFill>
              </a:rPr>
              <a:t>Telefon</a:t>
            </a:r>
            <a:r>
              <a:rPr lang="hu-HU" sz="2400" dirty="0">
                <a:solidFill>
                  <a:srgbClr val="13335C"/>
                </a:solidFill>
              </a:rPr>
              <a:t>: (+36-1) 6666-200</a:t>
            </a:r>
          </a:p>
          <a:p>
            <a:pPr defTabSz="1103313"/>
            <a:endParaRPr lang="hu-HU" sz="2400" dirty="0" smtClean="0">
              <a:solidFill>
                <a:srgbClr val="13335C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13335C"/>
                </a:solidFill>
              </a:rPr>
              <a:t>Fax</a:t>
            </a:r>
            <a:r>
              <a:rPr lang="hu-HU" sz="2400" dirty="0">
                <a:solidFill>
                  <a:srgbClr val="13335C"/>
                </a:solidFill>
              </a:rPr>
              <a:t>: (+36-1) 6666-403</a:t>
            </a:r>
          </a:p>
          <a:p>
            <a:pPr defTabSz="1103313"/>
            <a:endParaRPr lang="hu-HU" sz="2400" dirty="0" smtClean="0">
              <a:solidFill>
                <a:srgbClr val="13335C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13335C"/>
                </a:solidFill>
              </a:rPr>
              <a:t>személyesen</a:t>
            </a:r>
            <a:r>
              <a:rPr lang="hu-HU" sz="2400" dirty="0">
                <a:solidFill>
                  <a:srgbClr val="13335C"/>
                </a:solidFill>
              </a:rPr>
              <a:t>: </a:t>
            </a:r>
            <a:endParaRPr lang="hu-HU" sz="2400" dirty="0" smtClean="0">
              <a:solidFill>
                <a:srgbClr val="13335C"/>
              </a:solidFill>
            </a:endParaRPr>
          </a:p>
          <a:p>
            <a:pPr defTabSz="1103313"/>
            <a:endParaRPr lang="hu-HU" sz="2400" dirty="0">
              <a:solidFill>
                <a:srgbClr val="13335C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13335C"/>
                </a:solidFill>
              </a:rPr>
              <a:t>H-1211 </a:t>
            </a:r>
            <a:r>
              <a:rPr lang="hu-HU" sz="2400" dirty="0">
                <a:solidFill>
                  <a:srgbClr val="13335C"/>
                </a:solidFill>
              </a:rPr>
              <a:t>Budapest, Szállító utca 4. </a:t>
            </a:r>
          </a:p>
          <a:p>
            <a:pPr defTabSz="1103313"/>
            <a:endParaRPr lang="hu-HU" sz="2400" dirty="0" smtClean="0">
              <a:solidFill>
                <a:srgbClr val="13335C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13335C"/>
                </a:solidFill>
              </a:rPr>
              <a:t>WÁBERER </a:t>
            </a:r>
            <a:r>
              <a:rPr lang="hu-HU" sz="2400" dirty="0">
                <a:solidFill>
                  <a:srgbClr val="13335C"/>
                </a:solidFill>
              </a:rPr>
              <a:t>Biztosító </a:t>
            </a:r>
            <a:r>
              <a:rPr lang="hu-HU" sz="2400" dirty="0" err="1">
                <a:solidFill>
                  <a:srgbClr val="13335C"/>
                </a:solidFill>
              </a:rPr>
              <a:t>app</a:t>
            </a:r>
            <a:r>
              <a:rPr lang="hu-HU" sz="2400" dirty="0">
                <a:solidFill>
                  <a:srgbClr val="13335C"/>
                </a:solidFill>
              </a:rPr>
              <a:t> alkalmazásával okostelefonon </a:t>
            </a:r>
          </a:p>
          <a:p>
            <a:pPr defTabSz="1103313"/>
            <a:endParaRPr lang="hu-HU" sz="2400" b="1" dirty="0" smtClean="0">
              <a:solidFill>
                <a:srgbClr val="13335C"/>
              </a:solidFill>
            </a:endParaRPr>
          </a:p>
          <a:p>
            <a:pPr defTabSz="1103313"/>
            <a:endParaRPr lang="hu-HU" sz="2400" b="1" dirty="0">
              <a:solidFill>
                <a:srgbClr val="13335C"/>
              </a:solidFill>
            </a:endParaRPr>
          </a:p>
          <a:p>
            <a:pPr defTabSz="1103313"/>
            <a:endParaRPr lang="hu-HU" sz="1800" dirty="0">
              <a:solidFill>
                <a:srgbClr val="00206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017" y="1428750"/>
            <a:ext cx="2612571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8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565151" y="1468216"/>
            <a:ext cx="10311396" cy="70173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03313"/>
            <a:r>
              <a:rPr lang="hu-HU" sz="2400" b="1" dirty="0" smtClean="0">
                <a:solidFill>
                  <a:srgbClr val="13335C"/>
                </a:solidFill>
              </a:rPr>
              <a:t>Kárfelvétel:</a:t>
            </a:r>
            <a:endParaRPr lang="hu-HU" sz="2400" b="1" dirty="0">
              <a:solidFill>
                <a:srgbClr val="13335C"/>
              </a:solidFill>
            </a:endParaRPr>
          </a:p>
          <a:p>
            <a:pPr defTabSz="1103313"/>
            <a:endParaRPr lang="hu-HU" sz="2400" dirty="0" smtClean="0">
              <a:solidFill>
                <a:srgbClr val="13335C"/>
              </a:solidFill>
            </a:endParaRPr>
          </a:p>
          <a:p>
            <a:pPr marL="342900" indent="-342900" defTabSz="1103313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13335C"/>
                </a:solidFill>
              </a:rPr>
              <a:t>A kárfelvétel történhet gépkocsi javítóknál, szerződött </a:t>
            </a:r>
            <a:r>
              <a:rPr lang="hu-HU" sz="2400" dirty="0" smtClean="0">
                <a:solidFill>
                  <a:srgbClr val="13335C"/>
                </a:solidFill>
              </a:rPr>
              <a:t>javítóinknál (kárfelvételi jog), </a:t>
            </a:r>
            <a:r>
              <a:rPr lang="hu-HU" sz="2400" dirty="0">
                <a:solidFill>
                  <a:srgbClr val="13335C"/>
                </a:solidFill>
              </a:rPr>
              <a:t>melyek listája a honlapunkon megtalálható, vagy ügyfél által megadott előre </a:t>
            </a:r>
            <a:r>
              <a:rPr lang="hu-HU" sz="2400" dirty="0" smtClean="0">
                <a:solidFill>
                  <a:srgbClr val="13335C"/>
                </a:solidFill>
              </a:rPr>
              <a:t>egyeztetett </a:t>
            </a:r>
            <a:r>
              <a:rPr lang="hu-HU" sz="2400" dirty="0">
                <a:solidFill>
                  <a:srgbClr val="13335C"/>
                </a:solidFill>
              </a:rPr>
              <a:t>időpontban. </a:t>
            </a:r>
            <a:endParaRPr lang="hu-HU" sz="2400" dirty="0" smtClean="0">
              <a:solidFill>
                <a:srgbClr val="13335C"/>
              </a:solidFill>
            </a:endParaRPr>
          </a:p>
          <a:p>
            <a:pPr defTabSz="1103313"/>
            <a:endParaRPr lang="hu-HU" sz="2400" b="1" dirty="0" smtClean="0">
              <a:solidFill>
                <a:srgbClr val="13335C"/>
              </a:solidFill>
            </a:endParaRPr>
          </a:p>
          <a:p>
            <a:pPr marL="342900" indent="-342900" defTabSz="1103313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3335C"/>
                </a:solidFill>
              </a:rPr>
              <a:t>A </a:t>
            </a:r>
            <a:r>
              <a:rPr lang="hu-HU" sz="2400" dirty="0">
                <a:solidFill>
                  <a:srgbClr val="13335C"/>
                </a:solidFill>
              </a:rPr>
              <a:t>hatékonyabb és rugalmasabb kárfelvétel érdekében a kárbejelentéskor már meg kell adni a kárfelvétel helyét. </a:t>
            </a:r>
            <a:endParaRPr lang="hu-HU" sz="2400" dirty="0" smtClean="0">
              <a:solidFill>
                <a:srgbClr val="13335C"/>
              </a:solidFill>
            </a:endParaRPr>
          </a:p>
          <a:p>
            <a:pPr defTabSz="1103313"/>
            <a:endParaRPr lang="hu-HU" sz="2400" b="1" dirty="0" smtClean="0">
              <a:solidFill>
                <a:srgbClr val="13335C"/>
              </a:solidFill>
            </a:endParaRPr>
          </a:p>
          <a:p>
            <a:pPr marL="342900" indent="-342900" defTabSz="1103313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3335C"/>
                </a:solidFill>
              </a:rPr>
              <a:t>Munkanapokon 14 óráig bejelentett károk esetében még aznap a szerződött szakértői irodáink részére megküldésre kerül a káranyag, akik maximum kettő munkanapon belül felveszi a kapcsolatot. </a:t>
            </a:r>
          </a:p>
          <a:p>
            <a:pPr defTabSz="1103313"/>
            <a:r>
              <a:rPr lang="hu-HU" sz="2400" b="1" dirty="0" smtClean="0">
                <a:solidFill>
                  <a:srgbClr val="13335C"/>
                </a:solidFill>
              </a:rPr>
              <a:t>		</a:t>
            </a:r>
            <a:r>
              <a:rPr lang="hu-HU" sz="2400" b="1" dirty="0" err="1" smtClean="0">
                <a:solidFill>
                  <a:srgbClr val="13335C"/>
                </a:solidFill>
              </a:rPr>
              <a:t>Autotal</a:t>
            </a:r>
            <a:r>
              <a:rPr lang="hu-HU" sz="2400" b="1" dirty="0">
                <a:solidFill>
                  <a:srgbClr val="13335C"/>
                </a:solidFill>
              </a:rPr>
              <a:t>, </a:t>
            </a:r>
            <a:r>
              <a:rPr lang="hu-HU" sz="2400" b="1" dirty="0" err="1" smtClean="0">
                <a:solidFill>
                  <a:srgbClr val="13335C"/>
                </a:solidFill>
              </a:rPr>
              <a:t>Claim</a:t>
            </a:r>
            <a:r>
              <a:rPr lang="hu-HU" sz="2400" b="1" dirty="0" smtClean="0">
                <a:solidFill>
                  <a:srgbClr val="13335C"/>
                </a:solidFill>
              </a:rPr>
              <a:t> </a:t>
            </a:r>
            <a:r>
              <a:rPr lang="hu-HU" sz="2400" b="1" dirty="0" err="1" smtClean="0">
                <a:solidFill>
                  <a:srgbClr val="13335C"/>
                </a:solidFill>
              </a:rPr>
              <a:t>Controll</a:t>
            </a:r>
            <a:r>
              <a:rPr lang="hu-HU" sz="2400" b="1" dirty="0" smtClean="0">
                <a:solidFill>
                  <a:srgbClr val="13335C"/>
                </a:solidFill>
              </a:rPr>
              <a:t>, </a:t>
            </a:r>
            <a:r>
              <a:rPr lang="hu-HU" sz="2400" b="1" dirty="0" err="1">
                <a:solidFill>
                  <a:srgbClr val="13335C"/>
                </a:solidFill>
              </a:rPr>
              <a:t>Dekra</a:t>
            </a:r>
            <a:r>
              <a:rPr lang="hu-HU" sz="2400" b="1" dirty="0">
                <a:solidFill>
                  <a:srgbClr val="13335C"/>
                </a:solidFill>
              </a:rPr>
              <a:t>. </a:t>
            </a:r>
            <a:endParaRPr lang="hu-HU" sz="2400" b="1" dirty="0" smtClean="0">
              <a:solidFill>
                <a:srgbClr val="13335C"/>
              </a:solidFill>
            </a:endParaRPr>
          </a:p>
          <a:p>
            <a:pPr defTabSz="1103313"/>
            <a:endParaRPr lang="hu-HU" sz="2400" b="1" dirty="0">
              <a:solidFill>
                <a:srgbClr val="13335C"/>
              </a:solidFill>
            </a:endParaRPr>
          </a:p>
          <a:p>
            <a:pPr defTabSz="1103313"/>
            <a:r>
              <a:rPr lang="hu-HU" sz="2400" dirty="0">
                <a:solidFill>
                  <a:srgbClr val="13335C"/>
                </a:solidFill>
              </a:rPr>
              <a:t>Amennyiben a károsult teljes körűen meghatalmazza a javítást végző céget, akkor a kárügyével nincs mit tennie.</a:t>
            </a:r>
          </a:p>
          <a:p>
            <a:pPr defTabSz="1103313"/>
            <a:endParaRPr lang="hu-HU" sz="2400" b="1" dirty="0" smtClean="0">
              <a:solidFill>
                <a:srgbClr val="13335C"/>
              </a:solidFill>
            </a:endParaRPr>
          </a:p>
          <a:p>
            <a:pPr defTabSz="1103313"/>
            <a:endParaRPr lang="hu-HU" sz="2400" b="1" dirty="0">
              <a:solidFill>
                <a:srgbClr val="13335C"/>
              </a:solidFill>
            </a:endParaRPr>
          </a:p>
          <a:p>
            <a:pPr defTabSz="1103313"/>
            <a:endParaRPr lang="hu-H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9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565151" y="1468216"/>
            <a:ext cx="10311396" cy="5909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03313"/>
            <a:r>
              <a:rPr lang="hu-HU" sz="2400" b="1" dirty="0">
                <a:solidFill>
                  <a:srgbClr val="13335C"/>
                </a:solidFill>
              </a:rPr>
              <a:t>Üvegkár rendezésének folyamata:</a:t>
            </a:r>
          </a:p>
          <a:p>
            <a:pPr defTabSz="1103313"/>
            <a:endParaRPr lang="hu-HU" sz="2400" b="1" dirty="0">
              <a:solidFill>
                <a:srgbClr val="13335C"/>
              </a:solidFill>
            </a:endParaRPr>
          </a:p>
          <a:p>
            <a:pPr marL="342900" indent="-342900" defTabSz="1103313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13335C"/>
                </a:solidFill>
              </a:rPr>
              <a:t>A kárrendezési folyamat megegyezik a töréskár folyamatával. Amennyiben szerződött partnerünket, vagy általa meghatalmazott javítót  keresik fel akkor nincs semmi dolga az ügyfélnek. </a:t>
            </a:r>
            <a:endParaRPr lang="hu-HU" sz="2400" dirty="0" smtClean="0">
              <a:solidFill>
                <a:srgbClr val="13335C"/>
              </a:solidFill>
            </a:endParaRPr>
          </a:p>
          <a:p>
            <a:pPr defTabSz="1103313"/>
            <a:endParaRPr lang="hu-HU" sz="2400" b="1" dirty="0">
              <a:solidFill>
                <a:srgbClr val="13335C"/>
              </a:solidFill>
            </a:endParaRPr>
          </a:p>
          <a:p>
            <a:pPr marL="342900" indent="-342900" defTabSz="1103313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3335C"/>
                </a:solidFill>
              </a:rPr>
              <a:t>Sérült ablaküvegének javítása estén, </a:t>
            </a:r>
            <a:r>
              <a:rPr lang="hu-HU" sz="2400" dirty="0">
                <a:solidFill>
                  <a:srgbClr val="13335C"/>
                </a:solidFill>
              </a:rPr>
              <a:t>az </a:t>
            </a:r>
            <a:r>
              <a:rPr lang="hu-HU" sz="2400" dirty="0" err="1">
                <a:solidFill>
                  <a:srgbClr val="13335C"/>
                </a:solidFill>
              </a:rPr>
              <a:t>Audatex</a:t>
            </a:r>
            <a:r>
              <a:rPr lang="hu-HU" sz="2400" dirty="0">
                <a:solidFill>
                  <a:srgbClr val="13335C"/>
                </a:solidFill>
              </a:rPr>
              <a:t> rendszerrel készített kalkulációban meghatározott anyagköltség 50%-át nem haladja </a:t>
            </a:r>
            <a:r>
              <a:rPr lang="hu-HU" sz="2400" dirty="0" smtClean="0">
                <a:solidFill>
                  <a:srgbClr val="13335C"/>
                </a:solidFill>
              </a:rPr>
              <a:t>meg a szélvédő javítás (munkadíj), akkor a </a:t>
            </a:r>
            <a:r>
              <a:rPr lang="hu-HU" sz="2400" dirty="0">
                <a:solidFill>
                  <a:srgbClr val="13335C"/>
                </a:solidFill>
              </a:rPr>
              <a:t>kárból önrész levonása nem történik</a:t>
            </a:r>
            <a:r>
              <a:rPr lang="hu-HU" sz="2400" dirty="0" smtClean="0">
                <a:solidFill>
                  <a:srgbClr val="13335C"/>
                </a:solidFill>
              </a:rPr>
              <a:t>. Gyakorlatilag önrész nélkül térít a biztosító.</a:t>
            </a:r>
          </a:p>
          <a:p>
            <a:pPr marL="342900" indent="-342900" defTabSz="1103313"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13335C"/>
              </a:solidFill>
            </a:endParaRPr>
          </a:p>
          <a:p>
            <a:pPr defTabSz="1103313"/>
            <a:endParaRPr lang="hu-HU" sz="2400" dirty="0">
              <a:solidFill>
                <a:srgbClr val="13335C"/>
              </a:solidFill>
            </a:endParaRPr>
          </a:p>
          <a:p>
            <a:pPr defTabSz="1103313"/>
            <a:endParaRPr lang="hu-HU" sz="2400" b="1" dirty="0" smtClean="0">
              <a:solidFill>
                <a:srgbClr val="13335C"/>
              </a:solidFill>
            </a:endParaRPr>
          </a:p>
          <a:p>
            <a:pPr defTabSz="1103313"/>
            <a:endParaRPr lang="hu-HU" sz="2400" b="1" dirty="0" smtClean="0">
              <a:solidFill>
                <a:srgbClr val="13335C"/>
              </a:solidFill>
            </a:endParaRPr>
          </a:p>
          <a:p>
            <a:pPr defTabSz="1103313"/>
            <a:endParaRPr lang="hu-HU" sz="2400" b="1" dirty="0">
              <a:solidFill>
                <a:srgbClr val="13335C"/>
              </a:solidFill>
            </a:endParaRPr>
          </a:p>
          <a:p>
            <a:pPr defTabSz="1103313"/>
            <a:endParaRPr lang="hu-H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4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Szürkeárnyalato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4623</TotalTime>
  <Words>504</Words>
  <Application>Microsoft Office PowerPoint</Application>
  <PresentationFormat>Egyéni</PresentationFormat>
  <Paragraphs>136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Reklám és Arculat Kft.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Reklám és Arculat Kft.</dc:creator>
  <cp:lastModifiedBy>Dér Ervin - Wáberer Hungária Biztosító Zrt.</cp:lastModifiedBy>
  <cp:revision>584</cp:revision>
  <dcterms:created xsi:type="dcterms:W3CDTF">2008-07-23T13:46:39Z</dcterms:created>
  <dcterms:modified xsi:type="dcterms:W3CDTF">2017-06-07T08:03:34Z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