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1"/>
  </p:handoutMasterIdLst>
  <p:sldIdLst>
    <p:sldId id="256" r:id="rId2"/>
    <p:sldId id="299" r:id="rId3"/>
    <p:sldId id="257" r:id="rId4"/>
    <p:sldId id="281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280" r:id="rId14"/>
    <p:sldId id="309" r:id="rId15"/>
    <p:sldId id="282" r:id="rId16"/>
    <p:sldId id="310" r:id="rId17"/>
    <p:sldId id="311" r:id="rId18"/>
    <p:sldId id="288" r:id="rId19"/>
    <p:sldId id="272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0"/>
    <p:restoredTop sz="94595"/>
  </p:normalViewPr>
  <p:slideViewPr>
    <p:cSldViewPr snapToGrid="0" snapToObjects="1">
      <p:cViewPr varScale="1">
        <p:scale>
          <a:sx n="72" d="100"/>
          <a:sy n="72" d="100"/>
        </p:scale>
        <p:origin x="132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7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6400C19-F33A-E444-BF1F-D3DB939952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A9680B-AC14-B545-BC45-AC3C298414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A768-E577-A14F-9BBD-12A470160D89}" type="datetimeFigureOut">
              <a:rPr lang="de-DE" smtClean="0"/>
              <a:t>02.06.2021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EB3A34-7007-6540-9EDD-5CBCAE63E9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4E2780-212B-9749-AB61-A2225350E1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B77E6-9E0B-1D4D-A1D3-D2A0D5099F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788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bg>
      <p:bgPr>
        <a:solidFill>
          <a:srgbClr val="005B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5BBD68D-44CD-BB41-B0F9-15F320C616C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14128" r="15622" b="119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5E1FA43-3D8F-4442-B662-06ED3BA96D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1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7A1D8D0-E36F-7A44-AAA8-4237CE1844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0943" y="2221447"/>
            <a:ext cx="7372350" cy="1292770"/>
          </a:xfrm>
        </p:spPr>
        <p:txBody>
          <a:bodyPr anchor="t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E795CC9F-ABBC-0C4A-A419-C4992717F9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0943" y="4148818"/>
            <a:ext cx="7372350" cy="98329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55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7E6D653-35E8-6740-BF12-53C81CCD71C2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9E1588CF-42A5-B048-8C82-04B37C9BCA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2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D37647BE-AC37-304C-BE25-3C91ED5C9D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03181" y="6356333"/>
            <a:ext cx="2416969" cy="3122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63F1CD5A-5559-2D45-A9D9-216B79E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71564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 smtClean="0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731DF8F-5881-6E4C-8A51-46E414916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9200" y="1785600"/>
            <a:ext cx="3720950" cy="856701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22" name="Untertitel 6">
            <a:extLst>
              <a:ext uri="{FF2B5EF4-FFF2-40B4-BE49-F238E27FC236}">
                <a16:creationId xmlns:a16="http://schemas.microsoft.com/office/drawing/2014/main" id="{7B1F72C3-81AD-5541-8B0F-BBA3B30AA50E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5099200" y="2743201"/>
            <a:ext cx="3720950" cy="3437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  <a:p>
            <a:endParaRPr lang="de-DE" dirty="0"/>
          </a:p>
        </p:txBody>
      </p:sp>
      <p:sp>
        <p:nvSpPr>
          <p:cNvPr id="23" name="Textplatzhalter 11">
            <a:extLst>
              <a:ext uri="{FF2B5EF4-FFF2-40B4-BE49-F238E27FC236}">
                <a16:creationId xmlns:a16="http://schemas.microsoft.com/office/drawing/2014/main" id="{F1E9EEF3-EE13-414C-9C3F-A8FFC2D7B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171F251D-74FA-EC40-988E-8D70ED440B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B0B21FA8-AFB9-164D-A05E-1917F16159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784899"/>
            <a:ext cx="3704622" cy="3263504"/>
          </a:xfrm>
        </p:spPr>
        <p:txBody>
          <a:bodyPr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91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7">
            <a:extLst>
              <a:ext uri="{FF2B5EF4-FFF2-40B4-BE49-F238E27FC236}">
                <a16:creationId xmlns:a16="http://schemas.microsoft.com/office/drawing/2014/main" id="{3F002DBC-9D83-C640-A3C4-0272395DE27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14488" r="42857" b="14488"/>
          <a:stretch/>
        </p:blipFill>
        <p:spPr bwMode="auto">
          <a:xfrm>
            <a:off x="0" y="0"/>
            <a:ext cx="91216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7433109-1481-EC41-8642-EFA24FA63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550020"/>
            <a:ext cx="3913149" cy="819694"/>
          </a:xfrm>
        </p:spPr>
        <p:txBody>
          <a:bodyPr anchor="t" anchorCtr="0"/>
          <a:lstStyle>
            <a:lvl1pPr>
              <a:defRPr sz="28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75266AB-A693-794A-91EE-314513751A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32328" y="3696236"/>
            <a:ext cx="3541971" cy="2125015"/>
          </a:xfr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72697418-24D7-5347-9836-19F2DE38AC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1973" y="2478871"/>
            <a:ext cx="3876540" cy="496149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rgbClr val="005BA9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374139C0-729F-0142-B702-B78FA626307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6372000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2C2227F-237D-C144-9705-351DAB573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406434" y="6372000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BECB26D1-96F5-AD41-9F0D-C1931E2F6E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2EC07AF-7770-5245-B750-C054EA4E22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8917BCD0-513F-154B-9950-C5F9D50290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62DA42-BAFA-A449-9197-2B5C38D6128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32363" y="1584325"/>
            <a:ext cx="3541936" cy="1983123"/>
          </a:xfrm>
        </p:spPr>
        <p:txBody>
          <a:bodyPr/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9F5D536C-5F20-0546-96D6-B75385FA44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rgbClr val="005BA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</p:spTree>
    <p:extLst>
      <p:ext uri="{BB962C8B-B14F-4D97-AF65-F5344CB8AC3E}">
        <p14:creationId xmlns:p14="http://schemas.microsoft.com/office/powerpoint/2010/main" val="265522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7">
            <a:extLst>
              <a:ext uri="{FF2B5EF4-FFF2-40B4-BE49-F238E27FC236}">
                <a16:creationId xmlns:a16="http://schemas.microsoft.com/office/drawing/2014/main" id="{3F002DBC-9D83-C640-A3C4-0272395DE27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" t="-7659" r="18895" b="7644"/>
          <a:stretch/>
        </p:blipFill>
        <p:spPr bwMode="auto">
          <a:xfrm>
            <a:off x="0" y="-568712"/>
            <a:ext cx="9144000" cy="742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374139C0-729F-0142-B702-B78FA626307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6372000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8917BCD0-513F-154B-9950-C5F9D50290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72CEF092-96AF-3744-B130-A205CB3ED6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550020"/>
            <a:ext cx="3913149" cy="819694"/>
          </a:xfrm>
        </p:spPr>
        <p:txBody>
          <a:bodyPr anchor="t" anchorCtr="0"/>
          <a:lstStyle>
            <a:lvl1pPr>
              <a:defRPr sz="28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CF2281A-776F-BE4E-92A2-B81F0CDCE1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32328" y="3696236"/>
            <a:ext cx="3541971" cy="2125015"/>
          </a:xfr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Mastertextformat bearbeiten
Zweite Ebene
Dritte Ebene
</a:t>
            </a:r>
            <a:r>
              <a:rPr lang="de-DE" dirty="0" err="1"/>
              <a:t>Virte</a:t>
            </a:r>
            <a:r>
              <a:rPr lang="de-DE" dirty="0"/>
              <a:t> Ebene
Fünfte Ebene</a:t>
            </a:r>
            <a:endParaRPr lang="en-US" dirty="0"/>
          </a:p>
        </p:txBody>
      </p:sp>
      <p:sp>
        <p:nvSpPr>
          <p:cNvPr id="16" name="Inhaltsplatzhalter 9">
            <a:extLst>
              <a:ext uri="{FF2B5EF4-FFF2-40B4-BE49-F238E27FC236}">
                <a16:creationId xmlns:a16="http://schemas.microsoft.com/office/drawing/2014/main" id="{ED7472AA-A303-C147-B73E-E5007A0C861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1973" y="2478871"/>
            <a:ext cx="3876540" cy="496149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rgbClr val="005BA9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A929D48D-FF21-0646-B0BA-42E110CE32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406434" y="6372000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BECB26D1-96F5-AD41-9F0D-C1931E2F6E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F5379B45-6600-4044-9738-31A6AA4090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21AB60B-5664-6041-9CFE-34F4DDF6319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32363" y="1584325"/>
            <a:ext cx="3541936" cy="1983123"/>
          </a:xfrm>
        </p:spPr>
        <p:txBody>
          <a:bodyPr/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B174D61D-75EA-FB4A-A1F3-B774C906F4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rgbClr val="005BA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</p:spTree>
    <p:extLst>
      <p:ext uri="{BB962C8B-B14F-4D97-AF65-F5344CB8AC3E}">
        <p14:creationId xmlns:p14="http://schemas.microsoft.com/office/powerpoint/2010/main" val="2034999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7">
            <a:extLst>
              <a:ext uri="{FF2B5EF4-FFF2-40B4-BE49-F238E27FC236}">
                <a16:creationId xmlns:a16="http://schemas.microsoft.com/office/drawing/2014/main" id="{FED5E251-C9E2-3C42-96A9-7A4975E639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t="-4899" r="23404" b="37296"/>
          <a:stretch/>
        </p:blipFill>
        <p:spPr bwMode="auto">
          <a:xfrm>
            <a:off x="0" y="0"/>
            <a:ext cx="85356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374139C0-729F-0142-B702-B78FA626307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6372000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8917BCD0-513F-154B-9950-C5F9D50290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05E62EB9-CDC5-C648-BD08-D23388D94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550020"/>
            <a:ext cx="3913149" cy="819694"/>
          </a:xfrm>
        </p:spPr>
        <p:txBody>
          <a:bodyPr anchor="t" anchorCtr="0"/>
          <a:lstStyle>
            <a:lvl1pPr>
              <a:defRPr sz="28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AE1A8967-02A8-1E44-ACEC-7655FF1683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32328" y="3696236"/>
            <a:ext cx="3541971" cy="2125015"/>
          </a:xfr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7411DC55-E8AE-D049-8EB5-85A51BD25F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1973" y="2478871"/>
            <a:ext cx="3876540" cy="496149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rgbClr val="005BA9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41E69346-2CD9-1146-BF25-013DB28B23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406434" y="6372000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BECB26D1-96F5-AD41-9F0D-C1931E2F6E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08AEE860-01A9-2F4F-B1FE-003EF6E1B2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0967B2CE-E5CB-1846-B2F2-BC0CA544B2D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32363" y="1584325"/>
            <a:ext cx="3541936" cy="1983123"/>
          </a:xfrm>
        </p:spPr>
        <p:txBody>
          <a:bodyPr/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1D961DA3-CC2E-B84E-9143-321A948338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rgbClr val="005BA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</p:spTree>
    <p:extLst>
      <p:ext uri="{BB962C8B-B14F-4D97-AF65-F5344CB8AC3E}">
        <p14:creationId xmlns:p14="http://schemas.microsoft.com/office/powerpoint/2010/main" val="540302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AB2BAD6-6715-514B-ACC0-64728E491EB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FBB3B238-39A9-0C40-8C02-B7642B39D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5DA9AB0-42D4-9D4C-B2DD-8E6403E1C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683835"/>
            <a:ext cx="7688414" cy="518452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3CD99AF1-D661-9946-B430-BA19910246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3193962"/>
            <a:ext cx="7677262" cy="2421228"/>
          </a:xfrm>
        </p:spPr>
        <p:txBody>
          <a:bodyPr anchor="t" anchorCtr="0"/>
          <a:lstStyle>
            <a:lvl1pPr marL="144000" indent="-144000">
              <a:buClr>
                <a:schemeClr val="bg1"/>
              </a:buClr>
              <a:buFont typeface="Wingdings" pitchFamily="2" charset="2"/>
              <a:buChar char="§"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34AEFD8C-BE85-5E4C-B86D-80389FC08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1" y="6382800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3027FB56-FF91-4348-9F37-63159CF170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462739F8-3C74-8C41-A6A5-9EB06BCA3E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2272810"/>
            <a:ext cx="7701565" cy="393118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0A98B114-F99C-8142-9DF2-934FD46092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03181" y="6356333"/>
            <a:ext cx="2416969" cy="3122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A20F0A47-99E1-1A46-8914-8E092782FC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</p:spTree>
    <p:extLst>
      <p:ext uri="{BB962C8B-B14F-4D97-AF65-F5344CB8AC3E}">
        <p14:creationId xmlns:p14="http://schemas.microsoft.com/office/powerpoint/2010/main" val="1358798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4B9712C-31CA-7747-B355-D37FBFCFE7B4}"/>
              </a:ext>
            </a:extLst>
          </p:cNvPr>
          <p:cNvSpPr/>
          <p:nvPr userDrawn="1"/>
        </p:nvSpPr>
        <p:spPr>
          <a:xfrm>
            <a:off x="0" y="0"/>
            <a:ext cx="9144000" cy="2520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" name="Grafik 6">
            <a:extLst>
              <a:ext uri="{FF2B5EF4-FFF2-40B4-BE49-F238E27FC236}">
                <a16:creationId xmlns:a16="http://schemas.microsoft.com/office/drawing/2014/main" id="{BEB22909-14BB-8849-BD9C-9C26550BA6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13957" b="47633"/>
          <a:stretch/>
        </p:blipFill>
        <p:spPr bwMode="auto">
          <a:xfrm>
            <a:off x="1" y="0"/>
            <a:ext cx="8142450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C28017E9-7466-3D44-BDCB-16A66D641C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706290"/>
            <a:ext cx="3677925" cy="2869320"/>
          </a:xfr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/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A314DFB2-8743-434F-8449-E1C4F20A6E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2693695"/>
            <a:ext cx="3724275" cy="2915368"/>
          </a:xfrm>
        </p:spPr>
        <p:txBody>
          <a:bodyPr anchor="t" anchorCtr="0"/>
          <a:lstStyle>
            <a:lvl1pPr marL="144000" indent="-144000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00"/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pic>
        <p:nvPicPr>
          <p:cNvPr id="23" name="Grafik 7">
            <a:extLst>
              <a:ext uri="{FF2B5EF4-FFF2-40B4-BE49-F238E27FC236}">
                <a16:creationId xmlns:a16="http://schemas.microsoft.com/office/drawing/2014/main" id="{06BB2584-9E98-9248-878E-5F6EABD5AB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platzhalter 11">
            <a:extLst>
              <a:ext uri="{FF2B5EF4-FFF2-40B4-BE49-F238E27FC236}">
                <a16:creationId xmlns:a16="http://schemas.microsoft.com/office/drawing/2014/main" id="{CCF33C98-F368-0D47-9E8A-EB37D300AC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7A49721C-7FCC-1D41-8143-5A26C5870B2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6382800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F06D6C8-58EE-6344-96DB-D33B197EB9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245952"/>
            <a:ext cx="7688414" cy="518452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8D07D40D-0E1D-A340-A5F4-F1956D08EFF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1834927"/>
            <a:ext cx="7701565" cy="393118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7A6C824-19E1-AD43-8363-B8297E31F5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03181" y="6356333"/>
            <a:ext cx="2416969" cy="31223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2B27B79C-2775-2B41-84E3-8DF9B4E6AE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</p:spTree>
    <p:extLst>
      <p:ext uri="{BB962C8B-B14F-4D97-AF65-F5344CB8AC3E}">
        <p14:creationId xmlns:p14="http://schemas.microsoft.com/office/powerpoint/2010/main" val="2187156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4B9712C-31CA-7747-B355-D37FBFCFE7B4}"/>
              </a:ext>
            </a:extLst>
          </p:cNvPr>
          <p:cNvSpPr/>
          <p:nvPr userDrawn="1"/>
        </p:nvSpPr>
        <p:spPr>
          <a:xfrm>
            <a:off x="0" y="0"/>
            <a:ext cx="9144000" cy="2520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C28017E9-7466-3D44-BDCB-16A66D641C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907012"/>
            <a:ext cx="3677925" cy="2869320"/>
          </a:xfrm>
        </p:spPr>
        <p:txBody>
          <a:bodyPr anchor="t" anchorCtr="0"/>
          <a:lstStyle>
            <a:lvl1pPr marL="171450" indent="-171450">
              <a:buClr>
                <a:srgbClr val="005BA9"/>
              </a:buClr>
              <a:buSzPct val="70000"/>
              <a:buFont typeface="Wingdings" pitchFamily="2" charset="2"/>
              <a:buChar char="§"/>
              <a:defRPr sz="1800"/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A314DFB2-8743-434F-8449-E1C4F20A6E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0301" y="2894417"/>
            <a:ext cx="3724275" cy="2915368"/>
          </a:xfrm>
        </p:spPr>
        <p:txBody>
          <a:bodyPr anchor="t" anchorCtr="0"/>
          <a:lstStyle>
            <a:lvl1pPr marL="144000" indent="-144000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00"/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pic>
        <p:nvPicPr>
          <p:cNvPr id="23" name="Grafik 7">
            <a:extLst>
              <a:ext uri="{FF2B5EF4-FFF2-40B4-BE49-F238E27FC236}">
                <a16:creationId xmlns:a16="http://schemas.microsoft.com/office/drawing/2014/main" id="{06BB2584-9E98-9248-878E-5F6EABD5AB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platzhalter 11">
            <a:extLst>
              <a:ext uri="{FF2B5EF4-FFF2-40B4-BE49-F238E27FC236}">
                <a16:creationId xmlns:a16="http://schemas.microsoft.com/office/drawing/2014/main" id="{CCF33C98-F368-0D47-9E8A-EB37D300AC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7A49721C-7FCC-1D41-8143-5A26C5870B2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6382800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5007E928-83B0-5947-9D85-59132AEB53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03181" y="6356333"/>
            <a:ext cx="2416969" cy="31223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1D79E236-16B8-494F-8E20-90EF1A15FA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DCB6E39-FBEC-ED4D-871D-9EAA3C148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245952"/>
            <a:ext cx="7688414" cy="518452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3" name="Inhaltsplatzhalter 9">
            <a:extLst>
              <a:ext uri="{FF2B5EF4-FFF2-40B4-BE49-F238E27FC236}">
                <a16:creationId xmlns:a16="http://schemas.microsoft.com/office/drawing/2014/main" id="{21622CBE-6985-014D-A253-FFC19A326A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1834927"/>
            <a:ext cx="7701565" cy="393118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35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3A252C5-C317-B74B-9696-D58DDA4E6A9C}"/>
              </a:ext>
            </a:extLst>
          </p:cNvPr>
          <p:cNvSpPr/>
          <p:nvPr userDrawn="1"/>
        </p:nvSpPr>
        <p:spPr>
          <a:xfrm>
            <a:off x="0" y="3978000"/>
            <a:ext cx="9144000" cy="2880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id="{829B761C-7262-7F45-9FF4-96AF3CBFE8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40095" b="16343"/>
          <a:stretch/>
        </p:blipFill>
        <p:spPr bwMode="auto">
          <a:xfrm>
            <a:off x="0" y="3980985"/>
            <a:ext cx="8214163" cy="287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946B5E25-48D9-BE4F-A260-B578CEE7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1" y="6382800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06B66C6-4EC0-354A-855E-96B5CC3EDB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1246697"/>
            <a:ext cx="6235790" cy="2422054"/>
          </a:xfrm>
        </p:spPr>
        <p:txBody>
          <a:bodyPr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>
                <a:tab pos="142875" algn="l"/>
                <a:tab pos="193675" algn="l"/>
                <a:tab pos="457200" algn="l"/>
                <a:tab pos="727075" algn="l"/>
                <a:tab pos="996950" algn="l"/>
                <a:tab pos="1266825" algn="l"/>
              </a:tabLst>
              <a:defRPr sz="1800"/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ABDB0CEC-C79B-4540-82C0-2C311C85FC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46DA00D4-4899-724F-A9C7-F5795BC72E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03181" y="6356333"/>
            <a:ext cx="2416969" cy="3122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2EDF9B48-2897-5044-8A3F-52951ED256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6DD19648-90F9-6B43-A25C-0C568E1347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rgbClr val="005BA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B490826C-CFD2-B644-AFC4-5AE0E1849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4800521"/>
            <a:ext cx="7688414" cy="518452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23" name="Inhaltsplatzhalter 9">
            <a:extLst>
              <a:ext uri="{FF2B5EF4-FFF2-40B4-BE49-F238E27FC236}">
                <a16:creationId xmlns:a16="http://schemas.microsoft.com/office/drawing/2014/main" id="{63515B44-BA63-EC49-B72A-53A54297A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20000" y="5389496"/>
            <a:ext cx="7701565" cy="393118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23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3A252C5-C317-B74B-9696-D58DDA4E6A9C}"/>
              </a:ext>
            </a:extLst>
          </p:cNvPr>
          <p:cNvSpPr/>
          <p:nvPr userDrawn="1"/>
        </p:nvSpPr>
        <p:spPr>
          <a:xfrm>
            <a:off x="0" y="3978000"/>
            <a:ext cx="9144000" cy="2880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946B5E25-48D9-BE4F-A260-B578CEE7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1" y="6382800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06B66C6-4EC0-354A-855E-96B5CC3EDB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1246697"/>
            <a:ext cx="6235790" cy="2422054"/>
          </a:xfrm>
        </p:spPr>
        <p:txBody>
          <a:bodyPr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>
                <a:tab pos="142875" algn="l"/>
                <a:tab pos="193675" algn="l"/>
                <a:tab pos="457200" algn="l"/>
                <a:tab pos="727075" algn="l"/>
                <a:tab pos="996950" algn="l"/>
                <a:tab pos="1266825" algn="l"/>
              </a:tabLst>
              <a:defRPr sz="1800"/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ABDB0CEC-C79B-4540-82C0-2C311C85FC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46DA00D4-4899-724F-A9C7-F5795BC72E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03181" y="6356333"/>
            <a:ext cx="2416969" cy="3122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2EDF9B48-2897-5044-8A3F-52951ED256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6DD19648-90F9-6B43-A25C-0C568E1347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rgbClr val="005BA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B490826C-CFD2-B644-AFC4-5AE0E1849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4800521"/>
            <a:ext cx="7688414" cy="518452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23" name="Inhaltsplatzhalter 9">
            <a:extLst>
              <a:ext uri="{FF2B5EF4-FFF2-40B4-BE49-F238E27FC236}">
                <a16:creationId xmlns:a16="http://schemas.microsoft.com/office/drawing/2014/main" id="{63515B44-BA63-EC49-B72A-53A54297A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20000" y="5389496"/>
            <a:ext cx="7701565" cy="393118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91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0481B0E-7939-C940-8B6D-10C78EB112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3D47F2D2-7F77-6D45-86AA-5B5364BB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82800"/>
            <a:ext cx="2057400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09879CD9-930F-364E-A3CB-E07785455FD0}" type="datetime1">
              <a:rPr lang="de-AT"/>
              <a:pPr>
                <a:defRPr/>
              </a:pPr>
              <a:t>02.06.2021</a:t>
            </a:fld>
            <a:endParaRPr lang="en-US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F2EC54C-CFB5-7944-B926-E170E94FF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550020"/>
            <a:ext cx="7535358" cy="819694"/>
          </a:xfrm>
        </p:spPr>
        <p:txBody>
          <a:bodyPr anchor="t" anchorCtr="0"/>
          <a:lstStyle>
            <a:lvl1pPr>
              <a:defRPr sz="28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BB604982-7497-174F-8285-75C80CE5B1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3438660"/>
            <a:ext cx="7483842" cy="2382592"/>
          </a:xfr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15" name="Inhaltsplatzhalter 9">
            <a:extLst>
              <a:ext uri="{FF2B5EF4-FFF2-40B4-BE49-F238E27FC236}">
                <a16:creationId xmlns:a16="http://schemas.microsoft.com/office/drawing/2014/main" id="{C7E85D69-0A6A-5C45-90C4-531C6AF7C2B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9999" y="2478871"/>
            <a:ext cx="7561115" cy="496149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rgbClr val="005BA9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6738A1F-5A27-E941-BBE9-8B729BB5F4D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03181" y="6356333"/>
            <a:ext cx="2416969" cy="31223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AAE3510E-7B9B-C845-8F77-D139CC271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DE08B216-8BB2-A649-9F49-71847E3147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rgbClr val="005BA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</p:spTree>
    <p:extLst>
      <p:ext uri="{BB962C8B-B14F-4D97-AF65-F5344CB8AC3E}">
        <p14:creationId xmlns:p14="http://schemas.microsoft.com/office/powerpoint/2010/main" val="247610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6">
            <a:extLst>
              <a:ext uri="{FF2B5EF4-FFF2-40B4-BE49-F238E27FC236}">
                <a16:creationId xmlns:a16="http://schemas.microsoft.com/office/drawing/2014/main" id="{448ABFE7-72FF-834F-A493-A77DEBEA3E6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14128" r="15384" b="11702"/>
          <a:stretch/>
        </p:blipFill>
        <p:spPr bwMode="auto">
          <a:xfrm>
            <a:off x="-1" y="10886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FED3AE83-3257-B948-9242-7D24EE6BCC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2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4232A80F-7038-7B49-AFD2-D4C1CA24CF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1200" y="2221200"/>
            <a:ext cx="7372350" cy="1292770"/>
          </a:xfrm>
        </p:spPr>
        <p:txBody>
          <a:bodyPr anchor="t"/>
          <a:lstStyle>
            <a:lvl1pPr algn="l">
              <a:defRPr sz="45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758449F4-C032-164A-B0FF-C922B46966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1200" y="4147200"/>
            <a:ext cx="7372350" cy="98329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005BA9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44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3D47F2D2-7F77-6D45-86AA-5B5364BB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82800"/>
            <a:ext cx="2057400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09879CD9-930F-364E-A3CB-E07785455FD0}" type="datetime1">
              <a:rPr lang="de-AT"/>
              <a:pPr>
                <a:defRPr/>
              </a:pPr>
              <a:t>02.06.2021</a:t>
            </a:fld>
            <a:endParaRPr lang="en-US"/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FBAC3DBB-F508-D048-BEE8-87216ED9D1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2E6833A-E9DE-3F48-8A41-D9DA688EE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550020"/>
            <a:ext cx="7535358" cy="819694"/>
          </a:xfrm>
        </p:spPr>
        <p:txBody>
          <a:bodyPr anchor="t" anchorCtr="0"/>
          <a:lstStyle>
            <a:lvl1pPr>
              <a:defRPr sz="28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9B621B8-0F7E-EF4A-9C5E-CBE9D4B8BE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3438660"/>
            <a:ext cx="7483842" cy="2382592"/>
          </a:xfr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15" name="Inhaltsplatzhalter 9">
            <a:extLst>
              <a:ext uri="{FF2B5EF4-FFF2-40B4-BE49-F238E27FC236}">
                <a16:creationId xmlns:a16="http://schemas.microsoft.com/office/drawing/2014/main" id="{23A506B0-3F07-CA49-BE6C-D2BE21AB669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9999" y="2478871"/>
            <a:ext cx="7561115" cy="496149"/>
          </a:xfr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rgbClr val="005BA9"/>
                </a:solidFill>
                <a:latin typeface="+mn-lt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3E980892-7E83-4947-9740-A7EB2CC6C4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03181" y="6356333"/>
            <a:ext cx="2416969" cy="31223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71782202-C1EB-1246-92F0-3FFD4D1B32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282650C1-ACE4-1740-B2A3-3E8720F13F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</p:spTree>
    <p:extLst>
      <p:ext uri="{BB962C8B-B14F-4D97-AF65-F5344CB8AC3E}">
        <p14:creationId xmlns:p14="http://schemas.microsoft.com/office/powerpoint/2010/main" val="265945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36674D-BD15-AE4F-98C7-563653E7A4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094704"/>
            <a:ext cx="9144000" cy="576329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hu-HU"/>
              <a:t>Kép beszúrásához kattintson az ikonra</a:t>
            </a:r>
            <a:endParaRPr lang="en-US" dirty="0"/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431AE0D4-9458-5A48-A1D3-DA24707053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E8887288-D8A9-C140-8C09-066DCDECB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82800"/>
            <a:ext cx="2057400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09879CD9-930F-364E-A3CB-E07785455FD0}" type="datetime1">
              <a:rPr lang="de-AT"/>
              <a:pPr>
                <a:defRPr/>
              </a:pPr>
              <a:t>02.06.2021</a:t>
            </a:fld>
            <a:endParaRPr lang="en-US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C4895B35-581E-5F4D-823A-6E4813F637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03181" y="6356333"/>
            <a:ext cx="2416969" cy="31223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6F450705-5786-8542-B909-3C4CBC674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2269B5E2-F4F4-1C43-BEC5-60095045BF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rgbClr val="005BA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 2</a:t>
            </a:r>
          </a:p>
        </p:txBody>
      </p:sp>
    </p:spTree>
    <p:extLst>
      <p:ext uri="{BB962C8B-B14F-4D97-AF65-F5344CB8AC3E}">
        <p14:creationId xmlns:p14="http://schemas.microsoft.com/office/powerpoint/2010/main" val="21820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E69D107-3709-9B41-A71F-81C95D89906A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ADB57C-46E0-894A-9CC4-906B4E3491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t="5036" r="37777" b="7390"/>
          <a:stretch/>
        </p:blipFill>
        <p:spPr bwMode="auto">
          <a:xfrm>
            <a:off x="-1" y="0"/>
            <a:ext cx="457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EF959A9B-722E-D94F-BE0B-9302D8718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1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154E7B8F-EC1A-C34A-AFF0-79CC5CD35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000" y="1785600"/>
            <a:ext cx="3604039" cy="856701"/>
          </a:xfrm>
        </p:spPr>
        <p:txBody>
          <a:bodyPr anchor="t" anchorCtr="0"/>
          <a:lstStyle>
            <a:lvl1pPr>
              <a:defRPr sz="2800" baseline="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FFF06D12-BB66-5446-89B1-3E36399658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784899"/>
            <a:ext cx="3541971" cy="3263504"/>
          </a:xfrm>
        </p:spPr>
        <p:txBody>
          <a:bodyPr/>
          <a:lstStyle>
            <a:lvl1pPr marL="144000" indent="-144000">
              <a:buClr>
                <a:schemeClr val="bg1"/>
              </a:buClr>
              <a:buSzPct val="7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0000162D-6A1B-7848-AE36-D78C1E1C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71564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B1EAA880-4C5E-0542-BC1A-56573A03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6803" y="6361889"/>
            <a:ext cx="2373347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79F9C196-73BF-7946-9F1A-5A796ED880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79AE6922-47F0-0140-96B3-274B96999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>
                <a:solidFill>
                  <a:srgbClr val="005BA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26" name="Untertitel 6">
            <a:extLst>
              <a:ext uri="{FF2B5EF4-FFF2-40B4-BE49-F238E27FC236}">
                <a16:creationId xmlns:a16="http://schemas.microsoft.com/office/drawing/2014/main" id="{845AF653-4F21-0C49-83D2-1CA3F798E08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112000" y="2754489"/>
            <a:ext cx="3623733" cy="34371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9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8">
            <a:extLst>
              <a:ext uri="{FF2B5EF4-FFF2-40B4-BE49-F238E27FC236}">
                <a16:creationId xmlns:a16="http://schemas.microsoft.com/office/drawing/2014/main" id="{BA855B3E-ECD9-044B-88D6-6A67B0D0F89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72000" y="0"/>
            <a:ext cx="457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69D107-3709-9B41-A71F-81C95D89906A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ADB57C-46E0-894A-9CC4-906B4E3491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t="5036" r="37777" b="7390"/>
          <a:stretch/>
        </p:blipFill>
        <p:spPr bwMode="auto">
          <a:xfrm>
            <a:off x="-1" y="0"/>
            <a:ext cx="457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EF959A9B-722E-D94F-BE0B-9302D8718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1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0000162D-6A1B-7848-AE36-D78C1E1C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71564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B1EAA880-4C5E-0542-BC1A-56573A03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6803" y="6361889"/>
            <a:ext cx="2373347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" name="Textplatzhalter 11">
            <a:extLst>
              <a:ext uri="{FF2B5EF4-FFF2-40B4-BE49-F238E27FC236}">
                <a16:creationId xmlns:a16="http://schemas.microsoft.com/office/drawing/2014/main" id="{48CA4CA3-8531-584C-BFCD-FBB33CB59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ED92A1D9-D0E6-2C45-882F-C6648C62BE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869E9EA2-8814-104F-8A2B-FD748193D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85600"/>
            <a:ext cx="3604039" cy="856701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28" name="Untertitel 6">
            <a:extLst>
              <a:ext uri="{FF2B5EF4-FFF2-40B4-BE49-F238E27FC236}">
                <a16:creationId xmlns:a16="http://schemas.microsoft.com/office/drawing/2014/main" id="{8D175C91-5DEE-5B46-94B1-01A2E688D67F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24000" y="2754489"/>
            <a:ext cx="3623733" cy="34371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74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6520A40-6359-A642-816B-6CA4298C9071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CC173C54-B3BD-014C-B13A-7B1974CCC0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1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2E98E2B9-442B-134B-81B4-4B54BF84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71564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0096C20-67BC-B042-B691-B841021C79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7079D29-FC3C-ED4C-A5BA-BECEEC1B61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>
                <a:solidFill>
                  <a:srgbClr val="005BA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7461D6CB-0F39-8D4B-99F5-11F939BD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6803" y="6361889"/>
            <a:ext cx="2373347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054DEEB1-0961-B345-8468-6AB37A007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85600"/>
            <a:ext cx="3604039" cy="856701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22" name="Untertitel 6">
            <a:extLst>
              <a:ext uri="{FF2B5EF4-FFF2-40B4-BE49-F238E27FC236}">
                <a16:creationId xmlns:a16="http://schemas.microsoft.com/office/drawing/2014/main" id="{7FE7151C-6E36-4040-B347-D3F25FE99585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24000" y="2754489"/>
            <a:ext cx="3623733" cy="3437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  <a:p>
            <a:endParaRPr lang="de-DE" dirty="0"/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E3F6C08A-EDF3-F641-9843-F0CEE56CC8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12000" y="1784899"/>
            <a:ext cx="3704622" cy="3263504"/>
          </a:xfrm>
        </p:spPr>
        <p:txBody>
          <a:bodyPr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60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897FE256-F9F7-5B43-A443-5CE1FDA101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72000" y="0"/>
            <a:ext cx="457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F820BFF-079C-D84D-9F9F-71A814E12BFD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774814A7-C9D4-0C4B-BD3E-43333CAB1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1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C4754750-8789-A649-8298-AA87ACCC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71564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570F87A9-E8EE-0447-8B12-8CAFC9A1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6803" y="6361889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2898700-C2D4-6549-B090-CE59308F1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85600"/>
            <a:ext cx="3604039" cy="856701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6" name="Untertitel 6">
            <a:extLst>
              <a:ext uri="{FF2B5EF4-FFF2-40B4-BE49-F238E27FC236}">
                <a16:creationId xmlns:a16="http://schemas.microsoft.com/office/drawing/2014/main" id="{0BDEC4CF-2E13-1041-8939-0D3030A693D9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24000" y="2754489"/>
            <a:ext cx="3623733" cy="3437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  <a:p>
            <a:endParaRPr lang="de-DE" dirty="0"/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9AA7C7E6-B7BC-9C42-9B9A-2E10120D0F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4BA81EC0-474F-BE48-B77B-FCCD09533F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</p:spTree>
    <p:extLst>
      <p:ext uri="{BB962C8B-B14F-4D97-AF65-F5344CB8AC3E}">
        <p14:creationId xmlns:p14="http://schemas.microsoft.com/office/powerpoint/2010/main" val="2771268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7E6D653-35E8-6740-BF12-53C81CCD71C2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9E1588CF-42A5-B048-8C82-04B37C9BCA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2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63F1CD5A-5559-2D45-A9D9-216B79E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71564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 smtClean="0"/>
              <a:pPr>
                <a:defRPr/>
              </a:pPr>
              <a:t>02.06.2021</a:t>
            </a:fld>
            <a:endParaRPr lang="en-US" dirty="0"/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E0EA0F11-C953-4E45-A2B4-4BD7629969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2" t="-2020" r="18148" b="3128"/>
          <a:stretch/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D37647BE-AC37-304C-BE25-3C91ED5C9D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4" y="6345044"/>
            <a:ext cx="2416969" cy="3122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0858048C-B0F0-9B4E-B196-1022B2C4BE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9200" y="1785600"/>
            <a:ext cx="3604039" cy="856701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9" name="Untertitel 6">
            <a:extLst>
              <a:ext uri="{FF2B5EF4-FFF2-40B4-BE49-F238E27FC236}">
                <a16:creationId xmlns:a16="http://schemas.microsoft.com/office/drawing/2014/main" id="{03DF0D0B-7197-8F4A-BD3E-CA2A770FE449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5099200" y="2743201"/>
            <a:ext cx="3623733" cy="3437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  <a:p>
            <a:endParaRPr lang="de-DE" dirty="0"/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0A555DA7-A521-264C-948F-A17B721CC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2D5A5F61-842A-5743-B987-C8819FB50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99036041-4E13-974A-8062-9B7E70962F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784899"/>
            <a:ext cx="3704622" cy="3263504"/>
          </a:xfrm>
        </p:spPr>
        <p:txBody>
          <a:bodyPr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97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8">
            <a:extLst>
              <a:ext uri="{FF2B5EF4-FFF2-40B4-BE49-F238E27FC236}">
                <a16:creationId xmlns:a16="http://schemas.microsoft.com/office/drawing/2014/main" id="{D29B6EC0-C453-1A48-BC81-A3B28890EA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993422"/>
            <a:ext cx="4572000" cy="586457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hu-HU"/>
              <a:t>Kép beszúrásához kattintson az ikonra</a:t>
            </a: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7E6D653-35E8-6740-BF12-53C81CCD71C2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9E1588CF-42A5-B048-8C82-04B37C9BCA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2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63F1CD5A-5559-2D45-A9D9-216B79E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71564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 smtClean="0"/>
              <a:pPr>
                <a:defRPr/>
              </a:pPr>
              <a:t>02.06.2021</a:t>
            </a:fld>
            <a:endParaRPr lang="en-US" dirty="0"/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E0EA0F11-C953-4E45-A2B4-4BD7629969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2" t="-2020" r="18148" b="3128"/>
          <a:stretch/>
        </p:blipFill>
        <p:spPr bwMode="auto">
          <a:xfrm>
            <a:off x="4572000" y="329184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D37647BE-AC37-304C-BE25-3C91ED5C9D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90220" y="6345044"/>
            <a:ext cx="2416969" cy="3122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12EE9F32-8F7F-1747-A8B3-EE1B051A0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7B3D39B5-129D-0246-84C5-62543CC5AE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3324CC3A-8EB6-A74D-9E67-CDB901CDE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9200" y="1785600"/>
            <a:ext cx="3720950" cy="856701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22" name="Untertitel 6">
            <a:extLst>
              <a:ext uri="{FF2B5EF4-FFF2-40B4-BE49-F238E27FC236}">
                <a16:creationId xmlns:a16="http://schemas.microsoft.com/office/drawing/2014/main" id="{E8350A0F-56B8-4C4D-88C4-D1940F007658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5099200" y="2743201"/>
            <a:ext cx="3741283" cy="3437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151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7E6D653-35E8-6740-BF12-53C81CCD71C2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9E1588CF-42A5-B048-8C82-04B37C9BCA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4" y="324002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63F1CD5A-5559-2D45-A9D9-216B79E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6371564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 smtClean="0"/>
              <a:pPr>
                <a:defRPr/>
              </a:pPr>
              <a:t>02.06.2021</a:t>
            </a:fld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D37647BE-AC37-304C-BE25-3C91ED5C9D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5" y="6345044"/>
            <a:ext cx="2362196" cy="3122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D1643B-F946-5040-9291-C5D62CF15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FFE22B5C-C0F8-8741-8FCA-841FBCAA0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7A49F278-226D-0A49-84C5-1A306180B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E5104357-BE52-5947-B6C8-206601FD12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784899"/>
            <a:ext cx="3704622" cy="3263504"/>
          </a:xfrm>
        </p:spPr>
        <p:txBody>
          <a:bodyPr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B0526BD-9696-5041-B360-32DBBEA53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9200" y="1785600"/>
            <a:ext cx="3604039" cy="856701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20" name="Untertitel 6">
            <a:extLst>
              <a:ext uri="{FF2B5EF4-FFF2-40B4-BE49-F238E27FC236}">
                <a16:creationId xmlns:a16="http://schemas.microsoft.com/office/drawing/2014/main" id="{094135D0-9A95-344F-B882-EBE82E0AE84C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5099200" y="2743201"/>
            <a:ext cx="3623733" cy="3437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528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200B7FD6-D82B-0645-9BD2-C776FF5F0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7868" y="1697398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alt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A72B32C-514E-394D-8F0B-92C0F3AF9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8259" y="2865510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Mastertextformat bearbeiten
Zweite Ebene
Dritte Ebene
Vierte Ebene
Fünfte Ebene</a:t>
            </a:r>
            <a:endParaRPr lang="en-US" alt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79DA11C8-37AC-D345-B22B-205C7FD0A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259" y="631551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EACF90-3180-C549-973B-AC577738392D}" type="datetime1">
              <a:rPr lang="de-AT"/>
              <a:pPr>
                <a:defRPr/>
              </a:pPr>
              <a:t>02.06.2021</a:t>
            </a:fld>
            <a:endParaRPr lang="en-US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E4D22996-4F29-E144-BFE7-168CB4E5A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18559" y="631551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5CA813BA-CB11-5747-9081-133784B12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7559" y="631551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9C5972-FFAE-5A49-9A01-8751ADDD3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5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5" r:id="rId4"/>
    <p:sldLayoutId id="2147483663" r:id="rId5"/>
    <p:sldLayoutId id="2147483664" r:id="rId6"/>
    <p:sldLayoutId id="2147483665" r:id="rId7"/>
    <p:sldLayoutId id="2147483676" r:id="rId8"/>
    <p:sldLayoutId id="2147483674" r:id="rId9"/>
    <p:sldLayoutId id="2147483677" r:id="rId10"/>
    <p:sldLayoutId id="2147483666" r:id="rId11"/>
    <p:sldLayoutId id="2147483678" r:id="rId12"/>
    <p:sldLayoutId id="2147483679" r:id="rId13"/>
    <p:sldLayoutId id="2147483667" r:id="rId14"/>
    <p:sldLayoutId id="2147483668" r:id="rId15"/>
    <p:sldLayoutId id="2147483680" r:id="rId16"/>
    <p:sldLayoutId id="2147483669" r:id="rId17"/>
    <p:sldLayoutId id="2147483682" r:id="rId18"/>
    <p:sldLayoutId id="2147483670" r:id="rId19"/>
    <p:sldLayoutId id="2147483681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1000"/>
        </a:spcBef>
        <a:buClrTx/>
        <a:buSzPct val="70000"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lkuszinfo@uniqa.hu" TargetMode="External"/><Relationship Id="rId2" Type="http://schemas.openxmlformats.org/officeDocument/2006/relationships/hyperlink" Target="mailto:feldolgozas@uniqa.h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861FF-6F3E-5B42-9061-795D59C6C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891" y="977707"/>
            <a:ext cx="8346454" cy="999550"/>
          </a:xfrm>
        </p:spPr>
        <p:txBody>
          <a:bodyPr/>
          <a:lstStyle/>
          <a:p>
            <a:pPr algn="ctr"/>
            <a:r>
              <a:rPr lang="hu-HU" dirty="0" err="1"/>
              <a:t>Uniqa</a:t>
            </a:r>
            <a:r>
              <a:rPr lang="hu-HU" dirty="0"/>
              <a:t> Utasbiztosítások</a:t>
            </a:r>
            <a:endParaRPr lang="de-DE" dirty="0"/>
          </a:p>
        </p:txBody>
      </p:sp>
      <p:pic>
        <p:nvPicPr>
          <p:cNvPr id="6" name="Kép 5" descr="A képen beltéri látható&#10;&#10;Automatikusan generált leírás">
            <a:extLst>
              <a:ext uri="{FF2B5EF4-FFF2-40B4-BE49-F238E27FC236}">
                <a16:creationId xmlns:a16="http://schemas.microsoft.com/office/drawing/2014/main" id="{0513F40D-04D4-446E-AC35-580A2F489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87" y="1695133"/>
            <a:ext cx="7686261" cy="49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88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27E5D09E-3896-4965-AF73-4F68B75254F8}"/>
              </a:ext>
            </a:extLst>
          </p:cNvPr>
          <p:cNvSpPr txBox="1">
            <a:spLocks/>
          </p:cNvSpPr>
          <p:nvPr/>
        </p:nvSpPr>
        <p:spPr bwMode="auto">
          <a:xfrm>
            <a:off x="1300346" y="242387"/>
            <a:ext cx="7776543" cy="54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EA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hu-HU" dirty="0"/>
              <a:t>Mikor kell extrém sport fedezet?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AB18BCC-6DF9-47F7-B906-F338C43F2ADD}"/>
              </a:ext>
            </a:extLst>
          </p:cNvPr>
          <p:cNvSpPr txBox="1"/>
          <p:nvPr/>
        </p:nvSpPr>
        <p:spPr>
          <a:xfrm>
            <a:off x="223256" y="996072"/>
            <a:ext cx="877496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</a:rPr>
              <a:t>KÜLÖN DÍJ ELLENÉBEN VÁLASZTHATÓ KIEGÉSZÍTŐ FEDEZET</a:t>
            </a:r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A0227987-BCC6-49E3-A4E6-346F7EE88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144593"/>
              </p:ext>
            </p:extLst>
          </p:nvPr>
        </p:nvGraphicFramePr>
        <p:xfrm>
          <a:off x="395536" y="1517450"/>
          <a:ext cx="6408712" cy="2557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4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1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Világ összes országában-téli sport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1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Alpesi sí, telemark, sífutás, túrasí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Jéghoki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51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Bob lesiklás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Motorosszánozás</a:t>
                      </a:r>
                      <a:endParaRPr lang="hu-H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51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Freecarve</a:t>
                      </a: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Alpine </a:t>
                      </a:r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race</a:t>
                      </a:r>
                      <a:endParaRPr lang="hu-H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Pályán kívüli síelés, snowboard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51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Freeride</a:t>
                      </a: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Backcountry</a:t>
                      </a:r>
                      <a:endParaRPr lang="hu-H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Snow</a:t>
                      </a: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rafting 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51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Freestyle, </a:t>
                      </a:r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Jump</a:t>
                      </a: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Versenyszerű</a:t>
                      </a:r>
                      <a:r>
                        <a:rPr lang="hu-HU" sz="16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</a:t>
                      </a: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zánkózás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51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Gleccser túra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Jégmászás</a:t>
                      </a:r>
                    </a:p>
                    <a:p>
                      <a:pPr algn="l" fontAlgn="ctr"/>
                      <a:endParaRPr lang="hu-HU" sz="1600" b="0" i="0" u="none" strike="noStrike" dirty="0">
                        <a:solidFill>
                          <a:srgbClr val="0070C0"/>
                        </a:solidFill>
                        <a:effectLst/>
                        <a:latin typeface="Arial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989A9354-CA24-4B8C-B2AE-794ECDD5C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526079"/>
              </p:ext>
            </p:extLst>
          </p:nvPr>
        </p:nvGraphicFramePr>
        <p:xfrm>
          <a:off x="395544" y="4051742"/>
          <a:ext cx="6336340" cy="2739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38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Világ összes országában-egyéb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Amerikai foci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Sandboarding</a:t>
                      </a: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1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Baseball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Sandskiing</a:t>
                      </a: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5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Gördeszkázás - gördeszka parkban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Sárkányrepülés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15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Gyalogtúra 6000 méter magasságig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Siklórepülés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1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Légszörfözés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Tandem ejtőernyős ugrás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1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Motorozás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Ultimate</a:t>
                      </a: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frisbee</a:t>
                      </a:r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Rögbi</a:t>
                      </a:r>
                    </a:p>
                  </a:txBody>
                  <a:tcPr marL="6191" marR="6191" marT="6191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hu-H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Vadászat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4" descr="Jeti-kép">
            <a:extLst>
              <a:ext uri="{FF2B5EF4-FFF2-40B4-BE49-F238E27FC236}">
                <a16:creationId xmlns:a16="http://schemas.microsoft.com/office/drawing/2014/main" id="{C981177D-D114-47DF-9695-24A89EE0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7" y="1418128"/>
            <a:ext cx="1391750" cy="261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72AA1463-12CB-4370-9DDA-D4BF7E08DB7F}"/>
              </a:ext>
            </a:extLst>
          </p:cNvPr>
          <p:cNvSpPr/>
          <p:nvPr/>
        </p:nvSpPr>
        <p:spPr>
          <a:xfrm>
            <a:off x="6804248" y="4130566"/>
            <a:ext cx="2213628" cy="266059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NEM BIZTOSÍTHATÓ:</a:t>
            </a:r>
          </a:p>
          <a:p>
            <a:pPr algn="ctr"/>
            <a:endParaRPr lang="hu-HU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b="1" dirty="0">
                <a:solidFill>
                  <a:schemeClr val="bg1"/>
                </a:solidFill>
              </a:rPr>
              <a:t>Bázisugrás</a:t>
            </a:r>
          </a:p>
          <a:p>
            <a:pPr marL="285750" indent="-285750">
              <a:buFontTx/>
              <a:buChar char="-"/>
            </a:pPr>
            <a:r>
              <a:rPr lang="hu-HU" b="1" dirty="0">
                <a:solidFill>
                  <a:schemeClr val="bg1"/>
                </a:solidFill>
              </a:rPr>
              <a:t>Bika elől futás</a:t>
            </a:r>
          </a:p>
          <a:p>
            <a:pPr marL="285750" indent="-285750">
              <a:buFontTx/>
              <a:buChar char="-"/>
            </a:pPr>
            <a:endParaRPr lang="hu-HU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b="1" dirty="0">
                <a:solidFill>
                  <a:schemeClr val="bg1"/>
                </a:solidFill>
              </a:rPr>
              <a:t>70 év felettiek</a:t>
            </a:r>
          </a:p>
          <a:p>
            <a:pPr algn="ctr"/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06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739B690D-9AE4-46D3-9991-706D2CB7E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336899"/>
              </p:ext>
            </p:extLst>
          </p:nvPr>
        </p:nvGraphicFramePr>
        <p:xfrm>
          <a:off x="368493" y="1455693"/>
          <a:ext cx="8463283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366">
                  <a:extLst>
                    <a:ext uri="{9D8B030D-6E8A-4147-A177-3AD203B41FA5}">
                      <a16:colId xmlns:a16="http://schemas.microsoft.com/office/drawing/2014/main" val="2928916139"/>
                    </a:ext>
                  </a:extLst>
                </a:gridCol>
                <a:gridCol w="1725637">
                  <a:extLst>
                    <a:ext uri="{9D8B030D-6E8A-4147-A177-3AD203B41FA5}">
                      <a16:colId xmlns:a16="http://schemas.microsoft.com/office/drawing/2014/main" val="422483643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3635449403"/>
                    </a:ext>
                  </a:extLst>
                </a:gridCol>
                <a:gridCol w="1678746">
                  <a:extLst>
                    <a:ext uri="{9D8B030D-6E8A-4147-A177-3AD203B41FA5}">
                      <a16:colId xmlns:a16="http://schemas.microsoft.com/office/drawing/2014/main" val="119871868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75806611"/>
                    </a:ext>
                  </a:extLst>
                </a:gridCol>
                <a:gridCol w="1631854">
                  <a:extLst>
                    <a:ext uri="{9D8B030D-6E8A-4147-A177-3AD203B41FA5}">
                      <a16:colId xmlns:a16="http://schemas.microsoft.com/office/drawing/2014/main" val="1374310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sz="2400" dirty="0" err="1"/>
                        <a:t>GoPack</a:t>
                      </a:r>
                      <a:endParaRPr lang="hu-HU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Prémium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Optimum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Standard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77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Felnőtt (14-69)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1050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600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550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457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Gyerek (14 év alatt)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50% kedvezmény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591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70 év felett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100% pótdíj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22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Családi kedvezmény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20% kedvezmény*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232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Extrémsport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50% pótdíj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823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Fizikai munka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50% pótdíj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370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Európán kívül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50% pótdíj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331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Gépjármű-</a:t>
                      </a:r>
                      <a:r>
                        <a:rPr lang="hu-HU" sz="2400" dirty="0" err="1"/>
                        <a:t>assistance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105 Ft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75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50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08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Csoport kedvezmény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10% kedvezmény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012098"/>
                  </a:ext>
                </a:extLst>
              </a:tr>
            </a:tbl>
          </a:graphicData>
        </a:graphic>
      </p:graphicFrame>
      <p:sp>
        <p:nvSpPr>
          <p:cNvPr id="3" name="Cím 1">
            <a:extLst>
              <a:ext uri="{FF2B5EF4-FFF2-40B4-BE49-F238E27FC236}">
                <a16:creationId xmlns:a16="http://schemas.microsoft.com/office/drawing/2014/main" id="{04C2DECD-02DE-40FC-8250-A8843EDFC291}"/>
              </a:ext>
            </a:extLst>
          </p:cNvPr>
          <p:cNvSpPr txBox="1">
            <a:spLocks/>
          </p:cNvSpPr>
          <p:nvPr/>
        </p:nvSpPr>
        <p:spPr bwMode="auto">
          <a:xfrm>
            <a:off x="3591339" y="315237"/>
            <a:ext cx="5228812" cy="67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rgbClr val="005BA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3000" dirty="0"/>
              <a:t>Díjtábla</a:t>
            </a:r>
          </a:p>
        </p:txBody>
      </p:sp>
    </p:spTree>
    <p:extLst>
      <p:ext uri="{BB962C8B-B14F-4D97-AF65-F5344CB8AC3E}">
        <p14:creationId xmlns:p14="http://schemas.microsoft.com/office/powerpoint/2010/main" val="586778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94B0ACC2-56D8-4AB4-B4D2-F2D6DE167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746218"/>
              </p:ext>
            </p:extLst>
          </p:nvPr>
        </p:nvGraphicFramePr>
        <p:xfrm>
          <a:off x="197704" y="2425148"/>
          <a:ext cx="8734262" cy="4332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969">
                  <a:extLst>
                    <a:ext uri="{9D8B030D-6E8A-4147-A177-3AD203B41FA5}">
                      <a16:colId xmlns:a16="http://schemas.microsoft.com/office/drawing/2014/main" val="536495822"/>
                    </a:ext>
                  </a:extLst>
                </a:gridCol>
                <a:gridCol w="1708291">
                  <a:extLst>
                    <a:ext uri="{9D8B030D-6E8A-4147-A177-3AD203B41FA5}">
                      <a16:colId xmlns:a16="http://schemas.microsoft.com/office/drawing/2014/main" val="4088232604"/>
                    </a:ext>
                  </a:extLst>
                </a:gridCol>
                <a:gridCol w="1708292">
                  <a:extLst>
                    <a:ext uri="{9D8B030D-6E8A-4147-A177-3AD203B41FA5}">
                      <a16:colId xmlns:a16="http://schemas.microsoft.com/office/drawing/2014/main" val="1768514166"/>
                    </a:ext>
                  </a:extLst>
                </a:gridCol>
                <a:gridCol w="1633710">
                  <a:extLst>
                    <a:ext uri="{9D8B030D-6E8A-4147-A177-3AD203B41FA5}">
                      <a16:colId xmlns:a16="http://schemas.microsoft.com/office/drawing/2014/main" val="2518156523"/>
                    </a:ext>
                  </a:extLst>
                </a:gridCol>
              </a:tblGrid>
              <a:tr h="528399">
                <a:tc>
                  <a:txBody>
                    <a:bodyPr/>
                    <a:lstStyle/>
                    <a:p>
                      <a:r>
                        <a:rPr lang="hu-HU" sz="2400" dirty="0" err="1"/>
                        <a:t>GoPack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Prémium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Optimum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Standard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975404"/>
                  </a:ext>
                </a:extLst>
              </a:tr>
              <a:tr h="493172">
                <a:tc>
                  <a:txBody>
                    <a:bodyPr/>
                    <a:lstStyle/>
                    <a:p>
                      <a:r>
                        <a:rPr lang="hu-HU" sz="2000" dirty="0">
                          <a:effectLst/>
                        </a:rPr>
                        <a:t>Helyszíni hibajavítás</a:t>
                      </a:r>
                      <a:endParaRPr lang="hu-H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100 000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75 000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50 000 Ft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9092543"/>
                  </a:ext>
                </a:extLst>
              </a:tr>
              <a:tr h="810211">
                <a:tc>
                  <a:txBody>
                    <a:bodyPr/>
                    <a:lstStyle/>
                    <a:p>
                      <a:r>
                        <a:rPr lang="hu-HU" sz="2000" dirty="0">
                          <a:effectLst/>
                        </a:rPr>
                        <a:t>Szervizbe szállítás (helyszíni hibajavítás vállalása nélkül)</a:t>
                      </a:r>
                      <a:endParaRPr lang="hu-H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75 000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50 000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25 000 Ft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756349"/>
                  </a:ext>
                </a:extLst>
              </a:tr>
              <a:tr h="493172">
                <a:tc>
                  <a:txBody>
                    <a:bodyPr/>
                    <a:lstStyle/>
                    <a:p>
                      <a:r>
                        <a:rPr lang="hu-HU" sz="2000" dirty="0">
                          <a:effectLst/>
                        </a:rPr>
                        <a:t>Szervizből hazaszállítás</a:t>
                      </a:r>
                      <a:endParaRPr lang="hu-H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300 000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150 000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75 000 Ft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6431023"/>
                  </a:ext>
                </a:extLst>
              </a:tr>
              <a:tr h="493172">
                <a:tc>
                  <a:txBody>
                    <a:bodyPr/>
                    <a:lstStyle/>
                    <a:p>
                      <a:r>
                        <a:rPr lang="hu-HU" sz="2000" dirty="0">
                          <a:effectLst/>
                        </a:rPr>
                        <a:t>Bérgépkocsi (2 napra)</a:t>
                      </a:r>
                      <a:endParaRPr lang="hu-H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100 000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40 000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20 000 Ft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7661595"/>
                  </a:ext>
                </a:extLst>
              </a:tr>
              <a:tr h="1514742">
                <a:tc>
                  <a:txBody>
                    <a:bodyPr/>
                    <a:lstStyle/>
                    <a:p>
                      <a:r>
                        <a:rPr lang="hu-HU" sz="2000" dirty="0">
                          <a:effectLst/>
                        </a:rPr>
                        <a:t>Szállásköltség vagy vonattal történő hazautazás költségeinek térítése üzemképtelen autó esetén</a:t>
                      </a:r>
                      <a:endParaRPr lang="hu-H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100 000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30 000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7294168"/>
                  </a:ext>
                </a:extLst>
              </a:tr>
            </a:tbl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CBD4A846-0FBF-44CD-8A7F-B574CAF63697}"/>
              </a:ext>
            </a:extLst>
          </p:cNvPr>
          <p:cNvSpPr txBox="1"/>
          <p:nvPr/>
        </p:nvSpPr>
        <p:spPr>
          <a:xfrm>
            <a:off x="197704" y="1353295"/>
            <a:ext cx="4638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1"/>
                </a:solidFill>
              </a:rPr>
              <a:t>Személygépjármű és motor!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1"/>
                </a:solidFill>
              </a:rPr>
              <a:t>12 éves korig! (Gyártási év!)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F18C6688-BE96-4CAC-83E2-797494C57897}"/>
              </a:ext>
            </a:extLst>
          </p:cNvPr>
          <p:cNvSpPr txBox="1">
            <a:spLocks/>
          </p:cNvSpPr>
          <p:nvPr/>
        </p:nvSpPr>
        <p:spPr bwMode="auto">
          <a:xfrm>
            <a:off x="2064026" y="164638"/>
            <a:ext cx="6867940" cy="67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rgbClr val="005BA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3000" dirty="0"/>
              <a:t>Gépjármű-</a:t>
            </a:r>
            <a:r>
              <a:rPr lang="hu-HU" sz="3000" dirty="0" err="1"/>
              <a:t>assistance</a:t>
            </a:r>
            <a:endParaRPr lang="hu-HU" sz="3000" dirty="0"/>
          </a:p>
        </p:txBody>
      </p:sp>
      <p:pic>
        <p:nvPicPr>
          <p:cNvPr id="6" name="Kép 5" descr="A képen szállítás, parkoló látható&#10;&#10;Automatikusan generált leírás">
            <a:extLst>
              <a:ext uri="{FF2B5EF4-FFF2-40B4-BE49-F238E27FC236}">
                <a16:creationId xmlns:a16="http://schemas.microsoft.com/office/drawing/2014/main" id="{6CBB5BE3-3581-4CA3-A524-8F7CBBFA9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940" y="617755"/>
            <a:ext cx="3065526" cy="16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8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E3AE066-98ED-44A3-AD92-142C8BC0E9D6}"/>
              </a:ext>
            </a:extLst>
          </p:cNvPr>
          <p:cNvSpPr txBox="1">
            <a:spLocks/>
          </p:cNvSpPr>
          <p:nvPr/>
        </p:nvSpPr>
        <p:spPr bwMode="auto">
          <a:xfrm>
            <a:off x="1948070" y="251791"/>
            <a:ext cx="6944410" cy="4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EA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hu-HU" dirty="0"/>
              <a:t>UPP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71822F0-CDCB-41EB-B456-A9381D6C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780187"/>
            <a:ext cx="8892480" cy="585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80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E3AE066-98ED-44A3-AD92-142C8BC0E9D6}"/>
              </a:ext>
            </a:extLst>
          </p:cNvPr>
          <p:cNvSpPr txBox="1">
            <a:spLocks/>
          </p:cNvSpPr>
          <p:nvPr/>
        </p:nvSpPr>
        <p:spPr bwMode="auto">
          <a:xfrm>
            <a:off x="5446642" y="225938"/>
            <a:ext cx="3445837" cy="47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EA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hu-HU" dirty="0"/>
              <a:t>UPP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E4C52-FFCD-46C0-A77C-AEB1190A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" y="795796"/>
            <a:ext cx="9102452" cy="580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48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7F67E7E6-9F09-4E1D-BA78-D1727EFF7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t="1836"/>
          <a:stretch/>
        </p:blipFill>
        <p:spPr bwMode="auto">
          <a:xfrm>
            <a:off x="4572000" y="0"/>
            <a:ext cx="4572000" cy="530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776BFC1-87F6-43FF-9AAB-AC8E4A9AE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6" y="5397949"/>
            <a:ext cx="1848578" cy="134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artalom helye 2">
            <a:extLst>
              <a:ext uri="{FF2B5EF4-FFF2-40B4-BE49-F238E27FC236}">
                <a16:creationId xmlns:a16="http://schemas.microsoft.com/office/drawing/2014/main" id="{F34A03F6-176A-4570-A4B7-D598B7ED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90" y="1583746"/>
            <a:ext cx="3787775" cy="3340373"/>
          </a:xfrm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hu-HU" altLang="hu-HU" sz="4000" dirty="0">
                <a:latin typeface="Arial" charset="0"/>
                <a:ea typeface="ＭＳ Ｐゴシック" pitchFamily="34" charset="-128"/>
                <a:cs typeface="Arial" charset="0"/>
              </a:rPr>
              <a:t>Multi PACK utasbiztosítás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hu-HU" altLang="hu-HU" sz="40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hu-HU" altLang="hu-HU" sz="4000" dirty="0">
                <a:latin typeface="Arial" charset="0"/>
                <a:ea typeface="ＭＳ Ｐゴシック" pitchFamily="34" charset="-128"/>
                <a:cs typeface="Arial" charset="0"/>
              </a:rPr>
              <a:t>CSAK UPP-n köthető!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hu-HU" altLang="hu-HU" sz="40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EC4C83E0-1B81-4079-BA51-101A47654BA0}"/>
              </a:ext>
            </a:extLst>
          </p:cNvPr>
          <p:cNvSpPr txBox="1">
            <a:spLocks/>
          </p:cNvSpPr>
          <p:nvPr/>
        </p:nvSpPr>
        <p:spPr bwMode="auto">
          <a:xfrm>
            <a:off x="3644348" y="289638"/>
            <a:ext cx="5334829" cy="46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rgbClr val="005BA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3000" dirty="0"/>
              <a:t>Díjtábla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B7327365-4A4F-4AE1-B87A-A69B886C8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887716"/>
              </p:ext>
            </p:extLst>
          </p:nvPr>
        </p:nvGraphicFramePr>
        <p:xfrm>
          <a:off x="182963" y="1018370"/>
          <a:ext cx="8796214" cy="5408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8988">
                  <a:extLst>
                    <a:ext uri="{9D8B030D-6E8A-4147-A177-3AD203B41FA5}">
                      <a16:colId xmlns:a16="http://schemas.microsoft.com/office/drawing/2014/main" val="2928916139"/>
                    </a:ext>
                  </a:extLst>
                </a:gridCol>
                <a:gridCol w="1793521">
                  <a:extLst>
                    <a:ext uri="{9D8B030D-6E8A-4147-A177-3AD203B41FA5}">
                      <a16:colId xmlns:a16="http://schemas.microsoft.com/office/drawing/2014/main" val="422483643"/>
                    </a:ext>
                  </a:extLst>
                </a:gridCol>
                <a:gridCol w="121436">
                  <a:extLst>
                    <a:ext uri="{9D8B030D-6E8A-4147-A177-3AD203B41FA5}">
                      <a16:colId xmlns:a16="http://schemas.microsoft.com/office/drawing/2014/main" val="3635449403"/>
                    </a:ext>
                  </a:extLst>
                </a:gridCol>
                <a:gridCol w="1744785">
                  <a:extLst>
                    <a:ext uri="{9D8B030D-6E8A-4147-A177-3AD203B41FA5}">
                      <a16:colId xmlns:a16="http://schemas.microsoft.com/office/drawing/2014/main" val="1198718681"/>
                    </a:ext>
                  </a:extLst>
                </a:gridCol>
                <a:gridCol w="121436">
                  <a:extLst>
                    <a:ext uri="{9D8B030D-6E8A-4147-A177-3AD203B41FA5}">
                      <a16:colId xmlns:a16="http://schemas.microsoft.com/office/drawing/2014/main" val="275806611"/>
                    </a:ext>
                  </a:extLst>
                </a:gridCol>
                <a:gridCol w="1696048">
                  <a:extLst>
                    <a:ext uri="{9D8B030D-6E8A-4147-A177-3AD203B41FA5}">
                      <a16:colId xmlns:a16="http://schemas.microsoft.com/office/drawing/2014/main" val="1374310889"/>
                    </a:ext>
                  </a:extLst>
                </a:gridCol>
              </a:tblGrid>
              <a:tr h="500827">
                <a:tc>
                  <a:txBody>
                    <a:bodyPr/>
                    <a:lstStyle/>
                    <a:p>
                      <a:r>
                        <a:rPr lang="hu-HU" sz="2400" dirty="0" err="1"/>
                        <a:t>GoPack</a:t>
                      </a:r>
                      <a:endParaRPr lang="hu-HU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Prémium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Optimum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Standard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773017"/>
                  </a:ext>
                </a:extLst>
              </a:tr>
              <a:tr h="901489">
                <a:tc>
                  <a:txBody>
                    <a:bodyPr/>
                    <a:lstStyle/>
                    <a:p>
                      <a:r>
                        <a:rPr lang="hu-HU" sz="2400" dirty="0"/>
                        <a:t>Felnőtt (14-69) </a:t>
                      </a:r>
                    </a:p>
                    <a:p>
                      <a:r>
                        <a:rPr lang="hu-HU" sz="2400" dirty="0"/>
                        <a:t>90 nap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hu-HU" sz="2300" dirty="0"/>
                    </a:p>
                    <a:p>
                      <a:pPr algn="ctr"/>
                      <a:r>
                        <a:rPr lang="hu-HU" sz="2300" dirty="0"/>
                        <a:t>56.876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hu-HU" sz="2300" dirty="0"/>
                    </a:p>
                    <a:p>
                      <a:pPr algn="ctr"/>
                      <a:r>
                        <a:rPr lang="hu-HU" sz="2300" dirty="0"/>
                        <a:t>32.400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2300" dirty="0"/>
                    </a:p>
                    <a:p>
                      <a:pPr algn="ctr"/>
                      <a:r>
                        <a:rPr lang="hu-HU" sz="2300" dirty="0"/>
                        <a:t>29.787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457793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r>
                        <a:rPr lang="hu-HU" sz="2400" dirty="0"/>
                        <a:t>180 nap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189.397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107.892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99.191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679996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r>
                        <a:rPr lang="hu-HU" sz="2400" dirty="0"/>
                        <a:t>270 nap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284.380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162.000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148.935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056870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r>
                        <a:rPr lang="hu-HU" sz="2400" dirty="0"/>
                        <a:t>365 nap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384.482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219.024 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201.360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13907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r>
                        <a:rPr lang="hu-HU" sz="2400" dirty="0"/>
                        <a:t>Gyerek (14 év alatt)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50% kedvezmény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591643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r>
                        <a:rPr lang="hu-HU" sz="2400" dirty="0"/>
                        <a:t>70 év felett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100% pótdíj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226270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r>
                        <a:rPr lang="hu-HU" sz="2400" dirty="0"/>
                        <a:t>Extrémsport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50% pótdíj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823952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r>
                        <a:rPr lang="hu-HU" sz="2400" dirty="0"/>
                        <a:t>Fizikai munka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50% pótdíj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370066"/>
                  </a:ext>
                </a:extLst>
              </a:tr>
              <a:tr h="500827">
                <a:tc>
                  <a:txBody>
                    <a:bodyPr/>
                    <a:lstStyle/>
                    <a:p>
                      <a:r>
                        <a:rPr lang="hu-HU" sz="2400" dirty="0"/>
                        <a:t>Gépjármű-</a:t>
                      </a:r>
                      <a:r>
                        <a:rPr lang="hu-HU" sz="2400" dirty="0" err="1"/>
                        <a:t>assistance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083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184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1F45D6CE-00DF-4C42-B1D0-6DE317712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329501"/>
              </p:ext>
            </p:extLst>
          </p:nvPr>
        </p:nvGraphicFramePr>
        <p:xfrm>
          <a:off x="487763" y="3146303"/>
          <a:ext cx="846328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366">
                  <a:extLst>
                    <a:ext uri="{9D8B030D-6E8A-4147-A177-3AD203B41FA5}">
                      <a16:colId xmlns:a16="http://schemas.microsoft.com/office/drawing/2014/main" val="2928916139"/>
                    </a:ext>
                  </a:extLst>
                </a:gridCol>
                <a:gridCol w="1842477">
                  <a:extLst>
                    <a:ext uri="{9D8B030D-6E8A-4147-A177-3AD203B41FA5}">
                      <a16:colId xmlns:a16="http://schemas.microsoft.com/office/drawing/2014/main" val="422483643"/>
                    </a:ext>
                  </a:extLst>
                </a:gridCol>
                <a:gridCol w="1795586">
                  <a:extLst>
                    <a:ext uri="{9D8B030D-6E8A-4147-A177-3AD203B41FA5}">
                      <a16:colId xmlns:a16="http://schemas.microsoft.com/office/drawing/2014/main" val="1198718681"/>
                    </a:ext>
                  </a:extLst>
                </a:gridCol>
                <a:gridCol w="1631854">
                  <a:extLst>
                    <a:ext uri="{9D8B030D-6E8A-4147-A177-3AD203B41FA5}">
                      <a16:colId xmlns:a16="http://schemas.microsoft.com/office/drawing/2014/main" val="1374310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sz="2400" dirty="0" err="1"/>
                        <a:t>MultiPack</a:t>
                      </a:r>
                      <a:r>
                        <a:rPr lang="hu-HU" sz="2400" dirty="0"/>
                        <a:t> - </a:t>
                      </a:r>
                      <a:r>
                        <a:rPr lang="hu-HU" sz="2400" dirty="0" err="1"/>
                        <a:t>Assistance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Prémium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Optimum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Standard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77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90 nap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5.400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4.050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2.700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457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180 nap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17.982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13.487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8.991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679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270 nap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27.000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20.250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13.500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05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dirty="0"/>
                        <a:t>365 nap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36.504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27.378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18.252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13907"/>
                  </a:ext>
                </a:extLst>
              </a:tr>
            </a:tbl>
          </a:graphicData>
        </a:graphic>
      </p:graphicFrame>
      <p:pic>
        <p:nvPicPr>
          <p:cNvPr id="5" name="Kép 4" descr="A képen szállítás, parkoló látható&#10;&#10;Automatikusan generált leírás">
            <a:extLst>
              <a:ext uri="{FF2B5EF4-FFF2-40B4-BE49-F238E27FC236}">
                <a16:creationId xmlns:a16="http://schemas.microsoft.com/office/drawing/2014/main" id="{B7965084-BEB4-4F07-A28D-0AD9283F5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080" y="617755"/>
            <a:ext cx="4175386" cy="229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31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3A9F3E6F-351E-4CB5-8537-A69F052F1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71" y="716031"/>
            <a:ext cx="8352657" cy="357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ct val="70000"/>
              <a:buFont typeface="Wingdings" pitchFamily="2" charset="2"/>
              <a:buChar char="§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hu-HU" altLang="hu-HU" sz="3600" dirty="0"/>
              <a:t>Kárbejelentés: 45</a:t>
            </a:r>
            <a:r>
              <a:rPr lang="hu-HU" altLang="hu-HU" sz="3600" dirty="0">
                <a:solidFill>
                  <a:schemeClr val="accent1"/>
                </a:solidFill>
              </a:rPr>
              <a:t>8-4484, 458-4485</a:t>
            </a:r>
          </a:p>
          <a:p>
            <a:pPr algn="ctr">
              <a:buFont typeface="Wingdings" pitchFamily="2" charset="2"/>
              <a:buNone/>
            </a:pPr>
            <a:r>
              <a:rPr lang="hu-HU" altLang="hu-HU" sz="3600" dirty="0">
                <a:solidFill>
                  <a:srgbClr val="002060"/>
                </a:solidFill>
              </a:rPr>
              <a:t> </a:t>
            </a:r>
            <a:r>
              <a:rPr lang="hu-HU" altLang="hu-HU" sz="3600" dirty="0"/>
              <a:t>Javít</a:t>
            </a:r>
            <a:r>
              <a:rPr lang="hu-HU" altLang="hu-HU" sz="3600" dirty="0">
                <a:solidFill>
                  <a:schemeClr val="accent1"/>
                </a:solidFill>
              </a:rPr>
              <a:t>ások:</a:t>
            </a:r>
          </a:p>
          <a:p>
            <a:pPr algn="ctr">
              <a:buFont typeface="Wingdings" pitchFamily="2" charset="2"/>
              <a:buNone/>
            </a:pPr>
            <a:r>
              <a:rPr lang="hu-HU" altLang="hu-HU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feldolgozas</a:t>
            </a:r>
            <a:r>
              <a:rPr lang="hu-HU" altLang="hu-HU" sz="36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@uniqa.hu</a:t>
            </a:r>
            <a:endParaRPr lang="hu-HU" altLang="hu-HU" sz="3600" dirty="0">
              <a:solidFill>
                <a:schemeClr val="accent1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hu-HU" altLang="hu-HU" sz="3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alkuszinfo</a:t>
            </a:r>
            <a:r>
              <a:rPr lang="hu-HU" altLang="hu-HU" sz="3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@uniqa.hu</a:t>
            </a:r>
            <a:endParaRPr lang="hu-HU" altLang="hu-HU" sz="3600" dirty="0">
              <a:solidFill>
                <a:schemeClr val="accent1"/>
              </a:solidFill>
            </a:endParaRPr>
          </a:p>
          <a:p>
            <a:pPr algn="ctr">
              <a:buFont typeface="Wingdings" pitchFamily="2" charset="2"/>
              <a:buNone/>
            </a:pPr>
            <a:endParaRPr lang="hu-HU" altLang="hu-HU" sz="3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Wingdings" pitchFamily="2" charset="2"/>
              <a:buNone/>
            </a:pPr>
            <a:endParaRPr lang="hu-HU" altLang="hu-HU" sz="3600" dirty="0">
              <a:solidFill>
                <a:srgbClr val="002060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0F46F3B-CAD8-41C2-B389-7FC77A855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71" y="3274964"/>
            <a:ext cx="7646504" cy="35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0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621A1E67-F82A-48AC-8D73-E8CFB1F6D2E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140" y="4453247"/>
            <a:ext cx="7863425" cy="1329367"/>
          </a:xfrm>
        </p:spPr>
        <p:txBody>
          <a:bodyPr/>
          <a:lstStyle/>
          <a:p>
            <a:pPr algn="ctr"/>
            <a:r>
              <a:rPr lang="hu-HU" altLang="hu-HU" sz="2400" dirty="0"/>
              <a:t>Csáfordy Mariann</a:t>
            </a:r>
          </a:p>
          <a:p>
            <a:pPr algn="ctr"/>
            <a:r>
              <a:rPr lang="hu-HU" altLang="hu-HU" sz="2400" dirty="0"/>
              <a:t>+36 30 290 5208</a:t>
            </a:r>
          </a:p>
          <a:p>
            <a:pPr algn="ctr"/>
            <a:r>
              <a:rPr lang="hu-HU" altLang="hu-HU" sz="2400" dirty="0"/>
              <a:t>mariann.csafordy@uniqa.hu</a:t>
            </a:r>
          </a:p>
          <a:p>
            <a:endParaRPr lang="de-DE" dirty="0"/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0EBBCE9C-205B-40F4-91C8-8900A028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51" y="1762657"/>
            <a:ext cx="7688414" cy="887759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rgbClr val="005BA9"/>
                </a:solidFill>
              </a:rPr>
              <a:t>Köszönöm a figyelmet!</a:t>
            </a:r>
            <a:endParaRPr lang="de-DE" sz="4400" dirty="0">
              <a:solidFill>
                <a:srgbClr val="005B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8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60183CFB-ADD8-4B7D-92BB-2A784EFDEF2B}"/>
              </a:ext>
            </a:extLst>
          </p:cNvPr>
          <p:cNvSpPr txBox="1"/>
          <p:nvPr/>
        </p:nvSpPr>
        <p:spPr>
          <a:xfrm>
            <a:off x="3164202" y="149016"/>
            <a:ext cx="5360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</a:rPr>
              <a:t>Utas Biztosítás Változás!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E5CE95A7-7B92-4F7F-8C8A-6649C4183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79374" y="742122"/>
            <a:ext cx="6864627" cy="6115878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9B2E5F6F-A768-47F4-9E10-C55FBEC3523A}"/>
              </a:ext>
            </a:extLst>
          </p:cNvPr>
          <p:cNvSpPr txBox="1"/>
          <p:nvPr/>
        </p:nvSpPr>
        <p:spPr>
          <a:xfrm>
            <a:off x="106017" y="2175360"/>
            <a:ext cx="2146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</a:rPr>
              <a:t>2021.05.25-től</a:t>
            </a:r>
            <a:r>
              <a:rPr lang="hu-HU" sz="2400" b="1" dirty="0">
                <a:solidFill>
                  <a:schemeClr val="bg1"/>
                </a:solidFill>
              </a:rPr>
              <a:t> Bármilyen indokkal utazhatók a felsorolt országok!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9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4">
            <a:extLst>
              <a:ext uri="{FF2B5EF4-FFF2-40B4-BE49-F238E27FC236}">
                <a16:creationId xmlns:a16="http://schemas.microsoft.com/office/drawing/2014/main" id="{66202107-196C-4879-839E-1D0C673BBAF8}"/>
              </a:ext>
            </a:extLst>
          </p:cNvPr>
          <p:cNvSpPr txBox="1">
            <a:spLocks/>
          </p:cNvSpPr>
          <p:nvPr/>
        </p:nvSpPr>
        <p:spPr bwMode="auto">
          <a:xfrm>
            <a:off x="255570" y="1303020"/>
            <a:ext cx="8632859" cy="491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70000"/>
              <a:buFont typeface="Wingdings" pitchFamily="2" charset="2"/>
              <a:buNone/>
              <a:tabLst/>
              <a:defRPr sz="1800" kern="1200">
                <a:solidFill>
                  <a:srgbClr val="005BA9"/>
                </a:solidFill>
                <a:latin typeface="+mn-lt"/>
                <a:ea typeface="+mn-ea"/>
                <a:cs typeface="+mn-cs"/>
              </a:defRPr>
            </a:lvl1pPr>
            <a:lvl2pPr marL="34289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hu-HU" sz="3000" dirty="0">
              <a:solidFill>
                <a:srgbClr val="005EA4"/>
              </a:solidFill>
            </a:endParaRPr>
          </a:p>
          <a:p>
            <a:endParaRPr lang="hu-HU" dirty="0"/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4070A754-DB9B-416E-9AE1-01818CF88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314675"/>
              </p:ext>
            </p:extLst>
          </p:nvPr>
        </p:nvGraphicFramePr>
        <p:xfrm>
          <a:off x="107504" y="1412776"/>
          <a:ext cx="8964487" cy="5146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5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7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8039">
                <a:tc>
                  <a:txBody>
                    <a:bodyPr/>
                    <a:lstStyle/>
                    <a:p>
                      <a:pPr algn="l"/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dirty="0">
                          <a:latin typeface="+mj-lt"/>
                          <a:cs typeface="Arial" panose="020B0604020202020204" pitchFamily="34" charset="0"/>
                        </a:rPr>
                        <a:t>GoPack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dirty="0"/>
                        <a:t>MultiPack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039">
                <a:tc>
                  <a:txBody>
                    <a:bodyPr/>
                    <a:lstStyle/>
                    <a:p>
                      <a:pPr algn="l"/>
                      <a:r>
                        <a:rPr lang="hu-HU" b="1" dirty="0"/>
                        <a:t>Szerződő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dirty="0"/>
                        <a:t>18. Életévét betöltött természetes, vagy jogi személy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039">
                <a:tc rowSpan="2">
                  <a:txBody>
                    <a:bodyPr/>
                    <a:lstStyle/>
                    <a:p>
                      <a:pPr algn="l"/>
                      <a:r>
                        <a:rPr lang="hu-HU" b="1" dirty="0"/>
                        <a:t>Biztosított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dirty="0"/>
                        <a:t>Legfeljebb</a:t>
                      </a:r>
                      <a:r>
                        <a:rPr lang="hu-HU" baseline="0" dirty="0"/>
                        <a:t> 80. életévét be nem töltött természetes személy</a:t>
                      </a:r>
                      <a:endParaRPr lang="hu-H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09">
                <a:tc vMerge="1"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Biztosított házas-, vagy élettársa,</a:t>
                      </a:r>
                      <a:r>
                        <a:rPr lang="hu-HU" baseline="0" dirty="0"/>
                        <a:t> gyermekei</a:t>
                      </a:r>
                      <a:endParaRPr lang="hu-H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2870">
                <a:tc>
                  <a:txBody>
                    <a:bodyPr/>
                    <a:lstStyle/>
                    <a:p>
                      <a:pPr algn="l"/>
                      <a:r>
                        <a:rPr lang="hu-HU" b="1" dirty="0"/>
                        <a:t>Nem lehet biztosított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A</a:t>
                      </a:r>
                      <a:r>
                        <a:rPr lang="hu-HU" baseline="0" dirty="0"/>
                        <a:t> 80. életévüket betöltött személyek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hu-HU" baseline="0" dirty="0"/>
                        <a:t>Külföldön fizikai munkát végzők (ilyen kiterjesztés hiányában)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hu-HU" baseline="0" dirty="0"/>
                        <a:t>Devizakülföldinek minősülő személyek</a:t>
                      </a:r>
                      <a:endParaRPr lang="hu-H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009">
                <a:tc>
                  <a:txBody>
                    <a:bodyPr/>
                    <a:lstStyle/>
                    <a:p>
                      <a:pPr algn="l"/>
                      <a:r>
                        <a:rPr lang="hu-HU" b="1" dirty="0"/>
                        <a:t>Biztosítottak</a:t>
                      </a:r>
                      <a:r>
                        <a:rPr lang="hu-HU" b="1" baseline="0" dirty="0"/>
                        <a:t> száma</a:t>
                      </a:r>
                      <a:endParaRPr lang="hu-H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Egyéni biztosítás: 1 – 10 fő</a:t>
                      </a:r>
                    </a:p>
                    <a:p>
                      <a:pPr algn="ctr"/>
                      <a:r>
                        <a:rPr lang="hu-HU" dirty="0"/>
                        <a:t>Csoportos biztosítás: 11 főtől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 – 4 fő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039">
                <a:tc>
                  <a:txBody>
                    <a:bodyPr/>
                    <a:lstStyle/>
                    <a:p>
                      <a:pPr algn="l"/>
                      <a:r>
                        <a:rPr lang="hu-HU" b="1" dirty="0"/>
                        <a:t>Tartam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 – 365 nap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Határozatlan idejű éves</a:t>
                      </a:r>
                      <a:r>
                        <a:rPr lang="hu-HU" baseline="0" dirty="0"/>
                        <a:t> bérlet</a:t>
                      </a:r>
                      <a:endParaRPr lang="hu-H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ím 1">
            <a:extLst>
              <a:ext uri="{FF2B5EF4-FFF2-40B4-BE49-F238E27FC236}">
                <a16:creationId xmlns:a16="http://schemas.microsoft.com/office/drawing/2014/main" id="{7EA3B8BE-9710-47A9-9923-8E7CDB74873C}"/>
              </a:ext>
            </a:extLst>
          </p:cNvPr>
          <p:cNvSpPr txBox="1">
            <a:spLocks/>
          </p:cNvSpPr>
          <p:nvPr/>
        </p:nvSpPr>
        <p:spPr bwMode="auto">
          <a:xfrm>
            <a:off x="1196008" y="332656"/>
            <a:ext cx="7776543" cy="67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EA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hu-HU" dirty="0"/>
              <a:t>ÁLTALÁNOS RENDELKEZÉSEK</a:t>
            </a:r>
          </a:p>
        </p:txBody>
      </p:sp>
    </p:spTree>
    <p:extLst>
      <p:ext uri="{BB962C8B-B14F-4D97-AF65-F5344CB8AC3E}">
        <p14:creationId xmlns:p14="http://schemas.microsoft.com/office/powerpoint/2010/main" val="92189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7B26C6BF-7B42-4C22-8C1C-4675BB6C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3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42662DB-DD32-4A0F-BA61-C16E40A5F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43" y="5352356"/>
            <a:ext cx="2517913" cy="150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artalom helye 2">
            <a:extLst>
              <a:ext uri="{FF2B5EF4-FFF2-40B4-BE49-F238E27FC236}">
                <a16:creationId xmlns:a16="http://schemas.microsoft.com/office/drawing/2014/main" id="{2C741194-3F2F-4473-A276-9F3E8CB70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68" y="2373553"/>
            <a:ext cx="4135645" cy="1905483"/>
          </a:xfrm>
        </p:spPr>
        <p:txBody>
          <a:bodyPr>
            <a:normAutofit fontScale="92500"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hu-HU" altLang="hu-HU" sz="5400" dirty="0">
                <a:latin typeface="Arial" charset="0"/>
                <a:ea typeface="ＭＳ Ｐゴシック" pitchFamily="34" charset="-128"/>
                <a:cs typeface="Arial" charset="0"/>
              </a:rPr>
              <a:t>GO PACK utasbiztosítás</a:t>
            </a:r>
          </a:p>
        </p:txBody>
      </p:sp>
    </p:spTree>
    <p:extLst>
      <p:ext uri="{BB962C8B-B14F-4D97-AF65-F5344CB8AC3E}">
        <p14:creationId xmlns:p14="http://schemas.microsoft.com/office/powerpoint/2010/main" val="17246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9EC3B0E1-5B53-4F25-81BF-2FA1246717F1}"/>
              </a:ext>
            </a:extLst>
          </p:cNvPr>
          <p:cNvSpPr txBox="1">
            <a:spLocks/>
          </p:cNvSpPr>
          <p:nvPr/>
        </p:nvSpPr>
        <p:spPr>
          <a:xfrm>
            <a:off x="1043608" y="315237"/>
            <a:ext cx="7776543" cy="67895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EA4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EA4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EA4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EA4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EA4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hu-HU" dirty="0"/>
              <a:t>Területi hatály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D707B88-9E42-4E61-BBCB-1588C9BBA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1" y="837507"/>
            <a:ext cx="5062330" cy="284756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3D753B9-FDC8-44C8-90DF-F95084B3C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392184" y="837507"/>
            <a:ext cx="3625195" cy="3229782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FAA79BF-4DA7-447C-968A-BBF49A32ABCF}"/>
              </a:ext>
            </a:extLst>
          </p:cNvPr>
          <p:cNvSpPr txBox="1"/>
          <p:nvPr/>
        </p:nvSpPr>
        <p:spPr>
          <a:xfrm>
            <a:off x="323849" y="4708222"/>
            <a:ext cx="8693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Európához soroljuk: Ciprus, Egyiptom, Kanári-szigetek, Marokkó, Törökország, Tunézia, Izrael</a:t>
            </a:r>
          </a:p>
          <a:p>
            <a:endParaRPr lang="hu-HU" sz="2400" dirty="0"/>
          </a:p>
          <a:p>
            <a:pPr algn="ctr"/>
            <a:r>
              <a:rPr lang="hu-HU" sz="2400" dirty="0"/>
              <a:t>Európán kívül: CSAK 50% pótdíj! </a:t>
            </a:r>
          </a:p>
          <a:p>
            <a:r>
              <a:rPr lang="hu-HU" sz="2400" dirty="0"/>
              <a:t>	              USA és Kanada területén is!</a:t>
            </a:r>
          </a:p>
        </p:txBody>
      </p:sp>
    </p:spTree>
    <p:extLst>
      <p:ext uri="{BB962C8B-B14F-4D97-AF65-F5344CB8AC3E}">
        <p14:creationId xmlns:p14="http://schemas.microsoft.com/office/powerpoint/2010/main" val="1841499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997E29-5B87-4DC5-844D-22D070FF3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251"/>
          <a:stretch/>
        </p:blipFill>
        <p:spPr bwMode="auto">
          <a:xfrm>
            <a:off x="29405" y="1162038"/>
            <a:ext cx="9085190" cy="513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348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445CECF4-8FBE-4275-9B88-9EBF88C81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9" b="43"/>
          <a:stretch/>
        </p:blipFill>
        <p:spPr bwMode="auto">
          <a:xfrm>
            <a:off x="0" y="1311965"/>
            <a:ext cx="9144000" cy="413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8007AAE-485E-4A20-9C0F-9DA3C6C68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911"/>
            <a:ext cx="9144000" cy="4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669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E8B7CFE-1460-454D-8064-D8DAD5B2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911"/>
            <a:ext cx="9144000" cy="4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96C749D-EAFA-44FE-B7D5-66E53E4F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6802"/>
            <a:ext cx="9144000" cy="54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76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0E6E2F-A345-4B37-AA50-97C4BB240D8F}"/>
              </a:ext>
            </a:extLst>
          </p:cNvPr>
          <p:cNvSpPr txBox="1">
            <a:spLocks/>
          </p:cNvSpPr>
          <p:nvPr/>
        </p:nvSpPr>
        <p:spPr bwMode="auto">
          <a:xfrm>
            <a:off x="1115937" y="260648"/>
            <a:ext cx="7776543" cy="67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EA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A4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hu-HU" dirty="0"/>
              <a:t>Normál utazásban biztosított sport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322A934-1D67-4589-8352-F8996C380F7B}"/>
              </a:ext>
            </a:extLst>
          </p:cNvPr>
          <p:cNvSpPr txBox="1"/>
          <p:nvPr/>
        </p:nvSpPr>
        <p:spPr>
          <a:xfrm>
            <a:off x="205830" y="1109733"/>
            <a:ext cx="868665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</a:rPr>
              <a:t>ALAPFEDEZETBEN BIZTOSÍTHATÓ SPORT ÉS SZABADIDŐ 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</a:rPr>
              <a:t>TEVÉKENYSÉGEK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534C2291-C8F2-4560-934B-D4B344985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505855"/>
              </p:ext>
            </p:extLst>
          </p:nvPr>
        </p:nvGraphicFramePr>
        <p:xfrm>
          <a:off x="205829" y="1817619"/>
          <a:ext cx="8686648" cy="4805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583">
                <a:tc gridSpan="4">
                  <a:txBody>
                    <a:bodyPr/>
                    <a:lstStyle/>
                    <a:p>
                      <a:pPr algn="l"/>
                      <a:r>
                        <a:rPr lang="hu-HU" sz="1500" dirty="0"/>
                        <a:t>Alapfedezet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8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Agyaggalamb lövészet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Gyalogtúra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Kite</a:t>
                      </a:r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7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wing</a:t>
                      </a:r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Szafari túra</a:t>
                      </a: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76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Bowling</a:t>
                      </a:r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Helikopterezés (utasként)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Kosárlabda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Tájfutás</a:t>
                      </a: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58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Bungee</a:t>
                      </a:r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jumping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Horgászat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Krikett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Tenisz</a:t>
                      </a: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58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Evezés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Hőlégballon 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Lovaglás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Tevegelés</a:t>
                      </a: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58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Floorball</a:t>
                      </a:r>
                      <a:endParaRPr lang="hu-HU" sz="17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Íjászat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Lövészet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Tollaslabda</a:t>
                      </a: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76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Futball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Jóga 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Magánrepülőgéppel utazás (utasként)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Úszás</a:t>
                      </a: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58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Gimnasztika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Kajakozás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Paint</a:t>
                      </a:r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ball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Volleyball</a:t>
                      </a:r>
                      <a:endParaRPr lang="hu-HU" sz="17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58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Gokart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Kenuzás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Síelés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Korcsolyázás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28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Golf 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Kerékpár túra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Snowboard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hu-HU" sz="17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58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Gördeszkázás 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Kite</a:t>
                      </a:r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surfing 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hu-HU" sz="17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Squash 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hu-HU" sz="17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423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QA PPT presentation template 4to3.pptx" id="{9AE9A10A-EADD-5341-BD8B-F3A9F1E9673C}" vid="{F9D36B74-DF2F-3D4C-B682-655EC752E3C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UNIQA PPT presentation template 4to3</Template>
  <TotalTime>1567</TotalTime>
  <Words>570</Words>
  <Application>Microsoft Office PowerPoint</Application>
  <PresentationFormat>Diavetítés a képernyőre (4:3 oldalarány)</PresentationFormat>
  <Paragraphs>227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Wingdings</vt:lpstr>
      <vt:lpstr>Office</vt:lpstr>
      <vt:lpstr>Uniqa Utasbiztosítások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Mariann Csafordy</dc:creator>
  <cp:lastModifiedBy>Mariann Csafordy</cp:lastModifiedBy>
  <cp:revision>61</cp:revision>
  <dcterms:created xsi:type="dcterms:W3CDTF">2021-03-22T09:15:02Z</dcterms:created>
  <dcterms:modified xsi:type="dcterms:W3CDTF">2021-06-02T10:47:11Z</dcterms:modified>
</cp:coreProperties>
</file>