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38"/>
  </p:notesMasterIdLst>
  <p:handoutMasterIdLst>
    <p:handoutMasterId r:id="rId39"/>
  </p:handoutMasterIdLst>
  <p:sldIdLst>
    <p:sldId id="358" r:id="rId2"/>
    <p:sldId id="283" r:id="rId3"/>
    <p:sldId id="402" r:id="rId4"/>
    <p:sldId id="399" r:id="rId5"/>
    <p:sldId id="291" r:id="rId6"/>
    <p:sldId id="396" r:id="rId7"/>
    <p:sldId id="405" r:id="rId8"/>
    <p:sldId id="398" r:id="rId9"/>
    <p:sldId id="367" r:id="rId10"/>
    <p:sldId id="400" r:id="rId11"/>
    <p:sldId id="368" r:id="rId12"/>
    <p:sldId id="406" r:id="rId13"/>
    <p:sldId id="401" r:id="rId14"/>
    <p:sldId id="369" r:id="rId15"/>
    <p:sldId id="407" r:id="rId16"/>
    <p:sldId id="419" r:id="rId17"/>
    <p:sldId id="295" r:id="rId18"/>
    <p:sldId id="340" r:id="rId19"/>
    <p:sldId id="345" r:id="rId20"/>
    <p:sldId id="347" r:id="rId21"/>
    <p:sldId id="349" r:id="rId22"/>
    <p:sldId id="350" r:id="rId23"/>
    <p:sldId id="352" r:id="rId24"/>
    <p:sldId id="408" r:id="rId25"/>
    <p:sldId id="374" r:id="rId26"/>
    <p:sldId id="410" r:id="rId27"/>
    <p:sldId id="411" r:id="rId28"/>
    <p:sldId id="412" r:id="rId29"/>
    <p:sldId id="413" r:id="rId30"/>
    <p:sldId id="414" r:id="rId31"/>
    <p:sldId id="415" r:id="rId32"/>
    <p:sldId id="416" r:id="rId33"/>
    <p:sldId id="417" r:id="rId34"/>
    <p:sldId id="418" r:id="rId35"/>
    <p:sldId id="409" r:id="rId36"/>
    <p:sldId id="404" r:id="rId37"/>
  </p:sldIdLst>
  <p:sldSz cx="12192000" cy="6858000"/>
  <p:notesSz cx="6669088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>
          <p15:clr>
            <a:srgbClr val="A4A3A4"/>
          </p15:clr>
        </p15:guide>
        <p15:guide id="2" pos="21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AC"/>
    <a:srgbClr val="D50050"/>
    <a:srgbClr val="B0CCE5"/>
    <a:srgbClr val="8C8B8A"/>
    <a:srgbClr val="37A963"/>
    <a:srgbClr val="2EAADD"/>
    <a:srgbClr val="3B4445"/>
    <a:srgbClr val="7B7C7E"/>
    <a:srgbClr val="2977B8"/>
    <a:srgbClr val="76A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éma alapján készült stílus 2 – 5. jelölőszín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éma alapján készült stílus 1 – 5. jelölőszín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Közepesen sötét stílus 2 – 5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Világos stílus 1 – 5. jelölőszín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76" autoAdjust="0"/>
    <p:restoredTop sz="93554" autoAdjust="0"/>
  </p:normalViewPr>
  <p:slideViewPr>
    <p:cSldViewPr snapToGrid="0" showGuides="1">
      <p:cViewPr varScale="1">
        <p:scale>
          <a:sx n="67" d="100"/>
          <a:sy n="67" d="100"/>
        </p:scale>
        <p:origin x="57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-2946" y="-84"/>
      </p:cViewPr>
      <p:guideLst>
        <p:guide orient="horz" pos="3109"/>
        <p:guide pos="21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8E10FB-D0E3-4837-9F38-D1D56BFEDED5}" type="datetimeFigureOut">
              <a:rPr lang="hu-HU" smtClean="0"/>
              <a:t>2021. 04. 01.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777607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8043F-29A4-4289-A869-734B77D2AF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2437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3A9B4-AA98-486C-9E28-BAEFDD5D4549}" type="datetimeFigureOut">
              <a:rPr lang="hu-HU" smtClean="0"/>
              <a:t>2021. 03. 30.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2863" y="739775"/>
            <a:ext cx="6583362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66750" y="4689475"/>
            <a:ext cx="5335588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8892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778250" y="9377363"/>
            <a:ext cx="28892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A1C561-9384-4C76-99BA-EB73F585A78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3314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i="1" dirty="0">
              <a:solidFill>
                <a:schemeClr val="accent3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C561-9384-4C76-99BA-EB73F585A783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9888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C561-9384-4C76-99BA-EB73F585A783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6134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C561-9384-4C76-99BA-EB73F585A783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345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C561-9384-4C76-99BA-EB73F585A783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8740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 dirty="0"/>
          </a:p>
          <a:p>
            <a:endParaRPr lang="hu-HU" altLang="hu-HU" dirty="0"/>
          </a:p>
          <a:p>
            <a:endParaRPr lang="hu-HU" altLang="hu-HU" dirty="0"/>
          </a:p>
          <a:p>
            <a:r>
              <a:rPr lang="hu-HU" altLang="hu-HU" dirty="0"/>
              <a:t>És hogy a kárkifizetés is igazi ügyfélélmény legyen, erre egy nagyon </a:t>
            </a:r>
            <a:r>
              <a:rPr lang="hu-HU" altLang="hu-HU" dirty="0" err="1"/>
              <a:t>szerteágízó</a:t>
            </a:r>
            <a:r>
              <a:rPr lang="hu-HU" altLang="hu-HU" dirty="0"/>
              <a:t> kárrendezési folyamatot hoztunk létre, A kárrendezés lehet Szemlés, vagy Nem szemlés. A Szemlés károk általában a bonyolultabb károk, de itt is szeretnénk gyorsítani, hiszen lehetőségünk van videós kárrendezésre,így csak a nagyon bonyolult károknál kell minden esetben a szakértőnek kimennie a kár helyszínére. </a:t>
            </a:r>
          </a:p>
          <a:p>
            <a:r>
              <a:rPr lang="hu-HU" altLang="hu-HU" dirty="0"/>
              <a:t>Az egyszerűbb 100.000 Ft alatti károk kerülhetnek az Önkiszolgáló vonalra, de azok amik 50.000 Ft alattiak, többnyire azonnal az ügyintéző által le is zárhatóak kifizetéssel.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C561-9384-4C76-99BA-EB73F585A783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4391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C561-9384-4C76-99BA-EB73F585A783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3919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1C561-9384-4C76-99BA-EB73F585A783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72774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C561-9384-4C76-99BA-EB73F585A783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271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1C561-9384-4C76-99BA-EB73F585A783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24015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1C561-9384-4C76-99BA-EB73F585A783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265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1C561-9384-4C76-99BA-EB73F585A783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4188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i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C561-9384-4C76-99BA-EB73F585A783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22867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1C561-9384-4C76-99BA-EB73F585A783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68422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1C561-9384-4C76-99BA-EB73F585A783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03822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1C561-9384-4C76-99BA-EB73F585A783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10257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1C561-9384-4C76-99BA-EB73F585A783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93726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1C561-9384-4C76-99BA-EB73F585A783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18118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1C561-9384-4C76-99BA-EB73F585A783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0318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1C561-9384-4C76-99BA-EB73F585A783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12068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1C561-9384-4C76-99BA-EB73F585A783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06783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1C561-9384-4C76-99BA-EB73F585A783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6205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C561-9384-4C76-99BA-EB73F585A783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0373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C561-9384-4C76-99BA-EB73F585A783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5330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C561-9384-4C76-99BA-EB73F585A783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3897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C561-9384-4C76-99BA-EB73F585A783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4647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C561-9384-4C76-99BA-EB73F585A783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5556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C561-9384-4C76-99BA-EB73F585A783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7709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C561-9384-4C76-99BA-EB73F585A783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0504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5E2B-6E7E-4390-90B2-4FA930AF00BA}" type="datetimeFigureOut">
              <a:rPr lang="hu-HU" smtClean="0"/>
              <a:t>2021. 03. 30.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2F68-5C0C-4931-9895-620CB438ADF6}" type="slidenum">
              <a:rPr lang="hu-HU" smtClean="0"/>
              <a:t>‹#›</a:t>
            </a:fld>
            <a:endParaRPr lang="hu-HU"/>
          </a:p>
        </p:txBody>
      </p:sp>
      <p:pic>
        <p:nvPicPr>
          <p:cNvPr id="7" name="Bild 7" descr="UNIQA_Logo_PPT.jpg">
            <a:extLst>
              <a:ext uri="{FF2B5EF4-FFF2-40B4-BE49-F238E27FC236}">
                <a16:creationId xmlns:a16="http://schemas.microsoft.com/office/drawing/2014/main" id="{7A63E40D-C3E3-4762-99A1-60D122F36F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9550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04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5E2B-6E7E-4390-90B2-4FA930AF00BA}" type="datetimeFigureOut">
              <a:rPr lang="hu-HU" smtClean="0"/>
              <a:t>2021. 03. 30.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2F68-5C0C-4931-9895-620CB438AD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5667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5E2B-6E7E-4390-90B2-4FA930AF00BA}" type="datetimeFigureOut">
              <a:rPr lang="hu-HU" smtClean="0"/>
              <a:t>2021. 03. 30.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2F68-5C0C-4931-9895-620CB438AD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029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047750" y="1825625"/>
            <a:ext cx="4972050" cy="4351338"/>
          </a:xfrm>
        </p:spPr>
        <p:txBody>
          <a:bodyPr>
            <a:normAutofit/>
          </a:bodyPr>
          <a:lstStyle>
            <a:lvl1pPr marL="361950" indent="-361950">
              <a:buClr>
                <a:srgbClr val="005BAC"/>
              </a:buClr>
              <a:buFont typeface="Courier New" panose="02070309020205020404" pitchFamily="49" charset="0"/>
              <a:buChar char="o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9625" indent="-352425">
              <a:buClr>
                <a:srgbClr val="005BAC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Clr>
                <a:srgbClr val="005BAC"/>
              </a:buClr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05BAC"/>
              </a:buClr>
              <a:buFont typeface="Courier New" panose="02070309020205020404" pitchFamily="49" charset="0"/>
              <a:buChar char="o"/>
              <a:defRPr/>
            </a:lvl4pPr>
            <a:lvl5pPr marL="2057400" indent="-228600">
              <a:buClr>
                <a:srgbClr val="005BAC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15074" y="1825625"/>
            <a:ext cx="5038725" cy="4351338"/>
          </a:xfrm>
        </p:spPr>
        <p:txBody>
          <a:bodyPr>
            <a:normAutofit/>
          </a:bodyPr>
          <a:lstStyle>
            <a:lvl1pPr marL="361950" indent="-361950">
              <a:buClr>
                <a:srgbClr val="005BAC"/>
              </a:buClr>
              <a:buFont typeface="Courier New" panose="02070309020205020404" pitchFamily="49" charset="0"/>
              <a:buChar char="o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9625" indent="-352425">
              <a:buClr>
                <a:srgbClr val="005BAC"/>
              </a:buClr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Clr>
                <a:srgbClr val="005BAC"/>
              </a:buClr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05BAC"/>
              </a:buClr>
              <a:buFont typeface="Courier New" panose="02070309020205020404" pitchFamily="49" charset="0"/>
              <a:buChar char="o"/>
              <a:defRPr/>
            </a:lvl4pPr>
            <a:lvl5pPr marL="2057400" indent="-228600">
              <a:buClr>
                <a:srgbClr val="005BAC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</p:txBody>
      </p:sp>
      <p:pic>
        <p:nvPicPr>
          <p:cNvPr id="8" name="Bild 7" descr="UNIQA_Logo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9550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1047750" y="209550"/>
            <a:ext cx="10306050" cy="86360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5BAC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1934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47750" y="1681163"/>
            <a:ext cx="4949825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5BAC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315074" y="1681163"/>
            <a:ext cx="5040314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5BAC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pic>
        <p:nvPicPr>
          <p:cNvPr id="10" name="Bild 7" descr="UNIQA_Logo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9550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artalom helye 2"/>
          <p:cNvSpPr>
            <a:spLocks noGrp="1"/>
          </p:cNvSpPr>
          <p:nvPr>
            <p:ph sz="half" idx="10"/>
          </p:nvPr>
        </p:nvSpPr>
        <p:spPr>
          <a:xfrm>
            <a:off x="1047750" y="2590799"/>
            <a:ext cx="4972050" cy="3586163"/>
          </a:xfrm>
        </p:spPr>
        <p:txBody>
          <a:bodyPr>
            <a:normAutofit/>
          </a:bodyPr>
          <a:lstStyle>
            <a:lvl1pPr marL="361950" indent="-361950">
              <a:buClr>
                <a:srgbClr val="005BAC"/>
              </a:buClr>
              <a:buFont typeface="Courier New" panose="02070309020205020404" pitchFamily="49" charset="0"/>
              <a:buChar char="o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9625" indent="-352425">
              <a:buClr>
                <a:srgbClr val="005BAC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Clr>
                <a:srgbClr val="005BAC"/>
              </a:buClr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05BAC"/>
              </a:buClr>
              <a:buFont typeface="Courier New" panose="02070309020205020404" pitchFamily="49" charset="0"/>
              <a:buChar char="o"/>
              <a:defRPr/>
            </a:lvl4pPr>
            <a:lvl5pPr marL="2057400" indent="-228600">
              <a:buClr>
                <a:srgbClr val="005BAC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</p:txBody>
      </p:sp>
      <p:sp>
        <p:nvSpPr>
          <p:cNvPr id="12" name="Tartalom helye 3"/>
          <p:cNvSpPr>
            <a:spLocks noGrp="1"/>
          </p:cNvSpPr>
          <p:nvPr>
            <p:ph sz="half" idx="2"/>
          </p:nvPr>
        </p:nvSpPr>
        <p:spPr>
          <a:xfrm>
            <a:off x="6315074" y="2590799"/>
            <a:ext cx="5038725" cy="3586163"/>
          </a:xfrm>
        </p:spPr>
        <p:txBody>
          <a:bodyPr>
            <a:normAutofit/>
          </a:bodyPr>
          <a:lstStyle>
            <a:lvl1pPr marL="361950" indent="-361950">
              <a:buClr>
                <a:srgbClr val="005BAC"/>
              </a:buClr>
              <a:buFont typeface="Courier New" panose="02070309020205020404" pitchFamily="49" charset="0"/>
              <a:buChar char="o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9625" indent="-352425">
              <a:buClr>
                <a:srgbClr val="005BAC"/>
              </a:buClr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Clr>
                <a:srgbClr val="005BAC"/>
              </a:buClr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05BAC"/>
              </a:buClr>
              <a:buFont typeface="Courier New" panose="02070309020205020404" pitchFamily="49" charset="0"/>
              <a:buChar char="o"/>
              <a:defRPr/>
            </a:lvl4pPr>
            <a:lvl5pPr marL="2057400" indent="-228600">
              <a:buClr>
                <a:srgbClr val="005BAC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</p:txBody>
      </p:sp>
      <p:sp>
        <p:nvSpPr>
          <p:cNvPr id="13" name="Cím 1"/>
          <p:cNvSpPr>
            <a:spLocks noGrp="1"/>
          </p:cNvSpPr>
          <p:nvPr>
            <p:ph type="title"/>
          </p:nvPr>
        </p:nvSpPr>
        <p:spPr>
          <a:xfrm>
            <a:off x="1047750" y="209550"/>
            <a:ext cx="10306050" cy="86360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5BAC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0083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7" descr="UNIQA_Logo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9550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1047750" y="209550"/>
            <a:ext cx="10306050" cy="86360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5BAC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5215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7" descr="UNIQA_Logo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9550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047750" y="1825625"/>
            <a:ext cx="4972050" cy="4351338"/>
          </a:xfrm>
        </p:spPr>
        <p:txBody>
          <a:bodyPr>
            <a:normAutofit/>
          </a:bodyPr>
          <a:lstStyle>
            <a:lvl1pPr marL="361950" indent="-361950">
              <a:buClr>
                <a:srgbClr val="005BAC"/>
              </a:buClr>
              <a:buFont typeface="Courier New" panose="02070309020205020404" pitchFamily="49" charset="0"/>
              <a:buChar char="o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9625" indent="-352425">
              <a:buClr>
                <a:srgbClr val="005BAC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Clr>
                <a:srgbClr val="005BAC"/>
              </a:buClr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05BAC"/>
              </a:buClr>
              <a:buFont typeface="Courier New" panose="02070309020205020404" pitchFamily="49" charset="0"/>
              <a:buChar char="o"/>
              <a:defRPr/>
            </a:lvl4pPr>
            <a:lvl5pPr marL="2057400" indent="-228600">
              <a:buClr>
                <a:srgbClr val="005BAC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15074" y="1825625"/>
            <a:ext cx="5038725" cy="4351338"/>
          </a:xfrm>
        </p:spPr>
        <p:txBody>
          <a:bodyPr>
            <a:normAutofit/>
          </a:bodyPr>
          <a:lstStyle>
            <a:lvl1pPr marL="361950" indent="-361950">
              <a:buClr>
                <a:srgbClr val="005BAC"/>
              </a:buClr>
              <a:buFont typeface="Courier New" panose="02070309020205020404" pitchFamily="49" charset="0"/>
              <a:buChar char="o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9625" indent="-352425">
              <a:buClr>
                <a:srgbClr val="005BAC"/>
              </a:buClr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Clr>
                <a:srgbClr val="005BAC"/>
              </a:buClr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05BAC"/>
              </a:buClr>
              <a:buFont typeface="Courier New" panose="02070309020205020404" pitchFamily="49" charset="0"/>
              <a:buChar char="o"/>
              <a:defRPr/>
            </a:lvl4pPr>
            <a:lvl5pPr marL="2057400" indent="-228600">
              <a:buClr>
                <a:srgbClr val="005BAC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1047750" y="209550"/>
            <a:ext cx="10306050" cy="86360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5BAC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2847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7" descr="UNIQA_Logo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9550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47750" y="1681163"/>
            <a:ext cx="4949825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5BAC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315074" y="1681163"/>
            <a:ext cx="5040314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5BAC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artalom helye 2"/>
          <p:cNvSpPr>
            <a:spLocks noGrp="1"/>
          </p:cNvSpPr>
          <p:nvPr>
            <p:ph sz="half" idx="10"/>
          </p:nvPr>
        </p:nvSpPr>
        <p:spPr>
          <a:xfrm>
            <a:off x="1047750" y="2590799"/>
            <a:ext cx="4972050" cy="3586163"/>
          </a:xfrm>
        </p:spPr>
        <p:txBody>
          <a:bodyPr>
            <a:normAutofit/>
          </a:bodyPr>
          <a:lstStyle>
            <a:lvl1pPr marL="361950" indent="-361950">
              <a:buClr>
                <a:srgbClr val="005BAC"/>
              </a:buClr>
              <a:buFont typeface="Courier New" panose="02070309020205020404" pitchFamily="49" charset="0"/>
              <a:buChar char="o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9625" indent="-352425">
              <a:buClr>
                <a:srgbClr val="005BAC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Clr>
                <a:srgbClr val="005BAC"/>
              </a:buClr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05BAC"/>
              </a:buClr>
              <a:buFont typeface="Courier New" panose="02070309020205020404" pitchFamily="49" charset="0"/>
              <a:buChar char="o"/>
              <a:defRPr/>
            </a:lvl4pPr>
            <a:lvl5pPr marL="2057400" indent="-228600">
              <a:buClr>
                <a:srgbClr val="005BAC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</p:txBody>
      </p:sp>
      <p:sp>
        <p:nvSpPr>
          <p:cNvPr id="12" name="Tartalom helye 3"/>
          <p:cNvSpPr>
            <a:spLocks noGrp="1"/>
          </p:cNvSpPr>
          <p:nvPr>
            <p:ph sz="half" idx="2"/>
          </p:nvPr>
        </p:nvSpPr>
        <p:spPr>
          <a:xfrm>
            <a:off x="6315074" y="2590799"/>
            <a:ext cx="5038725" cy="3586163"/>
          </a:xfrm>
        </p:spPr>
        <p:txBody>
          <a:bodyPr>
            <a:normAutofit/>
          </a:bodyPr>
          <a:lstStyle>
            <a:lvl1pPr marL="361950" indent="-361950">
              <a:buClr>
                <a:srgbClr val="005BAC"/>
              </a:buClr>
              <a:buFont typeface="Courier New" panose="02070309020205020404" pitchFamily="49" charset="0"/>
              <a:buChar char="o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9625" indent="-352425">
              <a:buClr>
                <a:srgbClr val="005BAC"/>
              </a:buClr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Clr>
                <a:srgbClr val="005BAC"/>
              </a:buClr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05BAC"/>
              </a:buClr>
              <a:buFont typeface="Courier New" panose="02070309020205020404" pitchFamily="49" charset="0"/>
              <a:buChar char="o"/>
              <a:defRPr/>
            </a:lvl4pPr>
            <a:lvl5pPr marL="2057400" indent="-228600">
              <a:buClr>
                <a:srgbClr val="005BAC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</p:txBody>
      </p:sp>
      <p:sp>
        <p:nvSpPr>
          <p:cNvPr id="13" name="Cím 1"/>
          <p:cNvSpPr>
            <a:spLocks noGrp="1"/>
          </p:cNvSpPr>
          <p:nvPr>
            <p:ph type="title"/>
          </p:nvPr>
        </p:nvSpPr>
        <p:spPr>
          <a:xfrm>
            <a:off x="1047750" y="209550"/>
            <a:ext cx="10306050" cy="86360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5BAC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9721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7" descr="UNIQA_Logo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9550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1047750" y="209550"/>
            <a:ext cx="10306050" cy="86360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5BAC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1702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5E2B-6E7E-4390-90B2-4FA930AF00BA}" type="datetimeFigureOut">
              <a:rPr lang="hu-HU" smtClean="0"/>
              <a:t>2021. 03. 30.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2F68-5C0C-4931-9895-620CB438ADF6}" type="slidenum">
              <a:rPr lang="hu-HU" smtClean="0"/>
              <a:t>‹#›</a:t>
            </a:fld>
            <a:endParaRPr lang="hu-HU"/>
          </a:p>
        </p:txBody>
      </p:sp>
      <p:pic>
        <p:nvPicPr>
          <p:cNvPr id="7" name="Bild 7" descr="UNIQA_Logo_PPT.jpg">
            <a:extLst>
              <a:ext uri="{FF2B5EF4-FFF2-40B4-BE49-F238E27FC236}">
                <a16:creationId xmlns:a16="http://schemas.microsoft.com/office/drawing/2014/main" id="{BD4B728C-DAB7-4859-A797-6BD64F3BFD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9550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21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5E2B-6E7E-4390-90B2-4FA930AF00BA}" type="datetimeFigureOut">
              <a:rPr lang="hu-HU" smtClean="0"/>
              <a:t>2021. 03. 30.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2F68-5C0C-4931-9895-620CB438ADF6}" type="slidenum">
              <a:rPr lang="hu-HU" smtClean="0"/>
              <a:t>‹#›</a:t>
            </a:fld>
            <a:endParaRPr lang="hu-HU"/>
          </a:p>
        </p:txBody>
      </p:sp>
      <p:pic>
        <p:nvPicPr>
          <p:cNvPr id="7" name="Bild 7" descr="UNIQA_Logo_PPT.jpg">
            <a:extLst>
              <a:ext uri="{FF2B5EF4-FFF2-40B4-BE49-F238E27FC236}">
                <a16:creationId xmlns:a16="http://schemas.microsoft.com/office/drawing/2014/main" id="{57185B3A-E270-4253-BD45-26C93663B2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9550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98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5E2B-6E7E-4390-90B2-4FA930AF00BA}" type="datetimeFigureOut">
              <a:rPr lang="hu-HU" smtClean="0"/>
              <a:t>2021. 03. 30.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2F68-5C0C-4931-9895-620CB438ADF6}" type="slidenum">
              <a:rPr lang="hu-HU" smtClean="0"/>
              <a:t>‹#›</a:t>
            </a:fld>
            <a:endParaRPr lang="hu-HU"/>
          </a:p>
        </p:txBody>
      </p:sp>
      <p:pic>
        <p:nvPicPr>
          <p:cNvPr id="8" name="Bild 7" descr="UNIQA_Logo_PPT.jpg">
            <a:extLst>
              <a:ext uri="{FF2B5EF4-FFF2-40B4-BE49-F238E27FC236}">
                <a16:creationId xmlns:a16="http://schemas.microsoft.com/office/drawing/2014/main" id="{52919AFB-647D-4209-AE1C-CF4866E5A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9550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17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5E2B-6E7E-4390-90B2-4FA930AF00BA}" type="datetimeFigureOut">
              <a:rPr lang="hu-HU" smtClean="0"/>
              <a:t>2021. 03. 30.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2F68-5C0C-4931-9895-620CB438AD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3742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5E2B-6E7E-4390-90B2-4FA930AF00BA}" type="datetimeFigureOut">
              <a:rPr lang="hu-HU" smtClean="0"/>
              <a:t>2021. 03. 30.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2F68-5C0C-4931-9895-620CB438ADF6}" type="slidenum">
              <a:rPr lang="hu-HU" smtClean="0"/>
              <a:t>‹#›</a:t>
            </a:fld>
            <a:endParaRPr lang="hu-HU"/>
          </a:p>
        </p:txBody>
      </p:sp>
      <p:pic>
        <p:nvPicPr>
          <p:cNvPr id="6" name="Bild 7" descr="UNIQA_Logo_PPT.jpg">
            <a:extLst>
              <a:ext uri="{FF2B5EF4-FFF2-40B4-BE49-F238E27FC236}">
                <a16:creationId xmlns:a16="http://schemas.microsoft.com/office/drawing/2014/main" id="{4CB31639-FB5F-4CBF-8667-56CA94187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9550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56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5E2B-6E7E-4390-90B2-4FA930AF00BA}" type="datetimeFigureOut">
              <a:rPr lang="hu-HU" smtClean="0"/>
              <a:t>2021. 03. 30.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2F68-5C0C-4931-9895-620CB438ADF6}" type="slidenum">
              <a:rPr lang="hu-HU" smtClean="0"/>
              <a:t>‹#›</a:t>
            </a:fld>
            <a:endParaRPr lang="hu-HU"/>
          </a:p>
        </p:txBody>
      </p:sp>
      <p:pic>
        <p:nvPicPr>
          <p:cNvPr id="5" name="Bild 7" descr="UNIQA_Logo_PPT.jpg">
            <a:extLst>
              <a:ext uri="{FF2B5EF4-FFF2-40B4-BE49-F238E27FC236}">
                <a16:creationId xmlns:a16="http://schemas.microsoft.com/office/drawing/2014/main" id="{D509CD32-5B6F-41F7-9175-98D594283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9550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69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5E2B-6E7E-4390-90B2-4FA930AF00BA}" type="datetimeFigureOut">
              <a:rPr lang="hu-HU" smtClean="0"/>
              <a:t>2021. 03. 30.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2F68-5C0C-4931-9895-620CB438AD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9222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5E2B-6E7E-4390-90B2-4FA930AF00BA}" type="datetimeFigureOut">
              <a:rPr lang="hu-HU" smtClean="0"/>
              <a:t>2021. 03. 30.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2F68-5C0C-4931-9895-620CB438AD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7848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C5E2B-6E7E-4390-90B2-4FA930AF00BA}" type="datetimeFigureOut">
              <a:rPr lang="hu-HU" smtClean="0"/>
              <a:t>2021. 03. 30.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F2F68-5C0C-4931-9895-620CB438AD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5024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52" r:id="rId12"/>
    <p:sldLayoutId id="2147483653" r:id="rId13"/>
    <p:sldLayoutId id="2147483654" r:id="rId14"/>
    <p:sldLayoutId id="2147483661" r:id="rId15"/>
    <p:sldLayoutId id="2147483662" r:id="rId16"/>
    <p:sldLayoutId id="214748366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" b="2106"/>
          <a:stretch>
            <a:fillRect/>
          </a:stretch>
        </p:blipFill>
        <p:spPr bwMode="auto">
          <a:xfrm>
            <a:off x="0" y="-28575"/>
            <a:ext cx="121920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460375"/>
            <a:ext cx="5286375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églalap 7"/>
          <p:cNvSpPr/>
          <p:nvPr/>
        </p:nvSpPr>
        <p:spPr>
          <a:xfrm>
            <a:off x="495300" y="3790950"/>
            <a:ext cx="2373983" cy="83099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4200" b="1" dirty="0">
                <a:solidFill>
                  <a:srgbClr val="FFFFFF"/>
                </a:solidFill>
                <a:latin typeface="Arial Black" pitchFamily="34" charset="0"/>
                <a:cs typeface="ＭＳ Ｐゴシック" pitchFamily="34" charset="-128"/>
              </a:rPr>
              <a:t>UNIQA</a:t>
            </a:r>
            <a:r>
              <a:rPr lang="hu-HU" altLang="hu-HU" sz="4800" b="1" dirty="0">
                <a:solidFill>
                  <a:srgbClr val="FFFFFF"/>
                </a:solidFill>
                <a:latin typeface="Arial Black" pitchFamily="34" charset="0"/>
                <a:cs typeface="ＭＳ Ｐゴシック" pitchFamily="34" charset="-128"/>
              </a:rPr>
              <a:t> </a:t>
            </a:r>
            <a:endParaRPr lang="hu-HU" altLang="hu-HU" sz="4000" dirty="0">
              <a:solidFill>
                <a:srgbClr val="000000"/>
              </a:solidFill>
              <a:latin typeface="Arial Black" pitchFamily="34" charset="0"/>
              <a:cs typeface="ＭＳ Ｐゴシック" pitchFamily="34" charset="-128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479425" y="4495800"/>
            <a:ext cx="7028078" cy="738664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4200" b="1" dirty="0" err="1">
                <a:solidFill>
                  <a:srgbClr val="FFFFFF"/>
                </a:solidFill>
                <a:latin typeface="Arial Black" pitchFamily="34" charset="0"/>
                <a:cs typeface="ＭＳ Ｐゴシック" pitchFamily="34" charset="-128"/>
              </a:rPr>
              <a:t>HomeGuard</a:t>
            </a:r>
            <a:r>
              <a:rPr lang="hu-HU" altLang="hu-HU" sz="4200" b="1" dirty="0">
                <a:solidFill>
                  <a:srgbClr val="FFFFFF"/>
                </a:solidFill>
                <a:latin typeface="Arial Black" pitchFamily="34" charset="0"/>
                <a:cs typeface="ＭＳ Ｐゴシック" pitchFamily="34" charset="-128"/>
              </a:rPr>
              <a:t> változások</a:t>
            </a:r>
            <a:endParaRPr lang="hu-HU" altLang="hu-HU" sz="4200" dirty="0">
              <a:solidFill>
                <a:srgbClr val="000000"/>
              </a:solidFill>
              <a:latin typeface="Arial Black" pitchFamily="34" charset="0"/>
              <a:cs typeface="ＭＳ Ｐゴシック" pitchFamily="34" charset="-128"/>
            </a:endParaRPr>
          </a:p>
        </p:txBody>
      </p:sp>
      <p:sp>
        <p:nvSpPr>
          <p:cNvPr id="11" name="Szövegdoboz 2"/>
          <p:cNvSpPr txBox="1">
            <a:spLocks noChangeArrowheads="1"/>
          </p:cNvSpPr>
          <p:nvPr/>
        </p:nvSpPr>
        <p:spPr bwMode="auto">
          <a:xfrm>
            <a:off x="495300" y="5334000"/>
            <a:ext cx="6486525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b="1" dirty="0">
                <a:solidFill>
                  <a:prstClr val="white"/>
                </a:solidFill>
                <a:latin typeface="Arial Black" pitchFamily="34" charset="0"/>
              </a:rPr>
              <a:t>2021</a:t>
            </a:r>
          </a:p>
        </p:txBody>
      </p:sp>
      <p:cxnSp>
        <p:nvCxnSpPr>
          <p:cNvPr id="13" name="Egyenes összekötő 12"/>
          <p:cNvCxnSpPr/>
          <p:nvPr/>
        </p:nvCxnSpPr>
        <p:spPr>
          <a:xfrm>
            <a:off x="650875" y="5962650"/>
            <a:ext cx="1295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8" name="Picture 8" descr="Higgy magadban_UNIQ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4241800"/>
            <a:ext cx="3852863" cy="183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9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67F60D-FDA1-4EBD-9BC8-1630493BF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005BAC"/>
                </a:solidFill>
              </a:rPr>
              <a:t>Már az Alap csomag is tartalmazza!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587D3B8-84D5-4672-8DDF-FD19232CC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rgbClr val="005B9C"/>
                </a:solidFill>
              </a:rPr>
              <a:t>Elfolyt víz értéke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rgbClr val="005B9C"/>
                </a:solidFill>
              </a:rPr>
              <a:t>Tűz nélküli füst és hő okozta károk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rgbClr val="005B9C"/>
                </a:solidFill>
              </a:rPr>
              <a:t>Különleges üvegkár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rgbClr val="005B9C"/>
                </a:solidFill>
              </a:rPr>
              <a:t>Kerti növényzet biztosítása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rgbClr val="005B9C"/>
                </a:solidFill>
              </a:rPr>
              <a:t>Szabadban tárolt vagyontárgyak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rgbClr val="005B9C"/>
                </a:solidFill>
              </a:rPr>
              <a:t>Napkollektor, napelem, hőszivattyú rendszerek biztosítása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rgbClr val="005B9C"/>
                </a:solidFill>
              </a:rPr>
              <a:t>Kisállattartó felelősség (kutya is)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25B9D78-959D-4677-96EF-D5BFF3B10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262" y="166687"/>
            <a:ext cx="1933575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3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43125" y="-65323"/>
            <a:ext cx="10515600" cy="1325563"/>
          </a:xfrm>
        </p:spPr>
        <p:txBody>
          <a:bodyPr>
            <a:normAutofit/>
          </a:bodyPr>
          <a:lstStyle/>
          <a:p>
            <a:r>
              <a:rPr lang="hu-HU" altLang="hu-HU" sz="3600" b="1" dirty="0">
                <a:solidFill>
                  <a:srgbClr val="005EA4"/>
                </a:solidFill>
              </a:rPr>
              <a:t>Mit biztosítunk a ’MÉDIUM’ csomagban?</a:t>
            </a:r>
            <a:endParaRPr lang="hu-HU" sz="3600" b="1" dirty="0">
              <a:solidFill>
                <a:srgbClr val="005EA4"/>
              </a:solidFill>
            </a:endParaRPr>
          </a:p>
        </p:txBody>
      </p:sp>
      <p:pic>
        <p:nvPicPr>
          <p:cNvPr id="4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488" b="2903"/>
          <a:stretch/>
        </p:blipFill>
        <p:spPr bwMode="auto">
          <a:xfrm>
            <a:off x="11453451" y="198438"/>
            <a:ext cx="635257" cy="86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Egyenes összekötő 13"/>
          <p:cNvCxnSpPr/>
          <p:nvPr/>
        </p:nvCxnSpPr>
        <p:spPr>
          <a:xfrm>
            <a:off x="0" y="6762750"/>
            <a:ext cx="12192000" cy="0"/>
          </a:xfrm>
          <a:prstGeom prst="line">
            <a:avLst/>
          </a:prstGeom>
          <a:ln w="241300">
            <a:solidFill>
              <a:srgbClr val="005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3981985" y="3397557"/>
            <a:ext cx="47289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hu-HU" sz="3600" dirty="0">
                <a:solidFill>
                  <a:srgbClr val="7B7C7E"/>
                </a:solidFill>
                <a:latin typeface="Arial Black" panose="020B0A04020102020204" pitchFamily="34" charset="0"/>
              </a:rPr>
              <a:t>+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45" y="3104694"/>
            <a:ext cx="1241119" cy="115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Jobbra nyíl 17"/>
          <p:cNvSpPr/>
          <p:nvPr/>
        </p:nvSpPr>
        <p:spPr>
          <a:xfrm>
            <a:off x="1813649" y="3584807"/>
            <a:ext cx="455955" cy="271833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27" y="3104694"/>
            <a:ext cx="1199366" cy="115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zövegdoboz 2"/>
          <p:cNvSpPr txBox="1">
            <a:spLocks noChangeArrowheads="1"/>
          </p:cNvSpPr>
          <p:nvPr/>
        </p:nvSpPr>
        <p:spPr bwMode="auto">
          <a:xfrm>
            <a:off x="2190349" y="4571031"/>
            <a:ext cx="147632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 dirty="0"/>
              <a:t>magasabb </a:t>
            </a:r>
            <a:r>
              <a:rPr lang="hu-HU" altLang="hu-HU" sz="1400" b="1" dirty="0" err="1"/>
              <a:t>fedezetekkel</a:t>
            </a:r>
            <a:endParaRPr lang="hu-HU" altLang="hu-HU" sz="1400" b="1" dirty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hu-HU" altLang="hu-HU" sz="1400" b="1" dirty="0"/>
          </a:p>
        </p:txBody>
      </p:sp>
      <p:sp>
        <p:nvSpPr>
          <p:cNvPr id="22" name="Szövegdoboz 2"/>
          <p:cNvSpPr txBox="1">
            <a:spLocks noChangeArrowheads="1"/>
          </p:cNvSpPr>
          <p:nvPr/>
        </p:nvSpPr>
        <p:spPr bwMode="auto">
          <a:xfrm>
            <a:off x="5276659" y="6066590"/>
            <a:ext cx="5859462" cy="46166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200" b="1" dirty="0">
                <a:solidFill>
                  <a:schemeClr val="bg1"/>
                </a:solidFill>
              </a:rPr>
              <a:t>Versenytársaknál ezek a plusz fedezetek csak felár ellenében, kiegészítő biztosításként érhetők el. 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2481AE34-631E-4D23-B85E-A0FB41A53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605" y="1040051"/>
            <a:ext cx="7359376" cy="552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1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67F60D-FDA1-4EBD-9BC8-1630493BF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005BAC"/>
                </a:solidFill>
              </a:rPr>
              <a:t>Miért Médium csomag?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587D3B8-84D5-4672-8DDF-FD19232CC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930" y="1690688"/>
            <a:ext cx="10989469" cy="4351338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rgbClr val="005B9C"/>
                </a:solidFill>
              </a:rPr>
              <a:t>Elfolyt víz értéke már 75 000 Ft-ig térül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rgbClr val="005B9C"/>
                </a:solidFill>
              </a:rPr>
              <a:t>Otthoni munkavégzés – céges műszaki eszközök – ingóság 5%-</a:t>
            </a:r>
            <a:r>
              <a:rPr lang="hu-HU" sz="3200" dirty="0" err="1">
                <a:solidFill>
                  <a:srgbClr val="005B9C"/>
                </a:solidFill>
              </a:rPr>
              <a:t>ig</a:t>
            </a:r>
            <a:endParaRPr lang="hu-HU" sz="3200" dirty="0">
              <a:solidFill>
                <a:srgbClr val="005B9C"/>
              </a:solidFill>
            </a:endParaRPr>
          </a:p>
          <a:p>
            <a:pPr marL="0" indent="0">
              <a:buNone/>
            </a:pPr>
            <a:r>
              <a:rPr lang="hu-HU" sz="3200" dirty="0">
                <a:solidFill>
                  <a:srgbClr val="005B9C"/>
                </a:solidFill>
              </a:rPr>
              <a:t>	(Pl. 5MFt ingóság esetén 250 000 Ft-ig)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rgbClr val="005B9C"/>
                </a:solidFill>
              </a:rPr>
              <a:t>Szabadban tárolt vagyontárgyak már 250 000 Ft-ig térülnek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rgbClr val="005B9C"/>
                </a:solidFill>
              </a:rPr>
              <a:t>Beázás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rgbClr val="005B9C"/>
                </a:solidFill>
              </a:rPr>
              <a:t>Zárcsere 30 000 Ft-ig.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rgbClr val="005B9C"/>
                </a:solidFill>
              </a:rPr>
              <a:t>Kerti növényzet biztosítása már 100 000 Ft-ig térül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rgbClr val="005B9C"/>
                </a:solidFill>
              </a:rPr>
              <a:t>Napkollektor, napelem, hőszivattyú rendszerek biztosítása (épület biztosítási összeg szerint)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rgbClr val="005B9C"/>
                </a:solidFill>
              </a:rPr>
              <a:t>Plusz24 Asszisztencia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25B9D78-959D-4677-96EF-D5BFF3B10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753" y="2843213"/>
            <a:ext cx="1634093" cy="387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4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D396FC3-E140-4AF8-B9D2-BAD56F55A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3843"/>
            <a:ext cx="10515600" cy="814388"/>
          </a:xfrm>
        </p:spPr>
        <p:txBody>
          <a:bodyPr/>
          <a:lstStyle/>
          <a:p>
            <a:r>
              <a:rPr lang="hu-HU" b="1" dirty="0">
                <a:solidFill>
                  <a:srgbClr val="005BAC"/>
                </a:solidFill>
              </a:rPr>
              <a:t>Plusz24 Asszisztencia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CFB2CE5-4616-4696-B5F9-C310DA9C1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9269"/>
            <a:ext cx="10706100" cy="18669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rgbClr val="005BAC"/>
                </a:solidFill>
              </a:rPr>
              <a:t>Hat iparos tevékenységi körre terjed ki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rgbClr val="005BAC"/>
                </a:solidFill>
              </a:rPr>
              <a:t>Lehetővé teszi a vészhelyzet elhárítását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rgbClr val="005BAC"/>
                </a:solidFill>
              </a:rPr>
              <a:t>Szakipari munkák elvégzését az év minden napján, 0-24 óráig</a:t>
            </a:r>
          </a:p>
          <a:p>
            <a:pPr>
              <a:buFont typeface="Wingdings" panose="05000000000000000000" pitchFamily="2" charset="2"/>
              <a:buChar char="§"/>
            </a:pPr>
            <a:endParaRPr lang="hu-HU" sz="3200" dirty="0">
              <a:solidFill>
                <a:srgbClr val="005BAC"/>
              </a:solidFill>
            </a:endParaRPr>
          </a:p>
          <a:p>
            <a:pPr marL="0" indent="0">
              <a:buNone/>
            </a:pPr>
            <a:endParaRPr lang="hu-HU" dirty="0">
              <a:solidFill>
                <a:srgbClr val="005BAC"/>
              </a:solidFill>
            </a:endParaRPr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38BB7800-B6B4-4495-B390-DB0B015A247A}"/>
              </a:ext>
            </a:extLst>
          </p:cNvPr>
          <p:cNvSpPr txBox="1">
            <a:spLocks/>
          </p:cNvSpPr>
          <p:nvPr/>
        </p:nvSpPr>
        <p:spPr>
          <a:xfrm>
            <a:off x="971550" y="3636169"/>
            <a:ext cx="10572750" cy="2947988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u-HU" dirty="0">
              <a:solidFill>
                <a:srgbClr val="005BAC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3200" u="sng" dirty="0">
                <a:solidFill>
                  <a:srgbClr val="005BAC"/>
                </a:solidFill>
              </a:rPr>
              <a:t>Szakiparos tevékenységek:</a:t>
            </a:r>
            <a:r>
              <a:rPr lang="hu-HU" sz="3200" dirty="0">
                <a:solidFill>
                  <a:srgbClr val="005BAC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rgbClr val="005BAC"/>
                </a:solidFill>
              </a:rPr>
              <a:t>Zárszerelés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rgbClr val="005BAC"/>
                </a:solidFill>
              </a:rPr>
              <a:t>víz-,gáz-, fűtésszerelés,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3200" b="1" dirty="0">
                <a:solidFill>
                  <a:srgbClr val="005BAC"/>
                </a:solidFill>
              </a:rPr>
              <a:t>duguláselhárítás</a:t>
            </a:r>
            <a:r>
              <a:rPr lang="hu-HU" sz="3200" dirty="0">
                <a:solidFill>
                  <a:srgbClr val="005BAC"/>
                </a:solidFill>
              </a:rPr>
              <a:t>, </a:t>
            </a:r>
          </a:p>
          <a:p>
            <a:pPr>
              <a:buFont typeface="Wingdings" panose="05000000000000000000" pitchFamily="2" charset="2"/>
              <a:buChar char="§"/>
            </a:pPr>
            <a:endParaRPr lang="hu-HU" sz="3200" dirty="0">
              <a:solidFill>
                <a:srgbClr val="005BAC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hu-HU" sz="3200" dirty="0">
              <a:solidFill>
                <a:srgbClr val="005BAC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hu-HU" sz="3200" dirty="0">
              <a:solidFill>
                <a:srgbClr val="005BAC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rgbClr val="005BAC"/>
                </a:solidFill>
              </a:rPr>
              <a:t>villanyszerelés,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rgbClr val="005BAC"/>
                </a:solidFill>
              </a:rPr>
              <a:t>tetőfedés,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rgbClr val="005BAC"/>
                </a:solidFill>
              </a:rPr>
              <a:t>üvegezés 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A567B80D-BB77-4CAF-8D0D-1CFA27EC5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0" y="3292079"/>
            <a:ext cx="2571750" cy="356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6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5591"/>
            <a:ext cx="10515600" cy="1325563"/>
          </a:xfrm>
        </p:spPr>
        <p:txBody>
          <a:bodyPr>
            <a:normAutofit/>
          </a:bodyPr>
          <a:lstStyle/>
          <a:p>
            <a:r>
              <a:rPr lang="hu-HU" altLang="hu-HU" sz="3600" b="1" dirty="0">
                <a:solidFill>
                  <a:srgbClr val="005EA4"/>
                </a:solidFill>
              </a:rPr>
              <a:t>Mit biztosítunk a ’PRÉMIUM’ csomagban?</a:t>
            </a:r>
            <a:endParaRPr lang="hu-HU" sz="3600" b="1" dirty="0">
              <a:solidFill>
                <a:srgbClr val="005EA4"/>
              </a:solidFill>
            </a:endParaRPr>
          </a:p>
        </p:txBody>
      </p:sp>
      <p:pic>
        <p:nvPicPr>
          <p:cNvPr id="4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488" b="2903"/>
          <a:stretch/>
        </p:blipFill>
        <p:spPr bwMode="auto">
          <a:xfrm>
            <a:off x="11453451" y="198438"/>
            <a:ext cx="635257" cy="86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Egyenes összekötő 21"/>
          <p:cNvCxnSpPr/>
          <p:nvPr/>
        </p:nvCxnSpPr>
        <p:spPr>
          <a:xfrm>
            <a:off x="0" y="6762750"/>
            <a:ext cx="12192000" cy="0"/>
          </a:xfrm>
          <a:prstGeom prst="line">
            <a:avLst/>
          </a:prstGeom>
          <a:ln w="241300">
            <a:solidFill>
              <a:srgbClr val="005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4138661" y="3114661"/>
            <a:ext cx="50130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hu-HU" sz="3600" dirty="0">
                <a:solidFill>
                  <a:srgbClr val="7B7C7E"/>
                </a:solidFill>
                <a:latin typeface="Arial Black" panose="020B0A04020102020204" pitchFamily="34" charset="0"/>
              </a:rPr>
              <a:t>+</a:t>
            </a:r>
          </a:p>
        </p:txBody>
      </p:sp>
      <p:sp>
        <p:nvSpPr>
          <p:cNvPr id="15" name="Jobbra nyíl 14"/>
          <p:cNvSpPr/>
          <p:nvPr/>
        </p:nvSpPr>
        <p:spPr>
          <a:xfrm>
            <a:off x="2300543" y="3299490"/>
            <a:ext cx="455955" cy="271833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585" y="2790660"/>
            <a:ext cx="1422869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44" y="2857686"/>
            <a:ext cx="1264130" cy="119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zövegdoboz 2"/>
          <p:cNvSpPr txBox="1">
            <a:spLocks noChangeArrowheads="1"/>
          </p:cNvSpPr>
          <p:nvPr/>
        </p:nvSpPr>
        <p:spPr bwMode="auto">
          <a:xfrm>
            <a:off x="3114585" y="4287777"/>
            <a:ext cx="13744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 dirty="0"/>
              <a:t>magasabb </a:t>
            </a:r>
            <a:r>
              <a:rPr lang="hu-HU" altLang="hu-HU" sz="1400" b="1" dirty="0" err="1"/>
              <a:t>fedezetekkel</a:t>
            </a:r>
            <a:endParaRPr lang="hu-HU" altLang="hu-HU" sz="1400" b="1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3D41870-67C9-4AD2-BA70-83F03DE508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4038" y="1666506"/>
            <a:ext cx="5896651" cy="380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4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67F60D-FDA1-4EBD-9BC8-1630493BF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005BAC"/>
                </a:solidFill>
              </a:rPr>
              <a:t>Miért Prémium csomag?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587D3B8-84D5-4672-8DDF-FD19232CC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930" y="1690688"/>
            <a:ext cx="10989469" cy="4351338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rgbClr val="005B9C"/>
                </a:solidFill>
              </a:rPr>
              <a:t>Elfolyt víz értéke már 100 000 Ft-ig térül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rgbClr val="005B9C"/>
                </a:solidFill>
              </a:rPr>
              <a:t>Szabadban tárolt vagyontárgyak már 500 000 Ft-ig térülnek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rgbClr val="005B9C"/>
                </a:solidFill>
              </a:rPr>
              <a:t>Zárcsere 60 000 Ft-ig.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rgbClr val="005B9C"/>
                </a:solidFill>
              </a:rPr>
              <a:t>Kerti növényzet biztosítása már 150 000 Ft-ig térül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rgbClr val="005B9C"/>
                </a:solidFill>
              </a:rPr>
              <a:t>Kerti </a:t>
            </a:r>
            <a:r>
              <a:rPr lang="hu-HU" sz="3200" dirty="0" err="1">
                <a:solidFill>
                  <a:srgbClr val="005B9C"/>
                </a:solidFill>
              </a:rPr>
              <a:t>veszélytelenítés</a:t>
            </a:r>
            <a:r>
              <a:rPr lang="hu-HU" sz="3200" dirty="0">
                <a:solidFill>
                  <a:srgbClr val="005B9C"/>
                </a:solidFill>
              </a:rPr>
              <a:t> költsége 150 000 Ft-ig térül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rgbClr val="005B9C"/>
                </a:solidFill>
              </a:rPr>
              <a:t>Garázsban tárolt vagyontárgyak 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25B9D78-959D-4677-96EF-D5BFF3B10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753" y="2843213"/>
            <a:ext cx="1634093" cy="387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6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 számának helye 3">
            <a:extLst>
              <a:ext uri="{FF2B5EF4-FFF2-40B4-BE49-F238E27FC236}">
                <a16:creationId xmlns:a16="http://schemas.microsoft.com/office/drawing/2014/main" id="{0D44CCD6-5DCA-4A74-B571-9B9BB193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0817D51-9AFC-4F22-BD07-B3C3D6CFEEB4}" type="slidenum">
              <a:rPr lang="en-US" altLang="hu-HU" sz="900" smtClean="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hu-HU" sz="900"/>
          </a:p>
        </p:txBody>
      </p:sp>
      <p:sp>
        <p:nvSpPr>
          <p:cNvPr id="12291" name="Titel 1">
            <a:extLst>
              <a:ext uri="{FF2B5EF4-FFF2-40B4-BE49-F238E27FC236}">
                <a16:creationId xmlns:a16="http://schemas.microsoft.com/office/drawing/2014/main" id="{95C171B9-0CC2-4159-BABC-ABA073D58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713" y="406400"/>
            <a:ext cx="104521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57300" indent="-34290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hu-HU" sz="3600" b="1" dirty="0">
                <a:solidFill>
                  <a:srgbClr val="005BAC"/>
                </a:solidFill>
              </a:rPr>
              <a:t>Beépített Balesetbiztosítás 06.03-tól </a:t>
            </a:r>
            <a:endParaRPr lang="en-US" altLang="hu-HU" sz="3600" b="1" dirty="0">
              <a:solidFill>
                <a:srgbClr val="005EA4"/>
              </a:solidFill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B3C6FCB8-1188-4A35-A4D1-753539961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87" y="1176338"/>
            <a:ext cx="10340245" cy="548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5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14475" y="24221"/>
            <a:ext cx="10515600" cy="1325563"/>
          </a:xfrm>
        </p:spPr>
        <p:txBody>
          <a:bodyPr>
            <a:normAutofit/>
          </a:bodyPr>
          <a:lstStyle/>
          <a:p>
            <a:r>
              <a:rPr lang="hu-HU" sz="3200" b="1" dirty="0">
                <a:solidFill>
                  <a:srgbClr val="005BAC"/>
                </a:solidFill>
              </a:rPr>
              <a:t>DÍJMÓDOSÍTÓK, ÉS KEDVEZMÉNYEK</a:t>
            </a:r>
          </a:p>
        </p:txBody>
      </p:sp>
      <p:cxnSp>
        <p:nvCxnSpPr>
          <p:cNvPr id="13" name="Egyenes összekötő 12"/>
          <p:cNvCxnSpPr/>
          <p:nvPr/>
        </p:nvCxnSpPr>
        <p:spPr>
          <a:xfrm>
            <a:off x="0" y="6762750"/>
            <a:ext cx="12192000" cy="0"/>
          </a:xfrm>
          <a:prstGeom prst="line">
            <a:avLst/>
          </a:prstGeom>
          <a:ln w="241300">
            <a:solidFill>
              <a:srgbClr val="005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Kép 1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089" y="1352069"/>
            <a:ext cx="1913354" cy="1913354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551F1610-847D-4285-AC0A-678D2DA1BB29}"/>
              </a:ext>
            </a:extLst>
          </p:cNvPr>
          <p:cNvSpPr txBox="1"/>
          <p:nvPr/>
        </p:nvSpPr>
        <p:spPr>
          <a:xfrm>
            <a:off x="344556" y="1245703"/>
            <a:ext cx="111616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rgbClr val="005B9C"/>
                </a:solidFill>
              </a:rPr>
              <a:t>Elektronikus kommunikáció vállalása 10% díjkedvezmény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hu-HU" sz="2000" dirty="0">
              <a:solidFill>
                <a:srgbClr val="005B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rgbClr val="005B9C"/>
                </a:solidFill>
              </a:rPr>
              <a:t>3 éves tartam vállalása 10% díjkedvezmény</a:t>
            </a:r>
          </a:p>
        </p:txBody>
      </p:sp>
      <p:graphicFrame>
        <p:nvGraphicFramePr>
          <p:cNvPr id="18" name="Táblázat 17">
            <a:extLst>
              <a:ext uri="{FF2B5EF4-FFF2-40B4-BE49-F238E27FC236}">
                <a16:creationId xmlns:a16="http://schemas.microsoft.com/office/drawing/2014/main" id="{CB89EF0C-5A33-4C98-9DE1-4780FA5F3C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331580"/>
              </p:ext>
            </p:extLst>
          </p:nvPr>
        </p:nvGraphicFramePr>
        <p:xfrm>
          <a:off x="1157874" y="2795724"/>
          <a:ext cx="9027215" cy="3615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2114">
                  <a:extLst>
                    <a:ext uri="{9D8B030D-6E8A-4147-A177-3AD203B41FA5}">
                      <a16:colId xmlns:a16="http://schemas.microsoft.com/office/drawing/2014/main" val="865165573"/>
                    </a:ext>
                  </a:extLst>
                </a:gridCol>
                <a:gridCol w="1938367">
                  <a:extLst>
                    <a:ext uri="{9D8B030D-6E8A-4147-A177-3AD203B41FA5}">
                      <a16:colId xmlns:a16="http://schemas.microsoft.com/office/drawing/2014/main" val="2272189819"/>
                    </a:ext>
                  </a:extLst>
                </a:gridCol>
                <a:gridCol w="1938367">
                  <a:extLst>
                    <a:ext uri="{9D8B030D-6E8A-4147-A177-3AD203B41FA5}">
                      <a16:colId xmlns:a16="http://schemas.microsoft.com/office/drawing/2014/main" val="1741340026"/>
                    </a:ext>
                  </a:extLst>
                </a:gridCol>
                <a:gridCol w="1938367">
                  <a:extLst>
                    <a:ext uri="{9D8B030D-6E8A-4147-A177-3AD203B41FA5}">
                      <a16:colId xmlns:a16="http://schemas.microsoft.com/office/drawing/2014/main" val="1217835556"/>
                    </a:ext>
                  </a:extLst>
                </a:gridCol>
              </a:tblGrid>
              <a:tr h="797336">
                <a:tc>
                  <a:txBody>
                    <a:bodyPr/>
                    <a:lstStyle/>
                    <a:p>
                      <a:r>
                        <a:rPr lang="hu-HU" sz="2800" dirty="0"/>
                        <a:t>Díjfizetés módja, gyakorisága szerinti módosító számok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u-HU" sz="2800" dirty="0"/>
                        <a:t>Éves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u-HU" sz="2800" dirty="0"/>
                        <a:t>Féléves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u-HU" sz="2800" dirty="0"/>
                        <a:t>Negyedéves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6496628"/>
                  </a:ext>
                </a:extLst>
              </a:tr>
              <a:tr h="560874">
                <a:tc>
                  <a:txBody>
                    <a:bodyPr/>
                    <a:lstStyle/>
                    <a:p>
                      <a:r>
                        <a:rPr lang="hu-HU" sz="2800" dirty="0"/>
                        <a:t>Csoportos díjlehívás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/>
                        <a:t>-15%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/>
                        <a:t>-10%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/>
                        <a:t>-5%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7372642"/>
                  </a:ext>
                </a:extLst>
              </a:tr>
              <a:tr h="560874">
                <a:tc>
                  <a:txBody>
                    <a:bodyPr/>
                    <a:lstStyle/>
                    <a:p>
                      <a:r>
                        <a:rPr lang="hu-HU" sz="2800" dirty="0"/>
                        <a:t>Banki átutalás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/>
                        <a:t>-5%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/>
                        <a:t>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340643"/>
                  </a:ext>
                </a:extLst>
              </a:tr>
              <a:tr h="560874">
                <a:tc>
                  <a:txBody>
                    <a:bodyPr/>
                    <a:lstStyle/>
                    <a:p>
                      <a:r>
                        <a:rPr lang="hu-HU" sz="2800" dirty="0"/>
                        <a:t>Bankkártyás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/>
                        <a:t>-5%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/>
                        <a:t>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1179022"/>
                  </a:ext>
                </a:extLst>
              </a:tr>
              <a:tr h="560874">
                <a:tc>
                  <a:txBody>
                    <a:bodyPr/>
                    <a:lstStyle/>
                    <a:p>
                      <a:r>
                        <a:rPr lang="hu-HU" sz="2800" dirty="0"/>
                        <a:t>Postai csekk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/>
                        <a:t>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/>
                        <a:t>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/>
                        <a:t>20%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8443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62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-32344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hu-HU" altLang="hu-HU" sz="2800" b="1" dirty="0">
                <a:solidFill>
                  <a:srgbClr val="005EA4"/>
                </a:solidFill>
                <a:cs typeface="Arial" panose="020B0604020202020204" pitchFamily="34" charset="0"/>
              </a:rPr>
              <a:t>Kárbejelentési lehetőségek</a:t>
            </a:r>
          </a:p>
        </p:txBody>
      </p:sp>
      <p:cxnSp>
        <p:nvCxnSpPr>
          <p:cNvPr id="5" name="Egyenes összekötő 4"/>
          <p:cNvCxnSpPr/>
          <p:nvPr/>
        </p:nvCxnSpPr>
        <p:spPr>
          <a:xfrm>
            <a:off x="0" y="6762750"/>
            <a:ext cx="12192000" cy="0"/>
          </a:xfrm>
          <a:prstGeom prst="line">
            <a:avLst/>
          </a:prstGeom>
          <a:ln w="241300">
            <a:solidFill>
              <a:srgbClr val="005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Kép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0" b="6566"/>
          <a:stretch/>
        </p:blipFill>
        <p:spPr bwMode="auto">
          <a:xfrm>
            <a:off x="11453894" y="198438"/>
            <a:ext cx="619908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Kép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30"/>
          <a:stretch>
            <a:fillRect/>
          </a:stretch>
        </p:blipFill>
        <p:spPr bwMode="auto">
          <a:xfrm>
            <a:off x="2367004" y="1027794"/>
            <a:ext cx="6853196" cy="537797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2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" b="7430"/>
          <a:stretch/>
        </p:blipFill>
        <p:spPr bwMode="auto">
          <a:xfrm>
            <a:off x="11453894" y="209550"/>
            <a:ext cx="640976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198" y="97475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hu-HU" altLang="hu-HU" sz="2800" b="1" dirty="0">
                <a:solidFill>
                  <a:srgbClr val="005EA4"/>
                </a:solidFill>
                <a:cs typeface="Arial" panose="020B0604020202020204" pitchFamily="34" charset="0"/>
              </a:rPr>
              <a:t>Kárrendezési lehetőségek</a:t>
            </a:r>
          </a:p>
        </p:txBody>
      </p:sp>
      <p:cxnSp>
        <p:nvCxnSpPr>
          <p:cNvPr id="5" name="Egyenes összekötő 4"/>
          <p:cNvCxnSpPr/>
          <p:nvPr/>
        </p:nvCxnSpPr>
        <p:spPr>
          <a:xfrm>
            <a:off x="0" y="6762750"/>
            <a:ext cx="12192000" cy="0"/>
          </a:xfrm>
          <a:prstGeom prst="line">
            <a:avLst/>
          </a:prstGeom>
          <a:ln w="241300">
            <a:solidFill>
              <a:srgbClr val="005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Lekerekített téglalap 3"/>
          <p:cNvSpPr/>
          <p:nvPr/>
        </p:nvSpPr>
        <p:spPr>
          <a:xfrm>
            <a:off x="4392419" y="773572"/>
            <a:ext cx="3182874" cy="115563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>
                <a:latin typeface="Arial Black" panose="020B0A04020102020204" pitchFamily="34" charset="0"/>
              </a:rPr>
              <a:t>KÁRRENDEZÉS</a:t>
            </a:r>
          </a:p>
        </p:txBody>
      </p:sp>
      <p:sp>
        <p:nvSpPr>
          <p:cNvPr id="9" name="Lekerekített téglalap 8"/>
          <p:cNvSpPr/>
          <p:nvPr/>
        </p:nvSpPr>
        <p:spPr>
          <a:xfrm>
            <a:off x="5285999" y="2582613"/>
            <a:ext cx="1818185" cy="661731"/>
          </a:xfrm>
          <a:prstGeom prst="roundRect">
            <a:avLst/>
          </a:prstGeom>
          <a:gradFill flip="none" rotWithShape="1">
            <a:gsLst>
              <a:gs pos="0">
                <a:srgbClr val="C00000"/>
              </a:gs>
              <a:gs pos="48000">
                <a:srgbClr val="FF0000"/>
              </a:gs>
              <a:gs pos="100000">
                <a:schemeClr val="bg2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KÁRIRÁNYÍTÁS</a:t>
            </a:r>
          </a:p>
        </p:txBody>
      </p:sp>
      <p:sp>
        <p:nvSpPr>
          <p:cNvPr id="7" name="Lefelé nyíl 6"/>
          <p:cNvSpPr/>
          <p:nvPr/>
        </p:nvSpPr>
        <p:spPr>
          <a:xfrm>
            <a:off x="5969286" y="2183610"/>
            <a:ext cx="224287" cy="362310"/>
          </a:xfrm>
          <a:prstGeom prst="down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3" name="Lefelé nyíl 12"/>
          <p:cNvSpPr/>
          <p:nvPr/>
        </p:nvSpPr>
        <p:spPr>
          <a:xfrm rot="1800000">
            <a:off x="5271552" y="3471288"/>
            <a:ext cx="224287" cy="362310"/>
          </a:xfrm>
          <a:prstGeom prst="down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Lefelé nyíl 13"/>
          <p:cNvSpPr/>
          <p:nvPr/>
        </p:nvSpPr>
        <p:spPr>
          <a:xfrm rot="19800000">
            <a:off x="6696160" y="3471288"/>
            <a:ext cx="224287" cy="362310"/>
          </a:xfrm>
          <a:prstGeom prst="down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Lekerekített téglalap 14"/>
          <p:cNvSpPr/>
          <p:nvPr/>
        </p:nvSpPr>
        <p:spPr>
          <a:xfrm>
            <a:off x="3179298" y="3672147"/>
            <a:ext cx="2106702" cy="74322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>
                <a:latin typeface="Arial Black" panose="020B0A04020102020204" pitchFamily="34" charset="0"/>
              </a:rPr>
              <a:t>SZEMLÉS</a:t>
            </a:r>
          </a:p>
        </p:txBody>
      </p:sp>
      <p:sp>
        <p:nvSpPr>
          <p:cNvPr id="16" name="Lekerekített téglalap 15"/>
          <p:cNvSpPr/>
          <p:nvPr/>
        </p:nvSpPr>
        <p:spPr>
          <a:xfrm>
            <a:off x="6906000" y="3672147"/>
            <a:ext cx="1942578" cy="74322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>
                <a:latin typeface="Arial Black" panose="020B0A04020102020204" pitchFamily="34" charset="0"/>
              </a:rPr>
              <a:t>NEM SZEMLÉS</a:t>
            </a:r>
          </a:p>
        </p:txBody>
      </p:sp>
      <p:sp>
        <p:nvSpPr>
          <p:cNvPr id="17" name="Lefelé nyíl 16"/>
          <p:cNvSpPr/>
          <p:nvPr/>
        </p:nvSpPr>
        <p:spPr>
          <a:xfrm rot="1800000">
            <a:off x="3561552" y="4550610"/>
            <a:ext cx="224287" cy="362310"/>
          </a:xfrm>
          <a:prstGeom prst="down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Lefelé nyíl 17"/>
          <p:cNvSpPr/>
          <p:nvPr/>
        </p:nvSpPr>
        <p:spPr>
          <a:xfrm rot="19800000">
            <a:off x="4986160" y="4550610"/>
            <a:ext cx="224287" cy="362310"/>
          </a:xfrm>
          <a:prstGeom prst="down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Lefelé nyíl 18"/>
          <p:cNvSpPr/>
          <p:nvPr/>
        </p:nvSpPr>
        <p:spPr>
          <a:xfrm rot="1800000">
            <a:off x="6981551" y="4528463"/>
            <a:ext cx="224287" cy="362310"/>
          </a:xfrm>
          <a:prstGeom prst="down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Lefelé nyíl 19"/>
          <p:cNvSpPr/>
          <p:nvPr/>
        </p:nvSpPr>
        <p:spPr>
          <a:xfrm rot="19800000">
            <a:off x="8406159" y="4528463"/>
            <a:ext cx="224287" cy="362310"/>
          </a:xfrm>
          <a:prstGeom prst="down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Lekerekített téglalap 21"/>
          <p:cNvSpPr/>
          <p:nvPr/>
        </p:nvSpPr>
        <p:spPr>
          <a:xfrm>
            <a:off x="1895211" y="5048155"/>
            <a:ext cx="2018760" cy="74322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300" dirty="0">
                <a:latin typeface="Arial Black" panose="020B0A04020102020204" pitchFamily="34" charset="0"/>
              </a:rPr>
              <a:t>VIDEÓS</a:t>
            </a:r>
          </a:p>
        </p:txBody>
      </p:sp>
      <p:sp>
        <p:nvSpPr>
          <p:cNvPr id="23" name="Lekerekített téglalap 22"/>
          <p:cNvSpPr/>
          <p:nvPr/>
        </p:nvSpPr>
        <p:spPr>
          <a:xfrm>
            <a:off x="3956053" y="5032088"/>
            <a:ext cx="2018760" cy="75927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300" dirty="0">
                <a:latin typeface="Arial Black" panose="020B0A04020102020204" pitchFamily="34" charset="0"/>
              </a:rPr>
              <a:t>SZAKÉRTŐI</a:t>
            </a:r>
          </a:p>
        </p:txBody>
      </p:sp>
      <p:sp>
        <p:nvSpPr>
          <p:cNvPr id="24" name="Lekerekített téglalap 23"/>
          <p:cNvSpPr/>
          <p:nvPr/>
        </p:nvSpPr>
        <p:spPr>
          <a:xfrm>
            <a:off x="6193573" y="5035134"/>
            <a:ext cx="2060842" cy="67042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300" dirty="0">
                <a:latin typeface="Arial Black" panose="020B0A04020102020204" pitchFamily="34" charset="0"/>
              </a:rPr>
              <a:t>ÖNKISZOLGÁLÓ</a:t>
            </a:r>
          </a:p>
        </p:txBody>
      </p:sp>
      <p:sp>
        <p:nvSpPr>
          <p:cNvPr id="25" name="Lekerekített téglalap 24"/>
          <p:cNvSpPr/>
          <p:nvPr/>
        </p:nvSpPr>
        <p:spPr>
          <a:xfrm>
            <a:off x="8330605" y="5007656"/>
            <a:ext cx="2060842" cy="68649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300" dirty="0">
                <a:latin typeface="Arial Black" panose="020B0A04020102020204" pitchFamily="34" charset="0"/>
              </a:rPr>
              <a:t>ÜGYINTÉZŐI</a:t>
            </a:r>
          </a:p>
        </p:txBody>
      </p:sp>
      <p:sp>
        <p:nvSpPr>
          <p:cNvPr id="26" name="Téglalap 1"/>
          <p:cNvSpPr>
            <a:spLocks noChangeArrowheads="1"/>
          </p:cNvSpPr>
          <p:nvPr/>
        </p:nvSpPr>
        <p:spPr bwMode="auto">
          <a:xfrm>
            <a:off x="4916486" y="3215394"/>
            <a:ext cx="265880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hu-HU" altLang="hu-HU" sz="1300" b="1" dirty="0">
                <a:solidFill>
                  <a:srgbClr val="C00000"/>
                </a:solidFill>
              </a:rPr>
              <a:t>Kárelőzmény-vizsgálat alapján</a:t>
            </a:r>
          </a:p>
        </p:txBody>
      </p:sp>
    </p:spTree>
    <p:extLst>
      <p:ext uri="{BB962C8B-B14F-4D97-AF65-F5344CB8AC3E}">
        <p14:creationId xmlns:p14="http://schemas.microsoft.com/office/powerpoint/2010/main" val="332691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042" y="1297549"/>
            <a:ext cx="3693798" cy="3693798"/>
          </a:xfrm>
          <a:prstGeom prst="rect">
            <a:avLst/>
          </a:prstGeom>
          <a:ln>
            <a:noFill/>
          </a:ln>
        </p:spPr>
      </p:pic>
      <p:sp>
        <p:nvSpPr>
          <p:cNvPr id="9" name="Téglalap 8"/>
          <p:cNvSpPr/>
          <p:nvPr/>
        </p:nvSpPr>
        <p:spPr>
          <a:xfrm rot="10800000">
            <a:off x="4340492" y="1298453"/>
            <a:ext cx="8807116" cy="5307291"/>
          </a:xfrm>
          <a:prstGeom prst="rect">
            <a:avLst/>
          </a:prstGeom>
          <a:gradFill flip="none" rotWithShape="1">
            <a:gsLst>
              <a:gs pos="1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86919" y="4605"/>
            <a:ext cx="10515600" cy="1325563"/>
          </a:xfrm>
        </p:spPr>
        <p:txBody>
          <a:bodyPr>
            <a:normAutofit/>
          </a:bodyPr>
          <a:lstStyle/>
          <a:p>
            <a:r>
              <a:rPr lang="hu-HU" altLang="hu-HU" sz="3600" b="1" dirty="0">
                <a:solidFill>
                  <a:srgbClr val="005EA4"/>
                </a:solidFill>
              </a:rPr>
              <a:t>Ki a célcsoport?</a:t>
            </a:r>
            <a:endParaRPr lang="hu-HU" sz="3600" dirty="0"/>
          </a:p>
        </p:txBody>
      </p:sp>
      <p:sp>
        <p:nvSpPr>
          <p:cNvPr id="15" name="Tartalom helye 2"/>
          <p:cNvSpPr>
            <a:spLocks noGrp="1"/>
          </p:cNvSpPr>
          <p:nvPr>
            <p:ph idx="1"/>
          </p:nvPr>
        </p:nvSpPr>
        <p:spPr>
          <a:xfrm>
            <a:off x="454292" y="1467883"/>
            <a:ext cx="7772400" cy="4900133"/>
          </a:xfrm>
        </p:spPr>
        <p:txBody>
          <a:bodyPr anchor="t">
            <a:normAutofit fontScale="85000" lnSpcReduction="20000"/>
          </a:bodyPr>
          <a:lstStyle/>
          <a:p>
            <a:pPr marL="0" indent="0">
              <a:buNone/>
            </a:pPr>
            <a:r>
              <a:rPr lang="hu-HU" sz="3200" dirty="0">
                <a:solidFill>
                  <a:srgbClr val="0066FF"/>
                </a:solidFill>
                <a:latin typeface="StoneSansM"/>
              </a:rPr>
              <a:t>VAGYONTÁRGYAK ESETÉBEN</a:t>
            </a:r>
          </a:p>
          <a:p>
            <a:pPr marL="0" indent="0">
              <a:buNone/>
            </a:pPr>
            <a:r>
              <a:rPr lang="hu-HU" sz="1800" dirty="0">
                <a:solidFill>
                  <a:srgbClr val="0066FF"/>
                </a:solidFill>
                <a:latin typeface="Wingdings" panose="05000000000000000000" pitchFamily="2" charset="2"/>
              </a:rPr>
              <a:t>n </a:t>
            </a:r>
            <a:r>
              <a:rPr lang="hu-HU" dirty="0">
                <a:solidFill>
                  <a:srgbClr val="000000"/>
                </a:solidFill>
                <a:latin typeface="StoneSansM"/>
              </a:rPr>
              <a:t>saját használatú ház, lakás, nyaraló</a:t>
            </a:r>
          </a:p>
          <a:p>
            <a:pPr marL="0" indent="0">
              <a:buNone/>
            </a:pPr>
            <a:r>
              <a:rPr lang="hu-HU" sz="1800" dirty="0">
                <a:solidFill>
                  <a:srgbClr val="0066FF"/>
                </a:solidFill>
                <a:latin typeface="Wingdings" panose="05000000000000000000" pitchFamily="2" charset="2"/>
              </a:rPr>
              <a:t>n </a:t>
            </a:r>
            <a:r>
              <a:rPr lang="hu-HU" dirty="0">
                <a:solidFill>
                  <a:srgbClr val="000000"/>
                </a:solidFill>
                <a:latin typeface="StoneSansM"/>
              </a:rPr>
              <a:t>olyan épület, aminek alapterülete 10 és 500 négyzetméter</a:t>
            </a:r>
          </a:p>
          <a:p>
            <a:pPr marL="0" indent="0">
              <a:buNone/>
            </a:pPr>
            <a:r>
              <a:rPr lang="hu-HU" dirty="0">
                <a:solidFill>
                  <a:srgbClr val="000000"/>
                </a:solidFill>
                <a:latin typeface="StoneSansM"/>
              </a:rPr>
              <a:t>       között van</a:t>
            </a:r>
          </a:p>
          <a:p>
            <a:pPr marL="0" indent="0">
              <a:buNone/>
            </a:pPr>
            <a:r>
              <a:rPr lang="hu-HU" sz="1800" dirty="0">
                <a:solidFill>
                  <a:srgbClr val="0066FF"/>
                </a:solidFill>
                <a:latin typeface="Wingdings" panose="05000000000000000000" pitchFamily="2" charset="2"/>
              </a:rPr>
              <a:t>n </a:t>
            </a:r>
            <a:r>
              <a:rPr lang="hu-HU" dirty="0">
                <a:solidFill>
                  <a:srgbClr val="000000"/>
                </a:solidFill>
                <a:latin typeface="StoneSansM"/>
              </a:rPr>
              <a:t>200 millió Ft alatti értékű épületek</a:t>
            </a:r>
          </a:p>
          <a:p>
            <a:pPr marL="0" indent="0">
              <a:buNone/>
            </a:pPr>
            <a:r>
              <a:rPr lang="hu-HU" sz="1800" dirty="0">
                <a:solidFill>
                  <a:srgbClr val="0066FF"/>
                </a:solidFill>
                <a:latin typeface="Wingdings" panose="05000000000000000000" pitchFamily="2" charset="2"/>
              </a:rPr>
              <a:t>n </a:t>
            </a:r>
            <a:r>
              <a:rPr lang="hu-HU" dirty="0">
                <a:solidFill>
                  <a:srgbClr val="000000"/>
                </a:solidFill>
                <a:latin typeface="StoneSansM"/>
              </a:rPr>
              <a:t>100 millió Ft alatti Ingóságokat biztosítani kívánó ügyfelek</a:t>
            </a:r>
            <a:endParaRPr lang="hu-HU" sz="2000" b="1" dirty="0">
              <a:ea typeface="ＭＳ Ｐゴシック" charset="-128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hu-HU" sz="2000" b="1" dirty="0">
              <a:ea typeface="ＭＳ Ｐゴシック" charset="-128"/>
            </a:endParaRPr>
          </a:p>
          <a:p>
            <a:pPr marL="0" indent="0">
              <a:buNone/>
            </a:pPr>
            <a:r>
              <a:rPr lang="hu-HU" sz="3600" dirty="0">
                <a:solidFill>
                  <a:srgbClr val="0066FF"/>
                </a:solidFill>
                <a:latin typeface="StoneSansM"/>
              </a:rPr>
              <a:t>ÜGYFELEK ESETÉBEN</a:t>
            </a:r>
          </a:p>
          <a:p>
            <a:pPr marL="0" indent="0">
              <a:buNone/>
            </a:pPr>
            <a:r>
              <a:rPr lang="hu-HU" sz="1800" dirty="0">
                <a:solidFill>
                  <a:srgbClr val="0066FF"/>
                </a:solidFill>
                <a:latin typeface="Wingdings" panose="05000000000000000000" pitchFamily="2" charset="2"/>
              </a:rPr>
              <a:t>n </a:t>
            </a:r>
            <a:r>
              <a:rPr lang="hu-HU" dirty="0">
                <a:solidFill>
                  <a:srgbClr val="000000"/>
                </a:solidFill>
                <a:latin typeface="StoneSansM"/>
              </a:rPr>
              <a:t>elektronikus kommunikációt és online ügyintézést</a:t>
            </a:r>
          </a:p>
          <a:p>
            <a:pPr marL="0" indent="0">
              <a:buNone/>
            </a:pPr>
            <a:r>
              <a:rPr lang="hu-HU" dirty="0">
                <a:solidFill>
                  <a:srgbClr val="000000"/>
                </a:solidFill>
                <a:latin typeface="StoneSansM"/>
              </a:rPr>
              <a:t>      (pl. online kárbejelentés) vállaló ügyfelek</a:t>
            </a:r>
          </a:p>
          <a:p>
            <a:pPr marL="0" indent="0">
              <a:buNone/>
            </a:pPr>
            <a:r>
              <a:rPr lang="hu-HU" sz="1800" dirty="0">
                <a:solidFill>
                  <a:srgbClr val="0066FF"/>
                </a:solidFill>
                <a:latin typeface="Wingdings" panose="05000000000000000000" pitchFamily="2" charset="2"/>
              </a:rPr>
              <a:t>n </a:t>
            </a:r>
            <a:r>
              <a:rPr lang="hu-HU" dirty="0">
                <a:solidFill>
                  <a:srgbClr val="000000"/>
                </a:solidFill>
                <a:latin typeface="StoneSansM"/>
              </a:rPr>
              <a:t>csoportos beszedéssel, banki átutalással vagy bankkártyával</a:t>
            </a:r>
          </a:p>
          <a:p>
            <a:pPr marL="0" indent="0">
              <a:buNone/>
            </a:pPr>
            <a:r>
              <a:rPr lang="hu-HU" dirty="0">
                <a:solidFill>
                  <a:srgbClr val="000000"/>
                </a:solidFill>
                <a:latin typeface="StoneSansM"/>
              </a:rPr>
              <a:t>       fizető ügyfelek</a:t>
            </a:r>
            <a:endParaRPr lang="hu-HU" sz="2400" b="1" dirty="0">
              <a:ea typeface="ＭＳ Ｐゴシック" charset="-128"/>
            </a:endParaRPr>
          </a:p>
        </p:txBody>
      </p:sp>
      <p:pic>
        <p:nvPicPr>
          <p:cNvPr id="4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819" y="3726655"/>
            <a:ext cx="3604181" cy="25294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819" y="1313467"/>
            <a:ext cx="3604181" cy="239855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Egyenes összekötő 5"/>
          <p:cNvCxnSpPr/>
          <p:nvPr/>
        </p:nvCxnSpPr>
        <p:spPr>
          <a:xfrm>
            <a:off x="0" y="6762750"/>
            <a:ext cx="12192000" cy="0"/>
          </a:xfrm>
          <a:prstGeom prst="line">
            <a:avLst/>
          </a:prstGeom>
          <a:ln w="241300">
            <a:solidFill>
              <a:srgbClr val="005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22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2617" y="-41960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hu-HU" altLang="hu-HU" sz="2800" b="1" dirty="0">
                <a:solidFill>
                  <a:srgbClr val="005EA4"/>
                </a:solidFill>
                <a:cs typeface="Arial" panose="020B0604020202020204" pitchFamily="34" charset="0"/>
              </a:rPr>
              <a:t>videós (i2i) kárrendezés</a:t>
            </a:r>
          </a:p>
        </p:txBody>
      </p:sp>
      <p:sp>
        <p:nvSpPr>
          <p:cNvPr id="8" name="Tartalom helye 1"/>
          <p:cNvSpPr>
            <a:spLocks noGrp="1"/>
          </p:cNvSpPr>
          <p:nvPr>
            <p:ph idx="1"/>
          </p:nvPr>
        </p:nvSpPr>
        <p:spPr>
          <a:xfrm>
            <a:off x="666009" y="1081845"/>
            <a:ext cx="10787885" cy="2613852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None/>
              <a:defRPr/>
            </a:pPr>
            <a:r>
              <a:rPr lang="hu-HU" sz="3000" dirty="0">
                <a:solidFill>
                  <a:srgbClr val="005BAC"/>
                </a:solidFill>
                <a:ea typeface="MS PGothic" pitchFamily="34" charset="-128"/>
              </a:rPr>
              <a:t>Az online kárbejelentő felületen vagy a telefonos bejelentésnél is lehetőség</a:t>
            </a:r>
          </a:p>
          <a:p>
            <a:pPr marL="361950" lvl="1" indent="-361950" fontAlgn="base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hu-HU" sz="3000" dirty="0">
                <a:solidFill>
                  <a:srgbClr val="005BAC"/>
                </a:solidFill>
              </a:rPr>
              <a:t>ha rendelkezik az ügyfél mobiltelefonnal vagy okos eszközzel</a:t>
            </a:r>
          </a:p>
          <a:p>
            <a:pPr marL="361950" lvl="1" indent="-361950" fontAlgn="base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hu-HU" sz="3000" dirty="0">
                <a:solidFill>
                  <a:srgbClr val="005BAC"/>
                </a:solidFill>
              </a:rPr>
              <a:t>i2i videós applikáció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None/>
              <a:defRPr/>
            </a:pPr>
            <a:endParaRPr lang="hu-HU" sz="2400" dirty="0">
              <a:solidFill>
                <a:srgbClr val="000000"/>
              </a:solidFill>
              <a:ea typeface="MS PGothic" pitchFamily="34" charset="-128"/>
            </a:endParaRPr>
          </a:p>
        </p:txBody>
      </p:sp>
      <p:cxnSp>
        <p:nvCxnSpPr>
          <p:cNvPr id="5" name="Egyenes összekötő 4"/>
          <p:cNvCxnSpPr/>
          <p:nvPr/>
        </p:nvCxnSpPr>
        <p:spPr>
          <a:xfrm>
            <a:off x="0" y="6762750"/>
            <a:ext cx="12192000" cy="0"/>
          </a:xfrm>
          <a:prstGeom prst="line">
            <a:avLst/>
          </a:prstGeom>
          <a:ln w="241300">
            <a:solidFill>
              <a:srgbClr val="005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Kép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" b="7430"/>
          <a:stretch/>
        </p:blipFill>
        <p:spPr bwMode="auto">
          <a:xfrm>
            <a:off x="11453894" y="209550"/>
            <a:ext cx="640976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s://24.p3k.hu/app/uploads/2017/03/i2i-2-3-800x4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32" y="3151917"/>
            <a:ext cx="6686550" cy="34965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82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58008"/>
            <a:ext cx="3304861" cy="220434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073" y="4557174"/>
            <a:ext cx="3304861" cy="220434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479" y="4557140"/>
            <a:ext cx="3782521" cy="2205210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935" y="4556740"/>
            <a:ext cx="2277224" cy="220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94241"/>
            <a:ext cx="10515600" cy="1325563"/>
          </a:xfrm>
        </p:spPr>
        <p:txBody>
          <a:bodyPr>
            <a:normAutofit/>
          </a:bodyPr>
          <a:lstStyle/>
          <a:p>
            <a:r>
              <a:rPr lang="hu-HU" altLang="hu-HU" sz="2800" b="1" dirty="0">
                <a:solidFill>
                  <a:srgbClr val="005EA4"/>
                </a:solidFill>
                <a:cs typeface="Arial" panose="020B0604020202020204" pitchFamily="34" charset="0"/>
              </a:rPr>
              <a:t>Ügyintézői kárrendezés</a:t>
            </a:r>
          </a:p>
        </p:txBody>
      </p:sp>
      <p:sp>
        <p:nvSpPr>
          <p:cNvPr id="8" name="Tartalom helye 1"/>
          <p:cNvSpPr>
            <a:spLocks noGrp="1"/>
          </p:cNvSpPr>
          <p:nvPr>
            <p:ph idx="1"/>
          </p:nvPr>
        </p:nvSpPr>
        <p:spPr>
          <a:xfrm>
            <a:off x="393895" y="1308296"/>
            <a:ext cx="11700975" cy="2520947"/>
          </a:xfrm>
        </p:spPr>
        <p:txBody>
          <a:bodyPr>
            <a:noAutofit/>
          </a:bodyPr>
          <a:lstStyle/>
          <a:p>
            <a:pPr marL="361950" lvl="1" indent="-361950" fontAlgn="base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hu-HU" sz="2800" dirty="0"/>
              <a:t>jellemzően kis károk esetén (pl. üvegtörés, zárcsere, bankkártya pótlása, </a:t>
            </a:r>
            <a:r>
              <a:rPr lang="hu-HU" sz="2800" dirty="0" err="1"/>
              <a:t>stb</a:t>
            </a:r>
            <a:r>
              <a:rPr lang="hu-HU" sz="2800" dirty="0"/>
              <a:t>)</a:t>
            </a:r>
          </a:p>
          <a:p>
            <a:pPr marL="361950" lvl="1" indent="-361950" fontAlgn="base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endParaRPr lang="hu-HU" sz="2800" dirty="0"/>
          </a:p>
          <a:p>
            <a:pPr marL="361950" lvl="1" indent="-361950" fontAlgn="base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hu-HU" sz="2800" dirty="0"/>
              <a:t>összeghatár: 50.000 Ft</a:t>
            </a:r>
          </a:p>
        </p:txBody>
      </p:sp>
      <p:cxnSp>
        <p:nvCxnSpPr>
          <p:cNvPr id="5" name="Egyenes összekötő 4"/>
          <p:cNvCxnSpPr/>
          <p:nvPr/>
        </p:nvCxnSpPr>
        <p:spPr>
          <a:xfrm>
            <a:off x="0" y="6762750"/>
            <a:ext cx="12192000" cy="0"/>
          </a:xfrm>
          <a:prstGeom prst="line">
            <a:avLst/>
          </a:prstGeom>
          <a:ln w="241300">
            <a:solidFill>
              <a:srgbClr val="005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Kép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" b="7430"/>
          <a:stretch/>
        </p:blipFill>
        <p:spPr bwMode="auto">
          <a:xfrm>
            <a:off x="11453894" y="209550"/>
            <a:ext cx="640976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Egyenes összekötő 14"/>
          <p:cNvCxnSpPr/>
          <p:nvPr/>
        </p:nvCxnSpPr>
        <p:spPr>
          <a:xfrm>
            <a:off x="0" y="4556740"/>
            <a:ext cx="12192000" cy="0"/>
          </a:xfrm>
          <a:prstGeom prst="line">
            <a:avLst/>
          </a:prstGeom>
          <a:ln w="76200">
            <a:solidFill>
              <a:srgbClr val="005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20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-21232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hu-HU" altLang="hu-HU" sz="2800" b="1" dirty="0">
                <a:solidFill>
                  <a:srgbClr val="005EA4"/>
                </a:solidFill>
                <a:cs typeface="Arial" panose="020B0604020202020204" pitchFamily="34" charset="0"/>
              </a:rPr>
              <a:t>Önkiszolgáló kárrendezés</a:t>
            </a:r>
          </a:p>
        </p:txBody>
      </p:sp>
      <p:sp>
        <p:nvSpPr>
          <p:cNvPr id="8" name="Tartalom helye 1"/>
          <p:cNvSpPr>
            <a:spLocks noGrp="1"/>
          </p:cNvSpPr>
          <p:nvPr>
            <p:ph idx="1"/>
          </p:nvPr>
        </p:nvSpPr>
        <p:spPr>
          <a:xfrm>
            <a:off x="459748" y="837637"/>
            <a:ext cx="6824388" cy="2018104"/>
          </a:xfrm>
        </p:spPr>
        <p:txBody>
          <a:bodyPr anchor="ctr">
            <a:no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hu-HU" b="1" dirty="0">
                <a:solidFill>
                  <a:srgbClr val="000000"/>
                </a:solidFill>
                <a:ea typeface="MS PGothic" panose="020B0600070205080204" pitchFamily="34" charset="-128"/>
              </a:rPr>
              <a:t>Kárrendezés akár szemle nélkül!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hu-HU" b="1" dirty="0">
                <a:solidFill>
                  <a:srgbClr val="000000"/>
                </a:solidFill>
                <a:ea typeface="MS PGothic" panose="020B0600070205080204" pitchFamily="34" charset="-128"/>
              </a:rPr>
              <a:t>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hu-HU" sz="2200" dirty="0">
                <a:solidFill>
                  <a:srgbClr val="000000"/>
                </a:solidFill>
                <a:ea typeface="MS PGothic" panose="020B0600070205080204" pitchFamily="34" charset="-128"/>
              </a:rPr>
              <a:t>100 000 Ft alatti kárösszeg esetén 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hu-HU" sz="2200" dirty="0">
                <a:solidFill>
                  <a:srgbClr val="000000"/>
                </a:solidFill>
                <a:ea typeface="MS PGothic" panose="020B0600070205080204" pitchFamily="34" charset="-128"/>
              </a:rPr>
              <a:t>Online kárbejelentéssel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hu-HU" sz="2200" dirty="0">
                <a:solidFill>
                  <a:srgbClr val="000000"/>
                </a:solidFill>
                <a:ea typeface="MS PGothic" panose="020B0600070205080204" pitchFamily="34" charset="-128"/>
              </a:rPr>
              <a:t>A káreseményről készült </a:t>
            </a:r>
            <a:r>
              <a:rPr lang="hu-HU" sz="2200" b="1" dirty="0">
                <a:solidFill>
                  <a:srgbClr val="000000"/>
                </a:solidFill>
                <a:ea typeface="MS PGothic" panose="020B0600070205080204" pitchFamily="34" charset="-128"/>
              </a:rPr>
              <a:t>dokumentumok feltölthetők</a:t>
            </a:r>
          </a:p>
        </p:txBody>
      </p:sp>
      <p:pic>
        <p:nvPicPr>
          <p:cNvPr id="10" name="Kép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" b="7430"/>
          <a:stretch/>
        </p:blipFill>
        <p:spPr bwMode="auto">
          <a:xfrm>
            <a:off x="11453894" y="209550"/>
            <a:ext cx="640976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Egyenes összekötő 11"/>
          <p:cNvCxnSpPr/>
          <p:nvPr/>
        </p:nvCxnSpPr>
        <p:spPr>
          <a:xfrm>
            <a:off x="0" y="6762750"/>
            <a:ext cx="12192000" cy="0"/>
          </a:xfrm>
          <a:prstGeom prst="line">
            <a:avLst/>
          </a:prstGeom>
          <a:ln w="241300">
            <a:solidFill>
              <a:srgbClr val="005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églalap 12"/>
          <p:cNvSpPr/>
          <p:nvPr/>
        </p:nvSpPr>
        <p:spPr>
          <a:xfrm>
            <a:off x="7547804" y="1031467"/>
            <a:ext cx="4184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3619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5BAC"/>
              </a:buClr>
              <a:buFont typeface="Wingdings" panose="05000000000000000000" pitchFamily="2" charset="2"/>
              <a:buChar char="§"/>
              <a:defRPr/>
            </a:pP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Csővezetékből kiáramló víz, </a:t>
            </a:r>
          </a:p>
          <a:p>
            <a:pPr marL="361950" lvl="0" indent="-3619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5BAC"/>
              </a:buClr>
              <a:buFont typeface="Wingdings" panose="05000000000000000000" pitchFamily="2" charset="2"/>
              <a:buChar char="§"/>
              <a:defRPr/>
            </a:pP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vihar, </a:t>
            </a:r>
          </a:p>
          <a:p>
            <a:pPr marL="361950" lvl="0" indent="-3619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5BAC"/>
              </a:buClr>
              <a:buFont typeface="Wingdings" panose="05000000000000000000" pitchFamily="2" charset="2"/>
              <a:buChar char="§"/>
              <a:defRPr/>
            </a:pP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felhőszakadás, </a:t>
            </a:r>
          </a:p>
          <a:p>
            <a:pPr marL="361950" lvl="0" indent="-3619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5BAC"/>
              </a:buClr>
              <a:buFont typeface="Wingdings" panose="05000000000000000000" pitchFamily="2" charset="2"/>
              <a:buChar char="§"/>
              <a:defRPr/>
            </a:pP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beázás csapadéktól, </a:t>
            </a:r>
          </a:p>
          <a:p>
            <a:pPr marL="361950" lvl="0" indent="-3619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5BAC"/>
              </a:buClr>
              <a:buFont typeface="Wingdings" panose="05000000000000000000" pitchFamily="2" charset="2"/>
              <a:buChar char="§"/>
              <a:defRPr/>
            </a:pP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jégverés, </a:t>
            </a:r>
          </a:p>
          <a:p>
            <a:pPr marL="361950" lvl="0" indent="-3619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5BAC"/>
              </a:buClr>
              <a:buFont typeface="Wingdings" panose="05000000000000000000" pitchFamily="2" charset="2"/>
              <a:buChar char="§"/>
              <a:defRPr/>
            </a:pP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robbanás, </a:t>
            </a:r>
          </a:p>
          <a:p>
            <a:pPr marL="361950" lvl="0" indent="-3619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5BAC"/>
              </a:buClr>
              <a:buFont typeface="Wingdings" panose="05000000000000000000" pitchFamily="2" charset="2"/>
              <a:buChar char="§"/>
              <a:defRPr/>
            </a:pP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rongálás, </a:t>
            </a:r>
          </a:p>
          <a:p>
            <a:pPr marL="361950" lvl="0" indent="-3619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5BAC"/>
              </a:buClr>
              <a:buFont typeface="Wingdings" panose="05000000000000000000" pitchFamily="2" charset="2"/>
              <a:buChar char="§"/>
              <a:defRPr/>
            </a:pP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fagyasztott élelmiszer megromlása </a:t>
            </a:r>
          </a:p>
        </p:txBody>
      </p:sp>
      <p:cxnSp>
        <p:nvCxnSpPr>
          <p:cNvPr id="18" name="Egyenes összekötő 17"/>
          <p:cNvCxnSpPr/>
          <p:nvPr/>
        </p:nvCxnSpPr>
        <p:spPr>
          <a:xfrm>
            <a:off x="-13299" y="3441940"/>
            <a:ext cx="12205299" cy="0"/>
          </a:xfrm>
          <a:prstGeom prst="line">
            <a:avLst/>
          </a:prstGeom>
          <a:ln w="57150">
            <a:solidFill>
              <a:srgbClr val="005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Kép 4">
            <a:extLst>
              <a:ext uri="{FF2B5EF4-FFF2-40B4-BE49-F238E27FC236}">
                <a16:creationId xmlns:a16="http://schemas.microsoft.com/office/drawing/2014/main" id="{A385B20F-C905-459D-BD70-1D22992D9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8" y="3714610"/>
            <a:ext cx="3097212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Kép 5">
            <a:extLst>
              <a:ext uri="{FF2B5EF4-FFF2-40B4-BE49-F238E27FC236}">
                <a16:creationId xmlns:a16="http://schemas.microsoft.com/office/drawing/2014/main" id="{BE6DF0CC-BF1F-4D00-A906-B2861918D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270" y="3663670"/>
            <a:ext cx="3313112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Kép 4">
            <a:extLst>
              <a:ext uri="{FF2B5EF4-FFF2-40B4-BE49-F238E27FC236}">
                <a16:creationId xmlns:a16="http://schemas.microsoft.com/office/drawing/2014/main" id="{94AEFE24-CF59-4C38-AAD1-F50E8DEE2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323" y="3990255"/>
            <a:ext cx="3781354" cy="222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5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42534" y="48074"/>
            <a:ext cx="9847385" cy="1025476"/>
          </a:xfrm>
        </p:spPr>
        <p:txBody>
          <a:bodyPr>
            <a:normAutofit/>
          </a:bodyPr>
          <a:lstStyle/>
          <a:p>
            <a:r>
              <a:rPr lang="hu-HU" altLang="hu-HU" sz="3200" b="1" dirty="0">
                <a:solidFill>
                  <a:srgbClr val="005EA4"/>
                </a:solidFill>
                <a:cs typeface="Arial" panose="020B0604020202020204" pitchFamily="34" charset="0"/>
              </a:rPr>
              <a:t>Szolgáltatási garancia</a:t>
            </a:r>
          </a:p>
        </p:txBody>
      </p:sp>
      <p:pic>
        <p:nvPicPr>
          <p:cNvPr id="10" name="Kép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" b="7430"/>
          <a:stretch/>
        </p:blipFill>
        <p:spPr bwMode="auto">
          <a:xfrm>
            <a:off x="11453894" y="209550"/>
            <a:ext cx="640976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Egyenes összekötő 11"/>
          <p:cNvCxnSpPr/>
          <p:nvPr/>
        </p:nvCxnSpPr>
        <p:spPr>
          <a:xfrm>
            <a:off x="0" y="6762750"/>
            <a:ext cx="12192000" cy="0"/>
          </a:xfrm>
          <a:prstGeom prst="line">
            <a:avLst/>
          </a:prstGeom>
          <a:ln w="241300">
            <a:solidFill>
              <a:srgbClr val="005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562" y="1271936"/>
            <a:ext cx="1834712" cy="176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zövegdoboz 1"/>
          <p:cNvSpPr txBox="1">
            <a:spLocks noChangeArrowheads="1"/>
          </p:cNvSpPr>
          <p:nvPr/>
        </p:nvSpPr>
        <p:spPr bwMode="auto">
          <a:xfrm>
            <a:off x="4529405" y="1813574"/>
            <a:ext cx="4938151" cy="89255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u-HU" altLang="hu-HU" sz="2600" dirty="0"/>
              <a:t>A legtöbb biztosító nem nyújt kárrendezési garanciát!</a:t>
            </a:r>
          </a:p>
        </p:txBody>
      </p:sp>
      <p:sp>
        <p:nvSpPr>
          <p:cNvPr id="23" name="Téglalap 1"/>
          <p:cNvSpPr>
            <a:spLocks noChangeArrowheads="1"/>
          </p:cNvSpPr>
          <p:nvPr/>
        </p:nvSpPr>
        <p:spPr bwMode="auto">
          <a:xfrm>
            <a:off x="1099866" y="3476017"/>
            <a:ext cx="10515600" cy="2154436"/>
          </a:xfrm>
          <a:prstGeom prst="rect">
            <a:avLst/>
          </a:prstGeom>
          <a:solidFill>
            <a:schemeClr val="bg1"/>
          </a:solidFill>
          <a:ln w="76200">
            <a:solidFill>
              <a:srgbClr val="005BAC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600" b="1" dirty="0">
                <a:solidFill>
                  <a:srgbClr val="005EA4"/>
                </a:solidFill>
              </a:rPr>
              <a:t>Online kárbejelentéssel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600" b="1" dirty="0">
                <a:solidFill>
                  <a:srgbClr val="005EA4"/>
                </a:solidFill>
              </a:rPr>
              <a:t>Önkiszolgáló kárrendezés </a:t>
            </a:r>
            <a:r>
              <a:rPr lang="hu-HU" altLang="hu-HU" sz="2600" dirty="0">
                <a:solidFill>
                  <a:srgbClr val="005EA4"/>
                </a:solidFill>
              </a:rPr>
              <a:t>esetén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600" b="1" dirty="0">
                <a:solidFill>
                  <a:srgbClr val="005EA4"/>
                </a:solidFill>
              </a:rPr>
              <a:t>3 munkanapon belüli kifizetés*garanciával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600" dirty="0">
                <a:solidFill>
                  <a:srgbClr val="005EA4"/>
                </a:solidFill>
              </a:rPr>
              <a:t>3 munkanapot meghaladó kifizetés esetén </a:t>
            </a:r>
            <a:r>
              <a:rPr lang="hu-HU" altLang="hu-HU" sz="2600" b="1" dirty="0">
                <a:solidFill>
                  <a:srgbClr val="005EA4"/>
                </a:solidFill>
              </a:rPr>
              <a:t>15.000 Ft </a:t>
            </a:r>
            <a:r>
              <a:rPr lang="hu-HU" altLang="hu-HU" sz="2600" dirty="0">
                <a:solidFill>
                  <a:srgbClr val="005EA4"/>
                </a:solidFill>
              </a:rPr>
              <a:t>kötbért fizetünk</a:t>
            </a:r>
          </a:p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hu-HU" altLang="hu-HU" sz="1400" dirty="0">
                <a:solidFill>
                  <a:srgbClr val="005EA4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hu-HU" altLang="hu-HU" sz="1600" dirty="0">
                <a:solidFill>
                  <a:srgbClr val="005EA4"/>
                </a:solidFill>
              </a:rPr>
              <a:t>*Az utolsó beérkezett dokumentumtól számítva, kivéve természeti csapás esetén (ahol tömeges kár következik be)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6238B60B-91D2-43CC-9B55-99964B3FFA82}"/>
              </a:ext>
            </a:extLst>
          </p:cNvPr>
          <p:cNvSpPr txBox="1"/>
          <p:nvPr/>
        </p:nvSpPr>
        <p:spPr>
          <a:xfrm>
            <a:off x="1209822" y="5950634"/>
            <a:ext cx="10044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rgbClr val="005A92"/>
                </a:solidFill>
              </a:rPr>
              <a:t> </a:t>
            </a:r>
            <a:r>
              <a:rPr lang="hu-HU" sz="2000" b="1" dirty="0">
                <a:solidFill>
                  <a:srgbClr val="005A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KÖTBÉR FIZETÉSÉRE EDDIG NEM KERÜLT SOR </a:t>
            </a:r>
            <a:r>
              <a:rPr lang="hu-HU" sz="2000" b="1" dirty="0">
                <a:solidFill>
                  <a:srgbClr val="005A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r>
              <a:rPr lang="en-US" sz="2000" b="1" dirty="0">
                <a:solidFill>
                  <a:srgbClr val="005A92"/>
                </a:solidFill>
              </a:rPr>
              <a:t>	    		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02180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Kép 7" descr="A képen képernyőkép, monitor, ülő, laptop látható&#10;&#10;Automatikusan generált leírás">
            <a:extLst>
              <a:ext uri="{FF2B5EF4-FFF2-40B4-BE49-F238E27FC236}">
                <a16:creationId xmlns:a16="http://schemas.microsoft.com/office/drawing/2014/main" id="{AB5FF616-3BE4-4BBF-9FE8-C516F77BC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t="9091" r="2745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367F60D-FDA1-4EBD-9BC8-1630493BF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 err="1"/>
              <a:t>Hogyan</a:t>
            </a:r>
            <a:r>
              <a:rPr lang="en-US" sz="4800" b="1" dirty="0"/>
              <a:t> </a:t>
            </a:r>
            <a:r>
              <a:rPr lang="en-US" sz="4800" b="1" dirty="0" err="1"/>
              <a:t>köthető</a:t>
            </a:r>
            <a:r>
              <a:rPr lang="en-US" sz="4800" b="1" dirty="0"/>
              <a:t> meg UPP </a:t>
            </a:r>
            <a:r>
              <a:rPr lang="en-US" sz="4800" b="1" dirty="0" err="1"/>
              <a:t>felületen</a:t>
            </a:r>
            <a:endParaRPr lang="en-US" sz="4800" b="1" dirty="0"/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593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képernyőkép látható&#10;&#10;Automatikusan generált leírás">
            <a:extLst>
              <a:ext uri="{FF2B5EF4-FFF2-40B4-BE49-F238E27FC236}">
                <a16:creationId xmlns:a16="http://schemas.microsoft.com/office/drawing/2014/main" id="{EC16769F-D057-4451-984B-7138E39920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1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képernyőkép látható&#10;&#10;Automatikusan generált leírás">
            <a:extLst>
              <a:ext uri="{FF2B5EF4-FFF2-40B4-BE49-F238E27FC236}">
                <a16:creationId xmlns:a16="http://schemas.microsoft.com/office/drawing/2014/main" id="{4CE19722-6B16-43AF-9A08-F8B7FC754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képernyőkép látható&#10;&#10;Automatikusan generált leírás">
            <a:extLst>
              <a:ext uri="{FF2B5EF4-FFF2-40B4-BE49-F238E27FC236}">
                <a16:creationId xmlns:a16="http://schemas.microsoft.com/office/drawing/2014/main" id="{BB63AA31-2FEA-4926-875C-64F0A6433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6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képernyőkép látható&#10;&#10;Automatikusan generált leírás">
            <a:extLst>
              <a:ext uri="{FF2B5EF4-FFF2-40B4-BE49-F238E27FC236}">
                <a16:creationId xmlns:a16="http://schemas.microsoft.com/office/drawing/2014/main" id="{C71E9077-EF86-4B1C-AABE-B2A6EBACB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5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képernyőkép látható&#10;&#10;Automatikusan generált leírás">
            <a:extLst>
              <a:ext uri="{FF2B5EF4-FFF2-40B4-BE49-F238E27FC236}">
                <a16:creationId xmlns:a16="http://schemas.microsoft.com/office/drawing/2014/main" id="{C67892B8-1F4B-4A18-8503-3FCB308AC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86880"/>
            <a:ext cx="10515600" cy="1325563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rgbClr val="005EA4"/>
                </a:solidFill>
              </a:rPr>
              <a:t>A termék mellett szóló fontos érvek</a:t>
            </a:r>
          </a:p>
        </p:txBody>
      </p:sp>
      <p:cxnSp>
        <p:nvCxnSpPr>
          <p:cNvPr id="10" name="Egyenes összekötő 9"/>
          <p:cNvCxnSpPr/>
          <p:nvPr/>
        </p:nvCxnSpPr>
        <p:spPr>
          <a:xfrm>
            <a:off x="0" y="6762750"/>
            <a:ext cx="12192000" cy="0"/>
          </a:xfrm>
          <a:prstGeom prst="line">
            <a:avLst/>
          </a:prstGeom>
          <a:ln w="241300">
            <a:solidFill>
              <a:srgbClr val="005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D9FF149D-2266-4128-AF63-E37C89F72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619" y="1234859"/>
            <a:ext cx="11434762" cy="5339771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3000" dirty="0">
                <a:solidFill>
                  <a:srgbClr val="005EA4"/>
                </a:solidFill>
              </a:rPr>
              <a:t>Egyszerű csomagtermék (Alap, Médium, Prémium)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sz="2200" dirty="0">
              <a:solidFill>
                <a:srgbClr val="005EA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3000" dirty="0">
                <a:solidFill>
                  <a:srgbClr val="005EA4"/>
                </a:solidFill>
              </a:rPr>
              <a:t>Díjkalkuláció egyszerűen, 5 adatból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sz="3000" dirty="0">
              <a:solidFill>
                <a:srgbClr val="005EA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3000" b="1" dirty="0">
                <a:solidFill>
                  <a:srgbClr val="005EA4"/>
                </a:solidFill>
              </a:rPr>
              <a:t>Minden </a:t>
            </a:r>
            <a:r>
              <a:rPr lang="hu-HU" sz="3000" b="1" dirty="0" err="1">
                <a:solidFill>
                  <a:srgbClr val="005EA4"/>
                </a:solidFill>
              </a:rPr>
              <a:t>HomeGuard</a:t>
            </a:r>
            <a:r>
              <a:rPr lang="hu-HU" sz="3000" b="1" dirty="0">
                <a:solidFill>
                  <a:srgbClr val="005EA4"/>
                </a:solidFill>
              </a:rPr>
              <a:t> Balesetbiztosítással, melynek nincs külön </a:t>
            </a:r>
            <a:r>
              <a:rPr lang="hu-HU" sz="3000" dirty="0">
                <a:solidFill>
                  <a:srgbClr val="005EA4"/>
                </a:solidFill>
              </a:rPr>
              <a:t>díja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sz="2200" dirty="0">
              <a:solidFill>
                <a:srgbClr val="005EA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3000" dirty="0">
                <a:solidFill>
                  <a:srgbClr val="005EA4"/>
                </a:solidFill>
              </a:rPr>
              <a:t>Azonnali kötvény és fedezetigazolás, online szerződéskötés</a:t>
            </a:r>
          </a:p>
          <a:p>
            <a:endParaRPr lang="hu-HU" sz="2200" dirty="0">
              <a:solidFill>
                <a:srgbClr val="005EA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3000" dirty="0">
                <a:solidFill>
                  <a:srgbClr val="005EA4"/>
                </a:solidFill>
              </a:rPr>
              <a:t>Online kárügyintézési folyamat, kárgaranciával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sz="2000" dirty="0">
              <a:solidFill>
                <a:srgbClr val="005EA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3000" dirty="0">
                <a:solidFill>
                  <a:srgbClr val="005EA4"/>
                </a:solidFill>
              </a:rPr>
              <a:t>E-</a:t>
            </a:r>
            <a:r>
              <a:rPr lang="hu-HU" sz="3000" dirty="0" err="1">
                <a:solidFill>
                  <a:srgbClr val="005EA4"/>
                </a:solidFill>
              </a:rPr>
              <a:t>kommunikció</a:t>
            </a:r>
            <a:r>
              <a:rPr lang="hu-HU" sz="3000" dirty="0">
                <a:solidFill>
                  <a:srgbClr val="005EA4"/>
                </a:solidFill>
              </a:rPr>
              <a:t> és 3 éves tartam kedvezmény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sz="3000" dirty="0">
              <a:solidFill>
                <a:srgbClr val="005EA4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hu-HU" sz="3000" b="1" dirty="0">
                <a:solidFill>
                  <a:srgbClr val="005EA4"/>
                </a:solidFill>
              </a:rPr>
              <a:t>365 napra előre köthető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sz="3000" dirty="0">
              <a:solidFill>
                <a:srgbClr val="005EA4"/>
              </a:solidFill>
            </a:endParaRPr>
          </a:p>
          <a:p>
            <a:endParaRPr lang="hu-HU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80DB95BE-BD86-4D6C-B936-B6B4634E9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689" y="3167770"/>
            <a:ext cx="2119311" cy="340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6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képernyőkép látható&#10;&#10;Automatikusan generált leírás">
            <a:extLst>
              <a:ext uri="{FF2B5EF4-FFF2-40B4-BE49-F238E27FC236}">
                <a16:creationId xmlns:a16="http://schemas.microsoft.com/office/drawing/2014/main" id="{83A27342-2E5D-4D6E-892C-C8C423751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képernyőkép látható&#10;&#10;Automatikusan generált leírás">
            <a:extLst>
              <a:ext uri="{FF2B5EF4-FFF2-40B4-BE49-F238E27FC236}">
                <a16:creationId xmlns:a16="http://schemas.microsoft.com/office/drawing/2014/main" id="{0FFA296B-A0E3-42AE-889A-92ACCA7E8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5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képernyőkép látható&#10;&#10;Automatikusan generált leírás">
            <a:extLst>
              <a:ext uri="{FF2B5EF4-FFF2-40B4-BE49-F238E27FC236}">
                <a16:creationId xmlns:a16="http://schemas.microsoft.com/office/drawing/2014/main" id="{A9F98E69-D71E-48C1-80EF-32511DDE9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4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képernyőkép látható&#10;&#10;Automatikusan generált leírás">
            <a:extLst>
              <a:ext uri="{FF2B5EF4-FFF2-40B4-BE49-F238E27FC236}">
                <a16:creationId xmlns:a16="http://schemas.microsoft.com/office/drawing/2014/main" id="{04DB5480-A59D-4A9F-AE3D-97DE9634B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7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képernyőkép látható&#10;&#10;Automatikusan generált leírás">
            <a:extLst>
              <a:ext uri="{FF2B5EF4-FFF2-40B4-BE49-F238E27FC236}">
                <a16:creationId xmlns:a16="http://schemas.microsoft.com/office/drawing/2014/main" id="{1CDCCDCA-E6B7-46B7-AD50-1296F2DD6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0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10F20E53-7BC0-49D9-BC4E-F3A75C4F2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67" y="1560240"/>
            <a:ext cx="9266916" cy="4242683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78F9E17B-01C0-4DA4-9587-7C46E7F9AD4D}"/>
              </a:ext>
            </a:extLst>
          </p:cNvPr>
          <p:cNvSpPr txBox="1">
            <a:spLocks noChangeArrowheads="1"/>
          </p:cNvSpPr>
          <p:nvPr/>
        </p:nvSpPr>
        <p:spPr>
          <a:xfrm>
            <a:off x="471805" y="1560240"/>
            <a:ext cx="7956550" cy="26239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hu-HU" altLang="hu-HU" sz="3600" dirty="0">
              <a:solidFill>
                <a:srgbClr val="002060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hu-HU" altLang="hu-HU" sz="3600" dirty="0">
                <a:solidFill>
                  <a:srgbClr val="002060"/>
                </a:solidFill>
              </a:rPr>
              <a:t>Csáfordy Mariann</a:t>
            </a:r>
          </a:p>
          <a:p>
            <a:pPr algn="ctr">
              <a:buFont typeface="Wingdings" pitchFamily="2" charset="2"/>
              <a:buNone/>
            </a:pPr>
            <a:r>
              <a:rPr lang="hu-HU" altLang="hu-HU" sz="3600" dirty="0">
                <a:solidFill>
                  <a:srgbClr val="002060"/>
                </a:solidFill>
              </a:rPr>
              <a:t>06 30 290 5208</a:t>
            </a:r>
          </a:p>
          <a:p>
            <a:pPr algn="ctr">
              <a:buFont typeface="Wingdings" pitchFamily="2" charset="2"/>
              <a:buNone/>
            </a:pPr>
            <a:r>
              <a:rPr lang="hu-HU" altLang="hu-HU" sz="3600" dirty="0">
                <a:solidFill>
                  <a:srgbClr val="002060"/>
                </a:solidFill>
              </a:rPr>
              <a:t>mariann.csafordy@uniqa.hu</a:t>
            </a:r>
          </a:p>
        </p:txBody>
      </p:sp>
    </p:spTree>
    <p:extLst>
      <p:ext uri="{BB962C8B-B14F-4D97-AF65-F5344CB8AC3E}">
        <p14:creationId xmlns:p14="http://schemas.microsoft.com/office/powerpoint/2010/main" val="105124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8EF054-D64C-424E-AB73-DC1C2B9FF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0" r="1" b="8068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86881"/>
            <a:ext cx="10515600" cy="1075170"/>
          </a:xfrm>
        </p:spPr>
        <p:txBody>
          <a:bodyPr>
            <a:normAutofit/>
          </a:bodyPr>
          <a:lstStyle/>
          <a:p>
            <a:r>
              <a:rPr lang="hu-HU" altLang="hu-HU" sz="3600" b="1" dirty="0">
                <a:solidFill>
                  <a:srgbClr val="005CA9"/>
                </a:solidFill>
              </a:rPr>
              <a:t>Biztosítható vagyontárgyak</a:t>
            </a:r>
          </a:p>
        </p:txBody>
      </p:sp>
      <p:cxnSp>
        <p:nvCxnSpPr>
          <p:cNvPr id="10" name="Egyenes összekötő 9"/>
          <p:cNvCxnSpPr/>
          <p:nvPr/>
        </p:nvCxnSpPr>
        <p:spPr>
          <a:xfrm>
            <a:off x="0" y="6762750"/>
            <a:ext cx="12192000" cy="0"/>
          </a:xfrm>
          <a:prstGeom prst="line">
            <a:avLst/>
          </a:prstGeom>
          <a:ln w="241300">
            <a:solidFill>
              <a:srgbClr val="005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ép 2">
            <a:extLst>
              <a:ext uri="{FF2B5EF4-FFF2-40B4-BE49-F238E27FC236}">
                <a16:creationId xmlns:a16="http://schemas.microsoft.com/office/drawing/2014/main" id="{88E8FFB2-45C8-40D5-B615-A33D70F6C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138" y="1162051"/>
            <a:ext cx="9520550" cy="476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1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 számának helye 3">
            <a:extLst>
              <a:ext uri="{FF2B5EF4-FFF2-40B4-BE49-F238E27FC236}">
                <a16:creationId xmlns:a16="http://schemas.microsoft.com/office/drawing/2014/main" id="{0D44CCD6-5DCA-4A74-B571-9B9BB193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0817D51-9AFC-4F22-BD07-B3C3D6CFEEB4}" type="slidenum">
              <a:rPr lang="en-US" altLang="hu-HU" sz="900" smtClean="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hu-HU" sz="900"/>
          </a:p>
        </p:txBody>
      </p:sp>
      <p:sp>
        <p:nvSpPr>
          <p:cNvPr id="12291" name="Titel 1">
            <a:extLst>
              <a:ext uri="{FF2B5EF4-FFF2-40B4-BE49-F238E27FC236}">
                <a16:creationId xmlns:a16="http://schemas.microsoft.com/office/drawing/2014/main" id="{95C171B9-0CC2-4159-BABC-ABA073D58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713" y="406400"/>
            <a:ext cx="104521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57300" indent="-34290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hu-HU" sz="3600" b="1" dirty="0" err="1">
                <a:solidFill>
                  <a:srgbClr val="005BAC"/>
                </a:solidFill>
              </a:rPr>
              <a:t>HomeGuard</a:t>
            </a:r>
            <a:r>
              <a:rPr lang="hu-HU" sz="3600" b="1" dirty="0">
                <a:solidFill>
                  <a:srgbClr val="005BAC"/>
                </a:solidFill>
              </a:rPr>
              <a:t> díjmódosítás 06.03-tól </a:t>
            </a:r>
            <a:endParaRPr lang="en-US" altLang="hu-HU" sz="3600" b="1" dirty="0">
              <a:solidFill>
                <a:srgbClr val="005EA4"/>
              </a:solidFill>
            </a:endParaRPr>
          </a:p>
        </p:txBody>
      </p:sp>
      <p:pic>
        <p:nvPicPr>
          <p:cNvPr id="12292" name="Tartalom helye 5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6A7B10C2-4ADB-45C7-9C12-67930EAC0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350963"/>
            <a:ext cx="4868863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Kép 28">
            <a:extLst>
              <a:ext uri="{FF2B5EF4-FFF2-40B4-BE49-F238E27FC236}">
                <a16:creationId xmlns:a16="http://schemas.microsoft.com/office/drawing/2014/main" id="{54D735EC-3237-4175-AECB-7831960A7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1919288"/>
            <a:ext cx="2859087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Ábra 29" descr="Mosolygó arc kitöltés nélkül">
            <a:extLst>
              <a:ext uri="{FF2B5EF4-FFF2-40B4-BE49-F238E27FC236}">
                <a16:creationId xmlns:a16="http://schemas.microsoft.com/office/drawing/2014/main" id="{DCD0C476-3F1E-45BE-9DFB-62FB4200A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1966913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Ábra 30" descr="Semleges arc kitöltés nélkül">
            <a:extLst>
              <a:ext uri="{FF2B5EF4-FFF2-40B4-BE49-F238E27FC236}">
                <a16:creationId xmlns:a16="http://schemas.microsoft.com/office/drawing/2014/main" id="{2B770531-FDA8-4907-803F-971C76DD0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2994025"/>
            <a:ext cx="6477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Ábra 31" descr="Szomorú arc kitöltés nélkül">
            <a:extLst>
              <a:ext uri="{FF2B5EF4-FFF2-40B4-BE49-F238E27FC236}">
                <a16:creationId xmlns:a16="http://schemas.microsoft.com/office/drawing/2014/main" id="{09D4ACC7-0D8F-49DE-8F33-2C812220D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3" y="4017963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Ábra 32" descr="Mosolygó arc kitöltés nélkül">
            <a:extLst>
              <a:ext uri="{FF2B5EF4-FFF2-40B4-BE49-F238E27FC236}">
                <a16:creationId xmlns:a16="http://schemas.microsoft.com/office/drawing/2014/main" id="{D22E1C6A-C78F-4E58-972C-1D6A22DD0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2994025"/>
            <a:ext cx="6477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6B0D514C-2FF1-4042-A087-95C6B8EB5502}"/>
              </a:ext>
            </a:extLst>
          </p:cNvPr>
          <p:cNvSpPr txBox="1">
            <a:spLocks/>
          </p:cNvSpPr>
          <p:nvPr/>
        </p:nvSpPr>
        <p:spPr>
          <a:xfrm>
            <a:off x="5651500" y="1495425"/>
            <a:ext cx="5929313" cy="41259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ＭＳ Ｐゴシック" charset="-128"/>
              </a:defRPr>
            </a:lvl2pPr>
            <a:lvl3pPr marL="12573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ＭＳ Ｐゴシック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2400" b="1" dirty="0">
                <a:solidFill>
                  <a:schemeClr val="accent1"/>
                </a:solidFill>
                <a:latin typeface="Arial Nova" panose="020B0504020202020204" pitchFamily="34" charset="0"/>
                <a:ea typeface="ＭＳ Ｐゴシック" panose="020B0600070205080204" pitchFamily="34" charset="-128"/>
              </a:rPr>
              <a:t>Az eddigi 5 területi besorolást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1800" i="1" dirty="0">
                <a:solidFill>
                  <a:schemeClr val="accent1"/>
                </a:solidFill>
                <a:latin typeface="Arial Nova" panose="020B0504020202020204" pitchFamily="34" charset="0"/>
                <a:ea typeface="ＭＳ Ｐゴシック" panose="020B0600070205080204" pitchFamily="34" charset="-128"/>
              </a:rPr>
              <a:t>Budapest, Agglomeráció, Megyeszékhely, Város, Egyéb település</a:t>
            </a:r>
            <a:endParaRPr lang="hu-HU" altLang="hu-HU" sz="2400" dirty="0">
              <a:solidFill>
                <a:schemeClr val="accent1"/>
              </a:solidFill>
              <a:latin typeface="Arial Nova" panose="020B0504020202020204" pitchFamily="34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2400" b="1" dirty="0">
                <a:solidFill>
                  <a:schemeClr val="accent1"/>
                </a:solidFill>
                <a:latin typeface="Arial Nova" panose="020B0504020202020204" pitchFamily="34" charset="0"/>
                <a:ea typeface="ＭＳ Ｐゴシック" panose="020B0600070205080204" pitchFamily="34" charset="-128"/>
              </a:rPr>
              <a:t>Tovább bontjuk 3 felé:</a:t>
            </a:r>
          </a:p>
          <a:p>
            <a:pPr eaLnBrk="1" hangingPunct="1">
              <a:defRPr/>
            </a:pPr>
            <a:endParaRPr lang="hu-HU" altLang="hu-HU" sz="2400" dirty="0">
              <a:solidFill>
                <a:schemeClr val="accent1"/>
              </a:solidFill>
              <a:latin typeface="Arial Nova" panose="020B05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hu-HU" altLang="hu-HU" sz="2400" b="1" dirty="0">
                <a:solidFill>
                  <a:schemeClr val="accent1"/>
                </a:solidFill>
                <a:latin typeface="Arial Nova" panose="020B0504020202020204" pitchFamily="34" charset="0"/>
                <a:ea typeface="ＭＳ Ｐゴシック" panose="020B0600070205080204" pitchFamily="34" charset="-128"/>
              </a:rPr>
              <a:t>Jó terület</a:t>
            </a:r>
            <a:endParaRPr lang="hu-HU" altLang="hu-HU" sz="2400" dirty="0">
              <a:solidFill>
                <a:schemeClr val="accent1"/>
              </a:solidFill>
              <a:latin typeface="Arial Nova" panose="020B05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hu-HU" altLang="hu-HU" sz="2400" b="1" dirty="0">
                <a:solidFill>
                  <a:schemeClr val="accent1"/>
                </a:solidFill>
                <a:latin typeface="Arial Nova" panose="020B0504020202020204" pitchFamily="34" charset="0"/>
                <a:ea typeface="ＭＳ Ｐゴシック" panose="020B0600070205080204" pitchFamily="34" charset="-128"/>
              </a:rPr>
              <a:t>Átlagos terü</a:t>
            </a:r>
            <a:r>
              <a:rPr lang="hu-HU" altLang="hu-HU" sz="2400" dirty="0">
                <a:solidFill>
                  <a:schemeClr val="accent1"/>
                </a:solidFill>
                <a:latin typeface="Arial Nova" panose="020B0504020202020204" pitchFamily="34" charset="0"/>
                <a:ea typeface="ＭＳ Ｐゴシック" panose="020B0600070205080204" pitchFamily="34" charset="-128"/>
              </a:rPr>
              <a:t>let</a:t>
            </a:r>
          </a:p>
          <a:p>
            <a:pPr eaLnBrk="1" hangingPunct="1">
              <a:defRPr/>
            </a:pPr>
            <a:r>
              <a:rPr lang="hu-HU" altLang="hu-HU" sz="2400" b="1" dirty="0">
                <a:solidFill>
                  <a:schemeClr val="accent1"/>
                </a:solidFill>
                <a:latin typeface="Arial Nova" panose="020B0504020202020204" pitchFamily="34" charset="0"/>
                <a:ea typeface="ＭＳ Ｐゴシック" panose="020B0600070205080204" pitchFamily="34" charset="-128"/>
              </a:rPr>
              <a:t>Rossz terület</a:t>
            </a:r>
            <a:endParaRPr lang="en-US" altLang="hu-HU" sz="2400" dirty="0">
              <a:solidFill>
                <a:schemeClr val="accent1"/>
              </a:solidFill>
              <a:latin typeface="Arial Nova" panose="020B05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9012"/>
            <a:ext cx="10515600" cy="1325563"/>
          </a:xfrm>
        </p:spPr>
        <p:txBody>
          <a:bodyPr>
            <a:noAutofit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hu-HU" altLang="hu-HU" sz="3200" b="1" dirty="0">
                <a:solidFill>
                  <a:srgbClr val="005EA4"/>
                </a:solidFill>
              </a:rPr>
              <a:t>Biztosítási összeg</a:t>
            </a:r>
            <a:br>
              <a:rPr lang="hu-HU" altLang="hu-HU" sz="2800" b="1" dirty="0">
                <a:solidFill>
                  <a:srgbClr val="005EA4"/>
                </a:solidFill>
              </a:rPr>
            </a:br>
            <a:r>
              <a:rPr lang="hu-HU" altLang="hu-HU" sz="1600" b="1" dirty="0">
                <a:solidFill>
                  <a:srgbClr val="005EA4"/>
                </a:solidFill>
              </a:rPr>
              <a:t>Hogyan határozzuk meg a biztosítási összeget?</a:t>
            </a:r>
            <a:endParaRPr lang="hu-HU" sz="1600" b="1" dirty="0">
              <a:solidFill>
                <a:srgbClr val="005EA4"/>
              </a:solidFill>
            </a:endParaRPr>
          </a:p>
        </p:txBody>
      </p:sp>
      <p:pic>
        <p:nvPicPr>
          <p:cNvPr id="4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488" b="2903"/>
          <a:stretch/>
        </p:blipFill>
        <p:spPr bwMode="auto">
          <a:xfrm>
            <a:off x="11453451" y="198438"/>
            <a:ext cx="635257" cy="86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5"/>
          <p:cNvCxnSpPr/>
          <p:nvPr/>
        </p:nvCxnSpPr>
        <p:spPr>
          <a:xfrm>
            <a:off x="0" y="6762750"/>
            <a:ext cx="12192000" cy="0"/>
          </a:xfrm>
          <a:prstGeom prst="line">
            <a:avLst/>
          </a:prstGeom>
          <a:ln w="241300">
            <a:solidFill>
              <a:srgbClr val="005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artalom helye 2">
            <a:extLst>
              <a:ext uri="{FF2B5EF4-FFF2-40B4-BE49-F238E27FC236}">
                <a16:creationId xmlns:a16="http://schemas.microsoft.com/office/drawing/2014/main" id="{8EF7DF44-DDB7-45B7-AC48-946984D7B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401" y="1235869"/>
            <a:ext cx="11443198" cy="5526881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None/>
            </a:pPr>
            <a:r>
              <a:rPr lang="hu-HU" altLang="hu-HU" sz="1800" b="1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Épület, építmény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</a:pPr>
            <a:r>
              <a:rPr lang="hu-HU" altLang="hu-HU" sz="18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 hasznos alapterület alapján számolt, az UNIQA által javasolt biztosítási összeg (mely módosítható)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</a:pPr>
            <a:r>
              <a:rPr lang="hu-HU" altLang="hu-HU" sz="1800" b="1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beleszámít a beépített bútor, beépített konyhai gépek, klímaberendezés, stb.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</a:pPr>
            <a:r>
              <a:rPr lang="hu-HU" altLang="hu-HU" sz="1800" b="1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 </a:t>
            </a:r>
            <a:r>
              <a:rPr lang="hu-HU" altLang="hu-HU" sz="18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az építmények újraépítési költsége (pl. erkély, kerítés, köves út, úszómedence, kerti tó, borospince, stb.)</a:t>
            </a:r>
          </a:p>
          <a:p>
            <a:pPr marL="0" lvl="0" indent="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None/>
            </a:pPr>
            <a:r>
              <a:rPr lang="hu-HU" altLang="hu-HU" sz="1800" b="1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Ingóságok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</a:pPr>
            <a:r>
              <a:rPr lang="hu-HU" altLang="hu-HU" sz="18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 teljes biztosítási összeget kell megadni, melynek tartalmaznia kell az általános háztartási ingóságot, a nagy értékű ingóságokat és a műtárgyakat is!</a:t>
            </a:r>
          </a:p>
          <a:p>
            <a:pPr marL="0" lvl="0" indent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None/>
            </a:pPr>
            <a:r>
              <a:rPr lang="hu-HU" altLang="hu-HU" sz="1800" b="1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Melléképület</a:t>
            </a:r>
          </a:p>
          <a:p>
            <a:pPr marL="742950" lvl="1" indent="-2857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</a:pPr>
            <a:r>
              <a:rPr lang="hu-HU" altLang="hu-HU" sz="18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nem egy fedélszék alatt található épület</a:t>
            </a:r>
          </a:p>
          <a:p>
            <a:pPr marL="742950" lvl="1" indent="-2857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</a:pPr>
            <a:r>
              <a:rPr lang="hu-HU" altLang="hu-HU" sz="1800" b="1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csak az azonos címen található melléképület biztosítható!</a:t>
            </a:r>
          </a:p>
          <a:p>
            <a:pPr marL="742950" lvl="1" indent="-2857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</a:pPr>
            <a:r>
              <a:rPr lang="hu-HU" altLang="hu-HU" sz="18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minimális értéke 500 ezer, maximális értéke 50 millió Ft</a:t>
            </a:r>
          </a:p>
          <a:p>
            <a:pPr marL="742950" lvl="1" indent="-2857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Font typeface="Wingdings" panose="05000000000000000000" pitchFamily="2" charset="2"/>
              <a:buChar char="§"/>
            </a:pPr>
            <a:r>
              <a:rPr lang="hu-HU" altLang="hu-HU" sz="18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benne tárolt ingóságokat az ingóság biztosítási összegéhez 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None/>
            </a:pPr>
            <a:r>
              <a:rPr lang="hu-HU" altLang="hu-HU" sz="18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kell hozzászámítani</a:t>
            </a:r>
            <a:endParaRPr lang="hu-HU" altLang="hu-HU" sz="200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005EA4"/>
              </a:buClr>
              <a:buNone/>
            </a:pPr>
            <a:r>
              <a:rPr lang="hu-HU" altLang="hu-HU" sz="1800" b="1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Minimális </a:t>
            </a:r>
            <a:r>
              <a:rPr lang="hu-HU" altLang="hu-HU" sz="1800" b="1" dirty="0" err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b.ö</a:t>
            </a:r>
            <a:r>
              <a:rPr lang="hu-HU" altLang="hu-HU" sz="1800" b="1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  a javasolt összeg 66%-a!</a:t>
            </a:r>
            <a:endParaRPr lang="hu-HU" altLang="hu-HU" sz="180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B6F5BA6C-EA50-497A-8BF9-697CB2FAD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802" y="3869097"/>
            <a:ext cx="3454649" cy="260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9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60231" y="95249"/>
            <a:ext cx="9206132" cy="1075170"/>
          </a:xfrm>
        </p:spPr>
        <p:txBody>
          <a:bodyPr>
            <a:normAutofit/>
          </a:bodyPr>
          <a:lstStyle/>
          <a:p>
            <a:r>
              <a:rPr lang="hu-HU" altLang="hu-HU" sz="3600" b="1" dirty="0">
                <a:solidFill>
                  <a:srgbClr val="005CA9"/>
                </a:solidFill>
              </a:rPr>
              <a:t>Vályogház</a:t>
            </a:r>
          </a:p>
        </p:txBody>
      </p:sp>
      <p:cxnSp>
        <p:nvCxnSpPr>
          <p:cNvPr id="10" name="Egyenes összekötő 9"/>
          <p:cNvCxnSpPr/>
          <p:nvPr/>
        </p:nvCxnSpPr>
        <p:spPr>
          <a:xfrm>
            <a:off x="0" y="6762750"/>
            <a:ext cx="12192000" cy="0"/>
          </a:xfrm>
          <a:prstGeom prst="line">
            <a:avLst/>
          </a:prstGeom>
          <a:ln w="241300">
            <a:solidFill>
              <a:srgbClr val="005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zövegdoboz 2">
            <a:extLst>
              <a:ext uri="{FF2B5EF4-FFF2-40B4-BE49-F238E27FC236}">
                <a16:creationId xmlns:a16="http://schemas.microsoft.com/office/drawing/2014/main" id="{E1EF10DF-1425-434A-A64C-09AA68075D0C}"/>
              </a:ext>
            </a:extLst>
          </p:cNvPr>
          <p:cNvSpPr txBox="1"/>
          <p:nvPr/>
        </p:nvSpPr>
        <p:spPr>
          <a:xfrm>
            <a:off x="633045" y="1983543"/>
            <a:ext cx="1066331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3200" dirty="0"/>
          </a:p>
          <a:p>
            <a:endParaRPr lang="hu-HU" sz="3200" dirty="0"/>
          </a:p>
          <a:p>
            <a:endParaRPr lang="hu-HU" sz="3200" dirty="0"/>
          </a:p>
          <a:p>
            <a:r>
              <a:rPr lang="hu-HU" sz="3400" dirty="0">
                <a:solidFill>
                  <a:schemeClr val="accent1"/>
                </a:solidFill>
              </a:rPr>
              <a:t>Vihar, Jégverés, Árvíz, Földrengés, Vezetékes vízkár, Beázás, Beázás nyitva hagyott nyílászárón keresztül</a:t>
            </a:r>
          </a:p>
          <a:p>
            <a:endParaRPr lang="hu-HU" sz="3400" dirty="0"/>
          </a:p>
          <a:p>
            <a:pPr algn="ctr"/>
            <a:r>
              <a:rPr lang="hu-HU" sz="3400" dirty="0">
                <a:solidFill>
                  <a:schemeClr val="accent1"/>
                </a:solidFill>
              </a:rPr>
              <a:t>100.000 Ft feletti kár esetén 20% önrészesedést von le a Biztosító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B3B94D1-B619-4D59-ACFA-214E682D5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237" y="234071"/>
            <a:ext cx="4792393" cy="319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3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86880"/>
            <a:ext cx="10515600" cy="1325563"/>
          </a:xfrm>
        </p:spPr>
        <p:txBody>
          <a:bodyPr>
            <a:normAutofit/>
          </a:bodyPr>
          <a:lstStyle/>
          <a:p>
            <a:r>
              <a:rPr lang="hu-HU" altLang="hu-HU" sz="3600" b="1" dirty="0">
                <a:solidFill>
                  <a:srgbClr val="005EA4"/>
                </a:solidFill>
              </a:rPr>
              <a:t>Hogyan épül fel a </a:t>
            </a:r>
            <a:r>
              <a:rPr lang="hu-HU" altLang="hu-HU" sz="3600" b="1" dirty="0" err="1">
                <a:solidFill>
                  <a:srgbClr val="005EA4"/>
                </a:solidFill>
              </a:rPr>
              <a:t>HomeGuard</a:t>
            </a:r>
            <a:r>
              <a:rPr lang="hu-HU" altLang="hu-HU" sz="3600" b="1" dirty="0">
                <a:solidFill>
                  <a:srgbClr val="005EA4"/>
                </a:solidFill>
              </a:rPr>
              <a:t>?</a:t>
            </a:r>
            <a:endParaRPr lang="hu-HU" sz="3600" b="1" dirty="0">
              <a:solidFill>
                <a:srgbClr val="005EA4"/>
              </a:solidFill>
            </a:endParaRPr>
          </a:p>
        </p:txBody>
      </p:sp>
      <p:sp>
        <p:nvSpPr>
          <p:cNvPr id="22" name="Tartalom helye 2"/>
          <p:cNvSpPr>
            <a:spLocks noGrp="1"/>
          </p:cNvSpPr>
          <p:nvPr>
            <p:ph idx="1"/>
          </p:nvPr>
        </p:nvSpPr>
        <p:spPr>
          <a:xfrm>
            <a:off x="8248060" y="2134860"/>
            <a:ext cx="2656983" cy="2587696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hu-HU" b="1" spc="-150" dirty="0">
                <a:solidFill>
                  <a:srgbClr val="014A81"/>
                </a:solidFill>
                <a:ea typeface="ＭＳ Ｐゴシック" charset="-128"/>
              </a:rPr>
              <a:t>3 csomag egymásra épülő fedezetekkel</a:t>
            </a:r>
          </a:p>
        </p:txBody>
      </p:sp>
      <p:pic>
        <p:nvPicPr>
          <p:cNvPr id="4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488" b="2903"/>
          <a:stretch/>
        </p:blipFill>
        <p:spPr bwMode="auto">
          <a:xfrm>
            <a:off x="11453451" y="198438"/>
            <a:ext cx="635257" cy="86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Egyenes összekötő 9"/>
          <p:cNvCxnSpPr/>
          <p:nvPr/>
        </p:nvCxnSpPr>
        <p:spPr>
          <a:xfrm>
            <a:off x="0" y="6762750"/>
            <a:ext cx="12192000" cy="0"/>
          </a:xfrm>
          <a:prstGeom prst="line">
            <a:avLst/>
          </a:prstGeom>
          <a:ln w="241300">
            <a:solidFill>
              <a:srgbClr val="005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970" y="1868806"/>
            <a:ext cx="1136955" cy="1078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692" y="4201979"/>
            <a:ext cx="1117509" cy="107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23" y="3036041"/>
            <a:ext cx="1156402" cy="107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175" y="2895893"/>
            <a:ext cx="1348234" cy="131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Jobbra nyíl 6"/>
          <p:cNvSpPr/>
          <p:nvPr/>
        </p:nvSpPr>
        <p:spPr>
          <a:xfrm>
            <a:off x="4418926" y="2280852"/>
            <a:ext cx="473581" cy="254523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Jobbra nyíl 19"/>
          <p:cNvSpPr/>
          <p:nvPr/>
        </p:nvSpPr>
        <p:spPr>
          <a:xfrm>
            <a:off x="4418926" y="3447439"/>
            <a:ext cx="473581" cy="254523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Jobbra nyíl 20"/>
          <p:cNvSpPr/>
          <p:nvPr/>
        </p:nvSpPr>
        <p:spPr>
          <a:xfrm>
            <a:off x="4418926" y="4614026"/>
            <a:ext cx="473581" cy="254523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95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F62AB715-2F69-481A-A7FA-98F1BD24B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53" y="928536"/>
            <a:ext cx="8573208" cy="5342614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-109220"/>
            <a:ext cx="10515600" cy="1325563"/>
          </a:xfrm>
        </p:spPr>
        <p:txBody>
          <a:bodyPr>
            <a:normAutofit/>
          </a:bodyPr>
          <a:lstStyle/>
          <a:p>
            <a:r>
              <a:rPr lang="hu-HU" altLang="hu-HU" sz="3600" b="1" dirty="0">
                <a:solidFill>
                  <a:srgbClr val="005EA4"/>
                </a:solidFill>
              </a:rPr>
              <a:t>Mit biztosítunk az ’ALAP’ csomagban?</a:t>
            </a:r>
            <a:endParaRPr lang="hu-HU" sz="3600" b="1" dirty="0">
              <a:solidFill>
                <a:srgbClr val="005EA4"/>
              </a:solidFill>
            </a:endParaRPr>
          </a:p>
        </p:txBody>
      </p:sp>
      <p:sp>
        <p:nvSpPr>
          <p:cNvPr id="25" name="Tartalom helye 3"/>
          <p:cNvSpPr>
            <a:spLocks noGrp="1"/>
          </p:cNvSpPr>
          <p:nvPr>
            <p:ph idx="1"/>
          </p:nvPr>
        </p:nvSpPr>
        <p:spPr>
          <a:xfrm>
            <a:off x="1198590" y="6271151"/>
            <a:ext cx="4438541" cy="272234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indent="0">
              <a:buNone/>
            </a:pPr>
            <a:r>
              <a:rPr lang="hu-HU" sz="1200" dirty="0">
                <a:solidFill>
                  <a:schemeClr val="tx1"/>
                </a:solidFill>
              </a:rPr>
              <a:t>A kékkel jelölt tételek a leggyakoribb károk. </a:t>
            </a:r>
          </a:p>
        </p:txBody>
      </p:sp>
      <p:pic>
        <p:nvPicPr>
          <p:cNvPr id="4" name="Kép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488" b="2903"/>
          <a:stretch/>
        </p:blipFill>
        <p:spPr bwMode="auto">
          <a:xfrm>
            <a:off x="11453451" y="198438"/>
            <a:ext cx="635257" cy="86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Egyenes összekötő 14"/>
          <p:cNvCxnSpPr/>
          <p:nvPr/>
        </p:nvCxnSpPr>
        <p:spPr>
          <a:xfrm>
            <a:off x="0" y="6762750"/>
            <a:ext cx="12192000" cy="0"/>
          </a:xfrm>
          <a:prstGeom prst="line">
            <a:avLst/>
          </a:prstGeom>
          <a:ln w="241300">
            <a:solidFill>
              <a:srgbClr val="005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1" y="2916612"/>
            <a:ext cx="1777706" cy="171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églalap 20"/>
          <p:cNvSpPr/>
          <p:nvPr/>
        </p:nvSpPr>
        <p:spPr>
          <a:xfrm>
            <a:off x="3618792" y="2166234"/>
            <a:ext cx="1208676" cy="1182460"/>
          </a:xfrm>
          <a:prstGeom prst="rect">
            <a:avLst/>
          </a:prstGeom>
          <a:solidFill>
            <a:srgbClr val="005BAC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4" name="Téglalap 23"/>
          <p:cNvSpPr/>
          <p:nvPr/>
        </p:nvSpPr>
        <p:spPr>
          <a:xfrm>
            <a:off x="3611321" y="4072077"/>
            <a:ext cx="1208676" cy="261606"/>
          </a:xfrm>
          <a:prstGeom prst="rect">
            <a:avLst/>
          </a:prstGeom>
          <a:solidFill>
            <a:srgbClr val="005BAC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/>
          </a:p>
        </p:txBody>
      </p:sp>
      <p:sp>
        <p:nvSpPr>
          <p:cNvPr id="27" name="Lekerekített téglalap 26"/>
          <p:cNvSpPr/>
          <p:nvPr/>
        </p:nvSpPr>
        <p:spPr>
          <a:xfrm>
            <a:off x="838200" y="6257396"/>
            <a:ext cx="232676" cy="210723"/>
          </a:xfrm>
          <a:prstGeom prst="roundRect">
            <a:avLst/>
          </a:prstGeom>
          <a:solidFill>
            <a:srgbClr val="B0C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8" name="Téglalap 17"/>
          <p:cNvSpPr/>
          <p:nvPr/>
        </p:nvSpPr>
        <p:spPr>
          <a:xfrm>
            <a:off x="7823942" y="2231423"/>
            <a:ext cx="1323233" cy="994930"/>
          </a:xfrm>
          <a:prstGeom prst="rect">
            <a:avLst/>
          </a:prstGeom>
          <a:solidFill>
            <a:srgbClr val="005BAC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hu-HU" sz="1200" dirty="0">
              <a:solidFill>
                <a:srgbClr val="005EA4"/>
              </a:solidFill>
            </a:endParaRPr>
          </a:p>
          <a:p>
            <a:pPr algn="r">
              <a:defRPr/>
            </a:pPr>
            <a:endParaRPr lang="hu-HU" sz="1200" dirty="0">
              <a:solidFill>
                <a:srgbClr val="005EA4"/>
              </a:solidFill>
            </a:endParaRPr>
          </a:p>
          <a:p>
            <a:pPr algn="r">
              <a:defRPr/>
            </a:pPr>
            <a:endParaRPr lang="hu-HU" sz="1200" dirty="0">
              <a:solidFill>
                <a:srgbClr val="005EA4"/>
              </a:solidFill>
            </a:endParaRPr>
          </a:p>
        </p:txBody>
      </p:sp>
      <p:sp>
        <p:nvSpPr>
          <p:cNvPr id="20" name="Téglalap 19"/>
          <p:cNvSpPr/>
          <p:nvPr/>
        </p:nvSpPr>
        <p:spPr>
          <a:xfrm>
            <a:off x="7879006" y="4084321"/>
            <a:ext cx="1328494" cy="249362"/>
          </a:xfrm>
          <a:prstGeom prst="rect">
            <a:avLst/>
          </a:prstGeom>
          <a:solidFill>
            <a:srgbClr val="005BAC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hu-HU" sz="1200" dirty="0">
              <a:solidFill>
                <a:srgbClr val="005EA4"/>
              </a:solidFill>
            </a:endParaRPr>
          </a:p>
        </p:txBody>
      </p:sp>
      <p:sp>
        <p:nvSpPr>
          <p:cNvPr id="30" name="Lekerekített téglalap 29"/>
          <p:cNvSpPr/>
          <p:nvPr/>
        </p:nvSpPr>
        <p:spPr>
          <a:xfrm>
            <a:off x="173110" y="1513563"/>
            <a:ext cx="2365148" cy="10720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351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>
                <a:solidFill>
                  <a:srgbClr val="005BAC"/>
                </a:solidFill>
                <a:latin typeface="Arial Black" panose="020B0A04020102020204" pitchFamily="34" charset="0"/>
              </a:rPr>
              <a:t>35 fedezet</a:t>
            </a:r>
          </a:p>
        </p:txBody>
      </p:sp>
    </p:spTree>
    <p:extLst>
      <p:ext uri="{BB962C8B-B14F-4D97-AF65-F5344CB8AC3E}">
        <p14:creationId xmlns:p14="http://schemas.microsoft.com/office/powerpoint/2010/main" val="238656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20374</TotalTime>
  <Words>886</Words>
  <Application>Microsoft Office PowerPoint</Application>
  <PresentationFormat>Szélesvásznú</PresentationFormat>
  <Paragraphs>220</Paragraphs>
  <Slides>36</Slides>
  <Notes>28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36</vt:i4>
      </vt:variant>
    </vt:vector>
  </HeadingPairs>
  <TitlesOfParts>
    <vt:vector size="45" baseType="lpstr">
      <vt:lpstr>Arial</vt:lpstr>
      <vt:lpstr>Arial Black</vt:lpstr>
      <vt:lpstr>Arial Nova</vt:lpstr>
      <vt:lpstr>Calibri</vt:lpstr>
      <vt:lpstr>Calibri Light</vt:lpstr>
      <vt:lpstr>Courier New</vt:lpstr>
      <vt:lpstr>StoneSansM</vt:lpstr>
      <vt:lpstr>Wingdings</vt:lpstr>
      <vt:lpstr>Office Theme</vt:lpstr>
      <vt:lpstr>PowerPoint-bemutató</vt:lpstr>
      <vt:lpstr>Ki a célcsoport?</vt:lpstr>
      <vt:lpstr>A termék mellett szóló fontos érvek</vt:lpstr>
      <vt:lpstr>Biztosítható vagyontárgyak</vt:lpstr>
      <vt:lpstr>PowerPoint-bemutató</vt:lpstr>
      <vt:lpstr>Biztosítási összeg Hogyan határozzuk meg a biztosítási összeget?</vt:lpstr>
      <vt:lpstr>Vályogház</vt:lpstr>
      <vt:lpstr>Hogyan épül fel a HomeGuard?</vt:lpstr>
      <vt:lpstr>Mit biztosítunk az ’ALAP’ csomagban?</vt:lpstr>
      <vt:lpstr>Már az Alap csomag is tartalmazza!</vt:lpstr>
      <vt:lpstr>Mit biztosítunk a ’MÉDIUM’ csomagban?</vt:lpstr>
      <vt:lpstr>Miért Médium csomag?</vt:lpstr>
      <vt:lpstr>Plusz24 Asszisztencia</vt:lpstr>
      <vt:lpstr>Mit biztosítunk a ’PRÉMIUM’ csomagban?</vt:lpstr>
      <vt:lpstr>Miért Prémium csomag?</vt:lpstr>
      <vt:lpstr>PowerPoint-bemutató</vt:lpstr>
      <vt:lpstr>DÍJMÓDOSÍTÓK, ÉS KEDVEZMÉNYEK</vt:lpstr>
      <vt:lpstr>Kárbejelentési lehetőségek</vt:lpstr>
      <vt:lpstr>Kárrendezési lehetőségek</vt:lpstr>
      <vt:lpstr>videós (i2i) kárrendezés</vt:lpstr>
      <vt:lpstr>Ügyintézői kárrendezés</vt:lpstr>
      <vt:lpstr>Önkiszolgáló kárrendezés</vt:lpstr>
      <vt:lpstr>Szolgáltatási garancia</vt:lpstr>
      <vt:lpstr>Hogyan köthető meg UPP felületen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HMG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Nagy Márton</dc:creator>
  <cp:lastModifiedBy>Mariann Csafordy</cp:lastModifiedBy>
  <cp:revision>365</cp:revision>
  <cp:lastPrinted>2018-05-15T06:02:35Z</cp:lastPrinted>
  <dcterms:created xsi:type="dcterms:W3CDTF">2018-05-02T07:15:45Z</dcterms:created>
  <dcterms:modified xsi:type="dcterms:W3CDTF">2021-04-01T10:44:48Z</dcterms:modified>
</cp:coreProperties>
</file>