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10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3180D-DB15-49C1-8613-3B5FAC89A61A}" type="datetimeFigureOut">
              <a:rPr lang="hu-HU" smtClean="0"/>
              <a:t>2019.01.30.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1A140-448F-498D-9817-E4AE05347A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32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0F3C8-CD6A-4C88-BB8F-9C7114FBC121}" type="datetimeFigureOut">
              <a:rPr lang="hu-HU" smtClean="0"/>
              <a:t>2019.01.30.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9F85-B99A-4253-A713-EF09E2D0D50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817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8" y="-27384"/>
            <a:ext cx="8523660" cy="620154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755576" y="386104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Készítette</a:t>
            </a:r>
            <a:br>
              <a:rPr lang="hu-HU" dirty="0" smtClean="0"/>
            </a:br>
            <a:r>
              <a:rPr lang="hu-HU" dirty="0" smtClean="0"/>
              <a:t>Dátum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17" y="4869160"/>
            <a:ext cx="1641334" cy="116091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996" y="404664"/>
            <a:ext cx="2008452" cy="71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27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zöveg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F000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0"/>
            <a:r>
              <a:rPr lang="hu-HU" dirty="0" smtClean="0"/>
              <a:t>HH</a:t>
            </a:r>
          </a:p>
          <a:p>
            <a:pPr lvl="1"/>
            <a:r>
              <a:rPr lang="hu-HU" dirty="0" smtClean="0"/>
              <a:t>HGNH</a:t>
            </a:r>
          </a:p>
          <a:p>
            <a:pPr lvl="2"/>
            <a:r>
              <a:rPr lang="hu-HU" dirty="0" smtClean="0"/>
              <a:t>HNHH</a:t>
            </a:r>
          </a:p>
          <a:p>
            <a:pPr lvl="3"/>
            <a:r>
              <a:rPr lang="hu-HU" dirty="0" smtClean="0"/>
              <a:t>ZZZZZ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624" y="548680"/>
            <a:ext cx="1255282" cy="44994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2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 szerkesztése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624" y="548680"/>
            <a:ext cx="1255282" cy="449948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3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Fejezetcím szerkesztése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3296"/>
            <a:ext cx="8784354" cy="25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6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jük a figyelme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faresz\AppData\Local\Microsoft\Windows\Temporary Internet Files\Content.Outlook\JZ3X7DJK\kosz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" y="0"/>
            <a:ext cx="9135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292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8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1" r:id="rId3"/>
    <p:sldLayoutId id="2147483790" r:id="rId4"/>
    <p:sldLayoutId id="214748379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dirty="0" err="1">
                <a:solidFill>
                  <a:schemeClr val="tx1"/>
                </a:solidFill>
              </a:rPr>
              <a:t>UNION-Otthonbiztosítás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Bognár </a:t>
            </a:r>
            <a:r>
              <a:rPr lang="hu-HU" dirty="0" smtClean="0"/>
              <a:t>Krisztina</a:t>
            </a:r>
          </a:p>
          <a:p>
            <a:fld id="{22F733FE-D10F-473A-8868-42519E841C34}" type="datetime1">
              <a:rPr lang="hu-HU" smtClean="0"/>
              <a:t>2019.01.30.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562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változások a különös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defTabSz="358775"/>
            <a:r>
              <a:rPr lang="hu-HU" sz="1400" dirty="0"/>
              <a:t>3.1.1. pont 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A biztosító szolgáltatása</a:t>
            </a:r>
            <a:r>
              <a:rPr lang="hu-HU" sz="1400" dirty="0">
                <a:sym typeface="Wingdings" panose="05000000000000000000" pitchFamily="2" charset="2"/>
              </a:rPr>
              <a:t> új kiegészítés</a:t>
            </a:r>
            <a:endParaRPr lang="hu-HU" sz="1400" dirty="0"/>
          </a:p>
          <a:p>
            <a:pPr marL="2078037" indent="-285750" algn="just" defTabSz="-269875">
              <a:buFont typeface="Wingdings" panose="05000000000000000000" pitchFamily="2" charset="2"/>
              <a:buChar char="ü"/>
            </a:pPr>
            <a:r>
              <a:rPr lang="hu-HU" sz="1400" dirty="0"/>
              <a:t>A forgalmi érték és az épület újraépítési, helyreállítási értéke közötti különbözet megfizetésére csak akkor köteles a biztosító, ha az épület újjáépítése, helyreállítása a kockázatviselése helyén, igazoltan, a biztosítási esemény bekövetkeztétől számított </a:t>
            </a:r>
            <a:r>
              <a:rPr lang="hu-HU" sz="1400" b="1" dirty="0"/>
              <a:t>3 éven belül </a:t>
            </a:r>
            <a:r>
              <a:rPr lang="hu-HU" sz="1400" dirty="0"/>
              <a:t>ténylegesen megtörténik.</a:t>
            </a:r>
          </a:p>
          <a:p>
            <a:pPr marL="2078037" indent="-285750" algn="just" defTabSz="-269875">
              <a:buFont typeface="Wingdings" panose="05000000000000000000" pitchFamily="2" charset="2"/>
              <a:buChar char="ü"/>
            </a:pPr>
            <a:endParaRPr lang="hu-HU" sz="1400" dirty="0"/>
          </a:p>
          <a:p>
            <a:pPr marL="285750" indent="-285750" algn="just" defTabSz="-269875"/>
            <a:r>
              <a:rPr lang="hu-HU" sz="1400" dirty="0"/>
              <a:t>4.2. pont 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Állandóan lakott ingatlan fogalmi meghatározása</a:t>
            </a:r>
            <a:r>
              <a:rPr lang="hu-HU" sz="1400" dirty="0">
                <a:sym typeface="Wingdings" panose="05000000000000000000" pitchFamily="2" charset="2"/>
              </a:rPr>
              <a:t> új kiegészítés</a:t>
            </a:r>
          </a:p>
          <a:p>
            <a:pPr marL="2114550" lvl="4" indent="-285750" algn="just" defTabSz="-2698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Állandóan lakottnak minősül az a biztosított ingatlan, amelyben a szerződő/biztosított </a:t>
            </a:r>
            <a:r>
              <a:rPr lang="hu-H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 évben 270 napnál többször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tartózkodik, azt életvitelszerűen, lakhatásra használja.</a:t>
            </a:r>
          </a:p>
          <a:p>
            <a:pPr algn="just" defTabSz="-269875"/>
            <a:endParaRPr lang="hu-HU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890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változások a különös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defTabSz="358775"/>
            <a:r>
              <a:rPr lang="hu-HU" sz="1400" dirty="0"/>
              <a:t>2.23.2.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Zöld csomag</a:t>
            </a:r>
          </a:p>
          <a:p>
            <a:pPr marL="1703388" lvl="1" algn="just" defTabSz="171450">
              <a:buFont typeface="Wingdings" panose="05000000000000000000" pitchFamily="2" charset="2"/>
              <a:buChar char="ü"/>
              <a:tabLst>
                <a:tab pos="1704975" algn="l"/>
              </a:tabLst>
            </a:pPr>
            <a:r>
              <a:rPr lang="hu-HU" sz="1400" dirty="0"/>
              <a:t>		Biztosított vagyontárgy körének kiegészítése a </a:t>
            </a:r>
            <a:r>
              <a:rPr lang="hu-HU" sz="1400" b="1" dirty="0"/>
              <a:t>geotermikus fűtés </a:t>
            </a:r>
            <a:r>
              <a:rPr lang="hu-HU" sz="1400" dirty="0" smtClean="0"/>
              <a:t>				kapcsán</a:t>
            </a:r>
            <a:r>
              <a:rPr lang="hu-HU" sz="1400" dirty="0">
                <a:sym typeface="Wingdings" panose="05000000000000000000" pitchFamily="2" charset="2"/>
              </a:rPr>
              <a:t> </a:t>
            </a:r>
            <a:r>
              <a:rPr lang="hu-HU" sz="1400" dirty="0" smtClean="0">
                <a:sym typeface="Wingdings" panose="05000000000000000000" pitchFamily="2" charset="2"/>
              </a:rPr>
              <a:t>az </a:t>
            </a:r>
            <a:r>
              <a:rPr lang="hu-HU" sz="1400" dirty="0">
                <a:sym typeface="Wingdings" panose="05000000000000000000" pitchFamily="2" charset="2"/>
              </a:rPr>
              <a:t>épületen belül, vagy az épülethez tartozó ingatlanon található és biztosított 	</a:t>
            </a:r>
            <a:r>
              <a:rPr lang="hu-HU" sz="1400" dirty="0" smtClean="0">
                <a:sym typeface="Wingdings" panose="05000000000000000000" pitchFamily="2" charset="2"/>
              </a:rPr>
              <a:t>melléképületben </a:t>
            </a:r>
            <a:r>
              <a:rPr lang="hu-HU" sz="1400" dirty="0">
                <a:sym typeface="Wingdings" panose="05000000000000000000" pitchFamily="2" charset="2"/>
              </a:rPr>
              <a:t>lévő geotermikus fűtés földalatti szerelvényei és vezetékei </a:t>
            </a:r>
            <a:r>
              <a:rPr lang="hu-HU" sz="1400" dirty="0" smtClean="0">
                <a:sym typeface="Wingdings" panose="05000000000000000000" pitchFamily="2" charset="2"/>
              </a:rPr>
              <a:t>legfeljebb </a:t>
            </a:r>
            <a:r>
              <a:rPr lang="hu-HU" sz="1400" b="1" dirty="0">
                <a:sym typeface="Wingdings" panose="05000000000000000000" pitchFamily="2" charset="2"/>
              </a:rPr>
              <a:t>99 m mélységig</a:t>
            </a:r>
            <a:r>
              <a:rPr lang="hu-HU" sz="1400" dirty="0">
                <a:sym typeface="Wingdings" panose="05000000000000000000" pitchFamily="2" charset="2"/>
              </a:rPr>
              <a:t>, </a:t>
            </a:r>
            <a:r>
              <a:rPr lang="hu-HU" sz="1400" dirty="0">
                <a:solidFill>
                  <a:srgbClr val="FF0000"/>
                </a:solidFill>
                <a:sym typeface="Wingdings" panose="05000000000000000000" pitchFamily="2" charset="2"/>
              </a:rPr>
              <a:t>illetve az ezekhez tartozó vezérlő berendezések</a:t>
            </a:r>
          </a:p>
          <a:p>
            <a:pPr lvl="1" algn="just"/>
            <a:endParaRPr lang="hu-HU" sz="1400" dirty="0">
              <a:solidFill>
                <a:srgbClr val="0066FF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946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Ingóság biztosítás</a:t>
            </a:r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8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hu-HU" dirty="0"/>
              <a:t>Főbb változások </a:t>
            </a:r>
            <a:r>
              <a:rPr lang="hu-HU" dirty="0" smtClean="0"/>
              <a:t>a Különös </a:t>
            </a:r>
            <a:r>
              <a:rPr lang="hu-HU" dirty="0"/>
              <a:t>B</a:t>
            </a:r>
            <a:r>
              <a:rPr lang="hu-HU" dirty="0" smtClean="0"/>
              <a:t>iztosítási </a:t>
            </a:r>
            <a:r>
              <a:rPr lang="hu-HU" dirty="0"/>
              <a:t>F</a:t>
            </a:r>
            <a:r>
              <a:rPr lang="hu-HU" dirty="0" smtClean="0"/>
              <a:t>eltételekben</a:t>
            </a:r>
            <a:endParaRPr lang="hu-HU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525962"/>
          </a:xfrm>
        </p:spPr>
        <p:txBody>
          <a:bodyPr>
            <a:normAutofit/>
          </a:bodyPr>
          <a:lstStyle/>
          <a:p>
            <a:pPr marL="285750" indent="-285750"/>
            <a:r>
              <a:rPr lang="hu-HU" sz="1400" dirty="0" smtClean="0"/>
              <a:t>1.1.7. pont</a:t>
            </a:r>
            <a:r>
              <a:rPr lang="hu-HU" sz="1400" dirty="0" smtClean="0">
                <a:sym typeface="Wingdings" panose="05000000000000000000" pitchFamily="2" charset="2"/>
              </a:rPr>
              <a:t>  </a:t>
            </a:r>
            <a:r>
              <a:rPr lang="hu-HU" sz="14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Biztosított melléképületben tárolt ingóságok kárai </a:t>
            </a:r>
            <a:r>
              <a:rPr lang="hu-HU" sz="1400" dirty="0" smtClean="0">
                <a:sym typeface="Wingdings" panose="05000000000000000000" pitchFamily="2" charset="2"/>
              </a:rPr>
              <a:t> </a:t>
            </a:r>
            <a:r>
              <a:rPr lang="hu-HU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új pont, új szabályozás</a:t>
            </a:r>
          </a:p>
          <a:p>
            <a:pPr marL="1539875" lvl="3" indent="-285750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A térítési limit az általános háztartási ingóságokra meghatározott biztosítási összeg 25%-</a:t>
            </a:r>
            <a:r>
              <a:rPr lang="hu-HU" sz="1400" dirty="0" smtClean="0">
                <a:sym typeface="Wingdings" panose="05000000000000000000" pitchFamily="2" charset="2"/>
              </a:rPr>
              <a:t>a</a:t>
            </a:r>
          </a:p>
          <a:p>
            <a:pPr marL="1254125" lvl="3" indent="0">
              <a:buNone/>
            </a:pPr>
            <a:endParaRPr lang="hu-HU" sz="1400" dirty="0" smtClean="0">
              <a:sym typeface="Wingdings" panose="05000000000000000000" pitchFamily="2" charset="2"/>
            </a:endParaRPr>
          </a:p>
          <a:p>
            <a:pPr marL="285750" lvl="3" indent="-285750" defTabSz="1169988">
              <a:buFont typeface="Arial" panose="020B0604020202020204" pitchFamily="34" charset="0"/>
              <a:buChar char="•"/>
            </a:pPr>
            <a:r>
              <a:rPr lang="hu-HU" sz="1400" dirty="0" smtClean="0">
                <a:sym typeface="Wingdings" panose="05000000000000000000" pitchFamily="2" charset="2"/>
              </a:rPr>
              <a:t>2.18. pont   </a:t>
            </a:r>
            <a:r>
              <a:rPr lang="hu-HU" sz="14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Különleges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üvegek </a:t>
            </a:r>
            <a:r>
              <a:rPr lang="hu-HU" sz="14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biztosítása  </a:t>
            </a:r>
            <a:r>
              <a:rPr lang="hu-HU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kikerült a különleges üveg fogalmának </a:t>
            </a:r>
            <a:r>
              <a:rPr lang="hu-HU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	 meghatározása</a:t>
            </a:r>
          </a:p>
          <a:p>
            <a:pPr marL="1519238" lvl="6" indent="-285750" algn="just" defTabSz="1169988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Az épületbe szerkezetileg beépített ajtó-, ablak különleges üvegeinek kára kikerült ebből a 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pontból</a:t>
            </a:r>
          </a:p>
          <a:p>
            <a:pPr marL="285750" lvl="6" indent="-285750" algn="just" defTabSz="1169988">
              <a:buClr>
                <a:srgbClr val="FF0000"/>
              </a:buClr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2.28.1. 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Betöréses lopás</a:t>
            </a:r>
            <a:r>
              <a:rPr lang="hu-HU" sz="1400" dirty="0"/>
              <a:t> 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hu-HU" sz="1400" dirty="0" smtClean="0">
                <a:sym typeface="Wingdings" panose="05000000000000000000" pitchFamily="2" charset="2"/>
              </a:rPr>
              <a:t> </a:t>
            </a: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új </a:t>
            </a: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kiegészítés az alábbi rendelkezéssel</a:t>
            </a:r>
          </a:p>
          <a:p>
            <a:pPr marL="1435100" lvl="8" indent="-180975" algn="just" defTabSz="1169988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/>
              <a:t> 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tettes a lopást vélhetően ál-, hamis vagy zárfésűs kulccsal finom nyitás módszerével, illetve olyan eszközzel, módszerrel követi el, amely nem hagy a zárbetétben, zárszerkezetben külső ránézésre erőszakos behatolásra utaló nyomot, de hatósági zárszakértő az idegen eszköz használatát igazolja, és a biztosított vagyontárgyakat 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eltulajdonítja. Nem 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biztosítási esemény, ha a tettes a lopást elvesztett, vagy jogosan megszerzett vagy felhasznált kulccsal követi el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9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Változások </a:t>
            </a:r>
            <a:r>
              <a:rPr lang="hu-HU" altLang="hu-HU" dirty="0" smtClean="0"/>
              <a:t>2019.02.01-től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2019.02.01-től </a:t>
            </a:r>
            <a:r>
              <a:rPr lang="hu-HU" dirty="0"/>
              <a:t>hatályos az Union- Otthonbiztosítás új ügyfél-tájékoztatója és általános szerződési feltételei</a:t>
            </a:r>
          </a:p>
        </p:txBody>
      </p:sp>
    </p:spTree>
    <p:extLst>
      <p:ext uri="{BB962C8B-B14F-4D97-AF65-F5344CB8AC3E}">
        <p14:creationId xmlns:p14="http://schemas.microsoft.com/office/powerpoint/2010/main" val="16540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Épületbiztosítás</a:t>
            </a:r>
          </a:p>
        </p:txBody>
      </p:sp>
    </p:spTree>
    <p:extLst>
      <p:ext uri="{BB962C8B-B14F-4D97-AF65-F5344CB8AC3E}">
        <p14:creationId xmlns:p14="http://schemas.microsoft.com/office/powerpoint/2010/main" val="31571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hu-HU" dirty="0"/>
              <a:t>Főbb változások az Ügyfél-tájékoztatóban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b="1" dirty="0"/>
              <a:t>A szolgáltatást meghatározó közös szabályok bővültek, pontosításra kerültek.</a:t>
            </a:r>
          </a:p>
          <a:p>
            <a:endParaRPr lang="hu-HU" sz="1000" dirty="0"/>
          </a:p>
          <a:p>
            <a:pPr marL="285750" indent="-285750"/>
            <a:r>
              <a:rPr lang="hu-HU" sz="1400" dirty="0"/>
              <a:t>Indokolt és igazolt költségek térítése (amennyiben a biztosítottat terhelik)</a:t>
            </a:r>
            <a:r>
              <a:rPr lang="hu-HU" sz="1400" dirty="0">
                <a:sym typeface="Wingdings" panose="05000000000000000000" pitchFamily="2" charset="2"/>
              </a:rPr>
              <a:t>a </a:t>
            </a:r>
            <a:r>
              <a:rPr lang="hu-HU" sz="1400" dirty="0"/>
              <a:t>biztosítási összegen túl,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a biztosítási összeg 5%-a erejéig</a:t>
            </a:r>
          </a:p>
          <a:p>
            <a:pPr marL="285750" indent="-285750"/>
            <a:endParaRPr lang="hu-HU" sz="1400" dirty="0"/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rom- és törmelékeltakarítási, 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egyszeri takarítási,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a törmeléknek a legközelebbi lerakóhelyhez való elszállítási és lerakási vagy megsemmisítési, 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tervezési és hatósági engedélyeztetési, 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kárenyhítési költség, így különösen oltási és mentési költség.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árvíz, illetve árvízveszély miatt elrendelt kiköltözéssel kapcsolatos költségek</a:t>
            </a:r>
          </a:p>
          <a:p>
            <a:pPr marL="1790700" indent="-285750" defTabSz="195263">
              <a:buFont typeface="Wingdings" panose="05000000000000000000" pitchFamily="2" charset="2"/>
              <a:buChar char="ü"/>
              <a:tabLst>
                <a:tab pos="2062163" algn="l"/>
              </a:tabLst>
            </a:pPr>
            <a:r>
              <a:rPr lang="hu-HU" sz="1400" dirty="0"/>
              <a:t>Lakhatatlanná nyilvánított ingatlan esetén Ideiglenes lakás és költözés költségeinek megtérítése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maximum 400 e </a:t>
            </a:r>
            <a:r>
              <a:rPr lang="hu-HU" sz="1400" dirty="0">
                <a:solidFill>
                  <a:schemeClr val="accent6">
                    <a:lumMod val="75000"/>
                  </a:schemeClr>
                </a:solidFill>
              </a:rPr>
              <a:t>Ft-ig</a:t>
            </a:r>
            <a:r>
              <a:rPr lang="hu-HU" sz="1400" dirty="0"/>
              <a:t>. </a:t>
            </a:r>
          </a:p>
          <a:p>
            <a:pPr marL="0" indent="0">
              <a:buNone/>
            </a:pPr>
            <a:endParaRPr lang="hu-HU" sz="1400" dirty="0"/>
          </a:p>
          <a:p>
            <a:pPr marL="0" indent="0" algn="ctr">
              <a:buNone/>
            </a:pPr>
            <a:r>
              <a:rPr lang="hu-HU" sz="1400" b="1" dirty="0" smtClean="0">
                <a:solidFill>
                  <a:srgbClr val="FF0000"/>
                </a:solidFill>
              </a:rPr>
              <a:t>Figyelem!</a:t>
            </a:r>
          </a:p>
          <a:p>
            <a:pPr algn="just"/>
            <a:r>
              <a:rPr lang="hu-HU" sz="1400" dirty="0" smtClean="0"/>
              <a:t>A </a:t>
            </a:r>
            <a:r>
              <a:rPr lang="hu-HU" sz="1400" dirty="0"/>
              <a:t>biztosítási összegen felüli 5%-os limitösszegen belül kárenyhítési költséget a biztosító  csak abban az esetben térít, amennyiben a tényleges kár és a kárenyhítési költség együttes összege a biztosító szolgáltatásának felső határát meghaladja</a:t>
            </a:r>
          </a:p>
        </p:txBody>
      </p:sp>
    </p:spTree>
    <p:extLst>
      <p:ext uri="{BB962C8B-B14F-4D97-AF65-F5344CB8AC3E}">
        <p14:creationId xmlns:p14="http://schemas.microsoft.com/office/powerpoint/2010/main" val="35389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változások az Ügyfél-tájékoztatóban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u-HU" sz="1800" b="1" dirty="0"/>
              <a:t>A szolgáltatást meghatározó közös szabályok bővültek, pontosításra kerültek.</a:t>
            </a:r>
          </a:p>
          <a:p>
            <a:pPr marL="0" indent="0">
              <a:lnSpc>
                <a:spcPct val="90000"/>
              </a:lnSpc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500" dirty="0"/>
              <a:t>Kiegészítés a biztosító szolgáltatásához épületbiztosítás </a:t>
            </a:r>
            <a:r>
              <a:rPr lang="hu-HU" sz="1500" dirty="0" smtClean="0"/>
              <a:t>esetén</a:t>
            </a:r>
            <a:r>
              <a:rPr lang="hu-HU" sz="1500" dirty="0" smtClean="0">
                <a:sym typeface="Wingdings" panose="05000000000000000000" pitchFamily="2" charset="2"/>
              </a:rPr>
              <a:t></a:t>
            </a:r>
            <a:endParaRPr lang="hu-HU" sz="1500" dirty="0"/>
          </a:p>
          <a:p>
            <a:pPr marL="285750" indent="-285750"/>
            <a:endParaRPr lang="hu-HU" sz="1500" dirty="0"/>
          </a:p>
          <a:p>
            <a:pPr algn="just"/>
            <a:r>
              <a:rPr lang="hu-HU" sz="1500" dirty="0" smtClean="0"/>
              <a:t>A </a:t>
            </a:r>
            <a:r>
              <a:rPr lang="hu-HU" sz="1500" dirty="0"/>
              <a:t>forgalmi érték és az épület újraépítési, helyreállítási értéke közötti különbözet </a:t>
            </a:r>
            <a:r>
              <a:rPr lang="hu-HU" sz="1500" dirty="0" smtClean="0"/>
              <a:t>megfizetésére </a:t>
            </a:r>
            <a:r>
              <a:rPr lang="hu-HU" sz="1500" dirty="0"/>
              <a:t>csak akkor köteles a biztosító, ha az épület újjáépítése, helyreállítása a </a:t>
            </a:r>
            <a:r>
              <a:rPr lang="hu-HU" sz="1500" dirty="0" smtClean="0"/>
              <a:t>kockázatviselés </a:t>
            </a:r>
            <a:r>
              <a:rPr lang="hu-HU" sz="1500" dirty="0"/>
              <a:t>helyén, igazoltan, a biztosítási esemény bekövetkeztétől számított </a:t>
            </a:r>
            <a:r>
              <a:rPr lang="hu-HU" sz="1500" b="1" dirty="0">
                <a:solidFill>
                  <a:schemeClr val="accent6">
                    <a:lumMod val="75000"/>
                  </a:schemeClr>
                </a:solidFill>
              </a:rPr>
              <a:t>3 éven </a:t>
            </a:r>
            <a:r>
              <a:rPr lang="hu-HU" sz="1500" b="1" dirty="0" smtClean="0">
                <a:solidFill>
                  <a:schemeClr val="accent6">
                    <a:lumMod val="75000"/>
                  </a:schemeClr>
                </a:solidFill>
              </a:rPr>
              <a:t>belül </a:t>
            </a:r>
            <a:r>
              <a:rPr lang="hu-HU" sz="1500" b="1" dirty="0">
                <a:solidFill>
                  <a:schemeClr val="accent6">
                    <a:lumMod val="75000"/>
                  </a:schemeClr>
                </a:solidFill>
              </a:rPr>
              <a:t>ténylegesen megtörténik.</a:t>
            </a:r>
          </a:p>
          <a:p>
            <a:pPr algn="just"/>
            <a:endParaRPr lang="hu-HU" sz="1500" dirty="0"/>
          </a:p>
          <a:p>
            <a:pPr marL="0" indent="0">
              <a:buNone/>
            </a:pPr>
            <a:endParaRPr lang="hu-HU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hu-HU" dirty="0"/>
              <a:t>Főbb</a:t>
            </a:r>
            <a:r>
              <a:rPr lang="hu-HU" dirty="0">
                <a:solidFill>
                  <a:srgbClr val="0066FF"/>
                </a:solidFill>
              </a:rPr>
              <a:t> </a:t>
            </a:r>
            <a:r>
              <a:rPr lang="hu-HU" dirty="0"/>
              <a:t>változások az általános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b="1" dirty="0"/>
              <a:t>Biztosító mentesülése a kár kifizetése alól</a:t>
            </a:r>
          </a:p>
          <a:p>
            <a:endParaRPr lang="hu-HU" dirty="0">
              <a:solidFill>
                <a:srgbClr val="0066FF"/>
              </a:solidFill>
            </a:endParaRPr>
          </a:p>
          <a:p>
            <a:pPr marL="285750" indent="-285750"/>
            <a:r>
              <a:rPr lang="hu-HU" sz="1600" b="1" dirty="0"/>
              <a:t>Pontosításra került a biztosító mentesülése a biztosított késői kárbejelentése kapcsán</a:t>
            </a:r>
          </a:p>
          <a:p>
            <a:pPr marL="0" indent="0" defTabSz="268288">
              <a:buNone/>
            </a:pPr>
            <a:r>
              <a:rPr lang="hu-HU" sz="1400" dirty="0"/>
              <a:t>	</a:t>
            </a:r>
            <a:endParaRPr lang="hu-HU" sz="1400" dirty="0" smtClean="0"/>
          </a:p>
          <a:p>
            <a:pPr marL="0" indent="0" defTabSz="268288">
              <a:buNone/>
            </a:pPr>
            <a:r>
              <a:rPr lang="hu-HU" sz="1600" b="1" dirty="0">
                <a:solidFill>
                  <a:schemeClr val="accent6">
                    <a:lumMod val="75000"/>
                  </a:schemeClr>
                </a:solidFill>
              </a:rPr>
              <a:t>A korábbi szabályozás szerint </a:t>
            </a:r>
            <a:r>
              <a:rPr lang="hu-HU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marL="0" indent="0" defTabSz="268288">
              <a:buNone/>
            </a:pPr>
            <a:endParaRPr lang="hu-HU" sz="1200" dirty="0" smtClean="0">
              <a:sym typeface="Wingdings" panose="05000000000000000000" pitchFamily="2" charset="2"/>
            </a:endParaRPr>
          </a:p>
          <a:p>
            <a:pPr marL="1257300" indent="361950" defTabSz="268288">
              <a:buFont typeface="Wingdings" panose="05000000000000000000" pitchFamily="2" charset="2"/>
              <a:buChar char="ü"/>
            </a:pPr>
            <a:r>
              <a:rPr lang="hu-HU" sz="1400" dirty="0" smtClean="0"/>
              <a:t>A </a:t>
            </a:r>
            <a:r>
              <a:rPr lang="hu-HU" sz="1400" dirty="0"/>
              <a:t>biztosító mentesült, ha a biztosított a kárbejelentési 	kötelezettségének késve </a:t>
            </a:r>
            <a:r>
              <a:rPr lang="hu-HU" sz="1400" dirty="0" smtClean="0"/>
              <a:t>		tett </a:t>
            </a:r>
            <a:r>
              <a:rPr lang="hu-HU" sz="1400" dirty="0"/>
              <a:t>eleget és emiatt lényeges körülmények kideríthetetlenné </a:t>
            </a:r>
            <a:r>
              <a:rPr lang="hu-HU" sz="1400" dirty="0" smtClean="0"/>
              <a:t>	váltak</a:t>
            </a:r>
            <a:endParaRPr lang="hu-HU" sz="1400" dirty="0"/>
          </a:p>
          <a:p>
            <a:endParaRPr lang="hu-HU" sz="1600" dirty="0"/>
          </a:p>
          <a:p>
            <a:pPr marL="0" indent="0" defTabSz="268288">
              <a:buNone/>
            </a:pPr>
            <a:r>
              <a:rPr lang="hu-HU" sz="1600" b="1" dirty="0" smtClean="0">
                <a:solidFill>
                  <a:schemeClr val="accent6">
                    <a:lumMod val="75000"/>
                  </a:schemeClr>
                </a:solidFill>
              </a:rPr>
              <a:t>Az </a:t>
            </a:r>
            <a:r>
              <a:rPr lang="hu-HU" sz="1600" b="1" dirty="0">
                <a:solidFill>
                  <a:schemeClr val="accent6">
                    <a:lumMod val="75000"/>
                  </a:schemeClr>
                </a:solidFill>
              </a:rPr>
              <a:t>új szabályozás szerint </a:t>
            </a:r>
            <a:r>
              <a:rPr lang="hu-HU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</a:p>
          <a:p>
            <a:pPr defTabSz="268288"/>
            <a:endParaRPr lang="hu-HU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612900" indent="-357188" defTabSz="233363">
              <a:buFont typeface="Wingdings" panose="05000000000000000000" pitchFamily="2" charset="2"/>
              <a:buChar char="ü"/>
            </a:pPr>
            <a:r>
              <a:rPr lang="hu-HU" sz="1600" dirty="0"/>
              <a:t>	</a:t>
            </a:r>
            <a:r>
              <a:rPr lang="hu-HU" sz="1400" dirty="0"/>
              <a:t>A káresemény bekövetkezését a szerződésben megállapított határidőben nem </a:t>
            </a:r>
            <a:r>
              <a:rPr lang="hu-HU" sz="1400" dirty="0" smtClean="0"/>
              <a:t>jelenti </a:t>
            </a:r>
            <a:r>
              <a:rPr lang="hu-HU" sz="1400" dirty="0"/>
              <a:t>be</a:t>
            </a:r>
          </a:p>
          <a:p>
            <a:pPr marL="1255713" indent="357188">
              <a:buFont typeface="Wingdings" panose="05000000000000000000" pitchFamily="2" charset="2"/>
              <a:buChar char="ü"/>
            </a:pPr>
            <a:r>
              <a:rPr lang="hu-HU" sz="1400" dirty="0"/>
              <a:t>Nem adja meg a szükséges felvilágosítást</a:t>
            </a:r>
          </a:p>
          <a:p>
            <a:pPr marL="1255713" indent="357188">
              <a:buFont typeface="Wingdings" panose="05000000000000000000" pitchFamily="2" charset="2"/>
              <a:buChar char="ü"/>
            </a:pPr>
            <a:r>
              <a:rPr lang="hu-HU" sz="1400" dirty="0"/>
              <a:t>Nem teszi lehetővé a felvilágosítás tartalmának ellenőrzését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1420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/>
              <a:t>Főbb változások az általános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285750" indent="-285750"/>
            <a:r>
              <a:rPr lang="hu-HU" sz="1400" dirty="0"/>
              <a:t>13.pont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Túlbiztosítás, alulbiztosítás</a:t>
            </a:r>
          </a:p>
          <a:p>
            <a:pPr marL="1343025" indent="361950" algn="just" defTabSz="896938">
              <a:buFont typeface="Wingdings" panose="05000000000000000000" pitchFamily="2" charset="2"/>
              <a:buChar char="ü"/>
            </a:pPr>
            <a:r>
              <a:rPr lang="hu-HU" sz="1400" dirty="0" smtClean="0"/>
              <a:t>Túlbiztosításra </a:t>
            </a:r>
            <a:r>
              <a:rPr lang="hu-HU" sz="1400" dirty="0"/>
              <a:t>vonatkozóan új kiegészítés</a:t>
            </a:r>
            <a:r>
              <a:rPr lang="hu-HU" sz="1400" dirty="0">
                <a:sym typeface="Wingdings" panose="05000000000000000000" pitchFamily="2" charset="2"/>
              </a:rPr>
              <a:t> szerződő jogosult a már </a:t>
            </a:r>
            <a:r>
              <a:rPr lang="hu-HU" sz="1400" dirty="0" smtClean="0">
                <a:sym typeface="Wingdings" panose="05000000000000000000" pitchFamily="2" charset="2"/>
              </a:rPr>
              <a:t>	megfizetett</a:t>
            </a:r>
            <a:r>
              <a:rPr lang="hu-HU" sz="1400" dirty="0">
                <a:sym typeface="Wingdings" panose="05000000000000000000" pitchFamily="2" charset="2"/>
              </a:rPr>
              <a:t>, </a:t>
            </a:r>
            <a:r>
              <a:rPr lang="hu-HU" sz="1400" dirty="0" smtClean="0">
                <a:sym typeface="Wingdings" panose="05000000000000000000" pitchFamily="2" charset="2"/>
              </a:rPr>
              <a:t>a</a:t>
            </a:r>
            <a:r>
              <a:rPr lang="hu-HU" sz="1400" dirty="0">
                <a:sym typeface="Wingdings" panose="05000000000000000000" pitchFamily="2" charset="2"/>
              </a:rPr>
              <a:t> </a:t>
            </a:r>
            <a:r>
              <a:rPr lang="hu-HU" sz="1400" dirty="0" smtClean="0">
                <a:sym typeface="Wingdings" panose="05000000000000000000" pitchFamily="2" charset="2"/>
              </a:rPr>
              <a:t>vagyontárgyra </a:t>
            </a:r>
            <a:r>
              <a:rPr lang="hu-HU" sz="1400" dirty="0">
                <a:sym typeface="Wingdings" panose="05000000000000000000" pitchFamily="2" charset="2"/>
              </a:rPr>
              <a:t>vonatkozó biztosítási összeg és a valóságos érték </a:t>
            </a:r>
            <a:r>
              <a:rPr lang="hu-HU" sz="1400" dirty="0" smtClean="0">
                <a:sym typeface="Wingdings" panose="05000000000000000000" pitchFamily="2" charset="2"/>
              </a:rPr>
              <a:t>	különbözete </a:t>
            </a:r>
            <a:r>
              <a:rPr lang="hu-HU" sz="1400" dirty="0">
                <a:sym typeface="Wingdings" panose="05000000000000000000" pitchFamily="2" charset="2"/>
              </a:rPr>
              <a:t>alapján  </a:t>
            </a:r>
            <a:r>
              <a:rPr lang="hu-HU" sz="1400" dirty="0" smtClean="0">
                <a:sym typeface="Wingdings" panose="05000000000000000000" pitchFamily="2" charset="2"/>
              </a:rPr>
              <a:t>kiszámított </a:t>
            </a:r>
            <a:r>
              <a:rPr lang="hu-HU" sz="1400" dirty="0">
                <a:sym typeface="Wingdings" panose="05000000000000000000" pitchFamily="2" charset="2"/>
              </a:rPr>
              <a:t>biztosítási díj kamatmentes visszatérítésére.</a:t>
            </a:r>
            <a:r>
              <a:rPr lang="hu-HU" sz="1400" dirty="0"/>
              <a:t> </a:t>
            </a:r>
          </a:p>
          <a:p>
            <a:pPr algn="just" defTabSz="896938"/>
            <a:endParaRPr lang="hu-HU" sz="1400" dirty="0"/>
          </a:p>
          <a:p>
            <a:pPr marL="285750" indent="-285750"/>
            <a:r>
              <a:rPr lang="hu-HU" sz="1400" dirty="0"/>
              <a:t>15.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Indexálás</a:t>
            </a:r>
            <a:r>
              <a:rPr lang="hu-HU" sz="1400" dirty="0"/>
              <a:t>hoz új pont a díjtételek és díjak biztosító általi módosításának okáról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hu-HU" sz="1400" dirty="0"/>
              <a:t>Adó-vagy jogszabályváltozások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hu-HU" sz="1400" dirty="0"/>
              <a:t>Vb díjak emelkedése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hu-HU" sz="1400" dirty="0"/>
              <a:t>Külső szolgáltató partnerek díjainak növekedése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hu-HU" sz="1400" dirty="0"/>
              <a:t>A biztosítási szerződés </a:t>
            </a:r>
            <a:r>
              <a:rPr lang="hu-HU" sz="1400" b="1" dirty="0"/>
              <a:t>kárhányada és kárgyakorisága jelentősen, 50%-nál </a:t>
            </a:r>
            <a:r>
              <a:rPr lang="hu-HU" sz="1400" dirty="0"/>
              <a:t>nagyobb mértékben meghaladja a biztosító azonos módozatú (lakás) biztosítási szerződéseire vonatkozó, a vizsgálat időpontját közvetlenül megelőző naptári évben mért átlagos kárhányadát és kárgyakoriságát,</a:t>
            </a:r>
          </a:p>
          <a:p>
            <a:pPr marL="268288" lvl="3"/>
            <a:endParaRPr lang="hu-HU" sz="1400" dirty="0"/>
          </a:p>
          <a:p>
            <a:pPr marL="285750" indent="-285750" defTabSz="358775"/>
            <a:r>
              <a:rPr lang="hu-HU" sz="1400" dirty="0"/>
              <a:t>17.3.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Kármegelőzés, kárenyhítés </a:t>
            </a:r>
          </a:p>
          <a:p>
            <a:pPr marL="1619250" lvl="2" indent="-276225" defTabSz="184150">
              <a:buFont typeface="Wingdings" panose="05000000000000000000" pitchFamily="2" charset="2"/>
              <a:buChar char="ü"/>
            </a:pPr>
            <a:r>
              <a:rPr lang="hu-HU" sz="1400" dirty="0"/>
              <a:t>Kárenyhítésre vonatkozóan új kiegészítése</a:t>
            </a:r>
            <a:r>
              <a:rPr lang="hu-HU" sz="1400" dirty="0">
                <a:sym typeface="Wingdings" panose="05000000000000000000" pitchFamily="2" charset="2"/>
              </a:rPr>
              <a:t> A kárenyhítés szükséges költségei </a:t>
            </a:r>
            <a:r>
              <a:rPr lang="hu-HU" sz="1400" dirty="0" smtClean="0">
                <a:sym typeface="Wingdings" panose="05000000000000000000" pitchFamily="2" charset="2"/>
              </a:rPr>
              <a:t>	a </a:t>
            </a:r>
            <a:r>
              <a:rPr lang="hu-HU" sz="1400" dirty="0">
                <a:sym typeface="Wingdings" panose="05000000000000000000" pitchFamily="2" charset="2"/>
              </a:rPr>
              <a:t>biztosítási összeg keretei között akkor is a biztosítót terhelik, ha a kárenyhítés nem vezetett eredményre. </a:t>
            </a:r>
            <a:r>
              <a:rPr lang="hu-HU" sz="1400" b="1" dirty="0">
                <a:sym typeface="Wingdings" panose="05000000000000000000" pitchFamily="2" charset="2"/>
              </a:rPr>
              <a:t>Alulbiztosítás esetén </a:t>
            </a:r>
            <a:r>
              <a:rPr lang="hu-HU" sz="1400" dirty="0">
                <a:sym typeface="Wingdings" panose="05000000000000000000" pitchFamily="2" charset="2"/>
              </a:rPr>
              <a:t>a biztosító a kárenyhítés költségeit a biztosítási összeg és a vagyontárgy értékének arányában köteles megtéríteni.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1813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változások az általános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hu-HU" sz="1400" dirty="0"/>
              <a:t>18.1.pont</a:t>
            </a:r>
            <a:r>
              <a:rPr lang="hu-HU" sz="1400" dirty="0">
                <a:sym typeface="Wingdings" panose="05000000000000000000" pitchFamily="2" charset="2"/>
              </a:rPr>
              <a:t> 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 kárbejelentés és kárrendezés szabályai</a:t>
            </a:r>
          </a:p>
          <a:p>
            <a:pPr marL="1162050" lvl="1" indent="-704850" algn="just" defTabSz="190500">
              <a:buNone/>
            </a:pPr>
            <a:r>
              <a:rPr lang="hu-HU" sz="1400" dirty="0">
                <a:sym typeface="Wingdings" panose="05000000000000000000" pitchFamily="2" charset="2"/>
              </a:rPr>
              <a:t>	</a:t>
            </a:r>
            <a:r>
              <a:rPr lang="hu-HU" sz="1400" dirty="0" smtClean="0">
                <a:sym typeface="Wingdings" panose="05000000000000000000" pitchFamily="2" charset="2"/>
              </a:rPr>
              <a:t>	Kiegészítés </a:t>
            </a:r>
            <a:r>
              <a:rPr lang="hu-HU" sz="1400" dirty="0">
                <a:sym typeface="Wingdings" panose="05000000000000000000" pitchFamily="2" charset="2"/>
              </a:rPr>
              <a:t>a kárbejelentés módjára vonatkozó </a:t>
            </a:r>
            <a:r>
              <a:rPr lang="hu-HU" sz="1400" dirty="0" smtClean="0">
                <a:sym typeface="Wingdings" panose="05000000000000000000" pitchFamily="2" charset="2"/>
              </a:rPr>
              <a:t>információkkal (írásban 				személyesen,telefonon </a:t>
            </a:r>
            <a:r>
              <a:rPr lang="hu-HU" sz="1400" dirty="0">
                <a:sym typeface="Wingdings" panose="05000000000000000000" pitchFamily="2" charset="2"/>
              </a:rPr>
              <a:t>és elektronikusan)</a:t>
            </a:r>
          </a:p>
          <a:p>
            <a:pPr lvl="1" algn="just"/>
            <a:endParaRPr lang="hu-HU" sz="1400" dirty="0">
              <a:sym typeface="Wingdings" panose="05000000000000000000" pitchFamily="2" charset="2"/>
            </a:endParaRPr>
          </a:p>
          <a:p>
            <a:pPr marL="285750" lvl="1" algn="just">
              <a:buFont typeface="Arial" panose="020B0604020202020204" pitchFamily="34" charset="0"/>
              <a:buChar char="•"/>
            </a:pPr>
            <a:r>
              <a:rPr lang="hu-HU" sz="1400" dirty="0">
                <a:sym typeface="Wingdings" panose="05000000000000000000" pitchFamily="2" charset="2"/>
              </a:rPr>
              <a:t>18.5. pont 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 biztosító által bekérhető információk, dokumentumok, kár esetén </a:t>
            </a:r>
            <a:r>
              <a:rPr lang="hu-HU" sz="1400" dirty="0">
                <a:sym typeface="Wingdings" panose="05000000000000000000" pitchFamily="2" charset="2"/>
              </a:rPr>
              <a:t>( például)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Részletes leírás a biztosítási esemény bekövetkeztéről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Kárkori fotók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Biztosított/károsult/sérelmet szenvedett fél neve, születési dátuma, lakcíme, telefonszáma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Építési engedélyezési tervdokumentáció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Katasztrófavédelmi hatóság igazolása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Biztosított/károsult bankszámlaszáma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Meghatalmazás ügyintézésre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 smtClean="0">
                <a:sym typeface="Wingdings" panose="05000000000000000000" pitchFamily="2" charset="2"/>
              </a:rPr>
              <a:t>Törött </a:t>
            </a:r>
            <a:r>
              <a:rPr lang="hu-HU" sz="1400" dirty="0">
                <a:sym typeface="Wingdings" panose="05000000000000000000" pitchFamily="2" charset="2"/>
              </a:rPr>
              <a:t>üveg helyreállítási számlája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Biztosítási díj befizetését igazoló dokumentum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Halotti anyakönyvi kivonat</a:t>
            </a:r>
          </a:p>
          <a:p>
            <a:pPr marL="1971675" lvl="3" indent="-268288" algn="just">
              <a:buFont typeface="Wingdings" panose="05000000000000000000" pitchFamily="2" charset="2"/>
              <a:buChar char="ü"/>
            </a:pPr>
            <a:r>
              <a:rPr lang="hu-HU" sz="1400" dirty="0">
                <a:sym typeface="Wingdings" panose="05000000000000000000" pitchFamily="2" charset="2"/>
              </a:rPr>
              <a:t>Pénzintézet, munkáltató </a:t>
            </a:r>
            <a:r>
              <a:rPr lang="hu-HU" sz="1400" dirty="0" smtClean="0">
                <a:sym typeface="Wingdings" panose="05000000000000000000" pitchFamily="2" charset="2"/>
              </a:rPr>
              <a:t>zálog </a:t>
            </a:r>
            <a:r>
              <a:rPr lang="hu-HU" sz="1400" dirty="0" err="1" smtClean="0">
                <a:sym typeface="Wingdings" panose="05000000000000000000" pitchFamily="2" charset="2"/>
              </a:rPr>
              <a:t>jogosulti</a:t>
            </a:r>
            <a:r>
              <a:rPr lang="hu-HU" sz="1400" dirty="0" smtClean="0">
                <a:sym typeface="Wingdings" panose="05000000000000000000" pitchFamily="2" charset="2"/>
              </a:rPr>
              <a:t> </a:t>
            </a:r>
            <a:r>
              <a:rPr lang="hu-HU" sz="1400" dirty="0">
                <a:sym typeface="Wingdings" panose="05000000000000000000" pitchFamily="2" charset="2"/>
              </a:rPr>
              <a:t>nyilatkozata, meghatalmazása</a:t>
            </a:r>
          </a:p>
          <a:p>
            <a:pPr marL="914400" lvl="3" algn="just"/>
            <a:endParaRPr lang="hu-HU" sz="1400" dirty="0">
              <a:sym typeface="Wingdings" panose="05000000000000000000" pitchFamily="2" charset="2"/>
            </a:endParaRPr>
          </a:p>
          <a:p>
            <a:pPr marL="415925" lvl="3" indent="-285750" algn="just">
              <a:buFont typeface="Arial" panose="020B0604020202020204" pitchFamily="34" charset="0"/>
              <a:buChar char="•"/>
            </a:pPr>
            <a:r>
              <a:rPr lang="hu-HU" sz="1400" dirty="0">
                <a:sym typeface="Wingdings" panose="05000000000000000000" pitchFamily="2" charset="2"/>
              </a:rPr>
              <a:t>18.7.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Kárbejelentési kötelezettség megsértése </a:t>
            </a:r>
            <a:r>
              <a:rPr lang="hu-HU" sz="1400" dirty="0">
                <a:sym typeface="Wingdings" panose="05000000000000000000" pitchFamily="2" charset="2"/>
              </a:rPr>
              <a:t> következmények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276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Főbb változások a különös feltételekben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defTabSz="358775"/>
            <a:r>
              <a:rPr lang="hu-HU" sz="1400" dirty="0"/>
              <a:t>2.16.1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Elfolyt víz</a:t>
            </a:r>
          </a:p>
          <a:p>
            <a:pPr marL="2114550" lvl="4" indent="-285750" algn="just" defTabSz="3587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Kárrendezési feltétel pontosítása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kárrendezés feltétele a kár előtti egy éves időtartamra, a területi vízszolgáltató által kiállított számlák bemutatása, valamint a szolgáltatói igazolás a csőtörés miatt elengedett csatornadíj mennyiségéről és összegéről.</a:t>
            </a:r>
          </a:p>
          <a:p>
            <a:pPr marL="1828800" lvl="4" indent="0" defTabSz="358775">
              <a:buClr>
                <a:srgbClr val="FF0000"/>
              </a:buClr>
              <a:buNone/>
            </a:pPr>
            <a:endParaRPr lang="hu-H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lvl="4" indent="-285750" defTabSz="3587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2.17.1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Beázás</a:t>
            </a:r>
          </a:p>
          <a:p>
            <a:pPr marL="2114550" lvl="8" indent="-285750" algn="just" defTabSz="3587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korábbi szabályozás szerint évente egy alkalommal </a:t>
            </a:r>
            <a:r>
              <a:rPr lang="hu-H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max</a:t>
            </a: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 választott biztosítási csomag szerinti szolgáltatási limit erejéig az évente egy alkalomra vonatkozó szabályozás kikerült</a:t>
            </a:r>
          </a:p>
          <a:p>
            <a:pPr lvl="4" defTabSz="358775">
              <a:buClr>
                <a:srgbClr val="FF0000"/>
              </a:buClr>
            </a:pPr>
            <a:endParaRPr lang="hu-H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defTabSz="358775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2.18. pont  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Előtetők</a:t>
            </a:r>
          </a:p>
          <a:p>
            <a:pPr marL="2078037" indent="-285750" algn="just" defTabSz="-269875">
              <a:buFont typeface="Wingdings" panose="05000000000000000000" pitchFamily="2" charset="2"/>
              <a:buChar char="ü"/>
            </a:pPr>
            <a:r>
              <a:rPr lang="hu-HU" sz="1400" dirty="0"/>
              <a:t>			Térítés pontosítása</a:t>
            </a:r>
            <a:r>
              <a:rPr lang="hu-HU" sz="1400" dirty="0">
                <a:sym typeface="Wingdings" panose="05000000000000000000" pitchFamily="2" charset="2"/>
              </a:rPr>
              <a:t> biztosított  lakó- illetve melléképülettel nem egy fedélszéket képező…</a:t>
            </a:r>
          </a:p>
          <a:p>
            <a:pPr marL="2078037" indent="-285750" defTabSz="-269875">
              <a:buFont typeface="Wingdings" panose="05000000000000000000" pitchFamily="2" charset="2"/>
              <a:buChar char="ü"/>
            </a:pPr>
            <a:endParaRPr lang="hu-HU" sz="1400" dirty="0"/>
          </a:p>
          <a:p>
            <a:pPr marL="285750" indent="-285750" defTabSz="358775"/>
            <a:r>
              <a:rPr lang="hu-HU" sz="1400" dirty="0"/>
              <a:t>2.18.2. pont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</a:rPr>
              <a:t>Új pont </a:t>
            </a:r>
            <a:r>
              <a:rPr lang="hu-HU" sz="1400" dirty="0">
                <a:sym typeface="Wingdings" panose="05000000000000000000" pitchFamily="2" charset="2"/>
              </a:rPr>
              <a:t> pontosítás, </a:t>
            </a:r>
            <a:r>
              <a:rPr lang="hu-HU" sz="1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mit nem térít a biztosító</a:t>
            </a:r>
            <a:endParaRPr lang="hu-HU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114550" lvl="4" indent="-285750" algn="just" defTabSz="3587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bitumenes hullámlemez borítással rendelkező előtetők kárait, valamint a nem biztosított melléképületek előtetőit,</a:t>
            </a:r>
          </a:p>
          <a:p>
            <a:pPr marL="2114550" lvl="4" indent="-285750" algn="just" defTabSz="3587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u-H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azokat a károkat, amelyek nem biztosított lakó- illetve melléképülethez tartozó előtetőkben </a:t>
            </a:r>
            <a:r>
              <a:rPr lang="hu-H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keletkeztek</a:t>
            </a:r>
            <a:endParaRPr lang="hu-HU" sz="1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3151211"/>
      </p:ext>
    </p:extLst>
  </p:cSld>
  <p:clrMapOvr>
    <a:masterClrMapping/>
  </p:clrMapOvr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486</Words>
  <Application>Microsoft Office PowerPoint</Application>
  <PresentationFormat>Diavetítés a képernyőre (4:3 oldalarány)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Egyéni tervezés</vt:lpstr>
      <vt:lpstr>UNION-Otthonbiztosítás</vt:lpstr>
      <vt:lpstr>Változások 2019.02.01-től</vt:lpstr>
      <vt:lpstr>PowerPoint bemutató</vt:lpstr>
      <vt:lpstr>Főbb változások az Ügyfél-tájékoztatóban</vt:lpstr>
      <vt:lpstr>Főbb változások az Ügyfél-tájékoztatóban</vt:lpstr>
      <vt:lpstr>Főbb változások az általános feltételekben</vt:lpstr>
      <vt:lpstr>Főbb változások az általános feltételekben</vt:lpstr>
      <vt:lpstr>Főbb változások az általános feltételekben</vt:lpstr>
      <vt:lpstr>Főbb változások a különös feltételekben</vt:lpstr>
      <vt:lpstr>Főbb változások a különös feltételekben</vt:lpstr>
      <vt:lpstr>Főbb változások a különös feltételekben</vt:lpstr>
      <vt:lpstr>PowerPoint bemutató</vt:lpstr>
      <vt:lpstr>Főbb változások a Különös Biztosítási Feltételekben</vt:lpstr>
      <vt:lpstr>PowerPoint bemutató</vt:lpstr>
    </vt:vector>
  </TitlesOfParts>
  <Company>UNION Vienna Insurance Group Biztosító Zrt.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Farkas Eszter</dc:creator>
  <cp:lastModifiedBy>Bognár Krisztina</cp:lastModifiedBy>
  <cp:revision>56</cp:revision>
  <dcterms:created xsi:type="dcterms:W3CDTF">2018-09-24T09:46:13Z</dcterms:created>
  <dcterms:modified xsi:type="dcterms:W3CDTF">2019-01-30T13:23:19Z</dcterms:modified>
</cp:coreProperties>
</file>