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3" r:id="rId4"/>
    <p:sldId id="266" r:id="rId5"/>
    <p:sldId id="262" r:id="rId6"/>
    <p:sldId id="264" r:id="rId7"/>
    <p:sldId id="259" r:id="rId8"/>
    <p:sldId id="265" r:id="rId9"/>
    <p:sldId id="267" r:id="rId10"/>
    <p:sldId id="268" r:id="rId11"/>
  </p:sldIdLst>
  <p:sldSz cx="9144000" cy="6858000" type="screen4x3"/>
  <p:notesSz cx="6784975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1563FF"/>
    <a:srgbClr val="0066FF"/>
    <a:srgbClr val="DD0000"/>
    <a:srgbClr val="EAEAEA"/>
    <a:srgbClr val="FFFF00"/>
    <a:srgbClr val="0000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576" autoAdjust="0"/>
  </p:normalViewPr>
  <p:slideViewPr>
    <p:cSldViewPr>
      <p:cViewPr>
        <p:scale>
          <a:sx n="77" d="100"/>
          <a:sy n="77" d="100"/>
        </p:scale>
        <p:origin x="-5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Volkswagen</a:t>
            </a:r>
            <a:r>
              <a:rPr lang="hu-HU" baseline="0" dirty="0" smtClean="0"/>
              <a:t> Golf értékvesztés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869591706728105E-2"/>
          <c:y val="0"/>
          <c:w val="0.84309120858364028"/>
          <c:h val="1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1563FF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9FBFFF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Munka1!$A$2:$A$5</c:f>
              <c:strCache>
                <c:ptCount val="4"/>
                <c:pt idx="0">
                  <c:v>Új érték</c:v>
                </c:pt>
                <c:pt idx="1">
                  <c:v>Értékvesztés 1 év</c:v>
                </c:pt>
                <c:pt idx="2">
                  <c:v>Értékvesztés 3 év</c:v>
                </c:pt>
                <c:pt idx="3">
                  <c:v>Értékvesztés 5 év</c:v>
                </c:pt>
              </c:strCache>
            </c:strRef>
          </c:cat>
          <c:val>
            <c:numRef>
              <c:f>Munka1!$B$2:$B$5</c:f>
              <c:numCache>
                <c:formatCode>_-* #,##0\ _F_t_-;\-* #,##0\ _F_t_-;_-* "-"??\ _F_t_-;_-@_-</c:formatCode>
                <c:ptCount val="4"/>
                <c:pt idx="0">
                  <c:v>2393000</c:v>
                </c:pt>
                <c:pt idx="1">
                  <c:v>1792660</c:v>
                </c:pt>
                <c:pt idx="2">
                  <c:v>1501000</c:v>
                </c:pt>
                <c:pt idx="3">
                  <c:v>929000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6.4795584847519641E-2"/>
          <c:y val="0.75840605252615034"/>
          <c:w val="0.66768324864260264"/>
          <c:h val="0.211833365316311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A0DC95-DCAE-407B-A988-F9AF5A1EEF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10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52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1FDEFFF-3BC5-46A0-A3B4-AB26B0AE45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052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smtClean="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155950" y="6308725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F8475A96-181F-45C6-9DA5-85AF323C4CE6}" type="slidenum">
              <a:rPr lang="en-GB" sz="1000"/>
              <a:pPr algn="ctr">
                <a:defRPr/>
              </a:pPr>
              <a:t>‹#›</a:t>
            </a:fld>
            <a:endParaRPr lang="en-GB" sz="1000" dirty="0"/>
          </a:p>
        </p:txBody>
      </p:sp>
      <p:pic>
        <p:nvPicPr>
          <p:cNvPr id="31749" name="Kép 6" descr="Union Biztosito_4c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0891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07950" y="6556375"/>
            <a:ext cx="23764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000" dirty="0" err="1"/>
              <a:t>www.unionbiztosito.hu</a:t>
            </a:r>
            <a:endParaRPr lang="hu-HU" sz="1000" dirty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6011863" y="6362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n-GB" sz="1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451725" y="6524625"/>
            <a:ext cx="169227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FE23BA7F-04AD-412D-B151-831A36F667B0}" type="datetime1">
              <a:rPr lang="hu-HU" sz="1000"/>
              <a:pPr algn="r">
                <a:defRPr/>
              </a:pPr>
              <a:t>2013.05.29.</a:t>
            </a:fld>
            <a:endParaRPr lang="hu-HU" sz="1000" dirty="0"/>
          </a:p>
        </p:txBody>
      </p:sp>
      <p:cxnSp>
        <p:nvCxnSpPr>
          <p:cNvPr id="31753" name="Egyenes összekötő 8"/>
          <p:cNvCxnSpPr>
            <a:cxnSpLocks noChangeShapeType="1"/>
          </p:cNvCxnSpPr>
          <p:nvPr/>
        </p:nvCxnSpPr>
        <p:spPr bwMode="auto">
          <a:xfrm>
            <a:off x="250825" y="895350"/>
            <a:ext cx="6445250" cy="0"/>
          </a:xfrm>
          <a:prstGeom prst="line">
            <a:avLst/>
          </a:prstGeom>
          <a:noFill/>
          <a:ln w="31750" algn="ctr">
            <a:solidFill>
              <a:srgbClr val="DD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6888" y="76200"/>
            <a:ext cx="2220912" cy="614521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79388" y="76200"/>
            <a:ext cx="6515100" cy="614521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4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312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724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388" y="1268760"/>
            <a:ext cx="4316412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413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915000" cy="490066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768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298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76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3103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8965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7607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0608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5119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smtClean="0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155950" y="6308725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7841489D-C6DF-4A92-9FD4-8F9F90436D70}" type="slidenum">
              <a:rPr lang="en-GB" sz="1000"/>
              <a:pPr algn="ctr">
                <a:defRPr/>
              </a:pPr>
              <a:t>‹#›</a:t>
            </a:fld>
            <a:endParaRPr lang="en-GB" sz="1000" dirty="0"/>
          </a:p>
        </p:txBody>
      </p:sp>
      <p:pic>
        <p:nvPicPr>
          <p:cNvPr id="1029" name="Kép 6" descr="Union Biztosito_4c_rgb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0891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07950" y="6556375"/>
            <a:ext cx="23764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000" dirty="0" err="1"/>
              <a:t>www.unionbiztosito.hu</a:t>
            </a:r>
            <a:endParaRPr lang="hu-HU" sz="1000" dirty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6011863" y="6362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n-GB" sz="1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451725" y="6524625"/>
            <a:ext cx="169227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FE23BA7F-04AD-412D-B151-831A36F667B0}" type="datetime1">
              <a:rPr lang="hu-HU" sz="1000"/>
              <a:pPr algn="r">
                <a:defRPr/>
              </a:pPr>
              <a:t>2013.05.29.</a:t>
            </a:fld>
            <a:endParaRPr lang="hu-HU" sz="1000" dirty="0"/>
          </a:p>
        </p:txBody>
      </p:sp>
      <p:cxnSp>
        <p:nvCxnSpPr>
          <p:cNvPr id="1033" name="Egyenes összekötő 8"/>
          <p:cNvCxnSpPr>
            <a:cxnSpLocks noChangeShapeType="1"/>
          </p:cNvCxnSpPr>
          <p:nvPr/>
        </p:nvCxnSpPr>
        <p:spPr bwMode="auto">
          <a:xfrm>
            <a:off x="250825" y="895350"/>
            <a:ext cx="6445250" cy="0"/>
          </a:xfrm>
          <a:prstGeom prst="line">
            <a:avLst/>
          </a:prstGeom>
          <a:noFill/>
          <a:ln w="31750" algn="ctr">
            <a:solidFill>
              <a:srgbClr val="DD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60000"/>
        <a:buFont typeface="Wingdings" pitchFamily="2" charset="2"/>
        <a:buChar char="l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55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Ø"/>
        <a:defRPr sz="2600">
          <a:solidFill>
            <a:srgbClr val="000000"/>
          </a:solidFill>
          <a:latin typeface="+mn-lt"/>
        </a:defRPr>
      </a:lvl3pPr>
      <a:lvl4pPr marL="15621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45000"/>
        <a:buFont typeface="Wingdings" pitchFamily="2" charset="2"/>
        <a:buChar char="u"/>
        <a:defRPr sz="2400">
          <a:solidFill>
            <a:srgbClr val="000000"/>
          </a:solidFill>
          <a:latin typeface="+mn-lt"/>
        </a:defRPr>
      </a:lvl4pPr>
      <a:lvl5pPr marL="19812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5pPr>
      <a:lvl6pPr marL="24384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6pPr>
      <a:lvl7pPr marL="28956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7pPr>
      <a:lvl8pPr marL="33528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8pPr>
      <a:lvl9pPr marL="38100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2800" dirty="0" err="1" smtClean="0"/>
              <a:t>UNION-Gépjármű</a:t>
            </a:r>
            <a:r>
              <a:rPr lang="hu-HU" sz="2800" dirty="0" smtClean="0"/>
              <a:t> Értékvédelem Prémium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471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Előnyök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sz="2000" dirty="0" smtClean="0"/>
              <a:t>Egyetlen folyamatos díjfizetésű termék piacon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Határozatlan idejű a szerződés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Bármikor megköthető, nem csak a vásárlást követően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Teljes anyagi védelem (lopás/totálkár esetén nem okoz gondot az új autó vásárlás)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Alacsony kezdeti díj, ami kockázat növekedésével (értékcsökkenés) emelkedik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Önálló termékként is megköthető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86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esemény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 smtClean="0"/>
              <a:t>Biztosított jármű totálkárra: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Harmadik fél által okozott (kötelezős)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Saját hibás (casco kár)</a:t>
            </a:r>
          </a:p>
          <a:p>
            <a:pPr marL="0" indent="0">
              <a:buNone/>
            </a:pPr>
            <a:r>
              <a:rPr lang="hu-HU" sz="2800" b="1" dirty="0" smtClean="0"/>
              <a:t>Biztosított jármű ellopása / elrablása</a:t>
            </a:r>
          </a:p>
          <a:p>
            <a:pPr marL="0" indent="0">
              <a:buNone/>
            </a:pPr>
            <a:endParaRPr lang="hu-HU" sz="2800" b="1" dirty="0"/>
          </a:p>
          <a:p>
            <a:pPr marL="0" indent="0">
              <a:buNone/>
            </a:pPr>
            <a:r>
              <a:rPr lang="hu-HU" sz="2800" b="1" dirty="0" smtClean="0"/>
              <a:t>Csak a Casco / </a:t>
            </a:r>
            <a:r>
              <a:rPr lang="hu-HU" sz="2800" b="1" dirty="0" err="1" smtClean="0"/>
              <a:t>kgfb</a:t>
            </a:r>
            <a:r>
              <a:rPr lang="hu-HU" sz="2800" b="1" dirty="0" smtClean="0"/>
              <a:t> biztosító által fizetett totálkár biztosítási esemény!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6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/>
              <a:t>Biztosítási szolgáltatás = Kötéskori piaci érték – Kárkori piaci érték </a:t>
            </a:r>
          </a:p>
          <a:p>
            <a:pPr marL="0" indent="0">
              <a:buNone/>
            </a:pPr>
            <a:endParaRPr lang="hu-HU" sz="2800" b="1" dirty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3" descr="D:\Munka\Kiegészítő biztosítások\gap\gap_cut_and_sh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17743"/>
            <a:ext cx="5112568" cy="281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547664" y="565385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Casco / </a:t>
            </a:r>
            <a:r>
              <a:rPr lang="hu-HU" dirty="0" err="1" smtClean="0"/>
              <a:t>kgfb</a:t>
            </a:r>
            <a:r>
              <a:rPr lang="hu-HU" dirty="0" smtClean="0"/>
              <a:t> kifizetés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292080" y="567109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GAP kifizetés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88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Szolgáltatás II.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81202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347864" y="227687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GAP kifizetés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051720" y="430790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Casco kifizetés</a:t>
            </a:r>
            <a:endParaRPr lang="hu-H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szolgáltatás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2800" b="1" dirty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27097"/>
              </p:ext>
            </p:extLst>
          </p:nvPr>
        </p:nvGraphicFramePr>
        <p:xfrm>
          <a:off x="654234" y="1124744"/>
          <a:ext cx="43200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004048" y="170080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77037"/>
              </p:ext>
            </p:extLst>
          </p:nvPr>
        </p:nvGraphicFramePr>
        <p:xfrm>
          <a:off x="5004047" y="2060848"/>
          <a:ext cx="3816423" cy="274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070"/>
                <a:gridCol w="1199211"/>
                <a:gridCol w="1296142"/>
              </a:tblGrid>
              <a:tr h="62723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Jármű</a:t>
                      </a:r>
                      <a:r>
                        <a:rPr lang="hu-HU" baseline="0" dirty="0" smtClean="0"/>
                        <a:t> érték</a:t>
                      </a:r>
                      <a:endParaRPr lang="hu-H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GAP</a:t>
                      </a:r>
                      <a:r>
                        <a:rPr lang="hu-HU" baseline="0" dirty="0" smtClean="0"/>
                        <a:t> kifizetés</a:t>
                      </a:r>
                      <a:endParaRPr lang="hu-H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93943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Új</a:t>
                      </a:r>
                      <a:r>
                        <a:rPr lang="hu-HU" sz="1400" b="1" baseline="0" dirty="0" smtClean="0"/>
                        <a:t> érték</a:t>
                      </a:r>
                      <a:endParaRPr lang="hu-HU" sz="1400" b="1" dirty="0"/>
                    </a:p>
                  </a:txBody>
                  <a:tcPr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6 615 000 Ft</a:t>
                      </a:r>
                      <a:endParaRPr lang="hu-HU" sz="1400" dirty="0"/>
                    </a:p>
                  </a:txBody>
                  <a:tcPr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>
                    <a:solidFill>
                      <a:srgbClr val="9FBFFF"/>
                    </a:solidFill>
                  </a:tcPr>
                </a:tc>
              </a:tr>
              <a:tr h="627238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1</a:t>
                      </a:r>
                      <a:r>
                        <a:rPr lang="hu-HU" sz="1400" b="1" baseline="0" dirty="0" smtClean="0"/>
                        <a:t> év után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4 823 000 Ft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</a:t>
                      </a:r>
                      <a:r>
                        <a:rPr lang="hu-HU" sz="1400" baseline="0" dirty="0" smtClean="0"/>
                        <a:t> 792 000</a:t>
                      </a:r>
                      <a:r>
                        <a:rPr lang="hu-HU" sz="1400" dirty="0" smtClean="0"/>
                        <a:t> Ft</a:t>
                      </a:r>
                      <a:endParaRPr lang="hu-HU" sz="1400" dirty="0"/>
                    </a:p>
                  </a:txBody>
                  <a:tcPr/>
                </a:tc>
              </a:tr>
              <a:tr h="493943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3</a:t>
                      </a:r>
                      <a:r>
                        <a:rPr lang="hu-HU" sz="1400" b="1" baseline="0" dirty="0" smtClean="0"/>
                        <a:t> év után</a:t>
                      </a:r>
                      <a:endParaRPr lang="hu-HU" sz="1400" b="1" dirty="0"/>
                    </a:p>
                  </a:txBody>
                  <a:tcPr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3 322 000 Ft</a:t>
                      </a:r>
                      <a:endParaRPr lang="hu-HU" sz="1400" dirty="0"/>
                    </a:p>
                  </a:txBody>
                  <a:tcPr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3 293 000 Ft</a:t>
                      </a:r>
                      <a:endParaRPr lang="hu-HU" sz="1400" dirty="0"/>
                    </a:p>
                  </a:txBody>
                  <a:tcPr>
                    <a:solidFill>
                      <a:srgbClr val="9FBFFF"/>
                    </a:solidFill>
                  </a:tcPr>
                </a:tc>
              </a:tr>
              <a:tr h="493943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5 év után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</a:t>
                      </a:r>
                      <a:r>
                        <a:rPr lang="hu-HU" sz="1400" baseline="0" dirty="0" smtClean="0"/>
                        <a:t> 393 000 Ft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4 222 660 Ft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4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Biztosítható járművek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980728"/>
            <a:ext cx="8785225" cy="547246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sz="2400" dirty="0" smtClean="0"/>
              <a:t>Csak személygépjárművek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Kötéskori érték nem lehet nagyobb 20 millió Ft-nál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Új / Használt járműre is köthető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Első forgalomba helyezéstől számított 7 évig köthető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Tarifában 4 kategóriájúként </a:t>
            </a:r>
            <a:r>
              <a:rPr lang="hu-HU" sz="1600" dirty="0" smtClean="0"/>
              <a:t>(</a:t>
            </a:r>
            <a:r>
              <a:rPr lang="hu-HU" sz="1600" dirty="0" err="1" smtClean="0"/>
              <a:t>Aston</a:t>
            </a:r>
            <a:r>
              <a:rPr lang="hu-HU" sz="1600" dirty="0" smtClean="0"/>
              <a:t> Martin, Ferrari, </a:t>
            </a:r>
            <a:r>
              <a:rPr lang="hu-HU" sz="1600" dirty="0" err="1" smtClean="0"/>
              <a:t>Maserati</a:t>
            </a:r>
            <a:r>
              <a:rPr lang="hu-HU" sz="1600" dirty="0" smtClean="0"/>
              <a:t>, Porsche) </a:t>
            </a:r>
            <a:r>
              <a:rPr lang="hu-HU" sz="2400" dirty="0" smtClean="0"/>
              <a:t>jelölt gyártmányokra, illetve tarifában nem szereplő gyártmányokra nem köthető</a:t>
            </a:r>
          </a:p>
          <a:p>
            <a:pPr marL="0" indent="0">
              <a:buNone/>
            </a:pPr>
            <a:r>
              <a:rPr lang="hu-HU" sz="2400" dirty="0" smtClean="0"/>
              <a:t>Kizárt járművek: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Taxik / kölcsöngépjárművek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Oktatásra használt járművek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1 millió forintnál kisebb értékű járművek</a:t>
            </a:r>
          </a:p>
          <a:p>
            <a:pPr>
              <a:buFont typeface="Wingdings" pitchFamily="2" charset="2"/>
              <a:buChar char="Ø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39763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Díjszámítás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980728"/>
            <a:ext cx="8785225" cy="5472461"/>
          </a:xfrm>
        </p:spPr>
        <p:txBody>
          <a:bodyPr/>
          <a:lstStyle/>
          <a:p>
            <a:pPr marL="0" indent="0">
              <a:buNone/>
            </a:pPr>
            <a:endParaRPr lang="hu-HU" sz="1800" b="1" dirty="0" smtClean="0"/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2400" b="1" dirty="0" smtClean="0"/>
              <a:t>Éves </a:t>
            </a:r>
            <a:r>
              <a:rPr lang="hu-HU" sz="2400" b="1" dirty="0" err="1"/>
              <a:t>m</a:t>
            </a:r>
            <a:r>
              <a:rPr lang="hu-HU" sz="2400" b="1" dirty="0" err="1" smtClean="0"/>
              <a:t>inimáldíj</a:t>
            </a:r>
            <a:r>
              <a:rPr lang="hu-HU" sz="2400" b="1" dirty="0" smtClean="0"/>
              <a:t>: 15 000 Ft</a:t>
            </a:r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r>
              <a:rPr lang="hu-HU" sz="2400" dirty="0" smtClean="0"/>
              <a:t>Díjalap  = Vételár (legfeljebb a vásárlást követő 60 napig) vagy használtautónál az 	kötés kori </a:t>
            </a:r>
            <a:r>
              <a:rPr lang="hu-HU" sz="2400" dirty="0" err="1" smtClean="0"/>
              <a:t>Eurotax</a:t>
            </a:r>
            <a:r>
              <a:rPr lang="hu-HU" sz="2400" dirty="0" smtClean="0"/>
              <a:t> érték </a:t>
            </a:r>
          </a:p>
        </p:txBody>
      </p:sp>
    </p:spTree>
    <p:extLst>
      <p:ext uri="{BB962C8B-B14F-4D97-AF65-F5344CB8AC3E}">
        <p14:creationId xmlns:p14="http://schemas.microsoft.com/office/powerpoint/2010/main" val="7752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Díjfizetés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sz="2400" dirty="0" smtClean="0"/>
              <a:t>Folyamatos díjfizetés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Díjigény évente emelkedik              Minden évfordulókor magas (két számjegyű) indexet fogunk alkalmazni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Havi / Negyedéves / Féléves / Éves díjfizetési gyakoriság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Díjfizetési gyakoriság kedvezmények alacsonyabbak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Szemle: nincs</a:t>
            </a:r>
          </a:p>
          <a:p>
            <a:pPr>
              <a:buFont typeface="Wingdings" pitchFamily="2" charset="2"/>
              <a:buChar char="Ø"/>
            </a:pPr>
            <a:endParaRPr lang="hu-HU" sz="2400" dirty="0" smtClean="0"/>
          </a:p>
          <a:p>
            <a:pPr>
              <a:buFont typeface="Wingdings" pitchFamily="2" charset="2"/>
              <a:buChar char="Ø"/>
            </a:pPr>
            <a:endParaRPr lang="hu-HU" sz="2400" dirty="0" smtClean="0"/>
          </a:p>
          <a:p>
            <a:pPr marL="457200" lvl="1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Jobbra nyíl 4"/>
          <p:cNvSpPr/>
          <p:nvPr/>
        </p:nvSpPr>
        <p:spPr bwMode="auto">
          <a:xfrm>
            <a:off x="4355976" y="1844824"/>
            <a:ext cx="864096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I. </a:t>
            </a:r>
            <a:r>
              <a:rPr lang="hu-HU" sz="2000" dirty="0" smtClean="0"/>
              <a:t>2013-as Volvo V40  budapesti, 40 éves ügyfél</a:t>
            </a:r>
          </a:p>
          <a:p>
            <a:pPr marL="0" indent="0">
              <a:buNone/>
            </a:pPr>
            <a:r>
              <a:rPr lang="hu-HU" sz="2000" dirty="0" smtClean="0"/>
              <a:t>	Vételár: 6 600 000 Ft</a:t>
            </a:r>
          </a:p>
          <a:p>
            <a:pPr marL="0" indent="0">
              <a:buNone/>
            </a:pPr>
            <a:r>
              <a:rPr lang="hu-HU" sz="2000" dirty="0" smtClean="0"/>
              <a:t>	Éves díj: 53 604 Ft</a:t>
            </a:r>
          </a:p>
          <a:p>
            <a:pPr marL="0" indent="0">
              <a:buNone/>
            </a:pPr>
            <a:r>
              <a:rPr lang="hu-HU" sz="2000" dirty="0" smtClean="0"/>
              <a:t>II. 2011-es AUDI A6 budapesti, 40 éves ügyfél</a:t>
            </a:r>
          </a:p>
          <a:p>
            <a:pPr marL="0" indent="0">
              <a:buNone/>
            </a:pPr>
            <a:r>
              <a:rPr lang="hu-HU" sz="2000" dirty="0"/>
              <a:t>	Vételár: </a:t>
            </a:r>
            <a:r>
              <a:rPr lang="hu-HU" sz="2000" dirty="0" smtClean="0"/>
              <a:t>9 000 </a:t>
            </a:r>
            <a:r>
              <a:rPr lang="hu-HU" sz="2000" dirty="0"/>
              <a:t>000 Ft</a:t>
            </a:r>
          </a:p>
          <a:p>
            <a:pPr marL="0" indent="0">
              <a:buNone/>
            </a:pPr>
            <a:r>
              <a:rPr lang="hu-HU" sz="2000" dirty="0"/>
              <a:t>	Éves díj: </a:t>
            </a:r>
            <a:r>
              <a:rPr lang="hu-HU" sz="2000" dirty="0" smtClean="0"/>
              <a:t>78 072 Ft</a:t>
            </a:r>
          </a:p>
          <a:p>
            <a:pPr marL="0" indent="0">
              <a:buNone/>
            </a:pPr>
            <a:r>
              <a:rPr lang="hu-HU" sz="2000" dirty="0" smtClean="0"/>
              <a:t>III. 2013-as Opel </a:t>
            </a:r>
            <a:r>
              <a:rPr lang="hu-HU" sz="2000" dirty="0" err="1" smtClean="0"/>
              <a:t>Astra</a:t>
            </a:r>
            <a:r>
              <a:rPr lang="hu-HU" sz="2000" dirty="0" smtClean="0"/>
              <a:t> vidéki, 35 éves ügyfél</a:t>
            </a:r>
          </a:p>
          <a:p>
            <a:pPr marL="0" indent="0">
              <a:buNone/>
            </a:pPr>
            <a:r>
              <a:rPr lang="hu-HU" sz="2000" dirty="0" smtClean="0"/>
              <a:t>	Vételár</a:t>
            </a:r>
            <a:r>
              <a:rPr lang="hu-HU" sz="2000" dirty="0"/>
              <a:t>: </a:t>
            </a:r>
            <a:r>
              <a:rPr lang="hu-HU" sz="2000" dirty="0" smtClean="0"/>
              <a:t> 4 500 </a:t>
            </a:r>
            <a:r>
              <a:rPr lang="hu-HU" sz="2000" dirty="0"/>
              <a:t>000 Ft</a:t>
            </a:r>
          </a:p>
          <a:p>
            <a:pPr marL="0" indent="0">
              <a:buNone/>
            </a:pPr>
            <a:r>
              <a:rPr lang="hu-HU" sz="2000" dirty="0"/>
              <a:t>	Éves díj: </a:t>
            </a:r>
            <a:r>
              <a:rPr lang="hu-HU" sz="2000" dirty="0" smtClean="0"/>
              <a:t> 30 408 Ft</a:t>
            </a:r>
          </a:p>
          <a:p>
            <a:pPr marL="0" indent="0">
              <a:buNone/>
            </a:pPr>
            <a:r>
              <a:rPr lang="hu-HU" sz="2000" dirty="0" smtClean="0"/>
              <a:t>IV. 2008-os Toyota </a:t>
            </a:r>
            <a:r>
              <a:rPr lang="hu-HU" sz="2000" dirty="0" err="1" smtClean="0"/>
              <a:t>Corolla</a:t>
            </a:r>
            <a:r>
              <a:rPr lang="hu-HU" sz="2000" dirty="0" smtClean="0"/>
              <a:t> budapesti, </a:t>
            </a:r>
            <a:r>
              <a:rPr lang="hu-HU" sz="2000" dirty="0"/>
              <a:t>35 éves ügyfél</a:t>
            </a:r>
          </a:p>
          <a:p>
            <a:pPr marL="0" indent="0">
              <a:buNone/>
            </a:pPr>
            <a:r>
              <a:rPr lang="hu-HU" sz="2000" dirty="0"/>
              <a:t>	Vételár:   </a:t>
            </a:r>
            <a:r>
              <a:rPr lang="hu-HU" sz="2000" dirty="0" smtClean="0"/>
              <a:t>2 000 </a:t>
            </a:r>
            <a:r>
              <a:rPr lang="hu-HU" sz="2000" dirty="0"/>
              <a:t>000 Ft</a:t>
            </a:r>
          </a:p>
          <a:p>
            <a:pPr marL="0" indent="0">
              <a:buNone/>
            </a:pPr>
            <a:r>
              <a:rPr lang="hu-HU" sz="2000" dirty="0"/>
              <a:t>	Éves díj:  </a:t>
            </a:r>
            <a:r>
              <a:rPr lang="hu-HU" sz="2000" dirty="0" smtClean="0"/>
              <a:t>15 000 </a:t>
            </a:r>
            <a:r>
              <a:rPr lang="hu-HU" sz="2000" dirty="0"/>
              <a:t>Ft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on">
  <a:themeElements>
    <a:clrScheme name="">
      <a:dk1>
        <a:srgbClr val="000000"/>
      </a:dk1>
      <a:lt1>
        <a:srgbClr val="EAEAEA"/>
      </a:lt1>
      <a:dk2>
        <a:srgbClr val="FFFFFF"/>
      </a:dk2>
      <a:lt2>
        <a:srgbClr val="808080"/>
      </a:lt2>
      <a:accent1>
        <a:srgbClr val="FF0000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AAAA"/>
      </a:accent5>
      <a:accent6>
        <a:srgbClr val="C8C8C8"/>
      </a:accent6>
      <a:hlink>
        <a:srgbClr val="3333FF"/>
      </a:hlink>
      <a:folHlink>
        <a:srgbClr val="F8F8F8"/>
      </a:folHlink>
    </a:clrScheme>
    <a:fontScheme name="un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FF0000"/>
        </a:accent1>
        <a:accent2>
          <a:srgbClr val="FFFFFF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E7E7E7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union</Template>
  <TotalTime>1228</TotalTime>
  <Words>292</Words>
  <Application>Microsoft Office PowerPoint</Application>
  <PresentationFormat>Diavetítés a képernyőre (4:3 oldalarány)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union</vt:lpstr>
      <vt:lpstr>UNION-Gépjármű Értékvédelem Prémium</vt:lpstr>
      <vt:lpstr>Biztosítási esemény</vt:lpstr>
      <vt:lpstr>Biztosítási szolgáltatás</vt:lpstr>
      <vt:lpstr>Biztosítási Szolgáltatás II.</vt:lpstr>
      <vt:lpstr>Biztosítási szolgáltatás III.</vt:lpstr>
      <vt:lpstr>Biztosítható járművek</vt:lpstr>
      <vt:lpstr>Díjszámítás</vt:lpstr>
      <vt:lpstr>Díjfizetés</vt:lpstr>
      <vt:lpstr>Példák</vt:lpstr>
      <vt:lpstr>Előnyök</vt:lpstr>
    </vt:vector>
  </TitlesOfParts>
  <Company>UNION Vienna Insurance Group Biztosító Zrt.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Kártörténeti Nyilvántartás</dc:title>
  <dc:creator>Schmidt Győző</dc:creator>
  <cp:lastModifiedBy>Kiss Orsolya</cp:lastModifiedBy>
  <cp:revision>55</cp:revision>
  <dcterms:created xsi:type="dcterms:W3CDTF">2013-03-04T08:56:57Z</dcterms:created>
  <dcterms:modified xsi:type="dcterms:W3CDTF">2013-05-29T13:13:35Z</dcterms:modified>
</cp:coreProperties>
</file>