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8" r:id="rId4"/>
    <p:sldId id="260" r:id="rId5"/>
    <p:sldId id="259" r:id="rId6"/>
    <p:sldId id="261" r:id="rId7"/>
    <p:sldId id="269" r:id="rId8"/>
    <p:sldId id="262" r:id="rId9"/>
    <p:sldId id="263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8" y="-27384"/>
            <a:ext cx="8523660" cy="6201548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755576" y="386104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Készítette</a:t>
            </a:r>
            <a:br>
              <a:rPr lang="hu-HU" dirty="0" smtClean="0"/>
            </a:br>
            <a:r>
              <a:rPr lang="hu-HU" dirty="0" smtClean="0"/>
              <a:t>Dátum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517" y="4869160"/>
            <a:ext cx="1641334" cy="116091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996" y="404664"/>
            <a:ext cx="2008452" cy="71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1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zövege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800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F0000"/>
              </a:buCl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F0000"/>
              </a:buCl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F0000"/>
              </a:buCl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0"/>
            <a:r>
              <a:rPr lang="hu-HU" dirty="0" smtClean="0"/>
              <a:t>HH</a:t>
            </a:r>
          </a:p>
          <a:p>
            <a:pPr lvl="1"/>
            <a:r>
              <a:rPr lang="hu-HU" dirty="0" smtClean="0"/>
              <a:t>HGNH</a:t>
            </a:r>
          </a:p>
          <a:p>
            <a:pPr lvl="2"/>
            <a:r>
              <a:rPr lang="hu-HU" dirty="0" smtClean="0"/>
              <a:t>HNHH</a:t>
            </a:r>
          </a:p>
          <a:p>
            <a:pPr lvl="3"/>
            <a:r>
              <a:rPr lang="hu-HU" dirty="0" smtClean="0"/>
              <a:t>ZZZZZ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624" y="548680"/>
            <a:ext cx="1255282" cy="449948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3296"/>
            <a:ext cx="8784354" cy="25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2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Cím szerkesztése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624" y="548680"/>
            <a:ext cx="1255282" cy="449948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3296"/>
            <a:ext cx="8784354" cy="25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69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Fejezetcím szerkesztése</a:t>
            </a:r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3296"/>
            <a:ext cx="8784354" cy="25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5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jük a figyelme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faresz\AppData\Local\Microsoft\Windows\Temporary Internet Files\Content.Outlook\JZ3X7DJK\koszi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" y="0"/>
            <a:ext cx="91358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8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25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9388" y="1268760"/>
            <a:ext cx="4316412" cy="51845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316413" cy="51845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990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0" y="76200"/>
            <a:ext cx="6019800" cy="9144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179388" y="1590675"/>
            <a:ext cx="8785225" cy="4630738"/>
          </a:xfr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700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421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UNION Nyitány és Pezsgő esetében változik a díjvisszatérítés </a:t>
            </a:r>
            <a:r>
              <a:rPr lang="hu-HU" dirty="0"/>
              <a:t>és </a:t>
            </a:r>
            <a:r>
              <a:rPr lang="hu-HU" dirty="0" smtClean="0"/>
              <a:t>díjjóváírás feltételrendszere!!!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230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Változatlan maradt…</a:t>
            </a:r>
            <a:endParaRPr lang="hu-HU" dirty="0"/>
          </a:p>
        </p:txBody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8840"/>
            <a:ext cx="8496300" cy="4248448"/>
          </a:xfrm>
        </p:spPr>
        <p:txBody>
          <a:bodyPr>
            <a:normAutofit/>
          </a:bodyPr>
          <a:lstStyle/>
          <a:p>
            <a:r>
              <a:rPr lang="hu-HU" dirty="0"/>
              <a:t>A jóváírás eseti díj formájában </a:t>
            </a:r>
            <a:r>
              <a:rPr lang="hu-HU" dirty="0" smtClean="0"/>
              <a:t>az </a:t>
            </a:r>
            <a:r>
              <a:rPr lang="hu-HU" dirty="0"/>
              <a:t>adott biztosítási év végén UNION Garantált eszközalapba érkezik.</a:t>
            </a:r>
          </a:p>
          <a:p>
            <a:pPr>
              <a:buFont typeface="Wingdings" pitchFamily="2" charset="2"/>
              <a:buNone/>
            </a:pPr>
            <a:endParaRPr lang="hu-HU" dirty="0"/>
          </a:p>
          <a:p>
            <a:r>
              <a:rPr lang="hu-HU" dirty="0"/>
              <a:t>Tehát ez a jóváírt összeg </a:t>
            </a:r>
            <a:r>
              <a:rPr lang="hu-HU" dirty="0">
                <a:solidFill>
                  <a:srgbClr val="FF0000"/>
                </a:solidFill>
              </a:rPr>
              <a:t>azonnal rendelkezésre áll!</a:t>
            </a:r>
          </a:p>
          <a:p>
            <a:pPr lvl="1"/>
            <a:r>
              <a:rPr lang="hu-HU" dirty="0" smtClean="0"/>
              <a:t>Visszavásárlási költség (maradékjog) </a:t>
            </a:r>
            <a:r>
              <a:rPr lang="hu-HU" dirty="0"/>
              <a:t>szempontjából a díjvisszatérítés nem minősül eseti </a:t>
            </a:r>
            <a:r>
              <a:rPr lang="hu-HU" dirty="0" smtClean="0"/>
              <a:t>befizetésnek, tehát 3 hónapon belül </a:t>
            </a:r>
            <a:r>
              <a:rPr lang="hu-HU" dirty="0"/>
              <a:t>is </a:t>
            </a:r>
            <a:r>
              <a:rPr lang="hu-HU" dirty="0" smtClean="0"/>
              <a:t>költségmentesen teljesen</a:t>
            </a:r>
            <a:r>
              <a:rPr lang="hu-HU" dirty="0"/>
              <a:t>, vagy részlegesen </a:t>
            </a:r>
            <a:r>
              <a:rPr lang="hu-HU" dirty="0" smtClean="0"/>
              <a:t>visszavásárolható!</a:t>
            </a:r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78665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4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4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3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3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946" grpId="0"/>
      <p:bldP spid="12349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Adminisztratív </a:t>
            </a:r>
            <a:r>
              <a:rPr lang="hu-HU" dirty="0" smtClean="0"/>
              <a:t>tennivalók 2019.04.15-től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dirty="0" err="1" smtClean="0">
                <a:solidFill>
                  <a:srgbClr val="FF0000"/>
                </a:solidFill>
              </a:rPr>
              <a:t>UNIweben</a:t>
            </a:r>
            <a:r>
              <a:rPr lang="hu-HU" dirty="0" smtClean="0"/>
              <a:t> </a:t>
            </a:r>
            <a:r>
              <a:rPr lang="hu-HU" dirty="0"/>
              <a:t>kötött új Nyitány és Pezsgő </a:t>
            </a:r>
            <a:r>
              <a:rPr lang="hu-HU" dirty="0" smtClean="0"/>
              <a:t>szerződések esetén </a:t>
            </a:r>
            <a:r>
              <a:rPr lang="hu-HU" dirty="0" smtClean="0">
                <a:solidFill>
                  <a:srgbClr val="FF0000"/>
                </a:solidFill>
              </a:rPr>
              <a:t>nincsen tennivaló</a:t>
            </a:r>
            <a:r>
              <a:rPr lang="hu-HU" dirty="0" smtClean="0"/>
              <a:t>, mert a módosított </a:t>
            </a:r>
            <a:r>
              <a:rPr lang="hu-HU" dirty="0"/>
              <a:t>feltételek és terméktájékoztató </a:t>
            </a:r>
            <a:r>
              <a:rPr lang="hu-HU" dirty="0" smtClean="0"/>
              <a:t>nyomtatványok </a:t>
            </a:r>
            <a:r>
              <a:rPr lang="hu-HU" dirty="0"/>
              <a:t>lecserélésre kerülnek</a:t>
            </a:r>
            <a:r>
              <a:rPr lang="hu-HU" dirty="0" smtClean="0"/>
              <a:t>.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Papír alapú </a:t>
            </a:r>
            <a:r>
              <a:rPr lang="hu-HU" dirty="0" smtClean="0"/>
              <a:t>ajánlatfelvétel esetén </a:t>
            </a:r>
            <a:r>
              <a:rPr lang="hu-HU" dirty="0"/>
              <a:t>a módosított feltételeket és </a:t>
            </a:r>
            <a:r>
              <a:rPr lang="hu-HU" dirty="0" err="1"/>
              <a:t>ügyféltájékoztatót</a:t>
            </a:r>
            <a:r>
              <a:rPr lang="hu-HU" dirty="0"/>
              <a:t> kell a </a:t>
            </a:r>
            <a:r>
              <a:rPr lang="hu-HU" dirty="0" smtClean="0"/>
              <a:t>szerződő </a:t>
            </a:r>
            <a:r>
              <a:rPr lang="hu-HU" dirty="0"/>
              <a:t>részére átadni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  díjjóváírási feltételek módosítása a </a:t>
            </a:r>
            <a:r>
              <a:rPr lang="hu-HU" dirty="0">
                <a:solidFill>
                  <a:srgbClr val="FF0000"/>
                </a:solidFill>
              </a:rPr>
              <a:t>korábban kötött, meglévő Nyitány és </a:t>
            </a:r>
            <a:r>
              <a:rPr lang="hu-HU" dirty="0" smtClean="0">
                <a:solidFill>
                  <a:srgbClr val="FF0000"/>
                </a:solidFill>
              </a:rPr>
              <a:t>Pezsgő </a:t>
            </a:r>
            <a:r>
              <a:rPr lang="hu-HU" dirty="0">
                <a:solidFill>
                  <a:srgbClr val="FF0000"/>
                </a:solidFill>
              </a:rPr>
              <a:t>szerződésekre is vonatkozik, </a:t>
            </a:r>
            <a:r>
              <a:rPr lang="hu-HU" dirty="0"/>
              <a:t>ezért az ügyfeleket </a:t>
            </a:r>
            <a:r>
              <a:rPr lang="hu-HU" dirty="0" smtClean="0"/>
              <a:t>erről a </a:t>
            </a:r>
            <a:r>
              <a:rPr lang="hu-HU" dirty="0"/>
              <a:t>számukra kedvező </a:t>
            </a:r>
            <a:r>
              <a:rPr lang="hu-HU" dirty="0" smtClean="0"/>
              <a:t>módosításról várhatóan </a:t>
            </a:r>
            <a:r>
              <a:rPr lang="hu-HU" dirty="0"/>
              <a:t>a következő egyenlegértesítőjükkel </a:t>
            </a:r>
            <a:r>
              <a:rPr lang="hu-HU" dirty="0" smtClean="0"/>
              <a:t>együtt tájékoztatjuk.</a:t>
            </a: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4657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68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Információk a változással kapcsolatban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2019.04.15-től </a:t>
            </a:r>
            <a:r>
              <a:rPr lang="hu-HU" b="1" u="sng" dirty="0" smtClean="0"/>
              <a:t>visszamenőleges hatállyal </a:t>
            </a:r>
            <a:r>
              <a:rPr lang="hu-HU" dirty="0"/>
              <a:t>változik </a:t>
            </a:r>
            <a:r>
              <a:rPr lang="hu-HU" dirty="0" smtClean="0"/>
              <a:t>az UNION </a:t>
            </a:r>
            <a:r>
              <a:rPr lang="hu-HU" dirty="0"/>
              <a:t>Nyitány és Pezsgő esetében </a:t>
            </a:r>
            <a:r>
              <a:rPr lang="hu-HU" dirty="0" smtClean="0"/>
              <a:t>a </a:t>
            </a:r>
            <a:r>
              <a:rPr lang="hu-HU" dirty="0">
                <a:solidFill>
                  <a:srgbClr val="FF0000"/>
                </a:solidFill>
              </a:rPr>
              <a:t>díjvisszatérítés és díjjóváírás </a:t>
            </a:r>
            <a:r>
              <a:rPr lang="hu-HU" dirty="0" smtClean="0"/>
              <a:t>feltételrendszere.</a:t>
            </a:r>
          </a:p>
          <a:p>
            <a:r>
              <a:rPr lang="hu-HU" b="1" dirty="0" smtClean="0"/>
              <a:t>Ez a változás kedvező az ügyfelek </a:t>
            </a:r>
            <a:r>
              <a:rPr lang="hu-HU" b="1" dirty="0" smtClean="0"/>
              <a:t>számára!!! </a:t>
            </a:r>
            <a:endParaRPr lang="hu-HU" b="1" dirty="0" smtClean="0"/>
          </a:p>
          <a:p>
            <a:r>
              <a:rPr lang="hu-HU" dirty="0" smtClean="0"/>
              <a:t>A változás életbelépésének időpontjáig a szabályozás szerint csak akkor járt a díjvisszatérítés és a díjjóváírás, ha az alapbiztosítás rendszeres díjai szüneteltetés nélkül megfizetésre kerültek, vagy ha díjmentes állapotból reaktivált az ügyfél – akkor be kellett fizetni az elmaradt díjakat.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 fent leírtak változnak meg úgy, hogy a jogosultságot a díjjal fedezett évek után kapja az ügyfél, akár úgy is, hogy nem feltétlenül fizette meg folyamatosan a szerződés rendszeres díját.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4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Díjvisszatérítés, díjjóváírás</a:t>
            </a:r>
            <a:r>
              <a:rPr lang="hu-HU" sz="2800" dirty="0">
                <a:solidFill>
                  <a:srgbClr val="0066FF"/>
                </a:solidFill>
              </a:rPr>
              <a:t/>
            </a:r>
            <a:br>
              <a:rPr lang="hu-HU" sz="2800" dirty="0">
                <a:solidFill>
                  <a:srgbClr val="0066FF"/>
                </a:solidFill>
              </a:rPr>
            </a:br>
            <a:endParaRPr lang="hu-HU" sz="2800" dirty="0">
              <a:solidFill>
                <a:srgbClr val="0066FF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Díjvisszatérítés (alap esetben): </a:t>
            </a:r>
          </a:p>
          <a:p>
            <a:r>
              <a:rPr lang="hu-HU" dirty="0" smtClean="0"/>
              <a:t>A biztosító a Garantált eszközalapba visszatéríti a biztosítás legkisebb éves díjának a </a:t>
            </a:r>
            <a:r>
              <a:rPr lang="hu-HU" dirty="0" smtClean="0">
                <a:solidFill>
                  <a:srgbClr val="FF0000"/>
                </a:solidFill>
              </a:rPr>
              <a:t>100%</a:t>
            </a:r>
            <a:r>
              <a:rPr lang="hu-HU" dirty="0" smtClean="0"/>
              <a:t>-át 10 díjjal fedezett év után és </a:t>
            </a:r>
            <a:r>
              <a:rPr lang="hu-HU" dirty="0" smtClean="0">
                <a:solidFill>
                  <a:srgbClr val="FF0000"/>
                </a:solidFill>
              </a:rPr>
              <a:t>50-50%</a:t>
            </a:r>
            <a:r>
              <a:rPr lang="hu-HU" dirty="0" smtClean="0"/>
              <a:t>-át a 15. és a 20. díjjal fedezett évek után!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Díjjóváírás:</a:t>
            </a:r>
          </a:p>
          <a:p>
            <a:r>
              <a:rPr lang="hu-HU" dirty="0" smtClean="0"/>
              <a:t>A 10</a:t>
            </a:r>
            <a:r>
              <a:rPr lang="hu-HU" dirty="0"/>
              <a:t>. és a 20. </a:t>
            </a:r>
            <a:r>
              <a:rPr lang="hu-HU" dirty="0" smtClean="0"/>
              <a:t>díjjal fedezett évforduló között bekövetkező </a:t>
            </a:r>
            <a:r>
              <a:rPr lang="hu-HU" dirty="0" smtClean="0"/>
              <a:t>lejárat (Nyitány és Pezsgő) </a:t>
            </a:r>
            <a:r>
              <a:rPr lang="hu-HU" dirty="0" smtClean="0"/>
              <a:t>vagy </a:t>
            </a:r>
            <a:r>
              <a:rPr lang="hu-HU" dirty="0"/>
              <a:t>teljes </a:t>
            </a:r>
            <a:r>
              <a:rPr lang="hu-HU" dirty="0" smtClean="0"/>
              <a:t>visszavásárlás (csak Nyitány!) </a:t>
            </a:r>
            <a:r>
              <a:rPr lang="hu-HU" dirty="0" smtClean="0"/>
              <a:t>esetén</a:t>
            </a:r>
            <a:r>
              <a:rPr lang="hu-HU" dirty="0"/>
              <a:t>, ha </a:t>
            </a:r>
            <a:r>
              <a:rPr lang="hu-HU" dirty="0" smtClean="0"/>
              <a:t>nem történt előzőleg részleges visszavásárlás a </a:t>
            </a:r>
            <a:r>
              <a:rPr lang="hu-HU" dirty="0"/>
              <a:t>folyamatos </a:t>
            </a:r>
            <a:r>
              <a:rPr lang="hu-HU" dirty="0" smtClean="0"/>
              <a:t>díjas </a:t>
            </a:r>
            <a:r>
              <a:rPr lang="hu-HU" dirty="0" err="1" smtClean="0"/>
              <a:t>alszerződésen</a:t>
            </a:r>
            <a:r>
              <a:rPr lang="hu-HU" dirty="0"/>
              <a:t>, akkor </a:t>
            </a:r>
            <a:r>
              <a:rPr lang="hu-HU" dirty="0" smtClean="0"/>
              <a:t>lejáratkor</a:t>
            </a:r>
            <a:r>
              <a:rPr lang="hu-HU" dirty="0"/>
              <a:t>, </a:t>
            </a:r>
            <a:r>
              <a:rPr lang="hu-HU" dirty="0" smtClean="0"/>
              <a:t>ill. teljes </a:t>
            </a:r>
            <a:r>
              <a:rPr lang="hu-HU" dirty="0"/>
              <a:t>visszavásárláskor esedékes </a:t>
            </a:r>
            <a:r>
              <a:rPr lang="hu-HU" b="1" dirty="0"/>
              <a:t>díjjóváírást</a:t>
            </a:r>
            <a:r>
              <a:rPr lang="hu-HU" dirty="0"/>
              <a:t> </a:t>
            </a:r>
            <a:r>
              <a:rPr lang="hu-HU" dirty="0" smtClean="0"/>
              <a:t>fizet ki a biztosító.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6518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08912" cy="1109756"/>
          </a:xfrm>
        </p:spPr>
        <p:txBody>
          <a:bodyPr>
            <a:normAutofit/>
          </a:bodyPr>
          <a:lstStyle/>
          <a:p>
            <a:r>
              <a:rPr lang="hu-HU" dirty="0" smtClean="0"/>
              <a:t>Díjvisszatérítés</a:t>
            </a:r>
            <a:br>
              <a:rPr lang="hu-HU" dirty="0" smtClean="0"/>
            </a:br>
            <a:r>
              <a:rPr lang="hu-HU" dirty="0" smtClean="0"/>
              <a:t>(10., 15., 20. díjjal fedezett év után)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12568"/>
          </a:xfrm>
        </p:spPr>
        <p:txBody>
          <a:bodyPr>
            <a:noAutofit/>
          </a:bodyPr>
          <a:lstStyle/>
          <a:p>
            <a:r>
              <a:rPr lang="hu-HU" sz="2200" dirty="0" smtClean="0"/>
              <a:t>Díjmentesítés esetén nem szükséges az </a:t>
            </a:r>
            <a:r>
              <a:rPr lang="hu-HU" sz="2200" dirty="0"/>
              <a:t>elmaradt díjak </a:t>
            </a:r>
            <a:r>
              <a:rPr lang="hu-HU" sz="2200" dirty="0" smtClean="0"/>
              <a:t>utólagos (visszamenőleges) megfizetése. A díjjal nem fedezett időszakot átmeneti szüneteltetésként tartjuk nyilván.</a:t>
            </a:r>
          </a:p>
          <a:p>
            <a:r>
              <a:rPr lang="hu-HU" sz="2200" dirty="0" smtClean="0"/>
              <a:t>Díjvisszatérítésre akkor szerez jogosultságot ügyfelünk, </a:t>
            </a:r>
            <a:r>
              <a:rPr lang="hu-HU" sz="2200" dirty="0"/>
              <a:t>amikor a 10, 15, 20 biztosítási évre elvárt díj teljes összegben megfizetésre került</a:t>
            </a:r>
            <a:r>
              <a:rPr lang="hu-HU" sz="2200" dirty="0" smtClean="0"/>
              <a:t>.</a:t>
            </a:r>
          </a:p>
          <a:p>
            <a:endParaRPr lang="hu-HU" sz="8000" dirty="0" smtClean="0"/>
          </a:p>
          <a:p>
            <a:r>
              <a:rPr lang="hu-HU" sz="2200" dirty="0" smtClean="0"/>
              <a:t>Díjmentesítés esetén a </a:t>
            </a:r>
            <a:r>
              <a:rPr lang="hu-HU" sz="2200" dirty="0"/>
              <a:t>teljes biztosítási tartamot a díjfizetés átmeneti szüneteltetésének időtartamával csökkenteni kell, és az így </a:t>
            </a:r>
            <a:r>
              <a:rPr lang="hu-HU" sz="2200" dirty="0" smtClean="0"/>
              <a:t>eltelt </a:t>
            </a:r>
            <a:r>
              <a:rPr lang="hu-HU" sz="2200" dirty="0"/>
              <a:t>teljes biztosítási </a:t>
            </a:r>
            <a:r>
              <a:rPr lang="hu-HU" sz="2200" dirty="0" smtClean="0"/>
              <a:t>évek alapján kerül a </a:t>
            </a:r>
            <a:r>
              <a:rPr lang="hu-HU" sz="2200" dirty="0"/>
              <a:t>díjjóváírás </a:t>
            </a:r>
            <a:r>
              <a:rPr lang="hu-HU" sz="2200" dirty="0" smtClean="0"/>
              <a:t>meghatározásra.</a:t>
            </a:r>
            <a:endParaRPr lang="hu-HU" sz="22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11560" y="3762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Díjjóváírás lejáratakor vagy visszavásárláskor</a:t>
            </a:r>
          </a:p>
          <a:p>
            <a:r>
              <a:rPr lang="hu-HU" dirty="0" smtClean="0"/>
              <a:t>a 10. és a 20. év között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134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 smtClean="0"/>
              <a:t>Díjjóváírás összege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485740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</a:t>
            </a:r>
            <a:r>
              <a:rPr lang="hu-HU" dirty="0"/>
              <a:t>10. </a:t>
            </a:r>
            <a:r>
              <a:rPr lang="hu-HU" dirty="0" smtClean="0"/>
              <a:t>díjjal fedezett év </a:t>
            </a:r>
            <a:r>
              <a:rPr lang="hu-HU" dirty="0"/>
              <a:t>után és a 15. </a:t>
            </a:r>
            <a:r>
              <a:rPr lang="hu-HU" dirty="0" smtClean="0"/>
              <a:t>díjjal fedezett év előtt bekövetkező </a:t>
            </a:r>
            <a:r>
              <a:rPr lang="hu-HU" dirty="0" smtClean="0"/>
              <a:t>lejárat (Nyitány és Pezsgő) </a:t>
            </a:r>
            <a:r>
              <a:rPr lang="hu-HU" dirty="0"/>
              <a:t>vagy teljes </a:t>
            </a:r>
            <a:r>
              <a:rPr lang="hu-HU" dirty="0" smtClean="0"/>
              <a:t>visszavásárlás (csak Nyitány) </a:t>
            </a:r>
            <a:r>
              <a:rPr lang="hu-HU" dirty="0"/>
              <a:t>esetén a </a:t>
            </a:r>
            <a:r>
              <a:rPr lang="hu-HU" dirty="0" smtClean="0"/>
              <a:t>10. díjjal fedezett év után…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15. </a:t>
            </a:r>
            <a:r>
              <a:rPr lang="hu-HU" dirty="0" smtClean="0"/>
              <a:t>díjjal fedezett év után </a:t>
            </a:r>
            <a:r>
              <a:rPr lang="hu-HU" dirty="0"/>
              <a:t>és a 20. </a:t>
            </a:r>
            <a:r>
              <a:rPr lang="hu-HU" dirty="0" smtClean="0"/>
              <a:t>díjjal fedezett év előtt </a:t>
            </a:r>
            <a:r>
              <a:rPr lang="hu-HU" dirty="0"/>
              <a:t>bekövetkező </a:t>
            </a:r>
            <a:r>
              <a:rPr lang="hu-HU" dirty="0" smtClean="0"/>
              <a:t>lejárat (</a:t>
            </a:r>
            <a:r>
              <a:rPr lang="hu-HU" dirty="0"/>
              <a:t>Nyitány és Pezsgő)  </a:t>
            </a:r>
            <a:r>
              <a:rPr lang="hu-HU" dirty="0"/>
              <a:t>vagy teljes </a:t>
            </a:r>
            <a:r>
              <a:rPr lang="hu-HU" dirty="0" smtClean="0"/>
              <a:t>visszavásárlás </a:t>
            </a:r>
            <a:r>
              <a:rPr lang="hu-HU" dirty="0" smtClean="0"/>
              <a:t>(csak Nyitány) </a:t>
            </a:r>
            <a:r>
              <a:rPr lang="hu-HU" dirty="0"/>
              <a:t>esetén </a:t>
            </a:r>
            <a:r>
              <a:rPr lang="hu-HU" dirty="0"/>
              <a:t>pedig a 15. </a:t>
            </a:r>
            <a:r>
              <a:rPr lang="hu-HU" dirty="0" smtClean="0"/>
              <a:t>díjjal fedezett év után…</a:t>
            </a:r>
          </a:p>
          <a:p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…Az eltelt teljes, díjjal fedezett biztosítási </a:t>
            </a:r>
            <a:r>
              <a:rPr lang="hu-HU" dirty="0">
                <a:solidFill>
                  <a:srgbClr val="FF0000"/>
                </a:solidFill>
              </a:rPr>
              <a:t>évek száma megszorozva a lejárat, illetve teljes visszavásárlás időpontjáig befizetett legalacsonyabb összegű éves biztosítási díj 10%-ával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24744"/>
            <a:ext cx="8785225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</a:pPr>
            <a:r>
              <a:rPr lang="hu-HU" dirty="0" smtClean="0">
                <a:solidFill>
                  <a:srgbClr val="00B0F0"/>
                </a:solidFill>
              </a:rPr>
              <a:t>Díjjal fedezett évekre vonatkoztatva - a </a:t>
            </a:r>
            <a:r>
              <a:rPr lang="hu-HU" dirty="0">
                <a:solidFill>
                  <a:srgbClr val="00B0F0"/>
                </a:solidFill>
              </a:rPr>
              <a:t>biztosító </a:t>
            </a:r>
            <a:r>
              <a:rPr lang="hu-HU" dirty="0" smtClean="0">
                <a:solidFill>
                  <a:srgbClr val="00B0F0"/>
                </a:solidFill>
              </a:rPr>
              <a:t>az ügyfeleknek visszatéríti </a:t>
            </a:r>
            <a:r>
              <a:rPr lang="hu-HU" dirty="0">
                <a:solidFill>
                  <a:srgbClr val="00B0F0"/>
                </a:solidFill>
              </a:rPr>
              <a:t>a tartamon belüli legkisebb éves </a:t>
            </a:r>
            <a:r>
              <a:rPr lang="hu-HU" dirty="0" smtClean="0">
                <a:solidFill>
                  <a:srgbClr val="00B0F0"/>
                </a:solidFill>
              </a:rPr>
              <a:t>díj:</a:t>
            </a:r>
            <a:endParaRPr lang="hu-HU" dirty="0">
              <a:solidFill>
                <a:srgbClr val="00B0F0"/>
              </a:solidFill>
            </a:endParaRPr>
          </a:p>
          <a:p>
            <a:pPr lvl="1">
              <a:lnSpc>
                <a:spcPct val="105000"/>
              </a:lnSpc>
            </a:pPr>
            <a:r>
              <a:rPr lang="hu-HU" sz="2400" b="1" dirty="0">
                <a:solidFill>
                  <a:srgbClr val="FF0000"/>
                </a:solidFill>
              </a:rPr>
              <a:t>100%</a:t>
            </a:r>
            <a:r>
              <a:rPr lang="hu-HU" sz="2400" dirty="0">
                <a:solidFill>
                  <a:schemeClr val="tx1"/>
                </a:solidFill>
              </a:rPr>
              <a:t> 	</a:t>
            </a:r>
            <a:r>
              <a:rPr lang="hu-HU" sz="2400" dirty="0" err="1" smtClean="0">
                <a:solidFill>
                  <a:schemeClr val="tx1"/>
                </a:solidFill>
              </a:rPr>
              <a:t>-át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>
                <a:solidFill>
                  <a:schemeClr val="tx1"/>
                </a:solidFill>
              </a:rPr>
              <a:t>a 10. év </a:t>
            </a:r>
            <a:r>
              <a:rPr lang="hu-HU" sz="2400" dirty="0" smtClean="0">
                <a:solidFill>
                  <a:schemeClr val="tx1"/>
                </a:solidFill>
              </a:rPr>
              <a:t>után (</a:t>
            </a:r>
            <a:r>
              <a:rPr lang="hu-HU" sz="2400" dirty="0" smtClean="0">
                <a:solidFill>
                  <a:srgbClr val="FF0000"/>
                </a:solidFill>
              </a:rPr>
              <a:t>díjvisszatérítés</a:t>
            </a:r>
            <a:r>
              <a:rPr lang="hu-HU" sz="2400" dirty="0" smtClean="0">
                <a:solidFill>
                  <a:schemeClr val="tx1"/>
                </a:solidFill>
              </a:rPr>
              <a:t>)</a:t>
            </a:r>
          </a:p>
          <a:p>
            <a:pPr lvl="2">
              <a:lnSpc>
                <a:spcPct val="105000"/>
              </a:lnSpc>
            </a:pPr>
            <a:r>
              <a:rPr lang="hu-HU" sz="2200" dirty="0" smtClean="0">
                <a:solidFill>
                  <a:schemeClr val="tx1"/>
                </a:solidFill>
              </a:rPr>
              <a:t>  10%    </a:t>
            </a:r>
            <a:r>
              <a:rPr lang="hu-HU" sz="2200" dirty="0" err="1" smtClean="0">
                <a:solidFill>
                  <a:schemeClr val="tx1"/>
                </a:solidFill>
              </a:rPr>
              <a:t>-át</a:t>
            </a:r>
            <a:r>
              <a:rPr lang="hu-HU" sz="2200" dirty="0" smtClean="0">
                <a:solidFill>
                  <a:schemeClr val="tx1"/>
                </a:solidFill>
              </a:rPr>
              <a:t> a 11. év után</a:t>
            </a:r>
          </a:p>
          <a:p>
            <a:pPr lvl="2">
              <a:lnSpc>
                <a:spcPct val="105000"/>
              </a:lnSpc>
            </a:pPr>
            <a:r>
              <a:rPr lang="hu-HU" sz="2200" dirty="0">
                <a:solidFill>
                  <a:schemeClr val="tx1"/>
                </a:solidFill>
              </a:rPr>
              <a:t> </a:t>
            </a:r>
            <a:r>
              <a:rPr lang="hu-HU" sz="2200" dirty="0" smtClean="0">
                <a:solidFill>
                  <a:schemeClr val="tx1"/>
                </a:solidFill>
              </a:rPr>
              <a:t> 20%    </a:t>
            </a:r>
            <a:r>
              <a:rPr lang="hu-HU" sz="2200" dirty="0" err="1" smtClean="0">
                <a:solidFill>
                  <a:schemeClr val="tx1"/>
                </a:solidFill>
              </a:rPr>
              <a:t>-át</a:t>
            </a:r>
            <a:r>
              <a:rPr lang="hu-HU" sz="2200" dirty="0" smtClean="0">
                <a:solidFill>
                  <a:schemeClr val="tx1"/>
                </a:solidFill>
              </a:rPr>
              <a:t> a 12. év után</a:t>
            </a:r>
          </a:p>
          <a:p>
            <a:pPr lvl="2">
              <a:lnSpc>
                <a:spcPct val="105000"/>
              </a:lnSpc>
            </a:pPr>
            <a:r>
              <a:rPr lang="hu-HU" sz="2200" dirty="0">
                <a:solidFill>
                  <a:schemeClr val="tx1"/>
                </a:solidFill>
              </a:rPr>
              <a:t> </a:t>
            </a:r>
            <a:r>
              <a:rPr lang="hu-HU" sz="2200" dirty="0" smtClean="0">
                <a:solidFill>
                  <a:schemeClr val="tx1"/>
                </a:solidFill>
              </a:rPr>
              <a:t> 30%    </a:t>
            </a:r>
            <a:r>
              <a:rPr lang="hu-HU" sz="2200" dirty="0" err="1" smtClean="0">
                <a:solidFill>
                  <a:schemeClr val="tx1"/>
                </a:solidFill>
              </a:rPr>
              <a:t>-át</a:t>
            </a:r>
            <a:r>
              <a:rPr lang="hu-HU" sz="2200" dirty="0" smtClean="0">
                <a:solidFill>
                  <a:schemeClr val="tx1"/>
                </a:solidFill>
              </a:rPr>
              <a:t> a 13. év után</a:t>
            </a:r>
          </a:p>
          <a:p>
            <a:pPr lvl="2">
              <a:lnSpc>
                <a:spcPct val="105000"/>
              </a:lnSpc>
            </a:pPr>
            <a:r>
              <a:rPr lang="hu-HU" sz="2200" dirty="0">
                <a:solidFill>
                  <a:schemeClr val="tx1"/>
                </a:solidFill>
              </a:rPr>
              <a:t> </a:t>
            </a:r>
            <a:r>
              <a:rPr lang="hu-HU" sz="2200" dirty="0" smtClean="0">
                <a:solidFill>
                  <a:schemeClr val="tx1"/>
                </a:solidFill>
              </a:rPr>
              <a:t> 40%    </a:t>
            </a:r>
            <a:r>
              <a:rPr lang="hu-HU" sz="2200" dirty="0" err="1" smtClean="0">
                <a:solidFill>
                  <a:schemeClr val="tx1"/>
                </a:solidFill>
              </a:rPr>
              <a:t>-át</a:t>
            </a:r>
            <a:r>
              <a:rPr lang="hu-HU" sz="2200" dirty="0" smtClean="0">
                <a:solidFill>
                  <a:schemeClr val="tx1"/>
                </a:solidFill>
              </a:rPr>
              <a:t> a 14. év után</a:t>
            </a:r>
            <a:endParaRPr lang="hu-HU" sz="2200" dirty="0">
              <a:solidFill>
                <a:schemeClr val="tx1"/>
              </a:solidFill>
            </a:endParaRPr>
          </a:p>
          <a:p>
            <a:pPr lvl="1">
              <a:lnSpc>
                <a:spcPct val="105000"/>
              </a:lnSpc>
            </a:pPr>
            <a:r>
              <a:rPr lang="hu-HU" sz="2400" b="1" dirty="0" smtClean="0">
                <a:solidFill>
                  <a:srgbClr val="FF0000"/>
                </a:solidFill>
              </a:rPr>
              <a:t>  50</a:t>
            </a:r>
            <a:r>
              <a:rPr lang="hu-HU" sz="2400" b="1" dirty="0">
                <a:solidFill>
                  <a:srgbClr val="FF0000"/>
                </a:solidFill>
              </a:rPr>
              <a:t>%</a:t>
            </a:r>
            <a:r>
              <a:rPr lang="hu-HU" sz="2400" dirty="0">
                <a:solidFill>
                  <a:schemeClr val="tx1"/>
                </a:solidFill>
              </a:rPr>
              <a:t> 	</a:t>
            </a:r>
            <a:r>
              <a:rPr lang="hu-HU" sz="2400" dirty="0" err="1" smtClean="0">
                <a:solidFill>
                  <a:schemeClr val="tx1"/>
                </a:solidFill>
              </a:rPr>
              <a:t>-át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>
                <a:solidFill>
                  <a:schemeClr val="tx1"/>
                </a:solidFill>
              </a:rPr>
              <a:t>a 15. év </a:t>
            </a:r>
            <a:r>
              <a:rPr lang="hu-HU" dirty="0" smtClean="0">
                <a:solidFill>
                  <a:schemeClr val="tx1"/>
                </a:solidFill>
              </a:rPr>
              <a:t>után (</a:t>
            </a:r>
            <a:r>
              <a:rPr lang="hu-HU" dirty="0">
                <a:solidFill>
                  <a:srgbClr val="FF0000"/>
                </a:solidFill>
              </a:rPr>
              <a:t>díjvisszatérítés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  <a:endParaRPr lang="hu-HU" sz="2400" dirty="0" smtClean="0">
              <a:solidFill>
                <a:schemeClr val="tx1"/>
              </a:solidFill>
            </a:endParaRPr>
          </a:p>
          <a:p>
            <a:pPr lvl="2">
              <a:lnSpc>
                <a:spcPct val="105000"/>
              </a:lnSpc>
            </a:pPr>
            <a:r>
              <a:rPr lang="hu-HU" sz="2200" dirty="0" smtClean="0">
                <a:solidFill>
                  <a:schemeClr val="tx1"/>
                </a:solidFill>
              </a:rPr>
              <a:t>  10</a:t>
            </a:r>
            <a:r>
              <a:rPr lang="hu-HU" sz="2200" dirty="0">
                <a:solidFill>
                  <a:schemeClr val="tx1"/>
                </a:solidFill>
              </a:rPr>
              <a:t>%    </a:t>
            </a:r>
            <a:r>
              <a:rPr lang="hu-HU" sz="2200" dirty="0" err="1">
                <a:solidFill>
                  <a:schemeClr val="tx1"/>
                </a:solidFill>
              </a:rPr>
              <a:t>-át</a:t>
            </a:r>
            <a:r>
              <a:rPr lang="hu-HU" sz="2200" dirty="0">
                <a:solidFill>
                  <a:schemeClr val="tx1"/>
                </a:solidFill>
              </a:rPr>
              <a:t> a </a:t>
            </a:r>
            <a:r>
              <a:rPr lang="hu-HU" sz="2200" dirty="0" smtClean="0">
                <a:solidFill>
                  <a:schemeClr val="tx1"/>
                </a:solidFill>
              </a:rPr>
              <a:t>16. </a:t>
            </a:r>
            <a:r>
              <a:rPr lang="hu-HU" sz="2200" dirty="0">
                <a:solidFill>
                  <a:schemeClr val="tx1"/>
                </a:solidFill>
              </a:rPr>
              <a:t>év után</a:t>
            </a:r>
          </a:p>
          <a:p>
            <a:pPr lvl="2">
              <a:lnSpc>
                <a:spcPct val="105000"/>
              </a:lnSpc>
            </a:pPr>
            <a:r>
              <a:rPr lang="hu-HU" sz="2200" dirty="0">
                <a:solidFill>
                  <a:schemeClr val="tx1"/>
                </a:solidFill>
              </a:rPr>
              <a:t>  20%    </a:t>
            </a:r>
            <a:r>
              <a:rPr lang="hu-HU" sz="2200" dirty="0" err="1">
                <a:solidFill>
                  <a:schemeClr val="tx1"/>
                </a:solidFill>
              </a:rPr>
              <a:t>-át</a:t>
            </a:r>
            <a:r>
              <a:rPr lang="hu-HU" sz="2200" dirty="0">
                <a:solidFill>
                  <a:schemeClr val="tx1"/>
                </a:solidFill>
              </a:rPr>
              <a:t> a </a:t>
            </a:r>
            <a:r>
              <a:rPr lang="hu-HU" sz="2200" dirty="0" smtClean="0">
                <a:solidFill>
                  <a:schemeClr val="tx1"/>
                </a:solidFill>
              </a:rPr>
              <a:t>17. </a:t>
            </a:r>
            <a:r>
              <a:rPr lang="hu-HU" sz="2200" dirty="0">
                <a:solidFill>
                  <a:schemeClr val="tx1"/>
                </a:solidFill>
              </a:rPr>
              <a:t>év után</a:t>
            </a:r>
          </a:p>
          <a:p>
            <a:pPr lvl="2">
              <a:lnSpc>
                <a:spcPct val="105000"/>
              </a:lnSpc>
            </a:pPr>
            <a:r>
              <a:rPr lang="hu-HU" sz="2200" dirty="0">
                <a:solidFill>
                  <a:schemeClr val="tx1"/>
                </a:solidFill>
              </a:rPr>
              <a:t>  30%    </a:t>
            </a:r>
            <a:r>
              <a:rPr lang="hu-HU" sz="2200" dirty="0" err="1">
                <a:solidFill>
                  <a:schemeClr val="tx1"/>
                </a:solidFill>
              </a:rPr>
              <a:t>-át</a:t>
            </a:r>
            <a:r>
              <a:rPr lang="hu-HU" sz="2200" dirty="0">
                <a:solidFill>
                  <a:schemeClr val="tx1"/>
                </a:solidFill>
              </a:rPr>
              <a:t> a </a:t>
            </a:r>
            <a:r>
              <a:rPr lang="hu-HU" sz="2200" dirty="0" smtClean="0">
                <a:solidFill>
                  <a:schemeClr val="tx1"/>
                </a:solidFill>
              </a:rPr>
              <a:t>18. </a:t>
            </a:r>
            <a:r>
              <a:rPr lang="hu-HU" sz="2200" dirty="0">
                <a:solidFill>
                  <a:schemeClr val="tx1"/>
                </a:solidFill>
              </a:rPr>
              <a:t>év után</a:t>
            </a:r>
          </a:p>
          <a:p>
            <a:pPr lvl="2">
              <a:lnSpc>
                <a:spcPct val="105000"/>
              </a:lnSpc>
            </a:pPr>
            <a:r>
              <a:rPr lang="hu-HU" sz="2200" dirty="0">
                <a:solidFill>
                  <a:schemeClr val="tx1"/>
                </a:solidFill>
              </a:rPr>
              <a:t>  40%    </a:t>
            </a:r>
            <a:r>
              <a:rPr lang="hu-HU" sz="2200" dirty="0" err="1">
                <a:solidFill>
                  <a:schemeClr val="tx1"/>
                </a:solidFill>
              </a:rPr>
              <a:t>-át</a:t>
            </a:r>
            <a:r>
              <a:rPr lang="hu-HU" sz="2200" dirty="0">
                <a:solidFill>
                  <a:schemeClr val="tx1"/>
                </a:solidFill>
              </a:rPr>
              <a:t> a </a:t>
            </a:r>
            <a:r>
              <a:rPr lang="hu-HU" sz="2200" dirty="0" smtClean="0">
                <a:solidFill>
                  <a:schemeClr val="tx1"/>
                </a:solidFill>
              </a:rPr>
              <a:t>19. </a:t>
            </a:r>
            <a:r>
              <a:rPr lang="hu-HU" sz="2200" dirty="0">
                <a:solidFill>
                  <a:schemeClr val="tx1"/>
                </a:solidFill>
              </a:rPr>
              <a:t>év után</a:t>
            </a:r>
          </a:p>
          <a:p>
            <a:pPr lvl="1">
              <a:lnSpc>
                <a:spcPct val="105000"/>
              </a:lnSpc>
            </a:pPr>
            <a:r>
              <a:rPr lang="hu-HU" sz="2400" b="1" dirty="0" smtClean="0">
                <a:solidFill>
                  <a:srgbClr val="FF0000"/>
                </a:solidFill>
              </a:rPr>
              <a:t>  50</a:t>
            </a:r>
            <a:r>
              <a:rPr lang="hu-HU" sz="2400" b="1" dirty="0">
                <a:solidFill>
                  <a:srgbClr val="FF0000"/>
                </a:solidFill>
              </a:rPr>
              <a:t>%</a:t>
            </a:r>
            <a:r>
              <a:rPr lang="hu-HU" sz="2400" dirty="0">
                <a:solidFill>
                  <a:schemeClr val="tx1"/>
                </a:solidFill>
              </a:rPr>
              <a:t> 	</a:t>
            </a:r>
            <a:r>
              <a:rPr lang="hu-HU" sz="2400" dirty="0" err="1" smtClean="0">
                <a:solidFill>
                  <a:schemeClr val="tx1"/>
                </a:solidFill>
              </a:rPr>
              <a:t>-át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>
                <a:solidFill>
                  <a:schemeClr val="tx1"/>
                </a:solidFill>
              </a:rPr>
              <a:t>a 20. év </a:t>
            </a:r>
            <a:r>
              <a:rPr lang="hu-HU" dirty="0" smtClean="0">
                <a:solidFill>
                  <a:schemeClr val="tx1"/>
                </a:solidFill>
              </a:rPr>
              <a:t>után (</a:t>
            </a:r>
            <a:r>
              <a:rPr lang="hu-HU" dirty="0">
                <a:solidFill>
                  <a:srgbClr val="FF0000"/>
                </a:solidFill>
              </a:rPr>
              <a:t>díjvisszatérítés</a:t>
            </a:r>
            <a:r>
              <a:rPr lang="hu-HU" dirty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105000"/>
              </a:lnSpc>
            </a:pPr>
            <a:endParaRPr lang="hu-HU" sz="2400" dirty="0" smtClean="0">
              <a:solidFill>
                <a:schemeClr val="tx1"/>
              </a:solidFill>
            </a:endParaRPr>
          </a:p>
          <a:p>
            <a:pPr>
              <a:lnSpc>
                <a:spcPct val="105000"/>
              </a:lnSpc>
            </a:pPr>
            <a:endParaRPr lang="hu-HU" dirty="0"/>
          </a:p>
        </p:txBody>
      </p:sp>
      <p:sp>
        <p:nvSpPr>
          <p:cNvPr id="1231876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435280" cy="936104"/>
          </a:xfrm>
        </p:spPr>
        <p:txBody>
          <a:bodyPr>
            <a:noAutofit/>
          </a:bodyPr>
          <a:lstStyle/>
          <a:p>
            <a:r>
              <a:rPr lang="hu-HU" dirty="0"/>
              <a:t>Díjvisszatérítés és </a:t>
            </a:r>
            <a:r>
              <a:rPr lang="hu-HU" dirty="0" smtClean="0"/>
              <a:t>díjjóváírás!!!</a:t>
            </a: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5292080" y="2817802"/>
            <a:ext cx="348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és 15 éves tartam közbeni lejárat, (vagy </a:t>
            </a:r>
            <a:r>
              <a:rPr lang="hu-H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eljes </a:t>
            </a:r>
            <a:r>
              <a:rPr lang="hu-HU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VV-Nyitány</a:t>
            </a:r>
            <a:r>
              <a:rPr lang="hu-H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hu-H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íjjóváírás</a:t>
            </a:r>
            <a:endParaRPr lang="hu-H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277128" y="4763759"/>
            <a:ext cx="348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és 20 éves tartam közbeni </a:t>
            </a:r>
            <a:r>
              <a:rPr lang="hu-H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lejárat, (vagy teljes </a:t>
            </a:r>
            <a:r>
              <a:rPr lang="hu-H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VV-Nyitány</a:t>
            </a:r>
            <a:r>
              <a:rPr lang="hu-H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díjjóváírás</a:t>
            </a:r>
            <a:endParaRPr lang="hu-H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Jobb oldali kapcsos zárójel 2"/>
          <p:cNvSpPr/>
          <p:nvPr/>
        </p:nvSpPr>
        <p:spPr bwMode="auto">
          <a:xfrm>
            <a:off x="4572000" y="2420888"/>
            <a:ext cx="720080" cy="1440160"/>
          </a:xfrm>
          <a:prstGeom prst="rightBrac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u-HU" smtClean="0">
              <a:solidFill>
                <a:srgbClr val="000000"/>
              </a:solidFill>
            </a:endParaRPr>
          </a:p>
        </p:txBody>
      </p:sp>
      <p:sp>
        <p:nvSpPr>
          <p:cNvPr id="7" name="Jobb oldali kapcsos zárójel 6"/>
          <p:cNvSpPr/>
          <p:nvPr/>
        </p:nvSpPr>
        <p:spPr bwMode="auto">
          <a:xfrm>
            <a:off x="4572000" y="4365104"/>
            <a:ext cx="740903" cy="1368152"/>
          </a:xfrm>
          <a:prstGeom prst="rightBrac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hu-H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593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Nyitány </a:t>
            </a:r>
            <a:r>
              <a:rPr lang="hu-HU" dirty="0" err="1" smtClean="0"/>
              <a:t>vs</a:t>
            </a:r>
            <a:r>
              <a:rPr lang="hu-HU" dirty="0" smtClean="0"/>
              <a:t> Pezsgő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hu-HU" dirty="0"/>
              <a:t>Pezsgő esetében teljes visszavásárlás esetén nem jár a díjjóváírás, hiszen egy Nyugdíjbiztosítás célja a nyugdíjjogosultság megszerzése – így díjjóváírást csak lejáratkor fizet a biztosító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A </a:t>
            </a:r>
            <a:r>
              <a:rPr lang="hu-HU" dirty="0" smtClean="0"/>
              <a:t>következő </a:t>
            </a:r>
            <a:r>
              <a:rPr lang="hu-HU" dirty="0" err="1" smtClean="0"/>
              <a:t>slide-ok</a:t>
            </a:r>
            <a:r>
              <a:rPr lang="hu-HU" dirty="0" smtClean="0"/>
              <a:t> az </a:t>
            </a:r>
            <a:r>
              <a:rPr lang="hu-HU" u="sng" dirty="0" err="1" smtClean="0"/>
              <a:t>UNION-Nyitány</a:t>
            </a:r>
            <a:r>
              <a:rPr lang="hu-HU" u="sng" dirty="0" smtClean="0"/>
              <a:t> esetében </a:t>
            </a:r>
            <a:r>
              <a:rPr lang="hu-HU" dirty="0" smtClean="0"/>
              <a:t>mutatják be </a:t>
            </a:r>
            <a:r>
              <a:rPr lang="hu-HU" dirty="0" smtClean="0"/>
              <a:t>egyszerűen a változást két példa segítségével.</a:t>
            </a:r>
          </a:p>
          <a:p>
            <a:r>
              <a:rPr lang="hu-HU" dirty="0" smtClean="0"/>
              <a:t>Pezsgő esetében akkor jó a példa, ha visszavásárlás helyett a 19. év után lejár a szerződés (pl. nyugdíjkorhatár elérése).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12549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200800" cy="77809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Példa 1. (a régi szabályok szerint és az új szabályok szerint is jogosult az ügyfél…)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168" y="5558723"/>
            <a:ext cx="8795320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 smtClean="0">
                <a:solidFill>
                  <a:schemeClr val="tx1"/>
                </a:solidFill>
              </a:rPr>
              <a:t>1    2   3    4    5    6   7    8    9  10  11 12  13  14  15  16 17  18 19  20  21  22  23 24</a:t>
            </a:r>
          </a:p>
          <a:p>
            <a:pPr marL="0" indent="0" algn="ctr">
              <a:buNone/>
            </a:pPr>
            <a:r>
              <a:rPr lang="hu-HU" dirty="0" smtClean="0"/>
              <a:t>Eltelt évek száma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23528" y="5445224"/>
            <a:ext cx="856895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églalap 5"/>
          <p:cNvSpPr/>
          <p:nvPr/>
        </p:nvSpPr>
        <p:spPr>
          <a:xfrm>
            <a:off x="179512" y="429309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Folyamatos díjjal fedezett időszak</a:t>
            </a:r>
            <a:endParaRPr lang="hu-HU" b="1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Egyenes összekötő 7"/>
          <p:cNvCxnSpPr/>
          <p:nvPr/>
        </p:nvCxnSpPr>
        <p:spPr>
          <a:xfrm>
            <a:off x="32352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356388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683568" y="5309592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1043608" y="5309592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1403648" y="5309592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176368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2123728" y="5317976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248376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2843808" y="5317976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3203848" y="5317976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392392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4283968" y="5309592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4644008" y="5309592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500404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5364088" y="529846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5724128" y="528732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084168" y="5279075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6444208" y="5292824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>
            <a:off x="680424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716428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>
            <a:off x="7524328" y="5292824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>
            <a:off x="7884368" y="5290084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8244408" y="5278944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8604448" y="5270691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323528" y="4941846"/>
            <a:ext cx="6480720" cy="0"/>
          </a:xfrm>
          <a:prstGeom prst="line">
            <a:avLst/>
          </a:prstGeom>
          <a:ln w="149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 flipV="1">
            <a:off x="3563888" y="3528785"/>
            <a:ext cx="0" cy="176968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/>
          <p:nvPr/>
        </p:nvCxnSpPr>
        <p:spPr>
          <a:xfrm flipV="1">
            <a:off x="5376949" y="2924944"/>
            <a:ext cx="0" cy="241633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 flipV="1">
            <a:off x="6804248" y="2218743"/>
            <a:ext cx="0" cy="307408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zövegdoboz 45"/>
          <p:cNvSpPr txBox="1"/>
          <p:nvPr/>
        </p:nvSpPr>
        <p:spPr>
          <a:xfrm>
            <a:off x="529031" y="3192501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éves díjvisszatérítés </a:t>
            </a:r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(100%)</a:t>
            </a:r>
            <a:endParaRPr lang="hu-H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2339752" y="255561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éves díjvisszatérítés </a:t>
            </a:r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(50%)</a:t>
            </a:r>
            <a:endParaRPr lang="hu-H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3779912" y="19075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éves díjjóváírás (VV) </a:t>
            </a:r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(40%)</a:t>
            </a:r>
            <a:endParaRPr lang="hu-H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Szövegdoboz 52"/>
          <p:cNvSpPr txBox="1"/>
          <p:nvPr/>
        </p:nvSpPr>
        <p:spPr>
          <a:xfrm>
            <a:off x="539552" y="112474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19</a:t>
            </a:r>
            <a:r>
              <a:rPr lang="hu-HU" sz="2400" b="1" dirty="0" smtClean="0">
                <a:solidFill>
                  <a:prstClr val="black"/>
                </a:solidFill>
              </a:rPr>
              <a:t> év után teljes VV – </a:t>
            </a:r>
            <a:r>
              <a:rPr lang="hu-HU" sz="2400" b="1" dirty="0" smtClean="0">
                <a:solidFill>
                  <a:srgbClr val="FF0000"/>
                </a:solidFill>
              </a:rPr>
              <a:t>19</a:t>
            </a:r>
            <a:r>
              <a:rPr lang="hu-HU" sz="2400" b="1" dirty="0" smtClean="0">
                <a:solidFill>
                  <a:prstClr val="black"/>
                </a:solidFill>
              </a:rPr>
              <a:t> díjjal fedezett év után </a:t>
            </a:r>
            <a:r>
              <a:rPr lang="hu-HU" sz="2400" b="1" dirty="0" smtClean="0">
                <a:solidFill>
                  <a:srgbClr val="FF0000"/>
                </a:solidFill>
              </a:rPr>
              <a:t>190%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5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6" grpId="0"/>
      <p:bldP spid="47" grpId="0"/>
      <p:bldP spid="48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200800" cy="77809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Példa 2. </a:t>
            </a:r>
            <a:r>
              <a:rPr lang="hu-HU" dirty="0" smtClean="0"/>
              <a:t>(az </a:t>
            </a:r>
            <a:r>
              <a:rPr lang="hu-HU" dirty="0" smtClean="0"/>
              <a:t>új – visszamenőleges hatályú - szabályok </a:t>
            </a:r>
            <a:r>
              <a:rPr lang="hu-HU" dirty="0" smtClean="0"/>
              <a:t>alapján jogosult </a:t>
            </a:r>
            <a:r>
              <a:rPr lang="hu-HU" dirty="0" smtClean="0"/>
              <a:t>az ügyfél)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168" y="5558723"/>
            <a:ext cx="8795320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 smtClean="0">
                <a:solidFill>
                  <a:schemeClr val="tx1"/>
                </a:solidFill>
              </a:rPr>
              <a:t>1    2   3    4    5    6   7    8    9  10  11 12  13  14  15  16 17  18 19  20  21  22  23 24</a:t>
            </a:r>
          </a:p>
          <a:p>
            <a:pPr marL="0" indent="0" algn="ctr">
              <a:buNone/>
            </a:pPr>
            <a:r>
              <a:rPr lang="hu-HU" dirty="0" smtClean="0"/>
              <a:t>Eltelt évek száma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23528" y="5445224"/>
            <a:ext cx="856895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églalap 5"/>
          <p:cNvSpPr/>
          <p:nvPr/>
        </p:nvSpPr>
        <p:spPr>
          <a:xfrm>
            <a:off x="179512" y="429309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Díjjal fedezett időszak  díjmentes időszak           díjjal fedezett időszak</a:t>
            </a:r>
            <a:endParaRPr lang="hu-HU" b="1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Egyenes összekötő 7"/>
          <p:cNvCxnSpPr/>
          <p:nvPr/>
        </p:nvCxnSpPr>
        <p:spPr>
          <a:xfrm>
            <a:off x="32352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356388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683568" y="5309592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1043608" y="5309592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1403648" y="5309592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176368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2123728" y="5317976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248376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2843808" y="5317976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3203848" y="5317976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392392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4283968" y="5309592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4644008" y="5309592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500404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5364088" y="529846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5724128" y="528732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084168" y="5279075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6444208" y="5292824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>
            <a:off x="680424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7164288" y="5301208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>
            <a:off x="7524328" y="5292824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>
            <a:off x="7884368" y="5290084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8244408" y="5278944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8604448" y="5270691"/>
            <a:ext cx="0" cy="28803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323528" y="4941168"/>
            <a:ext cx="2520280" cy="0"/>
          </a:xfrm>
          <a:prstGeom prst="line">
            <a:avLst/>
          </a:prstGeom>
          <a:ln w="149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4644008" y="4941846"/>
            <a:ext cx="3960440" cy="0"/>
          </a:xfrm>
          <a:prstGeom prst="line">
            <a:avLst/>
          </a:prstGeom>
          <a:ln w="149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2843808" y="4941168"/>
            <a:ext cx="1800200" cy="0"/>
          </a:xfrm>
          <a:prstGeom prst="line">
            <a:avLst/>
          </a:prstGeom>
          <a:ln w="149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 flipV="1">
            <a:off x="5364088" y="3501008"/>
            <a:ext cx="0" cy="176968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/>
          <p:nvPr/>
        </p:nvCxnSpPr>
        <p:spPr>
          <a:xfrm flipV="1">
            <a:off x="7164288" y="2852936"/>
            <a:ext cx="0" cy="241633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 flipV="1">
            <a:off x="8604448" y="2204864"/>
            <a:ext cx="0" cy="307408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zövegdoboz 45"/>
          <p:cNvSpPr txBox="1"/>
          <p:nvPr/>
        </p:nvSpPr>
        <p:spPr>
          <a:xfrm>
            <a:off x="2339752" y="321297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éves díjvisszatérítés </a:t>
            </a:r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(100%)</a:t>
            </a:r>
            <a:endParaRPr lang="hu-H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4139952" y="255561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éves díjvisszatérítés </a:t>
            </a:r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(50%)</a:t>
            </a:r>
            <a:endParaRPr lang="hu-H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5580112" y="19075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éves díjjóváírás (VV) </a:t>
            </a:r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(40%)</a:t>
            </a:r>
            <a:endParaRPr lang="hu-H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Szövegdoboz 52"/>
          <p:cNvSpPr txBox="1"/>
          <p:nvPr/>
        </p:nvSpPr>
        <p:spPr>
          <a:xfrm>
            <a:off x="539552" y="112474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24</a:t>
            </a:r>
            <a:r>
              <a:rPr lang="hu-HU" sz="2400" b="1" dirty="0" smtClean="0">
                <a:solidFill>
                  <a:prstClr val="black"/>
                </a:solidFill>
              </a:rPr>
              <a:t> év után teljes VV – </a:t>
            </a:r>
            <a:r>
              <a:rPr lang="hu-HU" sz="2400" b="1" dirty="0" smtClean="0">
                <a:solidFill>
                  <a:srgbClr val="FF0000"/>
                </a:solidFill>
              </a:rPr>
              <a:t>19</a:t>
            </a:r>
            <a:r>
              <a:rPr lang="hu-HU" sz="2400" b="1" dirty="0" smtClean="0">
                <a:solidFill>
                  <a:prstClr val="black"/>
                </a:solidFill>
              </a:rPr>
              <a:t> díjjal fedezett év után </a:t>
            </a:r>
            <a:r>
              <a:rPr lang="hu-HU" sz="2400" b="1" dirty="0" smtClean="0">
                <a:solidFill>
                  <a:srgbClr val="FF0000"/>
                </a:solidFill>
              </a:rPr>
              <a:t>190%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7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6" grpId="0"/>
      <p:bldP spid="47" grpId="0"/>
      <p:bldP spid="48" grpId="0"/>
      <p:bldP spid="53" grpId="0"/>
    </p:bldLst>
  </p:timing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818</Words>
  <Application>Microsoft Office PowerPoint</Application>
  <PresentationFormat>Diavetítés a képernyőre (4:3 oldalarány)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Egyéni tervezés</vt:lpstr>
      <vt:lpstr>UNION Nyitány és Pezsgő esetében változik a díjvisszatérítés és díjjóváírás feltételrendszere!!!</vt:lpstr>
      <vt:lpstr>Információk a változással kapcsolatban</vt:lpstr>
      <vt:lpstr>Díjvisszatérítés, díjjóváírás </vt:lpstr>
      <vt:lpstr>Díjvisszatérítés (10., 15., 20. díjjal fedezett év után)</vt:lpstr>
      <vt:lpstr>Díjjóváírás összege</vt:lpstr>
      <vt:lpstr>Díjvisszatérítés és díjjóváírás!!!</vt:lpstr>
      <vt:lpstr>Nyitány vs Pezsgő</vt:lpstr>
      <vt:lpstr>Példa 1. (a régi szabályok szerint és az új szabályok szerint is jogosult az ügyfél…)</vt:lpstr>
      <vt:lpstr>Példa 2. (az új – visszamenőleges hatályú - szabályok alapján jogosult az ügyfél)</vt:lpstr>
      <vt:lpstr>Változatlan maradt…</vt:lpstr>
      <vt:lpstr>Adminisztratív tennivalók 2019.04.15-től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Nyitány és Pezsgő esetében változik a díjvisszatérítés és díjjóváírás feltételrendszere!!!</dc:title>
  <dc:creator>Takács András</dc:creator>
  <cp:lastModifiedBy>Takács András</cp:lastModifiedBy>
  <cp:revision>12</cp:revision>
  <dcterms:created xsi:type="dcterms:W3CDTF">2019-04-05T12:07:40Z</dcterms:created>
  <dcterms:modified xsi:type="dcterms:W3CDTF">2019-04-09T08:08:09Z</dcterms:modified>
</cp:coreProperties>
</file>