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12" r:id="rId2"/>
    <p:sldId id="813" r:id="rId3"/>
    <p:sldId id="814" r:id="rId4"/>
    <p:sldId id="815" r:id="rId5"/>
    <p:sldId id="819" r:id="rId6"/>
  </p:sldIdLst>
  <p:sldSz cx="9144000" cy="6858000" type="screen4x3"/>
  <p:notesSz cx="6784975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00"/>
    <a:srgbClr val="000066"/>
    <a:srgbClr val="99CCFF"/>
    <a:srgbClr val="0033CC"/>
    <a:srgbClr val="000000"/>
    <a:srgbClr val="6699FF"/>
    <a:srgbClr val="EAEAEA"/>
    <a:srgbClr val="FFFF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576" autoAdjust="0"/>
  </p:normalViewPr>
  <p:slideViewPr>
    <p:cSldViewPr>
      <p:cViewPr>
        <p:scale>
          <a:sx n="70" d="100"/>
          <a:sy n="70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92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6E38B-7943-4F01-81EE-D575774AC2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468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52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FFB380C-E49B-46CD-88F8-0ABB293D89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336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smtClean="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155950" y="6308725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5D709033-F3AF-4ABB-B60D-BBFF79EDF776}" type="slidenum">
              <a:rPr lang="en-GB" sz="1000"/>
              <a:pPr algn="ctr">
                <a:defRPr/>
              </a:pPr>
              <a:t>‹#›</a:t>
            </a:fld>
            <a:endParaRPr lang="en-GB" sz="1000" dirty="0"/>
          </a:p>
        </p:txBody>
      </p:sp>
      <p:pic>
        <p:nvPicPr>
          <p:cNvPr id="31749" name="Kép 6" descr="Union Biztosito_4c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0891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07950" y="6556375"/>
            <a:ext cx="23764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000" dirty="0" err="1"/>
              <a:t>www.unionbiztosito.hu</a:t>
            </a:r>
            <a:endParaRPr lang="hu-HU" sz="1000" dirty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6011863" y="6362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n-GB" sz="1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451725" y="6524625"/>
            <a:ext cx="169227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FE23BA7F-04AD-412D-B151-831A36F667B0}" type="datetime1">
              <a:rPr lang="hu-HU" sz="1000"/>
              <a:pPr algn="r">
                <a:defRPr/>
              </a:pPr>
              <a:t>2014.10.29.</a:t>
            </a:fld>
            <a:endParaRPr lang="hu-HU" sz="1000" dirty="0"/>
          </a:p>
        </p:txBody>
      </p:sp>
      <p:cxnSp>
        <p:nvCxnSpPr>
          <p:cNvPr id="31753" name="Egyenes összekötő 8"/>
          <p:cNvCxnSpPr>
            <a:cxnSpLocks noChangeShapeType="1"/>
          </p:cNvCxnSpPr>
          <p:nvPr/>
        </p:nvCxnSpPr>
        <p:spPr bwMode="auto">
          <a:xfrm>
            <a:off x="250825" y="895350"/>
            <a:ext cx="6445250" cy="0"/>
          </a:xfrm>
          <a:prstGeom prst="line">
            <a:avLst/>
          </a:prstGeom>
          <a:noFill/>
          <a:ln w="31750" algn="ctr">
            <a:solidFill>
              <a:srgbClr val="DD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800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6888" y="76200"/>
            <a:ext cx="2220912" cy="614521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79388" y="76200"/>
            <a:ext cx="6515100" cy="614521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4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84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081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388" y="1268760"/>
            <a:ext cx="4316412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413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957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915000" cy="490066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083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1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68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3103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8965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5401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62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5119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smtClean="0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155950" y="6308725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F9251A78-C71D-462E-9B23-78BE5B218DD4}" type="slidenum">
              <a:rPr lang="en-GB" sz="1000"/>
              <a:pPr algn="ctr">
                <a:defRPr/>
              </a:pPr>
              <a:t>‹#›</a:t>
            </a:fld>
            <a:endParaRPr lang="en-GB" sz="1000" dirty="0"/>
          </a:p>
        </p:txBody>
      </p:sp>
      <p:pic>
        <p:nvPicPr>
          <p:cNvPr id="1029" name="Kép 6" descr="Union Biztosito_4c_rgb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0891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07950" y="6556375"/>
            <a:ext cx="23764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000" dirty="0" err="1"/>
              <a:t>www.unionbiztosito.hu</a:t>
            </a:r>
            <a:endParaRPr lang="hu-HU" sz="1000" dirty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6011863" y="6362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n-GB" sz="1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451725" y="6524625"/>
            <a:ext cx="169227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FE23BA7F-04AD-412D-B151-831A36F667B0}" type="datetime1">
              <a:rPr lang="hu-HU" sz="1000"/>
              <a:pPr algn="r">
                <a:defRPr/>
              </a:pPr>
              <a:t>2014.10.29.</a:t>
            </a:fld>
            <a:endParaRPr lang="hu-HU" sz="1000" dirty="0"/>
          </a:p>
        </p:txBody>
      </p:sp>
      <p:cxnSp>
        <p:nvCxnSpPr>
          <p:cNvPr id="1033" name="Egyenes összekötő 8"/>
          <p:cNvCxnSpPr>
            <a:cxnSpLocks noChangeShapeType="1"/>
          </p:cNvCxnSpPr>
          <p:nvPr/>
        </p:nvCxnSpPr>
        <p:spPr bwMode="auto">
          <a:xfrm>
            <a:off x="250825" y="895350"/>
            <a:ext cx="6445250" cy="0"/>
          </a:xfrm>
          <a:prstGeom prst="line">
            <a:avLst/>
          </a:prstGeom>
          <a:noFill/>
          <a:ln w="31750" algn="ctr">
            <a:solidFill>
              <a:srgbClr val="DD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60000"/>
        <a:buFont typeface="Wingdings" pitchFamily="2" charset="2"/>
        <a:buChar char="l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55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Ø"/>
        <a:defRPr sz="2600">
          <a:solidFill>
            <a:srgbClr val="000000"/>
          </a:solidFill>
          <a:latin typeface="+mn-lt"/>
        </a:defRPr>
      </a:lvl3pPr>
      <a:lvl4pPr marL="15621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45000"/>
        <a:buFont typeface="Wingdings" pitchFamily="2" charset="2"/>
        <a:buChar char="u"/>
        <a:defRPr sz="2400">
          <a:solidFill>
            <a:srgbClr val="000000"/>
          </a:solidFill>
          <a:latin typeface="+mn-lt"/>
        </a:defRPr>
      </a:lvl4pPr>
      <a:lvl5pPr marL="19812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5pPr>
      <a:lvl6pPr marL="24384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6pPr>
      <a:lvl7pPr marL="28956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7pPr>
      <a:lvl8pPr marL="33528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8pPr>
      <a:lvl9pPr marL="3810000" indent="-2286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FF0000"/>
        </a:buClr>
        <a:buSzPct val="9000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1109" y="2420888"/>
            <a:ext cx="3744416" cy="17444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sz="2800" b="1" dirty="0" err="1">
                <a:solidFill>
                  <a:schemeClr val="accent1"/>
                </a:solidFill>
              </a:rPr>
              <a:t>UNION</a:t>
            </a:r>
            <a:r>
              <a:rPr lang="hu-HU" sz="2800" b="1" dirty="0" err="1">
                <a:solidFill>
                  <a:srgbClr val="000066"/>
                </a:solidFill>
              </a:rPr>
              <a:t>-Útitárs</a:t>
            </a:r>
            <a:r>
              <a:rPr lang="hu-HU" sz="2800" b="1" dirty="0">
                <a:solidFill>
                  <a:srgbClr val="000066"/>
                </a:solidFill>
              </a:rPr>
              <a:t> </a:t>
            </a:r>
            <a:r>
              <a:rPr lang="hu-HU" sz="2800" b="1" dirty="0" smtClean="0">
                <a:solidFill>
                  <a:srgbClr val="000066"/>
                </a:solidFill>
              </a:rPr>
              <a:t>Extra </a:t>
            </a:r>
            <a:r>
              <a:rPr lang="hu-HU" sz="2800" b="1" dirty="0">
                <a:solidFill>
                  <a:srgbClr val="000066"/>
                </a:solidFill>
              </a:rPr>
              <a:t>Közlekedési baleset-biztosítás</a:t>
            </a:r>
            <a:endParaRPr lang="hu-HU" sz="2800" dirty="0">
              <a:solidFill>
                <a:srgbClr val="000066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17" y="1329888"/>
            <a:ext cx="4885755" cy="488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412776"/>
            <a:ext cx="8785225" cy="44643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rgbClr val="000066"/>
                </a:solidFill>
              </a:rPr>
              <a:t>Mennyire fontos Önnek szerettei biztonsága?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rgbClr val="000066"/>
                </a:solidFill>
              </a:rPr>
              <a:t>Vajon autója biztosítása mellett gondolt már az Ő védelmükre 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rgbClr val="000066"/>
                </a:solidFill>
              </a:rPr>
              <a:t>Akár egy negyed tank áráért megteheti ezt?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3" y="116632"/>
            <a:ext cx="1656184" cy="651149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123728" y="4365104"/>
            <a:ext cx="5112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b="1" dirty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Igen, van rá </a:t>
            </a:r>
            <a:r>
              <a:rPr lang="hu-HU" sz="4400" b="1" dirty="0" smtClean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megoldásunk!</a:t>
            </a:r>
            <a:endParaRPr lang="hu-HU" b="1" dirty="0">
              <a:ln>
                <a:prstDash val="solid"/>
              </a:ln>
              <a:solidFill>
                <a:schemeClr val="accent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23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1" y="260648"/>
            <a:ext cx="7092633" cy="615950"/>
          </a:xfrm>
        </p:spPr>
        <p:txBody>
          <a:bodyPr/>
          <a:lstStyle/>
          <a:p>
            <a:r>
              <a:rPr lang="hu-HU" sz="2400" dirty="0" smtClean="0">
                <a:solidFill>
                  <a:srgbClr val="000066"/>
                </a:solidFill>
              </a:rPr>
              <a:t>Szolgáltatások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5536" y="1196751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0066"/>
                </a:solidFill>
              </a:rPr>
              <a:t>Teljes körű szolgáltatást nyújt a biztosított gépjármű </a:t>
            </a:r>
            <a:r>
              <a:rPr lang="hu-HU" smtClean="0">
                <a:solidFill>
                  <a:srgbClr val="000066"/>
                </a:solidFill>
              </a:rPr>
              <a:t>utasai számára</a:t>
            </a:r>
            <a:endParaRPr lang="hu-HU" dirty="0" smtClean="0">
              <a:solidFill>
                <a:srgbClr val="000066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0066"/>
                </a:solidFill>
              </a:rPr>
              <a:t>3 biztosítási csomag</a:t>
            </a:r>
            <a:endParaRPr lang="hu-HU" dirty="0">
              <a:solidFill>
                <a:srgbClr val="000066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0066"/>
                </a:solidFill>
              </a:rPr>
              <a:t>Magyarországon kívül is érvényes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0066"/>
                </a:solidFill>
              </a:rPr>
              <a:t>24 órás fedezet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0066"/>
                </a:solidFill>
              </a:rPr>
              <a:t>Kortól, nemtől függetlenül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0066"/>
                </a:solidFill>
              </a:rPr>
              <a:t>Akár vezető, akár </a:t>
            </a:r>
            <a:r>
              <a:rPr lang="hu-HU" dirty="0" smtClean="0">
                <a:solidFill>
                  <a:srgbClr val="000066"/>
                </a:solidFill>
              </a:rPr>
              <a:t>utasként</a:t>
            </a:r>
          </a:p>
          <a:p>
            <a:pPr algn="ctr">
              <a:lnSpc>
                <a:spcPct val="150000"/>
              </a:lnSpc>
            </a:pPr>
            <a:r>
              <a:rPr lang="hu-HU" b="1" dirty="0" smtClean="0">
                <a:solidFill>
                  <a:schemeClr val="accent1"/>
                </a:solidFill>
              </a:rPr>
              <a:t>Bármikor </a:t>
            </a:r>
            <a:r>
              <a:rPr lang="hu-HU" b="1" dirty="0">
                <a:solidFill>
                  <a:schemeClr val="accent1"/>
                </a:solidFill>
              </a:rPr>
              <a:t>utazó, bármely személyre közlekedési baleset </a:t>
            </a:r>
            <a:r>
              <a:rPr lang="hu-HU" b="1" dirty="0" smtClean="0">
                <a:solidFill>
                  <a:schemeClr val="accent1"/>
                </a:solidFill>
              </a:rPr>
              <a:t>esetén</a:t>
            </a:r>
            <a:r>
              <a:rPr lang="hu-HU" b="1" dirty="0">
                <a:solidFill>
                  <a:schemeClr val="accent1"/>
                </a:solidFill>
              </a:rPr>
              <a:t>!</a:t>
            </a:r>
            <a:endParaRPr lang="hu-HU" b="1" dirty="0" smtClean="0">
              <a:solidFill>
                <a:srgbClr val="00006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1" dirty="0"/>
          </a:p>
          <a:p>
            <a:endParaRPr lang="hu-HU" b="1" dirty="0" smtClean="0"/>
          </a:p>
        </p:txBody>
      </p:sp>
      <p:sp>
        <p:nvSpPr>
          <p:cNvPr id="2" name="Téglalap 1"/>
          <p:cNvSpPr/>
          <p:nvPr/>
        </p:nvSpPr>
        <p:spPr>
          <a:xfrm>
            <a:off x="5877885" y="2973106"/>
            <a:ext cx="2569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5-10-20</a:t>
            </a:r>
            <a:endParaRPr lang="hu-H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42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Csomagok	</a:t>
            </a: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4711"/>
              </p:ext>
            </p:extLst>
          </p:nvPr>
        </p:nvGraphicFramePr>
        <p:xfrm>
          <a:off x="467544" y="1556792"/>
          <a:ext cx="8350572" cy="4248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2468"/>
                <a:gridCol w="920306"/>
                <a:gridCol w="1152805"/>
                <a:gridCol w="1084993"/>
              </a:tblGrid>
              <a:tr h="42484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Közlekedési balesetből eredő biztosítási események</a:t>
                      </a:r>
                      <a:endParaRPr lang="hu-H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Bázis csomag</a:t>
                      </a:r>
                      <a:endParaRPr lang="hu-H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solidFill>
                            <a:schemeClr val="tx2"/>
                          </a:solidFill>
                          <a:effectLst/>
                        </a:rPr>
                        <a:t>Komfort csomag</a:t>
                      </a:r>
                      <a:endParaRPr lang="hu-HU" sz="1200" b="1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Prémium csomag</a:t>
                      </a:r>
                      <a:endParaRPr lang="hu-H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33CC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Kockázatok</a:t>
                      </a:r>
                      <a:endParaRPr lang="hu-H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33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Balesetből eredő </a:t>
                      </a:r>
                      <a:r>
                        <a:rPr lang="hu-HU" sz="1200" b="1" u="none" strike="noStrike" dirty="0" smtClean="0">
                          <a:effectLst/>
                        </a:rPr>
                        <a:t>halál</a:t>
                      </a:r>
                    </a:p>
                    <a:p>
                      <a:pPr algn="l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5 000 000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10 000 000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20 000 000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84969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Balesetből eredő, legalább 31% mértékű maradandó </a:t>
                      </a:r>
                      <a:r>
                        <a:rPr lang="hu-HU" sz="1200" b="1" u="none" strike="noStrike" dirty="0" smtClean="0">
                          <a:effectLst/>
                        </a:rPr>
                        <a:t>egészségkárosodás</a:t>
                      </a:r>
                      <a:r>
                        <a:rPr lang="hu-HU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hu-HU" sz="1200" b="1" u="none" strike="noStrike" dirty="0" smtClean="0">
                          <a:effectLst/>
                        </a:rPr>
                        <a:t>(a </a:t>
                      </a:r>
                      <a:r>
                        <a:rPr lang="hu-HU" sz="1200" b="1" u="none" strike="noStrike" dirty="0">
                          <a:effectLst/>
                        </a:rPr>
                        <a:t>biztosítási összeg arányos része</a:t>
                      </a:r>
                      <a:r>
                        <a:rPr lang="hu-HU" sz="1200" b="1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l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5 500 000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11 000 000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22 000 000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Baleseti sérülés (1-30% mértékű maradandó </a:t>
                      </a:r>
                      <a:r>
                        <a:rPr lang="hu-HU" sz="1200" b="1" u="none" strike="noStrike" dirty="0" smtClean="0">
                          <a:effectLst/>
                        </a:rPr>
                        <a:t>egészségkárosodás)</a:t>
                      </a:r>
                    </a:p>
                    <a:p>
                      <a:pPr algn="l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200 000 Ft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84969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Baleseti eredetű kórházi ápolásra szóló napi térítés </a:t>
                      </a:r>
                      <a:endParaRPr lang="hu-HU" sz="12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hu-HU" sz="1200" b="1" u="none" strike="noStrike" dirty="0" smtClean="0">
                          <a:effectLst/>
                        </a:rPr>
                        <a:t>(</a:t>
                      </a:r>
                      <a:r>
                        <a:rPr lang="hu-HU" sz="1200" b="1" u="none" strike="noStrike" dirty="0">
                          <a:effectLst/>
                        </a:rPr>
                        <a:t>4 nap levonásos önrész, </a:t>
                      </a:r>
                      <a:r>
                        <a:rPr lang="hu-HU" sz="1200" b="1" u="none" strike="noStrike" dirty="0" err="1">
                          <a:effectLst/>
                        </a:rPr>
                        <a:t>max</a:t>
                      </a:r>
                      <a:r>
                        <a:rPr lang="hu-HU" sz="1200" b="1" u="none" strike="noStrike" dirty="0">
                          <a:effectLst/>
                        </a:rPr>
                        <a:t>. 50 napig</a:t>
                      </a:r>
                      <a:r>
                        <a:rPr lang="hu-HU" sz="1200" b="1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l" fontAlgn="b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-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>
                          <a:effectLst/>
                        </a:rPr>
                        <a:t>10 000 Ft/nap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25 000 Ft/nap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Baleseti műtéti </a:t>
                      </a:r>
                      <a:r>
                        <a:rPr lang="hu-HU" sz="1200" b="1" u="none" strike="noStrike" dirty="0" smtClean="0">
                          <a:effectLst/>
                        </a:rPr>
                        <a:t>térítés</a:t>
                      </a:r>
                    </a:p>
                    <a:p>
                      <a:pPr algn="l" fontAlgn="b"/>
                      <a:endParaRPr lang="hu-HU" sz="1200" b="1" u="none" strike="noStrike" dirty="0" smtClean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-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-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>
                          <a:effectLst/>
                        </a:rPr>
                        <a:t>1 500 000 Ft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424847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r>
                        <a:rPr lang="hu-HU" sz="1200" b="1" dirty="0" smtClean="0"/>
                        <a:t>A biztosítási csomag díja/év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5659200" y="5387552"/>
            <a:ext cx="855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1"/>
                </a:solidFill>
              </a:rPr>
              <a:t>5000 Ft</a:t>
            </a:r>
            <a:endParaRPr lang="hu-HU" sz="1400" b="1" dirty="0">
              <a:solidFill>
                <a:schemeClr val="accent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568480" y="5387552"/>
            <a:ext cx="1287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1"/>
                </a:solidFill>
              </a:rPr>
              <a:t>10 </a:t>
            </a:r>
            <a:r>
              <a:rPr lang="hu-HU" sz="1400" b="1" dirty="0">
                <a:solidFill>
                  <a:schemeClr val="accent1"/>
                </a:solidFill>
              </a:rPr>
              <a:t>000 Ft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7740352" y="5387552"/>
            <a:ext cx="1036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1"/>
                </a:solidFill>
              </a:rPr>
              <a:t>20 </a:t>
            </a:r>
            <a:r>
              <a:rPr lang="hu-HU" sz="1400" b="1" dirty="0">
                <a:solidFill>
                  <a:schemeClr val="accent1"/>
                </a:solidFill>
              </a:rPr>
              <a:t>000 Ft</a:t>
            </a:r>
          </a:p>
        </p:txBody>
      </p:sp>
    </p:spTree>
    <p:extLst>
      <p:ext uri="{BB962C8B-B14F-4D97-AF65-F5344CB8AC3E}">
        <p14:creationId xmlns:p14="http://schemas.microsoft.com/office/powerpoint/2010/main" val="18747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 technika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5225" cy="5184775"/>
          </a:xfrm>
        </p:spPr>
        <p:txBody>
          <a:bodyPr/>
          <a:lstStyle/>
          <a:p>
            <a:r>
              <a:rPr lang="hu-HU" sz="2400" dirty="0" smtClean="0">
                <a:solidFill>
                  <a:srgbClr val="000066"/>
                </a:solidFill>
              </a:rPr>
              <a:t>Ki kötheti?</a:t>
            </a:r>
          </a:p>
          <a:p>
            <a:pPr lvl="1"/>
            <a:r>
              <a:rPr lang="hu-HU" sz="2000" dirty="0" smtClean="0">
                <a:solidFill>
                  <a:srgbClr val="000066"/>
                </a:solidFill>
              </a:rPr>
              <a:t>Gépjármű tulajdonosa vagy üzembentartója</a:t>
            </a:r>
          </a:p>
          <a:p>
            <a:r>
              <a:rPr lang="hu-HU" sz="2400" dirty="0" smtClean="0">
                <a:solidFill>
                  <a:srgbClr val="000066"/>
                </a:solidFill>
              </a:rPr>
              <a:t>Mire köthető?</a:t>
            </a:r>
          </a:p>
          <a:p>
            <a:pPr lvl="1"/>
            <a:r>
              <a:rPr lang="hu-HU" sz="2000" dirty="0" smtClean="0">
                <a:solidFill>
                  <a:srgbClr val="000066"/>
                </a:solidFill>
              </a:rPr>
              <a:t>Személygépjárműre vagy 3,5 t alatti tehergépkocsira</a:t>
            </a:r>
            <a:endParaRPr lang="hu-HU" sz="2000" dirty="0">
              <a:solidFill>
                <a:srgbClr val="000066"/>
              </a:solidFill>
            </a:endParaRPr>
          </a:p>
          <a:p>
            <a:pPr marL="342900" lvl="1" indent="-342900">
              <a:buSzPct val="60000"/>
              <a:buFont typeface="Wingdings" pitchFamily="2" charset="2"/>
              <a:buChar char="l"/>
            </a:pPr>
            <a:r>
              <a:rPr lang="hu-HU" sz="2400" dirty="0">
                <a:solidFill>
                  <a:srgbClr val="000066"/>
                </a:solidFill>
                <a:ea typeface="+mn-ea"/>
                <a:cs typeface="+mn-cs"/>
              </a:rPr>
              <a:t>Gépjármű utasainak száma</a:t>
            </a:r>
          </a:p>
          <a:p>
            <a:pPr lvl="1"/>
            <a:r>
              <a:rPr lang="hu-HU" sz="2000" dirty="0" smtClean="0">
                <a:solidFill>
                  <a:srgbClr val="000066"/>
                </a:solidFill>
              </a:rPr>
              <a:t>Maximum 5 fő</a:t>
            </a:r>
          </a:p>
          <a:p>
            <a:pPr lvl="2"/>
            <a:r>
              <a:rPr lang="hu-HU" sz="2000" dirty="0" smtClean="0">
                <a:solidFill>
                  <a:srgbClr val="000066"/>
                </a:solidFill>
              </a:rPr>
              <a:t>5 fő felett 50% pótdíj</a:t>
            </a:r>
          </a:p>
          <a:p>
            <a:pPr lvl="2"/>
            <a:r>
              <a:rPr lang="hu-HU" sz="2000" dirty="0" smtClean="0">
                <a:solidFill>
                  <a:srgbClr val="000066"/>
                </a:solidFill>
              </a:rPr>
              <a:t>Taxi esetén 50% pótdíj</a:t>
            </a:r>
          </a:p>
          <a:p>
            <a:pPr marL="342900" lvl="1" indent="-342900">
              <a:buSzPct val="60000"/>
              <a:buFont typeface="Wingdings" pitchFamily="2" charset="2"/>
              <a:buChar char="l"/>
            </a:pPr>
            <a:r>
              <a:rPr lang="hu-HU" sz="2400" dirty="0" smtClean="0">
                <a:solidFill>
                  <a:srgbClr val="000066"/>
                </a:solidFill>
                <a:ea typeface="+mn-ea"/>
                <a:cs typeface="+mn-cs"/>
              </a:rPr>
              <a:t>Díjfizetés</a:t>
            </a:r>
          </a:p>
          <a:p>
            <a:pPr lvl="1"/>
            <a:r>
              <a:rPr lang="hu-HU" sz="2000" dirty="0" smtClean="0">
                <a:solidFill>
                  <a:srgbClr val="000066"/>
                </a:solidFill>
              </a:rPr>
              <a:t>Bázis - éves</a:t>
            </a:r>
            <a:endParaRPr lang="hu-HU" sz="2000" dirty="0">
              <a:solidFill>
                <a:srgbClr val="000066"/>
              </a:solidFill>
            </a:endParaRPr>
          </a:p>
          <a:p>
            <a:pPr lvl="1"/>
            <a:r>
              <a:rPr lang="hu-HU" sz="2000" dirty="0" smtClean="0">
                <a:solidFill>
                  <a:srgbClr val="000066"/>
                </a:solidFill>
              </a:rPr>
              <a:t>Komfort – éves, féléves</a:t>
            </a:r>
            <a:endParaRPr lang="hu-HU" sz="2000" dirty="0">
              <a:solidFill>
                <a:srgbClr val="000066"/>
              </a:solidFill>
            </a:endParaRPr>
          </a:p>
          <a:p>
            <a:pPr lvl="1"/>
            <a:r>
              <a:rPr lang="hu-HU" sz="2000" dirty="0" smtClean="0">
                <a:solidFill>
                  <a:srgbClr val="000066"/>
                </a:solidFill>
              </a:rPr>
              <a:t>Prémium – éves, féléves, negyedéves</a:t>
            </a:r>
            <a:endParaRPr lang="hu-HU" sz="2000" dirty="0">
              <a:solidFill>
                <a:srgbClr val="000066"/>
              </a:solidFill>
            </a:endParaRPr>
          </a:p>
          <a:p>
            <a:pPr marL="914400" lvl="2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3701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ion">
  <a:themeElements>
    <a:clrScheme name="">
      <a:dk1>
        <a:srgbClr val="000000"/>
      </a:dk1>
      <a:lt1>
        <a:srgbClr val="EAEAEA"/>
      </a:lt1>
      <a:dk2>
        <a:srgbClr val="FFFFFF"/>
      </a:dk2>
      <a:lt2>
        <a:srgbClr val="808080"/>
      </a:lt2>
      <a:accent1>
        <a:srgbClr val="FF0000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AAAA"/>
      </a:accent5>
      <a:accent6>
        <a:srgbClr val="C8C8C8"/>
      </a:accent6>
      <a:hlink>
        <a:srgbClr val="3333FF"/>
      </a:hlink>
      <a:folHlink>
        <a:srgbClr val="F8F8F8"/>
      </a:folHlink>
    </a:clrScheme>
    <a:fontScheme name="un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on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FF0000"/>
        </a:accent1>
        <a:accent2>
          <a:srgbClr val="FFFFFF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E7E7E7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union</Template>
  <TotalTime>3600</TotalTime>
  <Words>241</Words>
  <Application>Microsoft Office PowerPoint</Application>
  <PresentationFormat>Diavetítés a képernyőre (4:3 oldalarány)</PresentationFormat>
  <Paragraphs>59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union</vt:lpstr>
      <vt:lpstr>PowerPoint bemutató</vt:lpstr>
      <vt:lpstr>PowerPoint bemutató</vt:lpstr>
      <vt:lpstr>Szolgáltatások</vt:lpstr>
      <vt:lpstr>Csomagok </vt:lpstr>
      <vt:lpstr>Biztosítás technika</vt:lpstr>
    </vt:vector>
  </TitlesOfParts>
  <Company>UNION Vienna Insurance Group Biztosító Zrt.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UNION-Elán</dc:title>
  <dc:creator>Takács András</dc:creator>
  <cp:lastModifiedBy>Ambrus Péter</cp:lastModifiedBy>
  <cp:revision>148</cp:revision>
  <dcterms:created xsi:type="dcterms:W3CDTF">2013-04-02T07:31:03Z</dcterms:created>
  <dcterms:modified xsi:type="dcterms:W3CDTF">2014-10-29T16:45:40Z</dcterms:modified>
</cp:coreProperties>
</file>