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4"/>
    <p:sldMasterId id="2147483686" r:id="rId5"/>
    <p:sldMasterId id="2147483700" r:id="rId6"/>
  </p:sldMasterIdLst>
  <p:notesMasterIdLst>
    <p:notesMasterId r:id="rId58"/>
  </p:notesMasterIdLst>
  <p:handoutMasterIdLst>
    <p:handoutMasterId r:id="rId59"/>
  </p:handoutMasterIdLst>
  <p:sldIdLst>
    <p:sldId id="477" r:id="rId7"/>
    <p:sldId id="516" r:id="rId8"/>
    <p:sldId id="517" r:id="rId9"/>
    <p:sldId id="518" r:id="rId10"/>
    <p:sldId id="519" r:id="rId11"/>
    <p:sldId id="520" r:id="rId12"/>
    <p:sldId id="521" r:id="rId13"/>
    <p:sldId id="523" r:id="rId14"/>
    <p:sldId id="522" r:id="rId15"/>
    <p:sldId id="524" r:id="rId16"/>
    <p:sldId id="564" r:id="rId17"/>
    <p:sldId id="525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65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541" r:id="rId34"/>
    <p:sldId id="542" r:id="rId35"/>
    <p:sldId id="543" r:id="rId36"/>
    <p:sldId id="566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7" r:id="rId50"/>
    <p:sldId id="558" r:id="rId51"/>
    <p:sldId id="559" r:id="rId52"/>
    <p:sldId id="560" r:id="rId53"/>
    <p:sldId id="561" r:id="rId54"/>
    <p:sldId id="562" r:id="rId55"/>
    <p:sldId id="563" r:id="rId56"/>
    <p:sldId id="510" r:id="rId57"/>
  </p:sldIdLst>
  <p:sldSz cx="9144000" cy="6858000" type="screen4x3"/>
  <p:notesSz cx="6648450" cy="98504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EAEAE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EAEAE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EAEAE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EAEAEA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DA3"/>
    <a:srgbClr val="CCCCFF"/>
    <a:srgbClr val="009900"/>
    <a:srgbClr val="DDDDDD"/>
    <a:srgbClr val="008000"/>
    <a:srgbClr val="FF6600"/>
    <a:srgbClr val="181617"/>
    <a:srgbClr val="37D32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0" autoAdjust="0"/>
    <p:restoredTop sz="95561" autoAdjust="0"/>
  </p:normalViewPr>
  <p:slideViewPr>
    <p:cSldViewPr>
      <p:cViewPr>
        <p:scale>
          <a:sx n="70" d="100"/>
          <a:sy n="70" d="100"/>
        </p:scale>
        <p:origin x="-1411" y="-322"/>
      </p:cViewPr>
      <p:guideLst>
        <p:guide orient="horz" pos="1344"/>
        <p:guide orient="horz" pos="864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20" y="-102"/>
      </p:cViewPr>
      <p:guideLst>
        <p:guide orient="horz" pos="3101"/>
        <p:guide pos="20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Munka2!$A$2:$A$11</c:f>
              <c:strCache>
                <c:ptCount val="10"/>
                <c:pt idx="0">
                  <c:v>Pénzügyi közvetítés</c:v>
                </c:pt>
                <c:pt idx="1">
                  <c:v>Oktatás</c:v>
                </c:pt>
                <c:pt idx="2">
                  <c:v>Egészségügyi, szociális ellátás</c:v>
                </c:pt>
                <c:pt idx="3">
                  <c:v>Szállítás, raktározás, posta, távközlés</c:v>
                </c:pt>
                <c:pt idx="4">
                  <c:v>Szálláshely-szolgáltatás, vendéglátás</c:v>
                </c:pt>
                <c:pt idx="5">
                  <c:v>Egyéb közösségi, személyi szolgáltatás</c:v>
                </c:pt>
                <c:pt idx="6">
                  <c:v>Építőipar</c:v>
                </c:pt>
                <c:pt idx="7">
                  <c:v>Ipar</c:v>
                </c:pt>
                <c:pt idx="8">
                  <c:v>Kereskedelem, javítás</c:v>
                </c:pt>
                <c:pt idx="9">
                  <c:v>Ingatlan-ügyletek, gazdasági szolgáltatás</c:v>
                </c:pt>
              </c:strCache>
            </c:strRef>
          </c:cat>
          <c:val>
            <c:numRef>
              <c:f>Munka2!$B$2:$B$11</c:f>
              <c:numCache>
                <c:formatCode>General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17</c:v>
                </c:pt>
                <c:pt idx="3">
                  <c:v>20</c:v>
                </c:pt>
                <c:pt idx="4">
                  <c:v>23</c:v>
                </c:pt>
                <c:pt idx="5">
                  <c:v>24</c:v>
                </c:pt>
                <c:pt idx="6">
                  <c:v>53</c:v>
                </c:pt>
                <c:pt idx="7">
                  <c:v>53</c:v>
                </c:pt>
                <c:pt idx="8">
                  <c:v>131</c:v>
                </c:pt>
                <c:pt idx="9">
                  <c:v>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63456"/>
        <c:axId val="22225664"/>
        <c:axId val="0"/>
      </c:bar3DChart>
      <c:catAx>
        <c:axId val="61634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22225664"/>
        <c:crosses val="autoZero"/>
        <c:auto val="1"/>
        <c:lblAlgn val="ctr"/>
        <c:lblOffset val="100"/>
        <c:noMultiLvlLbl val="0"/>
      </c:catAx>
      <c:valAx>
        <c:axId val="2222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6163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Munka3!$B$20</c:f>
              <c:strCache>
                <c:ptCount val="1"/>
                <c:pt idx="0">
                  <c:v>%</c:v>
                </c:pt>
              </c:strCache>
            </c:strRef>
          </c:tx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bubble3D val="0"/>
            <c:explosion val="24"/>
            <c:spPr>
              <a:solidFill>
                <a:srgbClr val="FF0000"/>
              </a:solidFill>
            </c:spPr>
          </c:dPt>
          <c:dPt>
            <c:idx val="1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Munka3!$A$21:$A$32</c:f>
              <c:strCache>
                <c:ptCount val="12"/>
                <c:pt idx="0">
                  <c:v>AEGON</c:v>
                </c:pt>
                <c:pt idx="1">
                  <c:v>Allianz</c:v>
                </c:pt>
                <c:pt idx="2">
                  <c:v>CIG</c:v>
                </c:pt>
                <c:pt idx="3">
                  <c:v>Generali</c:v>
                </c:pt>
                <c:pt idx="4">
                  <c:v>Groupama Garancia</c:v>
                </c:pt>
                <c:pt idx="5">
                  <c:v>K&amp;H</c:v>
                </c:pt>
                <c:pt idx="6">
                  <c:v>MKB ÁB</c:v>
                </c:pt>
                <c:pt idx="7">
                  <c:v>QBE</c:v>
                </c:pt>
                <c:pt idx="8">
                  <c:v>SIGNAL</c:v>
                </c:pt>
                <c:pt idx="9">
                  <c:v>UNION</c:v>
                </c:pt>
                <c:pt idx="10">
                  <c:v>UNIQA</c:v>
                </c:pt>
                <c:pt idx="11">
                  <c:v>WÁBERER Hungária</c:v>
                </c:pt>
              </c:strCache>
            </c:strRef>
          </c:cat>
          <c:val>
            <c:numRef>
              <c:f>Munka3!$B$21:$B$32</c:f>
              <c:numCache>
                <c:formatCode>0%</c:formatCode>
                <c:ptCount val="12"/>
                <c:pt idx="0">
                  <c:v>5.1149368096327981E-2</c:v>
                </c:pt>
                <c:pt idx="1">
                  <c:v>0.2643049059607922</c:v>
                </c:pt>
                <c:pt idx="2">
                  <c:v>7.8614787541048878E-3</c:v>
                </c:pt>
                <c:pt idx="3">
                  <c:v>0.32202209175042301</c:v>
                </c:pt>
                <c:pt idx="4">
                  <c:v>8.8864563638172994E-2</c:v>
                </c:pt>
                <c:pt idx="5">
                  <c:v>2.567419643745647E-2</c:v>
                </c:pt>
                <c:pt idx="6">
                  <c:v>2.4081998208776999E-2</c:v>
                </c:pt>
                <c:pt idx="7">
                  <c:v>3.4928848641655887E-2</c:v>
                </c:pt>
                <c:pt idx="8">
                  <c:v>8.896407602746545E-2</c:v>
                </c:pt>
                <c:pt idx="9">
                  <c:v>1.9305403522738584E-2</c:v>
                </c:pt>
                <c:pt idx="10">
                  <c:v>7.2743556572793314E-2</c:v>
                </c:pt>
                <c:pt idx="11">
                  <c:v>9.9512389292466947E-5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Munka2!$B$1</c:f>
              <c:strCache>
                <c:ptCount val="1"/>
                <c:pt idx="0">
                  <c:v>mFt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Munka2!$A$2:$A$5</c:f>
              <c:strCache>
                <c:ptCount val="4"/>
                <c:pt idx="0">
                  <c:v>Vagyon</c:v>
                </c:pt>
                <c:pt idx="1">
                  <c:v>Épszer</c:v>
                </c:pt>
                <c:pt idx="2">
                  <c:v>Gép</c:v>
                </c:pt>
                <c:pt idx="3">
                  <c:v>Egyéb</c:v>
                </c:pt>
              </c:strCache>
            </c:strRef>
          </c:cat>
          <c:val>
            <c:numRef>
              <c:f>Munka2!$B$2:$B$5</c:f>
              <c:numCache>
                <c:formatCode>#,##0</c:formatCode>
                <c:ptCount val="4"/>
                <c:pt idx="0">
                  <c:v>974</c:v>
                </c:pt>
                <c:pt idx="1">
                  <c:v>31</c:v>
                </c:pt>
                <c:pt idx="2">
                  <c:v>57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Állománydíj (m Ft)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cat>
            <c:numRef>
              <c:f>Munka1!$B$1:$G$1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Munka1!$B$2:$G$2</c:f>
              <c:numCache>
                <c:formatCode>General</c:formatCode>
                <c:ptCount val="6"/>
                <c:pt idx="0">
                  <c:v>699</c:v>
                </c:pt>
                <c:pt idx="1">
                  <c:v>732</c:v>
                </c:pt>
                <c:pt idx="2">
                  <c:v>826</c:v>
                </c:pt>
                <c:pt idx="3">
                  <c:v>891</c:v>
                </c:pt>
                <c:pt idx="4">
                  <c:v>1076</c:v>
                </c:pt>
                <c:pt idx="5">
                  <c:v>1251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06432"/>
        <c:axId val="5907968"/>
        <c:axId val="0"/>
      </c:bar3DChart>
      <c:catAx>
        <c:axId val="590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5907968"/>
        <c:crosses val="autoZero"/>
        <c:auto val="1"/>
        <c:lblAlgn val="ctr"/>
        <c:lblOffset val="100"/>
        <c:noMultiLvlLbl val="0"/>
      </c:catAx>
      <c:valAx>
        <c:axId val="590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5906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Munka3!$B$1</c:f>
              <c:strCache>
                <c:ptCount val="1"/>
                <c:pt idx="0">
                  <c:v>Állománydíj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Munka3!$A$2:$A$5</c:f>
              <c:strCache>
                <c:ptCount val="4"/>
                <c:pt idx="0">
                  <c:v>Saját háló</c:v>
                </c:pt>
                <c:pt idx="1">
                  <c:v>Alternatív</c:v>
                </c:pt>
                <c:pt idx="2">
                  <c:v>Alkuszi</c:v>
                </c:pt>
                <c:pt idx="3">
                  <c:v>Banki</c:v>
                </c:pt>
              </c:strCache>
            </c:strRef>
          </c:cat>
          <c:val>
            <c:numRef>
              <c:f>Munka3!$B$2:$B$5</c:f>
              <c:numCache>
                <c:formatCode>0%</c:formatCode>
                <c:ptCount val="4"/>
                <c:pt idx="0">
                  <c:v>0.25551427082070699</c:v>
                </c:pt>
                <c:pt idx="1">
                  <c:v>2.9070650266513731E-2</c:v>
                </c:pt>
                <c:pt idx="2">
                  <c:v>0.5321727667149877</c:v>
                </c:pt>
                <c:pt idx="3">
                  <c:v>0.18324231219779147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Munka3!$B$23</c:f>
              <c:strCache>
                <c:ptCount val="1"/>
                <c:pt idx="0">
                  <c:v>Új szerzés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Munka3!$A$24:$A$27</c:f>
              <c:strCache>
                <c:ptCount val="4"/>
                <c:pt idx="0">
                  <c:v>Saját háló</c:v>
                </c:pt>
                <c:pt idx="1">
                  <c:v>Alternatív</c:v>
                </c:pt>
                <c:pt idx="2">
                  <c:v>Alkuszi</c:v>
                </c:pt>
                <c:pt idx="3">
                  <c:v>Banki</c:v>
                </c:pt>
              </c:strCache>
            </c:strRef>
          </c:cat>
          <c:val>
            <c:numRef>
              <c:f>Munka3!$B$24:$B$27</c:f>
              <c:numCache>
                <c:formatCode>0%</c:formatCode>
                <c:ptCount val="4"/>
                <c:pt idx="0">
                  <c:v>0.22476361143020174</c:v>
                </c:pt>
                <c:pt idx="1">
                  <c:v>9.8653164196512606E-3</c:v>
                </c:pt>
                <c:pt idx="2">
                  <c:v>0.58507128899705696</c:v>
                </c:pt>
                <c:pt idx="3">
                  <c:v>0.18029978315309003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0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75" y="863600"/>
            <a:ext cx="4591050" cy="3443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84713"/>
            <a:ext cx="4873625" cy="3878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9855" tIns="44139" rIns="89855" bIns="44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8817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hu-HU" smtClean="0"/>
              <a:t>Képszinkronizáció!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hu-HU" smtClean="0"/>
              <a:t>Képszinkronizáció!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3429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69927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68223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35498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80988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62932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66881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25280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025" y="346075"/>
            <a:ext cx="8229600" cy="58261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33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3429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70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18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22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617538" y="1433513"/>
            <a:ext cx="17145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960" tIns="36822" rIns="74960" bIns="36822">
            <a:spAutoFit/>
          </a:bodyPr>
          <a:lstStyle>
            <a:lvl1pPr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413"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757238"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36650"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514475"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endParaRPr lang="de-DE" altLang="hu-HU" sz="700" smtClean="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altLang="hu-HU" sz="70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endParaRPr lang="de-DE" altLang="hu-HU" sz="700" smtClean="0">
              <a:solidFill>
                <a:srgbClr val="000000"/>
              </a:solidFill>
            </a:endParaRPr>
          </a:p>
        </p:txBody>
      </p:sp>
      <p:pic>
        <p:nvPicPr>
          <p:cNvPr id="3" name="Picture 1043" descr="Vertrau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5213"/>
            <a:ext cx="2341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44" descr="Zahnrä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2476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52" descr="boers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052513"/>
            <a:ext cx="23352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177988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7317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3673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3116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59826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68529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7665"/>
            <a:ext cx="6551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8416" y="1556792"/>
            <a:ext cx="6994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 </a:t>
            </a:r>
          </a:p>
          <a:p>
            <a:pPr lvl="0"/>
            <a:r>
              <a:rPr lang="hu-HU" dirty="0" smtClean="0"/>
              <a:t>Felsorolás esetén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7147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28082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147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37288"/>
            <a:ext cx="180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79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339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90550" y="1433513"/>
            <a:ext cx="17145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960" tIns="36822" rIns="74960" bIns="36822">
            <a:spAutoFit/>
          </a:bodyPr>
          <a:lstStyle>
            <a:lvl1pPr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413"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757238"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36650"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514475" algn="l" defTabSz="7572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endParaRPr lang="de-DE" altLang="hu-HU" sz="700" smtClean="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altLang="hu-HU" sz="70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endParaRPr lang="de-DE" altLang="hu-HU" sz="700" smtClean="0">
              <a:solidFill>
                <a:srgbClr val="000000"/>
              </a:solidFill>
            </a:endParaRPr>
          </a:p>
        </p:txBody>
      </p:sp>
      <p:pic>
        <p:nvPicPr>
          <p:cNvPr id="1027" name="Picture 19" descr="Bildmarke HKS 42_opt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2400"/>
            <a:ext cx="4048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32"/>
          <p:cNvSpPr txBox="1">
            <a:spLocks noChangeArrowheads="1"/>
          </p:cNvSpPr>
          <p:nvPr userDrawn="1"/>
        </p:nvSpPr>
        <p:spPr bwMode="auto">
          <a:xfrm rot="16200000">
            <a:off x="-2573337" y="2962275"/>
            <a:ext cx="631666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BB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  <a:defRPr/>
            </a:pPr>
            <a:r>
              <a:rPr lang="hu-HU" altLang="hu-HU" sz="2800" dirty="0" smtClean="0">
                <a:solidFill>
                  <a:srgbClr val="FFFFFF"/>
                </a:solidFill>
                <a:latin typeface="Arial" charset="0"/>
              </a:rPr>
              <a:t>SIGNAL Vagyonbiztosítások  2014 </a:t>
            </a:r>
          </a:p>
          <a:p>
            <a:pPr algn="ctr" eaLnBrk="0" hangingPunct="0">
              <a:spcBef>
                <a:spcPct val="0"/>
              </a:spcBef>
              <a:defRPr/>
            </a:pPr>
            <a:endParaRPr lang="de-DE" altLang="hu-HU" sz="28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9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4" r:id="rId14"/>
  </p:sldLayoutIdLst>
  <p:transition spd="slow"/>
  <p:hf hdr="0" ftr="0" dt="0"/>
  <p:txStyles>
    <p:titleStyle>
      <a:lvl1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defTabSz="757238" rtl="0" eaLnBrk="0" fontAlgn="base" hangingPunct="0">
        <a:spcBef>
          <a:spcPct val="0"/>
        </a:spcBef>
        <a:spcAft>
          <a:spcPct val="0"/>
        </a:spcAft>
        <a:tabLst>
          <a:tab pos="3052763" algn="l"/>
        </a:tabLs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4163" indent="-284163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•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615950" indent="-236538" algn="l" defTabSz="757238" rtl="0" eaLnBrk="0" fontAlgn="base" hangingPunct="0">
        <a:spcBef>
          <a:spcPct val="20000"/>
        </a:spcBef>
        <a:spcAft>
          <a:spcPct val="20000"/>
        </a:spcAft>
        <a:buSzPct val="100000"/>
        <a:buFont typeface="Wingdings" pitchFamily="2" charset="2"/>
        <a:buChar char="Ø"/>
        <a:defRPr sz="2000">
          <a:solidFill>
            <a:srgbClr val="003399"/>
          </a:solidFill>
          <a:latin typeface="+mn-lt"/>
        </a:defRPr>
      </a:lvl2pPr>
      <a:lvl3pPr marL="1001713" indent="-244475" algn="l" defTabSz="757238" rtl="0" eaLnBrk="0" fontAlgn="base" hangingPunct="0">
        <a:spcBef>
          <a:spcPct val="20000"/>
        </a:spcBef>
        <a:spcAft>
          <a:spcPct val="20000"/>
        </a:spcAft>
        <a:buSzPct val="100000"/>
        <a:buFont typeface="Monotype Sorts" pitchFamily="2" charset="2"/>
        <a:buChar char="u"/>
        <a:defRPr>
          <a:solidFill>
            <a:srgbClr val="003399"/>
          </a:solidFill>
          <a:latin typeface="+mn-lt"/>
        </a:defRPr>
      </a:lvl3pPr>
      <a:lvl4pPr marL="1423988" indent="-188913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–"/>
        <a:defRPr sz="1600">
          <a:solidFill>
            <a:srgbClr val="003399"/>
          </a:solidFill>
          <a:latin typeface="+mn-lt"/>
        </a:defRPr>
      </a:lvl4pPr>
      <a:lvl5pPr marL="1804988" indent="-190500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5pPr>
      <a:lvl6pPr marL="2262188" indent="-190500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6pPr>
      <a:lvl7pPr marL="2719388" indent="-190500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7pPr>
      <a:lvl8pPr marL="3176588" indent="-190500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8pPr>
      <a:lvl9pPr marL="3633788" indent="-190500" algn="l" defTabSz="757238" rtl="0" eaLnBrk="0" fontAlgn="base" hangingPunct="0">
        <a:spcBef>
          <a:spcPct val="20000"/>
        </a:spcBef>
        <a:spcAft>
          <a:spcPct val="20000"/>
        </a:spcAft>
        <a:buSzPct val="100000"/>
        <a:buChar char="•"/>
        <a:defRPr sz="1400">
          <a:solidFill>
            <a:srgbClr val="0033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7665"/>
            <a:ext cx="6551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8416" y="1556792"/>
            <a:ext cx="6994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 </a:t>
            </a:r>
          </a:p>
          <a:p>
            <a:pPr lvl="0"/>
            <a:r>
              <a:rPr lang="hu-HU" dirty="0" smtClean="0"/>
              <a:t>Felsorolás esetén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7147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28082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147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37288"/>
            <a:ext cx="180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 rot="16200000">
            <a:off x="-2757146" y="3228945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Vállalkozói felelősségbiztosítások   2014</a:t>
            </a:r>
            <a:endParaRPr lang="hu-H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339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2013\KKV kampány 2013 ősz\Képek\untitled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39" y="2276871"/>
            <a:ext cx="6108937" cy="44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5256213" y="6426200"/>
            <a:ext cx="3887787" cy="431800"/>
          </a:xfrm>
        </p:spPr>
        <p:txBody>
          <a:bodyPr/>
          <a:lstStyle/>
          <a:p>
            <a:pPr algn="r" eaLnBrk="1" hangingPunct="1"/>
            <a:r>
              <a:rPr lang="hu-HU" sz="1500" b="1" smtClean="0">
                <a:solidFill>
                  <a:schemeClr val="bg1"/>
                </a:solidFill>
              </a:rPr>
              <a:t>Előadó: XY</a:t>
            </a: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128792" cy="2016224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hu-HU" sz="3200" cap="all" spc="20" dirty="0" smtClean="0"/>
              <a:t>Vállalkozói vagyon és felelősségbiztosítások</a:t>
            </a:r>
            <a:r>
              <a:rPr lang="hu-HU" cap="all" spc="20" dirty="0"/>
              <a:t/>
            </a:r>
            <a:br>
              <a:rPr lang="hu-HU" cap="all" spc="20" dirty="0"/>
            </a:br>
            <a:r>
              <a:rPr lang="hu-HU" b="0" cap="all" spc="20" dirty="0" smtClean="0"/>
              <a:t>Szabó Géza</a:t>
            </a:r>
            <a:endParaRPr lang="hu-HU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Csatornák teljesítése (2013)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121904"/>
              </p:ext>
            </p:extLst>
          </p:nvPr>
        </p:nvGraphicFramePr>
        <p:xfrm>
          <a:off x="2123728" y="908720"/>
          <a:ext cx="49685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169004"/>
              </p:ext>
            </p:extLst>
          </p:nvPr>
        </p:nvGraphicFramePr>
        <p:xfrm>
          <a:off x="2411760" y="3645024"/>
          <a:ext cx="471601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72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Tevékenységi fókusz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196752"/>
            <a:ext cx="6994525" cy="50405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Gépgyártás és kereskedelem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Építőanyag gyártás és kereskedelem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Fémfeldolgozás és fémtömegcikk gyártás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Építőipari befejező és szakipari tevékenység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Nyomdai, kiadói tevékenység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Számítástechnikai és irodagép forgalmazás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Gyógyszer és gyógyászati kis és nagykereskedelem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Élelmiszer kis és nagykereskedelem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Ruházati és textil kis és nagykereskedelem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Szálloda és vendéglátás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Ingatlan forgalmazás és hasznosítás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Irodai tevékenység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Közigazgatási intézmények</a:t>
            </a:r>
          </a:p>
          <a:p>
            <a:endParaRPr lang="hu-HU" dirty="0"/>
          </a:p>
        </p:txBody>
      </p:sp>
      <p:sp>
        <p:nvSpPr>
          <p:cNvPr id="5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88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Terveink 2014-re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484784"/>
            <a:ext cx="6323904" cy="4104456"/>
          </a:xfrm>
        </p:spPr>
        <p:txBody>
          <a:bodyPr/>
          <a:lstStyle/>
          <a:p>
            <a:r>
              <a:rPr lang="hu-HU" b="1" dirty="0" smtClean="0"/>
              <a:t>Termékfejlesztés:</a:t>
            </a:r>
          </a:p>
          <a:p>
            <a:endParaRPr lang="hu-HU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Ptk. változások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Vezető tisztségviselők felelősségbiztosítása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Géptörés üzemszünet</a:t>
            </a:r>
          </a:p>
          <a:p>
            <a:endParaRPr lang="hu-HU" dirty="0"/>
          </a:p>
          <a:p>
            <a:r>
              <a:rPr lang="hu-HU" b="1" dirty="0" smtClean="0"/>
              <a:t>Üzleti cél:</a:t>
            </a:r>
          </a:p>
          <a:p>
            <a:endParaRPr lang="hu-HU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10% piaci részesedés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Eredményesség megtartása</a:t>
            </a:r>
          </a:p>
          <a:p>
            <a:endParaRPr lang="hu-HU" dirty="0"/>
          </a:p>
        </p:txBody>
      </p:sp>
      <p:sp>
        <p:nvSpPr>
          <p:cNvPr id="5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365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307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65"/>
            <a:ext cx="6551612" cy="973063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hu-HU" dirty="0"/>
              <a:t>Vállalkozói vagyonbiztosítási </a:t>
            </a:r>
            <a:br>
              <a:rPr lang="hu-HU" dirty="0"/>
            </a:br>
            <a:r>
              <a:rPr lang="hu-HU" dirty="0"/>
              <a:t>ajánlatunk összefoglalása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700808"/>
            <a:ext cx="6994525" cy="4032448"/>
          </a:xfrm>
        </p:spPr>
        <p:txBody>
          <a:bodyPr/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2400" dirty="0"/>
              <a:t>Minőségi ügyfélkiszolgálás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2400" dirty="0"/>
              <a:t>Felkészült szakértői csapat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2400" dirty="0"/>
              <a:t>Modulrendszerű termékek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2400" dirty="0"/>
              <a:t>Könnyű </a:t>
            </a:r>
            <a:r>
              <a:rPr lang="hu-HU" sz="2400" dirty="0" err="1"/>
              <a:t>tarifálhatóság</a:t>
            </a:r>
            <a:endParaRPr lang="hu-HU" sz="2400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2400" dirty="0"/>
              <a:t>Gyors üzleti reagálás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2400" dirty="0"/>
              <a:t>Pontos adminisztráció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2400" dirty="0"/>
              <a:t>Korrekt, nyomon követhető kárrendezés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2400" dirty="0"/>
              <a:t>Versenyképes </a:t>
            </a:r>
            <a:r>
              <a:rPr lang="hu-HU" sz="2400" dirty="0" smtClean="0"/>
              <a:t>díjak</a:t>
            </a:r>
            <a:endParaRPr lang="hu-HU" sz="2400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2400" dirty="0"/>
              <a:t>Vonzó </a:t>
            </a:r>
            <a:r>
              <a:rPr lang="hu-HU" sz="2400" dirty="0" smtClean="0"/>
              <a:t>ösztönző rendszer</a:t>
            </a:r>
            <a:endParaRPr lang="hu-HU" sz="2400" dirty="0"/>
          </a:p>
        </p:txBody>
      </p:sp>
      <p:sp>
        <p:nvSpPr>
          <p:cNvPr id="5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static.freepik.com/free-photo/ok-icon_17-1009133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27" y="206084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885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ahnrä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35400"/>
            <a:ext cx="2476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Vertrau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33813"/>
            <a:ext cx="2341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boer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821113"/>
            <a:ext cx="23352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27313" y="954088"/>
            <a:ext cx="5091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BB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lang="hu-HU" altLang="hu-HU" sz="2800" smtClean="0">
                <a:solidFill>
                  <a:srgbClr val="000000"/>
                </a:solidFill>
                <a:latin typeface="Arial" charset="0"/>
              </a:rPr>
              <a:t>SIGNAL  Vagyonbiztosítások</a:t>
            </a:r>
            <a:r>
              <a:rPr lang="hu-HU" altLang="hu-HU" sz="40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hu-HU" altLang="hu-HU" sz="4000" smtClean="0">
                <a:solidFill>
                  <a:srgbClr val="000000"/>
                </a:solidFill>
                <a:latin typeface="Arial" charset="0"/>
              </a:rPr>
            </a:br>
            <a:r>
              <a:rPr lang="hu-HU" altLang="hu-HU" b="0" smtClean="0">
                <a:solidFill>
                  <a:srgbClr val="000000"/>
                </a:solidFill>
                <a:latin typeface="Arial" charset="0"/>
              </a:rPr>
              <a:t>EUROMESTER-ALL RISKS</a:t>
            </a:r>
          </a:p>
          <a:p>
            <a:pPr algn="ctr" eaLnBrk="0" hangingPunct="0">
              <a:spcBef>
                <a:spcPct val="0"/>
              </a:spcBef>
            </a:pPr>
            <a:endParaRPr lang="hu-HU" altLang="hu-HU" b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hu-HU" altLang="hu-HU" b="0" smtClean="0">
                <a:solidFill>
                  <a:srgbClr val="000000"/>
                </a:solidFill>
                <a:latin typeface="Arial" charset="0"/>
              </a:rPr>
              <a:t>Velence </a:t>
            </a:r>
          </a:p>
          <a:p>
            <a:pPr algn="ctr" eaLnBrk="0" hangingPunct="0">
              <a:spcBef>
                <a:spcPct val="0"/>
              </a:spcBef>
            </a:pPr>
            <a:r>
              <a:rPr lang="hu-HU" altLang="hu-HU" b="0" smtClean="0">
                <a:solidFill>
                  <a:srgbClr val="000000"/>
                </a:solidFill>
                <a:latin typeface="Arial" charset="0"/>
              </a:rPr>
              <a:t>2014.02.20.</a:t>
            </a:r>
            <a:endParaRPr lang="hu-HU" altLang="hu-H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3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0288" y="188913"/>
            <a:ext cx="6781800" cy="57626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hu-HU" altLang="hu-HU" sz="2400" dirty="0" smtClean="0">
                <a:solidFill>
                  <a:schemeClr val="tx1"/>
                </a:solidFill>
                <a:effectLst/>
                <a:latin typeface="+mn-lt"/>
              </a:rPr>
              <a:t>Milyen vállalkozói biztosításokat</a:t>
            </a:r>
            <a:br>
              <a:rPr lang="hu-HU" altLang="hu-HU" sz="2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hu-HU" altLang="hu-HU" sz="2400" dirty="0" smtClean="0">
                <a:solidFill>
                  <a:schemeClr val="tx1"/>
                </a:solidFill>
                <a:effectLst/>
                <a:latin typeface="+mn-lt"/>
              </a:rPr>
              <a:t>ajánlhatunk?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08088" y="1125538"/>
            <a:ext cx="74676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b="1" dirty="0" smtClean="0">
                <a:solidFill>
                  <a:schemeClr val="tx1"/>
                </a:solidFill>
              </a:rPr>
              <a:t>Vállalkozói vagyonbiztosítások: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chemeClr val="tx1"/>
                </a:solidFill>
              </a:rPr>
              <a:t>Bástya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400" dirty="0" err="1" smtClean="0">
                <a:solidFill>
                  <a:schemeClr val="tx1"/>
                </a:solidFill>
              </a:rPr>
              <a:t>EuroMester</a:t>
            </a:r>
            <a:endParaRPr lang="hu-HU" altLang="hu-HU" sz="24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400" dirty="0" err="1" smtClean="0">
                <a:solidFill>
                  <a:schemeClr val="tx1"/>
                </a:solidFill>
              </a:rPr>
              <a:t>All</a:t>
            </a:r>
            <a:r>
              <a:rPr lang="hu-HU" altLang="hu-HU" sz="2400" dirty="0" smtClean="0">
                <a:solidFill>
                  <a:schemeClr val="tx1"/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/>
                </a:solidFill>
              </a:rPr>
              <a:t>Risks</a:t>
            </a:r>
            <a:endParaRPr lang="hu-HU" altLang="hu-HU" sz="24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chemeClr val="tx1"/>
                </a:solidFill>
              </a:rPr>
              <a:t>Belföldi szállítmány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chemeClr val="tx1"/>
                </a:solidFill>
              </a:rPr>
              <a:t>Felelősség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chemeClr val="tx1"/>
                </a:solidFill>
              </a:rPr>
              <a:t>Őrző-védő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hu-HU" altLang="hu-HU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b="1" dirty="0" smtClean="0">
                <a:solidFill>
                  <a:schemeClr val="tx1"/>
                </a:solidFill>
              </a:rPr>
              <a:t>Technikai biztosítások: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chemeClr val="tx1"/>
                </a:solidFill>
              </a:rPr>
              <a:t>    Építés-szerelés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chemeClr val="tx1"/>
                </a:solidFill>
              </a:rPr>
              <a:t>    Géptörés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chemeClr val="tx1"/>
                </a:solidFill>
              </a:rPr>
              <a:t>    Elektromos berendezés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75" y="1700808"/>
            <a:ext cx="4095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6098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18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0288" y="188913"/>
            <a:ext cx="6781800" cy="11430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hu-HU" altLang="hu-HU" sz="2400" dirty="0" err="1" smtClean="0">
                <a:solidFill>
                  <a:schemeClr val="tx1"/>
                </a:solidFill>
                <a:effectLst/>
                <a:latin typeface="+mn-lt"/>
              </a:rPr>
              <a:t>EuroMester</a:t>
            </a:r>
            <a:r>
              <a:rPr lang="hu-HU" altLang="hu-HU" sz="2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hu-HU" altLang="hu-HU" sz="2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hu-HU" altLang="hu-HU" sz="2400" dirty="0" smtClean="0">
                <a:solidFill>
                  <a:schemeClr val="tx1"/>
                </a:solidFill>
                <a:effectLst/>
                <a:latin typeface="+mn-lt"/>
              </a:rPr>
              <a:t>Alapkockázatok: FLEXA önállóan köthető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3608" y="1628800"/>
            <a:ext cx="3024758" cy="4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000" dirty="0" smtClean="0">
                <a:solidFill>
                  <a:schemeClr val="tx1"/>
                </a:solidFill>
              </a:rPr>
              <a:t>Tűz</a:t>
            </a:r>
          </a:p>
          <a:p>
            <a:endParaRPr lang="hu-HU" altLang="hu-HU" sz="2000" dirty="0" smtClean="0">
              <a:solidFill>
                <a:schemeClr val="tx1"/>
              </a:solidFill>
            </a:endParaRPr>
          </a:p>
          <a:p>
            <a:endParaRPr lang="hu-HU" altLang="hu-HU" sz="2000" dirty="0" smtClean="0">
              <a:solidFill>
                <a:schemeClr val="tx1"/>
              </a:solidFill>
            </a:endParaRPr>
          </a:p>
          <a:p>
            <a:r>
              <a:rPr lang="hu-HU" altLang="hu-HU" sz="2000" dirty="0" smtClean="0">
                <a:solidFill>
                  <a:schemeClr val="tx1"/>
                </a:solidFill>
              </a:rPr>
              <a:t>Robbanás</a:t>
            </a:r>
          </a:p>
          <a:p>
            <a:endParaRPr lang="hu-HU" altLang="hu-HU" sz="2000" dirty="0" smtClean="0">
              <a:solidFill>
                <a:schemeClr val="tx1"/>
              </a:solidFill>
            </a:endParaRPr>
          </a:p>
          <a:p>
            <a:endParaRPr lang="hu-HU" altLang="hu-HU" sz="2000" dirty="0" smtClean="0">
              <a:solidFill>
                <a:schemeClr val="tx1"/>
              </a:solidFill>
            </a:endParaRPr>
          </a:p>
          <a:p>
            <a:r>
              <a:rPr lang="hu-HU" altLang="hu-HU" sz="2000" dirty="0" smtClean="0">
                <a:solidFill>
                  <a:schemeClr val="tx1"/>
                </a:solidFill>
              </a:rPr>
              <a:t>Villámcsapás</a:t>
            </a:r>
          </a:p>
          <a:p>
            <a:endParaRPr lang="hu-HU" altLang="hu-HU" sz="2000" dirty="0" smtClean="0">
              <a:solidFill>
                <a:schemeClr val="tx1"/>
              </a:solidFill>
            </a:endParaRPr>
          </a:p>
          <a:p>
            <a:endParaRPr lang="hu-HU" altLang="hu-HU" sz="2000" dirty="0" smtClean="0">
              <a:solidFill>
                <a:schemeClr val="tx1"/>
              </a:solidFill>
            </a:endParaRPr>
          </a:p>
          <a:p>
            <a:r>
              <a:rPr lang="hu-HU" altLang="hu-HU" sz="2000" dirty="0" smtClean="0">
                <a:solidFill>
                  <a:schemeClr val="tx1"/>
                </a:solidFill>
              </a:rPr>
              <a:t>Légi jármű ütközése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44" y="9807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16" y="508518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43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0288" y="358775"/>
            <a:ext cx="6781800" cy="838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altLang="hu-HU" sz="2400" dirty="0" smtClean="0">
                <a:solidFill>
                  <a:schemeClr val="tx1"/>
                </a:solidFill>
                <a:effectLst/>
                <a:latin typeface="+mn-lt"/>
              </a:rPr>
              <a:t>Kibővített fedezet tűz- és elemi kárra</a:t>
            </a:r>
            <a:r>
              <a:rPr lang="hu-HU" altLang="hu-HU" sz="3200" dirty="0" smtClean="0"/>
              <a:t/>
            </a:r>
            <a:br>
              <a:rPr lang="hu-HU" altLang="hu-HU" sz="3200" dirty="0" smtClean="0"/>
            </a:br>
            <a:endParaRPr lang="hu-HU" altLang="hu-HU" sz="32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600" y="1341438"/>
            <a:ext cx="41044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chemeClr val="tx1"/>
                </a:solidFill>
              </a:rPr>
              <a:t>Vihar</a:t>
            </a:r>
            <a:endParaRPr lang="hu-HU" altLang="hu-HU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chemeClr val="tx1"/>
                </a:solidFill>
              </a:rPr>
              <a:t>Felhőszakadás</a:t>
            </a:r>
            <a:endParaRPr lang="hu-HU" altLang="hu-HU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chemeClr val="tx1"/>
                </a:solidFill>
              </a:rPr>
              <a:t>Jégverés</a:t>
            </a:r>
            <a:endParaRPr lang="hu-HU" altLang="hu-HU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err="1" smtClean="0">
                <a:solidFill>
                  <a:schemeClr val="tx1"/>
                </a:solidFill>
              </a:rPr>
              <a:t>Hónyomás</a:t>
            </a:r>
            <a:endParaRPr lang="hu-HU" altLang="hu-HU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chemeClr val="tx1"/>
                </a:solidFill>
              </a:rPr>
              <a:t>Árvíz</a:t>
            </a:r>
            <a:endParaRPr lang="hu-HU" altLang="hu-HU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chemeClr val="tx1"/>
                </a:solidFill>
              </a:rPr>
              <a:t>Földrengés</a:t>
            </a:r>
            <a:endParaRPr lang="hu-HU" altLang="hu-HU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chemeClr val="tx1"/>
                </a:solidFill>
              </a:rPr>
              <a:t>Szikla-, kőomlás</a:t>
            </a: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chemeClr val="tx1"/>
                </a:solidFill>
              </a:rPr>
              <a:t>Villámcsapás másodlagos hatása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479925" y="3230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BB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endParaRPr lang="hu-HU" altLang="hu-HU" smtClean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4626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24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600" y="980728"/>
            <a:ext cx="4104456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z="2400" dirty="0" smtClean="0">
              <a:solidFill>
                <a:schemeClr val="tx1"/>
              </a:solidFill>
            </a:endParaRPr>
          </a:p>
          <a:p>
            <a:r>
              <a:rPr lang="hu-HU" altLang="hu-HU" sz="2400" dirty="0" smtClean="0">
                <a:solidFill>
                  <a:schemeClr val="tx1"/>
                </a:solidFill>
              </a:rPr>
              <a:t>Üreg beomlása</a:t>
            </a:r>
          </a:p>
          <a:p>
            <a:r>
              <a:rPr lang="hu-HU" altLang="hu-HU" sz="2400" dirty="0" smtClean="0">
                <a:solidFill>
                  <a:schemeClr val="tx1"/>
                </a:solidFill>
              </a:rPr>
              <a:t>Vezetékes vízkár</a:t>
            </a:r>
          </a:p>
          <a:p>
            <a:r>
              <a:rPr lang="hu-HU" altLang="hu-HU" sz="2400" dirty="0" smtClean="0">
                <a:solidFill>
                  <a:schemeClr val="tx1"/>
                </a:solidFill>
              </a:rPr>
              <a:t>Technológiai vezeték törése</a:t>
            </a:r>
          </a:p>
          <a:p>
            <a:r>
              <a:rPr lang="hu-HU" altLang="hu-HU" sz="2400" dirty="0" smtClean="0">
                <a:solidFill>
                  <a:schemeClr val="tx1"/>
                </a:solidFill>
              </a:rPr>
              <a:t>Idegen jármű ütközése</a:t>
            </a:r>
          </a:p>
          <a:p>
            <a:r>
              <a:rPr lang="hu-HU" altLang="hu-HU" sz="2400" dirty="0" smtClean="0">
                <a:solidFill>
                  <a:schemeClr val="tx1"/>
                </a:solidFill>
              </a:rPr>
              <a:t>Elektromos tűz</a:t>
            </a:r>
          </a:p>
          <a:p>
            <a:r>
              <a:rPr lang="hu-HU" altLang="hu-HU" sz="2400" dirty="0" smtClean="0">
                <a:solidFill>
                  <a:schemeClr val="tx1"/>
                </a:solidFill>
              </a:rPr>
              <a:t>Füst és hő kiáramlása</a:t>
            </a:r>
          </a:p>
          <a:p>
            <a:r>
              <a:rPr lang="hu-HU" altLang="hu-HU" sz="2400" dirty="0" smtClean="0">
                <a:solidFill>
                  <a:schemeClr val="tx1"/>
                </a:solidFill>
              </a:rPr>
              <a:t>Idegen tárgyak rádőlése</a:t>
            </a:r>
          </a:p>
          <a:p>
            <a:r>
              <a:rPr lang="hu-HU" altLang="hu-HU" sz="2400" dirty="0" smtClean="0">
                <a:solidFill>
                  <a:schemeClr val="tx1"/>
                </a:solidFill>
              </a:rPr>
              <a:t>Vandalizmus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30288" y="358775"/>
            <a:ext cx="6781800" cy="838200"/>
          </a:xfrm>
          <a:prstGeom prst="rect">
            <a:avLst/>
          </a:prstGeom>
        </p:spPr>
        <p:txBody>
          <a:bodyPr/>
          <a:lstStyle>
            <a:lvl1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757238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altLang="hu-HU" sz="2400" kern="0" smtClean="0">
                <a:solidFill>
                  <a:schemeClr val="tx1"/>
                </a:solidFill>
                <a:effectLst/>
                <a:latin typeface="+mn-lt"/>
              </a:rPr>
              <a:t>Kibővített fedezet tűz- és elemi kárra</a:t>
            </a:r>
            <a:r>
              <a:rPr lang="hu-HU" altLang="hu-HU" sz="3200" kern="0" smtClean="0"/>
              <a:t/>
            </a:r>
            <a:br>
              <a:rPr lang="hu-HU" altLang="hu-HU" sz="3200" kern="0" smtClean="0"/>
            </a:br>
            <a:endParaRPr lang="hu-HU" altLang="hu-HU" sz="3200" kern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1467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5569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86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 idx="4294967295"/>
          </p:nvPr>
        </p:nvSpPr>
        <p:spPr bwMode="auto">
          <a:xfrm>
            <a:off x="1042988" y="188913"/>
            <a:ext cx="719137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100"/>
              </a:lnSpc>
            </a:pPr>
            <a:r>
              <a:rPr lang="hu-HU" altLang="hu-HU" sz="2000" smtClean="0">
                <a:solidFill>
                  <a:schemeClr val="tx1"/>
                </a:solidFill>
                <a:effectLst/>
                <a:cs typeface="Arial" charset="0"/>
              </a:rPr>
              <a:t>Euromester Vállalkozói </a:t>
            </a:r>
            <a:br>
              <a:rPr lang="hu-HU" altLang="hu-HU" sz="2000" smtClean="0">
                <a:solidFill>
                  <a:schemeClr val="tx1"/>
                </a:solidFill>
                <a:effectLst/>
                <a:cs typeface="Arial" charset="0"/>
              </a:rPr>
            </a:br>
            <a:r>
              <a:rPr lang="hu-HU" altLang="hu-HU" sz="2000" smtClean="0">
                <a:solidFill>
                  <a:schemeClr val="tx1"/>
                </a:solidFill>
                <a:effectLst/>
                <a:cs typeface="Arial" charset="0"/>
              </a:rPr>
              <a:t>vagyon- és felelősségbiztosítás által fedezett kockázatok: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4294967295"/>
          </p:nvPr>
        </p:nvSpPr>
        <p:spPr bwMode="auto">
          <a:xfrm>
            <a:off x="1331640" y="980728"/>
            <a:ext cx="31194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Tűz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Villámcsapás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Robbanás, összeroppanás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Légi jármű lezuhanása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Vihar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Felhőszakadás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Jégverés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err="1" smtClean="0">
                <a:solidFill>
                  <a:schemeClr val="tx1"/>
                </a:solidFill>
                <a:cs typeface="Arial" charset="0"/>
              </a:rPr>
              <a:t>Hónyomás</a:t>
            </a:r>
            <a:endParaRPr lang="hu-HU" altLang="hu-HU" sz="1050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Árvíz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Földrengés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Sziklaomlás, kőomlás, földcsuszamlás, lavina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Ismeretlen építmény vagy üreg beomlása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Vezetékesvíz-károk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Tűzoltó berendezés kilyukadása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Technológiai csővezeték törése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Idegen jármű beleütközése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Elektromos áram okozta tűz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Füst- és hő kiáramlása által okozott kár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Villámcsapás másodlagos hatása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hu-HU" altLang="hu-HU" sz="1050" dirty="0" smtClean="0">
                <a:solidFill>
                  <a:schemeClr val="tx1"/>
                </a:solidFill>
                <a:cs typeface="Arial" charset="0"/>
              </a:rPr>
              <a:t>Idegen tárgyak rádőlése</a:t>
            </a:r>
          </a:p>
          <a:p>
            <a:endParaRPr lang="hu-HU" altLang="hu-HU" sz="105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484" name="Téglalap 4"/>
          <p:cNvSpPr>
            <a:spLocks noChangeArrowheads="1"/>
          </p:cNvSpPr>
          <p:nvPr/>
        </p:nvSpPr>
        <p:spPr bwMode="auto">
          <a:xfrm>
            <a:off x="5292080" y="1916832"/>
            <a:ext cx="3273425" cy="38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61938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Betöréses lopás- és rablásbiztosítás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Üvegbiztosítás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Küldöttrablás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Üzemszünet-biztosítás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Szállítmánybiztosítás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Felelősségbiztosítás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Általános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Bérlői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Munkáltatói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Termék/Szolgáltatói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Bérbeadói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Tanulói </a:t>
            </a:r>
          </a:p>
        </p:txBody>
      </p:sp>
    </p:spTree>
    <p:extLst>
      <p:ext uri="{BB962C8B-B14F-4D97-AF65-F5344CB8AC3E}">
        <p14:creationId xmlns:p14="http://schemas.microsoft.com/office/powerpoint/2010/main" val="2677847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ea typeface="Calibri" pitchFamily="34" charset="0"/>
                <a:cs typeface="Arial" charset="0"/>
              </a:rPr>
              <a:t>Fókuszban a </a:t>
            </a:r>
            <a:r>
              <a:rPr lang="hu-HU" altLang="hu-HU" dirty="0">
                <a:ea typeface="Calibri" pitchFamily="34" charset="0"/>
                <a:cs typeface="Arial" charset="0"/>
              </a:rPr>
              <a:t>KKV ügyfél</a:t>
            </a:r>
            <a:endParaRPr lang="hu-H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79912" y="1334959"/>
            <a:ext cx="450222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 dirty="0"/>
              <a:t>Célcsoport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hu-HU" altLang="hu-H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3 milliárd forint biztosítási összegig: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hu-HU" altLang="hu-HU" sz="1800" dirty="0"/>
              <a:t> Termelő és </a:t>
            </a:r>
            <a:r>
              <a:rPr lang="hu-HU" altLang="hu-HU" sz="1800" dirty="0" smtClean="0"/>
              <a:t>kereskedelmi vállalkozások</a:t>
            </a:r>
            <a:r>
              <a:rPr lang="hu-HU" altLang="hu-HU" sz="1800" dirty="0"/>
              <a:t>,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hu-HU" altLang="hu-HU" sz="1800" dirty="0"/>
              <a:t> Közigazgatási intézmények.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hu-HU" altLang="hu-HU" sz="1200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810440" y="1628800"/>
            <a:ext cx="2114550" cy="4657725"/>
            <a:chOff x="6408" y="661"/>
            <a:chExt cx="1718" cy="4055"/>
          </a:xfrm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 flipH="1">
              <a:off x="6410" y="3798"/>
              <a:ext cx="580" cy="918"/>
            </a:xfrm>
            <a:custGeom>
              <a:avLst/>
              <a:gdLst>
                <a:gd name="T0" fmla="*/ 3211264 w 290"/>
                <a:gd name="T1" fmla="*/ 5931008 h 459"/>
                <a:gd name="T2" fmla="*/ 3194880 w 290"/>
                <a:gd name="T3" fmla="*/ 5111808 h 459"/>
                <a:gd name="T4" fmla="*/ 3948544 w 290"/>
                <a:gd name="T5" fmla="*/ 2916352 h 459"/>
                <a:gd name="T6" fmla="*/ 4096000 w 290"/>
                <a:gd name="T7" fmla="*/ 2211840 h 459"/>
                <a:gd name="T8" fmla="*/ 4603904 w 290"/>
                <a:gd name="T9" fmla="*/ 1654784 h 459"/>
                <a:gd name="T10" fmla="*/ 4292608 w 290"/>
                <a:gd name="T11" fmla="*/ 1064960 h 459"/>
                <a:gd name="T12" fmla="*/ 3211264 w 290"/>
                <a:gd name="T13" fmla="*/ 180224 h 459"/>
                <a:gd name="T14" fmla="*/ 2916352 w 290"/>
                <a:gd name="T15" fmla="*/ 868352 h 459"/>
                <a:gd name="T16" fmla="*/ 2572288 w 290"/>
                <a:gd name="T17" fmla="*/ 1540096 h 459"/>
                <a:gd name="T18" fmla="*/ 2031616 w 290"/>
                <a:gd name="T19" fmla="*/ 1622016 h 459"/>
                <a:gd name="T20" fmla="*/ 2260992 w 290"/>
                <a:gd name="T21" fmla="*/ 1064960 h 459"/>
                <a:gd name="T22" fmla="*/ 1605632 w 290"/>
                <a:gd name="T23" fmla="*/ 376832 h 459"/>
                <a:gd name="T24" fmla="*/ 802816 w 290"/>
                <a:gd name="T25" fmla="*/ 1097728 h 459"/>
                <a:gd name="T26" fmla="*/ 835584 w 290"/>
                <a:gd name="T27" fmla="*/ 1687552 h 459"/>
                <a:gd name="T28" fmla="*/ 835584 w 290"/>
                <a:gd name="T29" fmla="*/ 1785856 h 459"/>
                <a:gd name="T30" fmla="*/ 475136 w 290"/>
                <a:gd name="T31" fmla="*/ 3244032 h 459"/>
                <a:gd name="T32" fmla="*/ 753664 w 290"/>
                <a:gd name="T33" fmla="*/ 3932160 h 459"/>
                <a:gd name="T34" fmla="*/ 1015808 w 290"/>
                <a:gd name="T35" fmla="*/ 4292608 h 459"/>
                <a:gd name="T36" fmla="*/ 32768 w 290"/>
                <a:gd name="T37" fmla="*/ 6815744 h 459"/>
                <a:gd name="T38" fmla="*/ 0 w 290"/>
                <a:gd name="T39" fmla="*/ 7520256 h 459"/>
                <a:gd name="T40" fmla="*/ 3375104 w 290"/>
                <a:gd name="T41" fmla="*/ 7520256 h 459"/>
                <a:gd name="T42" fmla="*/ 3211264 w 290"/>
                <a:gd name="T43" fmla="*/ 5931008 h 4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0"/>
                <a:gd name="T67" fmla="*/ 0 h 459"/>
                <a:gd name="T68" fmla="*/ 290 w 290"/>
                <a:gd name="T69" fmla="*/ 459 h 4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0" h="459">
                  <a:moveTo>
                    <a:pt x="196" y="362"/>
                  </a:moveTo>
                  <a:cubicBezTo>
                    <a:pt x="186" y="328"/>
                    <a:pt x="195" y="312"/>
                    <a:pt x="195" y="312"/>
                  </a:cubicBezTo>
                  <a:cubicBezTo>
                    <a:pt x="220" y="281"/>
                    <a:pt x="241" y="178"/>
                    <a:pt x="241" y="178"/>
                  </a:cubicBezTo>
                  <a:cubicBezTo>
                    <a:pt x="244" y="136"/>
                    <a:pt x="250" y="135"/>
                    <a:pt x="250" y="135"/>
                  </a:cubicBezTo>
                  <a:cubicBezTo>
                    <a:pt x="281" y="101"/>
                    <a:pt x="281" y="101"/>
                    <a:pt x="281" y="101"/>
                  </a:cubicBezTo>
                  <a:cubicBezTo>
                    <a:pt x="290" y="86"/>
                    <a:pt x="262" y="65"/>
                    <a:pt x="262" y="65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73" y="0"/>
                    <a:pt x="178" y="53"/>
                    <a:pt x="178" y="53"/>
                  </a:cubicBezTo>
                  <a:cubicBezTo>
                    <a:pt x="177" y="83"/>
                    <a:pt x="157" y="94"/>
                    <a:pt x="157" y="94"/>
                  </a:cubicBezTo>
                  <a:cubicBezTo>
                    <a:pt x="117" y="133"/>
                    <a:pt x="124" y="99"/>
                    <a:pt x="124" y="99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44" y="24"/>
                    <a:pt x="98" y="23"/>
                    <a:pt x="98" y="23"/>
                  </a:cubicBezTo>
                  <a:cubicBezTo>
                    <a:pt x="47" y="20"/>
                    <a:pt x="49" y="67"/>
                    <a:pt x="49" y="67"/>
                  </a:cubicBezTo>
                  <a:cubicBezTo>
                    <a:pt x="40" y="78"/>
                    <a:pt x="51" y="103"/>
                    <a:pt x="51" y="103"/>
                  </a:cubicBezTo>
                  <a:cubicBezTo>
                    <a:pt x="55" y="107"/>
                    <a:pt x="51" y="109"/>
                    <a:pt x="51" y="109"/>
                  </a:cubicBezTo>
                  <a:cubicBezTo>
                    <a:pt x="24" y="128"/>
                    <a:pt x="29" y="198"/>
                    <a:pt x="29" y="198"/>
                  </a:cubicBezTo>
                  <a:cubicBezTo>
                    <a:pt x="31" y="224"/>
                    <a:pt x="46" y="240"/>
                    <a:pt x="46" y="240"/>
                  </a:cubicBezTo>
                  <a:cubicBezTo>
                    <a:pt x="63" y="247"/>
                    <a:pt x="62" y="262"/>
                    <a:pt x="62" y="262"/>
                  </a:cubicBezTo>
                  <a:cubicBezTo>
                    <a:pt x="31" y="305"/>
                    <a:pt x="2" y="416"/>
                    <a:pt x="2" y="416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206" y="459"/>
                    <a:pt x="206" y="459"/>
                    <a:pt x="206" y="459"/>
                  </a:cubicBezTo>
                  <a:lnTo>
                    <a:pt x="196" y="362"/>
                  </a:lnTo>
                  <a:close/>
                </a:path>
              </a:pathLst>
            </a:custGeom>
            <a:gradFill rotWithShape="1">
              <a:gsLst>
                <a:gs pos="0">
                  <a:srgbClr val="B7B7B7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6408" y="661"/>
              <a:ext cx="1718" cy="3327"/>
              <a:chOff x="6408" y="661"/>
              <a:chExt cx="1718" cy="3327"/>
            </a:xfrm>
          </p:grpSpPr>
          <p:sp>
            <p:nvSpPr>
              <p:cNvPr id="7" name="Freeform 29"/>
              <p:cNvSpPr>
                <a:spLocks/>
              </p:cNvSpPr>
              <p:nvPr/>
            </p:nvSpPr>
            <p:spPr bwMode="auto">
              <a:xfrm flipH="1">
                <a:off x="6408" y="661"/>
                <a:ext cx="1718" cy="3327"/>
              </a:xfrm>
              <a:custGeom>
                <a:avLst/>
                <a:gdLst>
                  <a:gd name="T0" fmla="*/ 7847936 w 859"/>
                  <a:gd name="T1" fmla="*/ 3815401 h 1663"/>
                  <a:gd name="T2" fmla="*/ 5537792 w 859"/>
                  <a:gd name="T3" fmla="*/ 4670188 h 1663"/>
                  <a:gd name="T4" fmla="*/ 5373952 w 859"/>
                  <a:gd name="T5" fmla="*/ 5624228 h 1663"/>
                  <a:gd name="T6" fmla="*/ 4046848 w 859"/>
                  <a:gd name="T7" fmla="*/ 8011360 h 1663"/>
                  <a:gd name="T8" fmla="*/ 2473984 w 859"/>
                  <a:gd name="T9" fmla="*/ 11070714 h 1663"/>
                  <a:gd name="T10" fmla="*/ 884736 w 859"/>
                  <a:gd name="T11" fmla="*/ 12189322 h 1663"/>
                  <a:gd name="T12" fmla="*/ 0 w 859"/>
                  <a:gd name="T13" fmla="*/ 12616588 h 1663"/>
                  <a:gd name="T14" fmla="*/ 2801664 w 859"/>
                  <a:gd name="T15" fmla="*/ 12682246 h 1663"/>
                  <a:gd name="T16" fmla="*/ 5849088 w 859"/>
                  <a:gd name="T17" fmla="*/ 8570960 h 1663"/>
                  <a:gd name="T18" fmla="*/ 5701632 w 859"/>
                  <a:gd name="T19" fmla="*/ 12945493 h 1663"/>
                  <a:gd name="T20" fmla="*/ 5767168 w 859"/>
                  <a:gd name="T21" fmla="*/ 15452361 h 1663"/>
                  <a:gd name="T22" fmla="*/ 7684096 w 859"/>
                  <a:gd name="T23" fmla="*/ 14827101 h 1663"/>
                  <a:gd name="T24" fmla="*/ 9306112 w 859"/>
                  <a:gd name="T25" fmla="*/ 19350114 h 1663"/>
                  <a:gd name="T26" fmla="*/ 10338304 w 859"/>
                  <a:gd name="T27" fmla="*/ 23052611 h 1663"/>
                  <a:gd name="T28" fmla="*/ 9797632 w 859"/>
                  <a:gd name="T29" fmla="*/ 24123027 h 1663"/>
                  <a:gd name="T30" fmla="*/ 10174464 w 859"/>
                  <a:gd name="T31" fmla="*/ 25668803 h 1663"/>
                  <a:gd name="T32" fmla="*/ 10928128 w 859"/>
                  <a:gd name="T33" fmla="*/ 26983659 h 1663"/>
                  <a:gd name="T34" fmla="*/ 11370496 w 859"/>
                  <a:gd name="T35" fmla="*/ 25734495 h 1663"/>
                  <a:gd name="T36" fmla="*/ 12255232 w 859"/>
                  <a:gd name="T37" fmla="*/ 26490726 h 1663"/>
                  <a:gd name="T38" fmla="*/ 13615104 w 859"/>
                  <a:gd name="T39" fmla="*/ 26293215 h 1663"/>
                  <a:gd name="T40" fmla="*/ 13434880 w 859"/>
                  <a:gd name="T41" fmla="*/ 25142023 h 1663"/>
                  <a:gd name="T42" fmla="*/ 12517376 w 859"/>
                  <a:gd name="T43" fmla="*/ 22231186 h 1663"/>
                  <a:gd name="T44" fmla="*/ 13041664 w 859"/>
                  <a:gd name="T45" fmla="*/ 16389294 h 1663"/>
                  <a:gd name="T46" fmla="*/ 13844480 w 859"/>
                  <a:gd name="T47" fmla="*/ 15468833 h 1663"/>
                  <a:gd name="T48" fmla="*/ 13844480 w 859"/>
                  <a:gd name="T49" fmla="*/ 14301028 h 1663"/>
                  <a:gd name="T50" fmla="*/ 12976128 w 859"/>
                  <a:gd name="T51" fmla="*/ 5164112 h 1663"/>
                  <a:gd name="T52" fmla="*/ 10403840 w 859"/>
                  <a:gd name="T53" fmla="*/ 4062029 h 1663"/>
                  <a:gd name="T54" fmla="*/ 10092544 w 859"/>
                  <a:gd name="T55" fmla="*/ 3271373 h 1663"/>
                  <a:gd name="T56" fmla="*/ 10420224 w 859"/>
                  <a:gd name="T57" fmla="*/ 2301564 h 1663"/>
                  <a:gd name="T58" fmla="*/ 8765440 w 859"/>
                  <a:gd name="T59" fmla="*/ 377780 h 1663"/>
                  <a:gd name="T60" fmla="*/ 7929856 w 859"/>
                  <a:gd name="T61" fmla="*/ 2087868 h 1663"/>
                  <a:gd name="T62" fmla="*/ 8028160 w 859"/>
                  <a:gd name="T63" fmla="*/ 2992139 h 16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59"/>
                  <a:gd name="T97" fmla="*/ 0 h 1663"/>
                  <a:gd name="T98" fmla="*/ 859 w 859"/>
                  <a:gd name="T99" fmla="*/ 1663 h 16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59" h="1663">
                    <a:moveTo>
                      <a:pt x="498" y="221"/>
                    </a:moveTo>
                    <a:cubicBezTo>
                      <a:pt x="498" y="221"/>
                      <a:pt x="495" y="230"/>
                      <a:pt x="479" y="232"/>
                    </a:cubicBezTo>
                    <a:cubicBezTo>
                      <a:pt x="358" y="267"/>
                      <a:pt x="358" y="267"/>
                      <a:pt x="358" y="267"/>
                    </a:cubicBezTo>
                    <a:cubicBezTo>
                      <a:pt x="358" y="267"/>
                      <a:pt x="343" y="268"/>
                      <a:pt x="338" y="284"/>
                    </a:cubicBezTo>
                    <a:cubicBezTo>
                      <a:pt x="338" y="284"/>
                      <a:pt x="330" y="327"/>
                      <a:pt x="330" y="333"/>
                    </a:cubicBezTo>
                    <a:cubicBezTo>
                      <a:pt x="328" y="342"/>
                      <a:pt x="328" y="342"/>
                      <a:pt x="328" y="342"/>
                    </a:cubicBezTo>
                    <a:cubicBezTo>
                      <a:pt x="328" y="342"/>
                      <a:pt x="273" y="438"/>
                      <a:pt x="262" y="449"/>
                    </a:cubicBezTo>
                    <a:cubicBezTo>
                      <a:pt x="262" y="449"/>
                      <a:pt x="249" y="469"/>
                      <a:pt x="247" y="487"/>
                    </a:cubicBezTo>
                    <a:cubicBezTo>
                      <a:pt x="247" y="487"/>
                      <a:pt x="180" y="585"/>
                      <a:pt x="177" y="619"/>
                    </a:cubicBezTo>
                    <a:cubicBezTo>
                      <a:pt x="177" y="619"/>
                      <a:pt x="154" y="635"/>
                      <a:pt x="151" y="673"/>
                    </a:cubicBezTo>
                    <a:cubicBezTo>
                      <a:pt x="151" y="673"/>
                      <a:pt x="117" y="702"/>
                      <a:pt x="102" y="731"/>
                    </a:cubicBezTo>
                    <a:cubicBezTo>
                      <a:pt x="102" y="731"/>
                      <a:pt x="66" y="736"/>
                      <a:pt x="54" y="741"/>
                    </a:cubicBezTo>
                    <a:cubicBezTo>
                      <a:pt x="54" y="741"/>
                      <a:pt x="20" y="746"/>
                      <a:pt x="13" y="759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171" y="771"/>
                      <a:pt x="171" y="771"/>
                      <a:pt x="171" y="771"/>
                    </a:cubicBezTo>
                    <a:cubicBezTo>
                      <a:pt x="171" y="771"/>
                      <a:pt x="233" y="715"/>
                      <a:pt x="230" y="703"/>
                    </a:cubicBezTo>
                    <a:cubicBezTo>
                      <a:pt x="230" y="703"/>
                      <a:pt x="291" y="636"/>
                      <a:pt x="357" y="521"/>
                    </a:cubicBezTo>
                    <a:cubicBezTo>
                      <a:pt x="366" y="519"/>
                      <a:pt x="366" y="519"/>
                      <a:pt x="366" y="519"/>
                    </a:cubicBezTo>
                    <a:cubicBezTo>
                      <a:pt x="366" y="519"/>
                      <a:pt x="373" y="663"/>
                      <a:pt x="348" y="787"/>
                    </a:cubicBezTo>
                    <a:cubicBezTo>
                      <a:pt x="351" y="789"/>
                      <a:pt x="351" y="789"/>
                      <a:pt x="351" y="789"/>
                    </a:cubicBezTo>
                    <a:cubicBezTo>
                      <a:pt x="352" y="939"/>
                      <a:pt x="352" y="939"/>
                      <a:pt x="352" y="939"/>
                    </a:cubicBezTo>
                    <a:cubicBezTo>
                      <a:pt x="352" y="939"/>
                      <a:pt x="425" y="981"/>
                      <a:pt x="442" y="955"/>
                    </a:cubicBezTo>
                    <a:cubicBezTo>
                      <a:pt x="469" y="901"/>
                      <a:pt x="469" y="901"/>
                      <a:pt x="469" y="901"/>
                    </a:cubicBezTo>
                    <a:cubicBezTo>
                      <a:pt x="484" y="900"/>
                      <a:pt x="484" y="900"/>
                      <a:pt x="484" y="900"/>
                    </a:cubicBezTo>
                    <a:cubicBezTo>
                      <a:pt x="484" y="900"/>
                      <a:pt x="517" y="1036"/>
                      <a:pt x="568" y="1176"/>
                    </a:cubicBezTo>
                    <a:cubicBezTo>
                      <a:pt x="571" y="1248"/>
                      <a:pt x="571" y="1248"/>
                      <a:pt x="571" y="1248"/>
                    </a:cubicBezTo>
                    <a:cubicBezTo>
                      <a:pt x="571" y="1248"/>
                      <a:pt x="600" y="1359"/>
                      <a:pt x="631" y="1401"/>
                    </a:cubicBezTo>
                    <a:cubicBezTo>
                      <a:pt x="631" y="1401"/>
                      <a:pt x="632" y="1416"/>
                      <a:pt x="616" y="1424"/>
                    </a:cubicBezTo>
                    <a:cubicBezTo>
                      <a:pt x="616" y="1424"/>
                      <a:pt x="600" y="1439"/>
                      <a:pt x="598" y="1466"/>
                    </a:cubicBezTo>
                    <a:cubicBezTo>
                      <a:pt x="598" y="1466"/>
                      <a:pt x="593" y="1535"/>
                      <a:pt x="621" y="1554"/>
                    </a:cubicBezTo>
                    <a:cubicBezTo>
                      <a:pt x="621" y="1554"/>
                      <a:pt x="624" y="1557"/>
                      <a:pt x="621" y="1560"/>
                    </a:cubicBezTo>
                    <a:cubicBezTo>
                      <a:pt x="621" y="1560"/>
                      <a:pt x="610" y="1585"/>
                      <a:pt x="618" y="1596"/>
                    </a:cubicBezTo>
                    <a:cubicBezTo>
                      <a:pt x="618" y="1596"/>
                      <a:pt x="616" y="1643"/>
                      <a:pt x="667" y="1640"/>
                    </a:cubicBezTo>
                    <a:cubicBezTo>
                      <a:pt x="667" y="1640"/>
                      <a:pt x="713" y="1639"/>
                      <a:pt x="707" y="1598"/>
                    </a:cubicBezTo>
                    <a:cubicBezTo>
                      <a:pt x="694" y="1564"/>
                      <a:pt x="694" y="1564"/>
                      <a:pt x="694" y="1564"/>
                    </a:cubicBezTo>
                    <a:cubicBezTo>
                      <a:pt x="694" y="1564"/>
                      <a:pt x="686" y="1530"/>
                      <a:pt x="726" y="1569"/>
                    </a:cubicBezTo>
                    <a:cubicBezTo>
                      <a:pt x="726" y="1569"/>
                      <a:pt x="746" y="1580"/>
                      <a:pt x="748" y="1610"/>
                    </a:cubicBezTo>
                    <a:cubicBezTo>
                      <a:pt x="748" y="1610"/>
                      <a:pt x="742" y="1663"/>
                      <a:pt x="765" y="1653"/>
                    </a:cubicBezTo>
                    <a:cubicBezTo>
                      <a:pt x="831" y="1598"/>
                      <a:pt x="831" y="1598"/>
                      <a:pt x="831" y="1598"/>
                    </a:cubicBezTo>
                    <a:cubicBezTo>
                      <a:pt x="831" y="1598"/>
                      <a:pt x="859" y="1577"/>
                      <a:pt x="850" y="1562"/>
                    </a:cubicBezTo>
                    <a:cubicBezTo>
                      <a:pt x="820" y="1528"/>
                      <a:pt x="820" y="1528"/>
                      <a:pt x="820" y="1528"/>
                    </a:cubicBezTo>
                    <a:cubicBezTo>
                      <a:pt x="820" y="1528"/>
                      <a:pt x="813" y="1527"/>
                      <a:pt x="810" y="1485"/>
                    </a:cubicBezTo>
                    <a:cubicBezTo>
                      <a:pt x="810" y="1485"/>
                      <a:pt x="789" y="1383"/>
                      <a:pt x="764" y="1351"/>
                    </a:cubicBezTo>
                    <a:cubicBezTo>
                      <a:pt x="764" y="1351"/>
                      <a:pt x="755" y="1335"/>
                      <a:pt x="766" y="1301"/>
                    </a:cubicBezTo>
                    <a:cubicBezTo>
                      <a:pt x="796" y="996"/>
                      <a:pt x="796" y="996"/>
                      <a:pt x="796" y="996"/>
                    </a:cubicBezTo>
                    <a:cubicBezTo>
                      <a:pt x="796" y="996"/>
                      <a:pt x="811" y="987"/>
                      <a:pt x="820" y="973"/>
                    </a:cubicBezTo>
                    <a:cubicBezTo>
                      <a:pt x="820" y="973"/>
                      <a:pt x="844" y="972"/>
                      <a:pt x="845" y="940"/>
                    </a:cubicBezTo>
                    <a:cubicBezTo>
                      <a:pt x="845" y="940"/>
                      <a:pt x="848" y="914"/>
                      <a:pt x="842" y="875"/>
                    </a:cubicBezTo>
                    <a:cubicBezTo>
                      <a:pt x="845" y="869"/>
                      <a:pt x="845" y="869"/>
                      <a:pt x="845" y="869"/>
                    </a:cubicBezTo>
                    <a:cubicBezTo>
                      <a:pt x="845" y="869"/>
                      <a:pt x="857" y="704"/>
                      <a:pt x="853" y="667"/>
                    </a:cubicBezTo>
                    <a:cubicBezTo>
                      <a:pt x="853" y="667"/>
                      <a:pt x="852" y="554"/>
                      <a:pt x="792" y="314"/>
                    </a:cubicBezTo>
                    <a:cubicBezTo>
                      <a:pt x="792" y="314"/>
                      <a:pt x="790" y="299"/>
                      <a:pt x="765" y="295"/>
                    </a:cubicBezTo>
                    <a:cubicBezTo>
                      <a:pt x="765" y="295"/>
                      <a:pt x="648" y="258"/>
                      <a:pt x="635" y="247"/>
                    </a:cubicBezTo>
                    <a:cubicBezTo>
                      <a:pt x="635" y="247"/>
                      <a:pt x="622" y="229"/>
                      <a:pt x="616" y="217"/>
                    </a:cubicBezTo>
                    <a:cubicBezTo>
                      <a:pt x="616" y="199"/>
                      <a:pt x="616" y="199"/>
                      <a:pt x="616" y="199"/>
                    </a:cubicBezTo>
                    <a:cubicBezTo>
                      <a:pt x="616" y="199"/>
                      <a:pt x="628" y="206"/>
                      <a:pt x="642" y="170"/>
                    </a:cubicBezTo>
                    <a:cubicBezTo>
                      <a:pt x="642" y="170"/>
                      <a:pt x="664" y="142"/>
                      <a:pt x="636" y="140"/>
                    </a:cubicBezTo>
                    <a:cubicBezTo>
                      <a:pt x="636" y="140"/>
                      <a:pt x="652" y="61"/>
                      <a:pt x="617" y="54"/>
                    </a:cubicBezTo>
                    <a:cubicBezTo>
                      <a:pt x="617" y="54"/>
                      <a:pt x="610" y="0"/>
                      <a:pt x="535" y="23"/>
                    </a:cubicBezTo>
                    <a:cubicBezTo>
                      <a:pt x="535" y="23"/>
                      <a:pt x="496" y="31"/>
                      <a:pt x="484" y="92"/>
                    </a:cubicBezTo>
                    <a:cubicBezTo>
                      <a:pt x="484" y="127"/>
                      <a:pt x="484" y="127"/>
                      <a:pt x="484" y="127"/>
                    </a:cubicBezTo>
                    <a:cubicBezTo>
                      <a:pt x="484" y="127"/>
                      <a:pt x="474" y="121"/>
                      <a:pt x="477" y="142"/>
                    </a:cubicBezTo>
                    <a:cubicBezTo>
                      <a:pt x="477" y="142"/>
                      <a:pt x="484" y="183"/>
                      <a:pt x="490" y="182"/>
                    </a:cubicBezTo>
                    <a:lnTo>
                      <a:pt x="498" y="2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22222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" name="Freeform 30"/>
              <p:cNvSpPr>
                <a:spLocks/>
              </p:cNvSpPr>
              <p:nvPr/>
            </p:nvSpPr>
            <p:spPr bwMode="auto">
              <a:xfrm flipH="1">
                <a:off x="6884" y="1101"/>
                <a:ext cx="248" cy="932"/>
              </a:xfrm>
              <a:custGeom>
                <a:avLst/>
                <a:gdLst>
                  <a:gd name="T0" fmla="*/ 32768 w 124"/>
                  <a:gd name="T1" fmla="*/ 16384 h 466"/>
                  <a:gd name="T2" fmla="*/ 753664 w 124"/>
                  <a:gd name="T3" fmla="*/ 901120 h 466"/>
                  <a:gd name="T4" fmla="*/ 999424 w 124"/>
                  <a:gd name="T5" fmla="*/ 917504 h 466"/>
                  <a:gd name="T6" fmla="*/ 1277952 w 124"/>
                  <a:gd name="T7" fmla="*/ 835584 h 466"/>
                  <a:gd name="T8" fmla="*/ 1949696 w 124"/>
                  <a:gd name="T9" fmla="*/ 65536 h 466"/>
                  <a:gd name="T10" fmla="*/ 1966080 w 124"/>
                  <a:gd name="T11" fmla="*/ 0 h 466"/>
                  <a:gd name="T12" fmla="*/ 2031616 w 124"/>
                  <a:gd name="T13" fmla="*/ 114688 h 466"/>
                  <a:gd name="T14" fmla="*/ 1753088 w 124"/>
                  <a:gd name="T15" fmla="*/ 5357568 h 466"/>
                  <a:gd name="T16" fmla="*/ 1916928 w 124"/>
                  <a:gd name="T17" fmla="*/ 7045120 h 466"/>
                  <a:gd name="T18" fmla="*/ 327680 w 124"/>
                  <a:gd name="T19" fmla="*/ 7471104 h 466"/>
                  <a:gd name="T20" fmla="*/ 0 w 124"/>
                  <a:gd name="T21" fmla="*/ 81920 h 466"/>
                  <a:gd name="T22" fmla="*/ 32768 w 124"/>
                  <a:gd name="T23" fmla="*/ 16384 h 4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4"/>
                  <a:gd name="T37" fmla="*/ 0 h 466"/>
                  <a:gd name="T38" fmla="*/ 124 w 124"/>
                  <a:gd name="T39" fmla="*/ 466 h 4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4" h="466">
                    <a:moveTo>
                      <a:pt x="2" y="1"/>
                    </a:moveTo>
                    <a:cubicBezTo>
                      <a:pt x="2" y="1"/>
                      <a:pt x="27" y="32"/>
                      <a:pt x="46" y="55"/>
                    </a:cubicBezTo>
                    <a:cubicBezTo>
                      <a:pt x="54" y="57"/>
                      <a:pt x="52" y="57"/>
                      <a:pt x="61" y="56"/>
                    </a:cubicBezTo>
                    <a:cubicBezTo>
                      <a:pt x="61" y="56"/>
                      <a:pt x="67" y="58"/>
                      <a:pt x="78" y="51"/>
                    </a:cubicBezTo>
                    <a:cubicBezTo>
                      <a:pt x="90" y="39"/>
                      <a:pt x="105" y="34"/>
                      <a:pt x="119" y="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02" y="232"/>
                      <a:pt x="107" y="327"/>
                    </a:cubicBezTo>
                    <a:cubicBezTo>
                      <a:pt x="107" y="327"/>
                      <a:pt x="112" y="421"/>
                      <a:pt x="117" y="430"/>
                    </a:cubicBezTo>
                    <a:cubicBezTo>
                      <a:pt x="117" y="430"/>
                      <a:pt x="42" y="466"/>
                      <a:pt x="20" y="456"/>
                    </a:cubicBezTo>
                    <a:cubicBezTo>
                      <a:pt x="20" y="456"/>
                      <a:pt x="33" y="118"/>
                      <a:pt x="0" y="5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" name="Freeform 31"/>
              <p:cNvSpPr>
                <a:spLocks/>
              </p:cNvSpPr>
              <p:nvPr/>
            </p:nvSpPr>
            <p:spPr bwMode="auto">
              <a:xfrm flipH="1">
                <a:off x="6932" y="1211"/>
                <a:ext cx="126" cy="776"/>
              </a:xfrm>
              <a:custGeom>
                <a:avLst/>
                <a:gdLst>
                  <a:gd name="T0" fmla="*/ 147456 w 63"/>
                  <a:gd name="T1" fmla="*/ 0 h 388"/>
                  <a:gd name="T2" fmla="*/ 589824 w 63"/>
                  <a:gd name="T3" fmla="*/ 0 h 388"/>
                  <a:gd name="T4" fmla="*/ 770048 w 63"/>
                  <a:gd name="T5" fmla="*/ 262144 h 388"/>
                  <a:gd name="T6" fmla="*/ 655360 w 63"/>
                  <a:gd name="T7" fmla="*/ 557056 h 388"/>
                  <a:gd name="T8" fmla="*/ 950272 w 63"/>
                  <a:gd name="T9" fmla="*/ 5931008 h 388"/>
                  <a:gd name="T10" fmla="*/ 540672 w 63"/>
                  <a:gd name="T11" fmla="*/ 6356992 h 388"/>
                  <a:gd name="T12" fmla="*/ 0 w 63"/>
                  <a:gd name="T13" fmla="*/ 6062080 h 388"/>
                  <a:gd name="T14" fmla="*/ 278528 w 63"/>
                  <a:gd name="T15" fmla="*/ 622592 h 388"/>
                  <a:gd name="T16" fmla="*/ 49152 w 63"/>
                  <a:gd name="T17" fmla="*/ 311296 h 388"/>
                  <a:gd name="T18" fmla="*/ 147456 w 63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388"/>
                  <a:gd name="T32" fmla="*/ 63 w 63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388">
                    <a:moveTo>
                      <a:pt x="9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46" y="12"/>
                      <a:pt x="47" y="16"/>
                    </a:cubicBezTo>
                    <a:cubicBezTo>
                      <a:pt x="47" y="19"/>
                      <a:pt x="43" y="29"/>
                      <a:pt x="40" y="34"/>
                    </a:cubicBezTo>
                    <a:cubicBezTo>
                      <a:pt x="40" y="34"/>
                      <a:pt x="63" y="138"/>
                      <a:pt x="58" y="362"/>
                    </a:cubicBezTo>
                    <a:cubicBezTo>
                      <a:pt x="33" y="388"/>
                      <a:pt x="33" y="388"/>
                      <a:pt x="33" y="388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70"/>
                      <a:pt x="4" y="98"/>
                      <a:pt x="17" y="38"/>
                    </a:cubicBezTo>
                    <a:cubicBezTo>
                      <a:pt x="17" y="38"/>
                      <a:pt x="2" y="22"/>
                      <a:pt x="3" y="1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141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" name="Line 32"/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" name="Line 33"/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2" name="Szövegdoboz 11"/>
          <p:cNvSpPr txBox="1"/>
          <p:nvPr/>
        </p:nvSpPr>
        <p:spPr>
          <a:xfrm>
            <a:off x="3498137" y="3397250"/>
            <a:ext cx="4162425" cy="169892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ript MT Bold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ript MT Bold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ript MT Bold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ript MT Bold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ript MT Bold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itchFamily="66" charset="0"/>
                <a:cs typeface="Arial" charset="0"/>
              </a:defRPr>
            </a:lvl9pPr>
          </a:lstStyle>
          <a:p>
            <a:pPr>
              <a:defRPr/>
            </a:pPr>
            <a:r>
              <a:rPr lang="hu-HU" altLang="hu-HU" sz="1800" b="1" dirty="0" smtClean="0">
                <a:solidFill>
                  <a:srgbClr val="000000"/>
                </a:solidFill>
                <a:latin typeface="Arial" charset="0"/>
              </a:rPr>
              <a:t>Kínálatunk: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hu-HU" altLang="hu-HU" sz="1800" dirty="0" smtClean="0">
                <a:solidFill>
                  <a:srgbClr val="000000"/>
                </a:solidFill>
                <a:latin typeface="Arial" charset="0"/>
              </a:rPr>
              <a:t> vagyon- és felelősségbiztosítás</a:t>
            </a:r>
            <a:endParaRPr lang="en-US" altLang="hu-HU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hu-HU" altLang="hu-HU" sz="1800" dirty="0" smtClean="0">
                <a:solidFill>
                  <a:srgbClr val="000000"/>
                </a:solidFill>
                <a:latin typeface="Arial" charset="0"/>
              </a:rPr>
              <a:t> csoportos élet- és balesetbiztosítás</a:t>
            </a:r>
            <a:endParaRPr lang="en-US" altLang="hu-HU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hu-HU" altLang="hu-HU" sz="1800" dirty="0" smtClean="0">
                <a:solidFill>
                  <a:srgbClr val="000000"/>
                </a:solidFill>
                <a:latin typeface="Arial" charset="0"/>
              </a:rPr>
              <a:t> casco-flotta</a:t>
            </a:r>
            <a:endParaRPr lang="en-US" altLang="hu-HU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hu-HU" altLang="hu-HU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hu-HU" altLang="hu-HU" sz="1800" dirty="0" err="1" smtClean="0">
                <a:solidFill>
                  <a:srgbClr val="000000"/>
                </a:solidFill>
                <a:latin typeface="Arial" charset="0"/>
              </a:rPr>
              <a:t>gfb-flotta</a:t>
            </a:r>
            <a:endParaRPr lang="hu-HU" altLang="hu-HU" sz="1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5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582613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A tudás elmélyítése </a:t>
            </a:r>
            <a:r>
              <a:rPr lang="hu-HU" altLang="hu-HU" sz="2400" dirty="0" smtClean="0"/>
              <a:t>érdekében…</a:t>
            </a:r>
            <a:endParaRPr lang="hu-HU" altLang="hu-HU" sz="24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1225"/>
            <a:ext cx="8316415" cy="53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2988" y="341313"/>
            <a:ext cx="6781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400" smtClean="0">
                <a:solidFill>
                  <a:schemeClr val="tx1"/>
                </a:solidFill>
                <a:effectLst/>
              </a:rPr>
              <a:t>All Risks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484313"/>
            <a:ext cx="7467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altLang="hu-HU" sz="2400" b="1" dirty="0" smtClean="0">
                <a:solidFill>
                  <a:schemeClr val="tx1"/>
                </a:solidFill>
              </a:rPr>
              <a:t>Alapmodul</a:t>
            </a:r>
            <a:r>
              <a:rPr lang="hu-HU" altLang="hu-HU" sz="2400" dirty="0" smtClean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hu-HU" altLang="hu-HU" sz="2400" dirty="0" smtClean="0">
                <a:solidFill>
                  <a:schemeClr val="tx1"/>
                </a:solidFill>
              </a:rPr>
              <a:t>Balesetszerű</a:t>
            </a:r>
          </a:p>
          <a:p>
            <a:pPr>
              <a:defRPr/>
            </a:pPr>
            <a:r>
              <a:rPr lang="hu-HU" altLang="hu-HU" sz="2400" dirty="0" smtClean="0">
                <a:solidFill>
                  <a:schemeClr val="tx1"/>
                </a:solidFill>
              </a:rPr>
              <a:t>Előre nem látható</a:t>
            </a:r>
          </a:p>
          <a:p>
            <a:pPr>
              <a:defRPr/>
            </a:pPr>
            <a:r>
              <a:rPr lang="hu-HU" altLang="hu-HU" sz="2400" dirty="0" smtClean="0">
                <a:solidFill>
                  <a:schemeClr val="tx1"/>
                </a:solidFill>
              </a:rPr>
              <a:t>Váratlan</a:t>
            </a:r>
          </a:p>
          <a:p>
            <a:pPr>
              <a:defRPr/>
            </a:pPr>
            <a:r>
              <a:rPr lang="hu-HU" altLang="hu-HU" sz="2400" dirty="0" smtClean="0">
                <a:solidFill>
                  <a:schemeClr val="tx1"/>
                </a:solidFill>
              </a:rPr>
              <a:t>Véletlen</a:t>
            </a:r>
          </a:p>
          <a:p>
            <a:pPr>
              <a:defRPr/>
            </a:pPr>
            <a:r>
              <a:rPr lang="hu-HU" altLang="hu-HU" sz="2400" dirty="0" smtClean="0">
                <a:solidFill>
                  <a:schemeClr val="tx1"/>
                </a:solidFill>
              </a:rPr>
              <a:t>Külső hatás</a:t>
            </a:r>
          </a:p>
          <a:p>
            <a:pPr>
              <a:defRPr/>
            </a:pPr>
            <a:r>
              <a:rPr lang="hu-HU" altLang="hu-HU" sz="2400" b="1" dirty="0" smtClean="0">
                <a:solidFill>
                  <a:schemeClr val="tx1"/>
                </a:solidFill>
              </a:rPr>
              <a:t>Minden, ami nem szerepel a kizárások között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316957" cy="250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99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 bwMode="auto">
          <a:xfrm>
            <a:off x="1042988" y="414338"/>
            <a:ext cx="70770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hu-HU" altLang="hu-HU" sz="2000" smtClean="0">
                <a:solidFill>
                  <a:schemeClr val="tx1"/>
                </a:solidFill>
                <a:effectLst/>
              </a:rPr>
              <a:t>All Risks többletfedezetei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 bwMode="auto">
          <a:xfrm>
            <a:off x="971600" y="1268760"/>
            <a:ext cx="7993062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81000" indent="-381000" defTabSz="476250"/>
            <a:r>
              <a:rPr lang="hu-HU" altLang="hu-HU" sz="2400" dirty="0" smtClean="0">
                <a:solidFill>
                  <a:schemeClr val="tx1"/>
                </a:solidFill>
              </a:rPr>
              <a:t>Elektromos berendezések és számítógépek biztosítása teljesen </a:t>
            </a:r>
            <a:r>
              <a:rPr lang="hu-HU" altLang="hu-HU" sz="2400" dirty="0" err="1" smtClean="0">
                <a:solidFill>
                  <a:schemeClr val="tx1"/>
                </a:solidFill>
              </a:rPr>
              <a:t>All</a:t>
            </a:r>
            <a:r>
              <a:rPr lang="hu-HU" altLang="hu-HU" sz="2400" dirty="0" smtClean="0">
                <a:solidFill>
                  <a:schemeClr val="tx1"/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/>
                </a:solidFill>
              </a:rPr>
              <a:t>Risks</a:t>
            </a:r>
            <a:r>
              <a:rPr lang="hu-HU" altLang="hu-HU" sz="2400" dirty="0" smtClean="0">
                <a:solidFill>
                  <a:schemeClr val="tx1"/>
                </a:solidFill>
              </a:rPr>
              <a:t> fedezetté </a:t>
            </a:r>
            <a:r>
              <a:rPr lang="hu-HU" altLang="hu-HU" sz="2400" dirty="0" smtClean="0">
                <a:solidFill>
                  <a:schemeClr val="tx1"/>
                </a:solidFill>
              </a:rPr>
              <a:t>alakult</a:t>
            </a:r>
          </a:p>
          <a:p>
            <a:pPr marL="381000" indent="-381000" defTabSz="476250"/>
            <a:endParaRPr lang="hu-HU" altLang="hu-HU" sz="2400" dirty="0" smtClean="0">
              <a:solidFill>
                <a:schemeClr val="tx1"/>
              </a:solidFill>
            </a:endParaRPr>
          </a:p>
          <a:p>
            <a:pPr marL="381000" indent="-381000" defTabSz="476250"/>
            <a:r>
              <a:rPr lang="hu-HU" altLang="hu-HU" sz="2400" dirty="0" smtClean="0">
                <a:solidFill>
                  <a:schemeClr val="tx1"/>
                </a:solidFill>
              </a:rPr>
              <a:t>Üzemszünet-biztosítási fedezet is átalakult </a:t>
            </a:r>
            <a:r>
              <a:rPr lang="hu-HU" altLang="hu-HU" sz="2400" dirty="0" err="1" smtClean="0">
                <a:solidFill>
                  <a:schemeClr val="tx1"/>
                </a:solidFill>
              </a:rPr>
              <a:t>All</a:t>
            </a:r>
            <a:r>
              <a:rPr lang="hu-HU" altLang="hu-HU" sz="2400" dirty="0" smtClean="0">
                <a:solidFill>
                  <a:schemeClr val="tx1"/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/>
                </a:solidFill>
              </a:rPr>
              <a:t>Risks</a:t>
            </a:r>
            <a:r>
              <a:rPr lang="hu-HU" altLang="hu-HU" sz="2400" dirty="0" smtClean="0">
                <a:solidFill>
                  <a:schemeClr val="tx1"/>
                </a:solidFill>
              </a:rPr>
              <a:t> fedezetté</a:t>
            </a:r>
          </a:p>
          <a:p>
            <a:pPr marL="381000" indent="-381000" defTabSz="476250"/>
            <a:r>
              <a:rPr lang="hu-HU" altLang="hu-HU" sz="2400" dirty="0" err="1" smtClean="0">
                <a:solidFill>
                  <a:schemeClr val="tx1"/>
                </a:solidFill>
              </a:rPr>
              <a:t>Tarifálható</a:t>
            </a:r>
            <a:r>
              <a:rPr lang="hu-HU" altLang="hu-HU" sz="2400" dirty="0" smtClean="0">
                <a:solidFill>
                  <a:schemeClr val="tx1"/>
                </a:solidFill>
              </a:rPr>
              <a:t> az </a:t>
            </a:r>
            <a:r>
              <a:rPr lang="hu-HU" altLang="hu-HU" sz="2400" dirty="0" err="1" smtClean="0">
                <a:solidFill>
                  <a:schemeClr val="tx1"/>
                </a:solidFill>
              </a:rPr>
              <a:t>All</a:t>
            </a:r>
            <a:r>
              <a:rPr lang="hu-HU" altLang="hu-HU" sz="2400" dirty="0" smtClean="0">
                <a:solidFill>
                  <a:schemeClr val="tx1"/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/>
                </a:solidFill>
              </a:rPr>
              <a:t>Risks</a:t>
            </a:r>
            <a:r>
              <a:rPr lang="hu-HU" altLang="hu-HU" sz="2400" dirty="0" smtClean="0">
                <a:solidFill>
                  <a:schemeClr val="tx1"/>
                </a:solidFill>
              </a:rPr>
              <a:t> </a:t>
            </a:r>
            <a:r>
              <a:rPr lang="hu-HU" altLang="hu-HU" sz="2400" dirty="0" smtClean="0">
                <a:solidFill>
                  <a:schemeClr val="tx1"/>
                </a:solidFill>
              </a:rPr>
              <a:t>is</a:t>
            </a:r>
          </a:p>
          <a:p>
            <a:pPr marL="381000" indent="-381000" defTabSz="476250"/>
            <a:endParaRPr lang="hu-HU" altLang="hu-HU" sz="2400" dirty="0" smtClean="0">
              <a:solidFill>
                <a:schemeClr val="tx1"/>
              </a:solidFill>
            </a:endParaRPr>
          </a:p>
          <a:p>
            <a:pPr marL="381000" indent="-381000" defTabSz="476250"/>
            <a:r>
              <a:rPr lang="hu-HU" altLang="hu-HU" sz="2400" dirty="0" smtClean="0">
                <a:solidFill>
                  <a:schemeClr val="tx1"/>
                </a:solidFill>
              </a:rPr>
              <a:t>Nincs minimális biztosítási </a:t>
            </a:r>
            <a:r>
              <a:rPr lang="hu-HU" altLang="hu-HU" sz="2400" dirty="0" smtClean="0">
                <a:solidFill>
                  <a:schemeClr val="tx1"/>
                </a:solidFill>
              </a:rPr>
              <a:t>összeg</a:t>
            </a:r>
          </a:p>
          <a:p>
            <a:pPr marL="381000" indent="-381000" defTabSz="476250"/>
            <a:endParaRPr lang="hu-HU" altLang="hu-HU" sz="2400" dirty="0" smtClean="0">
              <a:solidFill>
                <a:schemeClr val="tx1"/>
              </a:solidFill>
            </a:endParaRPr>
          </a:p>
          <a:p>
            <a:pPr marL="381000" indent="-381000" defTabSz="476250"/>
            <a:r>
              <a:rPr lang="hu-HU" altLang="hu-HU" sz="2400" dirty="0" smtClean="0">
                <a:solidFill>
                  <a:schemeClr val="tx1"/>
                </a:solidFill>
              </a:rPr>
              <a:t>Bankok és bérbeadók igényeinek megfelel</a:t>
            </a:r>
          </a:p>
          <a:p>
            <a:pPr marL="381000" indent="-381000" defTabSz="476250">
              <a:buFontTx/>
              <a:buNone/>
            </a:pPr>
            <a:endParaRPr lang="hu-HU" altLang="hu-H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34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42988" y="206375"/>
            <a:ext cx="7345362" cy="6302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57238" eaLnBrk="0" hangingPunct="0">
              <a:lnSpc>
                <a:spcPts val="2100"/>
              </a:lnSpc>
              <a:spcBef>
                <a:spcPct val="0"/>
              </a:spcBef>
              <a:tabLst>
                <a:tab pos="3052763" algn="l"/>
              </a:tabLst>
              <a:defRPr/>
            </a:pPr>
            <a:r>
              <a:rPr lang="hu-HU" sz="2000" b="1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All</a:t>
            </a:r>
            <a:r>
              <a:rPr lang="hu-HU" sz="2000" b="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Arial"/>
                <a:ea typeface="+mj-ea"/>
                <a:cs typeface="+mj-cs"/>
              </a:rPr>
              <a:t>Risks</a:t>
            </a:r>
            <a:r>
              <a:rPr lang="hu-HU" sz="2000" b="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Vállalkozói </a:t>
            </a:r>
          </a:p>
          <a:p>
            <a:pPr defTabSz="757238" eaLnBrk="0" hangingPunct="0">
              <a:lnSpc>
                <a:spcPts val="2100"/>
              </a:lnSpc>
              <a:spcBef>
                <a:spcPct val="0"/>
              </a:spcBef>
              <a:tabLst>
                <a:tab pos="3052763" algn="l"/>
              </a:tabLst>
              <a:defRPr/>
            </a:pPr>
            <a:r>
              <a:rPr lang="hu-HU" sz="2000" b="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vagyon- és felelősségbiztosítás által lefedett kockázatok:</a:t>
            </a:r>
          </a:p>
        </p:txBody>
      </p:sp>
      <p:sp>
        <p:nvSpPr>
          <p:cNvPr id="23555" name="Téglalap 4"/>
          <p:cNvSpPr>
            <a:spLocks noChangeArrowheads="1"/>
          </p:cNvSpPr>
          <p:nvPr/>
        </p:nvSpPr>
        <p:spPr bwMode="auto">
          <a:xfrm>
            <a:off x="1116013" y="1322388"/>
            <a:ext cx="44640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20000"/>
              </a:spcAft>
              <a:buSzPct val="100000"/>
            </a:pPr>
            <a:r>
              <a:rPr lang="hu-HU" altLang="hu-H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All Risks fedezet:</a:t>
            </a:r>
          </a:p>
          <a:p>
            <a:pPr eaLnBrk="0" hangingPunct="0">
              <a:spcBef>
                <a:spcPct val="0"/>
              </a:spcBef>
              <a:spcAft>
                <a:spcPct val="20000"/>
              </a:spcAft>
              <a:buSzPct val="100000"/>
            </a:pPr>
            <a:r>
              <a:rPr lang="hu-HU" altLang="hu-HU" b="0" smtClean="0">
                <a:solidFill>
                  <a:srgbClr val="000000"/>
                </a:solidFill>
                <a:latin typeface="Arial" charset="0"/>
                <a:cs typeface="Arial" charset="0"/>
              </a:rPr>
              <a:t>Minden kockázatra fedezetet biztosít, amely a kizárások között nem szerepel.</a:t>
            </a:r>
          </a:p>
        </p:txBody>
      </p:sp>
      <p:sp>
        <p:nvSpPr>
          <p:cNvPr id="23556" name="Téglalap 5"/>
          <p:cNvSpPr>
            <a:spLocks noChangeArrowheads="1"/>
          </p:cNvSpPr>
          <p:nvPr/>
        </p:nvSpPr>
        <p:spPr bwMode="auto">
          <a:xfrm>
            <a:off x="5580063" y="1341438"/>
            <a:ext cx="3078162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61938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7238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7572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Betöréses lopás- és rablásbiztosítás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Üvegbiztosítás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Küldöttrablás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Üzemszünetbiztosítás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Szállítmánybiztosítás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Felelősségbiztosítás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Általános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Bérlői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Munkáltatói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Termék/Szolgáltatói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Bérbeadói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SzPct val="100000"/>
              <a:buFontTx/>
              <a:buBlip>
                <a:blip r:embed="rId2"/>
              </a:buBlip>
            </a:pPr>
            <a:r>
              <a:rPr lang="hu-HU" altLang="hu-HU" sz="14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Tanulói </a:t>
            </a:r>
          </a:p>
        </p:txBody>
      </p:sp>
    </p:spTree>
    <p:extLst>
      <p:ext uri="{BB962C8B-B14F-4D97-AF65-F5344CB8AC3E}">
        <p14:creationId xmlns:p14="http://schemas.microsoft.com/office/powerpoint/2010/main" val="2029768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2988" y="341313"/>
            <a:ext cx="6781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400" smtClean="0">
                <a:solidFill>
                  <a:schemeClr val="tx1"/>
                </a:solidFill>
                <a:effectLst/>
              </a:rPr>
              <a:t>Többletszolgáltatások díj nélkül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1913" y="1593850"/>
            <a:ext cx="746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000" smtClean="0">
                <a:solidFill>
                  <a:schemeClr val="tx1"/>
                </a:solidFill>
              </a:rPr>
              <a:t>Vihar-jégverés a szabadban tárolt ingóságokra is maximum 200 000 Ft-ig</a:t>
            </a:r>
          </a:p>
          <a:p>
            <a:r>
              <a:rPr lang="hu-HU" altLang="hu-HU" sz="2000" smtClean="0">
                <a:solidFill>
                  <a:schemeClr val="tx1"/>
                </a:solidFill>
              </a:rPr>
              <a:t>Kiterjesztés a kockázatviselés helyétől eltérő helyszínre</a:t>
            </a:r>
          </a:p>
          <a:p>
            <a:r>
              <a:rPr lang="hu-HU" altLang="hu-HU" sz="2000" smtClean="0">
                <a:solidFill>
                  <a:schemeClr val="tx1"/>
                </a:solidFill>
              </a:rPr>
              <a:t>Dolgozók személyes tárgyainak biztosítottsága</a:t>
            </a:r>
          </a:p>
          <a:p>
            <a:r>
              <a:rPr lang="hu-HU" altLang="hu-HU" sz="2000" smtClean="0">
                <a:solidFill>
                  <a:schemeClr val="tx1"/>
                </a:solidFill>
              </a:rPr>
              <a:t>Határoló falon kívül elhelyezett cégtáblák, reklámtáblák</a:t>
            </a:r>
          </a:p>
          <a:p>
            <a:r>
              <a:rPr lang="hu-HU" altLang="hu-HU" sz="2000" smtClean="0">
                <a:solidFill>
                  <a:schemeClr val="tx1"/>
                </a:solidFill>
              </a:rPr>
              <a:t>Kirakatszekrények feltörése</a:t>
            </a:r>
          </a:p>
          <a:p>
            <a:r>
              <a:rPr lang="hu-HU" altLang="hu-HU" sz="2000" smtClean="0">
                <a:solidFill>
                  <a:schemeClr val="tx1"/>
                </a:solidFill>
              </a:rPr>
              <a:t>Vandalizmus</a:t>
            </a:r>
          </a:p>
        </p:txBody>
      </p:sp>
    </p:spTree>
    <p:extLst>
      <p:ext uri="{BB962C8B-B14F-4D97-AF65-F5344CB8AC3E}">
        <p14:creationId xmlns:p14="http://schemas.microsoft.com/office/powerpoint/2010/main" val="267105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 bwMode="auto">
          <a:xfrm>
            <a:off x="1042988" y="1889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ts val="2100"/>
              </a:lnSpc>
            </a:pPr>
            <a:r>
              <a:rPr lang="hu-HU" altLang="hu-HU" sz="2400" smtClean="0">
                <a:solidFill>
                  <a:schemeClr val="tx1"/>
                </a:solidFill>
                <a:effectLst/>
              </a:rPr>
              <a:t>EuroMester és All Risks </a:t>
            </a:r>
            <a:br>
              <a:rPr lang="hu-HU" altLang="hu-HU" sz="2400" smtClean="0">
                <a:solidFill>
                  <a:schemeClr val="tx1"/>
                </a:solidFill>
                <a:effectLst/>
              </a:rPr>
            </a:br>
            <a:r>
              <a:rPr lang="hu-HU" altLang="hu-HU" sz="2400" smtClean="0">
                <a:solidFill>
                  <a:schemeClr val="tx1"/>
                </a:solidFill>
                <a:effectLst/>
              </a:rPr>
              <a:t>összehasonlítása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 bwMode="auto">
          <a:xfrm>
            <a:off x="1331913" y="1557338"/>
            <a:ext cx="730885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81000" indent="-381000" defTabSz="476250"/>
            <a:r>
              <a:rPr lang="hu-HU" altLang="hu-HU" sz="2000" dirty="0" smtClean="0">
                <a:solidFill>
                  <a:schemeClr val="tx1"/>
                </a:solidFill>
                <a:cs typeface="Arial" charset="0"/>
              </a:rPr>
              <a:t>TEÁOR veszélyességi besorolások megváltozása (2003-2008) </a:t>
            </a:r>
          </a:p>
          <a:p>
            <a:pPr marL="381000" indent="-381000" defTabSz="476250"/>
            <a:r>
              <a:rPr lang="hu-HU" altLang="hu-HU" sz="2000" dirty="0" smtClean="0">
                <a:solidFill>
                  <a:schemeClr val="tx1"/>
                </a:solidFill>
                <a:cs typeface="Arial" charset="0"/>
              </a:rPr>
              <a:t>Tevékenység szerinti keresés</a:t>
            </a:r>
          </a:p>
          <a:p>
            <a:pPr marL="381000" indent="-381000" defTabSz="476250"/>
            <a:r>
              <a:rPr lang="hu-HU" altLang="hu-HU" sz="2000" dirty="0" smtClean="0">
                <a:solidFill>
                  <a:schemeClr val="tx1"/>
                </a:solidFill>
                <a:cs typeface="Arial" charset="0"/>
              </a:rPr>
              <a:t>Veszélyességi besorolások módosítása</a:t>
            </a:r>
          </a:p>
          <a:p>
            <a:pPr marL="381000" indent="-381000" defTabSz="476250"/>
            <a:r>
              <a:rPr lang="hu-HU" altLang="hu-HU" sz="2000" dirty="0" smtClean="0">
                <a:solidFill>
                  <a:schemeClr val="tx1"/>
                </a:solidFill>
                <a:cs typeface="Arial" charset="0"/>
              </a:rPr>
              <a:t>Feltételek változása</a:t>
            </a:r>
          </a:p>
          <a:p>
            <a:pPr marL="952500" lvl="1" indent="-381000" defTabSz="476250"/>
            <a:r>
              <a:rPr lang="hu-HU" altLang="hu-HU" dirty="0" smtClean="0">
                <a:solidFill>
                  <a:schemeClr val="tx1"/>
                </a:solidFill>
                <a:cs typeface="Arial" charset="0"/>
              </a:rPr>
              <a:t>Vandalizmus </a:t>
            </a:r>
            <a:r>
              <a:rPr lang="hu-HU" altLang="hu-HU" dirty="0" err="1" smtClean="0">
                <a:solidFill>
                  <a:schemeClr val="tx1"/>
                </a:solidFill>
                <a:cs typeface="Arial" charset="0"/>
              </a:rPr>
              <a:t>All</a:t>
            </a:r>
            <a:r>
              <a:rPr lang="hu-HU" altLang="hu-H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  <a:cs typeface="Arial" charset="0"/>
              </a:rPr>
              <a:t>Riskshez</a:t>
            </a:r>
            <a:r>
              <a:rPr lang="hu-HU" altLang="hu-HU" dirty="0" smtClean="0">
                <a:solidFill>
                  <a:schemeClr val="tx1"/>
                </a:solidFill>
                <a:cs typeface="Arial" charset="0"/>
              </a:rPr>
              <a:t> került (Limit 100eFt/kár, 300.000 Ft/év)</a:t>
            </a:r>
          </a:p>
          <a:p>
            <a:pPr marL="381000" indent="-381000" defTabSz="476250"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346838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24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450" y="1366838"/>
            <a:ext cx="746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  <a:p>
            <a:endParaRPr lang="hu-HU" altLang="hu-HU" smtClean="0"/>
          </a:p>
          <a:p>
            <a:pPr algn="ctr">
              <a:buFontTx/>
              <a:buNone/>
            </a:pPr>
            <a:r>
              <a:rPr lang="hu-HU" altLang="hu-HU" sz="3200" b="1" smtClean="0">
                <a:solidFill>
                  <a:schemeClr val="tx1"/>
                </a:solidFill>
              </a:rPr>
              <a:t>Felelősségbiztosítások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82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1913" y="1557338"/>
            <a:ext cx="7056437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000" b="1" smtClean="0">
                <a:solidFill>
                  <a:schemeClr val="tx1"/>
                </a:solidFill>
              </a:rPr>
              <a:t>Általános:</a:t>
            </a:r>
            <a:r>
              <a:rPr lang="hu-HU" altLang="hu-HU" sz="2000" smtClean="0">
                <a:solidFill>
                  <a:schemeClr val="tx1"/>
                </a:solidFill>
              </a:rPr>
              <a:t> a biztosított jogszerűen folytatott tevékenysége során szerződésen kívüli, harmadik személynek okozott vagyoni és nem vagyoni károk. Biztosítási esemény továbbá a bérlő által a tulajdonosnak okozott tűz, robbanás, vezetékes víz, kiáramló hő,- füst által okozott károk (bérlői felelősség).</a:t>
            </a:r>
          </a:p>
          <a:p>
            <a:r>
              <a:rPr lang="hu-HU" altLang="hu-HU" sz="2000" smtClean="0">
                <a:solidFill>
                  <a:schemeClr val="tx1"/>
                </a:solidFill>
              </a:rPr>
              <a:t>Biztosított a környezetszennyezési felelősség is.</a:t>
            </a:r>
          </a:p>
        </p:txBody>
      </p:sp>
    </p:spTree>
    <p:extLst>
      <p:ext uri="{BB962C8B-B14F-4D97-AF65-F5344CB8AC3E}">
        <p14:creationId xmlns:p14="http://schemas.microsoft.com/office/powerpoint/2010/main" val="1904172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1913" y="1570038"/>
            <a:ext cx="7200900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000" b="1" smtClean="0">
                <a:solidFill>
                  <a:schemeClr val="tx1"/>
                </a:solidFill>
              </a:rPr>
              <a:t>Munkáltatói:</a:t>
            </a:r>
            <a:r>
              <a:rPr lang="hu-HU" altLang="hu-HU" sz="2000" smtClean="0">
                <a:solidFill>
                  <a:schemeClr val="tx1"/>
                </a:solidFill>
              </a:rPr>
              <a:t> a biztosítottal munkaviszonyban álló személyeknek okozott vagyoni és nem vagyoni károk, amelyekért a magyar jog szabályai szerint kártérítéssel tartozik. </a:t>
            </a:r>
          </a:p>
          <a:p>
            <a:endParaRPr lang="hu-HU" altLang="hu-HU" sz="2000" smtClean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727747" cy="272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71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331913" y="1365250"/>
            <a:ext cx="7272337" cy="39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000" b="1" smtClean="0">
                <a:solidFill>
                  <a:schemeClr val="tx1"/>
                </a:solidFill>
              </a:rPr>
              <a:t>Termék: </a:t>
            </a:r>
            <a:r>
              <a:rPr lang="hu-HU" altLang="hu-HU" sz="2000" smtClean="0">
                <a:solidFill>
                  <a:schemeClr val="tx1"/>
                </a:solidFill>
              </a:rPr>
              <a:t>a biztosított által előállított, forgalmazott termékek hibájából eredő vagyoni és nem vagyoni, valamint tárgyrongálási károk amiért felelősséggel tartozik.</a:t>
            </a:r>
          </a:p>
          <a:p>
            <a:endParaRPr lang="hu-HU" altLang="hu-HU" sz="2000" smtClean="0">
              <a:solidFill>
                <a:schemeClr val="tx1"/>
              </a:solidFill>
            </a:endParaRPr>
          </a:p>
          <a:p>
            <a:r>
              <a:rPr lang="hu-HU" altLang="hu-HU" sz="2000" b="1" smtClean="0">
                <a:solidFill>
                  <a:schemeClr val="tx1"/>
                </a:solidFill>
              </a:rPr>
              <a:t>Szolgáltatói:</a:t>
            </a:r>
            <a:r>
              <a:rPr lang="hu-HU" altLang="hu-HU" sz="2000" smtClean="0">
                <a:solidFill>
                  <a:schemeClr val="tx1"/>
                </a:solidFill>
              </a:rPr>
              <a:t> a biztosított szerződéses partnereinek, a biztosított által nyújtott hibás szolgáltatásból okozott vagyoni és nem vagyoni, valamint tárgyrongálási károk. Biztosítási esemény továbbá a biztosított bérbeadó által a bérlőnek tűz, robbanás, vezetékes víz, tűzoltó berendezés kilyukadása, technológiai cső törése, elektromos áram okozta tűz, füst és hő kiáramlása által okozott károk.                    </a:t>
            </a:r>
          </a:p>
          <a:p>
            <a:pPr>
              <a:buFontTx/>
              <a:buNone/>
            </a:pPr>
            <a:r>
              <a:rPr lang="hu-HU" altLang="hu-HU" sz="2000" smtClean="0">
                <a:solidFill>
                  <a:schemeClr val="tx1"/>
                </a:solidFill>
              </a:rPr>
              <a:t>    (bérbeadói felelősség)</a:t>
            </a:r>
          </a:p>
        </p:txBody>
      </p:sp>
    </p:spTree>
    <p:extLst>
      <p:ext uri="{BB962C8B-B14F-4D97-AF65-F5344CB8AC3E}">
        <p14:creationId xmlns:p14="http://schemas.microsoft.com/office/powerpoint/2010/main" val="516874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KKV definíció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988592"/>
            <a:ext cx="6994525" cy="4176712"/>
          </a:xfrm>
        </p:spPr>
        <p:txBody>
          <a:bodyPr/>
          <a:lstStyle/>
          <a:p>
            <a:pPr eaLnBrk="1" fontAlgn="ctr" hangingPunct="1"/>
            <a:r>
              <a:rPr lang="hu-HU" dirty="0"/>
              <a:t> </a:t>
            </a:r>
          </a:p>
          <a:p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38819"/>
              </p:ext>
            </p:extLst>
          </p:nvPr>
        </p:nvGraphicFramePr>
        <p:xfrm>
          <a:off x="1835696" y="1484536"/>
          <a:ext cx="6273800" cy="1809750"/>
        </p:xfrm>
        <a:graphic>
          <a:graphicData uri="http://schemas.openxmlformats.org/drawingml/2006/table">
            <a:tbl>
              <a:tblPr/>
              <a:tblGrid>
                <a:gridCol w="1627128"/>
                <a:gridCol w="1018144"/>
                <a:gridCol w="1903074"/>
                <a:gridCol w="1725454"/>
              </a:tblGrid>
              <a:tr h="8953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Létszám (FTE)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Éves nettó árbevétel (mEUR)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Mérlegfőösszeg (mEUR)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Mikro- &lt;10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Kis- &lt;50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Közepes- &lt;250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1763688" y="3645024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0"/>
              </a:spcBef>
              <a:buFont typeface="Wingdings" pitchFamily="2" charset="2"/>
              <a:buChar char="ü"/>
            </a:pPr>
            <a:r>
              <a:rPr lang="hu-HU" sz="2000" b="1" dirty="0">
                <a:solidFill>
                  <a:srgbClr val="333399"/>
                </a:solidFill>
              </a:rPr>
              <a:t>547</a:t>
            </a:r>
            <a:r>
              <a:rPr lang="hu-HU" sz="2000" dirty="0">
                <a:solidFill>
                  <a:srgbClr val="000000"/>
                </a:solidFill>
              </a:rPr>
              <a:t> ezer db aktív KKV, 2/3-uk 50 fő </a:t>
            </a:r>
            <a:r>
              <a:rPr lang="hu-HU" sz="2000" dirty="0" smtClean="0">
                <a:solidFill>
                  <a:srgbClr val="000000"/>
                </a:solidFill>
              </a:rPr>
              <a:t>alatti</a:t>
            </a: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ü"/>
            </a:pPr>
            <a:endParaRPr lang="hu-HU" sz="2000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évente 50 ezer új vállalkozás </a:t>
            </a:r>
            <a:r>
              <a:rPr lang="hu-HU" sz="2000" dirty="0" smtClean="0">
                <a:solidFill>
                  <a:srgbClr val="000000"/>
                </a:solidFill>
              </a:rPr>
              <a:t>alakul</a:t>
            </a: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ü"/>
            </a:pPr>
            <a:endParaRPr lang="hu-HU" sz="2000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ü"/>
            </a:pPr>
            <a:r>
              <a:rPr lang="hu-HU" sz="2000" b="1" dirty="0">
                <a:solidFill>
                  <a:srgbClr val="333399"/>
                </a:solidFill>
              </a:rPr>
              <a:t>70%</a:t>
            </a:r>
            <a:r>
              <a:rPr lang="hu-HU" sz="2000" dirty="0">
                <a:solidFill>
                  <a:srgbClr val="000000"/>
                </a:solidFill>
              </a:rPr>
              <a:t> rendelkezik vagyon biztosítással </a:t>
            </a:r>
          </a:p>
          <a:p>
            <a:pPr marL="285750" lvl="0" indent="-285750">
              <a:spcBef>
                <a:spcPct val="0"/>
              </a:spcBef>
            </a:pPr>
            <a:r>
              <a:rPr lang="hu-HU" sz="2000" dirty="0">
                <a:solidFill>
                  <a:srgbClr val="000000"/>
                </a:solidFill>
              </a:rPr>
              <a:t>	(4% üzemszünettel</a:t>
            </a:r>
            <a:r>
              <a:rPr lang="hu-HU" sz="2000" dirty="0" smtClean="0">
                <a:solidFill>
                  <a:srgbClr val="000000"/>
                </a:solidFill>
              </a:rPr>
              <a:t>)</a:t>
            </a:r>
          </a:p>
          <a:p>
            <a:pPr marL="285750" lvl="0" indent="-285750">
              <a:spcBef>
                <a:spcPct val="0"/>
              </a:spcBef>
            </a:pPr>
            <a:endParaRPr lang="hu-HU" sz="2000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ü"/>
            </a:pPr>
            <a:r>
              <a:rPr lang="hu-HU" sz="2000" b="1" dirty="0">
                <a:solidFill>
                  <a:srgbClr val="333399"/>
                </a:solidFill>
              </a:rPr>
              <a:t>80%</a:t>
            </a:r>
            <a:r>
              <a:rPr lang="hu-HU" sz="2000" dirty="0">
                <a:solidFill>
                  <a:srgbClr val="000000"/>
                </a:solidFill>
              </a:rPr>
              <a:t> tervez fejlesztést</a:t>
            </a:r>
          </a:p>
        </p:txBody>
      </p:sp>
      <p:sp>
        <p:nvSpPr>
          <p:cNvPr id="8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02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331913" y="1484313"/>
            <a:ext cx="7272337" cy="51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000" b="1" smtClean="0">
                <a:solidFill>
                  <a:schemeClr val="tx1"/>
                </a:solidFill>
              </a:rPr>
              <a:t>Tanuló: </a:t>
            </a:r>
            <a:r>
              <a:rPr lang="hu-HU" altLang="hu-HU" sz="2000" smtClean="0">
                <a:solidFill>
                  <a:schemeClr val="tx1"/>
                </a:solidFill>
              </a:rPr>
              <a:t>oktatás, képzés, szakmai gyakorlat során az abban résztvevő tanulókat érintő felelősségi károk. </a:t>
            </a:r>
          </a:p>
          <a:p>
            <a:pPr>
              <a:buFontTx/>
              <a:buNone/>
            </a:pPr>
            <a:r>
              <a:rPr lang="hu-HU" altLang="hu-HU" sz="2000" smtClean="0">
                <a:solidFill>
                  <a:schemeClr val="tx1"/>
                </a:solidFill>
              </a:rPr>
              <a:t>    Fedezetet nyújt a tanulót ért károkra, a tanuló által harmadik személynek okozott károkra, a foglalkoztatónak okozott károkra.</a:t>
            </a:r>
            <a:endParaRPr lang="hu-HU" altLang="hu-HU" sz="2000" b="1" smtClean="0">
              <a:solidFill>
                <a:schemeClr val="tx1"/>
              </a:solidFill>
            </a:endParaRPr>
          </a:p>
          <a:p>
            <a:endParaRPr lang="hu-HU" altLang="hu-HU" sz="2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42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450" y="1366838"/>
            <a:ext cx="746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solidFill>
                <a:schemeClr val="tx1"/>
              </a:solidFill>
            </a:endParaRPr>
          </a:p>
          <a:p>
            <a:endParaRPr lang="hu-HU" altLang="hu-HU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hu-HU" altLang="hu-HU" sz="3200" b="1" smtClean="0">
                <a:solidFill>
                  <a:schemeClr val="tx1"/>
                </a:solidFill>
              </a:rPr>
              <a:t>Engedmények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93705"/>
            <a:ext cx="3704828" cy="25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5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341438"/>
            <a:ext cx="7704137" cy="38909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u-HU" altLang="hu-HU" sz="2000" b="1" dirty="0" smtClean="0">
                <a:solidFill>
                  <a:schemeClr val="tx1"/>
                </a:solidFill>
              </a:rPr>
              <a:t>Az engedmények a teljes ajánlatra vonatkoznak.</a:t>
            </a:r>
          </a:p>
          <a:p>
            <a:pPr>
              <a:lnSpc>
                <a:spcPct val="80000"/>
              </a:lnSpc>
              <a:defRPr/>
            </a:pPr>
            <a:endParaRPr lang="hu-HU" altLang="hu-HU" sz="20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hu-HU" altLang="hu-HU" sz="2000" b="1" dirty="0" smtClean="0">
                <a:solidFill>
                  <a:schemeClr val="tx1"/>
                </a:solidFill>
              </a:rPr>
              <a:t>Fajtái: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Tartam (3 éves lekötés esetén),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Egzisztencia 12 hónapon belül indult vagy átvett cégek esetén), 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Hűség (ha a szerződő rendelkezik bármilyen SIGNAL biztosítással 5,-ill.10%),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Mennyiségi, az engedmény: 5-10-15%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Kockázati: 5,10%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Inkasszó: 5%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Szakmai engedmény: 5,10%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000" b="1" dirty="0" smtClean="0">
                <a:solidFill>
                  <a:schemeClr val="tx1"/>
                </a:solidFill>
              </a:rPr>
              <a:t>Az engedmény nem haladhatják meg a kalkulált díj 50%-át.</a:t>
            </a:r>
          </a:p>
        </p:txBody>
      </p:sp>
    </p:spTree>
    <p:extLst>
      <p:ext uri="{BB962C8B-B14F-4D97-AF65-F5344CB8AC3E}">
        <p14:creationId xmlns:p14="http://schemas.microsoft.com/office/powerpoint/2010/main" val="3764063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2988" y="341313"/>
            <a:ext cx="6781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400" smtClean="0">
                <a:solidFill>
                  <a:schemeClr val="tx1"/>
                </a:solidFill>
                <a:effectLst/>
              </a:rPr>
              <a:t>Az EuroMester módozat előnyei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368425"/>
            <a:ext cx="7612063" cy="5373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Modulrendszerű</a:t>
            </a:r>
          </a:p>
          <a:p>
            <a:pPr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Jelentős többletszolgáltatások díj nélkül</a:t>
            </a:r>
          </a:p>
          <a:p>
            <a:pPr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Alap a FLEXA, kiegészíthető a Bővített elemi károk kockázataival.</a:t>
            </a:r>
          </a:p>
          <a:p>
            <a:pPr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A szállítmánybiztosításban a készletek mellett a gépek, berendezések is biztosíthatók.</a:t>
            </a:r>
          </a:p>
          <a:p>
            <a:pPr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Kiterjeszthető a ki-berakodás közben előforduló sérülésekre is.</a:t>
            </a:r>
          </a:p>
          <a:p>
            <a:pPr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A szolgáltatói felelősségben lehetőség van bérbeadói  felelősség vállalásra is.</a:t>
            </a:r>
          </a:p>
          <a:p>
            <a:pPr>
              <a:defRPr/>
            </a:pPr>
            <a:r>
              <a:rPr lang="hu-HU" altLang="hu-HU" sz="2000" dirty="0" smtClean="0">
                <a:solidFill>
                  <a:schemeClr val="tx1"/>
                </a:solidFill>
              </a:rPr>
              <a:t>Az általános felelősségbiztosítás tartalmazza a bérlői felelősséget is.</a:t>
            </a:r>
          </a:p>
          <a:p>
            <a:pPr marL="0" indent="0">
              <a:buFontTx/>
              <a:buNone/>
              <a:defRPr/>
            </a:pPr>
            <a:endParaRPr lang="hu-HU" altLang="hu-HU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hu-HU" altLang="hu-HU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5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2988" y="188913"/>
            <a:ext cx="6781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100"/>
              </a:lnSpc>
            </a:pPr>
            <a:r>
              <a:rPr lang="hu-HU" altLang="hu-HU" sz="2400" smtClean="0">
                <a:solidFill>
                  <a:schemeClr val="tx1"/>
                </a:solidFill>
                <a:effectLst/>
              </a:rPr>
              <a:t>Az All Risks előnyei</a:t>
            </a:r>
            <a:br>
              <a:rPr lang="hu-HU" altLang="hu-HU" sz="2400" smtClean="0">
                <a:solidFill>
                  <a:schemeClr val="tx1"/>
                </a:solidFill>
                <a:effectLst/>
              </a:rPr>
            </a:br>
            <a:r>
              <a:rPr lang="hu-HU" altLang="hu-HU" sz="2400" smtClean="0">
                <a:solidFill>
                  <a:schemeClr val="tx1"/>
                </a:solidFill>
                <a:effectLst/>
              </a:rPr>
              <a:t>Az EuroMester előnyeit megtartva: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81113" y="1989138"/>
            <a:ext cx="746760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400" smtClean="0">
                <a:solidFill>
                  <a:schemeClr val="tx1"/>
                </a:solidFill>
              </a:rPr>
              <a:t>Elektromos berendezés modul teljesen All Risks</a:t>
            </a:r>
          </a:p>
          <a:p>
            <a:r>
              <a:rPr lang="hu-HU" altLang="hu-HU" sz="2400" smtClean="0">
                <a:solidFill>
                  <a:schemeClr val="tx1"/>
                </a:solidFill>
              </a:rPr>
              <a:t>Az üzemszünet kockázatai is All Risks alapokon</a:t>
            </a:r>
          </a:p>
          <a:p>
            <a:r>
              <a:rPr lang="hu-HU" altLang="hu-HU" sz="2400" smtClean="0">
                <a:solidFill>
                  <a:schemeClr val="tx1"/>
                </a:solidFill>
              </a:rPr>
              <a:t>Tarifa program rendelkezésre áll</a:t>
            </a:r>
          </a:p>
          <a:p>
            <a:r>
              <a:rPr lang="hu-HU" altLang="hu-HU" sz="2400" smtClean="0">
                <a:solidFill>
                  <a:schemeClr val="tx1"/>
                </a:solidFill>
              </a:rPr>
              <a:t>Nincs minimális biztosítási összeg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88156"/>
            <a:ext cx="4104456" cy="24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05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619672" y="620688"/>
            <a:ext cx="6624736" cy="216024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hu-HU" sz="3200" cap="all" spc="20" dirty="0" err="1" smtClean="0"/>
              <a:t>Signal</a:t>
            </a:r>
            <a:r>
              <a:rPr lang="hu-HU" sz="3200" cap="all" spc="20" dirty="0" smtClean="0"/>
              <a:t> </a:t>
            </a:r>
            <a:r>
              <a:rPr lang="hu-HU" sz="3200" cap="all" spc="20" dirty="0" err="1" smtClean="0"/>
              <a:t>VállaLkozói</a:t>
            </a:r>
            <a:r>
              <a:rPr lang="hu-HU" sz="3200" cap="all" spc="20" dirty="0" smtClean="0"/>
              <a:t> felelősségbiztosítások</a:t>
            </a:r>
            <a:br>
              <a:rPr lang="hu-HU" sz="3200" cap="all" spc="20" dirty="0" smtClean="0"/>
            </a:br>
            <a:r>
              <a:rPr lang="hu-HU" sz="1600" b="0" cap="all" spc="20" dirty="0" smtClean="0"/>
              <a:t>(tájékoztató ismertető)</a:t>
            </a:r>
            <a:r>
              <a:rPr lang="hu-HU" sz="2800" cap="all" spc="20" dirty="0" smtClean="0"/>
              <a:t/>
            </a:r>
            <a:br>
              <a:rPr lang="hu-HU" sz="2800" cap="all" spc="2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16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19" y="2420888"/>
            <a:ext cx="591614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45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4480" y="1916832"/>
            <a:ext cx="6179888" cy="30243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MESTER 1996 / EUROMESTER 2004</a:t>
            </a:r>
          </a:p>
          <a:p>
            <a:pPr marL="1085850" lvl="1" indent="-342900">
              <a:buFontTx/>
              <a:buChar char="-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Jogszabály változások</a:t>
            </a:r>
          </a:p>
          <a:p>
            <a:pPr marL="342900" indent="-342900">
              <a:buFontTx/>
              <a:buChar char="-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Kárrendezési tapasztalatok</a:t>
            </a:r>
          </a:p>
          <a:p>
            <a:pPr marL="342900" indent="-342900">
              <a:buFontTx/>
              <a:buChar char="-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Piaci lehetőségek</a:t>
            </a:r>
            <a:endParaRPr lang="hu-HU" dirty="0"/>
          </a:p>
        </p:txBody>
      </p:sp>
      <p:pic>
        <p:nvPicPr>
          <p:cNvPr id="2050" name="Picture 2" descr="Z:\2013\KKV kampány 2013 ősz\Képek\imagesCA0LQU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78167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32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0"/>
            <a:ext cx="6551612" cy="1143000"/>
          </a:xfrm>
        </p:spPr>
        <p:txBody>
          <a:bodyPr/>
          <a:lstStyle/>
          <a:p>
            <a:r>
              <a:rPr lang="hu-HU" dirty="0" smtClean="0"/>
              <a:t>Új vállalkozói felelősségbiztosítás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3899" y="1556792"/>
            <a:ext cx="6994525" cy="2376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Fókuszban a KKV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Önállóan köthető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Testre szabott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Gyors, egyszerű ajánlatkészítés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11 elemből és 12 záradékból áll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61048"/>
            <a:ext cx="4141448" cy="27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124744"/>
            <a:ext cx="6994525" cy="51125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Általános felelősségből kikerült és önálló elem lett: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hu-HU" dirty="0" smtClean="0"/>
              <a:t>bérlői felelősség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hu-HU" dirty="0" smtClean="0"/>
              <a:t>környezetszennyezési felelősség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Szolgáltatói felelősségből kikerült és önálló elem lett: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hu-HU" dirty="0" smtClean="0"/>
              <a:t>bérbeadói felelősség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Jogszabályi változások átvezetve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Új elemek: 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hu-HU" dirty="0"/>
              <a:t>k</a:t>
            </a:r>
            <a:r>
              <a:rPr lang="hu-HU" dirty="0" smtClean="0"/>
              <a:t>özbeszerzési tanácsadók felelősségbiztosítása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hu-HU" dirty="0" smtClean="0"/>
              <a:t>záradékok</a:t>
            </a:r>
          </a:p>
          <a:p>
            <a:endParaRPr lang="hu-HU" dirty="0" smtClean="0"/>
          </a:p>
          <a:p>
            <a:r>
              <a:rPr lang="hu-HU" b="1" dirty="0" smtClean="0"/>
              <a:t>Valamennyi választott elemre kiterjed: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hu-HU" dirty="0"/>
              <a:t>e</a:t>
            </a:r>
            <a:r>
              <a:rPr lang="hu-HU" dirty="0" smtClean="0"/>
              <a:t>urópai kiterjesztés záradék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hu-HU" dirty="0"/>
              <a:t>a</a:t>
            </a:r>
            <a:r>
              <a:rPr lang="hu-HU" dirty="0" smtClean="0"/>
              <a:t>lvállalkozói kiterjesztés záradék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Per és kamat költséget is megtérítjük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Járadék fizetés szabályozva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0223BEAE-6238-4A47-9AEB-277C403737BB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38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0872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04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felelősségbiztosítás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052488"/>
            <a:ext cx="7332016" cy="5688880"/>
          </a:xfrm>
        </p:spPr>
        <p:txBody>
          <a:bodyPr/>
          <a:lstStyle/>
          <a:p>
            <a:r>
              <a:rPr lang="hu-HU" dirty="0" smtClean="0"/>
              <a:t>Kötelező elem a további felelősségbiztosítások igénybevételéhez, kivéve: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Hivatalos közbeszerzési tanácsadók felelősségbiztosítása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Iskolák felelősségbiztosítása</a:t>
            </a:r>
          </a:p>
          <a:p>
            <a:endParaRPr lang="hu-HU" dirty="0" smtClean="0"/>
          </a:p>
          <a:p>
            <a:r>
              <a:rPr lang="hu-HU" b="1" dirty="0" smtClean="0"/>
              <a:t>Biztosítási esemény:</a:t>
            </a:r>
            <a:r>
              <a:rPr lang="hu-HU" dirty="0" smtClean="0"/>
              <a:t> </a:t>
            </a:r>
          </a:p>
          <a:p>
            <a:r>
              <a:rPr lang="hu-HU" dirty="0" smtClean="0"/>
              <a:t>Biztosító mentesíti a biztosítottat tevékenységével szerződésen kívül, harmadik személynek okozott személyi sérülésből és/vagy tárgyrongálásból származó károk megtérítése alól.</a:t>
            </a:r>
          </a:p>
          <a:p>
            <a:endParaRPr lang="hu-HU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Záradékok:</a:t>
            </a:r>
            <a:r>
              <a:rPr lang="hu-HU" dirty="0" smtClean="0"/>
              <a:t> - úthibák és sorfák okozta károk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rendezvényszervezői tevékenység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vegyszer kijuttatásával okozott károk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állattartói károk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vezetékekben, kábelekben okozott károk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hatósági jogkörben okozott károk</a:t>
            </a:r>
          </a:p>
          <a:p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56BAF6AB-CB6E-46B3-92BD-2D7007B91935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39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0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KKV szektor összetétele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052736"/>
            <a:ext cx="6994525" cy="432048"/>
          </a:xfrm>
        </p:spPr>
        <p:txBody>
          <a:bodyPr/>
          <a:lstStyle/>
          <a:p>
            <a:pPr algn="ctr"/>
            <a:r>
              <a:rPr lang="hu-HU" dirty="0"/>
              <a:t>A KKV-k száma ágazatonként (ezer db)</a:t>
            </a:r>
          </a:p>
          <a:p>
            <a:pPr algn="ctr"/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775545"/>
              </p:ext>
            </p:extLst>
          </p:nvPr>
        </p:nvGraphicFramePr>
        <p:xfrm>
          <a:off x="1259632" y="1700808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07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felelősségbiztosítás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556792"/>
            <a:ext cx="7632848" cy="2448272"/>
          </a:xfrm>
        </p:spPr>
        <p:txBody>
          <a:bodyPr/>
          <a:lstStyle/>
          <a:p>
            <a:pPr>
              <a:tabLst>
                <a:tab pos="1438275" algn="l"/>
              </a:tabLst>
            </a:pPr>
            <a:r>
              <a:rPr lang="hu-HU" b="1" dirty="0"/>
              <a:t>Kizárások</a:t>
            </a:r>
            <a:r>
              <a:rPr lang="hu-HU" b="1" dirty="0" smtClean="0"/>
              <a:t>:</a:t>
            </a:r>
            <a:r>
              <a:rPr lang="hu-HU" dirty="0" smtClean="0"/>
              <a:t>  - más felelősségbiztosítással vagy záradékkal  	 	  fedezetbe vállalható kockázatok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épületek, építmények bontásával összefüggő károk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tanácsadási tevékenységgel kapcsolatos károk</a:t>
            </a:r>
          </a:p>
          <a:p>
            <a:r>
              <a:rPr lang="hu-HU" dirty="0"/>
              <a:t>		 </a:t>
            </a:r>
            <a:r>
              <a:rPr lang="hu-HU" dirty="0" smtClean="0"/>
              <a:t>    </a:t>
            </a:r>
            <a:endParaRPr lang="hu-HU" dirty="0"/>
          </a:p>
          <a:p>
            <a:endParaRPr lang="hu-HU" dirty="0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CC0E45AE-0BFD-4F21-982C-62495470BDC8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40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11619"/>
            <a:ext cx="3853416" cy="25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29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Munkáltatói felelősségbiztosítás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052736"/>
            <a:ext cx="7066533" cy="5544616"/>
          </a:xfrm>
        </p:spPr>
        <p:txBody>
          <a:bodyPr/>
          <a:lstStyle/>
          <a:p>
            <a:r>
              <a:rPr lang="hu-HU" b="1" dirty="0" smtClean="0"/>
              <a:t>Biztosítási esemény:</a:t>
            </a:r>
            <a:r>
              <a:rPr lang="hu-HU" dirty="0" smtClean="0"/>
              <a:t> </a:t>
            </a:r>
          </a:p>
          <a:p>
            <a:r>
              <a:rPr lang="hu-HU" dirty="0" smtClean="0"/>
              <a:t>Biztosító mentesíti a munkáltatót (közalkalmazotti, közszolgálati, </a:t>
            </a:r>
            <a:r>
              <a:rPr lang="hu-HU" dirty="0" err="1" smtClean="0"/>
              <a:t>közfoglalkoztatotti</a:t>
            </a:r>
            <a:r>
              <a:rPr lang="hu-HU" dirty="0" smtClean="0"/>
              <a:t> stb. jogviszony is) munkavállalójának munkaviszonyával, munkabalesetével összefüggésben okozott károk megtérítése alól</a:t>
            </a:r>
          </a:p>
          <a:p>
            <a:endParaRPr lang="hu-HU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Záradékok:</a:t>
            </a:r>
            <a:r>
              <a:rPr lang="hu-HU" dirty="0" smtClean="0"/>
              <a:t> - távmunka végzés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munkaerő kölcsönzés</a:t>
            </a:r>
          </a:p>
          <a:p>
            <a:endParaRPr lang="hu-HU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Kizárások:</a:t>
            </a:r>
            <a:r>
              <a:rPr lang="hu-HU" dirty="0" smtClean="0"/>
              <a:t> </a:t>
            </a:r>
            <a:r>
              <a:rPr lang="hu-HU" dirty="0"/>
              <a:t>	</a:t>
            </a:r>
            <a:r>
              <a:rPr lang="hu-HU" dirty="0" smtClean="0"/>
              <a:t>- foglalkozási megbetegedésből eredő 	  	  kártérítési igény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munkaviszony jogellenes megszűntetéséből 	  eredő károk</a:t>
            </a:r>
            <a:endParaRPr lang="hu-HU" dirty="0"/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több munkáltató által létesített 	  	  	  munkaviszonyból eredő károk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nem munkaviszonyból eredő károk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CE19774-B1C2-42E5-9F40-10E58942D322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41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8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Termékfelelősség-biztosítás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052736"/>
            <a:ext cx="7776864" cy="4752528"/>
          </a:xfrm>
        </p:spPr>
        <p:txBody>
          <a:bodyPr/>
          <a:lstStyle/>
          <a:p>
            <a:r>
              <a:rPr lang="hu-HU" b="1" dirty="0" smtClean="0"/>
              <a:t>Biztosítási esemény:</a:t>
            </a:r>
            <a:r>
              <a:rPr lang="hu-HU" dirty="0" smtClean="0"/>
              <a:t> </a:t>
            </a:r>
          </a:p>
          <a:p>
            <a:r>
              <a:rPr lang="hu-HU" dirty="0" smtClean="0"/>
              <a:t>A gyártó közvetlenül felel a fogyasztóval szemben a hibás termékkel okozott termékkárokért. Fedezetünk kiterjed azon szerződésen kívül okozott károkra, amelyeket harmadik személynek hibás termékkel más dolgában okoznak.</a:t>
            </a:r>
          </a:p>
          <a:p>
            <a:endParaRPr lang="hu-HU" b="1" dirty="0" smtClean="0"/>
          </a:p>
          <a:p>
            <a:r>
              <a:rPr lang="hu-HU" b="1" dirty="0" smtClean="0"/>
              <a:t>Záradék:</a:t>
            </a:r>
            <a:r>
              <a:rPr lang="hu-HU" dirty="0" smtClean="0"/>
              <a:t> Bérmunkával okozott károk</a:t>
            </a:r>
          </a:p>
          <a:p>
            <a:endParaRPr lang="hu-HU" b="1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Kizárások:</a:t>
            </a:r>
            <a:r>
              <a:rPr lang="hu-HU" dirty="0" smtClean="0"/>
              <a:t> 	- robbanóanyagok, gázok és illékony kőolaj termékek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villamos energia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gyógyszerek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génanyagok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dohánytermék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fegyverek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gyártás dátumának megtévesztő feltüntetéséből 		  eredő károk</a:t>
            </a:r>
          </a:p>
          <a:p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E7F65388-74DC-4989-99B9-AA4D8C35E2E5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42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22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Szolgáltatói felelősségbiztosítás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052736"/>
            <a:ext cx="6994525" cy="4176712"/>
          </a:xfrm>
        </p:spPr>
        <p:txBody>
          <a:bodyPr/>
          <a:lstStyle/>
          <a:p>
            <a:r>
              <a:rPr lang="hu-HU" b="1" dirty="0" smtClean="0"/>
              <a:t>Biztosítási esemény: </a:t>
            </a:r>
          </a:p>
          <a:p>
            <a:r>
              <a:rPr lang="hu-HU" dirty="0" smtClean="0"/>
              <a:t>Biztosító téríti a szolgáltatás hibás teljesítésével okozott károkat, valamint a szerződéses partnereknek hibás áru, termék szolgáltatásából eredő károkat.</a:t>
            </a:r>
          </a:p>
          <a:p>
            <a:endParaRPr lang="hu-HU" b="1" dirty="0" smtClean="0"/>
          </a:p>
          <a:p>
            <a:r>
              <a:rPr lang="hu-HU" b="1" dirty="0" smtClean="0"/>
              <a:t>Záradék:</a:t>
            </a:r>
            <a:r>
              <a:rPr lang="hu-HU" dirty="0" smtClean="0"/>
              <a:t> Vendéglátói és szállásadói tevékenység</a:t>
            </a:r>
          </a:p>
          <a:p>
            <a:endParaRPr lang="hu-HU" b="1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Kizárások:</a:t>
            </a:r>
            <a:r>
              <a:rPr lang="hu-HU" dirty="0" smtClean="0"/>
              <a:t> 	- szavatosság, garanciális igények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 	- késedelmes szolgáltatásból eredő károk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építés-szerelés tevékenység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leltárhiány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szakmai felelősségi károk</a:t>
            </a:r>
          </a:p>
          <a:p>
            <a:endParaRPr lang="hu-HU" dirty="0"/>
          </a:p>
        </p:txBody>
      </p:sp>
      <p:pic>
        <p:nvPicPr>
          <p:cNvPr id="4098" name="Picture 2" descr="Z:\2014\Statisztikák_PPT-k\Képek\SI-240708SI-001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3168352" cy="205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7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9673"/>
            <a:ext cx="6912768" cy="829047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hu-HU" dirty="0" smtClean="0"/>
              <a:t>Környezetszennyezési </a:t>
            </a:r>
            <a:br>
              <a:rPr lang="hu-HU" dirty="0" smtClean="0"/>
            </a:br>
            <a:r>
              <a:rPr lang="hu-HU" dirty="0" smtClean="0"/>
              <a:t>felelősségbiztosítás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980480"/>
            <a:ext cx="7560840" cy="4176712"/>
          </a:xfrm>
        </p:spPr>
        <p:txBody>
          <a:bodyPr/>
          <a:lstStyle/>
          <a:p>
            <a:r>
              <a:rPr lang="hu-HU" b="1" dirty="0" smtClean="0"/>
              <a:t>Biztosítási esemény: </a:t>
            </a:r>
          </a:p>
          <a:p>
            <a:r>
              <a:rPr lang="hu-HU" dirty="0" smtClean="0"/>
              <a:t>Biztosító téríti a környezetszennyezéssel illetve környezet igénybevételével okozott károkat, feltéve ha a kár bekövetkezte hirtelen, váratlan, előre nem látható volt és a normál üzemmódtól eltérő eseményre vezethető vissza.</a:t>
            </a:r>
          </a:p>
          <a:p>
            <a:endParaRPr lang="hu-HU" b="1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Kizárások: 	</a:t>
            </a:r>
            <a:r>
              <a:rPr lang="hu-HU" dirty="0" smtClean="0"/>
              <a:t>- lassú, folyamatos környezetszennyezés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bányászati tevékenységgel okozott károk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hulladéktároló, szennyvíztisztító üzemeltetése  	- árvízkárok</a:t>
            </a:r>
            <a:endParaRPr lang="hu-HU" dirty="0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6CE99EED-B7FF-4B57-A2A2-5AAB05B38949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44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28" y="4509120"/>
            <a:ext cx="3133464" cy="20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73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Bérbeadói felelősségbiztosítás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556792"/>
            <a:ext cx="7488832" cy="4176712"/>
          </a:xfrm>
        </p:spPr>
        <p:txBody>
          <a:bodyPr/>
          <a:lstStyle/>
          <a:p>
            <a:r>
              <a:rPr lang="hu-HU" b="1" dirty="0" smtClean="0"/>
              <a:t>Biztosítási esemény: </a:t>
            </a:r>
          </a:p>
          <a:p>
            <a:r>
              <a:rPr lang="hu-HU" dirty="0" smtClean="0"/>
              <a:t>Biztosító mentesíti a bérbeadót az általa a bérlőnek a bérleményben elhelyezett ingóságaiban és saját beruházásaiban okozott károk megtérítése alól, amely okozásáért a bérleti jogviszony alapján felel. (Újdonság a széleskörű fedezetvállalás)</a:t>
            </a:r>
          </a:p>
          <a:p>
            <a:r>
              <a:rPr lang="hu-HU" dirty="0" smtClean="0"/>
              <a:t>A biztosítás fedezetet nyújt a vezetékes-víz károkra is.</a:t>
            </a:r>
          </a:p>
          <a:p>
            <a:endParaRPr lang="hu-HU" b="1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Kizárások: 	</a:t>
            </a:r>
            <a:r>
              <a:rPr lang="hu-HU" dirty="0" smtClean="0"/>
              <a:t>- a bérbeadó nem jogosult rendelkezni a 		  bérleménnyel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szavatossági igény érvényesítéséből eredő károk</a:t>
            </a: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1ACFB6FE-CEEB-4690-96F3-16A549F8FB1F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45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43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Bérlői felelősségbiztosítás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556792"/>
            <a:ext cx="7272808" cy="4176712"/>
          </a:xfrm>
        </p:spPr>
        <p:txBody>
          <a:bodyPr/>
          <a:lstStyle/>
          <a:p>
            <a:r>
              <a:rPr lang="hu-HU" b="1" dirty="0" smtClean="0"/>
              <a:t>Biztosítási esemény:</a:t>
            </a:r>
            <a:r>
              <a:rPr lang="hu-HU" dirty="0" smtClean="0"/>
              <a:t> </a:t>
            </a:r>
          </a:p>
          <a:p>
            <a:r>
              <a:rPr lang="hu-HU" dirty="0" smtClean="0"/>
              <a:t>Biztosító mentesíti az ingatlan bérlőjét a bérbeadó tulajdonában lévő ingóságaiban és ingatlanában okozott károk megtérítése alól, amelyért a bérlő a bérleti jogviszony alapján felel.</a:t>
            </a:r>
          </a:p>
          <a:p>
            <a:endParaRPr lang="hu-HU" b="1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Kizárások: 	</a:t>
            </a:r>
            <a:r>
              <a:rPr lang="hu-HU" dirty="0" smtClean="0"/>
              <a:t>- jogosulatlan átalakítási munkálatok (hatósági 	  engedélyhez kötött)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késedelmes bérleti díj közüzemi számlák 		  fizetése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nem adja vissza a bérleményt határidőre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albérlője okoz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6EF98C51-06F3-4340-8A4F-BC8632A5BA7D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46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84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9673"/>
            <a:ext cx="6551612" cy="901055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hu-HU" dirty="0" smtClean="0"/>
              <a:t>Hivatalos közbeszerzési tanácsadók felelősségbiztosítása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052736"/>
            <a:ext cx="7416824" cy="4176712"/>
          </a:xfrm>
        </p:spPr>
        <p:txBody>
          <a:bodyPr/>
          <a:lstStyle/>
          <a:p>
            <a:r>
              <a:rPr lang="hu-HU" b="1" dirty="0" smtClean="0"/>
              <a:t>Biztosítási esemény: </a:t>
            </a:r>
          </a:p>
          <a:p>
            <a:r>
              <a:rPr lang="hu-HU" dirty="0" smtClean="0"/>
              <a:t>Tanácsadói tevékenységgel a megbízóknak okozott károkra nyújt fedezetet, amelyért a biztosított kötelezettségének megszegésével okoz.</a:t>
            </a:r>
          </a:p>
          <a:p>
            <a:pPr>
              <a:tabLst>
                <a:tab pos="1438275" algn="l"/>
              </a:tabLst>
            </a:pPr>
            <a:endParaRPr lang="hu-HU" b="1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Kizárások: 	</a:t>
            </a:r>
            <a:r>
              <a:rPr lang="hu-HU" dirty="0" smtClean="0"/>
              <a:t>- bűncselekménnyel okozott károk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tisztességtelen piaci magatartással okozott károk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az el nem végzett vagy késedelmesen 	  	  végrehajtott szakértői tevékenység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adatfeldolgozással, adatvesztéssel összefüggő 	  károk</a:t>
            </a:r>
            <a:endParaRPr lang="hu-HU" dirty="0"/>
          </a:p>
        </p:txBody>
      </p:sp>
      <p:pic>
        <p:nvPicPr>
          <p:cNvPr id="6146" name="Picture 2" descr="Z:\2014\Statisztikák_PPT-k\Képek\all risks_uz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41923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65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Iskolák felelősségbiztosítása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052736"/>
            <a:ext cx="7704856" cy="5301208"/>
          </a:xfrm>
        </p:spPr>
        <p:txBody>
          <a:bodyPr/>
          <a:lstStyle/>
          <a:p>
            <a:pPr>
              <a:tabLst>
                <a:tab pos="1790700" algn="l"/>
              </a:tabLst>
            </a:pPr>
            <a:r>
              <a:rPr lang="hu-HU" b="1" dirty="0" smtClean="0"/>
              <a:t>Biztosítottak:</a:t>
            </a:r>
            <a:r>
              <a:rPr lang="hu-HU" dirty="0" smtClean="0"/>
              <a:t> 	- intézmények (szakképző iskolák, köznevelési 	   	  intézmények, gyakorlati képzést folytató 	 	  vállalkozások)</a:t>
            </a:r>
          </a:p>
          <a:p>
            <a:pPr>
              <a:tabLst>
                <a:tab pos="1790700" algn="l"/>
              </a:tabLst>
            </a:pPr>
            <a:r>
              <a:rPr lang="hu-HU" dirty="0"/>
              <a:t>	</a:t>
            </a:r>
            <a:r>
              <a:rPr lang="hu-HU" dirty="0" smtClean="0"/>
              <a:t>- hallgatók, tanulók</a:t>
            </a:r>
          </a:p>
          <a:p>
            <a:endParaRPr lang="hu-HU" b="1" dirty="0" smtClean="0"/>
          </a:p>
          <a:p>
            <a:r>
              <a:rPr lang="hu-HU" b="1" dirty="0" smtClean="0"/>
              <a:t>Biztosítási események:</a:t>
            </a:r>
            <a:r>
              <a:rPr lang="hu-HU" dirty="0" smtClean="0"/>
              <a:t> </a:t>
            </a:r>
          </a:p>
          <a:p>
            <a:pPr>
              <a:tabLst>
                <a:tab pos="180975" algn="l"/>
              </a:tabLst>
            </a:pPr>
            <a:r>
              <a:rPr lang="hu-HU" dirty="0" smtClean="0"/>
              <a:t>- az intézmények hallgatói/tanulói által harmadik személynek  	     </a:t>
            </a:r>
            <a:r>
              <a:rPr lang="hu-HU" dirty="0"/>
              <a:t>	</a:t>
            </a:r>
            <a:r>
              <a:rPr lang="hu-HU" dirty="0" smtClean="0"/>
              <a:t>okozott károk</a:t>
            </a:r>
          </a:p>
          <a:p>
            <a:pPr>
              <a:tabLst>
                <a:tab pos="180975" algn="l"/>
              </a:tabLst>
            </a:pPr>
            <a:r>
              <a:rPr lang="hu-HU" dirty="0" smtClean="0"/>
              <a:t>- tanulók/hallgatók a hallgatói munkaszerződés alapján az 	  	intézménynek okozott károk</a:t>
            </a:r>
          </a:p>
          <a:p>
            <a:endParaRPr lang="hu-HU" b="1" dirty="0" smtClean="0"/>
          </a:p>
          <a:p>
            <a:pPr>
              <a:tabLst>
                <a:tab pos="1438275" algn="l"/>
              </a:tabLst>
            </a:pPr>
            <a:r>
              <a:rPr lang="hu-HU" b="1" dirty="0" smtClean="0"/>
              <a:t>Kizárások:</a:t>
            </a:r>
            <a:r>
              <a:rPr lang="hu-HU" dirty="0" smtClean="0"/>
              <a:t> 	- tárgyak elvesztése, eltulajdonítása</a:t>
            </a:r>
          </a:p>
          <a:p>
            <a:pPr>
              <a:tabLst>
                <a:tab pos="1438275" algn="l"/>
              </a:tabLst>
            </a:pPr>
            <a:r>
              <a:rPr lang="hu-HU" dirty="0"/>
              <a:t>	</a:t>
            </a:r>
            <a:r>
              <a:rPr lang="hu-HU" dirty="0" smtClean="0"/>
              <a:t>- foglalkoztatási megbetegedésből eredő követelések</a:t>
            </a:r>
          </a:p>
          <a:p>
            <a:pPr>
              <a:tabLst>
                <a:tab pos="1438275" algn="l"/>
              </a:tabLst>
            </a:pPr>
            <a:r>
              <a:rPr lang="hu-HU" dirty="0" smtClean="0"/>
              <a:t>	- nem engedélyezett, tanterven kívüli utazások 	       	  során bekövetkezett kárigény</a:t>
            </a:r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C5FB2BCC-83D4-4B09-87FF-5F80F035C1C2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48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13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464" y="1916832"/>
            <a:ext cx="6971976" cy="33126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/>
              <a:t>Önrészesedés: 10%, de min. 20.000 Ft legtöbb esetben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/>
              <a:t>Limit: 1/3-tól, 300/900-ig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/>
              <a:t>Díj indexálás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/>
              <a:t>Új Ptk. szabályainak megfelel</a:t>
            </a:r>
            <a:endParaRPr lang="hu-HU" sz="2400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E7A53858-E6A0-44FC-A3E3-1FEE8B552B13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49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04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Vállalkozói biztosítási piac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556792"/>
            <a:ext cx="6827959" cy="4176712"/>
          </a:xfrm>
        </p:spPr>
        <p:txBody>
          <a:bodyPr/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hu-HU" b="1" dirty="0">
                <a:solidFill>
                  <a:schemeClr val="accent2"/>
                </a:solidFill>
              </a:rPr>
              <a:t>12</a:t>
            </a:r>
            <a:r>
              <a:rPr lang="hu-HU" dirty="0"/>
              <a:t> szereplő a vállalkozói biztosítási </a:t>
            </a:r>
            <a:r>
              <a:rPr lang="hu-HU" dirty="0" smtClean="0"/>
              <a:t>piacon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endParaRPr lang="hu-HU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hu-HU" dirty="0"/>
              <a:t>Több, mint </a:t>
            </a:r>
            <a:r>
              <a:rPr lang="hu-HU" b="1" dirty="0">
                <a:solidFill>
                  <a:schemeClr val="accent2"/>
                </a:solidFill>
              </a:rPr>
              <a:t>400</a:t>
            </a:r>
            <a:r>
              <a:rPr lang="hu-HU" dirty="0"/>
              <a:t> regisztrált </a:t>
            </a:r>
            <a:r>
              <a:rPr lang="hu-HU" dirty="0" smtClean="0"/>
              <a:t>alkusz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endParaRPr lang="hu-HU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hu-HU" u="sng" dirty="0"/>
              <a:t>Erős verseny</a:t>
            </a:r>
            <a:r>
              <a:rPr lang="hu-HU" dirty="0"/>
              <a:t>, megtartásra törekvés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endParaRPr lang="hu-HU" dirty="0" smtClean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hu-HU" dirty="0" smtClean="0"/>
              <a:t>Folyamatos </a:t>
            </a:r>
            <a:r>
              <a:rPr lang="hu-HU" u="sng" dirty="0"/>
              <a:t>díjtétel-csökkenés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endParaRPr lang="hu-HU" dirty="0" smtClean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hu-HU" dirty="0" smtClean="0"/>
              <a:t>Alkuszok </a:t>
            </a:r>
            <a:r>
              <a:rPr lang="hu-HU" dirty="0"/>
              <a:t>szerepe </a:t>
            </a:r>
            <a:r>
              <a:rPr lang="hu-HU" u="sng" dirty="0"/>
              <a:t>erősödik</a:t>
            </a:r>
            <a:r>
              <a:rPr lang="hu-HU" dirty="0"/>
              <a:t>, megjelentek a mikro vállalkozási szegmensben is</a:t>
            </a:r>
          </a:p>
          <a:p>
            <a:endParaRPr lang="hu-HU" dirty="0"/>
          </a:p>
        </p:txBody>
      </p:sp>
      <p:sp>
        <p:nvSpPr>
          <p:cNvPr id="5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28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Előnyeink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340768"/>
            <a:ext cx="7332016" cy="417671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u-HU" dirty="0" smtClean="0"/>
              <a:t>Biztosítás időbeli hatálya: kedvezőbb lett az ügyfelek számára (kárbejelentés a tudomásra jutást követő 1 év)</a:t>
            </a:r>
          </a:p>
          <a:p>
            <a:pPr marL="457200" indent="-457200">
              <a:buAutoNum type="arabicPeriod"/>
            </a:pPr>
            <a:r>
              <a:rPr lang="hu-HU" dirty="0" smtClean="0"/>
              <a:t>Költségek: jogi képviselet költségek, perköltségek, kamatköltségek térülnek</a:t>
            </a:r>
          </a:p>
          <a:p>
            <a:pPr marL="457200" indent="-457200">
              <a:buAutoNum type="arabicPeriod"/>
            </a:pPr>
            <a:r>
              <a:rPr lang="hu-HU" dirty="0" smtClean="0"/>
              <a:t>Versenyképes tarifa</a:t>
            </a:r>
          </a:p>
          <a:p>
            <a:pPr marL="457200" indent="-457200">
              <a:buAutoNum type="arabicPeriod"/>
            </a:pPr>
            <a:r>
              <a:rPr lang="hu-HU" dirty="0" smtClean="0"/>
              <a:t>Gyors ajánlat készítés</a:t>
            </a:r>
          </a:p>
          <a:p>
            <a:pPr marL="457200" indent="-457200">
              <a:buAutoNum type="arabicPeriod"/>
            </a:pPr>
            <a:r>
              <a:rPr lang="hu-HU" dirty="0" smtClean="0"/>
              <a:t>Országos alkusz támogató hálózat</a:t>
            </a:r>
          </a:p>
          <a:p>
            <a:pPr marL="457200" indent="-457200">
              <a:buAutoNum type="arabicPeriod"/>
            </a:pPr>
            <a:r>
              <a:rPr lang="hu-HU" dirty="0" smtClean="0"/>
              <a:t>Színvonalas szolgáltatás (díjak)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91AAF10F-FD30-4D17-A098-8FCE67E53267}" type="slidenum">
              <a:rPr lang="hu-HU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50</a:t>
            </a:fld>
            <a:endParaRPr lang="hu-H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encrypted-tbn1.gstatic.com/images?q=tbn:ANd9GcQ6HQnWdv_ANnUoAlC7jgteLioecJZTqW0A9rNN4lpL3JgPfU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76090"/>
            <a:ext cx="2823715" cy="22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90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99792" y="142651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Köszönöm a figyelmet.</a:t>
            </a:r>
            <a:endParaRPr lang="hu-H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3" y="2781300"/>
            <a:ext cx="5583237" cy="307022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</p:pic>
      <p:sp>
        <p:nvSpPr>
          <p:cNvPr id="6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28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KKV vagyonbiztosítási piac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980728"/>
            <a:ext cx="6994525" cy="576064"/>
          </a:xfrm>
        </p:spPr>
        <p:txBody>
          <a:bodyPr/>
          <a:lstStyle/>
          <a:p>
            <a:pPr algn="ctr"/>
            <a:r>
              <a:rPr lang="hu-HU" sz="2800" dirty="0"/>
              <a:t>Piaci részesedés (</a:t>
            </a:r>
            <a:r>
              <a:rPr lang="hu-HU" sz="2800" dirty="0" smtClean="0"/>
              <a:t>2013)</a:t>
            </a:r>
            <a:endParaRPr lang="hu-HU" sz="2800" dirty="0"/>
          </a:p>
          <a:p>
            <a:pPr algn="ctr"/>
            <a:endParaRPr lang="hu-HU" sz="2800" dirty="0"/>
          </a:p>
        </p:txBody>
      </p:sp>
      <p:graphicFrame>
        <p:nvGraphicFramePr>
          <p:cNvPr id="4" name="Tartalom hely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124281"/>
              </p:ext>
            </p:extLst>
          </p:nvPr>
        </p:nvGraphicFramePr>
        <p:xfrm>
          <a:off x="1475656" y="1556792"/>
          <a:ext cx="6994525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547664" y="5716762"/>
            <a:ext cx="676875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KKV vagyonbiztosítási díj: ~ 10 </a:t>
            </a:r>
            <a:r>
              <a:rPr lang="hu-HU" sz="2400" dirty="0" smtClean="0">
                <a:solidFill>
                  <a:schemeClr val="tx1"/>
                </a:solidFill>
              </a:rPr>
              <a:t>076 </a:t>
            </a:r>
            <a:r>
              <a:rPr lang="hu-HU" sz="2400" dirty="0">
                <a:solidFill>
                  <a:schemeClr val="tx1"/>
                </a:solidFill>
              </a:rPr>
              <a:t>millió Ft</a:t>
            </a:r>
          </a:p>
          <a:p>
            <a:pPr algn="ctr"/>
            <a:endParaRPr lang="hu-HU" sz="2400" dirty="0"/>
          </a:p>
        </p:txBody>
      </p:sp>
      <p:sp>
        <p:nvSpPr>
          <p:cNvPr id="7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81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SIGNAL teljes körű termékválaszték</a:t>
            </a:r>
            <a:endParaRPr lang="hu-HU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2488059" y="2678906"/>
            <a:ext cx="4378325" cy="2995612"/>
            <a:chOff x="295" y="1439"/>
            <a:chExt cx="2589" cy="1732"/>
          </a:xfrm>
        </p:grpSpPr>
        <p:sp>
          <p:nvSpPr>
            <p:cNvPr id="11" name="Sechseck 3"/>
            <p:cNvSpPr>
              <a:spLocks noChangeArrowheads="1"/>
            </p:cNvSpPr>
            <p:nvPr/>
          </p:nvSpPr>
          <p:spPr bwMode="gray">
            <a:xfrm>
              <a:off x="1096" y="1439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90BA45"/>
                </a:gs>
                <a:gs pos="100000">
                  <a:srgbClr val="B2CF7D"/>
                </a:gs>
              </a:gsLst>
              <a:lin ang="540000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hu-H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</a:t>
              </a:r>
              <a:r>
                <a:rPr lang="hu-H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RISKS – EURO - MESTER</a:t>
              </a:r>
              <a:endPara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echseck 4"/>
            <p:cNvSpPr>
              <a:spLocks noChangeArrowheads="1"/>
            </p:cNvSpPr>
            <p:nvPr/>
          </p:nvSpPr>
          <p:spPr bwMode="gray">
            <a:xfrm>
              <a:off x="1096" y="2318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90BA45"/>
                </a:gs>
                <a:gs pos="100000">
                  <a:srgbClr val="B2CF7D"/>
                </a:gs>
              </a:gsLst>
              <a:lin ang="540000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hu-H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BELFÖLDISZÁLLÍT-MÁNY</a:t>
              </a:r>
              <a:endPara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echseck 5"/>
            <p:cNvSpPr>
              <a:spLocks noChangeArrowheads="1"/>
            </p:cNvSpPr>
            <p:nvPr/>
          </p:nvSpPr>
          <p:spPr bwMode="gray">
            <a:xfrm flipH="1">
              <a:off x="1894" y="1874"/>
              <a:ext cx="990" cy="854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90BA45"/>
                </a:gs>
                <a:gs pos="100000">
                  <a:srgbClr val="B2CF7D"/>
                </a:gs>
              </a:gsLst>
              <a:lin ang="540000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hu-H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GÉP-TÖRÉS</a:t>
              </a:r>
              <a:endPara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echseck 6"/>
            <p:cNvSpPr>
              <a:spLocks noChangeArrowheads="1"/>
            </p:cNvSpPr>
            <p:nvPr/>
          </p:nvSpPr>
          <p:spPr bwMode="gray">
            <a:xfrm>
              <a:off x="295" y="1874"/>
              <a:ext cx="990" cy="854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90BA45"/>
                </a:gs>
                <a:gs pos="100000">
                  <a:srgbClr val="B2CF7D"/>
                </a:gs>
              </a:gsLst>
              <a:lin ang="540000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hu-H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ŐRZŐ-VÉDŐ</a:t>
              </a:r>
              <a:endPara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echseck 6"/>
          <p:cNvSpPr>
            <a:spLocks noChangeArrowheads="1"/>
          </p:cNvSpPr>
          <p:nvPr/>
        </p:nvSpPr>
        <p:spPr bwMode="gray">
          <a:xfrm>
            <a:off x="3857625" y="1190625"/>
            <a:ext cx="1677988" cy="146208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90BA45"/>
              </a:gs>
              <a:gs pos="100000">
                <a:srgbClr val="B2CF7D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01688">
              <a:spcAft>
                <a:spcPct val="40000"/>
              </a:spcAft>
              <a:defRPr/>
            </a:pPr>
            <a:r>
              <a:rPr lang="hu-HU" sz="1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VÁLLAKO-ZÓI FELELŐS-SÉG</a:t>
            </a:r>
            <a:endParaRPr lang="en-US" sz="1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chseck 6"/>
          <p:cNvSpPr>
            <a:spLocks noChangeArrowheads="1"/>
          </p:cNvSpPr>
          <p:nvPr/>
        </p:nvSpPr>
        <p:spPr bwMode="gray">
          <a:xfrm>
            <a:off x="5183785" y="1962150"/>
            <a:ext cx="1674215" cy="1433513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90BA45"/>
              </a:gs>
              <a:gs pos="100000">
                <a:srgbClr val="B2CF7D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01688">
              <a:spcAft>
                <a:spcPct val="40000"/>
              </a:spcAft>
            </a:pPr>
            <a:r>
              <a:rPr lang="hu-H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ELEKTRO-MOS BEREN-DEZÉS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chseck 6"/>
          <p:cNvSpPr>
            <a:spLocks noChangeArrowheads="1"/>
          </p:cNvSpPr>
          <p:nvPr/>
        </p:nvSpPr>
        <p:spPr bwMode="gray">
          <a:xfrm>
            <a:off x="2533650" y="1924050"/>
            <a:ext cx="1657350" cy="1471613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90BA45"/>
              </a:gs>
              <a:gs pos="100000">
                <a:srgbClr val="B2CF7D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ÉPÍTÉS- SZERELÉS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09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Portfólió összetétel (</a:t>
            </a:r>
            <a:r>
              <a:rPr lang="hu-HU" dirty="0" err="1" smtClean="0"/>
              <a:t>mFt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165911"/>
              </p:ext>
            </p:extLst>
          </p:nvPr>
        </p:nvGraphicFramePr>
        <p:xfrm>
          <a:off x="1691680" y="1484784"/>
          <a:ext cx="6071518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58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Állománydíj változás (</a:t>
            </a:r>
            <a:r>
              <a:rPr lang="hu-HU" dirty="0" err="1" smtClean="0"/>
              <a:t>mFt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108343"/>
              </p:ext>
            </p:extLst>
          </p:nvPr>
        </p:nvGraphicFramePr>
        <p:xfrm>
          <a:off x="1187624" y="980728"/>
          <a:ext cx="6994525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547664" y="573325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Piaci rész 5,5%-ról 9,6 %-ra nőtt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6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6877050" y="6237288"/>
            <a:ext cx="1809750" cy="476250"/>
          </a:xfrm>
        </p:spPr>
        <p:txBody>
          <a:bodyPr/>
          <a:lstStyle/>
          <a:p>
            <a:pPr>
              <a:defRPr/>
            </a:pPr>
            <a:fld id="{F9607A92-F515-4FB9-B3C4-2152FB1F10DB}" type="slidenum">
              <a:rPr lang="hu-HU" sz="12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16200000">
            <a:off x="-2689225" y="3075057"/>
            <a:ext cx="633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Vállalkozói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vagyon és felelősségbiztosítás Velence - 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Élet Prezentáció">
  <a:themeElements>
    <a:clrScheme name="3_Élet Prezentá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Élet Prezentáció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Élet Prezentá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erpräsentation mit Bildmark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eamerpräsentation mit Bildmar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BB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BB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erpräsentation mit Bildmark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präsentation mit Bildmark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präsentation mit Bildmark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Élet Prezentáció">
  <a:themeElements>
    <a:clrScheme name="3_Élet Prezentá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Élet Prezentáció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Élet Prezentá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FA5D7A97137E24393C0A29EE6A911B0" ma:contentTypeVersion="0" ma:contentTypeDescription="Új dokumentum létrehozása." ma:contentTypeScope="" ma:versionID="eb307d7de7b7052ee1a303ee7d416b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FFF560-31D7-4712-8C35-A5BD02E1DBD8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8E19324-4ECB-4B6B-8439-6845F11E1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8DD9E8-9331-4BD1-BDE6-87E1CA0F52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19443</TotalTime>
  <Pages>26</Pages>
  <Words>1594</Words>
  <Application>Microsoft Office PowerPoint</Application>
  <PresentationFormat>Diavetítés a képernyőre (4:3 oldalarány)</PresentationFormat>
  <Paragraphs>453</Paragraphs>
  <Slides>51</Slides>
  <Notes>18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51</vt:i4>
      </vt:variant>
    </vt:vector>
  </HeadingPairs>
  <TitlesOfParts>
    <vt:vector size="54" baseType="lpstr">
      <vt:lpstr>3_Élet Prezentáció</vt:lpstr>
      <vt:lpstr>Beamerpräsentation mit Bildmarke</vt:lpstr>
      <vt:lpstr>4_Élet Prezentáció</vt:lpstr>
      <vt:lpstr>Vállalkozói vagyon és felelősségbiztosítások Szabó Géza</vt:lpstr>
      <vt:lpstr>Fókuszban a KKV ügyfél</vt:lpstr>
      <vt:lpstr>KKV definíció</vt:lpstr>
      <vt:lpstr>A KKV szektor összetétele</vt:lpstr>
      <vt:lpstr>Vállalkozói biztosítási piac</vt:lpstr>
      <vt:lpstr>KKV vagyonbiztosítási piac</vt:lpstr>
      <vt:lpstr>SIGNAL teljes körű termékválaszték</vt:lpstr>
      <vt:lpstr>Portfólió összetétel (mFt)</vt:lpstr>
      <vt:lpstr>Állománydíj változás (mFt)</vt:lpstr>
      <vt:lpstr>Csatornák teljesítése (2013)</vt:lpstr>
      <vt:lpstr>Tevékenységi fókusz</vt:lpstr>
      <vt:lpstr>Terveink 2014-re</vt:lpstr>
      <vt:lpstr>Vállalkozói vagyonbiztosítási  ajánlatunk összefoglalása</vt:lpstr>
      <vt:lpstr>PowerPoint bemutató</vt:lpstr>
      <vt:lpstr>Milyen vállalkozói biztosításokat ajánlhatunk?</vt:lpstr>
      <vt:lpstr>EuroMester Alapkockázatok: FLEXA önállóan köthető</vt:lpstr>
      <vt:lpstr>Kibővített fedezet tűz- és elemi kárra </vt:lpstr>
      <vt:lpstr>PowerPoint bemutató</vt:lpstr>
      <vt:lpstr>Euromester Vállalkozói  vagyon- és felelősségbiztosítás által fedezett kockázatok:</vt:lpstr>
      <vt:lpstr>A tudás elmélyítése érdekében…</vt:lpstr>
      <vt:lpstr>All Risks</vt:lpstr>
      <vt:lpstr>All Risks többletfedezetei</vt:lpstr>
      <vt:lpstr>PowerPoint bemutató</vt:lpstr>
      <vt:lpstr>Többletszolgáltatások díj nélkül</vt:lpstr>
      <vt:lpstr>EuroMester és All Risks  összehasonlítása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EuroMester módozat előnyei</vt:lpstr>
      <vt:lpstr>Az All Risks előnyei Az EuroMester előnyeit megtartva:</vt:lpstr>
      <vt:lpstr>Signal VállaLkozói felelősségbiztosítások (tájékoztató ismertető)  </vt:lpstr>
      <vt:lpstr>Előzmények</vt:lpstr>
      <vt:lpstr>Új vállalkozói felelősségbiztosítás</vt:lpstr>
      <vt:lpstr>Változások</vt:lpstr>
      <vt:lpstr>Általános felelősségbiztosítás</vt:lpstr>
      <vt:lpstr>Általános felelősségbiztosítás</vt:lpstr>
      <vt:lpstr>Munkáltatói felelősségbiztosítás</vt:lpstr>
      <vt:lpstr>Termékfelelősség-biztosítás</vt:lpstr>
      <vt:lpstr>Szolgáltatói felelősségbiztosítás</vt:lpstr>
      <vt:lpstr>Környezetszennyezési  felelősségbiztosítás</vt:lpstr>
      <vt:lpstr>Bérbeadói felelősségbiztosítás</vt:lpstr>
      <vt:lpstr>Bérlői felelősségbiztosítás</vt:lpstr>
      <vt:lpstr>Hivatalos közbeszerzési tanácsadók felelősségbiztosítása</vt:lpstr>
      <vt:lpstr>Iskolák felelősségbiztosítása</vt:lpstr>
      <vt:lpstr>Egyéb</vt:lpstr>
      <vt:lpstr>Előnyeink</vt:lpstr>
      <vt:lpstr>PowerPoint bemutató</vt:lpstr>
    </vt:vector>
  </TitlesOfParts>
  <Company>Versicherungen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Prezentáció_sablon</dc:title>
  <dc:creator>Thorsten Vozar</dc:creator>
  <dc:description>Stand 01/2000</dc:description>
  <cp:lastModifiedBy>Kardos László</cp:lastModifiedBy>
  <cp:revision>1059</cp:revision>
  <cp:lastPrinted>2005-08-11T11:45:51Z</cp:lastPrinted>
  <dcterms:created xsi:type="dcterms:W3CDTF">2005-08-12T12:35:43Z</dcterms:created>
  <dcterms:modified xsi:type="dcterms:W3CDTF">2014-02-19T20:47:53Z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0x0101006FA5D7A97137E24393C0A29EE6A911B0</vt:lpwstr>
  </property>
</Properties>
</file>