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342" r:id="rId2"/>
    <p:sldId id="478" r:id="rId3"/>
    <p:sldId id="459" r:id="rId4"/>
    <p:sldId id="469" r:id="rId5"/>
    <p:sldId id="520" r:id="rId6"/>
    <p:sldId id="521" r:id="rId7"/>
    <p:sldId id="522" r:id="rId8"/>
    <p:sldId id="523" r:id="rId9"/>
    <p:sldId id="524" r:id="rId10"/>
    <p:sldId id="537" r:id="rId11"/>
    <p:sldId id="539" r:id="rId12"/>
    <p:sldId id="533" r:id="rId13"/>
    <p:sldId id="534" r:id="rId14"/>
    <p:sldId id="535" r:id="rId15"/>
    <p:sldId id="536" r:id="rId16"/>
    <p:sldId id="519" r:id="rId17"/>
    <p:sldId id="364" r:id="rId18"/>
    <p:sldId id="416" r:id="rId19"/>
    <p:sldId id="417" r:id="rId20"/>
    <p:sldId id="516" r:id="rId21"/>
    <p:sldId id="363" r:id="rId22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33CC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33CC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33CC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33CC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33CC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33CC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33CC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33CC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33CC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000099"/>
    <a:srgbClr val="0099CC"/>
    <a:srgbClr val="0033CC"/>
    <a:srgbClr val="33CCCC"/>
    <a:srgbClr val="CCCC00"/>
    <a:srgbClr val="FFCC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8150" autoAdjust="0"/>
    <p:restoredTop sz="88165" autoAdjust="0"/>
  </p:normalViewPr>
  <p:slideViewPr>
    <p:cSldViewPr>
      <p:cViewPr>
        <p:scale>
          <a:sx n="70" d="100"/>
          <a:sy n="70" d="100"/>
        </p:scale>
        <p:origin x="-1090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98" y="-102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5FB8A5-2BBC-466A-BDF5-FE4554759EA8}" type="doc">
      <dgm:prSet loTypeId="urn:microsoft.com/office/officeart/2005/8/layout/cycle8" loCatId="cycle" qsTypeId="urn:microsoft.com/office/officeart/2005/8/quickstyle/simple1#1" qsCatId="simple" csTypeId="urn:microsoft.com/office/officeart/2005/8/colors/accent1_2#1" csCatId="accent1" phldr="1"/>
      <dgm:spPr/>
    </dgm:pt>
    <dgm:pt modelId="{085F79B4-FE33-4246-AFF2-DD429A693E2E}">
      <dgm:prSet phldrT="[Szöveg]" custT="1"/>
      <dgm:spPr/>
      <dgm:t>
        <a:bodyPr/>
        <a:lstStyle/>
        <a:p>
          <a:r>
            <a:rPr lang="hu-HU" sz="1400" b="1" dirty="0" smtClean="0"/>
            <a:t>Baleset-biztosítás</a:t>
          </a:r>
          <a:endParaRPr lang="hu-HU" sz="1400" b="1" dirty="0"/>
        </a:p>
      </dgm:t>
    </dgm:pt>
    <dgm:pt modelId="{9C2173B4-F5E7-44CE-969C-190CA73160A9}" type="parTrans" cxnId="{71F5DA94-2BE3-42B7-B915-37B2B52A4651}">
      <dgm:prSet/>
      <dgm:spPr/>
      <dgm:t>
        <a:bodyPr/>
        <a:lstStyle/>
        <a:p>
          <a:endParaRPr lang="hu-HU"/>
        </a:p>
      </dgm:t>
    </dgm:pt>
    <dgm:pt modelId="{36C20825-FE42-486A-A4B1-50A3F448BFC4}" type="sibTrans" cxnId="{71F5DA94-2BE3-42B7-B915-37B2B52A4651}">
      <dgm:prSet/>
      <dgm:spPr/>
      <dgm:t>
        <a:bodyPr/>
        <a:lstStyle/>
        <a:p>
          <a:endParaRPr lang="hu-HU"/>
        </a:p>
      </dgm:t>
    </dgm:pt>
    <dgm:pt modelId="{4DE7F957-A5A6-4F1E-AB98-2E8D47B7E80D}">
      <dgm:prSet phldrT="[Szöveg]" custT="1"/>
      <dgm:spPr/>
      <dgm:t>
        <a:bodyPr/>
        <a:lstStyle/>
        <a:p>
          <a:r>
            <a:rPr lang="hu-HU" sz="1400" b="1" dirty="0" smtClean="0"/>
            <a:t>Lakás – és társasház biztosítás</a:t>
          </a:r>
          <a:endParaRPr lang="hu-HU" sz="1400" b="1" dirty="0"/>
        </a:p>
      </dgm:t>
    </dgm:pt>
    <dgm:pt modelId="{4E28DA02-662A-4392-9315-E6411C0AC612}" type="parTrans" cxnId="{C4C07038-6281-4C03-B632-8EE4420A478D}">
      <dgm:prSet/>
      <dgm:spPr/>
      <dgm:t>
        <a:bodyPr/>
        <a:lstStyle/>
        <a:p>
          <a:endParaRPr lang="hu-HU"/>
        </a:p>
      </dgm:t>
    </dgm:pt>
    <dgm:pt modelId="{F952DF4B-D390-4BF2-A82D-84E52B6209A5}" type="sibTrans" cxnId="{C4C07038-6281-4C03-B632-8EE4420A478D}">
      <dgm:prSet/>
      <dgm:spPr/>
      <dgm:t>
        <a:bodyPr/>
        <a:lstStyle/>
        <a:p>
          <a:endParaRPr lang="hu-HU"/>
        </a:p>
      </dgm:t>
    </dgm:pt>
    <dgm:pt modelId="{0BC43AAF-1159-49EE-9238-6769102A37C9}">
      <dgm:prSet phldrT="[Szöveg]" custT="1"/>
      <dgm:spPr/>
      <dgm:t>
        <a:bodyPr/>
        <a:lstStyle/>
        <a:p>
          <a:r>
            <a:rPr lang="hu-HU" sz="1400" b="1" dirty="0" smtClean="0"/>
            <a:t>Kis-vállalkozói biztosítások</a:t>
          </a:r>
          <a:endParaRPr lang="hu-HU" sz="1400" b="1" dirty="0"/>
        </a:p>
      </dgm:t>
    </dgm:pt>
    <dgm:pt modelId="{E78637A0-1E5F-4EF1-ADBD-2A9E374A634C}" type="parTrans" cxnId="{1184BB5F-A9F4-48C3-B438-03EED96F786B}">
      <dgm:prSet/>
      <dgm:spPr/>
      <dgm:t>
        <a:bodyPr/>
        <a:lstStyle/>
        <a:p>
          <a:endParaRPr lang="hu-HU"/>
        </a:p>
      </dgm:t>
    </dgm:pt>
    <dgm:pt modelId="{114CA2A0-286F-4FC5-A00C-7F20C2D8E658}" type="sibTrans" cxnId="{1184BB5F-A9F4-48C3-B438-03EED96F786B}">
      <dgm:prSet/>
      <dgm:spPr/>
      <dgm:t>
        <a:bodyPr/>
        <a:lstStyle/>
        <a:p>
          <a:endParaRPr lang="hu-HU"/>
        </a:p>
      </dgm:t>
    </dgm:pt>
    <dgm:pt modelId="{B5294501-F0A9-4793-845B-B3E10A0E95B9}">
      <dgm:prSet custT="1"/>
      <dgm:spPr/>
      <dgm:t>
        <a:bodyPr/>
        <a:lstStyle/>
        <a:p>
          <a:r>
            <a:rPr lang="hu-HU" sz="1400" b="1" dirty="0" smtClean="0"/>
            <a:t>Vagyon-biztosítás</a:t>
          </a:r>
          <a:endParaRPr lang="hu-HU" sz="1400" b="1" dirty="0"/>
        </a:p>
      </dgm:t>
    </dgm:pt>
    <dgm:pt modelId="{33CFDE86-9B17-482F-A43B-47E5EC6AB8A1}" type="parTrans" cxnId="{BBF0BC30-CBAE-4660-9236-7E7A5AF81727}">
      <dgm:prSet/>
      <dgm:spPr/>
      <dgm:t>
        <a:bodyPr/>
        <a:lstStyle/>
        <a:p>
          <a:endParaRPr lang="hu-HU"/>
        </a:p>
      </dgm:t>
    </dgm:pt>
    <dgm:pt modelId="{6034E54E-AC2B-4470-8515-3C6256579D7F}" type="sibTrans" cxnId="{BBF0BC30-CBAE-4660-9236-7E7A5AF81727}">
      <dgm:prSet/>
      <dgm:spPr/>
      <dgm:t>
        <a:bodyPr/>
        <a:lstStyle/>
        <a:p>
          <a:endParaRPr lang="hu-HU"/>
        </a:p>
      </dgm:t>
    </dgm:pt>
    <dgm:pt modelId="{154AAC42-A2FA-4E90-BA1C-7F591B21FCCE}">
      <dgm:prSet custT="1"/>
      <dgm:spPr/>
      <dgm:t>
        <a:bodyPr/>
        <a:lstStyle/>
        <a:p>
          <a:r>
            <a:rPr lang="hu-HU" sz="1400" b="1" dirty="0" smtClean="0"/>
            <a:t>Élet-biztosítás</a:t>
          </a:r>
          <a:endParaRPr lang="hu-HU" sz="1400" b="1" dirty="0"/>
        </a:p>
      </dgm:t>
    </dgm:pt>
    <dgm:pt modelId="{666B81A7-56A3-4E64-A9E3-18DE1C3F816C}" type="parTrans" cxnId="{3DB63871-D4A7-49B6-9E65-4965345BA87C}">
      <dgm:prSet/>
      <dgm:spPr/>
      <dgm:t>
        <a:bodyPr/>
        <a:lstStyle/>
        <a:p>
          <a:endParaRPr lang="hu-HU"/>
        </a:p>
      </dgm:t>
    </dgm:pt>
    <dgm:pt modelId="{F2D54FFE-E727-490F-82DC-1F42B7D4CEA4}" type="sibTrans" cxnId="{3DB63871-D4A7-49B6-9E65-4965345BA87C}">
      <dgm:prSet/>
      <dgm:spPr/>
      <dgm:t>
        <a:bodyPr/>
        <a:lstStyle/>
        <a:p>
          <a:endParaRPr lang="hu-HU"/>
        </a:p>
      </dgm:t>
    </dgm:pt>
    <dgm:pt modelId="{AFBECD7C-C51F-47BD-9139-EE5B0D0A74BE}">
      <dgm:prSet custT="1"/>
      <dgm:spPr/>
      <dgm:t>
        <a:bodyPr/>
        <a:lstStyle/>
        <a:p>
          <a:r>
            <a:rPr lang="hu-HU" sz="1400" b="1" dirty="0" smtClean="0"/>
            <a:t>Gépjármű-biztosítás</a:t>
          </a:r>
          <a:endParaRPr lang="hu-HU" sz="1400" b="1" dirty="0"/>
        </a:p>
      </dgm:t>
    </dgm:pt>
    <dgm:pt modelId="{85152D01-7421-458B-8857-D344CC4E7746}" type="parTrans" cxnId="{64EEC40D-F000-4D1A-873C-895D3ECC4886}">
      <dgm:prSet/>
      <dgm:spPr/>
      <dgm:t>
        <a:bodyPr/>
        <a:lstStyle/>
        <a:p>
          <a:endParaRPr lang="hu-HU"/>
        </a:p>
      </dgm:t>
    </dgm:pt>
    <dgm:pt modelId="{20E9C0F0-4817-4D81-9ED3-AAF430ED2D23}" type="sibTrans" cxnId="{64EEC40D-F000-4D1A-873C-895D3ECC4886}">
      <dgm:prSet/>
      <dgm:spPr/>
      <dgm:t>
        <a:bodyPr/>
        <a:lstStyle/>
        <a:p>
          <a:endParaRPr lang="hu-HU"/>
        </a:p>
      </dgm:t>
    </dgm:pt>
    <dgm:pt modelId="{447970DF-0D14-4EA0-9B32-0E855ACCB4E3}" type="pres">
      <dgm:prSet presAssocID="{9B5FB8A5-2BBC-466A-BDF5-FE4554759EA8}" presName="compositeShape" presStyleCnt="0">
        <dgm:presLayoutVars>
          <dgm:chMax val="7"/>
          <dgm:dir/>
          <dgm:resizeHandles val="exact"/>
        </dgm:presLayoutVars>
      </dgm:prSet>
      <dgm:spPr/>
    </dgm:pt>
    <dgm:pt modelId="{4B3E653F-704E-4135-A990-8A55B8CD1B87}" type="pres">
      <dgm:prSet presAssocID="{9B5FB8A5-2BBC-466A-BDF5-FE4554759EA8}" presName="wedge1" presStyleLbl="node1" presStyleIdx="0" presStyleCnt="6"/>
      <dgm:spPr/>
      <dgm:t>
        <a:bodyPr/>
        <a:lstStyle/>
        <a:p>
          <a:endParaRPr lang="hu-HU"/>
        </a:p>
      </dgm:t>
    </dgm:pt>
    <dgm:pt modelId="{190896C0-8220-4827-B140-024E9D85979C}" type="pres">
      <dgm:prSet presAssocID="{9B5FB8A5-2BBC-466A-BDF5-FE4554759EA8}" presName="dummy1a" presStyleCnt="0"/>
      <dgm:spPr/>
    </dgm:pt>
    <dgm:pt modelId="{39E0A751-05A3-4E17-8AA4-D375E8088F02}" type="pres">
      <dgm:prSet presAssocID="{9B5FB8A5-2BBC-466A-BDF5-FE4554759EA8}" presName="dummy1b" presStyleCnt="0"/>
      <dgm:spPr/>
    </dgm:pt>
    <dgm:pt modelId="{2328DE7E-7FC0-4FB3-89C6-C857ED0BCDE1}" type="pres">
      <dgm:prSet presAssocID="{9B5FB8A5-2BBC-466A-BDF5-FE4554759EA8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81382FF-3465-4F75-A529-7DE9CB65E15C}" type="pres">
      <dgm:prSet presAssocID="{9B5FB8A5-2BBC-466A-BDF5-FE4554759EA8}" presName="wedge2" presStyleLbl="node1" presStyleIdx="1" presStyleCnt="6"/>
      <dgm:spPr/>
      <dgm:t>
        <a:bodyPr/>
        <a:lstStyle/>
        <a:p>
          <a:endParaRPr lang="hu-HU"/>
        </a:p>
      </dgm:t>
    </dgm:pt>
    <dgm:pt modelId="{E70F4B91-D70D-4315-A58C-A4E1540DA519}" type="pres">
      <dgm:prSet presAssocID="{9B5FB8A5-2BBC-466A-BDF5-FE4554759EA8}" presName="dummy2a" presStyleCnt="0"/>
      <dgm:spPr/>
    </dgm:pt>
    <dgm:pt modelId="{DADC8747-355A-49E1-813B-2F7ECEF5DCDA}" type="pres">
      <dgm:prSet presAssocID="{9B5FB8A5-2BBC-466A-BDF5-FE4554759EA8}" presName="dummy2b" presStyleCnt="0"/>
      <dgm:spPr/>
    </dgm:pt>
    <dgm:pt modelId="{0BADFC43-D2E1-4F35-84BC-FE854AE32CBF}" type="pres">
      <dgm:prSet presAssocID="{9B5FB8A5-2BBC-466A-BDF5-FE4554759EA8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6265877-8682-4614-95B8-9D84E101F646}" type="pres">
      <dgm:prSet presAssocID="{9B5FB8A5-2BBC-466A-BDF5-FE4554759EA8}" presName="wedge3" presStyleLbl="node1" presStyleIdx="2" presStyleCnt="6"/>
      <dgm:spPr/>
      <dgm:t>
        <a:bodyPr/>
        <a:lstStyle/>
        <a:p>
          <a:endParaRPr lang="hu-HU"/>
        </a:p>
      </dgm:t>
    </dgm:pt>
    <dgm:pt modelId="{6B48F453-EC31-40FB-A69B-60DDC22BACB9}" type="pres">
      <dgm:prSet presAssocID="{9B5FB8A5-2BBC-466A-BDF5-FE4554759EA8}" presName="dummy3a" presStyleCnt="0"/>
      <dgm:spPr/>
    </dgm:pt>
    <dgm:pt modelId="{BDDDFDB9-D197-41D5-BD8D-8ACD011EB6DB}" type="pres">
      <dgm:prSet presAssocID="{9B5FB8A5-2BBC-466A-BDF5-FE4554759EA8}" presName="dummy3b" presStyleCnt="0"/>
      <dgm:spPr/>
    </dgm:pt>
    <dgm:pt modelId="{647013A6-5E42-4FFC-A6DA-A0942FB102D7}" type="pres">
      <dgm:prSet presAssocID="{9B5FB8A5-2BBC-466A-BDF5-FE4554759EA8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DDAF19D-D71B-4D5D-802A-20634E608102}" type="pres">
      <dgm:prSet presAssocID="{9B5FB8A5-2BBC-466A-BDF5-FE4554759EA8}" presName="wedge4" presStyleLbl="node1" presStyleIdx="3" presStyleCnt="6"/>
      <dgm:spPr/>
      <dgm:t>
        <a:bodyPr/>
        <a:lstStyle/>
        <a:p>
          <a:endParaRPr lang="hu-HU"/>
        </a:p>
      </dgm:t>
    </dgm:pt>
    <dgm:pt modelId="{29C1C742-E5BF-485E-9804-4D717E65C3F3}" type="pres">
      <dgm:prSet presAssocID="{9B5FB8A5-2BBC-466A-BDF5-FE4554759EA8}" presName="dummy4a" presStyleCnt="0"/>
      <dgm:spPr/>
    </dgm:pt>
    <dgm:pt modelId="{93E06D75-1224-49A6-B98A-3472FA4257B3}" type="pres">
      <dgm:prSet presAssocID="{9B5FB8A5-2BBC-466A-BDF5-FE4554759EA8}" presName="dummy4b" presStyleCnt="0"/>
      <dgm:spPr/>
    </dgm:pt>
    <dgm:pt modelId="{5F9EB67F-ECAA-4DFF-9474-70BFDAF78F98}" type="pres">
      <dgm:prSet presAssocID="{9B5FB8A5-2BBC-466A-BDF5-FE4554759EA8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F23111F-98E7-43D0-B29F-4E134ED61BFF}" type="pres">
      <dgm:prSet presAssocID="{9B5FB8A5-2BBC-466A-BDF5-FE4554759EA8}" presName="wedge5" presStyleLbl="node1" presStyleIdx="4" presStyleCnt="6"/>
      <dgm:spPr/>
      <dgm:t>
        <a:bodyPr/>
        <a:lstStyle/>
        <a:p>
          <a:endParaRPr lang="hu-HU"/>
        </a:p>
      </dgm:t>
    </dgm:pt>
    <dgm:pt modelId="{B821535D-3ED2-40B0-A481-B1D71AFE6AF5}" type="pres">
      <dgm:prSet presAssocID="{9B5FB8A5-2BBC-466A-BDF5-FE4554759EA8}" presName="dummy5a" presStyleCnt="0"/>
      <dgm:spPr/>
    </dgm:pt>
    <dgm:pt modelId="{5D71EBD1-7246-47FA-A646-D28F03E90707}" type="pres">
      <dgm:prSet presAssocID="{9B5FB8A5-2BBC-466A-BDF5-FE4554759EA8}" presName="dummy5b" presStyleCnt="0"/>
      <dgm:spPr/>
    </dgm:pt>
    <dgm:pt modelId="{5D80D84F-FA36-402B-B5EF-6BFB6D2420A2}" type="pres">
      <dgm:prSet presAssocID="{9B5FB8A5-2BBC-466A-BDF5-FE4554759EA8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127EE4C-146B-4621-80B7-349071F3FF3D}" type="pres">
      <dgm:prSet presAssocID="{9B5FB8A5-2BBC-466A-BDF5-FE4554759EA8}" presName="wedge6" presStyleLbl="node1" presStyleIdx="5" presStyleCnt="6"/>
      <dgm:spPr/>
      <dgm:t>
        <a:bodyPr/>
        <a:lstStyle/>
        <a:p>
          <a:endParaRPr lang="hu-HU"/>
        </a:p>
      </dgm:t>
    </dgm:pt>
    <dgm:pt modelId="{5B26C9A5-028B-4A8E-A735-D8646B93F152}" type="pres">
      <dgm:prSet presAssocID="{9B5FB8A5-2BBC-466A-BDF5-FE4554759EA8}" presName="dummy6a" presStyleCnt="0"/>
      <dgm:spPr/>
    </dgm:pt>
    <dgm:pt modelId="{625288C2-4C80-4CA8-890D-6DBC0A551F3A}" type="pres">
      <dgm:prSet presAssocID="{9B5FB8A5-2BBC-466A-BDF5-FE4554759EA8}" presName="dummy6b" presStyleCnt="0"/>
      <dgm:spPr/>
    </dgm:pt>
    <dgm:pt modelId="{D7618BD8-1FB0-4295-B004-3DE155493D7D}" type="pres">
      <dgm:prSet presAssocID="{9B5FB8A5-2BBC-466A-BDF5-FE4554759EA8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5014854-39BC-42F8-95DD-9C2807A2A032}" type="pres">
      <dgm:prSet presAssocID="{36C20825-FE42-486A-A4B1-50A3F448BFC4}" presName="arrowWedge1" presStyleLbl="fgSibTrans2D1" presStyleIdx="0" presStyleCnt="6"/>
      <dgm:spPr/>
    </dgm:pt>
    <dgm:pt modelId="{129C1E59-AB82-4843-9715-81DE77304BBE}" type="pres">
      <dgm:prSet presAssocID="{F952DF4B-D390-4BF2-A82D-84E52B6209A5}" presName="arrowWedge2" presStyleLbl="fgSibTrans2D1" presStyleIdx="1" presStyleCnt="6"/>
      <dgm:spPr/>
    </dgm:pt>
    <dgm:pt modelId="{1D7ACE7D-DE21-4166-AA8F-7BC2CD7177F3}" type="pres">
      <dgm:prSet presAssocID="{114CA2A0-286F-4FC5-A00C-7F20C2D8E658}" presName="arrowWedge3" presStyleLbl="fgSibTrans2D1" presStyleIdx="2" presStyleCnt="6"/>
      <dgm:spPr/>
    </dgm:pt>
    <dgm:pt modelId="{4A8AA805-DCF7-4F41-AEDD-78685E8134F7}" type="pres">
      <dgm:prSet presAssocID="{6034E54E-AC2B-4470-8515-3C6256579D7F}" presName="arrowWedge4" presStyleLbl="fgSibTrans2D1" presStyleIdx="3" presStyleCnt="6"/>
      <dgm:spPr/>
    </dgm:pt>
    <dgm:pt modelId="{A555DA5E-8362-44F1-888D-67B46D91E771}" type="pres">
      <dgm:prSet presAssocID="{20E9C0F0-4817-4D81-9ED3-AAF430ED2D23}" presName="arrowWedge5" presStyleLbl="fgSibTrans2D1" presStyleIdx="4" presStyleCnt="6"/>
      <dgm:spPr/>
    </dgm:pt>
    <dgm:pt modelId="{4D02E0A5-64A5-45D1-AA13-BE40A04B1E82}" type="pres">
      <dgm:prSet presAssocID="{F2D54FFE-E727-490F-82DC-1F42B7D4CEA4}" presName="arrowWedge6" presStyleLbl="fgSibTrans2D1" presStyleIdx="5" presStyleCnt="6"/>
      <dgm:spPr/>
    </dgm:pt>
  </dgm:ptLst>
  <dgm:cxnLst>
    <dgm:cxn modelId="{3DB63871-D4A7-49B6-9E65-4965345BA87C}" srcId="{9B5FB8A5-2BBC-466A-BDF5-FE4554759EA8}" destId="{154AAC42-A2FA-4E90-BA1C-7F591B21FCCE}" srcOrd="5" destOrd="0" parTransId="{666B81A7-56A3-4E64-A9E3-18DE1C3F816C}" sibTransId="{F2D54FFE-E727-490F-82DC-1F42B7D4CEA4}"/>
    <dgm:cxn modelId="{1184BB5F-A9F4-48C3-B438-03EED96F786B}" srcId="{9B5FB8A5-2BBC-466A-BDF5-FE4554759EA8}" destId="{0BC43AAF-1159-49EE-9238-6769102A37C9}" srcOrd="2" destOrd="0" parTransId="{E78637A0-1E5F-4EF1-ADBD-2A9E374A634C}" sibTransId="{114CA2A0-286F-4FC5-A00C-7F20C2D8E658}"/>
    <dgm:cxn modelId="{E7865369-EEE2-463B-8753-5BB969237FD5}" type="presOf" srcId="{0BC43AAF-1159-49EE-9238-6769102A37C9}" destId="{647013A6-5E42-4FFC-A6DA-A0942FB102D7}" srcOrd="1" destOrd="0" presId="urn:microsoft.com/office/officeart/2005/8/layout/cycle8"/>
    <dgm:cxn modelId="{4C676E05-49EC-48B5-9364-413883BE0A38}" type="presOf" srcId="{4DE7F957-A5A6-4F1E-AB98-2E8D47B7E80D}" destId="{0BADFC43-D2E1-4F35-84BC-FE854AE32CBF}" srcOrd="1" destOrd="0" presId="urn:microsoft.com/office/officeart/2005/8/layout/cycle8"/>
    <dgm:cxn modelId="{EE871986-2A4F-44D0-9EF6-23C4F1125639}" type="presOf" srcId="{4DE7F957-A5A6-4F1E-AB98-2E8D47B7E80D}" destId="{D81382FF-3465-4F75-A529-7DE9CB65E15C}" srcOrd="0" destOrd="0" presId="urn:microsoft.com/office/officeart/2005/8/layout/cycle8"/>
    <dgm:cxn modelId="{EF840870-CB7A-4CB5-AC7C-5CA5FFF8A466}" type="presOf" srcId="{AFBECD7C-C51F-47BD-9139-EE5B0D0A74BE}" destId="{0F23111F-98E7-43D0-B29F-4E134ED61BFF}" srcOrd="0" destOrd="0" presId="urn:microsoft.com/office/officeart/2005/8/layout/cycle8"/>
    <dgm:cxn modelId="{924DE316-0EC2-4C69-A40D-8D4514958518}" type="presOf" srcId="{0BC43AAF-1159-49EE-9238-6769102A37C9}" destId="{46265877-8682-4614-95B8-9D84E101F646}" srcOrd="0" destOrd="0" presId="urn:microsoft.com/office/officeart/2005/8/layout/cycle8"/>
    <dgm:cxn modelId="{9D85A90B-8620-4C43-9241-8801BF1D0C3D}" type="presOf" srcId="{AFBECD7C-C51F-47BD-9139-EE5B0D0A74BE}" destId="{5D80D84F-FA36-402B-B5EF-6BFB6D2420A2}" srcOrd="1" destOrd="0" presId="urn:microsoft.com/office/officeart/2005/8/layout/cycle8"/>
    <dgm:cxn modelId="{BBF0BC30-CBAE-4660-9236-7E7A5AF81727}" srcId="{9B5FB8A5-2BBC-466A-BDF5-FE4554759EA8}" destId="{B5294501-F0A9-4793-845B-B3E10A0E95B9}" srcOrd="3" destOrd="0" parTransId="{33CFDE86-9B17-482F-A43B-47E5EC6AB8A1}" sibTransId="{6034E54E-AC2B-4470-8515-3C6256579D7F}"/>
    <dgm:cxn modelId="{C5E4400A-B31F-4BBB-88C5-521C2E7A76D4}" type="presOf" srcId="{B5294501-F0A9-4793-845B-B3E10A0E95B9}" destId="{5F9EB67F-ECAA-4DFF-9474-70BFDAF78F98}" srcOrd="1" destOrd="0" presId="urn:microsoft.com/office/officeart/2005/8/layout/cycle8"/>
    <dgm:cxn modelId="{E4C06E27-3DF1-47A5-9A6B-B2589483983B}" type="presOf" srcId="{154AAC42-A2FA-4E90-BA1C-7F591B21FCCE}" destId="{D7618BD8-1FB0-4295-B004-3DE155493D7D}" srcOrd="1" destOrd="0" presId="urn:microsoft.com/office/officeart/2005/8/layout/cycle8"/>
    <dgm:cxn modelId="{D1186104-5540-4304-AAB3-390256727233}" type="presOf" srcId="{B5294501-F0A9-4793-845B-B3E10A0E95B9}" destId="{7DDAF19D-D71B-4D5D-802A-20634E608102}" srcOrd="0" destOrd="0" presId="urn:microsoft.com/office/officeart/2005/8/layout/cycle8"/>
    <dgm:cxn modelId="{AB58B381-7FD1-49AE-BDC1-F3C2B6954291}" type="presOf" srcId="{085F79B4-FE33-4246-AFF2-DD429A693E2E}" destId="{4B3E653F-704E-4135-A990-8A55B8CD1B87}" srcOrd="0" destOrd="0" presId="urn:microsoft.com/office/officeart/2005/8/layout/cycle8"/>
    <dgm:cxn modelId="{64EEC40D-F000-4D1A-873C-895D3ECC4886}" srcId="{9B5FB8A5-2BBC-466A-BDF5-FE4554759EA8}" destId="{AFBECD7C-C51F-47BD-9139-EE5B0D0A74BE}" srcOrd="4" destOrd="0" parTransId="{85152D01-7421-458B-8857-D344CC4E7746}" sibTransId="{20E9C0F0-4817-4D81-9ED3-AAF430ED2D23}"/>
    <dgm:cxn modelId="{2DC30A2F-09C4-4474-B474-36B9107719F9}" type="presOf" srcId="{154AAC42-A2FA-4E90-BA1C-7F591B21FCCE}" destId="{A127EE4C-146B-4621-80B7-349071F3FF3D}" srcOrd="0" destOrd="0" presId="urn:microsoft.com/office/officeart/2005/8/layout/cycle8"/>
    <dgm:cxn modelId="{48674AC3-B1EF-4E07-9C01-36634E8AADD7}" type="presOf" srcId="{9B5FB8A5-2BBC-466A-BDF5-FE4554759EA8}" destId="{447970DF-0D14-4EA0-9B32-0E855ACCB4E3}" srcOrd="0" destOrd="0" presId="urn:microsoft.com/office/officeart/2005/8/layout/cycle8"/>
    <dgm:cxn modelId="{71F5DA94-2BE3-42B7-B915-37B2B52A4651}" srcId="{9B5FB8A5-2BBC-466A-BDF5-FE4554759EA8}" destId="{085F79B4-FE33-4246-AFF2-DD429A693E2E}" srcOrd="0" destOrd="0" parTransId="{9C2173B4-F5E7-44CE-969C-190CA73160A9}" sibTransId="{36C20825-FE42-486A-A4B1-50A3F448BFC4}"/>
    <dgm:cxn modelId="{C4C07038-6281-4C03-B632-8EE4420A478D}" srcId="{9B5FB8A5-2BBC-466A-BDF5-FE4554759EA8}" destId="{4DE7F957-A5A6-4F1E-AB98-2E8D47B7E80D}" srcOrd="1" destOrd="0" parTransId="{4E28DA02-662A-4392-9315-E6411C0AC612}" sibTransId="{F952DF4B-D390-4BF2-A82D-84E52B6209A5}"/>
    <dgm:cxn modelId="{3B7166DC-30BB-42D6-AFC3-5E7978F09961}" type="presOf" srcId="{085F79B4-FE33-4246-AFF2-DD429A693E2E}" destId="{2328DE7E-7FC0-4FB3-89C6-C857ED0BCDE1}" srcOrd="1" destOrd="0" presId="urn:microsoft.com/office/officeart/2005/8/layout/cycle8"/>
    <dgm:cxn modelId="{26DF7EA9-B1C4-41D8-804D-19FBD1160766}" type="presParOf" srcId="{447970DF-0D14-4EA0-9B32-0E855ACCB4E3}" destId="{4B3E653F-704E-4135-A990-8A55B8CD1B87}" srcOrd="0" destOrd="0" presId="urn:microsoft.com/office/officeart/2005/8/layout/cycle8"/>
    <dgm:cxn modelId="{78BA5497-2639-4D3D-BB41-8E43AF6B98EB}" type="presParOf" srcId="{447970DF-0D14-4EA0-9B32-0E855ACCB4E3}" destId="{190896C0-8220-4827-B140-024E9D85979C}" srcOrd="1" destOrd="0" presId="urn:microsoft.com/office/officeart/2005/8/layout/cycle8"/>
    <dgm:cxn modelId="{09CF26CE-0524-4242-81A5-830C141FF1E5}" type="presParOf" srcId="{447970DF-0D14-4EA0-9B32-0E855ACCB4E3}" destId="{39E0A751-05A3-4E17-8AA4-D375E8088F02}" srcOrd="2" destOrd="0" presId="urn:microsoft.com/office/officeart/2005/8/layout/cycle8"/>
    <dgm:cxn modelId="{1C66B628-F0FC-41AE-9EF1-6313EB50AF0F}" type="presParOf" srcId="{447970DF-0D14-4EA0-9B32-0E855ACCB4E3}" destId="{2328DE7E-7FC0-4FB3-89C6-C857ED0BCDE1}" srcOrd="3" destOrd="0" presId="urn:microsoft.com/office/officeart/2005/8/layout/cycle8"/>
    <dgm:cxn modelId="{496A9727-AF2E-4CA2-90E3-BA7EBA133770}" type="presParOf" srcId="{447970DF-0D14-4EA0-9B32-0E855ACCB4E3}" destId="{D81382FF-3465-4F75-A529-7DE9CB65E15C}" srcOrd="4" destOrd="0" presId="urn:microsoft.com/office/officeart/2005/8/layout/cycle8"/>
    <dgm:cxn modelId="{9D064807-E219-4355-B51A-09E5DBA46E27}" type="presParOf" srcId="{447970DF-0D14-4EA0-9B32-0E855ACCB4E3}" destId="{E70F4B91-D70D-4315-A58C-A4E1540DA519}" srcOrd="5" destOrd="0" presId="urn:microsoft.com/office/officeart/2005/8/layout/cycle8"/>
    <dgm:cxn modelId="{2888AC6A-E07A-4B56-BD3B-EF3014807814}" type="presParOf" srcId="{447970DF-0D14-4EA0-9B32-0E855ACCB4E3}" destId="{DADC8747-355A-49E1-813B-2F7ECEF5DCDA}" srcOrd="6" destOrd="0" presId="urn:microsoft.com/office/officeart/2005/8/layout/cycle8"/>
    <dgm:cxn modelId="{78AA5824-F932-48DA-8F0D-A2623A9A0E71}" type="presParOf" srcId="{447970DF-0D14-4EA0-9B32-0E855ACCB4E3}" destId="{0BADFC43-D2E1-4F35-84BC-FE854AE32CBF}" srcOrd="7" destOrd="0" presId="urn:microsoft.com/office/officeart/2005/8/layout/cycle8"/>
    <dgm:cxn modelId="{4D122C29-11B8-4FF0-BBBF-37DCC5AD0F3E}" type="presParOf" srcId="{447970DF-0D14-4EA0-9B32-0E855ACCB4E3}" destId="{46265877-8682-4614-95B8-9D84E101F646}" srcOrd="8" destOrd="0" presId="urn:microsoft.com/office/officeart/2005/8/layout/cycle8"/>
    <dgm:cxn modelId="{B8C0AFB6-7362-456B-8708-BDAF906F15AD}" type="presParOf" srcId="{447970DF-0D14-4EA0-9B32-0E855ACCB4E3}" destId="{6B48F453-EC31-40FB-A69B-60DDC22BACB9}" srcOrd="9" destOrd="0" presId="urn:microsoft.com/office/officeart/2005/8/layout/cycle8"/>
    <dgm:cxn modelId="{197DAB63-F6F7-4993-86BC-2C9776E8F4CD}" type="presParOf" srcId="{447970DF-0D14-4EA0-9B32-0E855ACCB4E3}" destId="{BDDDFDB9-D197-41D5-BD8D-8ACD011EB6DB}" srcOrd="10" destOrd="0" presId="urn:microsoft.com/office/officeart/2005/8/layout/cycle8"/>
    <dgm:cxn modelId="{5AACC8B2-423B-4FAF-8E23-2F45137D87E3}" type="presParOf" srcId="{447970DF-0D14-4EA0-9B32-0E855ACCB4E3}" destId="{647013A6-5E42-4FFC-A6DA-A0942FB102D7}" srcOrd="11" destOrd="0" presId="urn:microsoft.com/office/officeart/2005/8/layout/cycle8"/>
    <dgm:cxn modelId="{A3EB00D4-D944-4D77-AEB4-50FE826AA9C6}" type="presParOf" srcId="{447970DF-0D14-4EA0-9B32-0E855ACCB4E3}" destId="{7DDAF19D-D71B-4D5D-802A-20634E608102}" srcOrd="12" destOrd="0" presId="urn:microsoft.com/office/officeart/2005/8/layout/cycle8"/>
    <dgm:cxn modelId="{E2465021-CE2C-4109-8CF7-20DA75241CD1}" type="presParOf" srcId="{447970DF-0D14-4EA0-9B32-0E855ACCB4E3}" destId="{29C1C742-E5BF-485E-9804-4D717E65C3F3}" srcOrd="13" destOrd="0" presId="urn:microsoft.com/office/officeart/2005/8/layout/cycle8"/>
    <dgm:cxn modelId="{6C78A082-F6F5-4B0D-8ED0-2A2489A4927F}" type="presParOf" srcId="{447970DF-0D14-4EA0-9B32-0E855ACCB4E3}" destId="{93E06D75-1224-49A6-B98A-3472FA4257B3}" srcOrd="14" destOrd="0" presId="urn:microsoft.com/office/officeart/2005/8/layout/cycle8"/>
    <dgm:cxn modelId="{23BE1B6C-09CC-4DAD-B0C1-702F5249BDB0}" type="presParOf" srcId="{447970DF-0D14-4EA0-9B32-0E855ACCB4E3}" destId="{5F9EB67F-ECAA-4DFF-9474-70BFDAF78F98}" srcOrd="15" destOrd="0" presId="urn:microsoft.com/office/officeart/2005/8/layout/cycle8"/>
    <dgm:cxn modelId="{9A7A5BED-3D68-4B11-BE61-9A10D6F31859}" type="presParOf" srcId="{447970DF-0D14-4EA0-9B32-0E855ACCB4E3}" destId="{0F23111F-98E7-43D0-B29F-4E134ED61BFF}" srcOrd="16" destOrd="0" presId="urn:microsoft.com/office/officeart/2005/8/layout/cycle8"/>
    <dgm:cxn modelId="{CDCF8BE4-0AEE-41EA-980A-9A0585057033}" type="presParOf" srcId="{447970DF-0D14-4EA0-9B32-0E855ACCB4E3}" destId="{B821535D-3ED2-40B0-A481-B1D71AFE6AF5}" srcOrd="17" destOrd="0" presId="urn:microsoft.com/office/officeart/2005/8/layout/cycle8"/>
    <dgm:cxn modelId="{F48DF5FE-D9C3-4A95-A0AA-89D338C17360}" type="presParOf" srcId="{447970DF-0D14-4EA0-9B32-0E855ACCB4E3}" destId="{5D71EBD1-7246-47FA-A646-D28F03E90707}" srcOrd="18" destOrd="0" presId="urn:microsoft.com/office/officeart/2005/8/layout/cycle8"/>
    <dgm:cxn modelId="{B2AA6308-F517-4104-80BB-EB6D930502FF}" type="presParOf" srcId="{447970DF-0D14-4EA0-9B32-0E855ACCB4E3}" destId="{5D80D84F-FA36-402B-B5EF-6BFB6D2420A2}" srcOrd="19" destOrd="0" presId="urn:microsoft.com/office/officeart/2005/8/layout/cycle8"/>
    <dgm:cxn modelId="{A844C2B9-67CD-4DD7-BB34-877A361B996F}" type="presParOf" srcId="{447970DF-0D14-4EA0-9B32-0E855ACCB4E3}" destId="{A127EE4C-146B-4621-80B7-349071F3FF3D}" srcOrd="20" destOrd="0" presId="urn:microsoft.com/office/officeart/2005/8/layout/cycle8"/>
    <dgm:cxn modelId="{0EF0C8C3-0AC1-4744-AA80-96471B2E7CB5}" type="presParOf" srcId="{447970DF-0D14-4EA0-9B32-0E855ACCB4E3}" destId="{5B26C9A5-028B-4A8E-A735-D8646B93F152}" srcOrd="21" destOrd="0" presId="urn:microsoft.com/office/officeart/2005/8/layout/cycle8"/>
    <dgm:cxn modelId="{05FB8D44-EF44-4D8C-98E9-795117FFF8AF}" type="presParOf" srcId="{447970DF-0D14-4EA0-9B32-0E855ACCB4E3}" destId="{625288C2-4C80-4CA8-890D-6DBC0A551F3A}" srcOrd="22" destOrd="0" presId="urn:microsoft.com/office/officeart/2005/8/layout/cycle8"/>
    <dgm:cxn modelId="{AD0D1CBC-E28A-4AAE-871B-D60C730C8E0D}" type="presParOf" srcId="{447970DF-0D14-4EA0-9B32-0E855ACCB4E3}" destId="{D7618BD8-1FB0-4295-B004-3DE155493D7D}" srcOrd="23" destOrd="0" presId="urn:microsoft.com/office/officeart/2005/8/layout/cycle8"/>
    <dgm:cxn modelId="{F8236E02-11BC-42CC-B146-1CED4DDEF7D0}" type="presParOf" srcId="{447970DF-0D14-4EA0-9B32-0E855ACCB4E3}" destId="{05014854-39BC-42F8-95DD-9C2807A2A032}" srcOrd="24" destOrd="0" presId="urn:microsoft.com/office/officeart/2005/8/layout/cycle8"/>
    <dgm:cxn modelId="{BFC0A36C-10CF-4E9B-8A56-1C116AD8E1D4}" type="presParOf" srcId="{447970DF-0D14-4EA0-9B32-0E855ACCB4E3}" destId="{129C1E59-AB82-4843-9715-81DE77304BBE}" srcOrd="25" destOrd="0" presId="urn:microsoft.com/office/officeart/2005/8/layout/cycle8"/>
    <dgm:cxn modelId="{60D9B6B4-7A53-40CE-82E1-4BBBC7C7E9FC}" type="presParOf" srcId="{447970DF-0D14-4EA0-9B32-0E855ACCB4E3}" destId="{1D7ACE7D-DE21-4166-AA8F-7BC2CD7177F3}" srcOrd="26" destOrd="0" presId="urn:microsoft.com/office/officeart/2005/8/layout/cycle8"/>
    <dgm:cxn modelId="{418D1280-4E25-43DE-92D6-9118857FF923}" type="presParOf" srcId="{447970DF-0D14-4EA0-9B32-0E855ACCB4E3}" destId="{4A8AA805-DCF7-4F41-AEDD-78685E8134F7}" srcOrd="27" destOrd="0" presId="urn:microsoft.com/office/officeart/2005/8/layout/cycle8"/>
    <dgm:cxn modelId="{651A3AFE-8019-442A-B833-1B13A942A796}" type="presParOf" srcId="{447970DF-0D14-4EA0-9B32-0E855ACCB4E3}" destId="{A555DA5E-8362-44F1-888D-67B46D91E771}" srcOrd="28" destOrd="0" presId="urn:microsoft.com/office/officeart/2005/8/layout/cycle8"/>
    <dgm:cxn modelId="{5F29F0C6-A51D-4FD8-B56A-89091049131A}" type="presParOf" srcId="{447970DF-0D14-4EA0-9B32-0E855ACCB4E3}" destId="{4D02E0A5-64A5-45D1-AA13-BE40A04B1E82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E653F-704E-4135-A990-8A55B8CD1B87}">
      <dsp:nvSpPr>
        <dsp:cNvPr id="0" name=""/>
        <dsp:cNvSpPr/>
      </dsp:nvSpPr>
      <dsp:spPr>
        <a:xfrm>
          <a:off x="1461042" y="347707"/>
          <a:ext cx="4899424" cy="4899424"/>
        </a:xfrm>
        <a:prstGeom prst="pie">
          <a:avLst>
            <a:gd name="adj1" fmla="val 16200000"/>
            <a:gd name="adj2" fmla="val 19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/>
            <a:t>Baleset-biztosítás</a:t>
          </a:r>
          <a:endParaRPr lang="hu-HU" sz="1400" b="1" kern="1200" dirty="0"/>
        </a:p>
      </dsp:txBody>
      <dsp:txXfrm>
        <a:off x="4027407" y="973550"/>
        <a:ext cx="1283182" cy="991550"/>
      </dsp:txXfrm>
    </dsp:sp>
    <dsp:sp modelId="{D81382FF-3465-4F75-A529-7DE9CB65E15C}">
      <dsp:nvSpPr>
        <dsp:cNvPr id="0" name=""/>
        <dsp:cNvSpPr/>
      </dsp:nvSpPr>
      <dsp:spPr>
        <a:xfrm>
          <a:off x="1519368" y="448611"/>
          <a:ext cx="4899424" cy="4899424"/>
        </a:xfrm>
        <a:prstGeom prst="pie">
          <a:avLst>
            <a:gd name="adj1" fmla="val 198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/>
            <a:t>Lakás – és társasház biztosítás</a:t>
          </a:r>
          <a:endParaRPr lang="hu-HU" sz="1400" b="1" kern="1200" dirty="0"/>
        </a:p>
      </dsp:txBody>
      <dsp:txXfrm>
        <a:off x="4843978" y="2431712"/>
        <a:ext cx="1341509" cy="962386"/>
      </dsp:txXfrm>
    </dsp:sp>
    <dsp:sp modelId="{46265877-8682-4614-95B8-9D84E101F646}">
      <dsp:nvSpPr>
        <dsp:cNvPr id="0" name=""/>
        <dsp:cNvSpPr/>
      </dsp:nvSpPr>
      <dsp:spPr>
        <a:xfrm>
          <a:off x="1461042" y="549516"/>
          <a:ext cx="4899424" cy="4899424"/>
        </a:xfrm>
        <a:prstGeom prst="pie">
          <a:avLst>
            <a:gd name="adj1" fmla="val 18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/>
            <a:t>Kis-vállalkozói biztosítások</a:t>
          </a:r>
          <a:endParaRPr lang="hu-HU" sz="1400" b="1" kern="1200" dirty="0"/>
        </a:p>
      </dsp:txBody>
      <dsp:txXfrm>
        <a:off x="4027407" y="3860710"/>
        <a:ext cx="1283182" cy="991550"/>
      </dsp:txXfrm>
    </dsp:sp>
    <dsp:sp modelId="{7DDAF19D-D71B-4D5D-802A-20634E608102}">
      <dsp:nvSpPr>
        <dsp:cNvPr id="0" name=""/>
        <dsp:cNvSpPr/>
      </dsp:nvSpPr>
      <dsp:spPr>
        <a:xfrm>
          <a:off x="1344389" y="549516"/>
          <a:ext cx="4899424" cy="4899424"/>
        </a:xfrm>
        <a:prstGeom prst="pie">
          <a:avLst>
            <a:gd name="adj1" fmla="val 54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/>
            <a:t>Vagyon-biztosítás</a:t>
          </a:r>
          <a:endParaRPr lang="hu-HU" sz="1400" b="1" kern="1200" dirty="0"/>
        </a:p>
      </dsp:txBody>
      <dsp:txXfrm>
        <a:off x="2394265" y="3860710"/>
        <a:ext cx="1283182" cy="991550"/>
      </dsp:txXfrm>
    </dsp:sp>
    <dsp:sp modelId="{0F23111F-98E7-43D0-B29F-4E134ED61BFF}">
      <dsp:nvSpPr>
        <dsp:cNvPr id="0" name=""/>
        <dsp:cNvSpPr/>
      </dsp:nvSpPr>
      <dsp:spPr>
        <a:xfrm>
          <a:off x="1286062" y="448611"/>
          <a:ext cx="4899424" cy="4899424"/>
        </a:xfrm>
        <a:prstGeom prst="pie">
          <a:avLst>
            <a:gd name="adj1" fmla="val 9000000"/>
            <a:gd name="adj2" fmla="val 126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/>
            <a:t>Gépjármű-biztosítás</a:t>
          </a:r>
          <a:endParaRPr lang="hu-HU" sz="1400" b="1" kern="1200" dirty="0"/>
        </a:p>
      </dsp:txBody>
      <dsp:txXfrm>
        <a:off x="1519368" y="2431712"/>
        <a:ext cx="1341509" cy="962386"/>
      </dsp:txXfrm>
    </dsp:sp>
    <dsp:sp modelId="{A127EE4C-146B-4621-80B7-349071F3FF3D}">
      <dsp:nvSpPr>
        <dsp:cNvPr id="0" name=""/>
        <dsp:cNvSpPr/>
      </dsp:nvSpPr>
      <dsp:spPr>
        <a:xfrm>
          <a:off x="1344389" y="347707"/>
          <a:ext cx="4899424" cy="4899424"/>
        </a:xfrm>
        <a:prstGeom prst="pie">
          <a:avLst>
            <a:gd name="adj1" fmla="val 126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/>
            <a:t>Élet-biztosítás</a:t>
          </a:r>
          <a:endParaRPr lang="hu-HU" sz="1400" b="1" kern="1200" dirty="0"/>
        </a:p>
      </dsp:txBody>
      <dsp:txXfrm>
        <a:off x="2394265" y="973550"/>
        <a:ext cx="1283182" cy="991550"/>
      </dsp:txXfrm>
    </dsp:sp>
    <dsp:sp modelId="{05014854-39BC-42F8-95DD-9C2807A2A032}">
      <dsp:nvSpPr>
        <dsp:cNvPr id="0" name=""/>
        <dsp:cNvSpPr/>
      </dsp:nvSpPr>
      <dsp:spPr>
        <a:xfrm>
          <a:off x="1157565" y="44409"/>
          <a:ext cx="5506019" cy="5506019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9C1E59-AB82-4843-9715-81DE77304BBE}">
      <dsp:nvSpPr>
        <dsp:cNvPr id="0" name=""/>
        <dsp:cNvSpPr/>
      </dsp:nvSpPr>
      <dsp:spPr>
        <a:xfrm>
          <a:off x="1215892" y="145314"/>
          <a:ext cx="5506019" cy="5506019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ACE7D-DE21-4166-AA8F-7BC2CD7177F3}">
      <dsp:nvSpPr>
        <dsp:cNvPr id="0" name=""/>
        <dsp:cNvSpPr/>
      </dsp:nvSpPr>
      <dsp:spPr>
        <a:xfrm>
          <a:off x="1157565" y="246218"/>
          <a:ext cx="5506019" cy="5506019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AA805-DCF7-4F41-AEDD-78685E8134F7}">
      <dsp:nvSpPr>
        <dsp:cNvPr id="0" name=""/>
        <dsp:cNvSpPr/>
      </dsp:nvSpPr>
      <dsp:spPr>
        <a:xfrm>
          <a:off x="1041270" y="246218"/>
          <a:ext cx="5506019" cy="5506019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5DA5E-8362-44F1-888D-67B46D91E771}">
      <dsp:nvSpPr>
        <dsp:cNvPr id="0" name=""/>
        <dsp:cNvSpPr/>
      </dsp:nvSpPr>
      <dsp:spPr>
        <a:xfrm>
          <a:off x="982944" y="145314"/>
          <a:ext cx="5506019" cy="5506019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2E0A5-64A5-45D1-AA13-BE40A04B1E82}">
      <dsp:nvSpPr>
        <dsp:cNvPr id="0" name=""/>
        <dsp:cNvSpPr/>
      </dsp:nvSpPr>
      <dsp:spPr>
        <a:xfrm>
          <a:off x="1041270" y="44409"/>
          <a:ext cx="5506019" cy="5506019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hu-HU"/>
              <a:t>SIGNAL BIZTOSÍTÓ ZRt.                                             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hu-HU"/>
              <a:t>SIGNAL Oktatás 2007.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193066E-3762-4DE4-92A8-0AD2295FD3B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7708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hu-HU"/>
              <a:t>SIGNAL BIZTOSÍTÓ ZRt.                                              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hu-HU"/>
              <a:t>SIGNAL Oktatás 2007.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012437A-1BE2-444A-B83A-CEC6EC2A039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170974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33CC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33CC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33CC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33CC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33CC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CC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CC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CC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r>
              <a:rPr lang="hu-HU" sz="1200" smtClean="0">
                <a:solidFill>
                  <a:schemeClr val="tx1"/>
                </a:solidFill>
              </a:rPr>
              <a:t>SIGNAL BIZTOSÍTÓ ZRt.                                               </a:t>
            </a:r>
          </a:p>
        </p:txBody>
      </p:sp>
      <p:sp>
        <p:nvSpPr>
          <p:cNvPr id="1945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33CC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33CC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33CC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33CC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33CC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CC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CC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CC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r>
              <a:rPr lang="hu-HU" sz="1200" smtClean="0">
                <a:solidFill>
                  <a:schemeClr val="tx1"/>
                </a:solidFill>
              </a:rPr>
              <a:t>SIGNAL Oktatás 2007.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33CC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33CC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33CC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33CC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33CC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CC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CC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CC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fld id="{4D384EC0-22F3-44E8-91E5-393BDB3A057B}" type="slidenum">
              <a:rPr lang="hu-HU" sz="1200" smtClean="0">
                <a:solidFill>
                  <a:schemeClr val="tx1"/>
                </a:solidFill>
              </a:rPr>
              <a:pPr/>
              <a:t>1</a:t>
            </a:fld>
            <a:endParaRPr lang="hu-HU" sz="1200" smtClean="0">
              <a:solidFill>
                <a:schemeClr val="tx1"/>
              </a:solidFill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35000" y="1433513"/>
            <a:ext cx="166688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4960" tIns="36822" rIns="74960" bIns="36822">
            <a:spAutoFit/>
          </a:bodyPr>
          <a:lstStyle/>
          <a:p>
            <a:pPr defTabSz="757238" eaLnBrk="0" hangingPunct="0">
              <a:defRPr/>
            </a:pPr>
            <a:endParaRPr lang="de-DE" sz="700">
              <a:solidFill>
                <a:schemeClr val="tx1"/>
              </a:solidFill>
            </a:endParaRPr>
          </a:p>
          <a:p>
            <a:pPr defTabSz="757238" eaLnBrk="0" hangingPunct="0">
              <a:defRPr/>
            </a:pPr>
            <a:r>
              <a:rPr lang="de-DE" sz="700">
                <a:solidFill>
                  <a:schemeClr val="tx1"/>
                </a:solidFill>
              </a:rPr>
              <a:t> </a:t>
            </a:r>
          </a:p>
          <a:p>
            <a:pPr defTabSz="757238">
              <a:defRPr/>
            </a:pPr>
            <a:endParaRPr lang="de-DE" sz="70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80975" y="0"/>
            <a:ext cx="936625" cy="6858000"/>
          </a:xfrm>
          <a:prstGeom prst="rect">
            <a:avLst/>
          </a:prstGeom>
          <a:solidFill>
            <a:srgbClr val="00339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 rot="16200000">
            <a:off x="-2818606" y="3145632"/>
            <a:ext cx="6313487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0033CC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033CC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033CC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033CC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033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hu-HU" sz="2000" b="1" dirty="0" err="1" smtClean="0">
                <a:solidFill>
                  <a:schemeClr val="bg1"/>
                </a:solidFill>
                <a:latin typeface="Arial" charset="0"/>
              </a:rPr>
              <a:t>Palladium</a:t>
            </a:r>
            <a:r>
              <a:rPr lang="hu-HU" sz="2000" b="1" dirty="0" smtClean="0">
                <a:solidFill>
                  <a:schemeClr val="bg1"/>
                </a:solidFill>
                <a:latin typeface="Arial" charset="0"/>
              </a:rPr>
              <a:t> Consulting 2012.09.20.</a:t>
            </a:r>
            <a:endParaRPr lang="de-DE" sz="2000" b="1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7" name="Picture 8" descr="Vertrau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65213"/>
            <a:ext cx="23399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Zahnrä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24765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boers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1052513"/>
            <a:ext cx="23352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4479925" y="3276600"/>
            <a:ext cx="1841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hu-HU" sz="1400" b="1">
              <a:solidFill>
                <a:schemeClr val="tx1"/>
              </a:solidFill>
            </a:endParaRPr>
          </a:p>
        </p:txBody>
      </p:sp>
      <p:sp>
        <p:nvSpPr>
          <p:cNvPr id="11" name="Dátum helye 3"/>
          <p:cNvSpPr txBox="1">
            <a:spLocks noGrp="1"/>
          </p:cNvSpPr>
          <p:nvPr userDrawn="1"/>
        </p:nvSpPr>
        <p:spPr bwMode="auto">
          <a:xfrm>
            <a:off x="-180975" y="6165850"/>
            <a:ext cx="9366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defTabSz="762000">
              <a:defRPr/>
            </a:pPr>
            <a:endParaRPr lang="de-DE" sz="800" dirty="0">
              <a:latin typeface="Arial" charset="0"/>
            </a:endParaRPr>
          </a:p>
          <a:p>
            <a:pPr defTabSz="762000">
              <a:defRPr/>
            </a:pPr>
            <a:r>
              <a:rPr lang="de-DE" sz="600" dirty="0">
                <a:solidFill>
                  <a:schemeClr val="bg1"/>
                </a:solidFill>
                <a:latin typeface="Arial" charset="0"/>
              </a:rPr>
              <a:t>SIGNAL </a:t>
            </a:r>
            <a:r>
              <a:rPr lang="de-DE" sz="600" dirty="0" err="1">
                <a:solidFill>
                  <a:schemeClr val="bg1"/>
                </a:solidFill>
                <a:latin typeface="Arial" charset="0"/>
              </a:rPr>
              <a:t>Biztosító</a:t>
            </a:r>
            <a:r>
              <a:rPr lang="de-DE" sz="600" dirty="0">
                <a:solidFill>
                  <a:schemeClr val="bg1"/>
                </a:solidFill>
                <a:latin typeface="Arial" charset="0"/>
              </a:rPr>
              <a:t> Zrt.</a:t>
            </a:r>
          </a:p>
          <a:p>
            <a:pPr defTabSz="762000">
              <a:defRPr/>
            </a:pPr>
            <a:r>
              <a:rPr lang="de-DE" sz="600" dirty="0">
                <a:solidFill>
                  <a:schemeClr val="bg1"/>
                </a:solidFill>
                <a:latin typeface="Arial" charset="0"/>
              </a:rPr>
              <a:t>Ein Unternehmen </a:t>
            </a:r>
          </a:p>
          <a:p>
            <a:pPr defTabSz="762000">
              <a:defRPr/>
            </a:pPr>
            <a:r>
              <a:rPr lang="de-DE" sz="600" dirty="0">
                <a:solidFill>
                  <a:schemeClr val="bg1"/>
                </a:solidFill>
                <a:latin typeface="Arial" charset="0"/>
              </a:rPr>
              <a:t>der SIGNAL IDUNA </a:t>
            </a:r>
            <a:endParaRPr lang="hu-HU" sz="600" dirty="0">
              <a:solidFill>
                <a:schemeClr val="bg1"/>
              </a:solidFill>
              <a:latin typeface="Arial" charset="0"/>
            </a:endParaRPr>
          </a:p>
          <a:p>
            <a:pPr defTabSz="762000">
              <a:defRPr/>
            </a:pPr>
            <a:r>
              <a:rPr lang="de-DE" sz="600" dirty="0">
                <a:solidFill>
                  <a:schemeClr val="bg1"/>
                </a:solidFill>
                <a:latin typeface="Arial" charset="0"/>
              </a:rPr>
              <a:t>Gruppe</a:t>
            </a:r>
            <a:endParaRPr lang="hu-HU" sz="6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2" name="Kép 12" descr="SIGNAL embléma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0350"/>
            <a:ext cx="20859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Egyenes összekötő 14"/>
          <p:cNvCxnSpPr>
            <a:cxnSpLocks noChangeShapeType="1"/>
          </p:cNvCxnSpPr>
          <p:nvPr userDrawn="1"/>
        </p:nvCxnSpPr>
        <p:spPr bwMode="auto">
          <a:xfrm>
            <a:off x="1258888" y="836613"/>
            <a:ext cx="7561262" cy="0"/>
          </a:xfrm>
          <a:prstGeom prst="line">
            <a:avLst/>
          </a:prstGeom>
          <a:noFill/>
          <a:ln w="1905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510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600200" y="3048000"/>
            <a:ext cx="7239000" cy="1143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hu-HU"/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00200" y="4953000"/>
            <a:ext cx="7239000" cy="838200"/>
          </a:xfrm>
        </p:spPr>
        <p:txBody>
          <a:bodyPr wrap="none" anchor="ctr"/>
          <a:lstStyle>
            <a:lvl1pPr marL="0" indent="0" algn="ctr">
              <a:buFontTx/>
              <a:buNone/>
              <a:defRPr/>
            </a:lvl1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802784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813" y="260350"/>
            <a:ext cx="67818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BFDBB-A4C3-4533-B2CD-27E45404AAF6}" type="slidenum">
              <a:rPr lang="de-DE"/>
              <a:pPr>
                <a:defRPr/>
              </a:pPr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7891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124700" y="228600"/>
            <a:ext cx="1866900" cy="5710238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524000" y="228600"/>
            <a:ext cx="5448300" cy="57102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8980F-4F3D-482D-9E92-5DA3FFF8E2FB}" type="slidenum">
              <a:rPr lang="de-DE"/>
              <a:pPr>
                <a:defRPr/>
              </a:pPr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9153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813" y="260350"/>
            <a:ext cx="67818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1524000" y="1366838"/>
            <a:ext cx="3657600" cy="4572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334000" y="1366838"/>
            <a:ext cx="3657600" cy="4572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E70F6-403F-486E-89B7-F389C019C63E}" type="slidenum">
              <a:rPr lang="de-DE"/>
              <a:pPr>
                <a:defRPr/>
              </a:pPr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30770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813" y="260350"/>
            <a:ext cx="67818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1524000" y="1366838"/>
            <a:ext cx="3657600" cy="4572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5334000" y="1366838"/>
            <a:ext cx="3657600" cy="2209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5334000" y="3729038"/>
            <a:ext cx="3657600" cy="2209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1DE14-6214-48F4-8C8C-1698E5A071AB}" type="slidenum">
              <a:rPr lang="de-DE"/>
              <a:pPr>
                <a:defRPr/>
              </a:pPr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01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813" y="260350"/>
            <a:ext cx="67818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C1C6F-9CC6-4C03-96C4-87AD4C9F4EF2}" type="slidenum">
              <a:rPr lang="de-DE"/>
              <a:pPr>
                <a:defRPr/>
              </a:pPr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436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48A8C-E030-4EC5-8D5D-74C8BC2097D2}" type="slidenum">
              <a:rPr lang="de-DE"/>
              <a:pPr>
                <a:defRPr/>
              </a:pPr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5824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813" y="260350"/>
            <a:ext cx="6781800" cy="1143000"/>
          </a:xfrm>
          <a:prstGeom prst="rect">
            <a:avLst/>
          </a:prstGeom>
        </p:spPr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24000" y="1366838"/>
            <a:ext cx="3657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334000" y="1366838"/>
            <a:ext cx="3657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8B45D-D645-4252-A911-E4E9E6110251}" type="slidenum">
              <a:rPr lang="de-DE"/>
              <a:pPr>
                <a:defRPr/>
              </a:pPr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744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CEB73-D25B-40EA-B97F-2D2FAC8853D8}" type="slidenum">
              <a:rPr lang="de-DE"/>
              <a:pPr>
                <a:defRPr/>
              </a:pPr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1055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813" y="260350"/>
            <a:ext cx="67818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56696-A34A-4829-837B-DE772B7B9C7D}" type="slidenum">
              <a:rPr lang="de-DE"/>
              <a:pPr>
                <a:defRPr/>
              </a:pPr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75208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3E838-492C-4B11-89F3-99CB025EF296}" type="slidenum">
              <a:rPr lang="de-DE"/>
              <a:pPr>
                <a:defRPr/>
              </a:pPr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2791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E5963-83F4-4404-8174-A5DB818807BF}" type="slidenum">
              <a:rPr lang="de-DE"/>
              <a:pPr>
                <a:defRPr/>
              </a:pPr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28071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6E56C-0259-46FA-88B3-966CAEDA8362}" type="slidenum">
              <a:rPr lang="de-DE"/>
              <a:pPr>
                <a:defRPr/>
              </a:pPr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19453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35000" y="1433513"/>
            <a:ext cx="166688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4960" tIns="36822" rIns="74960" bIns="36822">
            <a:spAutoFit/>
          </a:bodyPr>
          <a:lstStyle/>
          <a:p>
            <a:pPr defTabSz="757238" eaLnBrk="0" hangingPunct="0">
              <a:defRPr/>
            </a:pPr>
            <a:endParaRPr lang="de-DE" sz="700">
              <a:solidFill>
                <a:schemeClr val="tx1"/>
              </a:solidFill>
            </a:endParaRPr>
          </a:p>
          <a:p>
            <a:pPr defTabSz="757238" eaLnBrk="0" hangingPunct="0">
              <a:defRPr/>
            </a:pPr>
            <a:r>
              <a:rPr lang="de-DE" sz="700">
                <a:solidFill>
                  <a:schemeClr val="tx1"/>
                </a:solidFill>
              </a:rPr>
              <a:t> </a:t>
            </a:r>
          </a:p>
          <a:p>
            <a:pPr defTabSz="757238">
              <a:defRPr/>
            </a:pPr>
            <a:endParaRPr lang="de-DE" sz="700">
              <a:solidFill>
                <a:schemeClr val="tx1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00113" cy="6858000"/>
          </a:xfrm>
          <a:prstGeom prst="rect">
            <a:avLst/>
          </a:prstGeom>
          <a:solidFill>
            <a:srgbClr val="00339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366838"/>
            <a:ext cx="7467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hu-HU" smtClean="0"/>
          </a:p>
        </p:txBody>
      </p:sp>
      <p:sp>
        <p:nvSpPr>
          <p:cNvPr id="17408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2600" y="6324600"/>
            <a:ext cx="2159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1">
                <a:solidFill>
                  <a:srgbClr val="003399"/>
                </a:solidFill>
                <a:latin typeface="+mn-lt"/>
              </a:defRPr>
            </a:lvl1pPr>
          </a:lstStyle>
          <a:p>
            <a:pPr>
              <a:defRPr/>
            </a:pPr>
            <a:fld id="{F9CB33A4-6FF5-402E-BB17-91BE1B2601CB}" type="slidenum">
              <a:rPr lang="de-DE"/>
              <a:pPr>
                <a:defRPr/>
              </a:pPr>
              <a:t>‹#›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174090" name="Text Box 10"/>
          <p:cNvSpPr txBox="1">
            <a:spLocks noChangeArrowheads="1"/>
          </p:cNvSpPr>
          <p:nvPr userDrawn="1"/>
        </p:nvSpPr>
        <p:spPr bwMode="auto">
          <a:xfrm rot="16200000">
            <a:off x="-2672556" y="3070989"/>
            <a:ext cx="631031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0033CC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033CC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033CC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033CC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033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hu-HU" sz="2000" b="1" dirty="0" smtClean="0">
                <a:solidFill>
                  <a:schemeClr val="bg1"/>
                </a:solidFill>
                <a:latin typeface="Arial" charset="0"/>
              </a:rPr>
              <a:t>Vállalati  vagyon</a:t>
            </a:r>
            <a:r>
              <a:rPr lang="hu-HU" sz="2000" b="1" baseline="0" dirty="0" smtClean="0">
                <a:solidFill>
                  <a:schemeClr val="bg1"/>
                </a:solidFill>
                <a:latin typeface="Arial" charset="0"/>
              </a:rPr>
              <a:t> és felelősség</a:t>
            </a:r>
            <a:r>
              <a:rPr lang="hu-HU" sz="2000" b="1" dirty="0" smtClean="0">
                <a:solidFill>
                  <a:schemeClr val="bg1"/>
                </a:solidFill>
                <a:latin typeface="Arial" charset="0"/>
              </a:rPr>
              <a:t>    2014.02.19.</a:t>
            </a:r>
            <a:endParaRPr lang="de-DE" sz="2000" b="1" dirty="0" smtClean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1031" name="Egyenes összekötő 10"/>
          <p:cNvCxnSpPr>
            <a:cxnSpLocks noChangeShapeType="1"/>
          </p:cNvCxnSpPr>
          <p:nvPr userDrawn="1"/>
        </p:nvCxnSpPr>
        <p:spPr bwMode="auto">
          <a:xfrm>
            <a:off x="1258888" y="836613"/>
            <a:ext cx="7561262" cy="0"/>
          </a:xfrm>
          <a:prstGeom prst="line">
            <a:avLst/>
          </a:prstGeom>
          <a:noFill/>
          <a:ln w="1905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32" name="Kép 11" descr="SIGNAL embléma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0350"/>
            <a:ext cx="20859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defTabSz="757238" rtl="0" eaLnBrk="0" fontAlgn="base" hangingPunct="0">
        <a:spcBef>
          <a:spcPct val="0"/>
        </a:spcBef>
        <a:spcAft>
          <a:spcPct val="0"/>
        </a:spcAft>
        <a:tabLst>
          <a:tab pos="3052763" algn="l"/>
        </a:tabLst>
        <a:defRPr sz="36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defTabSz="757238" rtl="0" eaLnBrk="0" fontAlgn="base" hangingPunct="0">
        <a:spcBef>
          <a:spcPct val="0"/>
        </a:spcBef>
        <a:spcAft>
          <a:spcPct val="0"/>
        </a:spcAft>
        <a:tabLst>
          <a:tab pos="3052763" algn="l"/>
        </a:tabLst>
        <a:defRPr sz="36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l" defTabSz="757238" rtl="0" eaLnBrk="0" fontAlgn="base" hangingPunct="0">
        <a:spcBef>
          <a:spcPct val="0"/>
        </a:spcBef>
        <a:spcAft>
          <a:spcPct val="0"/>
        </a:spcAft>
        <a:tabLst>
          <a:tab pos="3052763" algn="l"/>
        </a:tabLst>
        <a:defRPr sz="36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l" defTabSz="757238" rtl="0" eaLnBrk="0" fontAlgn="base" hangingPunct="0">
        <a:spcBef>
          <a:spcPct val="0"/>
        </a:spcBef>
        <a:spcAft>
          <a:spcPct val="0"/>
        </a:spcAft>
        <a:tabLst>
          <a:tab pos="3052763" algn="l"/>
        </a:tabLst>
        <a:defRPr sz="36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l" defTabSz="757238" rtl="0" eaLnBrk="0" fontAlgn="base" hangingPunct="0">
        <a:spcBef>
          <a:spcPct val="0"/>
        </a:spcBef>
        <a:spcAft>
          <a:spcPct val="0"/>
        </a:spcAft>
        <a:tabLst>
          <a:tab pos="3052763" algn="l"/>
        </a:tabLst>
        <a:defRPr sz="36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l" defTabSz="757238" rtl="0" fontAlgn="base">
        <a:spcBef>
          <a:spcPct val="0"/>
        </a:spcBef>
        <a:spcAft>
          <a:spcPct val="0"/>
        </a:spcAft>
        <a:tabLst>
          <a:tab pos="3052763" algn="l"/>
        </a:tabLst>
        <a:defRPr sz="36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l" defTabSz="757238" rtl="0" fontAlgn="base">
        <a:spcBef>
          <a:spcPct val="0"/>
        </a:spcBef>
        <a:spcAft>
          <a:spcPct val="0"/>
        </a:spcAft>
        <a:tabLst>
          <a:tab pos="3052763" algn="l"/>
        </a:tabLst>
        <a:defRPr sz="36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l" defTabSz="757238" rtl="0" fontAlgn="base">
        <a:spcBef>
          <a:spcPct val="0"/>
        </a:spcBef>
        <a:spcAft>
          <a:spcPct val="0"/>
        </a:spcAft>
        <a:tabLst>
          <a:tab pos="3052763" algn="l"/>
        </a:tabLst>
        <a:defRPr sz="36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l" defTabSz="757238" rtl="0" fontAlgn="base">
        <a:spcBef>
          <a:spcPct val="0"/>
        </a:spcBef>
        <a:spcAft>
          <a:spcPct val="0"/>
        </a:spcAft>
        <a:tabLst>
          <a:tab pos="3052763" algn="l"/>
        </a:tabLst>
        <a:defRPr sz="36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284163" indent="-284163" algn="l" defTabSz="757238" rtl="0" eaLnBrk="0" fontAlgn="base" hangingPunct="0">
        <a:spcBef>
          <a:spcPct val="20000"/>
        </a:spcBef>
        <a:spcAft>
          <a:spcPct val="20000"/>
        </a:spcAft>
        <a:buSzPct val="100000"/>
        <a:buChar char="•"/>
        <a:defRPr sz="2800">
          <a:solidFill>
            <a:srgbClr val="003399"/>
          </a:solidFill>
          <a:latin typeface="+mn-lt"/>
          <a:ea typeface="+mn-ea"/>
          <a:cs typeface="+mn-cs"/>
        </a:defRPr>
      </a:lvl1pPr>
      <a:lvl2pPr marL="615950" indent="-236538" algn="l" defTabSz="757238" rtl="0" eaLnBrk="0" fontAlgn="base" hangingPunct="0">
        <a:spcBef>
          <a:spcPct val="20000"/>
        </a:spcBef>
        <a:spcAft>
          <a:spcPct val="20000"/>
        </a:spcAft>
        <a:buSzPct val="100000"/>
        <a:buFont typeface="Wingdings" pitchFamily="2" charset="2"/>
        <a:buChar char="Ø"/>
        <a:defRPr sz="2000">
          <a:solidFill>
            <a:srgbClr val="003399"/>
          </a:solidFill>
          <a:latin typeface="+mn-lt"/>
        </a:defRPr>
      </a:lvl2pPr>
      <a:lvl3pPr marL="1001713" indent="-244475" algn="l" defTabSz="757238" rtl="0" eaLnBrk="0" fontAlgn="base" hangingPunct="0">
        <a:spcBef>
          <a:spcPct val="20000"/>
        </a:spcBef>
        <a:spcAft>
          <a:spcPct val="20000"/>
        </a:spcAft>
        <a:buSzPct val="100000"/>
        <a:buFont typeface="Monotype Sorts"/>
        <a:buChar char="u"/>
        <a:defRPr>
          <a:solidFill>
            <a:srgbClr val="003399"/>
          </a:solidFill>
          <a:latin typeface="+mn-lt"/>
        </a:defRPr>
      </a:lvl3pPr>
      <a:lvl4pPr marL="1423988" indent="-188913" algn="l" defTabSz="757238" rtl="0" eaLnBrk="0" fontAlgn="base" hangingPunct="0">
        <a:spcBef>
          <a:spcPct val="20000"/>
        </a:spcBef>
        <a:spcAft>
          <a:spcPct val="20000"/>
        </a:spcAft>
        <a:buSzPct val="100000"/>
        <a:buChar char="–"/>
        <a:defRPr sz="1600">
          <a:solidFill>
            <a:srgbClr val="003399"/>
          </a:solidFill>
          <a:latin typeface="+mn-lt"/>
        </a:defRPr>
      </a:lvl4pPr>
      <a:lvl5pPr marL="1804988" indent="-190500" algn="l" defTabSz="757238" rtl="0" eaLnBrk="0" fontAlgn="base" hangingPunct="0">
        <a:spcBef>
          <a:spcPct val="20000"/>
        </a:spcBef>
        <a:spcAft>
          <a:spcPct val="20000"/>
        </a:spcAft>
        <a:buSzPct val="100000"/>
        <a:buChar char="•"/>
        <a:defRPr sz="1400">
          <a:solidFill>
            <a:srgbClr val="003399"/>
          </a:solidFill>
          <a:latin typeface="+mn-lt"/>
        </a:defRPr>
      </a:lvl5pPr>
      <a:lvl6pPr marL="2262188" indent="-190500" algn="l" defTabSz="757238" rtl="0" fontAlgn="base">
        <a:spcBef>
          <a:spcPct val="20000"/>
        </a:spcBef>
        <a:spcAft>
          <a:spcPct val="20000"/>
        </a:spcAft>
        <a:buSzPct val="100000"/>
        <a:buChar char="•"/>
        <a:defRPr sz="1400">
          <a:solidFill>
            <a:srgbClr val="003399"/>
          </a:solidFill>
          <a:latin typeface="+mn-lt"/>
        </a:defRPr>
      </a:lvl6pPr>
      <a:lvl7pPr marL="2719388" indent="-190500" algn="l" defTabSz="757238" rtl="0" fontAlgn="base">
        <a:spcBef>
          <a:spcPct val="20000"/>
        </a:spcBef>
        <a:spcAft>
          <a:spcPct val="20000"/>
        </a:spcAft>
        <a:buSzPct val="100000"/>
        <a:buChar char="•"/>
        <a:defRPr sz="1400">
          <a:solidFill>
            <a:srgbClr val="003399"/>
          </a:solidFill>
          <a:latin typeface="+mn-lt"/>
        </a:defRPr>
      </a:lvl7pPr>
      <a:lvl8pPr marL="3176588" indent="-190500" algn="l" defTabSz="757238" rtl="0" fontAlgn="base">
        <a:spcBef>
          <a:spcPct val="20000"/>
        </a:spcBef>
        <a:spcAft>
          <a:spcPct val="20000"/>
        </a:spcAft>
        <a:buSzPct val="100000"/>
        <a:buChar char="•"/>
        <a:defRPr sz="1400">
          <a:solidFill>
            <a:srgbClr val="003399"/>
          </a:solidFill>
          <a:latin typeface="+mn-lt"/>
        </a:defRPr>
      </a:lvl8pPr>
      <a:lvl9pPr marL="3633788" indent="-190500" algn="l" defTabSz="757238" rtl="0" fontAlgn="base">
        <a:spcBef>
          <a:spcPct val="20000"/>
        </a:spcBef>
        <a:spcAft>
          <a:spcPct val="20000"/>
        </a:spcAft>
        <a:buSzPct val="100000"/>
        <a:buChar char="•"/>
        <a:defRPr sz="1400">
          <a:solidFill>
            <a:srgbClr val="003399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43063" y="3571875"/>
            <a:ext cx="7292975" cy="936625"/>
          </a:xfrm>
        </p:spPr>
        <p:txBody>
          <a:bodyPr/>
          <a:lstStyle/>
          <a:p>
            <a:pPr eaLnBrk="1" hangingPunct="1">
              <a:defRPr/>
            </a:pPr>
            <a:r>
              <a:rPr lang="hu-HU" dirty="0" smtClean="0">
                <a:solidFill>
                  <a:srgbClr val="000099"/>
                </a:solidFill>
              </a:rPr>
              <a:t/>
            </a:r>
            <a:br>
              <a:rPr lang="hu-HU" dirty="0" smtClean="0">
                <a:solidFill>
                  <a:srgbClr val="000099"/>
                </a:solidFill>
              </a:rPr>
            </a:br>
            <a:r>
              <a:rPr lang="hu-HU" sz="4000" dirty="0" smtClean="0"/>
              <a:t>A SIGNAL BIZTOSÍTÓ ZRT</a:t>
            </a:r>
            <a:r>
              <a:rPr lang="hu-HU" sz="4000" dirty="0" smtClean="0">
                <a:solidFill>
                  <a:srgbClr val="000099"/>
                </a:solidFill>
              </a:rPr>
              <a:t>. </a:t>
            </a:r>
          </a:p>
        </p:txBody>
      </p:sp>
      <p:graphicFrame>
        <p:nvGraphicFramePr>
          <p:cNvPr id="13420" name="Object 108"/>
          <p:cNvGraphicFramePr>
            <a:graphicFrameLocks noChangeAspect="1"/>
          </p:cNvGraphicFramePr>
          <p:nvPr/>
        </p:nvGraphicFramePr>
        <p:xfrm>
          <a:off x="-180975" y="0"/>
          <a:ext cx="932497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9" name="Image" r:id="rId4" imgW="7314286" imgH="5320635" progId="">
                  <p:embed/>
                </p:oleObj>
              </mc:Choice>
              <mc:Fallback>
                <p:oleObj name="Image" r:id="rId4" imgW="7314286" imgH="5320635" progId="">
                  <p:embed/>
                  <p:pic>
                    <p:nvPicPr>
                      <p:cNvPr id="0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975" y="0"/>
                        <a:ext cx="9324975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22" name="Rectangle 4"/>
          <p:cNvSpPr>
            <a:spLocks noChangeArrowheads="1"/>
          </p:cNvSpPr>
          <p:nvPr/>
        </p:nvSpPr>
        <p:spPr bwMode="auto">
          <a:xfrm>
            <a:off x="0" y="3716338"/>
            <a:ext cx="91440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sz="3200">
              <a:solidFill>
                <a:srgbClr val="EAEAE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2469" name="Picture 5" descr="SIGlogo_4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89363"/>
            <a:ext cx="5715000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6156325" y="3213100"/>
            <a:ext cx="2133600" cy="2133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u-HU" sz="3200">
              <a:solidFill>
                <a:srgbClr val="EAEAE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7524750" y="3573463"/>
            <a:ext cx="1371600" cy="137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u-HU" sz="3200">
              <a:solidFill>
                <a:srgbClr val="EAEAE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42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789363"/>
            <a:ext cx="262731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624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624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nimBg="1"/>
      <p:bldP spid="6247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1174750" y="333375"/>
            <a:ext cx="6781800" cy="719138"/>
          </a:xfrm>
          <a:prstGeom prst="rect">
            <a:avLst/>
          </a:prstGeom>
        </p:spPr>
        <p:txBody>
          <a:bodyPr/>
          <a:lstStyle>
            <a:lvl1pPr algn="l" defTabSz="757238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52763" algn="l"/>
              </a:tabLst>
              <a:defRPr sz="36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757238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52763" algn="l"/>
              </a:tabLst>
              <a:defRPr sz="36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2pPr>
            <a:lvl3pPr algn="l" defTabSz="757238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52763" algn="l"/>
              </a:tabLst>
              <a:defRPr sz="36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3pPr>
            <a:lvl4pPr algn="l" defTabSz="757238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52763" algn="l"/>
              </a:tabLst>
              <a:defRPr sz="36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4pPr>
            <a:lvl5pPr algn="l" defTabSz="757238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52763" algn="l"/>
              </a:tabLst>
              <a:defRPr sz="36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5pPr>
            <a:lvl6pPr marL="457200" algn="l" defTabSz="757238" rtl="0" fontAlgn="base">
              <a:spcBef>
                <a:spcPct val="0"/>
              </a:spcBef>
              <a:spcAft>
                <a:spcPct val="0"/>
              </a:spcAft>
              <a:tabLst>
                <a:tab pos="3052763" algn="l"/>
              </a:tabLst>
              <a:defRPr sz="36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defTabSz="757238" rtl="0" fontAlgn="base">
              <a:spcBef>
                <a:spcPct val="0"/>
              </a:spcBef>
              <a:spcAft>
                <a:spcPct val="0"/>
              </a:spcAft>
              <a:tabLst>
                <a:tab pos="3052763" algn="l"/>
              </a:tabLst>
              <a:defRPr sz="36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defTabSz="757238" rtl="0" fontAlgn="base">
              <a:spcBef>
                <a:spcPct val="0"/>
              </a:spcBef>
              <a:spcAft>
                <a:spcPct val="0"/>
              </a:spcAft>
              <a:tabLst>
                <a:tab pos="3052763" algn="l"/>
              </a:tabLst>
              <a:defRPr sz="36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defTabSz="757238" rtl="0" fontAlgn="base">
              <a:spcBef>
                <a:spcPct val="0"/>
              </a:spcBef>
              <a:spcAft>
                <a:spcPct val="0"/>
              </a:spcAft>
              <a:tabLst>
                <a:tab pos="3052763" algn="l"/>
              </a:tabLst>
              <a:defRPr sz="36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>
              <a:defRPr/>
            </a:pPr>
            <a:r>
              <a:rPr lang="hu-HU" sz="2400" kern="0" dirty="0" smtClean="0">
                <a:solidFill>
                  <a:schemeClr val="tx1"/>
                </a:solidFill>
              </a:rPr>
              <a:t>Mid-Office működése a gyakorlatban</a:t>
            </a:r>
            <a:endParaRPr lang="hu-HU" sz="2400" kern="0" dirty="0">
              <a:solidFill>
                <a:schemeClr val="tx1"/>
              </a:solidFill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1056979" y="1052513"/>
            <a:ext cx="6551612" cy="1143000"/>
          </a:xfrm>
          <a:prstGeom prst="rect">
            <a:avLst/>
          </a:prstGeom>
        </p:spPr>
        <p:txBody>
          <a:bodyPr/>
          <a:lstStyle>
            <a:lvl1pPr algn="l" defTabSz="757238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52763" algn="l"/>
              </a:tabLst>
              <a:defRPr sz="36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757238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52763" algn="l"/>
              </a:tabLst>
              <a:defRPr sz="36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2pPr>
            <a:lvl3pPr algn="l" defTabSz="757238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52763" algn="l"/>
              </a:tabLst>
              <a:defRPr sz="36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3pPr>
            <a:lvl4pPr algn="l" defTabSz="757238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52763" algn="l"/>
              </a:tabLst>
              <a:defRPr sz="36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4pPr>
            <a:lvl5pPr algn="l" defTabSz="757238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52763" algn="l"/>
              </a:tabLst>
              <a:defRPr sz="36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5pPr>
            <a:lvl6pPr marL="457200" algn="l" defTabSz="757238" rtl="0" fontAlgn="base">
              <a:spcBef>
                <a:spcPct val="0"/>
              </a:spcBef>
              <a:spcAft>
                <a:spcPct val="0"/>
              </a:spcAft>
              <a:tabLst>
                <a:tab pos="3052763" algn="l"/>
              </a:tabLst>
              <a:defRPr sz="36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defTabSz="757238" rtl="0" fontAlgn="base">
              <a:spcBef>
                <a:spcPct val="0"/>
              </a:spcBef>
              <a:spcAft>
                <a:spcPct val="0"/>
              </a:spcAft>
              <a:tabLst>
                <a:tab pos="3052763" algn="l"/>
              </a:tabLst>
              <a:defRPr sz="36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defTabSz="757238" rtl="0" fontAlgn="base">
              <a:spcBef>
                <a:spcPct val="0"/>
              </a:spcBef>
              <a:spcAft>
                <a:spcPct val="0"/>
              </a:spcAft>
              <a:tabLst>
                <a:tab pos="3052763" algn="l"/>
              </a:tabLst>
              <a:defRPr sz="36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defTabSz="757238" rtl="0" fontAlgn="base">
              <a:spcBef>
                <a:spcPct val="0"/>
              </a:spcBef>
              <a:spcAft>
                <a:spcPct val="0"/>
              </a:spcAft>
              <a:tabLst>
                <a:tab pos="3052763" algn="l"/>
              </a:tabLst>
              <a:defRPr sz="36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r>
              <a:rPr lang="hu-HU" kern="0" smtClean="0"/>
              <a:t>Reagálási idő</a:t>
            </a:r>
            <a:endParaRPr lang="hu-HU" kern="0" dirty="0"/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1537604" y="1196752"/>
            <a:ext cx="6994525" cy="4176712"/>
          </a:xfrm>
          <a:prstGeom prst="rect">
            <a:avLst/>
          </a:prstGeom>
        </p:spPr>
        <p:txBody>
          <a:bodyPr/>
          <a:lstStyle>
            <a:lvl1pPr marL="284163" indent="-284163" algn="l" defTabSz="757238" rtl="0" eaLnBrk="0" fontAlgn="base" hangingPunct="0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28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615950" indent="-236538" algn="l" defTabSz="757238" rtl="0" eaLnBrk="0" fontAlgn="base" hangingPunct="0">
              <a:spcBef>
                <a:spcPct val="20000"/>
              </a:spcBef>
              <a:spcAft>
                <a:spcPct val="20000"/>
              </a:spcAft>
              <a:buSzPct val="100000"/>
              <a:buFont typeface="Wingdings" pitchFamily="2" charset="2"/>
              <a:buChar char="Ø"/>
              <a:defRPr sz="2000">
                <a:solidFill>
                  <a:srgbClr val="003399"/>
                </a:solidFill>
                <a:latin typeface="+mn-lt"/>
              </a:defRPr>
            </a:lvl2pPr>
            <a:lvl3pPr marL="1001713" indent="-244475" algn="l" defTabSz="757238" rtl="0" eaLnBrk="0" fontAlgn="base" hangingPunct="0">
              <a:spcBef>
                <a:spcPct val="20000"/>
              </a:spcBef>
              <a:spcAft>
                <a:spcPct val="20000"/>
              </a:spcAft>
              <a:buSzPct val="100000"/>
              <a:buFont typeface="Monotype Sorts"/>
              <a:buChar char="u"/>
              <a:defRPr>
                <a:solidFill>
                  <a:srgbClr val="003399"/>
                </a:solidFill>
                <a:latin typeface="+mn-lt"/>
              </a:defRPr>
            </a:lvl3pPr>
            <a:lvl4pPr marL="1423988" indent="-188913" algn="l" defTabSz="757238" rtl="0" eaLnBrk="0" fontAlgn="base" hangingPunct="0">
              <a:spcBef>
                <a:spcPct val="20000"/>
              </a:spcBef>
              <a:spcAft>
                <a:spcPct val="20000"/>
              </a:spcAft>
              <a:buSzPct val="100000"/>
              <a:buChar char="–"/>
              <a:defRPr sz="1600">
                <a:solidFill>
                  <a:srgbClr val="003399"/>
                </a:solidFill>
                <a:latin typeface="+mn-lt"/>
              </a:defRPr>
            </a:lvl4pPr>
            <a:lvl5pPr marL="1804988" indent="-190500" algn="l" defTabSz="757238" rtl="0" eaLnBrk="0" fontAlgn="base" hangingPunct="0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1400">
                <a:solidFill>
                  <a:srgbClr val="003399"/>
                </a:solidFill>
                <a:latin typeface="+mn-lt"/>
              </a:defRPr>
            </a:lvl5pPr>
            <a:lvl6pPr marL="2262188" indent="-190500" algn="l" defTabSz="757238" rtl="0" fontAlgn="base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1400">
                <a:solidFill>
                  <a:srgbClr val="003399"/>
                </a:solidFill>
                <a:latin typeface="+mn-lt"/>
              </a:defRPr>
            </a:lvl6pPr>
            <a:lvl7pPr marL="2719388" indent="-190500" algn="l" defTabSz="757238" rtl="0" fontAlgn="base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1400">
                <a:solidFill>
                  <a:srgbClr val="003399"/>
                </a:solidFill>
                <a:latin typeface="+mn-lt"/>
              </a:defRPr>
            </a:lvl7pPr>
            <a:lvl8pPr marL="3176588" indent="-190500" algn="l" defTabSz="757238" rtl="0" fontAlgn="base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1400">
                <a:solidFill>
                  <a:srgbClr val="003399"/>
                </a:solidFill>
                <a:latin typeface="+mn-lt"/>
              </a:defRPr>
            </a:lvl8pPr>
            <a:lvl9pPr marL="3633788" indent="-190500" algn="l" defTabSz="757238" rtl="0" fontAlgn="base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14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hu-HU" sz="3200" b="1" kern="0" dirty="0" smtClean="0"/>
          </a:p>
          <a:p>
            <a:pPr marL="0" indent="0">
              <a:buFontTx/>
              <a:buNone/>
            </a:pPr>
            <a:endParaRPr lang="hu-HU" kern="0" dirty="0" smtClean="0"/>
          </a:p>
          <a:p>
            <a:r>
              <a:rPr lang="hu-HU" kern="0" dirty="0" smtClean="0"/>
              <a:t>Összesen          1,37 nap</a:t>
            </a:r>
          </a:p>
          <a:p>
            <a:r>
              <a:rPr lang="hu-HU" kern="0" dirty="0" smtClean="0"/>
              <a:t>Csak Budapest  0,94 nap</a:t>
            </a:r>
          </a:p>
          <a:p>
            <a:r>
              <a:rPr lang="hu-HU" kern="0" dirty="0" smtClean="0"/>
              <a:t>Vidék                  2,44 nap</a:t>
            </a:r>
          </a:p>
          <a:p>
            <a:endParaRPr lang="hu-HU" kern="0" dirty="0" smtClean="0"/>
          </a:p>
          <a:p>
            <a:pPr marL="0" indent="0">
              <a:buFontTx/>
              <a:buNone/>
            </a:pPr>
            <a:r>
              <a:rPr lang="hu-HU" sz="1800" kern="0" dirty="0" smtClean="0"/>
              <a:t>(0 – válasz aznap, 1- válasz következő munkanapon)</a:t>
            </a:r>
            <a:endParaRPr lang="hu-HU" sz="1800" kern="0" dirty="0"/>
          </a:p>
        </p:txBody>
      </p:sp>
    </p:spTree>
    <p:extLst>
      <p:ext uri="{BB962C8B-B14F-4D97-AF65-F5344CB8AC3E}">
        <p14:creationId xmlns:p14="http://schemas.microsoft.com/office/powerpoint/2010/main" val="1108822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1174750" y="333375"/>
            <a:ext cx="6781800" cy="719138"/>
          </a:xfrm>
          <a:prstGeom prst="rect">
            <a:avLst/>
          </a:prstGeom>
        </p:spPr>
        <p:txBody>
          <a:bodyPr/>
          <a:lstStyle>
            <a:lvl1pPr algn="l" defTabSz="757238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52763" algn="l"/>
              </a:tabLst>
              <a:defRPr sz="36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757238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52763" algn="l"/>
              </a:tabLst>
              <a:defRPr sz="36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2pPr>
            <a:lvl3pPr algn="l" defTabSz="757238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52763" algn="l"/>
              </a:tabLst>
              <a:defRPr sz="36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3pPr>
            <a:lvl4pPr algn="l" defTabSz="757238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52763" algn="l"/>
              </a:tabLst>
              <a:defRPr sz="36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4pPr>
            <a:lvl5pPr algn="l" defTabSz="757238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52763" algn="l"/>
              </a:tabLst>
              <a:defRPr sz="36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5pPr>
            <a:lvl6pPr marL="457200" algn="l" defTabSz="757238" rtl="0" fontAlgn="base">
              <a:spcBef>
                <a:spcPct val="0"/>
              </a:spcBef>
              <a:spcAft>
                <a:spcPct val="0"/>
              </a:spcAft>
              <a:tabLst>
                <a:tab pos="3052763" algn="l"/>
              </a:tabLst>
              <a:defRPr sz="36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defTabSz="757238" rtl="0" fontAlgn="base">
              <a:spcBef>
                <a:spcPct val="0"/>
              </a:spcBef>
              <a:spcAft>
                <a:spcPct val="0"/>
              </a:spcAft>
              <a:tabLst>
                <a:tab pos="3052763" algn="l"/>
              </a:tabLst>
              <a:defRPr sz="36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defTabSz="757238" rtl="0" fontAlgn="base">
              <a:spcBef>
                <a:spcPct val="0"/>
              </a:spcBef>
              <a:spcAft>
                <a:spcPct val="0"/>
              </a:spcAft>
              <a:tabLst>
                <a:tab pos="3052763" algn="l"/>
              </a:tabLst>
              <a:defRPr sz="36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defTabSz="757238" rtl="0" fontAlgn="base">
              <a:spcBef>
                <a:spcPct val="0"/>
              </a:spcBef>
              <a:spcAft>
                <a:spcPct val="0"/>
              </a:spcAft>
              <a:tabLst>
                <a:tab pos="3052763" algn="l"/>
              </a:tabLst>
              <a:defRPr sz="36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>
              <a:defRPr/>
            </a:pPr>
            <a:r>
              <a:rPr lang="hu-HU" sz="2400" kern="0" dirty="0" smtClean="0">
                <a:solidFill>
                  <a:schemeClr val="tx1"/>
                </a:solidFill>
              </a:rPr>
              <a:t>Mid-Office működése a gyakorlatban</a:t>
            </a:r>
            <a:endParaRPr lang="hu-HU" sz="2400" kern="0" dirty="0">
              <a:solidFill>
                <a:schemeClr val="tx1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40894"/>
              </p:ext>
            </p:extLst>
          </p:nvPr>
        </p:nvGraphicFramePr>
        <p:xfrm>
          <a:off x="1043608" y="1628800"/>
          <a:ext cx="7992888" cy="4766271"/>
        </p:xfrm>
        <a:graphic>
          <a:graphicData uri="http://schemas.openxmlformats.org/drawingml/2006/table">
            <a:tbl>
              <a:tblPr/>
              <a:tblGrid>
                <a:gridCol w="4181568"/>
                <a:gridCol w="1270440"/>
                <a:gridCol w="1270440"/>
                <a:gridCol w="1270440"/>
              </a:tblGrid>
              <a:tr h="54823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2013. 01. 01. és 2013. 12. 31. között kiadott alkuszi ajánlatok díjkategória szerint (csak új kötések, 2014. 02. 13-i állapot</a:t>
                      </a:r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  <a:p>
                      <a:pPr algn="l" fontAlgn="ctr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10307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Kategória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Arány / db</a:t>
                      </a:r>
                      <a:b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(%)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Arány / díj</a:t>
                      </a:r>
                      <a:b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(%)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Átlagdíj</a:t>
                      </a:r>
                      <a:b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hu-HU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eFt</a:t>
                      </a:r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548235">
                <a:tc>
                  <a:txBody>
                    <a:bodyPr/>
                    <a:lstStyle/>
                    <a:p>
                      <a:pPr algn="l" fontAlgn="ctr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100 000 Ft alatt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235">
                <a:tc>
                  <a:txBody>
                    <a:bodyPr/>
                    <a:lstStyle/>
                    <a:p>
                      <a:pPr algn="l" fontAlgn="ctr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100 000 - 300 000 Ft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235">
                <a:tc>
                  <a:txBody>
                    <a:bodyPr/>
                    <a:lstStyle/>
                    <a:p>
                      <a:pPr algn="l" fontAlgn="ctr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300 000 - 1 000 000 Ft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235">
                <a:tc>
                  <a:txBody>
                    <a:bodyPr/>
                    <a:lstStyle/>
                    <a:p>
                      <a:pPr algn="l" fontAlgn="ctr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1 000 000 Ft felett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1 751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23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ÖSSZESEN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5144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450" y="260350"/>
            <a:ext cx="6781800" cy="865188"/>
          </a:xfrm>
        </p:spPr>
        <p:txBody>
          <a:bodyPr/>
          <a:lstStyle/>
          <a:p>
            <a:pPr>
              <a:defRPr/>
            </a:pPr>
            <a:r>
              <a:rPr lang="hu-HU" sz="2800" dirty="0" smtClean="0">
                <a:solidFill>
                  <a:schemeClr val="tx1"/>
                </a:solidFill>
              </a:rPr>
              <a:t>Gyakori kérdések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5829" y="1772816"/>
            <a:ext cx="5207022" cy="3070314"/>
          </a:xfrm>
          <a:solidFill>
            <a:schemeClr val="bg2">
              <a:lumMod val="40000"/>
              <a:lumOff val="6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>
            <a:lvl1pPr marL="284163" indent="-284163" defTabSz="757238">
              <a:defRPr sz="2400">
                <a:solidFill>
                  <a:srgbClr val="0033CC"/>
                </a:solidFill>
                <a:latin typeface="Times New Roman" pitchFamily="18" charset="0"/>
              </a:defRPr>
            </a:lvl1pPr>
            <a:lvl2pPr marL="742950" indent="-285750" defTabSz="757238">
              <a:defRPr sz="2400">
                <a:solidFill>
                  <a:srgbClr val="0033CC"/>
                </a:solidFill>
                <a:latin typeface="Times New Roman" pitchFamily="18" charset="0"/>
              </a:defRPr>
            </a:lvl2pPr>
            <a:lvl3pPr marL="1143000" indent="-228600" defTabSz="757238">
              <a:defRPr sz="2400">
                <a:solidFill>
                  <a:srgbClr val="0033CC"/>
                </a:solidFill>
                <a:latin typeface="Times New Roman" pitchFamily="18" charset="0"/>
              </a:defRPr>
            </a:lvl3pPr>
            <a:lvl4pPr marL="1600200" indent="-228600" defTabSz="757238">
              <a:defRPr sz="2400">
                <a:solidFill>
                  <a:srgbClr val="0033CC"/>
                </a:solidFill>
                <a:latin typeface="Times New Roman" pitchFamily="18" charset="0"/>
              </a:defRPr>
            </a:lvl4pPr>
            <a:lvl5pPr marL="2057400" indent="-228600" defTabSz="757238">
              <a:defRPr sz="2400">
                <a:solidFill>
                  <a:srgbClr val="0033CC"/>
                </a:solidFill>
                <a:latin typeface="Times New Roman" pitchFamily="18" charset="0"/>
              </a:defRPr>
            </a:lvl5pPr>
            <a:lvl6pPr marL="2514600" indent="-228600" defTabSz="757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CC"/>
                </a:solidFill>
                <a:latin typeface="Times New Roman" pitchFamily="18" charset="0"/>
              </a:defRPr>
            </a:lvl6pPr>
            <a:lvl7pPr marL="2971800" indent="-228600" defTabSz="757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CC"/>
                </a:solidFill>
                <a:latin typeface="Times New Roman" pitchFamily="18" charset="0"/>
              </a:defRPr>
            </a:lvl7pPr>
            <a:lvl8pPr marL="3429000" indent="-228600" defTabSz="757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CC"/>
                </a:solidFill>
                <a:latin typeface="Times New Roman" pitchFamily="18" charset="0"/>
              </a:defRPr>
            </a:lvl8pPr>
            <a:lvl9pPr marL="3886200" indent="-228600" defTabSz="757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endParaRPr lang="hu-HU" dirty="0" smtClean="0">
              <a:solidFill>
                <a:schemeClr val="tx1"/>
              </a:solidFill>
              <a:latin typeface="Arial" pitchFamily="34" charset="0"/>
            </a:endParaRPr>
          </a:p>
          <a:p>
            <a:r>
              <a:rPr lang="hu-HU" dirty="0" err="1" smtClean="0">
                <a:solidFill>
                  <a:schemeClr val="tx1"/>
                </a:solidFill>
                <a:latin typeface="Arial" pitchFamily="34" charset="0"/>
              </a:rPr>
              <a:t>Betlop</a:t>
            </a:r>
            <a:r>
              <a:rPr lang="hu-HU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hu-HU" dirty="0" smtClean="0">
                <a:solidFill>
                  <a:schemeClr val="tx1"/>
                </a:solidFill>
                <a:latin typeface="Arial" pitchFamily="34" charset="0"/>
              </a:rPr>
              <a:t>(limitek &amp; hányadrész)</a:t>
            </a:r>
          </a:p>
          <a:p>
            <a:r>
              <a:rPr lang="hu-HU" dirty="0" smtClean="0">
                <a:solidFill>
                  <a:schemeClr val="tx1"/>
                </a:solidFill>
                <a:latin typeface="Arial" pitchFamily="34" charset="0"/>
              </a:rPr>
              <a:t>Üveg (tételes vs. Első kockázatra)</a:t>
            </a:r>
          </a:p>
          <a:p>
            <a:r>
              <a:rPr lang="hu-HU" dirty="0" err="1" smtClean="0">
                <a:solidFill>
                  <a:schemeClr val="tx1"/>
                </a:solidFill>
                <a:latin typeface="Arial" pitchFamily="34" charset="0"/>
              </a:rPr>
              <a:t>Elber</a:t>
            </a:r>
            <a:r>
              <a:rPr lang="hu-HU" dirty="0" smtClean="0">
                <a:solidFill>
                  <a:schemeClr val="tx1"/>
                </a:solidFill>
                <a:latin typeface="Arial" pitchFamily="34" charset="0"/>
              </a:rPr>
              <a:t>; üzemszünet, </a:t>
            </a:r>
            <a:r>
              <a:rPr lang="hu-HU" dirty="0" err="1" smtClean="0">
                <a:solidFill>
                  <a:schemeClr val="tx1"/>
                </a:solidFill>
                <a:latin typeface="Arial" pitchFamily="34" charset="0"/>
              </a:rPr>
              <a:t>stb</a:t>
            </a:r>
            <a:r>
              <a:rPr lang="hu-HU" dirty="0" smtClean="0">
                <a:solidFill>
                  <a:schemeClr val="tx1"/>
                </a:solidFill>
                <a:latin typeface="Arial" pitchFamily="34" charset="0"/>
              </a:rPr>
              <a:t>…</a:t>
            </a:r>
            <a:endParaRPr lang="hu-HU" dirty="0" smtClean="0">
              <a:solidFill>
                <a:schemeClr val="tx1"/>
              </a:solidFill>
              <a:latin typeface="Arial" pitchFamily="34" charset="0"/>
            </a:endParaRPr>
          </a:p>
          <a:p>
            <a:r>
              <a:rPr lang="hu-HU" dirty="0" smtClean="0">
                <a:solidFill>
                  <a:schemeClr val="tx1"/>
                </a:solidFill>
                <a:latin typeface="Arial" pitchFamily="34" charset="0"/>
              </a:rPr>
              <a:t>Egyedi záradékok</a:t>
            </a:r>
          </a:p>
          <a:p>
            <a:r>
              <a:rPr lang="hu-HU" dirty="0" smtClean="0">
                <a:solidFill>
                  <a:schemeClr val="tx1"/>
                </a:solidFill>
                <a:latin typeface="Arial" pitchFamily="34" charset="0"/>
              </a:rPr>
              <a:t>Szemle; telephelyi részletező</a:t>
            </a:r>
            <a:endParaRPr lang="hu-HU" dirty="0" smtClean="0">
              <a:solidFill>
                <a:schemeClr val="tx1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FC5A4F-4243-4CAC-83F1-FAADE44C3017}" type="slidenum">
              <a:rPr lang="de-DE" smtClean="0"/>
              <a:pPr>
                <a:defRPr/>
              </a:pPr>
              <a:t>12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286661" y="1221383"/>
            <a:ext cx="5136253" cy="307777"/>
          </a:xfrm>
          <a:prstGeom prst="rect">
            <a:avLst/>
          </a:prstGeom>
          <a:solidFill>
            <a:srgbClr val="00339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endParaRPr lang="hu-HU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6082" name="Picture 2" descr="http://www.whymba.com.sg/wp-content/uploads/2012/06/MBA-courses-interview-ques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160909"/>
            <a:ext cx="3017491" cy="2630764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885330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 txBox="1">
            <a:spLocks noGrp="1"/>
          </p:cNvSpPr>
          <p:nvPr/>
        </p:nvSpPr>
        <p:spPr bwMode="auto">
          <a:xfrm>
            <a:off x="6832600" y="6324600"/>
            <a:ext cx="2159000" cy="4572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>
              <a:defRPr/>
            </a:pPr>
            <a:fld id="{18E61E86-D15B-4889-91CB-2EF752ACB3FC}" type="slidenum">
              <a:rPr lang="de-DE" sz="1400" b="1">
                <a:solidFill>
                  <a:srgbClr val="003399"/>
                </a:solidFill>
                <a:latin typeface="+mn-lt"/>
              </a:rPr>
              <a:pPr algn="r" eaLnBrk="0" hangingPunct="0">
                <a:defRPr/>
              </a:pPr>
              <a:t>13</a:t>
            </a:fld>
            <a:endParaRPr lang="de-DE" sz="1400" b="1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24" descr="csap%C3%B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52736"/>
            <a:ext cx="4519612" cy="451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046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 txBox="1">
            <a:spLocks noGrp="1"/>
          </p:cNvSpPr>
          <p:nvPr/>
        </p:nvSpPr>
        <p:spPr bwMode="auto">
          <a:xfrm>
            <a:off x="6832600" y="6324600"/>
            <a:ext cx="2159000" cy="4572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>
              <a:defRPr/>
            </a:pPr>
            <a:fld id="{A71C6A13-BE34-471C-A436-9F5F4D7E76BA}" type="slidenum">
              <a:rPr lang="de-DE" sz="1400" b="1">
                <a:solidFill>
                  <a:srgbClr val="003399"/>
                </a:solidFill>
                <a:latin typeface="+mn-lt"/>
              </a:rPr>
              <a:pPr algn="r" eaLnBrk="0" hangingPunct="0">
                <a:defRPr/>
              </a:pPr>
              <a:t>14</a:t>
            </a:fld>
            <a:endParaRPr lang="de-DE" sz="140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783152" y="1853977"/>
            <a:ext cx="6117122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5875" cmpd="thickThin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457200" indent="-457200" algn="ctr" defTabSz="757238">
              <a:spcBef>
                <a:spcPct val="20000"/>
              </a:spcBef>
              <a:spcAft>
                <a:spcPct val="20000"/>
              </a:spcAft>
              <a:buSzPct val="100000"/>
              <a:buFont typeface="Arial" charset="0"/>
              <a:buNone/>
              <a:defRPr/>
            </a:pPr>
            <a:r>
              <a:rPr lang="hu-HU" b="1" dirty="0">
                <a:solidFill>
                  <a:schemeClr val="bg1"/>
                </a:solidFill>
                <a:latin typeface="+mn-lt"/>
              </a:rPr>
              <a:t>Internet</a:t>
            </a:r>
          </a:p>
        </p:txBody>
      </p:sp>
      <p:pic>
        <p:nvPicPr>
          <p:cNvPr id="28677" name="Picture 2" descr="W:\Marketing\Logok\SIGNAL-Német minőség\signal_biztosito_nemet_minos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373688"/>
            <a:ext cx="50355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>
            <a:off x="3149525" y="2780928"/>
            <a:ext cx="3384376" cy="222804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016534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FE2C82-E48D-4FF2-B5F0-EC66C580F4E6}" type="slidenum">
              <a:rPr lang="de-DE" smtClean="0"/>
              <a:pPr>
                <a:defRPr/>
              </a:pPr>
              <a:t>15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174750" y="333375"/>
            <a:ext cx="6781800" cy="719138"/>
          </a:xfrm>
        </p:spPr>
        <p:txBody>
          <a:bodyPr/>
          <a:lstStyle/>
          <a:p>
            <a:pPr>
              <a:defRPr/>
            </a:pPr>
            <a:r>
              <a:rPr lang="hu-HU" sz="2800" dirty="0" smtClean="0">
                <a:solidFill>
                  <a:schemeClr val="tx1"/>
                </a:solidFill>
              </a:rPr>
              <a:t>Ügyfélportál, Partnerportál</a:t>
            </a:r>
            <a:endParaRPr lang="hu-HU" sz="2800" dirty="0">
              <a:solidFill>
                <a:schemeClr val="tx1"/>
              </a:solidFill>
            </a:endParaRPr>
          </a:p>
        </p:txBody>
      </p:sp>
      <p:pic>
        <p:nvPicPr>
          <p:cNvPr id="6" name="Picture 12" descr="névtelen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21483" y="1272105"/>
            <a:ext cx="8020205" cy="461209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29700" name="AutoShape 5"/>
          <p:cNvSpPr>
            <a:spLocks noChangeArrowheads="1"/>
          </p:cNvSpPr>
          <p:nvPr/>
        </p:nvSpPr>
        <p:spPr bwMode="auto">
          <a:xfrm>
            <a:off x="6156325" y="3500438"/>
            <a:ext cx="2808288" cy="576262"/>
          </a:xfrm>
          <a:prstGeom prst="roundRect">
            <a:avLst>
              <a:gd name="adj" fmla="val 16667"/>
            </a:avLst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9701" name="Lekerekített téglalap 2"/>
          <p:cNvSpPr>
            <a:spLocks noChangeArrowheads="1"/>
          </p:cNvSpPr>
          <p:nvPr/>
        </p:nvSpPr>
        <p:spPr bwMode="auto">
          <a:xfrm>
            <a:off x="6156325" y="5229225"/>
            <a:ext cx="2808288" cy="655638"/>
          </a:xfrm>
          <a:prstGeom prst="roundRect">
            <a:avLst>
              <a:gd name="adj" fmla="val 16667"/>
            </a:avLst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7361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 txBox="1">
            <a:spLocks noGrp="1"/>
          </p:cNvSpPr>
          <p:nvPr/>
        </p:nvSpPr>
        <p:spPr bwMode="auto">
          <a:xfrm>
            <a:off x="6832600" y="6324600"/>
            <a:ext cx="2159000" cy="4572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>
              <a:defRPr/>
            </a:pPr>
            <a:fld id="{18E61E86-D15B-4889-91CB-2EF752ACB3FC}" type="slidenum">
              <a:rPr lang="de-DE" sz="1400" b="1">
                <a:solidFill>
                  <a:srgbClr val="003399"/>
                </a:solidFill>
                <a:latin typeface="+mn-lt"/>
              </a:rPr>
              <a:pPr algn="r" eaLnBrk="0" hangingPunct="0">
                <a:defRPr/>
              </a:pPr>
              <a:t>16</a:t>
            </a:fld>
            <a:endParaRPr lang="de-DE" sz="140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783152" y="1853977"/>
            <a:ext cx="6117122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5875" cmpd="thickThin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457200" indent="-457200" algn="ctr" defTabSz="757238">
              <a:spcBef>
                <a:spcPct val="20000"/>
              </a:spcBef>
              <a:spcAft>
                <a:spcPct val="20000"/>
              </a:spcAft>
              <a:buSzPct val="100000"/>
              <a:buFont typeface="Arial" charset="0"/>
              <a:buNone/>
              <a:defRPr/>
            </a:pPr>
            <a:r>
              <a:rPr lang="hu-HU" b="1" dirty="0">
                <a:solidFill>
                  <a:schemeClr val="bg1"/>
                </a:solidFill>
                <a:latin typeface="+mn-lt"/>
              </a:rPr>
              <a:t>Termékeink</a:t>
            </a:r>
          </a:p>
        </p:txBody>
      </p:sp>
      <p:pic>
        <p:nvPicPr>
          <p:cNvPr id="24581" name="Picture 2" descr="W:\Marketing\Logok\SIGNAL-Német minőség\signal_biztosito_nemet_minos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373688"/>
            <a:ext cx="50355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Kép 6" descr="toron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2852738"/>
            <a:ext cx="22129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423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74750" y="333375"/>
            <a:ext cx="6781800" cy="719138"/>
          </a:xfrm>
        </p:spPr>
        <p:txBody>
          <a:bodyPr/>
          <a:lstStyle/>
          <a:p>
            <a:pPr>
              <a:defRPr/>
            </a:pPr>
            <a:r>
              <a:rPr lang="hu-HU" sz="2800" dirty="0" smtClean="0">
                <a:solidFill>
                  <a:schemeClr val="tx1"/>
                </a:solidFill>
              </a:rPr>
              <a:t>Kompozit biztosító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41A747-FAA5-4604-9A7D-AACB49B16C19}" type="slidenum">
              <a:rPr lang="de-DE" smtClean="0"/>
              <a:pPr>
                <a:defRPr/>
              </a:pPr>
              <a:t>17</a:t>
            </a:fld>
            <a:endParaRPr lang="de-DE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115616" y="836712"/>
          <a:ext cx="770485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>
          <a:xfrm>
            <a:off x="6518064" y="6072572"/>
            <a:ext cx="2159000" cy="457200"/>
          </a:xfrm>
        </p:spPr>
        <p:txBody>
          <a:bodyPr/>
          <a:lstStyle/>
          <a:p>
            <a:pPr>
              <a:defRPr/>
            </a:pPr>
            <a:fld id="{69FAFDDA-BE1B-4F71-9C31-35594075C2D9}" type="slidenum">
              <a:rPr lang="de-DE" smtClean="0"/>
              <a:pPr>
                <a:defRPr/>
              </a:pPr>
              <a:t>18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174750" y="333375"/>
            <a:ext cx="6781800" cy="719138"/>
          </a:xfrm>
        </p:spPr>
        <p:txBody>
          <a:bodyPr/>
          <a:lstStyle/>
          <a:p>
            <a:pPr>
              <a:defRPr/>
            </a:pPr>
            <a:r>
              <a:rPr lang="hu-HU" sz="2800" dirty="0" smtClean="0">
                <a:solidFill>
                  <a:schemeClr val="tx1"/>
                </a:solidFill>
              </a:rPr>
              <a:t>SIGNAL – Termékek – kinek?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945096" y="872716"/>
            <a:ext cx="3672408" cy="504056"/>
          </a:xfrm>
          <a:prstGeom prst="rect">
            <a:avLst/>
          </a:prstGeom>
          <a:solidFill>
            <a:srgbClr val="003399"/>
          </a:solidFill>
          <a:ln w="15875" cmpd="thickThin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284163" indent="-284163" algn="ctr" defTabSz="757238">
              <a:spcBef>
                <a:spcPct val="20000"/>
              </a:spcBef>
              <a:spcAft>
                <a:spcPct val="20000"/>
              </a:spcAft>
              <a:buSzPct val="100000"/>
              <a:defRPr/>
            </a:pPr>
            <a:r>
              <a:rPr lang="hu-HU" sz="2000" b="1" kern="0" dirty="0">
                <a:solidFill>
                  <a:schemeClr val="bg1"/>
                </a:solidFill>
                <a:latin typeface="+mn-lt"/>
              </a:rPr>
              <a:t>Egyéni ügyfeleknek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761520" y="872716"/>
            <a:ext cx="3672408" cy="504056"/>
          </a:xfrm>
          <a:prstGeom prst="rect">
            <a:avLst/>
          </a:prstGeom>
          <a:solidFill>
            <a:srgbClr val="003399"/>
          </a:solidFill>
          <a:ln w="15875" cmpd="thickThin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284163" indent="-284163" algn="ctr" defTabSz="757238">
              <a:spcBef>
                <a:spcPct val="20000"/>
              </a:spcBef>
              <a:spcAft>
                <a:spcPct val="20000"/>
              </a:spcAft>
              <a:buSzPct val="100000"/>
              <a:defRPr/>
            </a:pPr>
            <a:r>
              <a:rPr lang="hu-HU" sz="2000" b="1" kern="0" dirty="0">
                <a:solidFill>
                  <a:schemeClr val="bg1"/>
                </a:solidFill>
                <a:latin typeface="+mn-lt"/>
              </a:rPr>
              <a:t>Csoportoknak</a:t>
            </a:r>
          </a:p>
        </p:txBody>
      </p:sp>
      <p:sp>
        <p:nvSpPr>
          <p:cNvPr id="8" name="Téglalap 7"/>
          <p:cNvSpPr/>
          <p:nvPr/>
        </p:nvSpPr>
        <p:spPr bwMode="auto">
          <a:xfrm>
            <a:off x="945096" y="1448780"/>
            <a:ext cx="3672408" cy="496855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276225" lvl="1" indent="-276225"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800" dirty="0">
                <a:solidFill>
                  <a:schemeClr val="tx1"/>
                </a:solidFill>
                <a:latin typeface="+mn-lt"/>
              </a:rPr>
              <a:t>Élet</a:t>
            </a:r>
          </a:p>
          <a:p>
            <a:pPr marL="628650" lvl="2" indent="-180975" defTabSz="757238" eaLnBrk="0" hangingPunct="0">
              <a:lnSpc>
                <a:spcPct val="120000"/>
              </a:lnSpc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600" dirty="0">
                <a:solidFill>
                  <a:schemeClr val="tx1"/>
                </a:solidFill>
                <a:latin typeface="+mn-lt"/>
              </a:rPr>
              <a:t>GYERMEKKÖTVÉNY</a:t>
            </a:r>
          </a:p>
          <a:p>
            <a:pPr marL="628650" lvl="2" indent="-180975" defTabSz="757238" eaLnBrk="0" hangingPunct="0">
              <a:lnSpc>
                <a:spcPct val="120000"/>
              </a:lnSpc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600" dirty="0">
                <a:solidFill>
                  <a:schemeClr val="tx1"/>
                </a:solidFill>
                <a:latin typeface="+mn-lt"/>
              </a:rPr>
              <a:t>ALPHA</a:t>
            </a:r>
          </a:p>
          <a:p>
            <a:pPr marL="628650" lvl="2" indent="-180975" defTabSz="757238" eaLnBrk="0" hangingPunct="0">
              <a:lnSpc>
                <a:spcPct val="120000"/>
              </a:lnSpc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600" dirty="0">
                <a:solidFill>
                  <a:schemeClr val="tx1"/>
                </a:solidFill>
                <a:latin typeface="+mn-lt"/>
              </a:rPr>
              <a:t>Testamentum</a:t>
            </a:r>
          </a:p>
          <a:p>
            <a:pPr marL="628650" lvl="2" indent="-180975" defTabSz="757238" eaLnBrk="0" hangingPunct="0">
              <a:lnSpc>
                <a:spcPct val="120000"/>
              </a:lnSpc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600" dirty="0">
                <a:solidFill>
                  <a:schemeClr val="tx1"/>
                </a:solidFill>
                <a:latin typeface="+mn-lt"/>
              </a:rPr>
              <a:t>Kockázati</a:t>
            </a:r>
          </a:p>
          <a:p>
            <a:pPr marL="628650" lvl="2" indent="-180975" defTabSz="757238" eaLnBrk="0" hangingPunct="0">
              <a:lnSpc>
                <a:spcPct val="120000"/>
              </a:lnSpc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600" dirty="0">
                <a:solidFill>
                  <a:schemeClr val="tx1"/>
                </a:solidFill>
                <a:latin typeface="+mn-lt"/>
              </a:rPr>
              <a:t>Egyéb termékek</a:t>
            </a:r>
          </a:p>
          <a:p>
            <a:pPr marL="276225" lvl="1" indent="-276225"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800" dirty="0">
                <a:solidFill>
                  <a:schemeClr val="tx1"/>
                </a:solidFill>
                <a:latin typeface="+mn-lt"/>
              </a:rPr>
              <a:t>Baleset</a:t>
            </a:r>
          </a:p>
          <a:p>
            <a:pPr marL="628650" lvl="2" indent="-180975" defTabSz="757238" eaLnBrk="0" hangingPunct="0">
              <a:lnSpc>
                <a:spcPct val="120000"/>
              </a:lnSpc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600" dirty="0">
                <a:solidFill>
                  <a:schemeClr val="tx1"/>
                </a:solidFill>
                <a:latin typeface="+mn-lt"/>
              </a:rPr>
              <a:t>SIGNAL Expressz </a:t>
            </a:r>
          </a:p>
          <a:p>
            <a:pPr marL="628650" lvl="2" indent="-180975" defTabSz="757238" eaLnBrk="0" hangingPunct="0">
              <a:lnSpc>
                <a:spcPct val="120000"/>
              </a:lnSpc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600" dirty="0">
                <a:solidFill>
                  <a:schemeClr val="tx1"/>
                </a:solidFill>
                <a:latin typeface="+mn-lt"/>
              </a:rPr>
              <a:t>SIGNAL PLUSZ DIÁKBIZTOSÍTÁS</a:t>
            </a:r>
          </a:p>
          <a:p>
            <a:pPr marL="276225" lvl="1" indent="-276225"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800" dirty="0">
                <a:solidFill>
                  <a:schemeClr val="tx1"/>
                </a:solidFill>
                <a:latin typeface="+mn-lt"/>
              </a:rPr>
              <a:t>Lakás</a:t>
            </a:r>
          </a:p>
          <a:p>
            <a:pPr marL="628650" lvl="2" indent="-180975" defTabSz="757238" eaLnBrk="0" hangingPunct="0">
              <a:lnSpc>
                <a:spcPct val="120000"/>
              </a:lnSpc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600" dirty="0">
                <a:solidFill>
                  <a:schemeClr val="tx1"/>
                </a:solidFill>
                <a:latin typeface="+mn-lt"/>
              </a:rPr>
              <a:t>HÁZ-TARTÁS</a:t>
            </a:r>
          </a:p>
          <a:p>
            <a:pPr marL="628650" lvl="2" indent="-180975" defTabSz="757238" eaLnBrk="0" hangingPunct="0">
              <a:lnSpc>
                <a:spcPct val="120000"/>
              </a:lnSpc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600" dirty="0">
                <a:solidFill>
                  <a:schemeClr val="tx1"/>
                </a:solidFill>
                <a:latin typeface="+mn-lt"/>
              </a:rPr>
              <a:t>BÁSTYA MAX</a:t>
            </a:r>
          </a:p>
          <a:p>
            <a:pPr marL="276225" lvl="1" indent="-276225"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800" dirty="0">
                <a:solidFill>
                  <a:schemeClr val="tx1"/>
                </a:solidFill>
                <a:latin typeface="+mn-lt"/>
              </a:rPr>
              <a:t>Gépjármű</a:t>
            </a:r>
          </a:p>
          <a:p>
            <a:pPr marL="628650" lvl="2" indent="-180975" defTabSz="757238" eaLnBrk="0" hangingPunct="0">
              <a:lnSpc>
                <a:spcPct val="120000"/>
              </a:lnSpc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600" dirty="0">
                <a:solidFill>
                  <a:schemeClr val="tx1"/>
                </a:solidFill>
                <a:latin typeface="+mn-lt"/>
              </a:rPr>
              <a:t>CASCO </a:t>
            </a:r>
          </a:p>
          <a:p>
            <a:pPr marL="628650" lvl="2" indent="-180975" defTabSz="757238" eaLnBrk="0" hangingPunct="0">
              <a:lnSpc>
                <a:spcPct val="120000"/>
              </a:lnSpc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600" dirty="0">
                <a:solidFill>
                  <a:schemeClr val="tx1"/>
                </a:solidFill>
                <a:latin typeface="+mn-lt"/>
              </a:rPr>
              <a:t>KGFB</a:t>
            </a:r>
          </a:p>
        </p:txBody>
      </p:sp>
      <p:sp>
        <p:nvSpPr>
          <p:cNvPr id="9" name="Téglalap 8"/>
          <p:cNvSpPr/>
          <p:nvPr/>
        </p:nvSpPr>
        <p:spPr bwMode="auto">
          <a:xfrm>
            <a:off x="4761520" y="1448780"/>
            <a:ext cx="3672408" cy="95903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276225" lvl="1" indent="-276225"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600" dirty="0">
                <a:solidFill>
                  <a:schemeClr val="tx1"/>
                </a:solidFill>
                <a:latin typeface="+mn-lt"/>
              </a:rPr>
              <a:t>SIGNAL PLUSZ DIÁKBIZTOSÍTÁS – iskolák támogatásával</a:t>
            </a:r>
          </a:p>
          <a:p>
            <a:pPr marL="276225" lvl="1" indent="-276225"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600" dirty="0">
                <a:solidFill>
                  <a:schemeClr val="tx1"/>
                </a:solidFill>
                <a:latin typeface="+mn-lt"/>
              </a:rPr>
              <a:t>MI HÁZUNK társasház biztosítás</a:t>
            </a:r>
          </a:p>
        </p:txBody>
      </p:sp>
      <p:sp>
        <p:nvSpPr>
          <p:cNvPr id="26640" name="Robbanás 1 1"/>
          <p:cNvSpPr>
            <a:spLocks noChangeArrowheads="1"/>
          </p:cNvSpPr>
          <p:nvPr/>
        </p:nvSpPr>
        <p:spPr bwMode="auto">
          <a:xfrm>
            <a:off x="3530389" y="3534160"/>
            <a:ext cx="339725" cy="398462"/>
          </a:xfrm>
          <a:prstGeom prst="irregularSeal1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6641" name="Robbanás 1 9"/>
          <p:cNvSpPr>
            <a:spLocks noChangeArrowheads="1"/>
          </p:cNvSpPr>
          <p:nvPr/>
        </p:nvSpPr>
        <p:spPr bwMode="auto">
          <a:xfrm>
            <a:off x="2466764" y="2048260"/>
            <a:ext cx="322263" cy="358775"/>
          </a:xfrm>
          <a:prstGeom prst="irregularSeal1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6642" name="Robbanás 1 10"/>
          <p:cNvSpPr>
            <a:spLocks noChangeArrowheads="1"/>
          </p:cNvSpPr>
          <p:nvPr/>
        </p:nvSpPr>
        <p:spPr bwMode="auto">
          <a:xfrm>
            <a:off x="2816014" y="2600710"/>
            <a:ext cx="339725" cy="398462"/>
          </a:xfrm>
          <a:prstGeom prst="irregularSeal1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6643" name="Robbanás 1 11"/>
          <p:cNvSpPr>
            <a:spLocks noChangeArrowheads="1"/>
          </p:cNvSpPr>
          <p:nvPr/>
        </p:nvSpPr>
        <p:spPr bwMode="auto">
          <a:xfrm>
            <a:off x="2619164" y="5697922"/>
            <a:ext cx="339725" cy="398463"/>
          </a:xfrm>
          <a:prstGeom prst="irregularSeal1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6644" name="Robbanás 1 12"/>
          <p:cNvSpPr>
            <a:spLocks noChangeArrowheads="1"/>
          </p:cNvSpPr>
          <p:nvPr/>
        </p:nvSpPr>
        <p:spPr bwMode="auto">
          <a:xfrm>
            <a:off x="3123989" y="5121660"/>
            <a:ext cx="339725" cy="398462"/>
          </a:xfrm>
          <a:prstGeom prst="irregularSeal1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6645" name="Robbanás 1 13"/>
          <p:cNvSpPr>
            <a:spLocks noChangeArrowheads="1"/>
          </p:cNvSpPr>
          <p:nvPr/>
        </p:nvSpPr>
        <p:spPr bwMode="auto">
          <a:xfrm>
            <a:off x="7543589" y="1648210"/>
            <a:ext cx="339725" cy="400050"/>
          </a:xfrm>
          <a:prstGeom prst="irregularSeal1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15" name="Picture 6" descr="ALPHA_illustration_sz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520" y="2600710"/>
            <a:ext cx="2055273" cy="175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 descr="Őszi erd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538" y="2600710"/>
            <a:ext cx="1976091" cy="175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gyermekkotven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520" y="4450048"/>
            <a:ext cx="1861510" cy="1447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59962"/>
            <a:ext cx="2339696" cy="143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0" grpId="0" animBg="1"/>
      <p:bldP spid="26641" grpId="0" animBg="1"/>
      <p:bldP spid="26642" grpId="0" animBg="1"/>
      <p:bldP spid="26643" grpId="0" animBg="1"/>
      <p:bldP spid="26644" grpId="0" animBg="1"/>
      <p:bldP spid="266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340970-C9E3-443D-98A1-5895F61A7943}" type="slidenum">
              <a:rPr lang="de-DE" smtClean="0"/>
              <a:pPr>
                <a:defRPr/>
              </a:pPr>
              <a:t>19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174750" y="333375"/>
            <a:ext cx="6781800" cy="719138"/>
          </a:xfrm>
        </p:spPr>
        <p:txBody>
          <a:bodyPr/>
          <a:lstStyle/>
          <a:p>
            <a:pPr>
              <a:defRPr/>
            </a:pPr>
            <a:r>
              <a:rPr lang="hu-HU" sz="2800" dirty="0" smtClean="0">
                <a:solidFill>
                  <a:schemeClr val="tx1"/>
                </a:solidFill>
              </a:rPr>
              <a:t>SIGNAL Termékek – kinek?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5148064" y="1124744"/>
            <a:ext cx="3672408" cy="1152128"/>
          </a:xfrm>
          <a:prstGeom prst="rect">
            <a:avLst/>
          </a:prstGeom>
          <a:solidFill>
            <a:srgbClr val="003399"/>
          </a:solidFill>
          <a:ln w="15875" cmpd="thickThin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284163" indent="-284163" algn="ctr" defTabSz="757238">
              <a:spcBef>
                <a:spcPct val="20000"/>
              </a:spcBef>
              <a:spcAft>
                <a:spcPct val="20000"/>
              </a:spcAft>
              <a:buSzPct val="100000"/>
              <a:defRPr/>
            </a:pPr>
            <a:endParaRPr lang="hu-HU" sz="2000" b="1" kern="0" dirty="0">
              <a:solidFill>
                <a:schemeClr val="bg1"/>
              </a:solidFill>
              <a:latin typeface="+mn-lt"/>
            </a:endParaRPr>
          </a:p>
          <a:p>
            <a:pPr marL="284163" indent="-284163" algn="ctr" defTabSz="757238">
              <a:spcBef>
                <a:spcPct val="20000"/>
              </a:spcBef>
              <a:spcAft>
                <a:spcPct val="20000"/>
              </a:spcAft>
              <a:buSzPct val="100000"/>
              <a:defRPr/>
            </a:pPr>
            <a:r>
              <a:rPr lang="hu-HU" sz="2000" b="1" kern="0" dirty="0">
                <a:solidFill>
                  <a:schemeClr val="bg1"/>
                </a:solidFill>
                <a:latin typeface="+mn-lt"/>
              </a:rPr>
              <a:t>Kisvállalkozásoknak</a:t>
            </a:r>
          </a:p>
        </p:txBody>
      </p:sp>
      <p:sp>
        <p:nvSpPr>
          <p:cNvPr id="7" name="Téglalap 6"/>
          <p:cNvSpPr/>
          <p:nvPr/>
        </p:nvSpPr>
        <p:spPr bwMode="auto">
          <a:xfrm>
            <a:off x="5148064" y="2492896"/>
            <a:ext cx="3672408" cy="23762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276225" lvl="1" indent="-276225"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800" dirty="0">
                <a:solidFill>
                  <a:schemeClr val="tx1"/>
                </a:solidFill>
                <a:latin typeface="+mn-lt"/>
              </a:rPr>
              <a:t>Platina Plusz csoportos</a:t>
            </a:r>
          </a:p>
          <a:p>
            <a:pPr marL="276225" lvl="1" indent="-276225"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800" dirty="0">
                <a:solidFill>
                  <a:schemeClr val="tx1"/>
                </a:solidFill>
                <a:latin typeface="+mn-lt"/>
              </a:rPr>
              <a:t>SIGNAL EXPRESSZ</a:t>
            </a:r>
          </a:p>
          <a:p>
            <a:pPr marL="276225" lvl="1" indent="-276225"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800" dirty="0">
                <a:solidFill>
                  <a:schemeClr val="tx1"/>
                </a:solidFill>
                <a:latin typeface="+mn-lt"/>
              </a:rPr>
              <a:t>BÁSTYA MAX lakás+vállalkozói vagyon</a:t>
            </a:r>
          </a:p>
          <a:p>
            <a:pPr marL="276225" lvl="1" indent="-276225"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800" dirty="0">
                <a:solidFill>
                  <a:schemeClr val="tx1"/>
                </a:solidFill>
                <a:latin typeface="+mn-lt"/>
              </a:rPr>
              <a:t>BÁSTYA MAX vállalkozói 100 M-ig</a:t>
            </a:r>
          </a:p>
          <a:p>
            <a:pPr marL="276225" lvl="1" indent="-276225"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800" dirty="0">
                <a:solidFill>
                  <a:schemeClr val="tx1"/>
                </a:solidFill>
                <a:latin typeface="+mn-lt"/>
              </a:rPr>
              <a:t>Flotta CASCO, KGFB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259632" y="1124744"/>
            <a:ext cx="3672408" cy="1152128"/>
          </a:xfrm>
          <a:prstGeom prst="rect">
            <a:avLst/>
          </a:prstGeom>
          <a:solidFill>
            <a:srgbClr val="003399"/>
          </a:solidFill>
          <a:ln w="15875" cmpd="thickThin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284163" indent="-284163" algn="ctr" defTabSz="757238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hu-HU" sz="2000" b="1" kern="0" dirty="0">
                <a:solidFill>
                  <a:schemeClr val="bg1"/>
                </a:solidFill>
                <a:latin typeface="+mn-lt"/>
              </a:rPr>
              <a:t>Közepes és nagyobb vállalatoknak, önkormányzatoknak</a:t>
            </a:r>
          </a:p>
        </p:txBody>
      </p:sp>
      <p:sp>
        <p:nvSpPr>
          <p:cNvPr id="9" name="Téglalap 8"/>
          <p:cNvSpPr/>
          <p:nvPr/>
        </p:nvSpPr>
        <p:spPr bwMode="auto">
          <a:xfrm>
            <a:off x="1259632" y="2492896"/>
            <a:ext cx="3672408" cy="316835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276225" lvl="1" indent="-276225"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800" dirty="0">
                <a:solidFill>
                  <a:schemeClr val="tx1"/>
                </a:solidFill>
                <a:latin typeface="+mn-lt"/>
              </a:rPr>
              <a:t>Csoportos élet-, baleset- és egészségbiztosítás</a:t>
            </a:r>
          </a:p>
          <a:p>
            <a:pPr marL="276225" lvl="1" indent="-276225"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800" dirty="0" err="1">
                <a:solidFill>
                  <a:schemeClr val="tx1"/>
                </a:solidFill>
                <a:latin typeface="+mn-lt"/>
              </a:rPr>
              <a:t>EuroMester</a:t>
            </a:r>
            <a:endParaRPr lang="hu-HU" sz="1800" dirty="0">
              <a:solidFill>
                <a:schemeClr val="tx1"/>
              </a:solidFill>
              <a:latin typeface="+mn-lt"/>
            </a:endParaRPr>
          </a:p>
          <a:p>
            <a:pPr marL="276225" lvl="1" indent="-276225"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800" dirty="0">
                <a:solidFill>
                  <a:schemeClr val="tx1"/>
                </a:solidFill>
                <a:latin typeface="+mn-lt"/>
              </a:rPr>
              <a:t>ALL RISKS</a:t>
            </a:r>
          </a:p>
          <a:p>
            <a:pPr marL="276225" lvl="1" indent="-276225"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800" dirty="0">
                <a:solidFill>
                  <a:schemeClr val="tx1"/>
                </a:solidFill>
                <a:latin typeface="+mn-lt"/>
              </a:rPr>
              <a:t>GÉPTÖRÉS</a:t>
            </a:r>
          </a:p>
          <a:p>
            <a:pPr marL="276225" lvl="1" indent="-276225"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800" dirty="0" err="1">
                <a:solidFill>
                  <a:schemeClr val="tx1"/>
                </a:solidFill>
                <a:latin typeface="+mn-lt"/>
              </a:rPr>
              <a:t>Épszer</a:t>
            </a:r>
            <a:endParaRPr lang="hu-HU" sz="1800" dirty="0">
              <a:solidFill>
                <a:schemeClr val="tx1"/>
              </a:solidFill>
              <a:latin typeface="+mn-lt"/>
            </a:endParaRPr>
          </a:p>
          <a:p>
            <a:pPr marL="276225" lvl="1" indent="-276225"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800" dirty="0">
                <a:solidFill>
                  <a:schemeClr val="tx1"/>
                </a:solidFill>
                <a:latin typeface="+mn-lt"/>
              </a:rPr>
              <a:t>Szállítmány</a:t>
            </a:r>
          </a:p>
          <a:p>
            <a:pPr marL="276225" lvl="1" indent="-276225"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800" dirty="0">
                <a:solidFill>
                  <a:schemeClr val="tx1"/>
                </a:solidFill>
                <a:latin typeface="+mn-lt"/>
              </a:rPr>
              <a:t>Felelősség</a:t>
            </a:r>
          </a:p>
          <a:p>
            <a:pPr marL="276225" lvl="1" indent="-276225"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800" dirty="0">
                <a:solidFill>
                  <a:schemeClr val="tx1"/>
                </a:solidFill>
                <a:latin typeface="+mn-lt"/>
              </a:rPr>
              <a:t>Flotta CASCO, KGFB </a:t>
            </a:r>
          </a:p>
          <a:p>
            <a:pPr marL="0" lvl="1"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tabLst>
                <a:tab pos="906463" algn="l"/>
              </a:tabLst>
              <a:defRPr/>
            </a:pPr>
            <a:endParaRPr lang="hu-H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664" name="Robbanás 1 9"/>
          <p:cNvSpPr>
            <a:spLocks noChangeArrowheads="1"/>
          </p:cNvSpPr>
          <p:nvPr/>
        </p:nvSpPr>
        <p:spPr bwMode="auto">
          <a:xfrm>
            <a:off x="7827963" y="2924175"/>
            <a:ext cx="339725" cy="400050"/>
          </a:xfrm>
          <a:prstGeom prst="irregularSeal1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665" name="Robbanás 1 10"/>
          <p:cNvSpPr>
            <a:spLocks noChangeArrowheads="1"/>
          </p:cNvSpPr>
          <p:nvPr/>
        </p:nvSpPr>
        <p:spPr bwMode="auto">
          <a:xfrm>
            <a:off x="8243888" y="3429000"/>
            <a:ext cx="339725" cy="398463"/>
          </a:xfrm>
          <a:prstGeom prst="irregularSeal1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666" name="Robbanás 1 11"/>
          <p:cNvSpPr>
            <a:spLocks noChangeArrowheads="1"/>
          </p:cNvSpPr>
          <p:nvPr/>
        </p:nvSpPr>
        <p:spPr bwMode="auto">
          <a:xfrm>
            <a:off x="3779838" y="2781300"/>
            <a:ext cx="339725" cy="398463"/>
          </a:xfrm>
          <a:prstGeom prst="irregularSeal1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667" name="Robbanás 1 12"/>
          <p:cNvSpPr>
            <a:spLocks noChangeArrowheads="1"/>
          </p:cNvSpPr>
          <p:nvPr/>
        </p:nvSpPr>
        <p:spPr bwMode="auto">
          <a:xfrm>
            <a:off x="3203575" y="3789363"/>
            <a:ext cx="339725" cy="398462"/>
          </a:xfrm>
          <a:prstGeom prst="irregularSeal1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668" name="Robbanás 1 13"/>
          <p:cNvSpPr>
            <a:spLocks noChangeArrowheads="1"/>
          </p:cNvSpPr>
          <p:nvPr/>
        </p:nvSpPr>
        <p:spPr bwMode="auto">
          <a:xfrm>
            <a:off x="2843213" y="3429000"/>
            <a:ext cx="339725" cy="398463"/>
          </a:xfrm>
          <a:prstGeom prst="irregularSeal1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669" name="Robbanás 1 14"/>
          <p:cNvSpPr>
            <a:spLocks noChangeArrowheads="1"/>
          </p:cNvSpPr>
          <p:nvPr/>
        </p:nvSpPr>
        <p:spPr bwMode="auto">
          <a:xfrm>
            <a:off x="3132138" y="3068638"/>
            <a:ext cx="339725" cy="398462"/>
          </a:xfrm>
          <a:prstGeom prst="irregularSeal1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7670" name="Robbanás 1 15"/>
          <p:cNvSpPr>
            <a:spLocks noChangeArrowheads="1"/>
          </p:cNvSpPr>
          <p:nvPr/>
        </p:nvSpPr>
        <p:spPr bwMode="auto">
          <a:xfrm>
            <a:off x="2484438" y="4149725"/>
            <a:ext cx="338137" cy="398463"/>
          </a:xfrm>
          <a:prstGeom prst="irregularSeal1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16" name="Picture 4" descr="http://t1.gstatic.com/images?q=tbn:ANd9GcTObcwNPHp6aSRJU-xe46FqVc0_Be2R-rHRk9EoZD0Qidl4V2H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156" y="5079167"/>
            <a:ext cx="23876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bbanás 1 15"/>
          <p:cNvSpPr>
            <a:spLocks noChangeArrowheads="1"/>
          </p:cNvSpPr>
          <p:nvPr/>
        </p:nvSpPr>
        <p:spPr bwMode="auto">
          <a:xfrm>
            <a:off x="2760874" y="4852945"/>
            <a:ext cx="338137" cy="398463"/>
          </a:xfrm>
          <a:prstGeom prst="irregularSeal1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4" grpId="0" animBg="1"/>
      <p:bldP spid="27665" grpId="0" animBg="1"/>
      <p:bldP spid="27666" grpId="0" animBg="1"/>
      <p:bldP spid="27667" grpId="0" animBg="1"/>
      <p:bldP spid="27668" grpId="0" animBg="1"/>
      <p:bldP spid="27669" grpId="0" animBg="1"/>
      <p:bldP spid="27670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 txBox="1">
            <a:spLocks noGrp="1"/>
          </p:cNvSpPr>
          <p:nvPr/>
        </p:nvSpPr>
        <p:spPr bwMode="auto">
          <a:xfrm>
            <a:off x="6832600" y="6324600"/>
            <a:ext cx="2159000" cy="4572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>
              <a:defRPr/>
            </a:pPr>
            <a:fld id="{38E3CF14-1ED4-4D33-98EC-451C12CB4044}" type="slidenum">
              <a:rPr lang="de-DE" sz="1400" b="1">
                <a:solidFill>
                  <a:srgbClr val="003399"/>
                </a:solidFill>
                <a:latin typeface="+mn-lt"/>
              </a:rPr>
              <a:pPr algn="r" eaLnBrk="0" hangingPunct="0">
                <a:defRPr/>
              </a:pPr>
              <a:t>2</a:t>
            </a:fld>
            <a:endParaRPr lang="de-DE" sz="140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794978" y="1421929"/>
            <a:ext cx="6117122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5875" cmpd="thickThin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457200" indent="-457200" algn="ctr" defTabSz="757238">
              <a:spcBef>
                <a:spcPct val="20000"/>
              </a:spcBef>
              <a:spcAft>
                <a:spcPct val="20000"/>
              </a:spcAft>
              <a:buSzPct val="100000"/>
              <a:buFont typeface="Arial" charset="0"/>
              <a:buNone/>
              <a:defRPr/>
            </a:pPr>
            <a:r>
              <a:rPr lang="hu-HU" b="1" dirty="0">
                <a:solidFill>
                  <a:schemeClr val="bg1"/>
                </a:solidFill>
                <a:latin typeface="+mn-lt"/>
              </a:rPr>
              <a:t>Miért a SIGNAL?</a:t>
            </a:r>
          </a:p>
        </p:txBody>
      </p:sp>
      <p:pic>
        <p:nvPicPr>
          <p:cNvPr id="20485" name="Picture 2" descr="W:\Marketing\Logok\SIGNAL-Német minőség\signal_biztosito_nemet_minos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373688"/>
            <a:ext cx="50355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W:\Marketing\Fotók\ALKOTAS_50\web_meret\sig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9152" y="2132856"/>
            <a:ext cx="2288774" cy="309992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8735A-E362-4340-A2EF-339426391C33}" type="slidenum">
              <a:rPr lang="de-DE" smtClean="0"/>
              <a:pPr>
                <a:defRPr/>
              </a:pPr>
              <a:t>20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174750" y="333375"/>
            <a:ext cx="6781800" cy="719138"/>
          </a:xfrm>
        </p:spPr>
        <p:txBody>
          <a:bodyPr/>
          <a:lstStyle/>
          <a:p>
            <a:pPr>
              <a:defRPr/>
            </a:pPr>
            <a:r>
              <a:rPr lang="hu-HU" sz="2800" dirty="0" smtClean="0">
                <a:solidFill>
                  <a:schemeClr val="tx1"/>
                </a:solidFill>
              </a:rPr>
              <a:t>Miért a SIGNAL?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259632" y="1412776"/>
            <a:ext cx="5760640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5875" cmpd="thickThin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284163" indent="-284163" algn="ctr" defTabSz="757238">
              <a:spcBef>
                <a:spcPct val="20000"/>
              </a:spcBef>
              <a:spcAft>
                <a:spcPct val="20000"/>
              </a:spcAft>
              <a:buSzPct val="100000"/>
              <a:defRPr/>
            </a:pPr>
            <a:r>
              <a:rPr lang="hu-HU" sz="2000" b="1" kern="0" dirty="0">
                <a:solidFill>
                  <a:schemeClr val="bg1"/>
                </a:solidFill>
                <a:latin typeface="+mn-lt"/>
              </a:rPr>
              <a:t>SIGNAL </a:t>
            </a:r>
            <a:r>
              <a:rPr lang="hu-HU" sz="2000" b="1" kern="0" dirty="0" smtClean="0">
                <a:solidFill>
                  <a:schemeClr val="bg1"/>
                </a:solidFill>
                <a:latin typeface="+mn-lt"/>
              </a:rPr>
              <a:t>2014</a:t>
            </a:r>
            <a:endParaRPr lang="hu-HU" sz="2000" b="1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églalap 6"/>
          <p:cNvSpPr/>
          <p:nvPr/>
        </p:nvSpPr>
        <p:spPr bwMode="auto">
          <a:xfrm>
            <a:off x="1259632" y="2060848"/>
            <a:ext cx="5760640" cy="25202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276225" lvl="1" indent="-276225"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800" dirty="0">
                <a:solidFill>
                  <a:schemeClr val="tx1"/>
                </a:solidFill>
                <a:latin typeface="+mn-lt"/>
              </a:rPr>
              <a:t>Széles, piacképes termékválaszték </a:t>
            </a:r>
          </a:p>
          <a:p>
            <a:pPr marL="276225" lvl="1" indent="-276225"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800" dirty="0">
                <a:solidFill>
                  <a:schemeClr val="tx1"/>
                </a:solidFill>
                <a:latin typeface="+mn-lt"/>
              </a:rPr>
              <a:t>Rugalmas és minőségi kiszolgálás</a:t>
            </a:r>
          </a:p>
          <a:p>
            <a:pPr marL="276225" lvl="1" indent="-276225"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800" dirty="0">
                <a:solidFill>
                  <a:schemeClr val="tx1"/>
                </a:solidFill>
                <a:latin typeface="+mn-lt"/>
              </a:rPr>
              <a:t>Megújult alkusztámogatás</a:t>
            </a:r>
          </a:p>
          <a:p>
            <a:pPr marL="276225" lvl="1" indent="-276225"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800" dirty="0">
                <a:solidFill>
                  <a:schemeClr val="tx1"/>
                </a:solidFill>
                <a:latin typeface="+mn-lt"/>
              </a:rPr>
              <a:t>Korrekt partneri viszony</a:t>
            </a:r>
          </a:p>
          <a:p>
            <a:pPr marL="276225" lvl="1" indent="-276225"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endParaRPr lang="hu-HU" sz="1800" dirty="0">
              <a:solidFill>
                <a:schemeClr val="tx1"/>
              </a:solidFill>
              <a:latin typeface="+mn-lt"/>
            </a:endParaRPr>
          </a:p>
          <a:p>
            <a:pPr marL="276225" lvl="1" indent="-276225"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800" dirty="0">
                <a:solidFill>
                  <a:schemeClr val="tx1"/>
                </a:solidFill>
                <a:latin typeface="+mn-lt"/>
              </a:rPr>
              <a:t>Itt vagyunk a versenyben:</a:t>
            </a:r>
          </a:p>
          <a:p>
            <a:pPr marL="714375" lvl="2" indent="-171450" defTabSz="757238" eaLnBrk="0" hangingPunct="0">
              <a:lnSpc>
                <a:spcPct val="90000"/>
              </a:lnSpc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800" dirty="0">
                <a:solidFill>
                  <a:schemeClr val="tx1"/>
                </a:solidFill>
                <a:latin typeface="+mn-lt"/>
              </a:rPr>
              <a:t>Minőségben, szolgáltatásban és díjban</a:t>
            </a:r>
          </a:p>
          <a:p>
            <a:pPr marL="276225" lvl="1" indent="-276225"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endParaRPr lang="hu-HU" sz="1800" dirty="0">
              <a:solidFill>
                <a:schemeClr val="tx1"/>
              </a:solidFill>
              <a:latin typeface="+mn-lt"/>
            </a:endParaRPr>
          </a:p>
          <a:p>
            <a:pPr marL="276225" lvl="1" indent="-276225"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tabLst>
                <a:tab pos="906463" algn="l"/>
              </a:tabLst>
              <a:defRPr/>
            </a:pPr>
            <a:endParaRPr lang="hu-HU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4825" name="Picture 2" descr="http://images4.wikia.nocookie.net/__cb20090221142705/fanon/images/7/77/Y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3429000"/>
            <a:ext cx="1414462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églalap 7"/>
          <p:cNvSpPr/>
          <p:nvPr/>
        </p:nvSpPr>
        <p:spPr bwMode="auto">
          <a:xfrm>
            <a:off x="1236936" y="6165304"/>
            <a:ext cx="5783336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hu-HU" dirty="0">
                <a:solidFill>
                  <a:schemeClr val="bg1"/>
                </a:solidFill>
                <a:latin typeface="+mn-lt"/>
              </a:rPr>
              <a:t>„Új időknek új dalaival”</a:t>
            </a:r>
          </a:p>
        </p:txBody>
      </p:sp>
      <p:pic>
        <p:nvPicPr>
          <p:cNvPr id="9" name="Picture 2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372" y="4701547"/>
            <a:ext cx="4176463" cy="142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76375" y="2133600"/>
            <a:ext cx="6781800" cy="11430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u-HU" smtClean="0"/>
              <a:t>Köszönjük a figyelmet!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D83B56-92AA-4DDC-A38B-5F54036EC0A2}" type="slidenum">
              <a:rPr lang="de-DE" smtClean="0"/>
              <a:pPr>
                <a:defRPr/>
              </a:pPr>
              <a:t>21</a:t>
            </a:fld>
            <a:endParaRPr lang="de-DE">
              <a:solidFill>
                <a:schemeClr val="tx1"/>
              </a:solidFill>
            </a:endParaRPr>
          </a:p>
        </p:txBody>
      </p:sp>
      <p:pic>
        <p:nvPicPr>
          <p:cNvPr id="47107" name="Picture 2" descr="W:\Marketing\Logok\SIGNAL-Német minőség\signal_biztosito_nemet_minos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573463"/>
            <a:ext cx="50355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DB74EA-A563-4CE7-826B-5FC0F2551143}" type="slidenum">
              <a:rPr lang="de-DE" smtClean="0"/>
              <a:pPr>
                <a:defRPr/>
              </a:pPr>
              <a:t>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259632" y="1268760"/>
            <a:ext cx="4968552" cy="432048"/>
          </a:xfrm>
          <a:prstGeom prst="rect">
            <a:avLst/>
          </a:prstGeom>
          <a:solidFill>
            <a:srgbClr val="000099"/>
          </a:solidFill>
          <a:ln w="15875" cmpd="thickThin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284163" indent="-284163" algn="ctr" defTabSz="757238">
              <a:spcBef>
                <a:spcPct val="20000"/>
              </a:spcBef>
              <a:spcAft>
                <a:spcPct val="20000"/>
              </a:spcAft>
              <a:buSzPct val="100000"/>
              <a:defRPr/>
            </a:pPr>
            <a:r>
              <a:rPr lang="hu-HU" sz="2000" b="1" kern="0" dirty="0">
                <a:solidFill>
                  <a:schemeClr val="bg1"/>
                </a:solidFill>
                <a:latin typeface="+mn-lt"/>
              </a:rPr>
              <a:t>Számokban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259632" y="1916832"/>
            <a:ext cx="4968552" cy="187220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5875" cmpd="thickThin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285750" indent="-285750" defTabSz="757238">
              <a:spcBef>
                <a:spcPct val="20000"/>
              </a:spcBef>
              <a:spcAft>
                <a:spcPct val="20000"/>
              </a:spcAft>
              <a:buSzPct val="100000"/>
              <a:buFontTx/>
              <a:buBlip>
                <a:blip r:embed="rId2"/>
              </a:buBlip>
              <a:defRPr/>
            </a:pPr>
            <a:r>
              <a:rPr lang="hu-HU" sz="1800" b="1" kern="0" dirty="0">
                <a:solidFill>
                  <a:schemeClr val="tx1"/>
                </a:solidFill>
                <a:latin typeface="+mn-lt"/>
              </a:rPr>
              <a:t>Éves díjbevétel:		6 milliárd euro</a:t>
            </a:r>
          </a:p>
          <a:p>
            <a:pPr marL="285750" indent="-285750" defTabSz="757238">
              <a:spcBef>
                <a:spcPct val="20000"/>
              </a:spcBef>
              <a:spcAft>
                <a:spcPct val="20000"/>
              </a:spcAft>
              <a:buSzPct val="100000"/>
              <a:buFontTx/>
              <a:buBlip>
                <a:blip r:embed="rId2"/>
              </a:buBlip>
              <a:defRPr/>
            </a:pPr>
            <a:r>
              <a:rPr lang="hu-HU" sz="1800" b="1" kern="0" dirty="0">
                <a:solidFill>
                  <a:schemeClr val="tx1"/>
                </a:solidFill>
                <a:latin typeface="+mn-lt"/>
              </a:rPr>
              <a:t>Kezelt vagyon:		53 milliárd euro </a:t>
            </a:r>
          </a:p>
          <a:p>
            <a:pPr marL="285750" indent="-285750" defTabSz="757238">
              <a:spcBef>
                <a:spcPct val="20000"/>
              </a:spcBef>
              <a:spcAft>
                <a:spcPct val="20000"/>
              </a:spcAft>
              <a:buSzPct val="100000"/>
              <a:buFontTx/>
              <a:buBlip>
                <a:blip r:embed="rId2"/>
              </a:buBlip>
              <a:defRPr/>
            </a:pPr>
            <a:r>
              <a:rPr lang="hu-HU" sz="1800" b="1" kern="0" dirty="0">
                <a:solidFill>
                  <a:schemeClr val="tx1"/>
                </a:solidFill>
                <a:latin typeface="+mn-lt"/>
              </a:rPr>
              <a:t>Biztosított ügyfél: 	12,4 millió fő</a:t>
            </a:r>
          </a:p>
          <a:p>
            <a:pPr marL="285750" indent="-285750" defTabSz="757238">
              <a:spcBef>
                <a:spcPct val="20000"/>
              </a:spcBef>
              <a:spcAft>
                <a:spcPct val="20000"/>
              </a:spcAft>
              <a:buSzPct val="100000"/>
              <a:buFontTx/>
              <a:buBlip>
                <a:blip r:embed="rId2"/>
              </a:buBlip>
              <a:defRPr/>
            </a:pPr>
            <a:r>
              <a:rPr lang="hu-HU" sz="1800" b="1" kern="0" dirty="0">
                <a:solidFill>
                  <a:schemeClr val="tx1"/>
                </a:solidFill>
                <a:latin typeface="+mn-lt"/>
              </a:rPr>
              <a:t>Munkavállalók száma: 	13 000 fő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333375"/>
            <a:ext cx="6781800" cy="620713"/>
          </a:xfrm>
        </p:spPr>
        <p:txBody>
          <a:bodyPr/>
          <a:lstStyle/>
          <a:p>
            <a:pPr eaLnBrk="1" hangingPunct="1">
              <a:defRPr/>
            </a:pPr>
            <a:r>
              <a:rPr lang="hu-HU" sz="2400" dirty="0" smtClean="0">
                <a:solidFill>
                  <a:schemeClr val="tx1"/>
                </a:solidFill>
              </a:rPr>
              <a:t>Anyacég: SIGNAL IDUNA</a:t>
            </a:r>
          </a:p>
        </p:txBody>
      </p:sp>
      <p:pic>
        <p:nvPicPr>
          <p:cNvPr id="10" name="Picture 11" descr="SIGNAL IDUNA"/>
          <p:cNvPicPr>
            <a:picLocks noChangeAspect="1" noChangeArrowheads="1"/>
          </p:cNvPicPr>
          <p:nvPr/>
        </p:nvPicPr>
        <p:blipFill>
          <a:blip r:embed="rId3"/>
          <a:srcRect b="5669"/>
          <a:stretch>
            <a:fillRect/>
          </a:stretch>
        </p:blipFill>
        <p:spPr bwMode="auto">
          <a:xfrm>
            <a:off x="6372225" y="1773238"/>
            <a:ext cx="2571750" cy="1995487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11" name="Picture 8" descr="SIGNAL_IDUNA_Hamburg"/>
          <p:cNvPicPr>
            <a:picLocks noChangeAspect="1" noChangeArrowheads="1"/>
          </p:cNvPicPr>
          <p:nvPr/>
        </p:nvPicPr>
        <p:blipFill>
          <a:blip r:embed="rId4"/>
          <a:srcRect l="9864" r="13498" b="6942"/>
          <a:stretch>
            <a:fillRect/>
          </a:stretch>
        </p:blipFill>
        <p:spPr bwMode="auto">
          <a:xfrm>
            <a:off x="6372225" y="4149725"/>
            <a:ext cx="2566988" cy="221615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2" name="Picture 4" descr="W:\Marketing\Fotók\IDUNA DORTMUND\IDUNA_stadion_v2.jpg"/>
          <p:cNvPicPr>
            <a:picLocks noChangeAspect="1" noChangeArrowheads="1"/>
          </p:cNvPicPr>
          <p:nvPr/>
        </p:nvPicPr>
        <p:blipFill>
          <a:blip r:embed="rId5">
            <a:lum bright="2000"/>
          </a:blip>
          <a:srcRect t="7191" r="2665"/>
          <a:stretch>
            <a:fillRect/>
          </a:stretch>
        </p:blipFill>
        <p:spPr bwMode="auto">
          <a:xfrm>
            <a:off x="1476375" y="3933825"/>
            <a:ext cx="4392613" cy="27559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2A65A9-E0D6-426F-8310-A96565E5D7A1}" type="slidenum">
              <a:rPr lang="de-DE" smtClean="0"/>
              <a:pPr>
                <a:defRPr/>
              </a:pPr>
              <a:t>4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187450" y="260350"/>
            <a:ext cx="6781800" cy="785813"/>
          </a:xfrm>
        </p:spPr>
        <p:txBody>
          <a:bodyPr/>
          <a:lstStyle/>
          <a:p>
            <a:pPr>
              <a:defRPr/>
            </a:pPr>
            <a:r>
              <a:rPr lang="hu-HU" sz="2400" dirty="0" smtClean="0">
                <a:solidFill>
                  <a:schemeClr val="tx1"/>
                </a:solidFill>
              </a:rPr>
              <a:t>„Új időknek új dalaival”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403648" y="980728"/>
            <a:ext cx="7128792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u-HU" sz="1800" b="1" dirty="0">
                <a:solidFill>
                  <a:schemeClr val="tx1"/>
                </a:solidFill>
              </a:rPr>
              <a:t>A SIGNAL agresszív egyéni és kkv piaci növekedésének kulcsa</a:t>
            </a:r>
            <a:endParaRPr lang="hu-HU" sz="1800" dirty="0">
              <a:solidFill>
                <a:schemeClr val="tx1"/>
              </a:solidFill>
            </a:endParaRPr>
          </a:p>
        </p:txBody>
      </p:sp>
      <p:pic>
        <p:nvPicPr>
          <p:cNvPr id="23558" name="Picture 7" descr="D:\Documents and Settings\erdi.katalin.SIGNAL\Local Settings\Temporary Internet Files\Content.IE5\YTXDNYOY\MP90040677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511300"/>
            <a:ext cx="2073275" cy="210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1116013" y="1557338"/>
            <a:ext cx="2016125" cy="20621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hu-HU" sz="1600" dirty="0">
                <a:solidFill>
                  <a:srgbClr val="000000"/>
                </a:solidFill>
              </a:rPr>
              <a:t>I.</a:t>
            </a:r>
          </a:p>
          <a:p>
            <a:pPr>
              <a:defRPr/>
            </a:pPr>
            <a:r>
              <a:rPr lang="hu-HU" sz="1600" dirty="0">
                <a:solidFill>
                  <a:srgbClr val="000000"/>
                </a:solidFill>
              </a:rPr>
              <a:t>Az </a:t>
            </a:r>
            <a:r>
              <a:rPr lang="hu-HU" sz="1600" b="1" dirty="0">
                <a:solidFill>
                  <a:srgbClr val="000000"/>
                </a:solidFill>
              </a:rPr>
              <a:t>alkusz partnereink</a:t>
            </a:r>
            <a:r>
              <a:rPr lang="hu-HU" sz="1600" dirty="0">
                <a:solidFill>
                  <a:srgbClr val="000000"/>
                </a:solidFill>
              </a:rPr>
              <a:t> minőségi kiszolgálásának drasztikus fejlesztése.</a:t>
            </a:r>
          </a:p>
          <a:p>
            <a:pPr>
              <a:defRPr/>
            </a:pPr>
            <a:endParaRPr lang="hu-HU" sz="1600" dirty="0">
              <a:solidFill>
                <a:srgbClr val="000000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303963" y="1557338"/>
            <a:ext cx="2286000" cy="20621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hu-HU" sz="1600" dirty="0">
                <a:solidFill>
                  <a:srgbClr val="000000"/>
                </a:solidFill>
              </a:rPr>
              <a:t>II.</a:t>
            </a:r>
          </a:p>
          <a:p>
            <a:pPr>
              <a:defRPr/>
            </a:pPr>
            <a:r>
              <a:rPr lang="hu-HU" sz="1600" dirty="0">
                <a:solidFill>
                  <a:srgbClr val="000000"/>
                </a:solidFill>
              </a:rPr>
              <a:t>Az </a:t>
            </a:r>
            <a:r>
              <a:rPr lang="hu-HU" sz="1600" b="1" dirty="0">
                <a:solidFill>
                  <a:srgbClr val="000000"/>
                </a:solidFill>
              </a:rPr>
              <a:t>ügyfelek </a:t>
            </a:r>
            <a:r>
              <a:rPr lang="hu-HU" sz="1600" dirty="0">
                <a:solidFill>
                  <a:srgbClr val="000000"/>
                </a:solidFill>
              </a:rPr>
              <a:t>számára meglepően jó ár-érték arányú vagyonbiztosítási termékek és szolgáltatások biztosítása.</a:t>
            </a:r>
          </a:p>
        </p:txBody>
      </p:sp>
      <p:pic>
        <p:nvPicPr>
          <p:cNvPr id="23562" name="Picture 2" descr="Leírás: C:\Users\nemeth.antal\AppData\Roaming\Microsoft\Signatures\evbiztosito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621" y="3707492"/>
            <a:ext cx="6586537" cy="106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4869160"/>
            <a:ext cx="5832648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 txBox="1">
            <a:spLocks noGrp="1"/>
          </p:cNvSpPr>
          <p:nvPr/>
        </p:nvSpPr>
        <p:spPr bwMode="auto">
          <a:xfrm>
            <a:off x="6832600" y="6324600"/>
            <a:ext cx="2159000" cy="4572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>
              <a:defRPr/>
            </a:pPr>
            <a:fld id="{B9372106-4988-4FDA-BC06-4F1B170AB19E}" type="slidenum">
              <a:rPr lang="de-DE" sz="1400" b="1">
                <a:solidFill>
                  <a:srgbClr val="003399"/>
                </a:solidFill>
                <a:latin typeface="+mn-lt"/>
              </a:rPr>
              <a:pPr algn="r" eaLnBrk="0" hangingPunct="0">
                <a:defRPr/>
              </a:pPr>
              <a:t>5</a:t>
            </a:fld>
            <a:endParaRPr lang="de-DE" sz="140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783152" y="1853977"/>
            <a:ext cx="6117122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5875" cmpd="thickThin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457200" indent="-457200" algn="ctr" defTabSz="757238">
              <a:spcBef>
                <a:spcPct val="20000"/>
              </a:spcBef>
              <a:spcAft>
                <a:spcPct val="20000"/>
              </a:spcAft>
              <a:buSzPct val="100000"/>
              <a:buFont typeface="Arial" charset="0"/>
              <a:buNone/>
              <a:defRPr/>
            </a:pPr>
            <a:r>
              <a:rPr lang="hu-HU" b="1" dirty="0">
                <a:solidFill>
                  <a:schemeClr val="bg1"/>
                </a:solidFill>
                <a:latin typeface="+mn-lt"/>
              </a:rPr>
              <a:t>Együttműködés, támogatás</a:t>
            </a:r>
          </a:p>
        </p:txBody>
      </p:sp>
      <p:pic>
        <p:nvPicPr>
          <p:cNvPr id="30725" name="Picture 2" descr="W:\Marketing\Logok\SIGNAL-Német minőség\signal_biztosito_nemet_minos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373688"/>
            <a:ext cx="50355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englishhomestays.co.uk/images/professional_mee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0025" y="2852936"/>
            <a:ext cx="3384376" cy="2253283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140885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W:\Marketing\Fotók\Baleset\láb_létrá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772816"/>
            <a:ext cx="2492896" cy="249289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25D1F7-A2A6-44F3-AB90-B47A3E39731F}" type="slidenum">
              <a:rPr lang="de-DE" smtClean="0"/>
              <a:pPr>
                <a:defRPr/>
              </a:pPr>
              <a:t>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174750" y="333375"/>
            <a:ext cx="6781800" cy="719138"/>
          </a:xfrm>
        </p:spPr>
        <p:txBody>
          <a:bodyPr/>
          <a:lstStyle/>
          <a:p>
            <a:pPr>
              <a:defRPr/>
            </a:pPr>
            <a:r>
              <a:rPr lang="hu-HU" sz="2800" dirty="0" smtClean="0">
                <a:solidFill>
                  <a:schemeClr val="tx1"/>
                </a:solidFill>
              </a:rPr>
              <a:t>Kárrendezés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6" name="Téglalap 5"/>
          <p:cNvSpPr/>
          <p:nvPr/>
        </p:nvSpPr>
        <p:spPr bwMode="auto">
          <a:xfrm>
            <a:off x="1259632" y="1772816"/>
            <a:ext cx="4968552" cy="11521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276225" lvl="1" indent="-276225"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800" dirty="0">
                <a:solidFill>
                  <a:schemeClr val="tx1"/>
                </a:solidFill>
                <a:latin typeface="+mn-lt"/>
              </a:rPr>
              <a:t>Non-life: </a:t>
            </a:r>
            <a:r>
              <a:rPr lang="hu-HU" sz="1800" dirty="0" err="1">
                <a:solidFill>
                  <a:schemeClr val="tx1"/>
                </a:solidFill>
                <a:latin typeface="+mn-lt"/>
              </a:rPr>
              <a:t>Dekra-Expert</a:t>
            </a:r>
            <a:r>
              <a:rPr lang="hu-HU" sz="1800" dirty="0">
                <a:solidFill>
                  <a:schemeClr val="tx1"/>
                </a:solidFill>
                <a:latin typeface="+mn-lt"/>
              </a:rPr>
              <a:t> Kft, </a:t>
            </a:r>
            <a:r>
              <a:rPr lang="hu-HU" sz="1800" dirty="0" err="1">
                <a:solidFill>
                  <a:schemeClr val="tx1"/>
                </a:solidFill>
                <a:latin typeface="+mn-lt"/>
              </a:rPr>
              <a:t>Autotal</a:t>
            </a:r>
            <a:r>
              <a:rPr lang="hu-HU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sz="1800" dirty="0" err="1">
                <a:solidFill>
                  <a:schemeClr val="tx1"/>
                </a:solidFill>
                <a:latin typeface="+mn-lt"/>
              </a:rPr>
              <a:t>Kft</a:t>
            </a:r>
            <a:r>
              <a:rPr lang="hu-HU" sz="1800" dirty="0">
                <a:solidFill>
                  <a:schemeClr val="tx1"/>
                </a:solidFill>
                <a:latin typeface="+mn-lt"/>
              </a:rPr>
              <a:t>, </a:t>
            </a:r>
            <a:r>
              <a:rPr lang="hu-HU" sz="1800" dirty="0" err="1">
                <a:solidFill>
                  <a:schemeClr val="tx1"/>
                </a:solidFill>
                <a:latin typeface="+mn-lt"/>
              </a:rPr>
              <a:t>Expert-Union</a:t>
            </a:r>
            <a:r>
              <a:rPr lang="hu-HU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sz="1800" dirty="0" err="1">
                <a:solidFill>
                  <a:schemeClr val="tx1"/>
                </a:solidFill>
                <a:latin typeface="+mn-lt"/>
              </a:rPr>
              <a:t>Kft</a:t>
            </a:r>
            <a:r>
              <a:rPr lang="hu-HU" sz="1800" dirty="0">
                <a:solidFill>
                  <a:schemeClr val="tx1"/>
                </a:solidFill>
                <a:latin typeface="+mn-lt"/>
              </a:rPr>
              <a:t>, </a:t>
            </a:r>
            <a:r>
              <a:rPr lang="hu-HU" sz="1800" dirty="0" err="1">
                <a:solidFill>
                  <a:schemeClr val="tx1"/>
                </a:solidFill>
                <a:latin typeface="+mn-lt"/>
              </a:rPr>
              <a:t>Vam-Ameyde</a:t>
            </a:r>
            <a:r>
              <a:rPr lang="hu-HU" sz="18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276225" lvl="1" indent="-276225"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800" dirty="0">
                <a:solidFill>
                  <a:schemeClr val="tx1"/>
                </a:solidFill>
                <a:latin typeface="+mn-lt"/>
              </a:rPr>
              <a:t>Élet: saját kárrendezés</a:t>
            </a:r>
          </a:p>
          <a:p>
            <a:pPr marL="276225" lvl="1" indent="-276225"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tabLst>
                <a:tab pos="906463" algn="l"/>
              </a:tabLst>
              <a:defRPr/>
            </a:pPr>
            <a:endParaRPr lang="hu-H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259632" y="1196752"/>
            <a:ext cx="4968552" cy="504056"/>
          </a:xfrm>
          <a:prstGeom prst="rect">
            <a:avLst/>
          </a:prstGeom>
          <a:solidFill>
            <a:srgbClr val="003399"/>
          </a:solidFill>
          <a:ln w="15875" cmpd="thickThin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284163" indent="-284163" algn="ctr" defTabSz="757238">
              <a:spcBef>
                <a:spcPct val="20000"/>
              </a:spcBef>
              <a:spcAft>
                <a:spcPct val="20000"/>
              </a:spcAft>
              <a:buSzPct val="100000"/>
              <a:defRPr/>
            </a:pPr>
            <a:r>
              <a:rPr lang="hu-HU" sz="2000" b="1" kern="0" dirty="0">
                <a:solidFill>
                  <a:schemeClr val="bg1"/>
                </a:solidFill>
                <a:latin typeface="+mn-lt"/>
              </a:rPr>
              <a:t>Partnereink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259632" y="3284984"/>
            <a:ext cx="4968552" cy="504056"/>
          </a:xfrm>
          <a:prstGeom prst="rect">
            <a:avLst/>
          </a:prstGeom>
          <a:solidFill>
            <a:srgbClr val="003399"/>
          </a:solidFill>
          <a:ln w="15875" cmpd="thickThin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284163" indent="-284163" algn="ctr" defTabSz="757238">
              <a:spcBef>
                <a:spcPct val="20000"/>
              </a:spcBef>
              <a:spcAft>
                <a:spcPct val="20000"/>
              </a:spcAft>
              <a:buSzPct val="100000"/>
              <a:defRPr/>
            </a:pPr>
            <a:r>
              <a:rPr lang="hu-HU" sz="2000" b="1" kern="0" dirty="0">
                <a:solidFill>
                  <a:schemeClr val="bg1"/>
                </a:solidFill>
                <a:latin typeface="+mn-lt"/>
              </a:rPr>
              <a:t>Korrekt működés</a:t>
            </a:r>
          </a:p>
        </p:txBody>
      </p:sp>
      <p:sp>
        <p:nvSpPr>
          <p:cNvPr id="9" name="Téglalap 8"/>
          <p:cNvSpPr/>
          <p:nvPr/>
        </p:nvSpPr>
        <p:spPr bwMode="auto">
          <a:xfrm>
            <a:off x="1259632" y="3861048"/>
            <a:ext cx="4968552" cy="27988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276225" lvl="1" indent="-276225"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800" dirty="0">
                <a:solidFill>
                  <a:schemeClr val="tx1"/>
                </a:solidFill>
                <a:latin typeface="+mn-lt"/>
              </a:rPr>
              <a:t>Kárbejelentés: elektronikusan, telefonon stb.</a:t>
            </a:r>
          </a:p>
          <a:p>
            <a:pPr marL="276225" lvl="1" indent="-276225"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800" b="1" dirty="0">
                <a:solidFill>
                  <a:srgbClr val="003399"/>
                </a:solidFill>
                <a:latin typeface="+mn-lt"/>
              </a:rPr>
              <a:t>vagyonkar@</a:t>
            </a:r>
            <a:r>
              <a:rPr lang="hu-HU" sz="1800" b="1" dirty="0" err="1">
                <a:solidFill>
                  <a:srgbClr val="003399"/>
                </a:solidFill>
                <a:latin typeface="+mn-lt"/>
              </a:rPr>
              <a:t>signal.hu</a:t>
            </a:r>
            <a:endParaRPr lang="hu-HU" sz="1600" b="1" dirty="0">
              <a:solidFill>
                <a:srgbClr val="003399"/>
              </a:solidFill>
              <a:latin typeface="+mn-lt"/>
            </a:endParaRPr>
          </a:p>
          <a:p>
            <a:pPr marL="276225" lvl="1" indent="-276225"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800" dirty="0" err="1">
                <a:solidFill>
                  <a:schemeClr val="tx1"/>
                </a:solidFill>
                <a:latin typeface="+mn-lt"/>
              </a:rPr>
              <a:t>Contact</a:t>
            </a:r>
            <a:r>
              <a:rPr lang="hu-HU" sz="1800" dirty="0">
                <a:solidFill>
                  <a:schemeClr val="tx1"/>
                </a:solidFill>
                <a:latin typeface="+mn-lt"/>
              </a:rPr>
              <a:t> Center kárrendezés: július 1-től</a:t>
            </a:r>
          </a:p>
          <a:p>
            <a:pPr marL="733425" lvl="2" indent="-276225"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800" dirty="0">
                <a:solidFill>
                  <a:schemeClr val="tx1"/>
                </a:solidFill>
                <a:latin typeface="+mn-lt"/>
              </a:rPr>
              <a:t>Augusztusban lakás károk 30 %-a</a:t>
            </a:r>
          </a:p>
          <a:p>
            <a:pPr marL="276225" lvl="1" indent="-276225"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800" dirty="0">
                <a:solidFill>
                  <a:schemeClr val="tx1"/>
                </a:solidFill>
                <a:latin typeface="+mn-lt"/>
              </a:rPr>
              <a:t>Egyedi kérések: e-mailben</a:t>
            </a:r>
          </a:p>
          <a:p>
            <a:pPr marL="276225" lvl="1" indent="-276225"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800" dirty="0">
                <a:solidFill>
                  <a:schemeClr val="tx1"/>
                </a:solidFill>
                <a:latin typeface="+mn-lt"/>
              </a:rPr>
              <a:t>Kárrendezők: külső partnerek</a:t>
            </a:r>
          </a:p>
          <a:p>
            <a:pPr marL="733425" lvl="2" indent="-276225"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800" dirty="0">
                <a:solidFill>
                  <a:schemeClr val="tx1"/>
                </a:solidFill>
                <a:latin typeface="+mn-lt"/>
              </a:rPr>
              <a:t>Azt csinálják, ami a dolguk.</a:t>
            </a:r>
          </a:p>
        </p:txBody>
      </p:sp>
    </p:spTree>
    <p:extLst>
      <p:ext uri="{BB962C8B-B14F-4D97-AF65-F5344CB8AC3E}">
        <p14:creationId xmlns:p14="http://schemas.microsoft.com/office/powerpoint/2010/main" val="18507847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2D3DA-BAE8-4ABD-9F28-E5237B0D50FA}" type="slidenum">
              <a:rPr lang="de-DE" smtClean="0"/>
              <a:pPr>
                <a:defRPr/>
              </a:pPr>
              <a:t>7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174750" y="333375"/>
            <a:ext cx="6781800" cy="719138"/>
          </a:xfrm>
        </p:spPr>
        <p:txBody>
          <a:bodyPr/>
          <a:lstStyle/>
          <a:p>
            <a:pPr>
              <a:defRPr/>
            </a:pPr>
            <a:r>
              <a:rPr lang="hu-HU" sz="2800" dirty="0" smtClean="0">
                <a:solidFill>
                  <a:schemeClr val="tx1"/>
                </a:solidFill>
              </a:rPr>
              <a:t>Mid-Office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6" name="Téglalap 5"/>
          <p:cNvSpPr/>
          <p:nvPr/>
        </p:nvSpPr>
        <p:spPr bwMode="auto">
          <a:xfrm>
            <a:off x="1259632" y="1700808"/>
            <a:ext cx="7560840" cy="46805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lvl="1"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tabLst>
                <a:tab pos="906463" algn="l"/>
              </a:tabLst>
              <a:defRPr/>
            </a:pPr>
            <a:r>
              <a:rPr lang="hu-HU" sz="1700" dirty="0">
                <a:solidFill>
                  <a:schemeClr val="tx1"/>
                </a:solidFill>
                <a:latin typeface="+mn-lt"/>
              </a:rPr>
              <a:t>Alkuszi Igazgatóságon belül 3 fő terület:</a:t>
            </a:r>
          </a:p>
          <a:p>
            <a:pPr marL="0" lvl="1"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tabLst>
                <a:tab pos="906463" algn="l"/>
              </a:tabLst>
              <a:defRPr/>
            </a:pPr>
            <a:r>
              <a:rPr lang="hu-HU" sz="1700" dirty="0">
                <a:solidFill>
                  <a:schemeClr val="tx1"/>
                </a:solidFill>
                <a:latin typeface="+mn-lt"/>
              </a:rPr>
              <a:t>1.  Vállalás: budapesti partnereknek</a:t>
            </a:r>
          </a:p>
          <a:p>
            <a:pPr marL="733425" lvl="2" indent="-276225"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700" dirty="0">
                <a:solidFill>
                  <a:schemeClr val="tx1"/>
                </a:solidFill>
                <a:latin typeface="+mn-lt"/>
              </a:rPr>
              <a:t>Közvetlen kapcsolat, egyedi ajánlatok készítése, ezekkel kapcsolatos összes ügyintézés</a:t>
            </a:r>
          </a:p>
          <a:p>
            <a:pPr marL="733425" lvl="2" indent="-276225"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700" dirty="0">
                <a:solidFill>
                  <a:schemeClr val="tx1"/>
                </a:solidFill>
                <a:latin typeface="+mn-lt"/>
              </a:rPr>
              <a:t>Németh Antal – </a:t>
            </a:r>
            <a:r>
              <a:rPr lang="hu-HU" sz="1700" dirty="0" err="1">
                <a:solidFill>
                  <a:srgbClr val="003399"/>
                </a:solidFill>
                <a:latin typeface="+mn-lt"/>
              </a:rPr>
              <a:t>nemeth.antal</a:t>
            </a:r>
            <a:r>
              <a:rPr lang="hu-HU" sz="1700" dirty="0">
                <a:solidFill>
                  <a:srgbClr val="003399"/>
                </a:solidFill>
                <a:latin typeface="+mn-lt"/>
              </a:rPr>
              <a:t>@</a:t>
            </a:r>
            <a:r>
              <a:rPr lang="hu-HU" sz="1700" dirty="0" err="1">
                <a:solidFill>
                  <a:srgbClr val="003399"/>
                </a:solidFill>
                <a:latin typeface="+mn-lt"/>
              </a:rPr>
              <a:t>signal.hu</a:t>
            </a:r>
            <a:r>
              <a:rPr lang="hu-HU" sz="1700" dirty="0">
                <a:solidFill>
                  <a:schemeClr val="tx1"/>
                </a:solidFill>
                <a:latin typeface="+mn-lt"/>
              </a:rPr>
              <a:t>, </a:t>
            </a:r>
            <a:r>
              <a:rPr lang="hu-HU" sz="1700" dirty="0">
                <a:solidFill>
                  <a:srgbClr val="003399"/>
                </a:solidFill>
                <a:latin typeface="+mn-lt"/>
              </a:rPr>
              <a:t>+36 (30) 466-5879 </a:t>
            </a:r>
          </a:p>
          <a:p>
            <a:pPr marL="733425" lvl="2" indent="-276225"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700" dirty="0">
                <a:solidFill>
                  <a:schemeClr val="tx1"/>
                </a:solidFill>
                <a:latin typeface="+mn-lt"/>
              </a:rPr>
              <a:t>Kiss Zoltán – </a:t>
            </a:r>
            <a:r>
              <a:rPr lang="hu-HU" sz="1700" dirty="0" err="1">
                <a:solidFill>
                  <a:srgbClr val="003399"/>
                </a:solidFill>
                <a:latin typeface="+mn-lt"/>
              </a:rPr>
              <a:t>kiss.zoltan</a:t>
            </a:r>
            <a:r>
              <a:rPr lang="hu-HU" sz="1700" dirty="0">
                <a:solidFill>
                  <a:srgbClr val="003399"/>
                </a:solidFill>
                <a:latin typeface="+mn-lt"/>
              </a:rPr>
              <a:t>@</a:t>
            </a:r>
            <a:r>
              <a:rPr lang="hu-HU" sz="1700" dirty="0" err="1">
                <a:solidFill>
                  <a:srgbClr val="003399"/>
                </a:solidFill>
                <a:latin typeface="+mn-lt"/>
              </a:rPr>
              <a:t>signal.hu</a:t>
            </a:r>
            <a:r>
              <a:rPr lang="hu-HU" sz="1700" dirty="0">
                <a:solidFill>
                  <a:schemeClr val="tx1"/>
                </a:solidFill>
                <a:latin typeface="+mn-lt"/>
              </a:rPr>
              <a:t>, </a:t>
            </a:r>
            <a:r>
              <a:rPr lang="hu-HU" sz="1700" dirty="0">
                <a:solidFill>
                  <a:srgbClr val="003399"/>
                </a:solidFill>
                <a:latin typeface="+mn-lt"/>
              </a:rPr>
              <a:t>+36 (20) 553 4895 </a:t>
            </a:r>
          </a:p>
          <a:p>
            <a:pPr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tabLst>
                <a:tab pos="906463" algn="l"/>
              </a:tabLst>
              <a:defRPr/>
            </a:pPr>
            <a:r>
              <a:rPr lang="hu-HU" sz="1700" dirty="0">
                <a:solidFill>
                  <a:schemeClr val="tx1"/>
                </a:solidFill>
                <a:latin typeface="+mn-lt"/>
              </a:rPr>
              <a:t>2. Non-life és </a:t>
            </a:r>
            <a:r>
              <a:rPr lang="hu-HU" sz="1700" dirty="0" err="1">
                <a:solidFill>
                  <a:schemeClr val="tx1"/>
                </a:solidFill>
                <a:latin typeface="+mn-lt"/>
              </a:rPr>
              <a:t>admin</a:t>
            </a:r>
            <a:r>
              <a:rPr lang="hu-HU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sz="1700" dirty="0" err="1">
                <a:solidFill>
                  <a:schemeClr val="tx1"/>
                </a:solidFill>
                <a:latin typeface="+mn-lt"/>
              </a:rPr>
              <a:t>hotline</a:t>
            </a:r>
            <a:r>
              <a:rPr lang="hu-HU" sz="1700" dirty="0">
                <a:solidFill>
                  <a:schemeClr val="tx1"/>
                </a:solidFill>
                <a:latin typeface="+mn-lt"/>
              </a:rPr>
              <a:t>: 1 224 33 21</a:t>
            </a:r>
          </a:p>
          <a:p>
            <a:pPr marL="742950" lvl="1" indent="-285750"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700" dirty="0">
                <a:solidFill>
                  <a:schemeClr val="tx1"/>
                </a:solidFill>
                <a:latin typeface="+mn-lt"/>
              </a:rPr>
              <a:t>Telefon és mail: Szőke Hajnalka </a:t>
            </a:r>
            <a:r>
              <a:rPr lang="hu-HU" sz="1700" dirty="0">
                <a:solidFill>
                  <a:srgbClr val="003399"/>
                </a:solidFill>
                <a:latin typeface="+mn-lt"/>
              </a:rPr>
              <a:t>alkusz@</a:t>
            </a:r>
            <a:r>
              <a:rPr lang="hu-HU" sz="1700" dirty="0" err="1">
                <a:solidFill>
                  <a:srgbClr val="003399"/>
                </a:solidFill>
                <a:latin typeface="+mn-lt"/>
              </a:rPr>
              <a:t>signal.hu</a:t>
            </a:r>
            <a:r>
              <a:rPr lang="hu-HU" sz="17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742950" lvl="1" indent="-285750"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700" dirty="0">
                <a:solidFill>
                  <a:schemeClr val="tx1"/>
                </a:solidFill>
                <a:latin typeface="+mn-lt"/>
              </a:rPr>
              <a:t>Kérjük minden </a:t>
            </a:r>
            <a:r>
              <a:rPr lang="hu-HU" sz="1700" dirty="0" err="1">
                <a:solidFill>
                  <a:schemeClr val="tx1"/>
                </a:solidFill>
                <a:latin typeface="+mn-lt"/>
              </a:rPr>
              <a:t>admin</a:t>
            </a:r>
            <a:r>
              <a:rPr lang="hu-HU" sz="1700" dirty="0">
                <a:solidFill>
                  <a:schemeClr val="tx1"/>
                </a:solidFill>
                <a:latin typeface="+mn-lt"/>
              </a:rPr>
              <a:t> ügyben ide levelezzetek!</a:t>
            </a:r>
          </a:p>
          <a:p>
            <a:pPr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tabLst>
                <a:tab pos="906463" algn="l"/>
              </a:tabLst>
              <a:defRPr/>
            </a:pPr>
            <a:r>
              <a:rPr lang="hu-HU" sz="1700" dirty="0">
                <a:solidFill>
                  <a:schemeClr val="tx1"/>
                </a:solidFill>
                <a:latin typeface="+mn-lt"/>
              </a:rPr>
              <a:t>3. Élet </a:t>
            </a:r>
            <a:r>
              <a:rPr lang="hu-HU" sz="1700" dirty="0" err="1">
                <a:solidFill>
                  <a:schemeClr val="tx1"/>
                </a:solidFill>
                <a:latin typeface="+mn-lt"/>
              </a:rPr>
              <a:t>hotline</a:t>
            </a:r>
            <a:r>
              <a:rPr lang="hu-HU" sz="1700" dirty="0">
                <a:solidFill>
                  <a:schemeClr val="tx1"/>
                </a:solidFill>
                <a:latin typeface="+mn-lt"/>
              </a:rPr>
              <a:t>: 1 458 41 50</a:t>
            </a:r>
          </a:p>
          <a:p>
            <a:pPr marL="742950" lvl="1" indent="-285750"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700" dirty="0">
                <a:solidFill>
                  <a:schemeClr val="tx1"/>
                </a:solidFill>
                <a:latin typeface="+mn-lt"/>
              </a:rPr>
              <a:t>Telefon és mail: Felváriné Mervald Anna</a:t>
            </a:r>
          </a:p>
          <a:p>
            <a:pPr marL="742950" lvl="1" indent="-285750"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700" dirty="0" err="1">
                <a:solidFill>
                  <a:srgbClr val="003399"/>
                </a:solidFill>
                <a:latin typeface="+mn-lt"/>
              </a:rPr>
              <a:t>felvarinemervald.anna</a:t>
            </a:r>
            <a:r>
              <a:rPr lang="hu-HU" sz="1700" dirty="0">
                <a:solidFill>
                  <a:srgbClr val="003399"/>
                </a:solidFill>
                <a:latin typeface="+mn-lt"/>
              </a:rPr>
              <a:t>@</a:t>
            </a:r>
            <a:r>
              <a:rPr lang="hu-HU" sz="1700" dirty="0" err="1">
                <a:solidFill>
                  <a:srgbClr val="003399"/>
                </a:solidFill>
                <a:latin typeface="+mn-lt"/>
              </a:rPr>
              <a:t>signal.hu</a:t>
            </a:r>
            <a:endParaRPr lang="hu-HU" sz="1700" dirty="0">
              <a:solidFill>
                <a:srgbClr val="003399"/>
              </a:solidFill>
              <a:latin typeface="+mn-lt"/>
            </a:endParaRPr>
          </a:p>
          <a:p>
            <a:pPr marL="742950" lvl="1" indent="-285750"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r>
              <a:rPr lang="hu-HU" sz="1700" dirty="0">
                <a:solidFill>
                  <a:schemeClr val="tx1"/>
                </a:solidFill>
                <a:latin typeface="+mn-lt"/>
              </a:rPr>
              <a:t>Minden segítség, ami az élet kötéshez kell!</a:t>
            </a:r>
          </a:p>
          <a:p>
            <a:pPr algn="r"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tabLst>
                <a:tab pos="906463" algn="l"/>
              </a:tabLst>
              <a:defRPr/>
            </a:pPr>
            <a:r>
              <a:rPr lang="hu-HU" sz="1800" b="1" i="1" dirty="0">
                <a:solidFill>
                  <a:schemeClr val="tx1"/>
                </a:solidFill>
                <a:latin typeface="+mn-lt"/>
              </a:rPr>
              <a:t>Személyes, gyors, emberi és szakszerű!</a:t>
            </a:r>
            <a:r>
              <a:rPr lang="hu-HU" sz="18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0" lvl="1"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tabLst>
                <a:tab pos="906463" algn="l"/>
              </a:tabLst>
              <a:defRPr/>
            </a:pPr>
            <a:endParaRPr lang="hu-HU" sz="1800" dirty="0">
              <a:solidFill>
                <a:schemeClr val="tx1"/>
              </a:solidFill>
              <a:latin typeface="+mn-lt"/>
            </a:endParaRPr>
          </a:p>
          <a:p>
            <a:pPr marL="276225" lvl="1" indent="-276225" defTabSz="757238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  <a:tabLst>
                <a:tab pos="906463" algn="l"/>
              </a:tabLst>
              <a:defRPr/>
            </a:pPr>
            <a:endParaRPr lang="hu-H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259632" y="1196752"/>
            <a:ext cx="7560840" cy="504056"/>
          </a:xfrm>
          <a:prstGeom prst="rect">
            <a:avLst/>
          </a:prstGeom>
          <a:solidFill>
            <a:srgbClr val="003399"/>
          </a:solidFill>
          <a:ln w="15875" cmpd="thickThin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284163" indent="-284163" algn="ctr" defTabSz="757238">
              <a:spcBef>
                <a:spcPct val="20000"/>
              </a:spcBef>
              <a:spcAft>
                <a:spcPct val="20000"/>
              </a:spcAft>
              <a:buSzPct val="100000"/>
              <a:defRPr/>
            </a:pPr>
            <a:r>
              <a:rPr lang="hu-HU" sz="2000" b="1" kern="0" dirty="0">
                <a:solidFill>
                  <a:schemeClr val="bg1"/>
                </a:solidFill>
                <a:latin typeface="+mn-lt"/>
              </a:rPr>
              <a:t>Alkuszoknak!!</a:t>
            </a:r>
          </a:p>
        </p:txBody>
      </p:sp>
    </p:spTree>
    <p:extLst>
      <p:ext uri="{BB962C8B-B14F-4D97-AF65-F5344CB8AC3E}">
        <p14:creationId xmlns:p14="http://schemas.microsoft.com/office/powerpoint/2010/main" val="3980727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Kép 3" descr="építőkock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4581525"/>
            <a:ext cx="22161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30DAA2-5F1F-4EC6-963D-74D33D425DC8}" type="slidenum">
              <a:rPr lang="de-DE" smtClean="0"/>
              <a:pPr>
                <a:defRPr/>
              </a:pPr>
              <a:t>8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174750" y="333375"/>
            <a:ext cx="6781800" cy="719138"/>
          </a:xfrm>
        </p:spPr>
        <p:txBody>
          <a:bodyPr/>
          <a:lstStyle/>
          <a:p>
            <a:pPr>
              <a:defRPr/>
            </a:pPr>
            <a:r>
              <a:rPr lang="hu-HU" sz="2800" dirty="0" smtClean="0">
                <a:solidFill>
                  <a:schemeClr val="tx1"/>
                </a:solidFill>
              </a:rPr>
              <a:t>Alkusz támogatás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259632" y="1196752"/>
            <a:ext cx="5760640" cy="504056"/>
          </a:xfrm>
          <a:prstGeom prst="rect">
            <a:avLst/>
          </a:prstGeom>
          <a:solidFill>
            <a:srgbClr val="003399"/>
          </a:solidFill>
          <a:ln w="15875" cmpd="thickThin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284163" indent="-284163" algn="ctr" defTabSz="757238">
              <a:spcBef>
                <a:spcPct val="20000"/>
              </a:spcBef>
              <a:spcAft>
                <a:spcPct val="20000"/>
              </a:spcAft>
              <a:buSzPct val="100000"/>
              <a:defRPr/>
            </a:pPr>
            <a:r>
              <a:rPr lang="hu-HU" sz="2000" b="1" kern="0" dirty="0">
                <a:solidFill>
                  <a:schemeClr val="bg1"/>
                </a:solidFill>
                <a:latin typeface="+mn-lt"/>
              </a:rPr>
              <a:t>Megújultunk – megújulunk!</a:t>
            </a:r>
          </a:p>
        </p:txBody>
      </p:sp>
      <p:sp>
        <p:nvSpPr>
          <p:cNvPr id="7" name="Téglalap 6"/>
          <p:cNvSpPr/>
          <p:nvPr/>
        </p:nvSpPr>
        <p:spPr bwMode="auto">
          <a:xfrm>
            <a:off x="1259632" y="1844824"/>
            <a:ext cx="5760640" cy="38884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marL="342900" indent="-342900" defTabSz="757238">
              <a:tabLst>
                <a:tab pos="906463" algn="l"/>
              </a:tabLst>
              <a:defRPr sz="2400">
                <a:solidFill>
                  <a:srgbClr val="0033CC"/>
                </a:solidFill>
                <a:latin typeface="Times New Roman" pitchFamily="18" charset="0"/>
              </a:defRPr>
            </a:lvl1pPr>
            <a:lvl2pPr marL="276225" indent="-276225" defTabSz="757238">
              <a:tabLst>
                <a:tab pos="906463" algn="l"/>
              </a:tabLst>
              <a:defRPr sz="2400">
                <a:solidFill>
                  <a:srgbClr val="0033CC"/>
                </a:solidFill>
                <a:latin typeface="Times New Roman" pitchFamily="18" charset="0"/>
              </a:defRPr>
            </a:lvl2pPr>
            <a:lvl3pPr marL="1143000" indent="-228600" defTabSz="757238">
              <a:tabLst>
                <a:tab pos="906463" algn="l"/>
              </a:tabLst>
              <a:defRPr sz="2400">
                <a:solidFill>
                  <a:srgbClr val="0033CC"/>
                </a:solidFill>
                <a:latin typeface="Times New Roman" pitchFamily="18" charset="0"/>
              </a:defRPr>
            </a:lvl3pPr>
            <a:lvl4pPr marL="1600200" indent="-228600" defTabSz="757238">
              <a:tabLst>
                <a:tab pos="906463" algn="l"/>
              </a:tabLst>
              <a:defRPr sz="2400">
                <a:solidFill>
                  <a:srgbClr val="0033CC"/>
                </a:solidFill>
                <a:latin typeface="Times New Roman" pitchFamily="18" charset="0"/>
              </a:defRPr>
            </a:lvl4pPr>
            <a:lvl5pPr marL="2057400" indent="-228600" defTabSz="757238">
              <a:tabLst>
                <a:tab pos="906463" algn="l"/>
              </a:tabLst>
              <a:defRPr sz="2400">
                <a:solidFill>
                  <a:srgbClr val="0033CC"/>
                </a:solidFill>
                <a:latin typeface="Times New Roman" pitchFamily="18" charset="0"/>
              </a:defRPr>
            </a:lvl5pPr>
            <a:lvl6pPr marL="2514600" indent="-228600" defTabSz="757238" fontAlgn="base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  <a:defRPr sz="2400">
                <a:solidFill>
                  <a:srgbClr val="0033CC"/>
                </a:solidFill>
                <a:latin typeface="Times New Roman" pitchFamily="18" charset="0"/>
              </a:defRPr>
            </a:lvl6pPr>
            <a:lvl7pPr marL="2971800" indent="-228600" defTabSz="757238" fontAlgn="base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  <a:defRPr sz="2400">
                <a:solidFill>
                  <a:srgbClr val="0033CC"/>
                </a:solidFill>
                <a:latin typeface="Times New Roman" pitchFamily="18" charset="0"/>
              </a:defRPr>
            </a:lvl7pPr>
            <a:lvl8pPr marL="3429000" indent="-228600" defTabSz="757238" fontAlgn="base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  <a:defRPr sz="2400">
                <a:solidFill>
                  <a:srgbClr val="0033CC"/>
                </a:solidFill>
                <a:latin typeface="Times New Roman" pitchFamily="18" charset="0"/>
              </a:defRPr>
            </a:lvl8pPr>
            <a:lvl9pPr marL="3886200" indent="-228600" defTabSz="757238" fontAlgn="base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  <a:defRPr sz="24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pPr lvl="1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</a:pPr>
            <a:r>
              <a:rPr lang="hu-HU" sz="1800" dirty="0" smtClean="0">
                <a:solidFill>
                  <a:schemeClr val="tx1"/>
                </a:solidFill>
                <a:latin typeface="Arial" pitchFamily="34" charset="0"/>
              </a:rPr>
              <a:t>Elérhető alkusz referensek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</a:pPr>
            <a:r>
              <a:rPr lang="hu-HU" sz="1800" dirty="0" smtClean="0">
                <a:solidFill>
                  <a:schemeClr val="tx1"/>
                </a:solidFill>
                <a:latin typeface="Arial" pitchFamily="34" charset="0"/>
              </a:rPr>
              <a:t>Gyors </a:t>
            </a:r>
            <a:r>
              <a:rPr lang="hu-HU" sz="1800" dirty="0">
                <a:solidFill>
                  <a:schemeClr val="tx1"/>
                </a:solidFill>
                <a:latin typeface="Arial" pitchFamily="34" charset="0"/>
              </a:rPr>
              <a:t>fejlődés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</a:pPr>
            <a:r>
              <a:rPr lang="hu-HU" sz="1800" dirty="0">
                <a:solidFill>
                  <a:schemeClr val="tx1"/>
                </a:solidFill>
                <a:latin typeface="Arial" pitchFamily="34" charset="0"/>
              </a:rPr>
              <a:t>Folyamatok racionalizálása, </a:t>
            </a:r>
            <a:r>
              <a:rPr lang="hu-HU" sz="1800" dirty="0" err="1">
                <a:solidFill>
                  <a:schemeClr val="tx1"/>
                </a:solidFill>
                <a:latin typeface="Arial" pitchFamily="34" charset="0"/>
              </a:rPr>
              <a:t>keep</a:t>
            </a:r>
            <a:r>
              <a:rPr lang="hu-HU" sz="18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hu-HU" sz="1800" dirty="0" err="1">
                <a:solidFill>
                  <a:schemeClr val="tx1"/>
                </a:solidFill>
                <a:latin typeface="Arial" pitchFamily="34" charset="0"/>
              </a:rPr>
              <a:t>it</a:t>
            </a:r>
            <a:r>
              <a:rPr lang="hu-HU" sz="18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hu-HU" sz="1800" dirty="0" err="1">
                <a:solidFill>
                  <a:schemeClr val="tx1"/>
                </a:solidFill>
                <a:latin typeface="Arial" pitchFamily="34" charset="0"/>
              </a:rPr>
              <a:t>simple</a:t>
            </a:r>
            <a:r>
              <a:rPr lang="hu-HU" sz="1800" dirty="0">
                <a:solidFill>
                  <a:schemeClr val="tx1"/>
                </a:solidFill>
                <a:latin typeface="Arial" pitchFamily="34" charset="0"/>
              </a:rPr>
              <a:t> (</a:t>
            </a:r>
            <a:r>
              <a:rPr lang="hu-HU" sz="1800" dirty="0" err="1">
                <a:solidFill>
                  <a:schemeClr val="tx1"/>
                </a:solidFill>
                <a:latin typeface="Arial" pitchFamily="34" charset="0"/>
              </a:rPr>
              <a:t>make</a:t>
            </a:r>
            <a:r>
              <a:rPr lang="hu-HU" sz="18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hu-HU" sz="1800" dirty="0" err="1">
                <a:solidFill>
                  <a:schemeClr val="tx1"/>
                </a:solidFill>
                <a:latin typeface="Arial" pitchFamily="34" charset="0"/>
              </a:rPr>
              <a:t>it</a:t>
            </a:r>
            <a:r>
              <a:rPr lang="hu-HU" sz="1800" dirty="0">
                <a:solidFill>
                  <a:schemeClr val="tx1"/>
                </a:solidFill>
                <a:latin typeface="Arial" pitchFamily="34" charset="0"/>
              </a:rPr>
              <a:t>) 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</a:pPr>
            <a:r>
              <a:rPr lang="hu-HU" sz="1800" dirty="0">
                <a:solidFill>
                  <a:schemeClr val="tx1"/>
                </a:solidFill>
                <a:latin typeface="Arial" pitchFamily="34" charset="0"/>
              </a:rPr>
              <a:t>Személyes jelenlét ott, ahol szükség van rá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</a:pPr>
            <a:r>
              <a:rPr lang="hu-HU" sz="1800" dirty="0">
                <a:solidFill>
                  <a:schemeClr val="tx1"/>
                </a:solidFill>
                <a:latin typeface="Arial" pitchFamily="34" charset="0"/>
              </a:rPr>
              <a:t>3 Budapest, Debrecen, Kecskemét, Pécs, Győr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</a:pPr>
            <a:r>
              <a:rPr lang="hu-HU" sz="1800" dirty="0">
                <a:solidFill>
                  <a:schemeClr val="tx1"/>
                </a:solidFill>
                <a:latin typeface="Arial" pitchFamily="34" charset="0"/>
              </a:rPr>
              <a:t>Mid-Office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</a:pPr>
            <a:r>
              <a:rPr lang="hu-HU" sz="1800" dirty="0">
                <a:solidFill>
                  <a:schemeClr val="tx1"/>
                </a:solidFill>
                <a:latin typeface="Arial" pitchFamily="34" charset="0"/>
              </a:rPr>
              <a:t>Alkusz-referensek: hangsúly az oktatáson, közvetlen kapcsolaton, konzultációk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</a:pPr>
            <a:r>
              <a:rPr lang="hu-HU" sz="1800" dirty="0">
                <a:solidFill>
                  <a:schemeClr val="tx1"/>
                </a:solidFill>
                <a:latin typeface="Arial" pitchFamily="34" charset="0"/>
              </a:rPr>
              <a:t>Akik közvetlenül kötik 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</a:pPr>
            <a:r>
              <a:rPr lang="hu-HU" sz="1800" dirty="0">
                <a:solidFill>
                  <a:schemeClr val="tx1"/>
                </a:solidFill>
                <a:latin typeface="Arial" pitchFamily="34" charset="0"/>
              </a:rPr>
              <a:t>Érted, de nem helyetted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Char char="•"/>
            </a:pPr>
            <a:endParaRPr lang="hu-HU" sz="18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554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00" name="Picture 24" descr="csap%C3%B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2776"/>
            <a:ext cx="4519612" cy="451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561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erpräsentation mit Bildmark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eamerpräsentation mit Bildmark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eamerpräsentation mit Bildmark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präsentation mit Bildmark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präsentation mit Bildmark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präsentation mit Bildmark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präsentation mit Bildmark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präsentation mit Bildmark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präsentation mit Bildmark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10704</TotalTime>
  <Words>593</Words>
  <Application>Microsoft Office PowerPoint</Application>
  <PresentationFormat>Diavetítés a képernyőre (4:3 oldalarány)</PresentationFormat>
  <Paragraphs>173</Paragraphs>
  <Slides>21</Slides>
  <Notes>1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3" baseType="lpstr">
      <vt:lpstr>Beamerpräsentation mit Bildmarke</vt:lpstr>
      <vt:lpstr>Image</vt:lpstr>
      <vt:lpstr> A SIGNAL BIZTOSÍTÓ ZRT. </vt:lpstr>
      <vt:lpstr>PowerPoint bemutató</vt:lpstr>
      <vt:lpstr>Anyacég: SIGNAL IDUNA</vt:lpstr>
      <vt:lpstr>„Új időknek új dalaival”</vt:lpstr>
      <vt:lpstr>PowerPoint bemutató</vt:lpstr>
      <vt:lpstr>Kárrendezés</vt:lpstr>
      <vt:lpstr>Mid-Office</vt:lpstr>
      <vt:lpstr>Alkusz támogatás</vt:lpstr>
      <vt:lpstr>PowerPoint bemutató</vt:lpstr>
      <vt:lpstr>PowerPoint bemutató</vt:lpstr>
      <vt:lpstr>PowerPoint bemutató</vt:lpstr>
      <vt:lpstr>Gyakori kérdések</vt:lpstr>
      <vt:lpstr>PowerPoint bemutató</vt:lpstr>
      <vt:lpstr>PowerPoint bemutató</vt:lpstr>
      <vt:lpstr>Ügyfélportál, Partnerportál</vt:lpstr>
      <vt:lpstr>PowerPoint bemutató</vt:lpstr>
      <vt:lpstr>Kompozit biztosító</vt:lpstr>
      <vt:lpstr>SIGNAL – Termékek – kinek?</vt:lpstr>
      <vt:lpstr>SIGNAL Termékek – kinek?</vt:lpstr>
      <vt:lpstr>Miért a SIGNAL?</vt:lpstr>
      <vt:lpstr>Köszönjük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POORIS</dc:creator>
  <cp:lastModifiedBy>Kardos László</cp:lastModifiedBy>
  <cp:revision>645</cp:revision>
  <dcterms:created xsi:type="dcterms:W3CDTF">2003-11-26T07:58:38Z</dcterms:created>
  <dcterms:modified xsi:type="dcterms:W3CDTF">2014-02-24T08:37:16Z</dcterms:modified>
</cp:coreProperties>
</file>