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3" r:id="rId4"/>
    <p:sldMasterId id="2147483687" r:id="rId5"/>
    <p:sldMasterId id="2147483691" r:id="rId6"/>
  </p:sldMasterIdLst>
  <p:notesMasterIdLst>
    <p:notesMasterId r:id="rId26"/>
  </p:notesMasterIdLst>
  <p:handoutMasterIdLst>
    <p:handoutMasterId r:id="rId27"/>
  </p:handoutMasterIdLst>
  <p:sldIdLst>
    <p:sldId id="516" r:id="rId7"/>
    <p:sldId id="518" r:id="rId8"/>
    <p:sldId id="524" r:id="rId9"/>
    <p:sldId id="520" r:id="rId10"/>
    <p:sldId id="519" r:id="rId11"/>
    <p:sldId id="522" r:id="rId12"/>
    <p:sldId id="523" r:id="rId13"/>
    <p:sldId id="521" r:id="rId14"/>
    <p:sldId id="525" r:id="rId15"/>
    <p:sldId id="527" r:id="rId16"/>
    <p:sldId id="528" r:id="rId17"/>
    <p:sldId id="530" r:id="rId18"/>
    <p:sldId id="531" r:id="rId19"/>
    <p:sldId id="532" r:id="rId20"/>
    <p:sldId id="533" r:id="rId21"/>
    <p:sldId id="534" r:id="rId22"/>
    <p:sldId id="535" r:id="rId23"/>
    <p:sldId id="536" r:id="rId24"/>
    <p:sldId id="510" r:id="rId25"/>
  </p:sldIdLst>
  <p:sldSz cx="9144000" cy="6858000" type="screen4x3"/>
  <p:notesSz cx="6648450" cy="98504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de-DE"/>
    </a:defPPr>
    <a:lvl1pPr algn="l" rtl="0" fontAlgn="base">
      <a:spcBef>
        <a:spcPct val="20000"/>
      </a:spcBef>
      <a:spcAft>
        <a:spcPct val="0"/>
      </a:spcAft>
      <a:defRPr sz="3200" kern="1200">
        <a:solidFill>
          <a:srgbClr val="EAEAEA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3200" kern="1200">
        <a:solidFill>
          <a:srgbClr val="EAEAEA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3200" kern="1200">
        <a:solidFill>
          <a:srgbClr val="EAEAEA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3200" kern="1200">
        <a:solidFill>
          <a:srgbClr val="EAEAEA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3200" kern="1200">
        <a:solidFill>
          <a:srgbClr val="EAEAEA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EAEAEA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EAEAEA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EAEAEA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EAEAEA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CCCCFF"/>
    <a:srgbClr val="2D1DA3"/>
    <a:srgbClr val="009900"/>
    <a:srgbClr val="DDDDDD"/>
    <a:srgbClr val="008000"/>
    <a:srgbClr val="FF6600"/>
    <a:srgbClr val="181617"/>
    <a:srgbClr val="37D32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éma alapján készült stílus 1 – 6. jelölőszín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éma alapján készült stílus 1 – 5. jelölőszín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éma alapján készült stílus 1 – 2. jelölőszín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éma alapján készült stílus 1 – 3. jelölőszín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éma alapján készült stílus 1 – 4. jelölőszín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38B1855-1B75-4FBE-930C-398BA8C253C6}" styleName="Téma alapján készült stílus 2 – 6. jelölőszín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éma alapján készült stílus 2 – 2. jelölőszín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50" autoAdjust="0"/>
    <p:restoredTop sz="95561" autoAdjust="0"/>
  </p:normalViewPr>
  <p:slideViewPr>
    <p:cSldViewPr>
      <p:cViewPr varScale="1">
        <p:scale>
          <a:sx n="66" d="100"/>
          <a:sy n="66" d="100"/>
        </p:scale>
        <p:origin x="-1354" y="-72"/>
      </p:cViewPr>
      <p:guideLst>
        <p:guide orient="horz" pos="1344"/>
        <p:guide orient="horz" pos="864"/>
        <p:guide pos="9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3162" y="-102"/>
      </p:cViewPr>
      <p:guideLst>
        <p:guide orient="horz" pos="3101"/>
        <p:guide pos="209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405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1875" y="863600"/>
            <a:ext cx="4591050" cy="3443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684713"/>
            <a:ext cx="4873625" cy="3878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9855" tIns="44139" rIns="89855" bIns="441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38817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hu-HU" smtClean="0"/>
              <a:t>Képszinkronizáció!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hu-HU" dirty="0" err="1" smtClean="0"/>
              <a:t>Képszinkronizáció</a:t>
            </a:r>
            <a:r>
              <a:rPr lang="hu-HU" dirty="0" smtClean="0"/>
              <a:t>!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55028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87624" y="1340768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63688" y="34290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25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 sz="1600">
                <a:solidFill>
                  <a:schemeClr val="tx1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0038" y="411163"/>
            <a:ext cx="8520112" cy="6477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1609725" y="1489075"/>
            <a:ext cx="7210425" cy="4313238"/>
          </a:xfrm>
        </p:spPr>
        <p:txBody>
          <a:bodyPr/>
          <a:lstStyle/>
          <a:p>
            <a:pPr lvl="0"/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350136291"/>
      </p:ext>
    </p:extLst>
  </p:cSld>
  <p:clrMapOvr>
    <a:masterClrMapping/>
  </p:clrMapOvr>
  <p:transition advClick="0" advTm="4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87624" y="1340768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63688" y="34290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1509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 sz="1600">
                <a:solidFill>
                  <a:schemeClr val="tx1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6004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922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87624" y="1340768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63688" y="34290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47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 sz="1600">
                <a:solidFill>
                  <a:schemeClr val="tx1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191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GNAL teljes nagy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260351"/>
            <a:ext cx="2115488" cy="3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4755" name="Rectangle 3"/>
          <p:cNvSpPr>
            <a:spLocks noChangeArrowheads="1"/>
          </p:cNvSpPr>
          <p:nvPr/>
        </p:nvSpPr>
        <p:spPr bwMode="auto">
          <a:xfrm>
            <a:off x="0" y="0"/>
            <a:ext cx="827584" cy="6858000"/>
          </a:xfrm>
          <a:prstGeom prst="rect">
            <a:avLst/>
          </a:prstGeom>
          <a:solidFill>
            <a:srgbClr val="00339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15616" y="7665"/>
            <a:ext cx="6479604" cy="90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smtClean="0"/>
              <a:t>Mintacím szerkesztése</a:t>
            </a:r>
          </a:p>
        </p:txBody>
      </p:sp>
      <p:sp>
        <p:nvSpPr>
          <p:cNvPr id="205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8416" y="1556792"/>
            <a:ext cx="69945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smtClean="0"/>
              <a:t>Mintaszöveg szerkesztése </a:t>
            </a:r>
          </a:p>
          <a:p>
            <a:pPr lvl="0"/>
            <a:r>
              <a:rPr lang="hu-HU" dirty="0" smtClean="0"/>
              <a:t>Felsorolás esetén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</p:txBody>
      </p:sp>
      <p:sp>
        <p:nvSpPr>
          <p:cNvPr id="71476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51275" y="6237288"/>
            <a:ext cx="28082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1476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237288"/>
            <a:ext cx="1809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14763" name="Text Box 11"/>
          <p:cNvSpPr txBox="1">
            <a:spLocks noChangeArrowheads="1"/>
          </p:cNvSpPr>
          <p:nvPr/>
        </p:nvSpPr>
        <p:spPr bwMode="auto">
          <a:xfrm rot="16200000">
            <a:off x="-2691797" y="3228946"/>
            <a:ext cx="6337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u-H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Géptörés</a:t>
            </a:r>
            <a:r>
              <a:rPr lang="hu-HU" sz="20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biztosítás</a:t>
            </a:r>
            <a:r>
              <a:rPr lang="hu-H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- Velence   2014</a:t>
            </a:r>
            <a:endParaRPr lang="hu-H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Line 4"/>
          <p:cNvSpPr>
            <a:spLocks noChangeShapeType="1"/>
          </p:cNvSpPr>
          <p:nvPr userDrawn="1"/>
        </p:nvSpPr>
        <p:spPr bwMode="auto">
          <a:xfrm>
            <a:off x="1115616" y="764704"/>
            <a:ext cx="7632700" cy="1588"/>
          </a:xfrm>
          <a:prstGeom prst="line">
            <a:avLst/>
          </a:prstGeom>
          <a:noFill/>
          <a:ln w="6350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79" r:id="rId3"/>
    <p:sldLayoutId id="2147483686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339A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339A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339A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339A"/>
          </a:solidFill>
          <a:latin typeface="Helvetica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Tx/>
        <a:buNone/>
        <a:defRPr sz="20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Tx/>
        <a:buBlip>
          <a:blip r:embed="rId7"/>
        </a:buBlip>
        <a:defRPr sz="20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Tx/>
        <a:buBlip>
          <a:blip r:embed="rId7"/>
        </a:buBlip>
        <a:defRPr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rgbClr val="00339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000">
          <a:solidFill>
            <a:srgbClr val="00339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2000">
          <a:solidFill>
            <a:srgbClr val="00339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2000">
          <a:solidFill>
            <a:srgbClr val="00339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2000">
          <a:solidFill>
            <a:srgbClr val="00339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2000">
          <a:solidFill>
            <a:srgbClr val="00339A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GNAL teljes nagy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60351"/>
            <a:ext cx="2149376" cy="34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4755" name="Rectangle 3"/>
          <p:cNvSpPr>
            <a:spLocks noChangeArrowheads="1"/>
          </p:cNvSpPr>
          <p:nvPr/>
        </p:nvSpPr>
        <p:spPr bwMode="auto">
          <a:xfrm>
            <a:off x="0" y="0"/>
            <a:ext cx="827584" cy="6858000"/>
          </a:xfrm>
          <a:prstGeom prst="rect">
            <a:avLst/>
          </a:prstGeom>
          <a:solidFill>
            <a:srgbClr val="00339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15616" y="-35587"/>
            <a:ext cx="6551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smtClean="0"/>
              <a:t>Mintacím szerkesztése</a:t>
            </a:r>
          </a:p>
        </p:txBody>
      </p:sp>
      <p:sp>
        <p:nvSpPr>
          <p:cNvPr id="205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8416" y="1556792"/>
            <a:ext cx="69945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smtClean="0"/>
              <a:t>Mintaszöveg szerkesztése </a:t>
            </a:r>
          </a:p>
          <a:p>
            <a:pPr lvl="0"/>
            <a:r>
              <a:rPr lang="hu-HU" dirty="0" smtClean="0"/>
              <a:t>Felsorolás esetén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</p:txBody>
      </p:sp>
      <p:sp>
        <p:nvSpPr>
          <p:cNvPr id="71476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51275" y="6237288"/>
            <a:ext cx="28082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71476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237288"/>
            <a:ext cx="1809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714763" name="Text Box 11"/>
          <p:cNvSpPr txBox="1">
            <a:spLocks noChangeArrowheads="1"/>
          </p:cNvSpPr>
          <p:nvPr/>
        </p:nvSpPr>
        <p:spPr bwMode="auto">
          <a:xfrm rot="16200000">
            <a:off x="-2754858" y="3228946"/>
            <a:ext cx="6337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u-HU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Belföldi szállítmánybiztosítás – Velence 2014</a:t>
            </a:r>
            <a:endParaRPr lang="hu-HU" sz="2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Line 4"/>
          <p:cNvSpPr>
            <a:spLocks noChangeShapeType="1"/>
          </p:cNvSpPr>
          <p:nvPr userDrawn="1"/>
        </p:nvSpPr>
        <p:spPr bwMode="auto">
          <a:xfrm>
            <a:off x="1115616" y="823192"/>
            <a:ext cx="7632700" cy="1588"/>
          </a:xfrm>
          <a:prstGeom prst="line">
            <a:avLst/>
          </a:prstGeom>
          <a:noFill/>
          <a:ln w="6350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174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339A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339A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339A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339A"/>
          </a:solidFill>
          <a:latin typeface="Helvetica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Tx/>
        <a:buNone/>
        <a:defRPr sz="20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Tx/>
        <a:buBlip>
          <a:blip r:embed="rId6"/>
        </a:buBlip>
        <a:defRPr sz="20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Tx/>
        <a:buBlip>
          <a:blip r:embed="rId6"/>
        </a:buBlip>
        <a:defRPr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rgbClr val="00339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000">
          <a:solidFill>
            <a:srgbClr val="00339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2000">
          <a:solidFill>
            <a:srgbClr val="00339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2000">
          <a:solidFill>
            <a:srgbClr val="00339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2000">
          <a:solidFill>
            <a:srgbClr val="00339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2000">
          <a:solidFill>
            <a:srgbClr val="00339A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GNAL teljes nagy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48912"/>
            <a:ext cx="2149376" cy="34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4755" name="Rectangle 3"/>
          <p:cNvSpPr>
            <a:spLocks noChangeArrowheads="1"/>
          </p:cNvSpPr>
          <p:nvPr/>
        </p:nvSpPr>
        <p:spPr bwMode="auto">
          <a:xfrm>
            <a:off x="0" y="0"/>
            <a:ext cx="755576" cy="6858000"/>
          </a:xfrm>
          <a:prstGeom prst="rect">
            <a:avLst/>
          </a:prstGeom>
          <a:solidFill>
            <a:srgbClr val="00339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09192" y="-82328"/>
            <a:ext cx="6551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smtClean="0"/>
              <a:t>Mintacím szerkesztése</a:t>
            </a:r>
          </a:p>
        </p:txBody>
      </p:sp>
      <p:sp>
        <p:nvSpPr>
          <p:cNvPr id="205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8416" y="1556792"/>
            <a:ext cx="69945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smtClean="0"/>
              <a:t>Mintaszöveg szerkesztése </a:t>
            </a:r>
          </a:p>
          <a:p>
            <a:pPr lvl="0"/>
            <a:r>
              <a:rPr lang="hu-HU" dirty="0" smtClean="0"/>
              <a:t>Felsorolás esetén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</p:txBody>
      </p:sp>
      <p:sp>
        <p:nvSpPr>
          <p:cNvPr id="71476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51275" y="6237288"/>
            <a:ext cx="28082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71476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237288"/>
            <a:ext cx="1809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714763" name="Text Box 11"/>
          <p:cNvSpPr txBox="1">
            <a:spLocks noChangeArrowheads="1"/>
          </p:cNvSpPr>
          <p:nvPr/>
        </p:nvSpPr>
        <p:spPr bwMode="auto">
          <a:xfrm rot="16200000">
            <a:off x="-2790862" y="3228945"/>
            <a:ext cx="6337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u-HU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CAR, EAR - Velence   2014</a:t>
            </a:r>
            <a:endParaRPr lang="hu-HU" sz="2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Line 4"/>
          <p:cNvSpPr>
            <a:spLocks noChangeShapeType="1"/>
          </p:cNvSpPr>
          <p:nvPr userDrawn="1"/>
        </p:nvSpPr>
        <p:spPr bwMode="auto">
          <a:xfrm>
            <a:off x="1109524" y="752168"/>
            <a:ext cx="7632700" cy="1588"/>
          </a:xfrm>
          <a:prstGeom prst="line">
            <a:avLst/>
          </a:prstGeom>
          <a:noFill/>
          <a:ln w="6350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584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339A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339A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339A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339A"/>
          </a:solidFill>
          <a:latin typeface="Helvetica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Tx/>
        <a:buNone/>
        <a:defRPr sz="20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Tx/>
        <a:buBlip>
          <a:blip r:embed="rId6"/>
        </a:buBlip>
        <a:defRPr sz="20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Tx/>
        <a:buBlip>
          <a:blip r:embed="rId6"/>
        </a:buBlip>
        <a:defRPr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rgbClr val="00339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"/>
        <a:defRPr sz="2000">
          <a:solidFill>
            <a:srgbClr val="00339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2000">
          <a:solidFill>
            <a:srgbClr val="00339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2000">
          <a:solidFill>
            <a:srgbClr val="00339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2000">
          <a:solidFill>
            <a:srgbClr val="00339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"/>
        <a:defRPr sz="2000">
          <a:solidFill>
            <a:srgbClr val="00339A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hu/url?sa=i&amp;rct=j&amp;q=&amp;esrc=s&amp;frm=1&amp;source=images&amp;cd=&amp;cad=rja&amp;docid=ozNGoDp2wwsd7M&amp;tbnid=KN5pgwgTyDSAeM:&amp;ved=0CAUQjRw&amp;url=http://gepmax.hu/gepmax/2011/12/a-2012-es-ev-kombajnja-new-holland-cr-szeria/&amp;ei=cIEEU5LjBMeb0QXDg4H4Ag&amp;bvm=bv.61535280,d.bGQ&amp;psig=AFQjCNHpjgkIgoDDDa05Rq1si5AlpVBOWA&amp;ust=139289059621443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157968" y="836712"/>
            <a:ext cx="61812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cap="all" spc="20" dirty="0" smtClean="0">
                <a:solidFill>
                  <a:schemeClr val="tx1"/>
                </a:solidFill>
              </a:rPr>
              <a:t>Géptörés biztosítások</a:t>
            </a:r>
          </a:p>
          <a:p>
            <a:pPr algn="ctr"/>
            <a:r>
              <a:rPr lang="hu-HU" sz="2400" cap="all" spc="20" dirty="0" smtClean="0">
                <a:solidFill>
                  <a:schemeClr val="tx1"/>
                </a:solidFill>
              </a:rPr>
              <a:t>Szekeresné </a:t>
            </a:r>
            <a:r>
              <a:rPr lang="hu-HU" sz="2400" cap="all" spc="20" dirty="0">
                <a:solidFill>
                  <a:schemeClr val="tx1"/>
                </a:solidFill>
              </a:rPr>
              <a:t>Kollár Mária</a:t>
            </a:r>
            <a:r>
              <a:rPr lang="hu-HU" cap="all" spc="20" dirty="0">
                <a:solidFill>
                  <a:schemeClr val="tx1"/>
                </a:solidFill>
              </a:rPr>
              <a:t/>
            </a:r>
            <a:br>
              <a:rPr lang="hu-HU" cap="all" spc="20" dirty="0">
                <a:solidFill>
                  <a:schemeClr val="tx1"/>
                </a:solidFill>
              </a:rPr>
            </a:br>
            <a:endParaRPr lang="hu-HU" cap="all" spc="20" dirty="0" smtClean="0">
              <a:solidFill>
                <a:schemeClr val="tx1"/>
              </a:solidFill>
            </a:endParaRPr>
          </a:p>
          <a:p>
            <a:pPr algn="ctr"/>
            <a:endParaRPr lang="hu-HU" cap="all" spc="20" dirty="0">
              <a:solidFill>
                <a:schemeClr val="tx1"/>
              </a:solidFill>
            </a:endParaRPr>
          </a:p>
          <a:p>
            <a:pPr algn="ctr"/>
            <a:endParaRPr lang="hu-HU" cap="all" spc="20" dirty="0" smtClean="0">
              <a:solidFill>
                <a:schemeClr val="tx1"/>
              </a:solidFill>
            </a:endParaRPr>
          </a:p>
          <a:p>
            <a:pPr algn="ctr"/>
            <a:r>
              <a:rPr lang="hu-HU" dirty="0">
                <a:solidFill>
                  <a:schemeClr val="tx1"/>
                </a:solidFill>
              </a:rPr>
              <a:t/>
            </a:r>
            <a:br>
              <a:rPr lang="hu-HU" dirty="0">
                <a:solidFill>
                  <a:schemeClr val="tx1"/>
                </a:solidFill>
              </a:rPr>
            </a:b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zielonysztandar.com.pl/wp-content/uploads/2012/06/Traktor-McCormik-CX-105-2-foto.-Cezary-Szejg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6912332" cy="456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258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Szállítmánybiztosítás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331640" y="1025919"/>
            <a:ext cx="7416824" cy="30592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	</a:t>
            </a:r>
          </a:p>
          <a:p>
            <a:r>
              <a:rPr lang="hu-HU" sz="2400" b="1" dirty="0">
                <a:solidFill>
                  <a:srgbClr val="FF0000"/>
                </a:solidFill>
              </a:rPr>
              <a:t>	</a:t>
            </a:r>
            <a:r>
              <a:rPr lang="hu-HU" sz="2400" b="1" dirty="0" smtClean="0">
                <a:solidFill>
                  <a:srgbClr val="FF0000"/>
                </a:solidFill>
              </a:rPr>
              <a:t>Belföldi szállítmánybiztosítás</a:t>
            </a:r>
          </a:p>
          <a:p>
            <a:endParaRPr lang="hu-HU" sz="2000" dirty="0" smtClean="0">
              <a:solidFill>
                <a:srgbClr val="000000"/>
              </a:solidFill>
            </a:endParaRPr>
          </a:p>
          <a:p>
            <a:r>
              <a:rPr lang="hu-HU" sz="2000" dirty="0" smtClean="0">
                <a:solidFill>
                  <a:srgbClr val="000000"/>
                </a:solidFill>
              </a:rPr>
              <a:t>	Nemzetközi szállítmánybiztosítás</a:t>
            </a:r>
          </a:p>
          <a:p>
            <a:r>
              <a:rPr lang="hu-HU" sz="2000" dirty="0" smtClean="0">
                <a:solidFill>
                  <a:srgbClr val="000000"/>
                </a:solidFill>
              </a:rPr>
              <a:t>	Belföldi közúti árufuvarozói felelősségbiztosítás (BÁF)</a:t>
            </a:r>
          </a:p>
          <a:p>
            <a:r>
              <a:rPr lang="hu-HU" sz="2000" dirty="0" smtClean="0">
                <a:solidFill>
                  <a:srgbClr val="000000"/>
                </a:solidFill>
              </a:rPr>
              <a:t>	Nemzetközi közúti árufuvarozói felelősségbiztosítás 	(CMR)</a:t>
            </a:r>
          </a:p>
          <a:p>
            <a:endParaRPr lang="hu-HU" sz="2000" dirty="0">
              <a:solidFill>
                <a:srgbClr val="00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13" y="4437112"/>
            <a:ext cx="3275856" cy="207925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67" y="4444350"/>
            <a:ext cx="3119770" cy="207925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479283"/>
            <a:ext cx="2987824" cy="206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777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ia számának hely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E124B-7F96-4D8F-9134-D98DFBE4EDF2}" type="slidenum">
              <a:rPr lang="de-DE" altLang="hu-HU">
                <a:solidFill>
                  <a:srgbClr val="000000"/>
                </a:solidFill>
              </a:rPr>
              <a:pPr/>
              <a:t>11</a:t>
            </a:fld>
            <a:endParaRPr lang="de-DE" altLang="hu-HU">
              <a:solidFill>
                <a:srgbClr val="000000"/>
              </a:solidFill>
            </a:endParaRPr>
          </a:p>
        </p:txBody>
      </p:sp>
      <p:sp>
        <p:nvSpPr>
          <p:cNvPr id="1127426" name="Text Box 2"/>
          <p:cNvSpPr txBox="1">
            <a:spLocks noChangeArrowheads="1"/>
          </p:cNvSpPr>
          <p:nvPr/>
        </p:nvSpPr>
        <p:spPr bwMode="auto">
          <a:xfrm>
            <a:off x="4511676" y="1023937"/>
            <a:ext cx="636587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sz="900" dirty="0"/>
              <a:t>  </a:t>
            </a:r>
            <a:r>
              <a:rPr lang="hu-HU" altLang="hu-HU" sz="1600" dirty="0">
                <a:solidFill>
                  <a:srgbClr val="003399"/>
                </a:solidFill>
              </a:rPr>
              <a:t>vagy</a:t>
            </a:r>
            <a:r>
              <a:rPr lang="hu-HU" altLang="hu-HU" sz="1200" dirty="0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1127427" name="Tartalom helye 2"/>
          <p:cNvSpPr>
            <a:spLocks/>
          </p:cNvSpPr>
          <p:nvPr/>
        </p:nvSpPr>
        <p:spPr bwMode="auto">
          <a:xfrm>
            <a:off x="1403350" y="2708275"/>
            <a:ext cx="1727200" cy="1081088"/>
          </a:xfrm>
          <a:prstGeom prst="rect">
            <a:avLst/>
          </a:prstGeom>
          <a:solidFill>
            <a:srgbClr val="BDCFE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 marL="381000" indent="-381000" algn="l" defTabSz="476250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2800">
                <a:solidFill>
                  <a:srgbClr val="003399"/>
                </a:solidFill>
                <a:latin typeface="Arial" charset="0"/>
              </a:defRPr>
            </a:lvl1pPr>
            <a:lvl2pPr marL="742950" indent="-285750" algn="l" defTabSz="476250">
              <a:spcBef>
                <a:spcPct val="20000"/>
              </a:spcBef>
              <a:spcAft>
                <a:spcPct val="20000"/>
              </a:spcAft>
              <a:buSzPct val="100000"/>
              <a:buFont typeface="Wingdings" pitchFamily="2" charset="2"/>
              <a:buChar char="Ø"/>
              <a:defRPr sz="2000">
                <a:solidFill>
                  <a:srgbClr val="003399"/>
                </a:solidFill>
                <a:latin typeface="Arial" charset="0"/>
              </a:defRPr>
            </a:lvl2pPr>
            <a:lvl3pPr marL="1143000" indent="-228600" algn="l" defTabSz="476250">
              <a:spcBef>
                <a:spcPct val="20000"/>
              </a:spcBef>
              <a:spcAft>
                <a:spcPct val="20000"/>
              </a:spcAft>
              <a:buSzPct val="100000"/>
              <a:buFont typeface="Monotype Sorts" pitchFamily="2" charset="2"/>
              <a:buChar char="u"/>
              <a:defRPr>
                <a:solidFill>
                  <a:srgbClr val="003399"/>
                </a:solidFill>
                <a:latin typeface="Arial" charset="0"/>
              </a:defRPr>
            </a:lvl3pPr>
            <a:lvl4pPr marL="1600200" indent="-228600" algn="l" defTabSz="476250">
              <a:spcBef>
                <a:spcPct val="20000"/>
              </a:spcBef>
              <a:spcAft>
                <a:spcPct val="20000"/>
              </a:spcAft>
              <a:buSzPct val="100000"/>
              <a:buChar char="–"/>
              <a:defRPr sz="1600">
                <a:solidFill>
                  <a:srgbClr val="003399"/>
                </a:solidFill>
                <a:latin typeface="Arial" charset="0"/>
              </a:defRPr>
            </a:lvl4pPr>
            <a:lvl5pPr marL="2057400" indent="-228600" algn="l" defTabSz="476250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1400">
                <a:solidFill>
                  <a:srgbClr val="003399"/>
                </a:solidFill>
                <a:latin typeface="Arial" charset="0"/>
              </a:defRPr>
            </a:lvl5pPr>
            <a:lvl6pPr marL="2514600" indent="-228600" defTabSz="476250" eaLnBrk="0" fontAlgn="base" hangingPunct="0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1400">
                <a:solidFill>
                  <a:srgbClr val="003399"/>
                </a:solidFill>
                <a:latin typeface="Arial" charset="0"/>
              </a:defRPr>
            </a:lvl6pPr>
            <a:lvl7pPr marL="2971800" indent="-228600" defTabSz="476250" eaLnBrk="0" fontAlgn="base" hangingPunct="0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1400">
                <a:solidFill>
                  <a:srgbClr val="003399"/>
                </a:solidFill>
                <a:latin typeface="Arial" charset="0"/>
              </a:defRPr>
            </a:lvl7pPr>
            <a:lvl8pPr marL="3429000" indent="-228600" defTabSz="476250" eaLnBrk="0" fontAlgn="base" hangingPunct="0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1400">
                <a:solidFill>
                  <a:srgbClr val="003399"/>
                </a:solidFill>
                <a:latin typeface="Arial" charset="0"/>
              </a:defRPr>
            </a:lvl8pPr>
            <a:lvl9pPr marL="3886200" indent="-228600" defTabSz="476250" eaLnBrk="0" fontAlgn="base" hangingPunct="0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1400">
                <a:solidFill>
                  <a:srgbClr val="003399"/>
                </a:solidFill>
                <a:latin typeface="Arial" charset="0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hu-HU" altLang="hu-HU" sz="1800" dirty="0"/>
              <a:t>       </a:t>
            </a:r>
            <a:r>
              <a:rPr lang="hu-HU" altLang="hu-HU" sz="1800" dirty="0">
                <a:solidFill>
                  <a:srgbClr val="000099"/>
                </a:solidFill>
              </a:rPr>
              <a:t>Alap- ,</a:t>
            </a:r>
            <a:endParaRPr lang="hu-HU" altLang="hu-HU" sz="1400" dirty="0">
              <a:solidFill>
                <a:srgbClr val="000099"/>
              </a:solidFill>
            </a:endParaRPr>
          </a:p>
          <a:p>
            <a:pPr>
              <a:spcAft>
                <a:spcPct val="0"/>
              </a:spcAft>
              <a:buFontTx/>
              <a:buNone/>
            </a:pPr>
            <a:r>
              <a:rPr lang="hu-HU" altLang="hu-HU" sz="1400" dirty="0">
                <a:solidFill>
                  <a:srgbClr val="000099"/>
                </a:solidFill>
              </a:rPr>
              <a:t>   </a:t>
            </a:r>
            <a:r>
              <a:rPr lang="hu-HU" altLang="hu-HU" sz="1800" dirty="0">
                <a:solidFill>
                  <a:srgbClr val="000099"/>
                </a:solidFill>
              </a:rPr>
              <a:t> kibővített    </a:t>
            </a:r>
          </a:p>
          <a:p>
            <a:pPr>
              <a:spcAft>
                <a:spcPct val="0"/>
              </a:spcAft>
              <a:buFontTx/>
              <a:buNone/>
            </a:pPr>
            <a:r>
              <a:rPr lang="hu-HU" altLang="hu-HU" sz="1800" dirty="0">
                <a:solidFill>
                  <a:srgbClr val="000099"/>
                </a:solidFill>
              </a:rPr>
              <a:t>     fedezet </a:t>
            </a:r>
            <a:endParaRPr lang="hu-HU" altLang="hu-HU" sz="1800" dirty="0"/>
          </a:p>
        </p:txBody>
      </p:sp>
      <p:sp>
        <p:nvSpPr>
          <p:cNvPr id="1127432" name="AutoShape 8"/>
          <p:cNvSpPr>
            <a:spLocks noChangeArrowheads="1"/>
          </p:cNvSpPr>
          <p:nvPr/>
        </p:nvSpPr>
        <p:spPr bwMode="auto">
          <a:xfrm>
            <a:off x="5429250" y="887239"/>
            <a:ext cx="3097212" cy="822671"/>
          </a:xfrm>
          <a:prstGeom prst="bevel">
            <a:avLst>
              <a:gd name="adj" fmla="val 12500"/>
            </a:avLst>
          </a:prstGeom>
          <a:solidFill>
            <a:srgbClr val="80A3D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u-HU" altLang="hu-HU" sz="1800" dirty="0">
                <a:solidFill>
                  <a:srgbClr val="000099"/>
                </a:solidFill>
              </a:rPr>
              <a:t>Keret</a:t>
            </a:r>
          </a:p>
        </p:txBody>
      </p:sp>
      <p:sp>
        <p:nvSpPr>
          <p:cNvPr id="1127433" name="AutoShape 9"/>
          <p:cNvSpPr>
            <a:spLocks noChangeArrowheads="1"/>
          </p:cNvSpPr>
          <p:nvPr/>
        </p:nvSpPr>
        <p:spPr bwMode="auto">
          <a:xfrm>
            <a:off x="1403350" y="868363"/>
            <a:ext cx="3024188" cy="935038"/>
          </a:xfrm>
          <a:prstGeom prst="bevel">
            <a:avLst>
              <a:gd name="adj" fmla="val 12500"/>
            </a:avLst>
          </a:prstGeom>
          <a:solidFill>
            <a:srgbClr val="BDCF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 sz="1400" u="sng" dirty="0">
              <a:solidFill>
                <a:srgbClr val="000099"/>
              </a:solidFill>
            </a:endParaRPr>
          </a:p>
          <a:p>
            <a:pPr algn="ctr"/>
            <a:r>
              <a:rPr lang="hu-HU" altLang="hu-HU" sz="1800" dirty="0" err="1">
                <a:solidFill>
                  <a:srgbClr val="000099"/>
                </a:solidFill>
              </a:rPr>
              <a:t>Egyutas</a:t>
            </a:r>
            <a:endParaRPr lang="hu-HU" altLang="hu-HU" sz="1800" dirty="0">
              <a:solidFill>
                <a:srgbClr val="000099"/>
              </a:solidFill>
            </a:endParaRPr>
          </a:p>
          <a:p>
            <a:endParaRPr lang="hu-HU" altLang="hu-HU" sz="1400" dirty="0">
              <a:solidFill>
                <a:srgbClr val="000099"/>
              </a:solidFill>
            </a:endParaRPr>
          </a:p>
        </p:txBody>
      </p:sp>
      <p:sp>
        <p:nvSpPr>
          <p:cNvPr id="1127434" name="Tartalom helye 2"/>
          <p:cNvSpPr>
            <a:spLocks/>
          </p:cNvSpPr>
          <p:nvPr/>
        </p:nvSpPr>
        <p:spPr bwMode="auto">
          <a:xfrm>
            <a:off x="7164388" y="4149725"/>
            <a:ext cx="1657350" cy="1152525"/>
          </a:xfrm>
          <a:prstGeom prst="rect">
            <a:avLst/>
          </a:prstGeom>
          <a:solidFill>
            <a:srgbClr val="80A3D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 marL="381000" indent="-381000" algn="l" defTabSz="476250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2800">
                <a:solidFill>
                  <a:srgbClr val="003399"/>
                </a:solidFill>
                <a:latin typeface="Arial" charset="0"/>
              </a:defRPr>
            </a:lvl1pPr>
            <a:lvl2pPr marL="742950" indent="-285750" algn="l" defTabSz="476250">
              <a:spcBef>
                <a:spcPct val="20000"/>
              </a:spcBef>
              <a:spcAft>
                <a:spcPct val="20000"/>
              </a:spcAft>
              <a:buSzPct val="100000"/>
              <a:buFont typeface="Wingdings" pitchFamily="2" charset="2"/>
              <a:buChar char="Ø"/>
              <a:defRPr sz="2000">
                <a:solidFill>
                  <a:srgbClr val="003399"/>
                </a:solidFill>
                <a:latin typeface="Arial" charset="0"/>
              </a:defRPr>
            </a:lvl2pPr>
            <a:lvl3pPr marL="1143000" indent="-228600" algn="l" defTabSz="476250">
              <a:spcBef>
                <a:spcPct val="20000"/>
              </a:spcBef>
              <a:spcAft>
                <a:spcPct val="20000"/>
              </a:spcAft>
              <a:buSzPct val="100000"/>
              <a:buFont typeface="Monotype Sorts" pitchFamily="2" charset="2"/>
              <a:buChar char="u"/>
              <a:defRPr>
                <a:solidFill>
                  <a:srgbClr val="003399"/>
                </a:solidFill>
                <a:latin typeface="Arial" charset="0"/>
              </a:defRPr>
            </a:lvl3pPr>
            <a:lvl4pPr marL="1600200" indent="-228600" algn="l" defTabSz="476250">
              <a:spcBef>
                <a:spcPct val="20000"/>
              </a:spcBef>
              <a:spcAft>
                <a:spcPct val="20000"/>
              </a:spcAft>
              <a:buSzPct val="100000"/>
              <a:buChar char="–"/>
              <a:defRPr sz="1600">
                <a:solidFill>
                  <a:srgbClr val="003399"/>
                </a:solidFill>
                <a:latin typeface="Arial" charset="0"/>
              </a:defRPr>
            </a:lvl4pPr>
            <a:lvl5pPr marL="2057400" indent="-228600" algn="l" defTabSz="476250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1400">
                <a:solidFill>
                  <a:srgbClr val="003399"/>
                </a:solidFill>
                <a:latin typeface="Arial" charset="0"/>
              </a:defRPr>
            </a:lvl5pPr>
            <a:lvl6pPr marL="2514600" indent="-228600" defTabSz="476250" eaLnBrk="0" fontAlgn="base" hangingPunct="0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1400">
                <a:solidFill>
                  <a:srgbClr val="003399"/>
                </a:solidFill>
                <a:latin typeface="Arial" charset="0"/>
              </a:defRPr>
            </a:lvl6pPr>
            <a:lvl7pPr marL="2971800" indent="-228600" defTabSz="476250" eaLnBrk="0" fontAlgn="base" hangingPunct="0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1400">
                <a:solidFill>
                  <a:srgbClr val="003399"/>
                </a:solidFill>
                <a:latin typeface="Arial" charset="0"/>
              </a:defRPr>
            </a:lvl7pPr>
            <a:lvl8pPr marL="3429000" indent="-228600" defTabSz="476250" eaLnBrk="0" fontAlgn="base" hangingPunct="0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1400">
                <a:solidFill>
                  <a:srgbClr val="003399"/>
                </a:solidFill>
                <a:latin typeface="Arial" charset="0"/>
              </a:defRPr>
            </a:lvl8pPr>
            <a:lvl9pPr marL="3886200" indent="-228600" defTabSz="476250" eaLnBrk="0" fontAlgn="base" hangingPunct="0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1400">
                <a:solidFill>
                  <a:srgbClr val="003399"/>
                </a:solidFill>
                <a:latin typeface="Arial" charset="0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hu-HU" altLang="hu-HU" sz="1800" dirty="0"/>
              <a:t>   </a:t>
            </a:r>
            <a:r>
              <a:rPr lang="hu-HU" altLang="hu-HU" sz="1200" dirty="0">
                <a:solidFill>
                  <a:srgbClr val="000099"/>
                </a:solidFill>
              </a:rPr>
              <a:t>1.sz</a:t>
            </a:r>
            <a:r>
              <a:rPr lang="hu-HU" altLang="hu-HU" sz="1200" dirty="0" smtClean="0">
                <a:solidFill>
                  <a:srgbClr val="000099"/>
                </a:solidFill>
              </a:rPr>
              <a:t>. záradék</a:t>
            </a:r>
            <a:r>
              <a:rPr lang="hu-HU" altLang="hu-HU" sz="1200" dirty="0">
                <a:solidFill>
                  <a:srgbClr val="000099"/>
                </a:solidFill>
              </a:rPr>
              <a:t>: </a:t>
            </a:r>
          </a:p>
          <a:p>
            <a:pPr>
              <a:spcAft>
                <a:spcPct val="0"/>
              </a:spcAft>
              <a:buFontTx/>
              <a:buNone/>
            </a:pPr>
            <a:r>
              <a:rPr lang="hu-HU" altLang="hu-HU" sz="1200" dirty="0">
                <a:solidFill>
                  <a:srgbClr val="000099"/>
                </a:solidFill>
              </a:rPr>
              <a:t>    szállítmány ki- és berakodása során törésre, sérülésre</a:t>
            </a:r>
            <a:endParaRPr lang="hu-HU" altLang="hu-HU" sz="1200" i="1" dirty="0">
              <a:solidFill>
                <a:srgbClr val="000099"/>
              </a:solidFill>
            </a:endParaRPr>
          </a:p>
          <a:p>
            <a:pPr>
              <a:spcAft>
                <a:spcPct val="0"/>
              </a:spcAft>
              <a:buFontTx/>
              <a:buNone/>
            </a:pPr>
            <a:r>
              <a:rPr lang="hu-HU" altLang="hu-HU" sz="1800" i="1" dirty="0">
                <a:solidFill>
                  <a:srgbClr val="000099"/>
                </a:solidFill>
              </a:rPr>
              <a:t>          </a:t>
            </a:r>
          </a:p>
        </p:txBody>
      </p:sp>
      <p:sp>
        <p:nvSpPr>
          <p:cNvPr id="1127436" name="Text Box 12"/>
          <p:cNvSpPr txBox="1">
            <a:spLocks noChangeArrowheads="1"/>
          </p:cNvSpPr>
          <p:nvPr/>
        </p:nvSpPr>
        <p:spPr bwMode="auto">
          <a:xfrm>
            <a:off x="7812088" y="3789363"/>
            <a:ext cx="2873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sz="1600" dirty="0">
                <a:solidFill>
                  <a:srgbClr val="003399"/>
                </a:solidFill>
              </a:rPr>
              <a:t>+</a:t>
            </a:r>
          </a:p>
        </p:txBody>
      </p:sp>
      <p:sp>
        <p:nvSpPr>
          <p:cNvPr id="1127437" name="Cím 1"/>
          <p:cNvSpPr>
            <a:spLocks/>
          </p:cNvSpPr>
          <p:nvPr/>
        </p:nvSpPr>
        <p:spPr bwMode="auto">
          <a:xfrm>
            <a:off x="1157561" y="-160339"/>
            <a:ext cx="7344816" cy="11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BB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 defTabSz="757238">
              <a:tabLst>
                <a:tab pos="3052763" algn="l"/>
              </a:tabLst>
              <a:defRPr sz="36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  <a:lvl2pPr algn="l" defTabSz="757238">
              <a:tabLst>
                <a:tab pos="3052763" algn="l"/>
              </a:tabLst>
              <a:defRPr sz="36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defTabSz="757238">
              <a:tabLst>
                <a:tab pos="3052763" algn="l"/>
              </a:tabLst>
              <a:defRPr sz="36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defTabSz="757238">
              <a:tabLst>
                <a:tab pos="3052763" algn="l"/>
              </a:tabLst>
              <a:defRPr sz="36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defTabSz="757238">
              <a:tabLst>
                <a:tab pos="3052763" algn="l"/>
              </a:tabLst>
              <a:defRPr sz="36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defTabSz="757238" eaLnBrk="0" fontAlgn="base" hangingPunct="0">
              <a:spcBef>
                <a:spcPct val="0"/>
              </a:spcBef>
              <a:spcAft>
                <a:spcPct val="0"/>
              </a:spcAft>
              <a:tabLst>
                <a:tab pos="3052763" algn="l"/>
              </a:tabLst>
              <a:defRPr sz="36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defTabSz="757238" eaLnBrk="0" fontAlgn="base" hangingPunct="0">
              <a:spcBef>
                <a:spcPct val="0"/>
              </a:spcBef>
              <a:spcAft>
                <a:spcPct val="0"/>
              </a:spcAft>
              <a:tabLst>
                <a:tab pos="3052763" algn="l"/>
              </a:tabLst>
              <a:defRPr sz="36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defTabSz="757238" eaLnBrk="0" fontAlgn="base" hangingPunct="0">
              <a:spcBef>
                <a:spcPct val="0"/>
              </a:spcBef>
              <a:spcAft>
                <a:spcPct val="0"/>
              </a:spcAft>
              <a:tabLst>
                <a:tab pos="3052763" algn="l"/>
              </a:tabLst>
              <a:defRPr sz="36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defTabSz="757238" eaLnBrk="0" fontAlgn="base" hangingPunct="0">
              <a:spcBef>
                <a:spcPct val="0"/>
              </a:spcBef>
              <a:spcAft>
                <a:spcPct val="0"/>
              </a:spcAft>
              <a:tabLst>
                <a:tab pos="3052763" algn="l"/>
              </a:tabLst>
              <a:defRPr sz="36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hu-HU" altLang="hu-HU" sz="2400" dirty="0">
                <a:solidFill>
                  <a:srgbClr val="000000"/>
                </a:solidFill>
                <a:effectLst/>
              </a:rPr>
              <a:t>A </a:t>
            </a:r>
            <a:r>
              <a:rPr lang="hu-HU" altLang="hu-HU" sz="2400" dirty="0" err="1" smtClean="0">
                <a:solidFill>
                  <a:srgbClr val="000000"/>
                </a:solidFill>
                <a:effectLst/>
              </a:rPr>
              <a:t>BSzB</a:t>
            </a:r>
            <a:r>
              <a:rPr lang="hu-HU" altLang="hu-HU" sz="2400" dirty="0" smtClean="0">
                <a:solidFill>
                  <a:srgbClr val="000000"/>
                </a:solidFill>
                <a:effectLst/>
              </a:rPr>
              <a:t> </a:t>
            </a:r>
            <a:r>
              <a:rPr lang="hu-HU" altLang="hu-HU" sz="2400" dirty="0">
                <a:solidFill>
                  <a:srgbClr val="000000"/>
                </a:solidFill>
                <a:effectLst/>
              </a:rPr>
              <a:t>felépítése</a:t>
            </a:r>
            <a:r>
              <a:rPr lang="hu-HU" altLang="hu-HU" sz="2800" dirty="0">
                <a:solidFill>
                  <a:srgbClr val="000000"/>
                </a:solidFill>
                <a:effectLst/>
              </a:rPr>
              <a:t> </a:t>
            </a:r>
            <a:r>
              <a:rPr lang="hu-HU" altLang="hu-HU" sz="2800" dirty="0">
                <a:solidFill>
                  <a:srgbClr val="FF0000"/>
                </a:solidFill>
                <a:effectLst/>
              </a:rPr>
              <a:t>  </a:t>
            </a:r>
            <a:endParaRPr lang="hu-HU" altLang="hu-HU" dirty="0">
              <a:solidFill>
                <a:srgbClr val="FF0000"/>
              </a:solidFill>
              <a:effectLst/>
            </a:endParaRPr>
          </a:p>
        </p:txBody>
      </p:sp>
      <p:sp>
        <p:nvSpPr>
          <p:cNvPr id="1127438" name="Tartalom helye 2"/>
          <p:cNvSpPr>
            <a:spLocks/>
          </p:cNvSpPr>
          <p:nvPr/>
        </p:nvSpPr>
        <p:spPr bwMode="auto">
          <a:xfrm>
            <a:off x="1476375" y="5661025"/>
            <a:ext cx="3527425" cy="1008063"/>
          </a:xfrm>
          <a:prstGeom prst="rect">
            <a:avLst/>
          </a:prstGeom>
          <a:solidFill>
            <a:srgbClr val="BDCFE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 marL="381000" indent="-381000" algn="l" defTabSz="476250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2800">
                <a:solidFill>
                  <a:srgbClr val="003399"/>
                </a:solidFill>
                <a:latin typeface="Arial" charset="0"/>
              </a:defRPr>
            </a:lvl1pPr>
            <a:lvl2pPr marL="742950" indent="-285750" algn="l" defTabSz="476250">
              <a:spcBef>
                <a:spcPct val="20000"/>
              </a:spcBef>
              <a:spcAft>
                <a:spcPct val="20000"/>
              </a:spcAft>
              <a:buSzPct val="100000"/>
              <a:buFont typeface="Wingdings" pitchFamily="2" charset="2"/>
              <a:buChar char="Ø"/>
              <a:defRPr sz="2000">
                <a:solidFill>
                  <a:srgbClr val="003399"/>
                </a:solidFill>
                <a:latin typeface="Arial" charset="0"/>
              </a:defRPr>
            </a:lvl2pPr>
            <a:lvl3pPr marL="1143000" indent="-228600" algn="l" defTabSz="476250">
              <a:spcBef>
                <a:spcPct val="20000"/>
              </a:spcBef>
              <a:spcAft>
                <a:spcPct val="20000"/>
              </a:spcAft>
              <a:buSzPct val="100000"/>
              <a:buFont typeface="Monotype Sorts" pitchFamily="2" charset="2"/>
              <a:buChar char="u"/>
              <a:defRPr>
                <a:solidFill>
                  <a:srgbClr val="003399"/>
                </a:solidFill>
                <a:latin typeface="Arial" charset="0"/>
              </a:defRPr>
            </a:lvl3pPr>
            <a:lvl4pPr marL="1600200" indent="-228600" algn="l" defTabSz="476250">
              <a:spcBef>
                <a:spcPct val="20000"/>
              </a:spcBef>
              <a:spcAft>
                <a:spcPct val="20000"/>
              </a:spcAft>
              <a:buSzPct val="100000"/>
              <a:buChar char="–"/>
              <a:defRPr sz="1600">
                <a:solidFill>
                  <a:srgbClr val="003399"/>
                </a:solidFill>
                <a:latin typeface="Arial" charset="0"/>
              </a:defRPr>
            </a:lvl4pPr>
            <a:lvl5pPr marL="2057400" indent="-228600" algn="l" defTabSz="476250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1400">
                <a:solidFill>
                  <a:srgbClr val="003399"/>
                </a:solidFill>
                <a:latin typeface="Arial" charset="0"/>
              </a:defRPr>
            </a:lvl5pPr>
            <a:lvl6pPr marL="2514600" indent="-228600" defTabSz="476250" eaLnBrk="0" fontAlgn="base" hangingPunct="0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1400">
                <a:solidFill>
                  <a:srgbClr val="003399"/>
                </a:solidFill>
                <a:latin typeface="Arial" charset="0"/>
              </a:defRPr>
            </a:lvl6pPr>
            <a:lvl7pPr marL="2971800" indent="-228600" defTabSz="476250" eaLnBrk="0" fontAlgn="base" hangingPunct="0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1400">
                <a:solidFill>
                  <a:srgbClr val="003399"/>
                </a:solidFill>
                <a:latin typeface="Arial" charset="0"/>
              </a:defRPr>
            </a:lvl7pPr>
            <a:lvl8pPr marL="3429000" indent="-228600" defTabSz="476250" eaLnBrk="0" fontAlgn="base" hangingPunct="0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1400">
                <a:solidFill>
                  <a:srgbClr val="003399"/>
                </a:solidFill>
                <a:latin typeface="Arial" charset="0"/>
              </a:defRPr>
            </a:lvl8pPr>
            <a:lvl9pPr marL="3886200" indent="-228600" defTabSz="476250" eaLnBrk="0" fontAlgn="base" hangingPunct="0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1400">
                <a:solidFill>
                  <a:srgbClr val="003399"/>
                </a:solidFill>
                <a:latin typeface="Arial" charset="0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hu-HU" altLang="hu-HU" sz="1800"/>
              <a:t>     </a:t>
            </a:r>
            <a:r>
              <a:rPr lang="hu-HU" altLang="hu-HU" sz="1200">
                <a:solidFill>
                  <a:srgbClr val="000099"/>
                </a:solidFill>
              </a:rPr>
              <a:t>2.sz záradék:</a:t>
            </a:r>
          </a:p>
          <a:p>
            <a:pPr>
              <a:spcAft>
                <a:spcPct val="0"/>
              </a:spcAft>
              <a:buFontTx/>
              <a:buNone/>
            </a:pPr>
            <a:r>
              <a:rPr lang="hu-HU" altLang="hu-HU" sz="1200">
                <a:solidFill>
                  <a:srgbClr val="000099"/>
                </a:solidFill>
              </a:rPr>
              <a:t>         lopás, részlopás, rablás, feltörés, gépjárművel együtt történő eltulajdonítás</a:t>
            </a:r>
            <a:endParaRPr lang="hu-HU" altLang="hu-HU" sz="1800" i="1">
              <a:solidFill>
                <a:srgbClr val="000099"/>
              </a:solidFill>
            </a:endParaRPr>
          </a:p>
          <a:p>
            <a:pPr>
              <a:spcAft>
                <a:spcPct val="0"/>
              </a:spcAft>
              <a:buFontTx/>
              <a:buNone/>
            </a:pPr>
            <a:endParaRPr lang="hu-HU" altLang="hu-HU" sz="1200" i="1">
              <a:solidFill>
                <a:srgbClr val="000099"/>
              </a:solidFill>
            </a:endParaRPr>
          </a:p>
          <a:p>
            <a:pPr>
              <a:spcAft>
                <a:spcPct val="0"/>
              </a:spcAft>
              <a:buFontTx/>
              <a:buNone/>
            </a:pPr>
            <a:r>
              <a:rPr lang="hu-HU" altLang="hu-HU" sz="1800" i="1"/>
              <a:t>          </a:t>
            </a:r>
          </a:p>
        </p:txBody>
      </p:sp>
      <p:sp>
        <p:nvSpPr>
          <p:cNvPr id="1127439" name="Tartalom helye 2"/>
          <p:cNvSpPr>
            <a:spLocks/>
          </p:cNvSpPr>
          <p:nvPr/>
        </p:nvSpPr>
        <p:spPr bwMode="auto">
          <a:xfrm>
            <a:off x="5219700" y="5661025"/>
            <a:ext cx="3600450" cy="981075"/>
          </a:xfrm>
          <a:prstGeom prst="rect">
            <a:avLst/>
          </a:prstGeom>
          <a:solidFill>
            <a:srgbClr val="80A3D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 marL="381000" indent="-381000" algn="l" defTabSz="476250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2800">
                <a:solidFill>
                  <a:srgbClr val="003399"/>
                </a:solidFill>
                <a:latin typeface="Arial" charset="0"/>
              </a:defRPr>
            </a:lvl1pPr>
            <a:lvl2pPr marL="742950" indent="-285750" algn="l" defTabSz="476250">
              <a:spcBef>
                <a:spcPct val="20000"/>
              </a:spcBef>
              <a:spcAft>
                <a:spcPct val="20000"/>
              </a:spcAft>
              <a:buSzPct val="100000"/>
              <a:buFont typeface="Wingdings" pitchFamily="2" charset="2"/>
              <a:buChar char="Ø"/>
              <a:defRPr sz="2000">
                <a:solidFill>
                  <a:srgbClr val="003399"/>
                </a:solidFill>
                <a:latin typeface="Arial" charset="0"/>
              </a:defRPr>
            </a:lvl2pPr>
            <a:lvl3pPr marL="1143000" indent="-228600" algn="l" defTabSz="476250">
              <a:spcBef>
                <a:spcPct val="20000"/>
              </a:spcBef>
              <a:spcAft>
                <a:spcPct val="20000"/>
              </a:spcAft>
              <a:buSzPct val="100000"/>
              <a:buFont typeface="Monotype Sorts" pitchFamily="2" charset="2"/>
              <a:buChar char="u"/>
              <a:defRPr>
                <a:solidFill>
                  <a:srgbClr val="003399"/>
                </a:solidFill>
                <a:latin typeface="Arial" charset="0"/>
              </a:defRPr>
            </a:lvl3pPr>
            <a:lvl4pPr marL="1600200" indent="-228600" algn="l" defTabSz="476250">
              <a:spcBef>
                <a:spcPct val="20000"/>
              </a:spcBef>
              <a:spcAft>
                <a:spcPct val="20000"/>
              </a:spcAft>
              <a:buSzPct val="100000"/>
              <a:buChar char="–"/>
              <a:defRPr sz="1600">
                <a:solidFill>
                  <a:srgbClr val="003399"/>
                </a:solidFill>
                <a:latin typeface="Arial" charset="0"/>
              </a:defRPr>
            </a:lvl4pPr>
            <a:lvl5pPr marL="2057400" indent="-228600" algn="l" defTabSz="476250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1400">
                <a:solidFill>
                  <a:srgbClr val="003399"/>
                </a:solidFill>
                <a:latin typeface="Arial" charset="0"/>
              </a:defRPr>
            </a:lvl5pPr>
            <a:lvl6pPr marL="2514600" indent="-228600" defTabSz="476250" eaLnBrk="0" fontAlgn="base" hangingPunct="0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1400">
                <a:solidFill>
                  <a:srgbClr val="003399"/>
                </a:solidFill>
                <a:latin typeface="Arial" charset="0"/>
              </a:defRPr>
            </a:lvl6pPr>
            <a:lvl7pPr marL="2971800" indent="-228600" defTabSz="476250" eaLnBrk="0" fontAlgn="base" hangingPunct="0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1400">
                <a:solidFill>
                  <a:srgbClr val="003399"/>
                </a:solidFill>
                <a:latin typeface="Arial" charset="0"/>
              </a:defRPr>
            </a:lvl7pPr>
            <a:lvl8pPr marL="3429000" indent="-228600" defTabSz="476250" eaLnBrk="0" fontAlgn="base" hangingPunct="0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1400">
                <a:solidFill>
                  <a:srgbClr val="003399"/>
                </a:solidFill>
                <a:latin typeface="Arial" charset="0"/>
              </a:defRPr>
            </a:lvl8pPr>
            <a:lvl9pPr marL="3886200" indent="-228600" defTabSz="476250" eaLnBrk="0" fontAlgn="base" hangingPunct="0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1400">
                <a:solidFill>
                  <a:srgbClr val="003399"/>
                </a:solidFill>
                <a:latin typeface="Arial" charset="0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hu-HU" altLang="hu-HU" sz="1800"/>
              <a:t>     </a:t>
            </a:r>
            <a:r>
              <a:rPr lang="hu-HU" altLang="hu-HU" sz="1200">
                <a:solidFill>
                  <a:srgbClr val="000099"/>
                </a:solidFill>
              </a:rPr>
              <a:t>2.sz.záradék: </a:t>
            </a:r>
          </a:p>
          <a:p>
            <a:pPr>
              <a:spcAft>
                <a:spcPct val="0"/>
              </a:spcAft>
              <a:buFontTx/>
              <a:buNone/>
            </a:pPr>
            <a:r>
              <a:rPr lang="hu-HU" altLang="hu-HU" sz="1200">
                <a:solidFill>
                  <a:srgbClr val="000099"/>
                </a:solidFill>
              </a:rPr>
              <a:t>        lopás, részlopás, rablás, feltörés, gépjárművel együtt történő eltulajdonítás</a:t>
            </a:r>
            <a:endParaRPr lang="hu-HU" altLang="hu-HU" sz="1800" i="1">
              <a:solidFill>
                <a:srgbClr val="000099"/>
              </a:solidFill>
            </a:endParaRPr>
          </a:p>
        </p:txBody>
      </p:sp>
      <p:sp>
        <p:nvSpPr>
          <p:cNvPr id="1127440" name="Text Box 16"/>
          <p:cNvSpPr txBox="1">
            <a:spLocks noChangeArrowheads="1"/>
          </p:cNvSpPr>
          <p:nvPr/>
        </p:nvSpPr>
        <p:spPr bwMode="auto">
          <a:xfrm>
            <a:off x="3059113" y="5302250"/>
            <a:ext cx="2873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sz="1600" b="1" dirty="0">
                <a:solidFill>
                  <a:srgbClr val="003399"/>
                </a:solidFill>
              </a:rPr>
              <a:t>+</a:t>
            </a:r>
          </a:p>
        </p:txBody>
      </p:sp>
      <p:sp>
        <p:nvSpPr>
          <p:cNvPr id="1127441" name="Text Box 17"/>
          <p:cNvSpPr txBox="1">
            <a:spLocks noChangeArrowheads="1"/>
          </p:cNvSpPr>
          <p:nvPr/>
        </p:nvSpPr>
        <p:spPr bwMode="auto">
          <a:xfrm>
            <a:off x="6877050" y="5300663"/>
            <a:ext cx="2873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sz="1600" b="1" dirty="0">
                <a:solidFill>
                  <a:srgbClr val="003399"/>
                </a:solidFill>
              </a:rPr>
              <a:t>+</a:t>
            </a:r>
          </a:p>
        </p:txBody>
      </p:sp>
      <p:sp>
        <p:nvSpPr>
          <p:cNvPr id="1127443" name="Line 19"/>
          <p:cNvSpPr>
            <a:spLocks noChangeShapeType="1"/>
          </p:cNvSpPr>
          <p:nvPr/>
        </p:nvSpPr>
        <p:spPr bwMode="auto">
          <a:xfrm flipH="1">
            <a:off x="3851275" y="2276475"/>
            <a:ext cx="792163" cy="3603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127444" name="Line 20"/>
          <p:cNvSpPr>
            <a:spLocks noChangeShapeType="1"/>
          </p:cNvSpPr>
          <p:nvPr/>
        </p:nvSpPr>
        <p:spPr bwMode="auto">
          <a:xfrm flipH="1">
            <a:off x="1634207" y="1905000"/>
            <a:ext cx="647700" cy="792163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127445" name="Line 21"/>
          <p:cNvSpPr>
            <a:spLocks noChangeShapeType="1"/>
          </p:cNvSpPr>
          <p:nvPr/>
        </p:nvSpPr>
        <p:spPr bwMode="auto">
          <a:xfrm>
            <a:off x="3307556" y="1965324"/>
            <a:ext cx="792162" cy="719138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127446" name="Text Box 22"/>
          <p:cNvSpPr txBox="1">
            <a:spLocks noChangeArrowheads="1"/>
          </p:cNvSpPr>
          <p:nvPr/>
        </p:nvSpPr>
        <p:spPr bwMode="auto">
          <a:xfrm>
            <a:off x="2524435" y="1965324"/>
            <a:ext cx="1069355" cy="56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hu-HU" altLang="hu-HU" sz="1600" dirty="0" smtClean="0">
                <a:solidFill>
                  <a:srgbClr val="003399"/>
                </a:solidFill>
              </a:rPr>
              <a:t>vagy </a:t>
            </a:r>
            <a:endParaRPr lang="hu-HU" altLang="hu-HU" sz="1600" dirty="0">
              <a:solidFill>
                <a:srgbClr val="003399"/>
              </a:solidFill>
            </a:endParaRPr>
          </a:p>
          <a:p>
            <a:r>
              <a:rPr lang="hu-HU" altLang="hu-HU" sz="1200" dirty="0" smtClean="0">
                <a:solidFill>
                  <a:srgbClr val="003399"/>
                </a:solidFill>
              </a:rPr>
              <a:t> </a:t>
            </a:r>
            <a:endParaRPr lang="hu-HU" altLang="hu-HU" sz="1200" dirty="0">
              <a:solidFill>
                <a:srgbClr val="003399"/>
              </a:solidFill>
            </a:endParaRPr>
          </a:p>
        </p:txBody>
      </p:sp>
      <p:sp>
        <p:nvSpPr>
          <p:cNvPr id="1127447" name="Tartalom helye 2"/>
          <p:cNvSpPr>
            <a:spLocks/>
          </p:cNvSpPr>
          <p:nvPr/>
        </p:nvSpPr>
        <p:spPr bwMode="auto">
          <a:xfrm>
            <a:off x="3276600" y="2708275"/>
            <a:ext cx="1727200" cy="1081088"/>
          </a:xfrm>
          <a:prstGeom prst="rect">
            <a:avLst/>
          </a:prstGeom>
          <a:solidFill>
            <a:srgbClr val="BDCFE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 marL="381000" indent="-381000" algn="l" defTabSz="476250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2800">
                <a:solidFill>
                  <a:srgbClr val="003399"/>
                </a:solidFill>
                <a:latin typeface="Arial" charset="0"/>
              </a:defRPr>
            </a:lvl1pPr>
            <a:lvl2pPr marL="742950" indent="-285750" algn="l" defTabSz="476250">
              <a:spcBef>
                <a:spcPct val="20000"/>
              </a:spcBef>
              <a:spcAft>
                <a:spcPct val="20000"/>
              </a:spcAft>
              <a:buSzPct val="100000"/>
              <a:buFont typeface="Wingdings" pitchFamily="2" charset="2"/>
              <a:buChar char="Ø"/>
              <a:defRPr sz="2000">
                <a:solidFill>
                  <a:srgbClr val="003399"/>
                </a:solidFill>
                <a:latin typeface="Arial" charset="0"/>
              </a:defRPr>
            </a:lvl2pPr>
            <a:lvl3pPr marL="1143000" indent="-228600" algn="l" defTabSz="476250">
              <a:spcBef>
                <a:spcPct val="20000"/>
              </a:spcBef>
              <a:spcAft>
                <a:spcPct val="20000"/>
              </a:spcAft>
              <a:buSzPct val="100000"/>
              <a:buFont typeface="Monotype Sorts" pitchFamily="2" charset="2"/>
              <a:buChar char="u"/>
              <a:defRPr>
                <a:solidFill>
                  <a:srgbClr val="003399"/>
                </a:solidFill>
                <a:latin typeface="Arial" charset="0"/>
              </a:defRPr>
            </a:lvl3pPr>
            <a:lvl4pPr marL="1600200" indent="-228600" algn="l" defTabSz="476250">
              <a:spcBef>
                <a:spcPct val="20000"/>
              </a:spcBef>
              <a:spcAft>
                <a:spcPct val="20000"/>
              </a:spcAft>
              <a:buSzPct val="100000"/>
              <a:buChar char="–"/>
              <a:defRPr sz="1600">
                <a:solidFill>
                  <a:srgbClr val="003399"/>
                </a:solidFill>
                <a:latin typeface="Arial" charset="0"/>
              </a:defRPr>
            </a:lvl4pPr>
            <a:lvl5pPr marL="2057400" indent="-228600" algn="l" defTabSz="476250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1400">
                <a:solidFill>
                  <a:srgbClr val="003399"/>
                </a:solidFill>
                <a:latin typeface="Arial" charset="0"/>
              </a:defRPr>
            </a:lvl5pPr>
            <a:lvl6pPr marL="2514600" indent="-228600" defTabSz="476250" eaLnBrk="0" fontAlgn="base" hangingPunct="0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1400">
                <a:solidFill>
                  <a:srgbClr val="003399"/>
                </a:solidFill>
                <a:latin typeface="Arial" charset="0"/>
              </a:defRPr>
            </a:lvl6pPr>
            <a:lvl7pPr marL="2971800" indent="-228600" defTabSz="476250" eaLnBrk="0" fontAlgn="base" hangingPunct="0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1400">
                <a:solidFill>
                  <a:srgbClr val="003399"/>
                </a:solidFill>
                <a:latin typeface="Arial" charset="0"/>
              </a:defRPr>
            </a:lvl7pPr>
            <a:lvl8pPr marL="3429000" indent="-228600" defTabSz="476250" eaLnBrk="0" fontAlgn="base" hangingPunct="0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1400">
                <a:solidFill>
                  <a:srgbClr val="003399"/>
                </a:solidFill>
                <a:latin typeface="Arial" charset="0"/>
              </a:defRPr>
            </a:lvl8pPr>
            <a:lvl9pPr marL="3886200" indent="-228600" defTabSz="476250" eaLnBrk="0" fontAlgn="base" hangingPunct="0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1400">
                <a:solidFill>
                  <a:srgbClr val="003399"/>
                </a:solidFill>
                <a:latin typeface="Arial" charset="0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hu-HU" altLang="hu-HU" sz="1800" dirty="0"/>
              <a:t>       </a:t>
            </a:r>
          </a:p>
          <a:p>
            <a:pPr>
              <a:spcAft>
                <a:spcPct val="0"/>
              </a:spcAft>
              <a:buFontTx/>
              <a:buNone/>
            </a:pPr>
            <a:r>
              <a:rPr lang="hu-HU" altLang="hu-HU" sz="1800" dirty="0"/>
              <a:t>      </a:t>
            </a:r>
            <a:r>
              <a:rPr lang="hu-HU" altLang="hu-HU" sz="1800" dirty="0" err="1">
                <a:solidFill>
                  <a:srgbClr val="000099"/>
                </a:solidFill>
              </a:rPr>
              <a:t>All</a:t>
            </a:r>
            <a:r>
              <a:rPr lang="hu-HU" altLang="hu-HU" sz="1800" dirty="0">
                <a:solidFill>
                  <a:srgbClr val="000099"/>
                </a:solidFill>
              </a:rPr>
              <a:t> </a:t>
            </a:r>
            <a:r>
              <a:rPr lang="hu-HU" altLang="hu-HU" sz="1800" dirty="0" err="1">
                <a:solidFill>
                  <a:srgbClr val="000099"/>
                </a:solidFill>
              </a:rPr>
              <a:t>risks</a:t>
            </a:r>
            <a:r>
              <a:rPr lang="hu-HU" altLang="hu-HU" sz="1200" dirty="0">
                <a:solidFill>
                  <a:srgbClr val="000099"/>
                </a:solidFill>
              </a:rPr>
              <a:t> </a:t>
            </a:r>
          </a:p>
          <a:p>
            <a:pPr>
              <a:spcAft>
                <a:spcPct val="0"/>
              </a:spcAft>
              <a:buFontTx/>
              <a:buNone/>
            </a:pPr>
            <a:r>
              <a:rPr lang="hu-HU" altLang="hu-HU" sz="1800" dirty="0">
                <a:solidFill>
                  <a:srgbClr val="000099"/>
                </a:solidFill>
              </a:rPr>
              <a:t>     </a:t>
            </a:r>
            <a:endParaRPr lang="hu-HU" altLang="hu-HU" sz="1800" dirty="0"/>
          </a:p>
        </p:txBody>
      </p:sp>
      <p:sp>
        <p:nvSpPr>
          <p:cNvPr id="1127450" name="Line 26"/>
          <p:cNvSpPr>
            <a:spLocks noChangeShapeType="1"/>
          </p:cNvSpPr>
          <p:nvPr/>
        </p:nvSpPr>
        <p:spPr bwMode="auto">
          <a:xfrm flipH="1">
            <a:off x="5796136" y="1875631"/>
            <a:ext cx="647700" cy="79216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127451" name="Text Box 27"/>
          <p:cNvSpPr txBox="1">
            <a:spLocks noChangeArrowheads="1"/>
          </p:cNvSpPr>
          <p:nvPr/>
        </p:nvSpPr>
        <p:spPr bwMode="auto">
          <a:xfrm>
            <a:off x="6647393" y="1917701"/>
            <a:ext cx="636587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sz="900" dirty="0"/>
              <a:t>  </a:t>
            </a:r>
            <a:r>
              <a:rPr lang="hu-HU" altLang="hu-HU" sz="1600" dirty="0">
                <a:solidFill>
                  <a:srgbClr val="003399"/>
                </a:solidFill>
              </a:rPr>
              <a:t>vagy </a:t>
            </a:r>
          </a:p>
        </p:txBody>
      </p:sp>
      <p:sp>
        <p:nvSpPr>
          <p:cNvPr id="1127452" name="Line 28"/>
          <p:cNvSpPr>
            <a:spLocks noChangeShapeType="1"/>
          </p:cNvSpPr>
          <p:nvPr/>
        </p:nvSpPr>
        <p:spPr bwMode="auto">
          <a:xfrm>
            <a:off x="7307262" y="1917701"/>
            <a:ext cx="792163" cy="719137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127454" name="Tartalom helye 2"/>
          <p:cNvSpPr>
            <a:spLocks/>
          </p:cNvSpPr>
          <p:nvPr/>
        </p:nvSpPr>
        <p:spPr bwMode="auto">
          <a:xfrm>
            <a:off x="5148263" y="2708275"/>
            <a:ext cx="1727200" cy="1081088"/>
          </a:xfrm>
          <a:prstGeom prst="rect">
            <a:avLst/>
          </a:prstGeom>
          <a:solidFill>
            <a:srgbClr val="80A3D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 marL="381000" indent="-381000" algn="l" defTabSz="476250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2800">
                <a:solidFill>
                  <a:srgbClr val="003399"/>
                </a:solidFill>
                <a:latin typeface="Arial" charset="0"/>
              </a:defRPr>
            </a:lvl1pPr>
            <a:lvl2pPr marL="742950" indent="-285750" algn="l" defTabSz="476250">
              <a:spcBef>
                <a:spcPct val="20000"/>
              </a:spcBef>
              <a:spcAft>
                <a:spcPct val="20000"/>
              </a:spcAft>
              <a:buSzPct val="100000"/>
              <a:buFont typeface="Wingdings" pitchFamily="2" charset="2"/>
              <a:buChar char="Ø"/>
              <a:defRPr sz="2000">
                <a:solidFill>
                  <a:srgbClr val="003399"/>
                </a:solidFill>
                <a:latin typeface="Arial" charset="0"/>
              </a:defRPr>
            </a:lvl2pPr>
            <a:lvl3pPr marL="1143000" indent="-228600" algn="l" defTabSz="476250">
              <a:spcBef>
                <a:spcPct val="20000"/>
              </a:spcBef>
              <a:spcAft>
                <a:spcPct val="20000"/>
              </a:spcAft>
              <a:buSzPct val="100000"/>
              <a:buFont typeface="Monotype Sorts" pitchFamily="2" charset="2"/>
              <a:buChar char="u"/>
              <a:defRPr>
                <a:solidFill>
                  <a:srgbClr val="003399"/>
                </a:solidFill>
                <a:latin typeface="Arial" charset="0"/>
              </a:defRPr>
            </a:lvl3pPr>
            <a:lvl4pPr marL="1600200" indent="-228600" algn="l" defTabSz="476250">
              <a:spcBef>
                <a:spcPct val="20000"/>
              </a:spcBef>
              <a:spcAft>
                <a:spcPct val="20000"/>
              </a:spcAft>
              <a:buSzPct val="100000"/>
              <a:buChar char="–"/>
              <a:defRPr sz="1600">
                <a:solidFill>
                  <a:srgbClr val="003399"/>
                </a:solidFill>
                <a:latin typeface="Arial" charset="0"/>
              </a:defRPr>
            </a:lvl4pPr>
            <a:lvl5pPr marL="2057400" indent="-228600" algn="l" defTabSz="476250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1400">
                <a:solidFill>
                  <a:srgbClr val="003399"/>
                </a:solidFill>
                <a:latin typeface="Arial" charset="0"/>
              </a:defRPr>
            </a:lvl5pPr>
            <a:lvl6pPr marL="2514600" indent="-228600" defTabSz="476250" eaLnBrk="0" fontAlgn="base" hangingPunct="0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1400">
                <a:solidFill>
                  <a:srgbClr val="003399"/>
                </a:solidFill>
                <a:latin typeface="Arial" charset="0"/>
              </a:defRPr>
            </a:lvl6pPr>
            <a:lvl7pPr marL="2971800" indent="-228600" defTabSz="476250" eaLnBrk="0" fontAlgn="base" hangingPunct="0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1400">
                <a:solidFill>
                  <a:srgbClr val="003399"/>
                </a:solidFill>
                <a:latin typeface="Arial" charset="0"/>
              </a:defRPr>
            </a:lvl7pPr>
            <a:lvl8pPr marL="3429000" indent="-228600" defTabSz="476250" eaLnBrk="0" fontAlgn="base" hangingPunct="0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1400">
                <a:solidFill>
                  <a:srgbClr val="003399"/>
                </a:solidFill>
                <a:latin typeface="Arial" charset="0"/>
              </a:defRPr>
            </a:lvl8pPr>
            <a:lvl9pPr marL="3886200" indent="-228600" defTabSz="476250" eaLnBrk="0" fontAlgn="base" hangingPunct="0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1400">
                <a:solidFill>
                  <a:srgbClr val="003399"/>
                </a:solidFill>
                <a:latin typeface="Arial" charset="0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hu-HU" altLang="hu-HU" sz="1800"/>
              <a:t>       </a:t>
            </a:r>
            <a:r>
              <a:rPr lang="hu-HU" altLang="hu-HU" sz="1800">
                <a:solidFill>
                  <a:srgbClr val="000099"/>
                </a:solidFill>
              </a:rPr>
              <a:t>Alap- ,</a:t>
            </a:r>
            <a:endParaRPr lang="hu-HU" altLang="hu-HU" sz="1400">
              <a:solidFill>
                <a:srgbClr val="000099"/>
              </a:solidFill>
            </a:endParaRPr>
          </a:p>
          <a:p>
            <a:pPr>
              <a:spcAft>
                <a:spcPct val="0"/>
              </a:spcAft>
              <a:buFontTx/>
              <a:buNone/>
            </a:pPr>
            <a:r>
              <a:rPr lang="hu-HU" altLang="hu-HU" sz="1400">
                <a:solidFill>
                  <a:srgbClr val="000099"/>
                </a:solidFill>
              </a:rPr>
              <a:t>   </a:t>
            </a:r>
            <a:r>
              <a:rPr lang="hu-HU" altLang="hu-HU" sz="1800">
                <a:solidFill>
                  <a:srgbClr val="000099"/>
                </a:solidFill>
              </a:rPr>
              <a:t> kibővített    </a:t>
            </a:r>
          </a:p>
          <a:p>
            <a:pPr>
              <a:spcAft>
                <a:spcPct val="0"/>
              </a:spcAft>
              <a:buFontTx/>
              <a:buNone/>
            </a:pPr>
            <a:r>
              <a:rPr lang="hu-HU" altLang="hu-HU" sz="1800">
                <a:solidFill>
                  <a:srgbClr val="000099"/>
                </a:solidFill>
              </a:rPr>
              <a:t>     fedezet </a:t>
            </a:r>
            <a:endParaRPr lang="hu-HU" altLang="hu-HU" sz="1800"/>
          </a:p>
        </p:txBody>
      </p:sp>
      <p:sp>
        <p:nvSpPr>
          <p:cNvPr id="1127455" name="Tartalom helye 2"/>
          <p:cNvSpPr>
            <a:spLocks/>
          </p:cNvSpPr>
          <p:nvPr/>
        </p:nvSpPr>
        <p:spPr bwMode="auto">
          <a:xfrm>
            <a:off x="7164388" y="2708275"/>
            <a:ext cx="1727200" cy="1081088"/>
          </a:xfrm>
          <a:prstGeom prst="rect">
            <a:avLst/>
          </a:prstGeom>
          <a:solidFill>
            <a:srgbClr val="80A3D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 marL="381000" indent="-381000" algn="l" defTabSz="476250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2800">
                <a:solidFill>
                  <a:srgbClr val="003399"/>
                </a:solidFill>
                <a:latin typeface="Arial" charset="0"/>
              </a:defRPr>
            </a:lvl1pPr>
            <a:lvl2pPr marL="742950" indent="-285750" algn="l" defTabSz="476250">
              <a:spcBef>
                <a:spcPct val="20000"/>
              </a:spcBef>
              <a:spcAft>
                <a:spcPct val="20000"/>
              </a:spcAft>
              <a:buSzPct val="100000"/>
              <a:buFont typeface="Wingdings" pitchFamily="2" charset="2"/>
              <a:buChar char="Ø"/>
              <a:defRPr sz="2000">
                <a:solidFill>
                  <a:srgbClr val="003399"/>
                </a:solidFill>
                <a:latin typeface="Arial" charset="0"/>
              </a:defRPr>
            </a:lvl2pPr>
            <a:lvl3pPr marL="1143000" indent="-228600" algn="l" defTabSz="476250">
              <a:spcBef>
                <a:spcPct val="20000"/>
              </a:spcBef>
              <a:spcAft>
                <a:spcPct val="20000"/>
              </a:spcAft>
              <a:buSzPct val="100000"/>
              <a:buFont typeface="Monotype Sorts" pitchFamily="2" charset="2"/>
              <a:buChar char="u"/>
              <a:defRPr>
                <a:solidFill>
                  <a:srgbClr val="003399"/>
                </a:solidFill>
                <a:latin typeface="Arial" charset="0"/>
              </a:defRPr>
            </a:lvl3pPr>
            <a:lvl4pPr marL="1600200" indent="-228600" algn="l" defTabSz="476250">
              <a:spcBef>
                <a:spcPct val="20000"/>
              </a:spcBef>
              <a:spcAft>
                <a:spcPct val="20000"/>
              </a:spcAft>
              <a:buSzPct val="100000"/>
              <a:buChar char="–"/>
              <a:defRPr sz="1600">
                <a:solidFill>
                  <a:srgbClr val="003399"/>
                </a:solidFill>
                <a:latin typeface="Arial" charset="0"/>
              </a:defRPr>
            </a:lvl4pPr>
            <a:lvl5pPr marL="2057400" indent="-228600" algn="l" defTabSz="476250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1400">
                <a:solidFill>
                  <a:srgbClr val="003399"/>
                </a:solidFill>
                <a:latin typeface="Arial" charset="0"/>
              </a:defRPr>
            </a:lvl5pPr>
            <a:lvl6pPr marL="2514600" indent="-228600" defTabSz="476250" eaLnBrk="0" fontAlgn="base" hangingPunct="0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1400">
                <a:solidFill>
                  <a:srgbClr val="003399"/>
                </a:solidFill>
                <a:latin typeface="Arial" charset="0"/>
              </a:defRPr>
            </a:lvl6pPr>
            <a:lvl7pPr marL="2971800" indent="-228600" defTabSz="476250" eaLnBrk="0" fontAlgn="base" hangingPunct="0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1400">
                <a:solidFill>
                  <a:srgbClr val="003399"/>
                </a:solidFill>
                <a:latin typeface="Arial" charset="0"/>
              </a:defRPr>
            </a:lvl7pPr>
            <a:lvl8pPr marL="3429000" indent="-228600" defTabSz="476250" eaLnBrk="0" fontAlgn="base" hangingPunct="0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1400">
                <a:solidFill>
                  <a:srgbClr val="003399"/>
                </a:solidFill>
                <a:latin typeface="Arial" charset="0"/>
              </a:defRPr>
            </a:lvl8pPr>
            <a:lvl9pPr marL="3886200" indent="-228600" defTabSz="476250" eaLnBrk="0" fontAlgn="base" hangingPunct="0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1400">
                <a:solidFill>
                  <a:srgbClr val="003399"/>
                </a:solidFill>
                <a:latin typeface="Arial" charset="0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hu-HU" altLang="hu-HU" sz="1800"/>
              <a:t>       </a:t>
            </a:r>
          </a:p>
          <a:p>
            <a:pPr>
              <a:spcAft>
                <a:spcPct val="0"/>
              </a:spcAft>
              <a:buFontTx/>
              <a:buNone/>
            </a:pPr>
            <a:r>
              <a:rPr lang="hu-HU" altLang="hu-HU" sz="1800"/>
              <a:t>      </a:t>
            </a:r>
            <a:r>
              <a:rPr lang="hu-HU" altLang="hu-HU" sz="1800">
                <a:solidFill>
                  <a:srgbClr val="000099"/>
                </a:solidFill>
              </a:rPr>
              <a:t>All risks</a:t>
            </a:r>
            <a:r>
              <a:rPr lang="hu-HU" altLang="hu-HU" sz="1200">
                <a:solidFill>
                  <a:srgbClr val="000099"/>
                </a:solidFill>
              </a:rPr>
              <a:t> </a:t>
            </a:r>
          </a:p>
          <a:p>
            <a:pPr>
              <a:spcAft>
                <a:spcPct val="0"/>
              </a:spcAft>
              <a:buFontTx/>
              <a:buNone/>
            </a:pPr>
            <a:r>
              <a:rPr lang="hu-HU" altLang="hu-HU" sz="1800">
                <a:solidFill>
                  <a:srgbClr val="000099"/>
                </a:solidFill>
              </a:rPr>
              <a:t>     </a:t>
            </a:r>
            <a:endParaRPr lang="hu-HU" altLang="hu-HU" sz="1800"/>
          </a:p>
        </p:txBody>
      </p:sp>
      <p:sp>
        <p:nvSpPr>
          <p:cNvPr id="1127456" name="Tartalom helye 2"/>
          <p:cNvSpPr>
            <a:spLocks/>
          </p:cNvSpPr>
          <p:nvPr/>
        </p:nvSpPr>
        <p:spPr bwMode="auto">
          <a:xfrm>
            <a:off x="3276600" y="4149725"/>
            <a:ext cx="1728788" cy="1152525"/>
          </a:xfrm>
          <a:prstGeom prst="rect">
            <a:avLst/>
          </a:prstGeom>
          <a:solidFill>
            <a:srgbClr val="A6BE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 marL="381000" indent="-381000" algn="l" defTabSz="476250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2800">
                <a:solidFill>
                  <a:srgbClr val="003399"/>
                </a:solidFill>
                <a:latin typeface="Arial" charset="0"/>
              </a:defRPr>
            </a:lvl1pPr>
            <a:lvl2pPr marL="742950" indent="-285750" algn="l" defTabSz="476250">
              <a:spcBef>
                <a:spcPct val="20000"/>
              </a:spcBef>
              <a:spcAft>
                <a:spcPct val="20000"/>
              </a:spcAft>
              <a:buSzPct val="100000"/>
              <a:buFont typeface="Wingdings" pitchFamily="2" charset="2"/>
              <a:buChar char="Ø"/>
              <a:defRPr sz="2000">
                <a:solidFill>
                  <a:srgbClr val="003399"/>
                </a:solidFill>
                <a:latin typeface="Arial" charset="0"/>
              </a:defRPr>
            </a:lvl2pPr>
            <a:lvl3pPr marL="1143000" indent="-228600" algn="l" defTabSz="476250">
              <a:spcBef>
                <a:spcPct val="20000"/>
              </a:spcBef>
              <a:spcAft>
                <a:spcPct val="20000"/>
              </a:spcAft>
              <a:buSzPct val="100000"/>
              <a:buFont typeface="Monotype Sorts" pitchFamily="2" charset="2"/>
              <a:buChar char="u"/>
              <a:defRPr>
                <a:solidFill>
                  <a:srgbClr val="003399"/>
                </a:solidFill>
                <a:latin typeface="Arial" charset="0"/>
              </a:defRPr>
            </a:lvl3pPr>
            <a:lvl4pPr marL="1600200" indent="-228600" algn="l" defTabSz="476250">
              <a:spcBef>
                <a:spcPct val="20000"/>
              </a:spcBef>
              <a:spcAft>
                <a:spcPct val="20000"/>
              </a:spcAft>
              <a:buSzPct val="100000"/>
              <a:buChar char="–"/>
              <a:defRPr sz="1600">
                <a:solidFill>
                  <a:srgbClr val="003399"/>
                </a:solidFill>
                <a:latin typeface="Arial" charset="0"/>
              </a:defRPr>
            </a:lvl4pPr>
            <a:lvl5pPr marL="2057400" indent="-228600" algn="l" defTabSz="476250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1400">
                <a:solidFill>
                  <a:srgbClr val="003399"/>
                </a:solidFill>
                <a:latin typeface="Arial" charset="0"/>
              </a:defRPr>
            </a:lvl5pPr>
            <a:lvl6pPr marL="2514600" indent="-228600" defTabSz="476250" eaLnBrk="0" fontAlgn="base" hangingPunct="0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1400">
                <a:solidFill>
                  <a:srgbClr val="003399"/>
                </a:solidFill>
                <a:latin typeface="Arial" charset="0"/>
              </a:defRPr>
            </a:lvl6pPr>
            <a:lvl7pPr marL="2971800" indent="-228600" defTabSz="476250" eaLnBrk="0" fontAlgn="base" hangingPunct="0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1400">
                <a:solidFill>
                  <a:srgbClr val="003399"/>
                </a:solidFill>
                <a:latin typeface="Arial" charset="0"/>
              </a:defRPr>
            </a:lvl7pPr>
            <a:lvl8pPr marL="3429000" indent="-228600" defTabSz="476250" eaLnBrk="0" fontAlgn="base" hangingPunct="0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1400">
                <a:solidFill>
                  <a:srgbClr val="003399"/>
                </a:solidFill>
                <a:latin typeface="Arial" charset="0"/>
              </a:defRPr>
            </a:lvl8pPr>
            <a:lvl9pPr marL="3886200" indent="-228600" defTabSz="476250" eaLnBrk="0" fontAlgn="base" hangingPunct="0">
              <a:spcBef>
                <a:spcPct val="20000"/>
              </a:spcBef>
              <a:spcAft>
                <a:spcPct val="20000"/>
              </a:spcAft>
              <a:buSzPct val="100000"/>
              <a:buChar char="•"/>
              <a:defRPr sz="1400">
                <a:solidFill>
                  <a:srgbClr val="003399"/>
                </a:solidFill>
                <a:latin typeface="Arial" charset="0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hu-HU" altLang="hu-HU" sz="1800" dirty="0"/>
              <a:t>   </a:t>
            </a:r>
            <a:r>
              <a:rPr lang="hu-HU" altLang="hu-HU" sz="1200" dirty="0">
                <a:solidFill>
                  <a:srgbClr val="000099"/>
                </a:solidFill>
              </a:rPr>
              <a:t>1.sz</a:t>
            </a:r>
            <a:r>
              <a:rPr lang="hu-HU" altLang="hu-HU" sz="1200" dirty="0" smtClean="0">
                <a:solidFill>
                  <a:srgbClr val="000099"/>
                </a:solidFill>
              </a:rPr>
              <a:t>. záradék</a:t>
            </a:r>
            <a:r>
              <a:rPr lang="hu-HU" altLang="hu-HU" sz="1200" dirty="0">
                <a:solidFill>
                  <a:srgbClr val="000099"/>
                </a:solidFill>
              </a:rPr>
              <a:t>: </a:t>
            </a:r>
          </a:p>
          <a:p>
            <a:pPr>
              <a:spcAft>
                <a:spcPct val="0"/>
              </a:spcAft>
              <a:buFontTx/>
              <a:buNone/>
            </a:pPr>
            <a:r>
              <a:rPr lang="hu-HU" altLang="hu-HU" sz="1200" dirty="0">
                <a:solidFill>
                  <a:srgbClr val="000099"/>
                </a:solidFill>
              </a:rPr>
              <a:t>    szállítmány ki- és berakodása során törésre, sérülésre</a:t>
            </a:r>
            <a:endParaRPr lang="hu-HU" altLang="hu-HU" sz="1200" i="1" dirty="0">
              <a:solidFill>
                <a:srgbClr val="000099"/>
              </a:solidFill>
            </a:endParaRPr>
          </a:p>
          <a:p>
            <a:pPr>
              <a:spcAft>
                <a:spcPct val="0"/>
              </a:spcAft>
              <a:buFontTx/>
              <a:buNone/>
            </a:pPr>
            <a:r>
              <a:rPr lang="hu-HU" altLang="hu-HU" sz="1800" i="1" dirty="0">
                <a:solidFill>
                  <a:srgbClr val="000099"/>
                </a:solidFill>
              </a:rPr>
              <a:t>          </a:t>
            </a:r>
          </a:p>
        </p:txBody>
      </p:sp>
      <p:sp>
        <p:nvSpPr>
          <p:cNvPr id="1127457" name="Text Box 33"/>
          <p:cNvSpPr txBox="1">
            <a:spLocks noChangeArrowheads="1"/>
          </p:cNvSpPr>
          <p:nvPr/>
        </p:nvSpPr>
        <p:spPr bwMode="auto">
          <a:xfrm>
            <a:off x="3924300" y="3789363"/>
            <a:ext cx="2873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sz="1600" b="1" dirty="0">
                <a:solidFill>
                  <a:srgbClr val="003399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991568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SIGNAL OKTATÁS\Képek\dar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57692"/>
            <a:ext cx="7401203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5256213" y="6426200"/>
            <a:ext cx="3887787" cy="431800"/>
          </a:xfrm>
        </p:spPr>
        <p:txBody>
          <a:bodyPr/>
          <a:lstStyle/>
          <a:p>
            <a:pPr algn="r" eaLnBrk="1" hangingPunct="1"/>
            <a:r>
              <a:rPr lang="hu-HU" sz="1500" b="1" smtClean="0">
                <a:solidFill>
                  <a:schemeClr val="bg1"/>
                </a:solidFill>
              </a:rPr>
              <a:t>Előadó: XY</a:t>
            </a:r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2123728" y="980728"/>
            <a:ext cx="5760640" cy="1656184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hu-HU" sz="2800" cap="all" spc="20" dirty="0" smtClean="0"/>
              <a:t/>
            </a:r>
            <a:br>
              <a:rPr lang="hu-HU" sz="2800" cap="all" spc="20" dirty="0" smtClean="0"/>
            </a:br>
            <a:r>
              <a:rPr lang="hu-HU" sz="2800" cap="all" spc="20" dirty="0" smtClean="0"/>
              <a:t/>
            </a:r>
            <a:br>
              <a:rPr lang="hu-HU" sz="2800" cap="all" spc="20" dirty="0" smtClean="0"/>
            </a:br>
            <a:endParaRPr lang="hu-HU" sz="1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9701"/>
            <a:ext cx="49133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0273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1"/>
          <p:cNvSpPr txBox="1">
            <a:spLocks/>
          </p:cNvSpPr>
          <p:nvPr/>
        </p:nvSpPr>
        <p:spPr bwMode="auto">
          <a:xfrm>
            <a:off x="742950" y="60960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EAEAEA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EAEAEA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EAEAEA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EAEAEA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EAEAEA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EAEAEA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EAEAEA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EAEAEA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 dirty="0" smtClean="0">
              <a:solidFill>
                <a:srgbClr val="000000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96702" y="188640"/>
            <a:ext cx="35443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kivitelezés folyamata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27080" y="2465963"/>
            <a:ext cx="2050562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hu-HU" altLang="hu-H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Építész </a:t>
            </a:r>
            <a:r>
              <a:rPr lang="hu-HU" altLang="hu-H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tervező</a:t>
            </a:r>
            <a:endParaRPr lang="hu-HU" altLang="hu-HU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altLang="hu-H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Társtervezők:</a:t>
            </a:r>
          </a:p>
          <a:p>
            <a:r>
              <a:rPr lang="hu-HU" altLang="hu-H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Statikus</a:t>
            </a:r>
          </a:p>
          <a:p>
            <a:r>
              <a:rPr lang="hu-HU" altLang="hu-H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Épületgépész</a:t>
            </a:r>
          </a:p>
          <a:p>
            <a:r>
              <a:rPr lang="hu-HU" altLang="hu-H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Villamos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416589" y="4937934"/>
            <a:ext cx="3190297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hu-HU" altLang="hu-H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Önkormányzat (hatóság)</a:t>
            </a:r>
          </a:p>
          <a:p>
            <a:pPr algn="ctr">
              <a:spcBef>
                <a:spcPct val="30000"/>
              </a:spcBef>
            </a:pPr>
            <a:r>
              <a:rPr lang="hu-HU" altLang="hu-H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Szakhatóságok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172838" y="2088947"/>
            <a:ext cx="8130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20186" y="3028891"/>
            <a:ext cx="22447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286820" y="4189383"/>
            <a:ext cx="8130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190612" y="1123583"/>
            <a:ext cx="152477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hu-HU" altLang="hu-H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Építtető</a:t>
            </a:r>
          </a:p>
          <a:p>
            <a:pPr algn="ctr"/>
            <a:r>
              <a:rPr lang="hu-HU" altLang="hu-H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(Beruházó)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382549" y="2903894"/>
            <a:ext cx="31325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Bonyolító - Fővállalkozó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988420" y="4389438"/>
            <a:ext cx="18085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Alvállalkozók</a:t>
            </a: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4705350" y="3671223"/>
            <a:ext cx="495300" cy="533400"/>
          </a:xfrm>
          <a:prstGeom prst="upDownArrow">
            <a:avLst>
              <a:gd name="adj1" fmla="val 50000"/>
              <a:gd name="adj2" fmla="val 21538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4705350" y="2222357"/>
            <a:ext cx="495300" cy="533400"/>
          </a:xfrm>
          <a:prstGeom prst="upDownArrow">
            <a:avLst>
              <a:gd name="adj1" fmla="val 50000"/>
              <a:gd name="adj2" fmla="val 21538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4482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Folyamat</a:t>
            </a:r>
            <a:endParaRPr lang="hu-HU" dirty="0"/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1115616" y="962437"/>
            <a:ext cx="609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alt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Építési, szerelési folyamatot biztosítunk!</a:t>
            </a: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1567028" y="1628800"/>
            <a:ext cx="617332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altLang="hu-H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Határozott időre vonatkozik a biztosítás</a:t>
            </a:r>
          </a:p>
          <a:p>
            <a:pPr eaLnBrk="0" hangingPunct="0">
              <a:spcBef>
                <a:spcPct val="50000"/>
              </a:spcBef>
            </a:pPr>
            <a:r>
              <a:rPr lang="hu-HU" altLang="hu-H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/kivétel keretszerződések/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2906200" y="2742270"/>
            <a:ext cx="42171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alt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 építkezés biztosítható!</a:t>
            </a:r>
          </a:p>
        </p:txBody>
      </p:sp>
      <p:sp>
        <p:nvSpPr>
          <p:cNvPr id="39" name="AutoShape 12"/>
          <p:cNvSpPr>
            <a:spLocks noChangeArrowheads="1"/>
          </p:cNvSpPr>
          <p:nvPr/>
        </p:nvSpPr>
        <p:spPr bwMode="auto">
          <a:xfrm>
            <a:off x="6858000" y="1752599"/>
            <a:ext cx="1170384" cy="658743"/>
          </a:xfrm>
          <a:prstGeom prst="curvedLeftArrow">
            <a:avLst>
              <a:gd name="adj1" fmla="val 20000"/>
              <a:gd name="adj2" fmla="val 41585"/>
              <a:gd name="adj3" fmla="val 50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0"/>
              </a:spcBef>
            </a:pPr>
            <a:endParaRPr lang="hu-HU" sz="900" u="sng" smtClean="0">
              <a:solidFill>
                <a:srgbClr val="000000"/>
              </a:solidFill>
              <a:latin typeface="Times New Roman CE" charset="-18"/>
            </a:endParaRPr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7621588" y="2742270"/>
            <a:ext cx="914400" cy="609600"/>
          </a:xfrm>
          <a:prstGeom prst="curvedLeftArrow">
            <a:avLst>
              <a:gd name="adj1" fmla="val 20000"/>
              <a:gd name="adj2" fmla="val 40000"/>
              <a:gd name="adj3" fmla="val 50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0"/>
              </a:spcBef>
            </a:pPr>
            <a:endParaRPr lang="hu-HU" sz="900" u="sng" smtClean="0">
              <a:solidFill>
                <a:srgbClr val="000000"/>
              </a:solidFill>
              <a:latin typeface="Times New Roman CE" charset="-18"/>
            </a:endParaRPr>
          </a:p>
        </p:txBody>
      </p:sp>
      <p:sp>
        <p:nvSpPr>
          <p:cNvPr id="41" name="AutoShape 21"/>
          <p:cNvSpPr>
            <a:spLocks noChangeArrowheads="1"/>
          </p:cNvSpPr>
          <p:nvPr/>
        </p:nvSpPr>
        <p:spPr bwMode="auto">
          <a:xfrm>
            <a:off x="6444208" y="3953193"/>
            <a:ext cx="2091780" cy="720090"/>
          </a:xfrm>
          <a:prstGeom prst="plaque">
            <a:avLst>
              <a:gd name="adj" fmla="val 16667"/>
            </a:avLst>
          </a:prstGeom>
          <a:solidFill>
            <a:srgbClr val="A0FA9E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altLang="hu-HU" sz="3000" b="1" dirty="0" smtClean="0">
                <a:solidFill>
                  <a:srgbClr val="000000"/>
                </a:solidFill>
                <a:latin typeface="HelveticaNeue" pitchFamily="2" charset="0"/>
              </a:rPr>
              <a:t> </a:t>
            </a:r>
            <a:r>
              <a:rPr lang="hu-HU" altLang="hu-H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Mélyépítés  </a:t>
            </a:r>
          </a:p>
        </p:txBody>
      </p:sp>
      <p:sp>
        <p:nvSpPr>
          <p:cNvPr id="42" name="AutoShape 22"/>
          <p:cNvSpPr>
            <a:spLocks noChangeArrowheads="1"/>
          </p:cNvSpPr>
          <p:nvPr/>
        </p:nvSpPr>
        <p:spPr bwMode="auto">
          <a:xfrm>
            <a:off x="1413462" y="3953193"/>
            <a:ext cx="2053049" cy="720090"/>
          </a:xfrm>
          <a:prstGeom prst="plaque">
            <a:avLst>
              <a:gd name="adj" fmla="val 16667"/>
            </a:avLst>
          </a:prstGeom>
          <a:solidFill>
            <a:srgbClr val="9DF0FB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altLang="hu-HU" sz="3000" b="1" dirty="0" smtClean="0">
                <a:solidFill>
                  <a:srgbClr val="000000"/>
                </a:solidFill>
                <a:latin typeface="HelveticaNeue" pitchFamily="2" charset="0"/>
              </a:rPr>
              <a:t> </a:t>
            </a:r>
            <a:r>
              <a:rPr lang="hu-HU" altLang="hu-H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Magasépítés </a:t>
            </a:r>
          </a:p>
        </p:txBody>
      </p:sp>
      <p:sp>
        <p:nvSpPr>
          <p:cNvPr id="43" name="AutoShape 26"/>
          <p:cNvSpPr>
            <a:spLocks noChangeArrowheads="1"/>
          </p:cNvSpPr>
          <p:nvPr/>
        </p:nvSpPr>
        <p:spPr bwMode="auto">
          <a:xfrm>
            <a:off x="3851920" y="5688965"/>
            <a:ext cx="2325688" cy="520065"/>
          </a:xfrm>
          <a:prstGeom prst="plaque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altLang="hu-H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Szerelés     </a:t>
            </a:r>
          </a:p>
        </p:txBody>
      </p:sp>
      <p:pic>
        <p:nvPicPr>
          <p:cNvPr id="3078" name="Picture 6" descr="Z:\SIGNAL OKTATÁS\Képek\rajz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01008"/>
            <a:ext cx="229891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8890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7664"/>
            <a:ext cx="6551612" cy="2198100"/>
          </a:xfrm>
        </p:spPr>
        <p:txBody>
          <a:bodyPr/>
          <a:lstStyle/>
          <a:p>
            <a:r>
              <a:rPr lang="hu-HU" dirty="0" smtClean="0"/>
              <a:t>	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86505" y="945396"/>
            <a:ext cx="81574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Építési </a:t>
            </a:r>
            <a:r>
              <a:rPr lang="hu-HU" altLang="hu-H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teljesítés = anyag + díj</a:t>
            </a:r>
            <a:endParaRPr lang="hu-HU" altLang="hu-HU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21964" y="945396"/>
            <a:ext cx="28123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Új építés	Átépítés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51363" y="5000652"/>
            <a:ext cx="12827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Építőgép</a:t>
            </a:r>
            <a:endParaRPr lang="hu-HU" alt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463757" y="5988559"/>
            <a:ext cx="2393950" cy="520065"/>
          </a:xfrm>
          <a:prstGeom prst="plaque">
            <a:avLst>
              <a:gd name="adj" fmla="val 16667"/>
            </a:avLst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hu-HU" altLang="hu-H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  <a:endParaRPr lang="hu-HU" altLang="hu-HU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211960" y="6010300"/>
            <a:ext cx="1094234" cy="446041"/>
          </a:xfrm>
          <a:prstGeom prst="rightArrow">
            <a:avLst>
              <a:gd name="adj1" fmla="val 50000"/>
              <a:gd name="adj2" fmla="val 58036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hu-HU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625175" y="6010300"/>
            <a:ext cx="291938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hu-HU" altLang="hu-H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Balesetszerű, előre nem látható,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hu-HU" altLang="hu-H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tervezhető események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025241" y="4800597"/>
            <a:ext cx="23952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Segédszerkezetek</a:t>
            </a:r>
            <a:endParaRPr lang="hu-HU" alt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180840" y="3420138"/>
            <a:ext cx="14798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Építési kár</a:t>
            </a:r>
            <a:endParaRPr lang="hu-HU" alt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211287" y="2005709"/>
            <a:ext cx="13227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Elemi kár</a:t>
            </a:r>
            <a:endParaRPr lang="hu-HU" alt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975661" y="1635970"/>
            <a:ext cx="2335896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hu-HU" altLang="hu-HU" sz="2000" b="1" dirty="0" smtClean="0">
                <a:solidFill>
                  <a:srgbClr val="FF3300"/>
                </a:solidFill>
                <a:latin typeface="Arial" panose="020B0604020202020204" pitchFamily="34" charset="0"/>
              </a:rPr>
              <a:t>F</a:t>
            </a:r>
            <a:r>
              <a:rPr lang="hu-HU" altLang="hu-HU" sz="20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elelősségi károk</a:t>
            </a:r>
            <a:endParaRPr lang="hu-HU" alt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Z:\SIGNAL OKTATÁS\Képek\átépíté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51899"/>
            <a:ext cx="1834711" cy="142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:\SIGNAL OKTATÁS\Képek\tetőtér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555" y="3104726"/>
            <a:ext cx="2170101" cy="143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SIGNAL OKTATÁS\Képek\bet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1484722"/>
            <a:ext cx="1834711" cy="137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:\SIGNAL OKTATÁS\Képek\cölöpfúró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431364"/>
            <a:ext cx="1843261" cy="134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zövegdoboz 17"/>
          <p:cNvSpPr txBox="1"/>
          <p:nvPr/>
        </p:nvSpPr>
        <p:spPr>
          <a:xfrm>
            <a:off x="5974928" y="2705096"/>
            <a:ext cx="2495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rgbClr val="000000"/>
                </a:solidFill>
              </a:rPr>
              <a:t>Objektív felelősség</a:t>
            </a:r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4" name="Téglalap 3"/>
          <p:cNvSpPr/>
          <p:nvPr/>
        </p:nvSpPr>
        <p:spPr bwMode="auto">
          <a:xfrm>
            <a:off x="5625175" y="5877272"/>
            <a:ext cx="2919389" cy="65227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009878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25192"/>
            <a:ext cx="6551612" cy="1143000"/>
          </a:xfrm>
        </p:spPr>
        <p:txBody>
          <a:bodyPr/>
          <a:lstStyle/>
          <a:p>
            <a:r>
              <a:rPr lang="hu-HU" sz="2000" dirty="0"/>
              <a:t>Megfelelés a közbeszerzések </a:t>
            </a:r>
            <a:r>
              <a:rPr lang="hu-HU" sz="2000" dirty="0" smtClean="0"/>
              <a:t>előírásainak</a:t>
            </a:r>
            <a:r>
              <a:rPr lang="hu-HU" sz="2000" dirty="0"/>
              <a:t>!?</a:t>
            </a:r>
            <a:br>
              <a:rPr lang="hu-HU" sz="2000" dirty="0"/>
            </a:b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15616" y="980728"/>
            <a:ext cx="7692056" cy="5544616"/>
          </a:xfrm>
        </p:spPr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A </a:t>
            </a:r>
            <a:r>
              <a:rPr lang="hu-HU" dirty="0">
                <a:solidFill>
                  <a:srgbClr val="FF0000"/>
                </a:solidFill>
              </a:rPr>
              <a:t>Közbeszerzési Hatóság Elnökének tájékoztatója</a:t>
            </a:r>
          </a:p>
          <a:p>
            <a:r>
              <a:rPr lang="hu-HU" dirty="0">
                <a:solidFill>
                  <a:srgbClr val="FF0000"/>
                </a:solidFill>
              </a:rPr>
              <a:t> </a:t>
            </a:r>
            <a:r>
              <a:rPr lang="hu-HU" dirty="0" smtClean="0">
                <a:solidFill>
                  <a:srgbClr val="FF0000"/>
                </a:solidFill>
              </a:rPr>
              <a:t>az </a:t>
            </a:r>
            <a:r>
              <a:rPr lang="hu-HU" dirty="0">
                <a:solidFill>
                  <a:srgbClr val="FF0000"/>
                </a:solidFill>
              </a:rPr>
              <a:t>építési beruházások biztosítási követelményeiről</a:t>
            </a:r>
          </a:p>
          <a:p>
            <a:endParaRPr lang="hu-HU" b="1" dirty="0">
              <a:solidFill>
                <a:srgbClr val="FF0000"/>
              </a:solidFill>
            </a:endParaRPr>
          </a:p>
          <a:p>
            <a:r>
              <a:rPr lang="hu-HU" sz="1400" i="1" dirty="0"/>
              <a:t>Az építési beruházások közbeszerzésének részletes szabályairól szóló </a:t>
            </a:r>
            <a:r>
              <a:rPr lang="hu-HU" sz="1400" b="1" dirty="0"/>
              <a:t>306/2011. (XII. 23.) Korm. rendelet </a:t>
            </a:r>
            <a:r>
              <a:rPr lang="hu-HU" sz="1400" dirty="0"/>
              <a:t>(a továbbiakban: </a:t>
            </a:r>
            <a:r>
              <a:rPr lang="hu-HU" sz="1400" dirty="0" err="1"/>
              <a:t>Épköz</a:t>
            </a:r>
            <a:r>
              <a:rPr lang="hu-HU" sz="1400" dirty="0"/>
              <a:t>.) 9. §</a:t>
            </a:r>
            <a:r>
              <a:rPr lang="hu-HU" sz="1400" dirty="0" err="1"/>
              <a:t>-a</a:t>
            </a:r>
            <a:r>
              <a:rPr lang="hu-HU" sz="1400" dirty="0"/>
              <a:t> alapján építési beruházás esetében az </a:t>
            </a:r>
            <a:endParaRPr lang="hu-HU" sz="1400" dirty="0" smtClean="0"/>
          </a:p>
          <a:p>
            <a:r>
              <a:rPr lang="hu-HU" sz="1600" dirty="0" smtClean="0">
                <a:solidFill>
                  <a:srgbClr val="0070C0"/>
                </a:solidFill>
              </a:rPr>
              <a:t>ajánlattevőként </a:t>
            </a:r>
            <a:r>
              <a:rPr lang="hu-HU" sz="1600" dirty="0">
                <a:solidFill>
                  <a:srgbClr val="0070C0"/>
                </a:solidFill>
              </a:rPr>
              <a:t>szerződő fél köteles – legkésőbb a szerződéskötés időpontjára – felelősségbiztosítási szerződést kötni vagy meglévő felelősségbiztosítását kiterjeszteni az ajánlatkérő által az eljárást megindító felhívásban vagy a dokumentációban előírt mértékű és terjedelmű felelősségbiztosításra.</a:t>
            </a:r>
          </a:p>
          <a:p>
            <a:r>
              <a:rPr lang="hu-HU" sz="1600" dirty="0">
                <a:solidFill>
                  <a:srgbClr val="0070C0"/>
                </a:solidFill>
              </a:rPr>
              <a:t> </a:t>
            </a:r>
          </a:p>
          <a:p>
            <a:r>
              <a:rPr lang="hu-HU" sz="1400" dirty="0"/>
              <a:t>A megfelelő felelősségbiztosítás meglétének követelményét a 2012. január 1. előtt indult építési beruházás tárgyú közbeszerzési eljárások tekintetében </a:t>
            </a:r>
            <a:r>
              <a:rPr lang="hu-HU" sz="1400" i="1" dirty="0"/>
              <a:t>a közbeszerzésekről szóló</a:t>
            </a:r>
            <a:r>
              <a:rPr lang="hu-HU" sz="1400" dirty="0"/>
              <a:t> </a:t>
            </a:r>
            <a:r>
              <a:rPr lang="hu-HU" sz="1400" b="1" dirty="0"/>
              <a:t>2003. évi CXXIX. törvény</a:t>
            </a:r>
            <a:r>
              <a:rPr lang="hu-HU" sz="1400" dirty="0"/>
              <a:t> 306. §</a:t>
            </a:r>
            <a:r>
              <a:rPr lang="hu-HU" sz="1400" dirty="0" err="1"/>
              <a:t>-ának</a:t>
            </a:r>
            <a:r>
              <a:rPr lang="hu-HU" sz="1400" dirty="0"/>
              <a:t> (2) bekezdése rögzítette, s bár a 2012. január 1-jétől hatályos </a:t>
            </a:r>
            <a:r>
              <a:rPr lang="hu-HU" sz="1400" i="1" dirty="0"/>
              <a:t>a közbeszerzésekről szóló</a:t>
            </a:r>
            <a:r>
              <a:rPr lang="hu-HU" sz="1400" dirty="0"/>
              <a:t> </a:t>
            </a:r>
            <a:r>
              <a:rPr lang="hu-HU" sz="1400" b="1" dirty="0"/>
              <a:t>2011. évi CVIII. törvény</a:t>
            </a:r>
            <a:r>
              <a:rPr lang="hu-HU" sz="1400" dirty="0"/>
              <a:t> (a továbbiakban: Kbt.) nem tartalmazza ezen rendelkezést, az </a:t>
            </a:r>
            <a:r>
              <a:rPr lang="hu-HU" sz="1400" dirty="0" err="1"/>
              <a:t>Épköz</a:t>
            </a:r>
            <a:r>
              <a:rPr lang="hu-HU" sz="1400" dirty="0"/>
              <a:t>. fent említett előírása alapján az ajánlattevőként szerződő félnek építési beruházás esetén – legkésőbb a szerződéskötés időpontjára – megfelelő, azaz az ajánlatkérő által az eljárást megindító felhívásban vagy a dokumentációban előírt mértékű és terjedelmű felelősségbiztosítással kell rendelkeznie.</a:t>
            </a:r>
          </a:p>
          <a:p>
            <a:r>
              <a:rPr lang="hu-HU" dirty="0"/>
              <a:t> </a:t>
            </a:r>
          </a:p>
          <a:p>
            <a:endParaRPr 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5766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Biztosítási díj számítás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15616" y="980728"/>
            <a:ext cx="7007325" cy="4608760"/>
          </a:xfrm>
        </p:spPr>
        <p:txBody>
          <a:bodyPr/>
          <a:lstStyle/>
          <a:p>
            <a:pPr>
              <a:buClr>
                <a:srgbClr val="790015"/>
              </a:buClr>
              <a:buSzPct val="100000"/>
            </a:pPr>
            <a:r>
              <a:rPr lang="hu-HU" b="1" dirty="0">
                <a:solidFill>
                  <a:srgbClr val="FF0000"/>
                </a:solidFill>
              </a:rPr>
              <a:t>Biztosítási díj számításánál </a:t>
            </a:r>
            <a:r>
              <a:rPr lang="hu-HU" b="1" dirty="0" smtClean="0">
                <a:solidFill>
                  <a:srgbClr val="FF0000"/>
                </a:solidFill>
              </a:rPr>
              <a:t>figyelembe </a:t>
            </a:r>
            <a:r>
              <a:rPr lang="hu-HU" b="1" dirty="0">
                <a:solidFill>
                  <a:srgbClr val="FF0000"/>
                </a:solidFill>
              </a:rPr>
              <a:t>vett </a:t>
            </a:r>
            <a:r>
              <a:rPr lang="hu-HU" b="1" dirty="0" smtClean="0">
                <a:solidFill>
                  <a:srgbClr val="FF0000"/>
                </a:solidFill>
              </a:rPr>
              <a:t>tényezők:</a:t>
            </a:r>
            <a:endParaRPr lang="hu-HU" altLang="hu-H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90015"/>
              </a:buClr>
              <a:buSzPct val="100000"/>
            </a:pPr>
            <a:endParaRPr lang="hu-HU" alt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90015"/>
              </a:buClr>
              <a:buSzPct val="100000"/>
            </a:pP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  elemi kár veszélyeztetettséget </a:t>
            </a:r>
          </a:p>
          <a:p>
            <a:pPr>
              <a:spcBef>
                <a:spcPct val="50000"/>
              </a:spcBef>
              <a:buClr>
                <a:srgbClr val="790015"/>
              </a:buClr>
              <a:buSzPct val="100000"/>
            </a:pP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  </a:t>
            </a:r>
            <a:r>
              <a:rPr lang="de-AT" alt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de-AT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építési</a:t>
            </a:r>
            <a:r>
              <a:rPr lang="de-AT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helyszín</a:t>
            </a:r>
            <a:r>
              <a:rPr lang="de-AT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állapotát</a:t>
            </a:r>
            <a:r>
              <a:rPr lang="de-AT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de-AT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veszélyeztetettségét</a:t>
            </a:r>
            <a:endParaRPr lang="de-AT" alt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90015"/>
              </a:buClr>
              <a:buSzPct val="100000"/>
            </a:pP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  </a:t>
            </a:r>
            <a:r>
              <a:rPr lang="de-AT" alt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szerkezeti</a:t>
            </a:r>
            <a:r>
              <a:rPr lang="de-AT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jellemzőket</a:t>
            </a:r>
            <a:r>
              <a:rPr lang="de-AT" alt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de-AT" alt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építési</a:t>
            </a:r>
            <a:r>
              <a:rPr lang="de-AT" alt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anyagokat</a:t>
            </a:r>
            <a:r>
              <a:rPr lang="de-AT" altLang="hu-HU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buClr>
                <a:srgbClr val="790015"/>
              </a:buClr>
              <a:buSzPct val="100000"/>
            </a:pP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  </a:t>
            </a:r>
            <a:r>
              <a:rPr lang="de-AT" alt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építési</a:t>
            </a:r>
            <a:r>
              <a:rPr lang="de-AT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módot</a:t>
            </a:r>
            <a:r>
              <a:rPr lang="de-AT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buClr>
                <a:srgbClr val="790015"/>
              </a:buClr>
              <a:buSzPct val="100000"/>
            </a:pP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  </a:t>
            </a:r>
            <a:r>
              <a:rPr lang="de-AT" alt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de-AT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ütemterv</a:t>
            </a:r>
            <a:r>
              <a:rPr lang="de-AT" alt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biztonsági</a:t>
            </a:r>
            <a:r>
              <a:rPr lang="de-AT" alt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tényezőit</a:t>
            </a:r>
            <a:r>
              <a:rPr lang="de-AT" altLang="hu-HU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buClr>
                <a:srgbClr val="790015"/>
              </a:buClr>
              <a:buSzPct val="100000"/>
            </a:pP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  </a:t>
            </a:r>
            <a:r>
              <a:rPr lang="de-AT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AT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kivitelezés</a:t>
            </a:r>
            <a:r>
              <a:rPr lang="de-AT" alt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biztonságáért</a:t>
            </a:r>
            <a:r>
              <a:rPr lang="de-AT" alt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tett</a:t>
            </a:r>
            <a:r>
              <a:rPr lang="de-AT" alt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intézkedéseket</a:t>
            </a:r>
            <a:r>
              <a:rPr lang="de-AT" altLang="hu-HU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>
              <a:buClr>
                <a:srgbClr val="790015"/>
              </a:buClr>
              <a:buSzPct val="100000"/>
              <a:buFontTx/>
              <a:buChar char="-"/>
            </a:pPr>
            <a:r>
              <a:rPr lang="de-AT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AT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felelősségbiztosítási</a:t>
            </a:r>
            <a:r>
              <a:rPr lang="de-AT" alt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összeg</a:t>
            </a:r>
            <a:r>
              <a:rPr lang="de-AT" alt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nagyságát</a:t>
            </a:r>
            <a:endParaRPr lang="hu-HU" alt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790015"/>
              </a:buClr>
              <a:buSzPct val="100000"/>
              <a:buFontTx/>
              <a:buChar char="-"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iaci helyzet</a:t>
            </a:r>
          </a:p>
          <a:p>
            <a:pPr marL="342900" indent="-342900">
              <a:buClr>
                <a:srgbClr val="790015"/>
              </a:buClr>
              <a:buSzPct val="100000"/>
              <a:buFontTx/>
              <a:buChar char="-"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dott biztosító kapacitása</a:t>
            </a:r>
            <a:endParaRPr lang="de-AT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AT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3437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15616" y="1052736"/>
            <a:ext cx="6994525" cy="4176712"/>
          </a:xfrm>
        </p:spPr>
        <p:txBody>
          <a:bodyPr/>
          <a:lstStyle/>
          <a:p>
            <a:r>
              <a:rPr lang="hu-HU" altLang="hu-HU" b="1" dirty="0" smtClean="0">
                <a:solidFill>
                  <a:srgbClr val="FF0000"/>
                </a:solidFill>
              </a:rPr>
              <a:t>A kockázat elbírálásához szükséges adatok:</a:t>
            </a:r>
            <a:endParaRPr lang="hu-HU" altLang="hu-HU" b="1" dirty="0">
              <a:solidFill>
                <a:srgbClr val="FF0000"/>
              </a:solidFill>
            </a:endParaRPr>
          </a:p>
          <a:p>
            <a:endParaRPr lang="hu-HU" altLang="hu-HU" dirty="0"/>
          </a:p>
          <a:p>
            <a:r>
              <a:rPr lang="hu-HU" altLang="hu-HU" dirty="0" smtClean="0"/>
              <a:t>	-  adatlap </a:t>
            </a:r>
          </a:p>
          <a:p>
            <a:r>
              <a:rPr lang="hu-HU" altLang="hu-HU" dirty="0"/>
              <a:t>	</a:t>
            </a:r>
            <a:r>
              <a:rPr lang="hu-HU" altLang="hu-HU" dirty="0" smtClean="0"/>
              <a:t>-  tervrajzok</a:t>
            </a:r>
          </a:p>
          <a:p>
            <a:r>
              <a:rPr lang="hu-HU" altLang="hu-HU" dirty="0" smtClean="0"/>
              <a:t>	-  műszaki leírás</a:t>
            </a:r>
            <a:endParaRPr lang="hu-HU" altLang="hu-HU" dirty="0"/>
          </a:p>
          <a:p>
            <a:r>
              <a:rPr lang="hu-HU" altLang="hu-HU" dirty="0"/>
              <a:t> </a:t>
            </a:r>
            <a:r>
              <a:rPr lang="hu-HU" altLang="hu-HU" dirty="0" smtClean="0"/>
              <a:t>	-  ütemterv</a:t>
            </a:r>
            <a:endParaRPr lang="hu-HU" altLang="hu-HU" dirty="0"/>
          </a:p>
          <a:p>
            <a:r>
              <a:rPr lang="hu-HU" altLang="hu-HU" dirty="0"/>
              <a:t> </a:t>
            </a:r>
            <a:r>
              <a:rPr lang="hu-HU" altLang="hu-HU" dirty="0" smtClean="0"/>
              <a:t>	-  építési </a:t>
            </a:r>
            <a:r>
              <a:rPr lang="hu-HU" altLang="hu-HU" dirty="0"/>
              <a:t>összegek részletezése</a:t>
            </a:r>
          </a:p>
          <a:p>
            <a:r>
              <a:rPr lang="hu-HU" altLang="hu-HU" dirty="0"/>
              <a:t>  </a:t>
            </a:r>
            <a:r>
              <a:rPr lang="hu-HU" altLang="hu-HU" dirty="0" smtClean="0"/>
              <a:t>	-  az </a:t>
            </a:r>
            <a:r>
              <a:rPr lang="hu-HU" altLang="hu-HU" dirty="0"/>
              <a:t>építési mód leírása</a:t>
            </a:r>
          </a:p>
          <a:p>
            <a:r>
              <a:rPr lang="hu-HU" altLang="hu-HU" dirty="0"/>
              <a:t> </a:t>
            </a:r>
            <a:r>
              <a:rPr lang="hu-HU" altLang="hu-HU" dirty="0" smtClean="0"/>
              <a:t>	-  időjárási </a:t>
            </a:r>
            <a:r>
              <a:rPr lang="hu-HU" altLang="hu-HU" dirty="0"/>
              <a:t>adatok</a:t>
            </a:r>
          </a:p>
          <a:p>
            <a:r>
              <a:rPr lang="hu-HU" altLang="hu-HU" dirty="0"/>
              <a:t>  </a:t>
            </a:r>
            <a:r>
              <a:rPr lang="hu-HU" altLang="hu-HU" dirty="0" smtClean="0"/>
              <a:t>	-  geológiai </a:t>
            </a:r>
            <a:r>
              <a:rPr lang="hu-HU" altLang="hu-HU" dirty="0"/>
              <a:t>vizsgálatok</a:t>
            </a:r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133952" y="188640"/>
            <a:ext cx="2871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 smtClean="0">
                <a:solidFill>
                  <a:srgbClr val="000000"/>
                </a:solidFill>
              </a:rPr>
              <a:t>Kockázat elbírálás</a:t>
            </a:r>
            <a:endParaRPr lang="hu-HU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5334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115616" y="260648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tx1"/>
                </a:solidFill>
              </a:rPr>
              <a:t>Köszönöm a figyelmet.</a:t>
            </a:r>
            <a:endParaRPr lang="hu-HU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gepmax.hu/gepmax/wp-content/uploads/2011/12/nhcr_2012_0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92" y="809526"/>
            <a:ext cx="2936597" cy="169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566" y="2509015"/>
            <a:ext cx="2841391" cy="210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Z:\SIGNAL OKTATÁS\Képek\család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48" y="4607266"/>
            <a:ext cx="3168352" cy="225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328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264696" cy="757039"/>
          </a:xfrm>
        </p:spPr>
        <p:txBody>
          <a:bodyPr/>
          <a:lstStyle/>
          <a:p>
            <a:r>
              <a:rPr lang="hu-HU" sz="2000" dirty="0" smtClean="0"/>
              <a:t> Biztosítható </a:t>
            </a:r>
            <a:r>
              <a:rPr lang="hu-HU" sz="2000" dirty="0"/>
              <a:t>vagyontárgyak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3648" y="908720"/>
            <a:ext cx="6912768" cy="331236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609600" indent="-609600"/>
            <a:r>
              <a:rPr lang="hu-HU" b="1" dirty="0" smtClean="0"/>
              <a:t>	A </a:t>
            </a:r>
            <a:r>
              <a:rPr lang="hu-HU" b="1" dirty="0" err="1" smtClean="0"/>
              <a:t>GÉPTÖRÉS-ben</a:t>
            </a:r>
            <a:r>
              <a:rPr lang="hu-HU" b="1" dirty="0" smtClean="0"/>
              <a:t> biztosítható </a:t>
            </a:r>
            <a:r>
              <a:rPr lang="hu-HU" b="1" dirty="0"/>
              <a:t>gépek:</a:t>
            </a:r>
          </a:p>
          <a:p>
            <a:pPr marL="609600" indent="-609600"/>
            <a:endParaRPr lang="hu-HU" b="1" dirty="0"/>
          </a:p>
          <a:p>
            <a:pPr marL="609600" indent="-609600" defTabSz="914400">
              <a:buFont typeface="Wingdings" panose="05000000000000000000" pitchFamily="2" charset="2"/>
              <a:buChar char="ü"/>
            </a:pPr>
            <a:r>
              <a:rPr lang="hu-HU" dirty="0" smtClean="0"/>
              <a:t>Üzemi </a:t>
            </a:r>
            <a:r>
              <a:rPr lang="hu-HU" dirty="0"/>
              <a:t>körülmények között dolgozó </a:t>
            </a:r>
            <a:r>
              <a:rPr lang="hu-HU" dirty="0" smtClean="0"/>
              <a:t>gépek</a:t>
            </a:r>
          </a:p>
          <a:p>
            <a:pPr marL="609600" indent="-609600" defTabSz="914400">
              <a:buFont typeface="Wingdings" panose="05000000000000000000" pitchFamily="2" charset="2"/>
              <a:buChar char="ü"/>
            </a:pPr>
            <a:endParaRPr lang="hu-HU" dirty="0"/>
          </a:p>
          <a:p>
            <a:pPr marL="609600" indent="-609600" defTabSz="914400">
              <a:buFont typeface="Wingdings" panose="05000000000000000000" pitchFamily="2" charset="2"/>
              <a:buChar char="ü"/>
            </a:pPr>
            <a:r>
              <a:rPr lang="hu-HU" dirty="0" smtClean="0"/>
              <a:t>Egyedileg </a:t>
            </a:r>
            <a:r>
              <a:rPr lang="hu-HU" dirty="0"/>
              <a:t>biztosítunk gépeket, nem kötelező a </a:t>
            </a:r>
            <a:r>
              <a:rPr lang="hu-HU" dirty="0" smtClean="0"/>
              <a:t>teljes  géppark </a:t>
            </a:r>
            <a:r>
              <a:rPr lang="hu-HU" dirty="0"/>
              <a:t>feladása </a:t>
            </a:r>
            <a:r>
              <a:rPr lang="hu-HU" dirty="0" smtClean="0"/>
              <a:t>biztosításra</a:t>
            </a:r>
          </a:p>
          <a:p>
            <a:pPr marL="609600" indent="-609600" defTabSz="914400">
              <a:buFont typeface="Wingdings" panose="05000000000000000000" pitchFamily="2" charset="2"/>
              <a:buChar char="ü"/>
            </a:pPr>
            <a:endParaRPr lang="hu-HU" dirty="0"/>
          </a:p>
          <a:p>
            <a:pPr marL="609600" indent="-609600" defTabSz="914400">
              <a:buFont typeface="Wingdings" panose="05000000000000000000" pitchFamily="2" charset="2"/>
              <a:buChar char="ü"/>
            </a:pPr>
            <a:r>
              <a:rPr lang="hu-HU" dirty="0" smtClean="0"/>
              <a:t>Gépenkénti </a:t>
            </a:r>
            <a:r>
              <a:rPr lang="hu-HU" dirty="0"/>
              <a:t>biztosítási összeg </a:t>
            </a:r>
            <a:r>
              <a:rPr lang="hu-HU" dirty="0" smtClean="0"/>
              <a:t>szükséges. </a:t>
            </a:r>
            <a:endParaRPr lang="hu-HU" dirty="0"/>
          </a:p>
        </p:txBody>
      </p:sp>
      <p:pic>
        <p:nvPicPr>
          <p:cNvPr id="4102" name="Picture 6" descr="http://www.signal.hu/pic/pi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831" y="5565516"/>
            <a:ext cx="978565" cy="96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551558"/>
            <a:ext cx="2958096" cy="197206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551558"/>
            <a:ext cx="3038847" cy="202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639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1" descr="71124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1114425"/>
            <a:ext cx="3105150" cy="46482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88640"/>
            <a:ext cx="8439150" cy="601663"/>
          </a:xfrm>
        </p:spPr>
        <p:txBody>
          <a:bodyPr/>
          <a:lstStyle/>
          <a:p>
            <a:r>
              <a:rPr lang="hu-HU" altLang="hu-HU" dirty="0" smtClean="0"/>
              <a:t>A GÉPTÖRÉS biztosítás felépítése</a:t>
            </a:r>
          </a:p>
        </p:txBody>
      </p:sp>
      <p:sp>
        <p:nvSpPr>
          <p:cNvPr id="14340" name="Rectangle 13"/>
          <p:cNvSpPr>
            <a:spLocks noChangeArrowheads="1"/>
          </p:cNvSpPr>
          <p:nvPr/>
        </p:nvSpPr>
        <p:spPr bwMode="gray">
          <a:xfrm>
            <a:off x="1266825" y="1108075"/>
            <a:ext cx="2281238" cy="493713"/>
          </a:xfrm>
          <a:prstGeom prst="rect">
            <a:avLst/>
          </a:prstGeom>
          <a:solidFill>
            <a:srgbClr val="0059A2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defTabSz="801688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1688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800" b="1">
                <a:solidFill>
                  <a:schemeClr val="bg1"/>
                </a:solidFill>
              </a:rPr>
              <a:t>Gépbaleset</a:t>
            </a:r>
            <a:endParaRPr lang="hu-HU" altLang="hu-HU" sz="1800" b="1" noProof="1">
              <a:solidFill>
                <a:schemeClr val="bg1"/>
              </a:solidFill>
            </a:endParaRPr>
          </a:p>
        </p:txBody>
      </p:sp>
      <p:sp>
        <p:nvSpPr>
          <p:cNvPr id="14341" name="Rectangle 13"/>
          <p:cNvSpPr>
            <a:spLocks noChangeArrowheads="1"/>
          </p:cNvSpPr>
          <p:nvPr/>
        </p:nvSpPr>
        <p:spPr bwMode="gray">
          <a:xfrm>
            <a:off x="6635750" y="1104900"/>
            <a:ext cx="2176463" cy="503238"/>
          </a:xfrm>
          <a:prstGeom prst="rect">
            <a:avLst/>
          </a:prstGeom>
          <a:solidFill>
            <a:srgbClr val="1A037D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defTabSz="801688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1688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800" b="1">
                <a:solidFill>
                  <a:schemeClr val="bg1"/>
                </a:solidFill>
              </a:rPr>
              <a:t>Géptörés</a:t>
            </a:r>
            <a:endParaRPr lang="hu-HU" altLang="hu-HU" sz="1800" b="1" noProof="1">
              <a:solidFill>
                <a:schemeClr val="bg1"/>
              </a:solidFill>
            </a:endParaRPr>
          </a:p>
        </p:txBody>
      </p:sp>
      <p:sp>
        <p:nvSpPr>
          <p:cNvPr id="14342" name="Rectangle 13"/>
          <p:cNvSpPr>
            <a:spLocks noChangeArrowheads="1"/>
          </p:cNvSpPr>
          <p:nvPr/>
        </p:nvSpPr>
        <p:spPr bwMode="gray">
          <a:xfrm>
            <a:off x="1273175" y="1952625"/>
            <a:ext cx="2290763" cy="931863"/>
          </a:xfrm>
          <a:prstGeom prst="rect">
            <a:avLst/>
          </a:prstGeom>
          <a:solidFill>
            <a:srgbClr val="DDDDDD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defTabSz="801688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1688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/>
              <a:t>Alap- és kibővített fedezet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/>
              <a:t>(Tűz- és elemi kár biztosítás)</a:t>
            </a:r>
          </a:p>
        </p:txBody>
      </p:sp>
      <p:sp>
        <p:nvSpPr>
          <p:cNvPr id="14343" name="Rectangle 13"/>
          <p:cNvSpPr>
            <a:spLocks noChangeArrowheads="1"/>
          </p:cNvSpPr>
          <p:nvPr/>
        </p:nvSpPr>
        <p:spPr bwMode="gray">
          <a:xfrm>
            <a:off x="1301750" y="3419475"/>
            <a:ext cx="2243138" cy="969963"/>
          </a:xfrm>
          <a:prstGeom prst="rect">
            <a:avLst/>
          </a:prstGeom>
          <a:solidFill>
            <a:srgbClr val="DDDDDD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defTabSz="801688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1688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/>
              <a:t>Betöréses lopás-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/>
              <a:t>és rablás</a:t>
            </a:r>
          </a:p>
        </p:txBody>
      </p:sp>
      <p:sp>
        <p:nvSpPr>
          <p:cNvPr id="14344" name="Rectangle 13"/>
          <p:cNvSpPr>
            <a:spLocks noChangeArrowheads="1"/>
          </p:cNvSpPr>
          <p:nvPr/>
        </p:nvSpPr>
        <p:spPr bwMode="gray">
          <a:xfrm>
            <a:off x="1320800" y="4962525"/>
            <a:ext cx="2233613" cy="960438"/>
          </a:xfrm>
          <a:prstGeom prst="rect">
            <a:avLst/>
          </a:prstGeom>
          <a:solidFill>
            <a:srgbClr val="DDDDDD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defTabSz="801688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1688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/>
              <a:t>Kockázatbővítések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/>
              <a:t>Külön feltételek alapján</a:t>
            </a:r>
            <a:endParaRPr lang="hu-HU" altLang="hu-HU" noProof="1"/>
          </a:p>
        </p:txBody>
      </p:sp>
      <p:sp>
        <p:nvSpPr>
          <p:cNvPr id="14345" name="Rectangle 13"/>
          <p:cNvSpPr>
            <a:spLocks noChangeArrowheads="1"/>
          </p:cNvSpPr>
          <p:nvPr/>
        </p:nvSpPr>
        <p:spPr bwMode="gray">
          <a:xfrm>
            <a:off x="6670675" y="1939925"/>
            <a:ext cx="2128838" cy="931863"/>
          </a:xfrm>
          <a:prstGeom prst="rect">
            <a:avLst/>
          </a:prstGeom>
          <a:solidFill>
            <a:srgbClr val="DDDDDD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defTabSz="801688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1688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/>
              <a:t>Alap- és kibővített fedezet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/>
              <a:t>(Tűz- és elemi kár biztosítás)</a:t>
            </a:r>
          </a:p>
        </p:txBody>
      </p:sp>
      <p:sp>
        <p:nvSpPr>
          <p:cNvPr id="14346" name="Rectangle 13"/>
          <p:cNvSpPr>
            <a:spLocks noChangeArrowheads="1"/>
          </p:cNvSpPr>
          <p:nvPr/>
        </p:nvSpPr>
        <p:spPr bwMode="gray">
          <a:xfrm>
            <a:off x="6699250" y="3444875"/>
            <a:ext cx="2119313" cy="969963"/>
          </a:xfrm>
          <a:prstGeom prst="rect">
            <a:avLst/>
          </a:prstGeom>
          <a:solidFill>
            <a:srgbClr val="DDDDDD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defTabSz="801688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1688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/>
              <a:t>Betöréses lopás-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/>
              <a:t>és rablás</a:t>
            </a:r>
          </a:p>
        </p:txBody>
      </p:sp>
      <p:sp>
        <p:nvSpPr>
          <p:cNvPr id="14347" name="Rectangle 13"/>
          <p:cNvSpPr>
            <a:spLocks noChangeArrowheads="1"/>
          </p:cNvSpPr>
          <p:nvPr/>
        </p:nvSpPr>
        <p:spPr bwMode="gray">
          <a:xfrm>
            <a:off x="6689725" y="4978400"/>
            <a:ext cx="2128838" cy="960438"/>
          </a:xfrm>
          <a:prstGeom prst="rect">
            <a:avLst/>
          </a:prstGeom>
          <a:solidFill>
            <a:srgbClr val="DDDDDD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defTabSz="801688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1688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/>
              <a:t>Kockázatbővítések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/>
              <a:t>Külön feltételek alapján</a:t>
            </a:r>
            <a:endParaRPr lang="hu-HU" altLang="hu-HU" noProof="1"/>
          </a:p>
        </p:txBody>
      </p:sp>
      <p:grpSp>
        <p:nvGrpSpPr>
          <p:cNvPr id="14348" name="Group 35"/>
          <p:cNvGrpSpPr>
            <a:grpSpLocks/>
          </p:cNvGrpSpPr>
          <p:nvPr/>
        </p:nvGrpSpPr>
        <p:grpSpPr bwMode="auto">
          <a:xfrm>
            <a:off x="2122488" y="2959100"/>
            <a:ext cx="425450" cy="396875"/>
            <a:chOff x="2339" y="904"/>
            <a:chExt cx="358" cy="358"/>
          </a:xfrm>
        </p:grpSpPr>
        <p:sp>
          <p:nvSpPr>
            <p:cNvPr id="14362" name="Oval 27"/>
            <p:cNvSpPr>
              <a:spLocks noChangeArrowheads="1"/>
            </p:cNvSpPr>
            <p:nvPr/>
          </p:nvSpPr>
          <p:spPr bwMode="auto">
            <a:xfrm>
              <a:off x="2339" y="904"/>
              <a:ext cx="358" cy="358"/>
            </a:xfrm>
            <a:prstGeom prst="ellipse">
              <a:avLst/>
            </a:prstGeom>
            <a:gradFill rotWithShape="1">
              <a:gsLst>
                <a:gs pos="0">
                  <a:srgbClr val="ECECEC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53882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800"/>
            </a:p>
          </p:txBody>
        </p:sp>
        <p:sp>
          <p:nvSpPr>
            <p:cNvPr id="14363" name="AutoShape 28"/>
            <p:cNvSpPr>
              <a:spLocks noChangeArrowheads="1"/>
            </p:cNvSpPr>
            <p:nvPr/>
          </p:nvSpPr>
          <p:spPr bwMode="auto">
            <a:xfrm>
              <a:off x="2418" y="989"/>
              <a:ext cx="200" cy="188"/>
            </a:xfrm>
            <a:prstGeom prst="plus">
              <a:avLst>
                <a:gd name="adj" fmla="val 34301"/>
              </a:avLst>
            </a:prstGeom>
            <a:gradFill rotWithShape="1">
              <a:gsLst>
                <a:gs pos="0">
                  <a:srgbClr val="4C7013"/>
                </a:gs>
                <a:gs pos="100000">
                  <a:srgbClr val="233409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hu-HU" sz="1800"/>
            </a:p>
          </p:txBody>
        </p:sp>
        <p:sp>
          <p:nvSpPr>
            <p:cNvPr id="11" name="Oval 29"/>
            <p:cNvSpPr>
              <a:spLocks noChangeArrowheads="1"/>
            </p:cNvSpPr>
            <p:nvPr/>
          </p:nvSpPr>
          <p:spPr bwMode="auto">
            <a:xfrm>
              <a:off x="2419" y="917"/>
              <a:ext cx="198" cy="13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902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</p:grpSp>
      <p:grpSp>
        <p:nvGrpSpPr>
          <p:cNvPr id="14349" name="Group 35"/>
          <p:cNvGrpSpPr>
            <a:grpSpLocks/>
          </p:cNvGrpSpPr>
          <p:nvPr/>
        </p:nvGrpSpPr>
        <p:grpSpPr bwMode="auto">
          <a:xfrm>
            <a:off x="2157413" y="4489450"/>
            <a:ext cx="425450" cy="396875"/>
            <a:chOff x="2339" y="904"/>
            <a:chExt cx="358" cy="358"/>
          </a:xfrm>
        </p:grpSpPr>
        <p:sp>
          <p:nvSpPr>
            <p:cNvPr id="14359" name="Oval 27"/>
            <p:cNvSpPr>
              <a:spLocks noChangeArrowheads="1"/>
            </p:cNvSpPr>
            <p:nvPr/>
          </p:nvSpPr>
          <p:spPr bwMode="auto">
            <a:xfrm>
              <a:off x="2339" y="904"/>
              <a:ext cx="358" cy="358"/>
            </a:xfrm>
            <a:prstGeom prst="ellipse">
              <a:avLst/>
            </a:prstGeom>
            <a:gradFill rotWithShape="1">
              <a:gsLst>
                <a:gs pos="0">
                  <a:srgbClr val="ECECEC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53882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800"/>
            </a:p>
          </p:txBody>
        </p:sp>
        <p:sp>
          <p:nvSpPr>
            <p:cNvPr id="14360" name="AutoShape 28"/>
            <p:cNvSpPr>
              <a:spLocks noChangeArrowheads="1"/>
            </p:cNvSpPr>
            <p:nvPr/>
          </p:nvSpPr>
          <p:spPr bwMode="auto">
            <a:xfrm>
              <a:off x="2418" y="989"/>
              <a:ext cx="200" cy="188"/>
            </a:xfrm>
            <a:prstGeom prst="plus">
              <a:avLst>
                <a:gd name="adj" fmla="val 34301"/>
              </a:avLst>
            </a:prstGeom>
            <a:gradFill rotWithShape="1">
              <a:gsLst>
                <a:gs pos="0">
                  <a:srgbClr val="4C7013"/>
                </a:gs>
                <a:gs pos="100000">
                  <a:srgbClr val="233409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hu-HU" sz="1800"/>
            </a:p>
          </p:txBody>
        </p:sp>
        <p:sp>
          <p:nvSpPr>
            <p:cNvPr id="14" name="Oval 29"/>
            <p:cNvSpPr>
              <a:spLocks noChangeArrowheads="1"/>
            </p:cNvSpPr>
            <p:nvPr/>
          </p:nvSpPr>
          <p:spPr bwMode="auto">
            <a:xfrm>
              <a:off x="2419" y="917"/>
              <a:ext cx="198" cy="13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902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</p:grpSp>
      <p:grpSp>
        <p:nvGrpSpPr>
          <p:cNvPr id="14350" name="Group 35"/>
          <p:cNvGrpSpPr>
            <a:grpSpLocks/>
          </p:cNvGrpSpPr>
          <p:nvPr/>
        </p:nvGrpSpPr>
        <p:grpSpPr bwMode="auto">
          <a:xfrm>
            <a:off x="7510463" y="4470400"/>
            <a:ext cx="425450" cy="396875"/>
            <a:chOff x="2339" y="904"/>
            <a:chExt cx="358" cy="358"/>
          </a:xfrm>
        </p:grpSpPr>
        <p:sp>
          <p:nvSpPr>
            <p:cNvPr id="14356" name="Oval 27"/>
            <p:cNvSpPr>
              <a:spLocks noChangeArrowheads="1"/>
            </p:cNvSpPr>
            <p:nvPr/>
          </p:nvSpPr>
          <p:spPr bwMode="auto">
            <a:xfrm>
              <a:off x="2339" y="904"/>
              <a:ext cx="358" cy="358"/>
            </a:xfrm>
            <a:prstGeom prst="ellipse">
              <a:avLst/>
            </a:prstGeom>
            <a:gradFill rotWithShape="1">
              <a:gsLst>
                <a:gs pos="0">
                  <a:srgbClr val="ECECEC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53882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800"/>
            </a:p>
          </p:txBody>
        </p:sp>
        <p:sp>
          <p:nvSpPr>
            <p:cNvPr id="14357" name="AutoShape 28"/>
            <p:cNvSpPr>
              <a:spLocks noChangeArrowheads="1"/>
            </p:cNvSpPr>
            <p:nvPr/>
          </p:nvSpPr>
          <p:spPr bwMode="auto">
            <a:xfrm>
              <a:off x="2418" y="989"/>
              <a:ext cx="200" cy="188"/>
            </a:xfrm>
            <a:prstGeom prst="plus">
              <a:avLst>
                <a:gd name="adj" fmla="val 34301"/>
              </a:avLst>
            </a:prstGeom>
            <a:gradFill rotWithShape="1">
              <a:gsLst>
                <a:gs pos="0">
                  <a:srgbClr val="4C7013"/>
                </a:gs>
                <a:gs pos="100000">
                  <a:srgbClr val="233409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hu-HU" sz="1800"/>
            </a:p>
          </p:txBody>
        </p:sp>
        <p:sp>
          <p:nvSpPr>
            <p:cNvPr id="17" name="Oval 29"/>
            <p:cNvSpPr>
              <a:spLocks noChangeArrowheads="1"/>
            </p:cNvSpPr>
            <p:nvPr/>
          </p:nvSpPr>
          <p:spPr bwMode="auto">
            <a:xfrm>
              <a:off x="2419" y="917"/>
              <a:ext cx="198" cy="13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902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</p:grpSp>
      <p:grpSp>
        <p:nvGrpSpPr>
          <p:cNvPr id="14351" name="Group 35"/>
          <p:cNvGrpSpPr>
            <a:grpSpLocks/>
          </p:cNvGrpSpPr>
          <p:nvPr/>
        </p:nvGrpSpPr>
        <p:grpSpPr bwMode="auto">
          <a:xfrm>
            <a:off x="7516813" y="2962275"/>
            <a:ext cx="425450" cy="396875"/>
            <a:chOff x="2339" y="904"/>
            <a:chExt cx="358" cy="358"/>
          </a:xfrm>
        </p:grpSpPr>
        <p:sp>
          <p:nvSpPr>
            <p:cNvPr id="14353" name="Oval 27"/>
            <p:cNvSpPr>
              <a:spLocks noChangeArrowheads="1"/>
            </p:cNvSpPr>
            <p:nvPr/>
          </p:nvSpPr>
          <p:spPr bwMode="auto">
            <a:xfrm>
              <a:off x="2339" y="904"/>
              <a:ext cx="358" cy="358"/>
            </a:xfrm>
            <a:prstGeom prst="ellipse">
              <a:avLst/>
            </a:prstGeom>
            <a:gradFill rotWithShape="1">
              <a:gsLst>
                <a:gs pos="0">
                  <a:srgbClr val="ECECEC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53882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800"/>
            </a:p>
          </p:txBody>
        </p:sp>
        <p:sp>
          <p:nvSpPr>
            <p:cNvPr id="14354" name="AutoShape 28"/>
            <p:cNvSpPr>
              <a:spLocks noChangeArrowheads="1"/>
            </p:cNvSpPr>
            <p:nvPr/>
          </p:nvSpPr>
          <p:spPr bwMode="auto">
            <a:xfrm>
              <a:off x="2418" y="989"/>
              <a:ext cx="200" cy="188"/>
            </a:xfrm>
            <a:prstGeom prst="plus">
              <a:avLst>
                <a:gd name="adj" fmla="val 34301"/>
              </a:avLst>
            </a:prstGeom>
            <a:gradFill rotWithShape="1">
              <a:gsLst>
                <a:gs pos="0">
                  <a:srgbClr val="4C7013"/>
                </a:gs>
                <a:gs pos="100000">
                  <a:srgbClr val="233409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hu-HU" sz="1800"/>
            </a:p>
          </p:txBody>
        </p:sp>
        <p:sp>
          <p:nvSpPr>
            <p:cNvPr id="36893" name="Oval 29"/>
            <p:cNvSpPr>
              <a:spLocks noChangeArrowheads="1"/>
            </p:cNvSpPr>
            <p:nvPr/>
          </p:nvSpPr>
          <p:spPr bwMode="auto">
            <a:xfrm>
              <a:off x="2419" y="917"/>
              <a:ext cx="198" cy="13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902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8556396"/>
      </p:ext>
    </p:extLst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7665"/>
            <a:ext cx="6551612" cy="829047"/>
          </a:xfrm>
        </p:spPr>
        <p:txBody>
          <a:bodyPr/>
          <a:lstStyle/>
          <a:p>
            <a:r>
              <a:rPr lang="hu-HU" dirty="0" smtClean="0"/>
              <a:t>Biztosítható </a:t>
            </a:r>
            <a:r>
              <a:rPr lang="hu-HU" dirty="0"/>
              <a:t>vagyontárgyak 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9632" y="1052736"/>
            <a:ext cx="6994525" cy="453650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342900" indent="-342900">
              <a:buBlip>
                <a:blip r:embed="rId2"/>
              </a:buBlip>
            </a:pPr>
            <a:r>
              <a:rPr lang="hu-HU" sz="1800" b="1" dirty="0"/>
              <a:t>Csak szériában gyártott és forgalmazott gépek biztosíthatók, </a:t>
            </a:r>
            <a:r>
              <a:rPr lang="hu-HU" sz="1800" dirty="0"/>
              <a:t>fejlesztési vagy kísérleti állapotban levő, illetve egyedi gyártású gépek nem biztosíthatók. </a:t>
            </a:r>
            <a:endParaRPr lang="hu-HU" sz="1800" dirty="0" smtClean="0"/>
          </a:p>
          <a:p>
            <a:pPr marL="342900" indent="-342900">
              <a:buBlip>
                <a:blip r:embed="rId2"/>
              </a:buBlip>
            </a:pPr>
            <a:endParaRPr lang="hu-HU" sz="1800" dirty="0"/>
          </a:p>
          <a:p>
            <a:pPr marL="342900" indent="-342900">
              <a:buBlip>
                <a:blip r:embed="rId2"/>
              </a:buBlip>
            </a:pPr>
            <a:r>
              <a:rPr lang="hu-HU" sz="1800" b="1" dirty="0"/>
              <a:t>Csak 10 évnél </a:t>
            </a:r>
            <a:r>
              <a:rPr lang="hu-HU" sz="1800" b="1" dirty="0" smtClean="0"/>
              <a:t>fiatalabb</a:t>
            </a:r>
          </a:p>
          <a:p>
            <a:pPr marL="342900" indent="-342900">
              <a:buBlip>
                <a:blip r:embed="rId2"/>
              </a:buBlip>
            </a:pPr>
            <a:endParaRPr lang="hu-HU" sz="1800" b="1" dirty="0"/>
          </a:p>
          <a:p>
            <a:pPr marL="342900" indent="-342900">
              <a:buBlip>
                <a:blip r:embed="rId2"/>
              </a:buBlip>
            </a:pPr>
            <a:r>
              <a:rPr lang="hu-HU" sz="1800" b="1" dirty="0"/>
              <a:t>Beüzemelt, üzemszerű működésre kész </a:t>
            </a:r>
            <a:r>
              <a:rPr lang="hu-HU" sz="1800" b="1" dirty="0" smtClean="0"/>
              <a:t>gépek  </a:t>
            </a:r>
          </a:p>
          <a:p>
            <a:pPr marL="342900" indent="-342900">
              <a:buBlip>
                <a:blip r:embed="rId2"/>
              </a:buBlip>
            </a:pPr>
            <a:endParaRPr lang="hu-HU" sz="1800" b="1" dirty="0"/>
          </a:p>
          <a:p>
            <a:pPr marL="342900" indent="-342900">
              <a:buBlip>
                <a:blip r:embed="rId2"/>
              </a:buBlip>
            </a:pPr>
            <a:r>
              <a:rPr lang="hu-HU" sz="1800" b="1" dirty="0"/>
              <a:t>Olyan gépek esetében, amelyeket már nem gyártanak, biztosítási összegként azt az összeget kell alapul venni, amelyért egy hasonló műszaki paraméterű, kapacitású új gép ma beszerezhető </a:t>
            </a:r>
            <a:r>
              <a:rPr lang="hu-HU" sz="1800" b="1" dirty="0" smtClean="0"/>
              <a:t>lenne</a:t>
            </a:r>
          </a:p>
          <a:p>
            <a:pPr marL="342900" indent="-342900">
              <a:buBlip>
                <a:blip r:embed="rId2"/>
              </a:buBlip>
            </a:pPr>
            <a:endParaRPr lang="hu-HU" sz="1800" b="1" dirty="0"/>
          </a:p>
          <a:p>
            <a:pPr marL="342900" indent="-342900">
              <a:buBlip>
                <a:blip r:embed="rId2"/>
              </a:buBlip>
            </a:pPr>
            <a:r>
              <a:rPr lang="hu-HU" sz="1800" b="1" dirty="0"/>
              <a:t>Az alulbiztosítottság vizsgálata is gépenként </a:t>
            </a:r>
            <a:r>
              <a:rPr lang="hu-HU" sz="1800" b="1" dirty="0" smtClean="0"/>
              <a:t>történik.</a:t>
            </a:r>
            <a:endParaRPr lang="hu-HU" sz="1800" b="1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764927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7665"/>
            <a:ext cx="6551612" cy="901055"/>
          </a:xfrm>
        </p:spPr>
        <p:txBody>
          <a:bodyPr/>
          <a:lstStyle/>
          <a:p>
            <a:r>
              <a:rPr lang="hu-HU" dirty="0" smtClean="0"/>
              <a:t>Biztosítható vagyontárgyak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9632" y="1052736"/>
            <a:ext cx="7200800" cy="1440160"/>
          </a:xfrm>
          <a:ln>
            <a:solidFill>
              <a:schemeClr val="bg1"/>
            </a:solidFill>
          </a:ln>
        </p:spPr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hu-HU" b="1" dirty="0" smtClean="0"/>
              <a:t>Biztosítható vagyontárgyak, </a:t>
            </a:r>
            <a:r>
              <a:rPr lang="hu-HU" dirty="0" smtClean="0"/>
              <a:t>amelyek</a:t>
            </a:r>
          </a:p>
          <a:p>
            <a:pPr marL="533400" indent="-533400">
              <a:lnSpc>
                <a:spcPct val="80000"/>
              </a:lnSpc>
            </a:pPr>
            <a:endParaRPr lang="hu-HU" dirty="0" smtClean="0"/>
          </a:p>
          <a:p>
            <a:pPr marL="533400" indent="-533400">
              <a:lnSpc>
                <a:spcPct val="80000"/>
              </a:lnSpc>
              <a:buBlip>
                <a:blip r:embed="rId2"/>
              </a:buBlip>
            </a:pPr>
            <a:r>
              <a:rPr lang="hu-HU" sz="1800" dirty="0" smtClean="0"/>
              <a:t>Üzemkész </a:t>
            </a:r>
            <a:r>
              <a:rPr lang="hu-HU" sz="1800" dirty="0"/>
              <a:t>állapotban vannak,</a:t>
            </a:r>
          </a:p>
          <a:p>
            <a:pPr marL="533400" indent="-533400">
              <a:lnSpc>
                <a:spcPct val="80000"/>
              </a:lnSpc>
              <a:buBlip>
                <a:blip r:embed="rId2"/>
              </a:buBlip>
            </a:pPr>
            <a:r>
              <a:rPr lang="hu-HU" sz="1800" dirty="0"/>
              <a:t>Tisztítás, áthelyezés, javítás ill</a:t>
            </a:r>
            <a:r>
              <a:rPr lang="hu-HU" sz="1800" dirty="0" smtClean="0"/>
              <a:t>., </a:t>
            </a:r>
            <a:r>
              <a:rPr lang="hu-HU" sz="1800" dirty="0"/>
              <a:t>káresemény miatt áthelyezésre </a:t>
            </a:r>
            <a:r>
              <a:rPr lang="hu-HU" sz="1800" dirty="0" smtClean="0"/>
              <a:t>várnak.</a:t>
            </a:r>
            <a:endParaRPr lang="hu-HU" sz="1800" dirty="0"/>
          </a:p>
          <a:p>
            <a:pPr marL="533400" indent="-533400">
              <a:lnSpc>
                <a:spcPct val="80000"/>
              </a:lnSpc>
            </a:pPr>
            <a:endParaRPr lang="hu-HU" sz="2400" b="1" dirty="0"/>
          </a:p>
          <a:p>
            <a:pPr marL="533400" indent="-533400">
              <a:lnSpc>
                <a:spcPct val="80000"/>
              </a:lnSpc>
            </a:pPr>
            <a:r>
              <a:rPr lang="hu-HU" b="1" dirty="0">
                <a:solidFill>
                  <a:srgbClr val="FF0000"/>
                </a:solidFill>
              </a:rPr>
              <a:t>Nem állnak biztosítási védelem alatt</a:t>
            </a:r>
            <a:r>
              <a:rPr lang="hu-HU" b="1" dirty="0" smtClean="0">
                <a:solidFill>
                  <a:srgbClr val="FF0000"/>
                </a:solidFill>
              </a:rPr>
              <a:t>:</a:t>
            </a:r>
          </a:p>
          <a:p>
            <a:pPr marL="533400" indent="-533400">
              <a:lnSpc>
                <a:spcPct val="80000"/>
              </a:lnSpc>
            </a:pPr>
            <a:endParaRPr lang="hu-HU" b="1" dirty="0">
              <a:solidFill>
                <a:srgbClr val="FF0000"/>
              </a:solidFill>
            </a:endParaRPr>
          </a:p>
          <a:p>
            <a:pPr marL="533400" indent="-533400">
              <a:lnSpc>
                <a:spcPct val="80000"/>
              </a:lnSpc>
              <a:buBlip>
                <a:blip r:embed="rId3"/>
              </a:buBlip>
            </a:pPr>
            <a:r>
              <a:rPr lang="hu-HU" sz="1800" dirty="0"/>
              <a:t>S</a:t>
            </a:r>
            <a:r>
              <a:rPr lang="hu-HU" sz="1800" dirty="0" smtClean="0"/>
              <a:t>zerszámok </a:t>
            </a:r>
            <a:r>
              <a:rPr lang="hu-HU" sz="1800" dirty="0"/>
              <a:t>és a gyakori elhasználódás miatt sűrűn cserélendő alkatrészekre (festékpatronok, mintázó-hengerek, filmek, stb.)</a:t>
            </a:r>
          </a:p>
          <a:p>
            <a:pPr marL="533400" indent="-533400">
              <a:lnSpc>
                <a:spcPct val="80000"/>
              </a:lnSpc>
              <a:buBlip>
                <a:blip r:embed="rId3"/>
              </a:buBlip>
            </a:pPr>
            <a:r>
              <a:rPr lang="hu-HU" sz="1800" dirty="0" smtClean="0"/>
              <a:t>Üzemi </a:t>
            </a:r>
            <a:r>
              <a:rPr lang="hu-HU" sz="1800" dirty="0"/>
              <a:t>és segédanyagok  (hűtőanyagok, kenőanyagok, szűrők, stb.)</a:t>
            </a:r>
          </a:p>
          <a:p>
            <a:pPr marL="533400" indent="-533400">
              <a:lnSpc>
                <a:spcPct val="80000"/>
              </a:lnSpc>
              <a:buBlip>
                <a:blip r:embed="rId3"/>
              </a:buBlip>
            </a:pPr>
            <a:r>
              <a:rPr lang="hu-HU" sz="1800" dirty="0"/>
              <a:t>A</a:t>
            </a:r>
            <a:r>
              <a:rPr lang="hu-HU" sz="1800" dirty="0" smtClean="0"/>
              <a:t>lkatrésznek </a:t>
            </a:r>
            <a:r>
              <a:rPr lang="hu-HU" sz="1800" dirty="0"/>
              <a:t>nem minősülő anyagokra (kép- és hanghordozók, stb.)</a:t>
            </a:r>
          </a:p>
          <a:p>
            <a:pPr marL="533400" indent="-533400">
              <a:lnSpc>
                <a:spcPct val="80000"/>
              </a:lnSpc>
              <a:buBlip>
                <a:blip r:embed="rId3"/>
              </a:buBlip>
            </a:pPr>
            <a:r>
              <a:rPr lang="hu-HU" sz="1800" dirty="0"/>
              <a:t>A</a:t>
            </a:r>
            <a:r>
              <a:rPr lang="hu-HU" sz="1800" dirty="0" smtClean="0"/>
              <a:t> </a:t>
            </a:r>
            <a:r>
              <a:rPr lang="hu-HU" sz="1800" dirty="0"/>
              <a:t>géptől különlévő tárgyak pl.: árukészlet,  kerékabroncsok, hevederek, betétek,szíjak, láncok, stb.</a:t>
            </a:r>
          </a:p>
          <a:p>
            <a:pPr marL="533400" indent="-533400">
              <a:lnSpc>
                <a:spcPct val="80000"/>
              </a:lnSpc>
              <a:buBlip>
                <a:blip r:embed="rId3"/>
              </a:buBlip>
            </a:pPr>
            <a:r>
              <a:rPr lang="hu-HU" sz="1800" dirty="0" smtClean="0"/>
              <a:t>Szoftverek</a:t>
            </a:r>
            <a:r>
              <a:rPr lang="hu-HU" sz="1800" dirty="0"/>
              <a:t>, külső </a:t>
            </a:r>
            <a:r>
              <a:rPr lang="hu-HU" sz="1800" dirty="0" smtClean="0"/>
              <a:t>adathordozók</a:t>
            </a:r>
            <a:endParaRPr lang="hu-HU" sz="1800" dirty="0"/>
          </a:p>
          <a:p>
            <a:pPr marL="533400" indent="-533400">
              <a:lnSpc>
                <a:spcPct val="80000"/>
              </a:lnSpc>
            </a:pPr>
            <a:endParaRPr lang="hu-HU" sz="2400" b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072476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0"/>
            <a:ext cx="6479604" cy="901055"/>
          </a:xfrm>
        </p:spPr>
        <p:txBody>
          <a:bodyPr/>
          <a:lstStyle/>
          <a:p>
            <a:r>
              <a:rPr lang="hu-HU" dirty="0" smtClean="0">
                <a:cs typeface="Times New Roman" pitchFamily="18" charset="0"/>
              </a:rPr>
              <a:t>Kockázatviselési </a:t>
            </a:r>
            <a:r>
              <a:rPr lang="hu-HU" dirty="0">
                <a:cs typeface="Times New Roman" pitchFamily="18" charset="0"/>
              </a:rPr>
              <a:t>hely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15616" y="1268760"/>
            <a:ext cx="5184576" cy="417671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hu-HU" b="1" dirty="0">
                <a:cs typeface="Times New Roman" pitchFamily="18" charset="0"/>
              </a:rPr>
              <a:t>Alapeset: </a:t>
            </a:r>
          </a:p>
          <a:p>
            <a:r>
              <a:rPr lang="hu-HU" dirty="0" smtClean="0">
                <a:cs typeface="Times New Roman" pitchFamily="18" charset="0"/>
              </a:rPr>
              <a:t>Magyarországi telephely</a:t>
            </a:r>
            <a:endParaRPr lang="hu-HU" dirty="0">
              <a:cs typeface="Times New Roman" pitchFamily="18" charset="0"/>
            </a:endParaRPr>
          </a:p>
          <a:p>
            <a:endParaRPr lang="hu-HU" dirty="0">
              <a:cs typeface="Times New Roman" pitchFamily="18" charset="0"/>
            </a:endParaRPr>
          </a:p>
          <a:p>
            <a:r>
              <a:rPr lang="hu-HU" b="1" dirty="0">
                <a:cs typeface="Times New Roman" pitchFamily="18" charset="0"/>
              </a:rPr>
              <a:t>Külön megállapodással: </a:t>
            </a:r>
          </a:p>
          <a:p>
            <a:r>
              <a:rPr lang="hu-HU" dirty="0" smtClean="0">
                <a:cs typeface="Times New Roman" pitchFamily="18" charset="0"/>
              </a:rPr>
              <a:t>Külföldön lévő, magyar érdekeltségű  </a:t>
            </a:r>
            <a:endParaRPr lang="hu-HU" dirty="0">
              <a:cs typeface="Times New Roman" pitchFamily="18" charset="0"/>
            </a:endParaRPr>
          </a:p>
          <a:p>
            <a:r>
              <a:rPr lang="hu-HU" dirty="0" smtClean="0">
                <a:cs typeface="Times New Roman" pitchFamily="18" charset="0"/>
              </a:rPr>
              <a:t>telephelyekre </a:t>
            </a:r>
            <a:r>
              <a:rPr lang="hu-HU" dirty="0">
                <a:cs typeface="Times New Roman" pitchFamily="18" charset="0"/>
              </a:rPr>
              <a:t>is </a:t>
            </a:r>
            <a:r>
              <a:rPr lang="hu-HU" dirty="0" smtClean="0">
                <a:cs typeface="Times New Roman" pitchFamily="18" charset="0"/>
              </a:rPr>
              <a:t>kiterjeszthető.</a:t>
            </a:r>
            <a:endParaRPr lang="hu-HU" dirty="0">
              <a:cs typeface="Times New Roman" pitchFamily="18" charset="0"/>
            </a:endParaRPr>
          </a:p>
          <a:p>
            <a:endParaRPr lang="hu-HU" dirty="0">
              <a:cs typeface="Times New Roman" pitchFamily="18" charset="0"/>
            </a:endParaRPr>
          </a:p>
          <a:p>
            <a:r>
              <a:rPr lang="hu-HU" b="1" dirty="0">
                <a:cs typeface="Times New Roman" pitchFamily="18" charset="0"/>
              </a:rPr>
              <a:t>Önjáró és rendeltetésszerűen mozgatható gépek esete: </a:t>
            </a:r>
          </a:p>
          <a:p>
            <a:r>
              <a:rPr lang="hu-HU" dirty="0" smtClean="0">
                <a:cs typeface="Times New Roman" pitchFamily="18" charset="0"/>
              </a:rPr>
              <a:t>Magyarország </a:t>
            </a:r>
            <a:r>
              <a:rPr lang="hu-HU" dirty="0">
                <a:cs typeface="Times New Roman" pitchFamily="18" charset="0"/>
              </a:rPr>
              <a:t>területén szállítási </a:t>
            </a:r>
            <a:r>
              <a:rPr lang="hu-HU" dirty="0" smtClean="0">
                <a:cs typeface="Times New Roman" pitchFamily="18" charset="0"/>
              </a:rPr>
              <a:t>kockázat.</a:t>
            </a:r>
            <a:r>
              <a:rPr lang="hu-HU" b="1" dirty="0" smtClean="0">
                <a:cs typeface="Times New Roman" pitchFamily="18" charset="0"/>
              </a:rPr>
              <a:t> </a:t>
            </a:r>
            <a:endParaRPr lang="hu-HU" b="1" dirty="0">
              <a:cs typeface="Times New Roman" pitchFamily="18" charset="0"/>
            </a:endParaRPr>
          </a:p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773" y="1340768"/>
            <a:ext cx="2425452" cy="163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www.moncsicsi.hu/pictures/image/n_puzzle-500-db-os-europa-politikai-terkepe_3685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382" y="3501008"/>
            <a:ext cx="2362234" cy="17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8786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ts4.mm.bing.net/th?id=H.4743019545560091&amp;w=211&amp;h=153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68" y="5145028"/>
            <a:ext cx="2880320" cy="171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cs typeface="Times New Roman" pitchFamily="18" charset="0"/>
              </a:rPr>
              <a:t>Biztosítási események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15616" y="980728"/>
            <a:ext cx="7416824" cy="403244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381000" indent="-381000" defTabSz="476250"/>
            <a:r>
              <a:rPr lang="hu-HU" sz="1600" dirty="0"/>
              <a:t>a.)  kezelői hiba</a:t>
            </a:r>
          </a:p>
          <a:p>
            <a:pPr marL="381000" indent="-381000" defTabSz="476250"/>
            <a:r>
              <a:rPr lang="hu-HU" sz="1600" dirty="0"/>
              <a:t>b.)  elektromos energia közvetlen hatásai</a:t>
            </a:r>
          </a:p>
          <a:p>
            <a:pPr marL="381000" indent="-381000" defTabSz="476250"/>
            <a:r>
              <a:rPr lang="hu-HU" sz="1600" dirty="0"/>
              <a:t>c.)  tervezési, számítási, öntési, anyag- és gyártási hiba</a:t>
            </a:r>
          </a:p>
          <a:p>
            <a:pPr marL="381000" indent="-381000" defTabSz="476250"/>
            <a:r>
              <a:rPr lang="hu-HU" sz="1600" dirty="0"/>
              <a:t>d.)  szétrepedés centrifugális erő következtében</a:t>
            </a:r>
          </a:p>
          <a:p>
            <a:pPr marL="381000" indent="-381000" defTabSz="476250"/>
            <a:r>
              <a:rPr lang="hu-HU" sz="1600" dirty="0"/>
              <a:t>e.)  vízhiány berendezésekben és gőzkazánokban</a:t>
            </a:r>
          </a:p>
          <a:p>
            <a:pPr marL="381000" indent="-381000" defTabSz="476250"/>
            <a:r>
              <a:rPr lang="hu-HU" sz="1600" dirty="0"/>
              <a:t>f.)   túlnyomás</a:t>
            </a:r>
          </a:p>
          <a:p>
            <a:pPr marL="381000" indent="-381000" defTabSz="476250"/>
            <a:r>
              <a:rPr lang="hu-HU" sz="1600" dirty="0"/>
              <a:t>g.)  </a:t>
            </a:r>
            <a:r>
              <a:rPr lang="hu-HU" sz="1600" dirty="0" smtClean="0"/>
              <a:t>mérő-szabályozó </a:t>
            </a:r>
            <a:r>
              <a:rPr lang="hu-HU" sz="1600" dirty="0"/>
              <a:t>vagy biztonsági berendezések meghibásodása</a:t>
            </a:r>
          </a:p>
          <a:p>
            <a:pPr marL="381000" indent="-381000" defTabSz="476250"/>
            <a:r>
              <a:rPr lang="hu-HU" sz="1600" dirty="0"/>
              <a:t> i.)  túlhevülés</a:t>
            </a:r>
          </a:p>
          <a:p>
            <a:pPr marL="381000" indent="-381000" defTabSz="476250"/>
            <a:r>
              <a:rPr lang="hu-HU" sz="1600" dirty="0"/>
              <a:t> j.)  külső események mechanikus hatása</a:t>
            </a:r>
          </a:p>
          <a:p>
            <a:pPr marL="381000" indent="-381000" defTabSz="476250"/>
            <a:r>
              <a:rPr lang="hu-HU" sz="1600" b="1" dirty="0"/>
              <a:t>     </a:t>
            </a:r>
            <a:endParaRPr lang="hu-HU" sz="1600" b="1" dirty="0" smtClean="0"/>
          </a:p>
          <a:p>
            <a:pPr marL="381000" indent="-381000" defTabSz="476250"/>
            <a:r>
              <a:rPr lang="hu-HU" sz="1600" b="1" dirty="0" smtClean="0">
                <a:solidFill>
                  <a:srgbClr val="FF0000"/>
                </a:solidFill>
              </a:rPr>
              <a:t> Mozgatható </a:t>
            </a:r>
            <a:r>
              <a:rPr lang="hu-HU" sz="1600" b="1" dirty="0">
                <a:solidFill>
                  <a:srgbClr val="FF0000"/>
                </a:solidFill>
              </a:rPr>
              <a:t>és önjáró gépeknél szállítási és elemi kár kockázatai:   </a:t>
            </a:r>
          </a:p>
          <a:p>
            <a:pPr marL="381000" indent="-381000" defTabSz="476250"/>
            <a:r>
              <a:rPr lang="hu-HU" sz="1600" dirty="0"/>
              <a:t>      - ütközés</a:t>
            </a:r>
            <a:r>
              <a:rPr lang="hu-HU" sz="1600" dirty="0" smtClean="0"/>
              <a:t>, kisiklás, lezuhanás</a:t>
            </a:r>
            <a:r>
              <a:rPr lang="hu-HU" sz="1600" dirty="0"/>
              <a:t>, híd- és vasúti pálya- és munkagödör omlás </a:t>
            </a:r>
          </a:p>
          <a:p>
            <a:pPr marL="381000" indent="-381000" defTabSz="476250"/>
            <a:r>
              <a:rPr lang="hu-HU" sz="1600" dirty="0"/>
              <a:t>       - jégverés, árvíz, lavina,talajsüllyedés</a:t>
            </a:r>
            <a:r>
              <a:rPr lang="hu-HU" sz="1600" dirty="0" smtClean="0"/>
              <a:t>, kő-és </a:t>
            </a:r>
            <a:r>
              <a:rPr lang="hu-HU" sz="1600" dirty="0"/>
              <a:t>sziklaomlás, eláradás</a:t>
            </a:r>
          </a:p>
          <a:p>
            <a:endParaRPr lang="hu-HU" dirty="0"/>
          </a:p>
        </p:txBody>
      </p:sp>
      <p:pic>
        <p:nvPicPr>
          <p:cNvPr id="2050" name="Picture 2" descr="http://ts2.mm.bing.net/th?id=H.4566290220780670&amp;w=212&amp;h=124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129808"/>
            <a:ext cx="295464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s1.mm.bing.net/th?id=H.4617589348893555&amp;pid=1.9&amp;m=&amp;w=300&amp;h=30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168" y="5145028"/>
            <a:ext cx="2565636" cy="191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517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479604" cy="901055"/>
          </a:xfrm>
        </p:spPr>
        <p:txBody>
          <a:bodyPr/>
          <a:lstStyle/>
          <a:p>
            <a:r>
              <a:rPr lang="hu-HU" dirty="0" smtClean="0"/>
              <a:t>Kizárások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15616" y="1124744"/>
            <a:ext cx="4896543" cy="4176712"/>
          </a:xfrm>
        </p:spPr>
        <p:txBody>
          <a:bodyPr/>
          <a:lstStyle/>
          <a:p>
            <a:pPr marL="533400" indent="-533400" defTabSz="476250"/>
            <a:r>
              <a:rPr lang="hu-HU" b="1" dirty="0"/>
              <a:t>A GÉPTÖRÉS biztosítás </a:t>
            </a:r>
            <a:r>
              <a:rPr lang="hu-HU" b="1" dirty="0" smtClean="0"/>
              <a:t>önmagában nem tartalmazza:</a:t>
            </a:r>
            <a:endParaRPr lang="hu-HU" b="1" dirty="0"/>
          </a:p>
          <a:p>
            <a:pPr marL="533400" indent="-533400" defTabSz="476250"/>
            <a:r>
              <a:rPr lang="hu-HU" dirty="0" smtClean="0"/>
              <a:t>DE</a:t>
            </a:r>
            <a:r>
              <a:rPr lang="hu-HU" dirty="0"/>
              <a:t>!  Ezek a fedezeti körök  Kiegészítő modulként hozzáköthetők</a:t>
            </a:r>
            <a:r>
              <a:rPr lang="hu-HU" dirty="0" smtClean="0"/>
              <a:t>!</a:t>
            </a:r>
          </a:p>
          <a:p>
            <a:pPr marL="533400" indent="-533400" defTabSz="476250"/>
            <a:endParaRPr lang="hu-HU" sz="2400" dirty="0"/>
          </a:p>
          <a:p>
            <a:pPr marL="533400" indent="-533400" defTabSz="476250">
              <a:buAutoNum type="arabicPeriod"/>
            </a:pPr>
            <a:r>
              <a:rPr lang="hu-HU" b="1" dirty="0" smtClean="0"/>
              <a:t>Tűz- </a:t>
            </a:r>
            <a:r>
              <a:rPr lang="hu-HU" b="1" dirty="0"/>
              <a:t>és elemi károk </a:t>
            </a:r>
            <a:endParaRPr lang="hu-HU" b="1" dirty="0" smtClean="0"/>
          </a:p>
          <a:p>
            <a:pPr defTabSz="476250"/>
            <a:r>
              <a:rPr lang="hu-HU" b="1" dirty="0"/>
              <a:t>	</a:t>
            </a:r>
            <a:r>
              <a:rPr lang="hu-HU" b="1" dirty="0" smtClean="0"/>
              <a:t> </a:t>
            </a:r>
            <a:r>
              <a:rPr lang="hu-HU" dirty="0" smtClean="0"/>
              <a:t>Alap- és </a:t>
            </a:r>
            <a:r>
              <a:rPr lang="hu-HU" dirty="0"/>
              <a:t>Kibővített fedezet</a:t>
            </a:r>
          </a:p>
          <a:p>
            <a:pPr marL="533400" indent="-533400" defTabSz="476250"/>
            <a:r>
              <a:rPr lang="hu-HU" b="1" dirty="0" smtClean="0"/>
              <a:t>2</a:t>
            </a:r>
            <a:r>
              <a:rPr lang="hu-HU" b="1" dirty="0"/>
              <a:t>.    </a:t>
            </a:r>
            <a:r>
              <a:rPr lang="hu-HU" b="1" dirty="0" smtClean="0"/>
              <a:t> Betöréses </a:t>
            </a:r>
            <a:r>
              <a:rPr lang="hu-HU" b="1" dirty="0"/>
              <a:t>lopás és rablás  </a:t>
            </a:r>
          </a:p>
          <a:p>
            <a:pPr marL="533400" indent="-533400" defTabSz="476250">
              <a:buFontTx/>
              <a:buAutoNum type="arabicPeriod" startAt="3"/>
            </a:pPr>
            <a:endParaRPr lang="hu-HU" sz="2400" b="1" dirty="0"/>
          </a:p>
          <a:p>
            <a:pPr marL="533400" indent="-533400" defTabSz="476250"/>
            <a:r>
              <a:rPr lang="hu-HU" b="1" dirty="0"/>
              <a:t> </a:t>
            </a:r>
          </a:p>
          <a:p>
            <a:r>
              <a:rPr lang="hu-HU" dirty="0" smtClean="0"/>
              <a:t>	</a:t>
            </a:r>
            <a:endParaRPr lang="hu-HU" dirty="0"/>
          </a:p>
        </p:txBody>
      </p:sp>
      <p:pic>
        <p:nvPicPr>
          <p:cNvPr id="1026" name="Picture 2" descr="Z:\SIGNAL OKTATÁS\Képek\leégett trak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844" y="1268760"/>
            <a:ext cx="226632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s4.mm.bing.net/th?id=H.5010810719306815&amp;w=148&amp;h=148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030" y="4252098"/>
            <a:ext cx="2238135" cy="211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hir24.hu/Root/Shared/Pictures/2013/12/30/foti-rablas(650x43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09120"/>
            <a:ext cx="2819414" cy="187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kerekített téglalap 3"/>
          <p:cNvSpPr/>
          <p:nvPr/>
        </p:nvSpPr>
        <p:spPr bwMode="auto">
          <a:xfrm>
            <a:off x="6473936" y="3356992"/>
            <a:ext cx="2266321" cy="57606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0" i="0" u="none" strike="noStrike" cap="none" normalizeH="0" baseline="0" smtClean="0">
              <a:ln>
                <a:noFill/>
              </a:ln>
              <a:solidFill>
                <a:srgbClr val="EAEAEA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398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50887"/>
            <a:ext cx="8316416" cy="615451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115616" y="142513"/>
            <a:ext cx="5538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tx1"/>
                </a:solidFill>
              </a:rPr>
              <a:t>Belföldi szállítmánybiztosítás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04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Élet Prezentáció">
  <a:themeElements>
    <a:clrScheme name="3_Élet Prezentáci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Élet Prezentáció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rgbClr val="EAEAEA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rgbClr val="EAEAEA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Élet Prezentáci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Élet Prezentáci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Élet Prezentáci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Élet Prezentáci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Élet Prezentáci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Élet Prezentáci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Élet Prezentáci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Élet Prezentáci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Élet Prezentáci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Élet Prezentáci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Élet Prezentáci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Élet Prezentáci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Élet Prezentáció">
  <a:themeElements>
    <a:clrScheme name="3_Élet Prezentáci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Élet Prezentáció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rgbClr val="EAEAEA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rgbClr val="EAEAEA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Élet Prezentáci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Élet Prezentáci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Élet Prezentáci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Élet Prezentáci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Élet Prezentáci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Élet Prezentáci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Élet Prezentáci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Élet Prezentáci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Élet Prezentáci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Élet Prezentáci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Élet Prezentáci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Élet Prezentáci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Élet Prezentáció">
  <a:themeElements>
    <a:clrScheme name="3_Élet Prezentáci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Élet Prezentáció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rgbClr val="EAEAEA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rgbClr val="EAEAEA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Élet Prezentáci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Élet Prezentáci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Élet Prezentáci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Élet Prezentáci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Élet Prezentáci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Élet Prezentáci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Élet Prezentáci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Élet Prezentáci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Élet Prezentáci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Élet Prezentáci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Élet Prezentáci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Élet Prezentáci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FA5D7A97137E24393C0A29EE6A911B0" ma:contentTypeVersion="0" ma:contentTypeDescription="Új dokumentum létrehozása." ma:contentTypeScope="" ma:versionID="eb307d7de7b7052ee1a303ee7d416b9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272c3706e31d85aa278778a1025862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8DD9E8-9331-4BD1-BDE6-87E1CA0F52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FFF560-31D7-4712-8C35-A5BD02E1DBD8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8E19324-4ECB-4B6B-8439-6845F11E1F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19417</TotalTime>
  <Pages>26</Pages>
  <Words>634</Words>
  <Application>Microsoft Office PowerPoint</Application>
  <PresentationFormat>Diavetítés a képernyőre (4:3 oldalarány)</PresentationFormat>
  <Paragraphs>203</Paragraphs>
  <Slides>19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19</vt:i4>
      </vt:variant>
    </vt:vector>
  </HeadingPairs>
  <TitlesOfParts>
    <vt:vector size="22" baseType="lpstr">
      <vt:lpstr>3_Élet Prezentáció</vt:lpstr>
      <vt:lpstr>4_Élet Prezentáció</vt:lpstr>
      <vt:lpstr>5_Élet Prezentáció</vt:lpstr>
      <vt:lpstr>PowerPoint bemutató</vt:lpstr>
      <vt:lpstr> Biztosítható vagyontárgyak</vt:lpstr>
      <vt:lpstr>A GÉPTÖRÉS biztosítás felépítése</vt:lpstr>
      <vt:lpstr>Biztosítható vagyontárgyak </vt:lpstr>
      <vt:lpstr>Biztosítható vagyontárgyak</vt:lpstr>
      <vt:lpstr>Kockázatviselési hely</vt:lpstr>
      <vt:lpstr>Biztosítási események</vt:lpstr>
      <vt:lpstr>Kizárások </vt:lpstr>
      <vt:lpstr>PowerPoint bemutató</vt:lpstr>
      <vt:lpstr>Szállítmánybiztosítás</vt:lpstr>
      <vt:lpstr>PowerPoint bemutató</vt:lpstr>
      <vt:lpstr>  </vt:lpstr>
      <vt:lpstr>PowerPoint bemutató</vt:lpstr>
      <vt:lpstr>Folyamat</vt:lpstr>
      <vt:lpstr> </vt:lpstr>
      <vt:lpstr>Megfelelés a közbeszerzések előírásainak!? </vt:lpstr>
      <vt:lpstr>Biztosítási díj számítás</vt:lpstr>
      <vt:lpstr>PowerPoint bemutató</vt:lpstr>
      <vt:lpstr>PowerPoint bemutató</vt:lpstr>
    </vt:vector>
  </TitlesOfParts>
  <Company>Versicherungen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Prezentáció_sablon</dc:title>
  <dc:creator>Thorsten Vozar</dc:creator>
  <dc:description>Stand 01/2000</dc:description>
  <cp:lastModifiedBy>Kardos László</cp:lastModifiedBy>
  <cp:revision>1050</cp:revision>
  <cp:lastPrinted>2005-08-11T11:45:51Z</cp:lastPrinted>
  <dcterms:created xsi:type="dcterms:W3CDTF">2005-08-12T12:35:43Z</dcterms:created>
  <dcterms:modified xsi:type="dcterms:W3CDTF">2014-02-19T15:16:46Z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0x0101006FA5D7A97137E24393C0A29EE6A911B0</vt:lpwstr>
  </property>
</Properties>
</file>