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  <p:sldMasterId id="2147483668" r:id="rId4"/>
    <p:sldMasterId id="2147483670" r:id="rId5"/>
    <p:sldMasterId id="2147483678" r:id="rId6"/>
    <p:sldMasterId id="2147483684" r:id="rId7"/>
  </p:sldMasterIdLst>
  <p:notesMasterIdLst>
    <p:notesMasterId r:id="rId18"/>
  </p:notesMasterIdLst>
  <p:handoutMasterIdLst>
    <p:handoutMasterId r:id="rId19"/>
  </p:handoutMasterIdLst>
  <p:sldIdLst>
    <p:sldId id="268" r:id="rId8"/>
    <p:sldId id="405" r:id="rId9"/>
    <p:sldId id="406" r:id="rId10"/>
    <p:sldId id="407" r:id="rId11"/>
    <p:sldId id="391" r:id="rId12"/>
    <p:sldId id="404" r:id="rId13"/>
    <p:sldId id="408" r:id="rId14"/>
    <p:sldId id="409" r:id="rId15"/>
    <p:sldId id="410" r:id="rId16"/>
    <p:sldId id="397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963"/>
    <a:srgbClr val="E2E3E4"/>
    <a:srgbClr val="C9CACC"/>
    <a:srgbClr val="A7A9AC"/>
    <a:srgbClr val="888A8D"/>
    <a:srgbClr val="58595B"/>
    <a:srgbClr val="CED6E1"/>
    <a:srgbClr val="A8B8C9"/>
    <a:srgbClr val="7B93AA"/>
    <a:srgbClr val="547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3" d="100"/>
          <a:sy n="93" d="100"/>
        </p:scale>
        <p:origin x="-6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38BCC-CAB9-48A5-9C09-358FEF1565A9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AAFC1-3CF8-41A5-B041-C201194C02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98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5A0E1-D004-4272-A9BC-C37BFB971F78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890A1-C69A-469A-93E3-0FA422EB86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652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 userDrawn="1"/>
        </p:nvSpPr>
        <p:spPr>
          <a:xfrm>
            <a:off x="163284" y="2163536"/>
            <a:ext cx="3763737" cy="1665514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3"/>
          <p:cNvSpPr>
            <a:spLocks noGrp="1"/>
          </p:cNvSpPr>
          <p:nvPr>
            <p:ph type="title"/>
          </p:nvPr>
        </p:nvSpPr>
        <p:spPr>
          <a:xfrm>
            <a:off x="285750" y="2333511"/>
            <a:ext cx="3567793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92509" y="625908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2017.01.06.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459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49" y="3404507"/>
            <a:ext cx="3953290" cy="10780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493838"/>
            <a:ext cx="8213726" cy="164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smtClean="0"/>
              <a:t>Mintaszöveg szerkesztése </a:t>
            </a:r>
          </a:p>
        </p:txBody>
      </p:sp>
      <p:sp>
        <p:nvSpPr>
          <p:cNvPr id="13" name="Tartalom helye 2"/>
          <p:cNvSpPr>
            <a:spLocks noGrp="1"/>
          </p:cNvSpPr>
          <p:nvPr>
            <p:ph idx="12"/>
          </p:nvPr>
        </p:nvSpPr>
        <p:spPr>
          <a:xfrm>
            <a:off x="4850039" y="3404507"/>
            <a:ext cx="3992337" cy="107804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53391"/>
              </a:buClr>
              <a:buFont typeface="Wingdings" panose="05000000000000000000" pitchFamily="2" charset="2"/>
              <a:buChar char=""/>
              <a:defRPr sz="2000"/>
            </a:lvl1pPr>
            <a:lvl2pPr marL="685800" indent="-228600">
              <a:buClr>
                <a:srgbClr val="053391"/>
              </a:buClr>
              <a:buFont typeface="Wingdings" panose="05000000000000000000" pitchFamily="2" charset="2"/>
              <a:buChar char=""/>
              <a:defRPr sz="2000"/>
            </a:lvl2pPr>
            <a:lvl3pPr marL="1143000" indent="-228600">
              <a:buClr>
                <a:srgbClr val="053391"/>
              </a:buClr>
              <a:buFont typeface="Wingdings" panose="05000000000000000000" pitchFamily="2" charset="2"/>
              <a:buChar char=""/>
              <a:defRPr/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628650" y="599542"/>
            <a:ext cx="7290707" cy="51435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Tartalom helye 2"/>
          <p:cNvSpPr>
            <a:spLocks noGrp="1"/>
          </p:cNvSpPr>
          <p:nvPr>
            <p:ph idx="13" hasCustomPrompt="1"/>
          </p:nvPr>
        </p:nvSpPr>
        <p:spPr>
          <a:xfrm>
            <a:off x="628648" y="4781161"/>
            <a:ext cx="8213727" cy="10780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>
              <a:buBlip>
                <a:blip r:embed="rId2"/>
              </a:buBlip>
            </a:pPr>
            <a:r>
              <a:rPr lang="hu-HU" dirty="0" smtClean="0"/>
              <a:t>Mintaszöveg szerkesztése </a:t>
            </a:r>
            <a:endParaRPr lang="hu-H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4328" y="63087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dirty="0" smtClean="0">
                <a:solidFill>
                  <a:srgbClr val="58595B"/>
                </a:solidFill>
              </a:rPr>
              <a:t>2017.01.06.</a:t>
            </a:r>
            <a:endParaRPr lang="hu-HU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5801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28650" y="599542"/>
            <a:ext cx="7290707" cy="51435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4328" y="63087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dirty="0" smtClean="0">
                <a:solidFill>
                  <a:srgbClr val="58595B"/>
                </a:solidFill>
              </a:rPr>
              <a:t>2017.01.06.</a:t>
            </a:r>
            <a:endParaRPr lang="hu-HU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2133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28650" y="599542"/>
            <a:ext cx="7290707" cy="51435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328" y="63087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dirty="0" smtClean="0">
                <a:solidFill>
                  <a:srgbClr val="58595B"/>
                </a:solidFill>
              </a:rPr>
              <a:t>2017.01.06.</a:t>
            </a:r>
            <a:endParaRPr lang="hu-HU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54988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769069-3EEB-4452-BE17-5BB038533E5D}" type="datetimeFigureOut">
              <a:rPr lang="hu-HU" smtClean="0">
                <a:solidFill>
                  <a:srgbClr val="58595B"/>
                </a:solidFill>
              </a:rPr>
              <a:pPr/>
              <a:t>2019. 03. 06.</a:t>
            </a:fld>
            <a:endParaRPr lang="hu-HU">
              <a:solidFill>
                <a:srgbClr val="58595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 userDrawn="1"/>
        </p:nvSpPr>
        <p:spPr>
          <a:xfrm>
            <a:off x="163284" y="2163536"/>
            <a:ext cx="3763737" cy="1665514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3"/>
          <p:cNvSpPr>
            <a:spLocks noGrp="1"/>
          </p:cNvSpPr>
          <p:nvPr>
            <p:ph type="title"/>
          </p:nvPr>
        </p:nvSpPr>
        <p:spPr>
          <a:xfrm>
            <a:off x="285750" y="2333511"/>
            <a:ext cx="3567793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92509" y="625908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2017.01.06.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401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 userDrawn="1"/>
        </p:nvSpPr>
        <p:spPr>
          <a:xfrm>
            <a:off x="163284" y="2163536"/>
            <a:ext cx="3763737" cy="1665514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3"/>
          <p:cNvSpPr>
            <a:spLocks noGrp="1"/>
          </p:cNvSpPr>
          <p:nvPr>
            <p:ph type="title"/>
          </p:nvPr>
        </p:nvSpPr>
        <p:spPr>
          <a:xfrm>
            <a:off x="285750" y="2333511"/>
            <a:ext cx="3567793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92509" y="625908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2017.01.06.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426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 userDrawn="1"/>
        </p:nvSpPr>
        <p:spPr>
          <a:xfrm>
            <a:off x="163284" y="2163536"/>
            <a:ext cx="3763737" cy="1665514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3"/>
          <p:cNvSpPr>
            <a:spLocks noGrp="1"/>
          </p:cNvSpPr>
          <p:nvPr>
            <p:ph type="title"/>
          </p:nvPr>
        </p:nvSpPr>
        <p:spPr>
          <a:xfrm>
            <a:off x="285750" y="2333511"/>
            <a:ext cx="3567793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92509" y="625908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2017.01.06.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071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49" y="3404507"/>
            <a:ext cx="3953290" cy="10780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493838"/>
            <a:ext cx="8213726" cy="164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smtClean="0"/>
              <a:t>Mintaszöveg szerkesztése </a:t>
            </a:r>
          </a:p>
        </p:txBody>
      </p:sp>
      <p:sp>
        <p:nvSpPr>
          <p:cNvPr id="13" name="Tartalom helye 2"/>
          <p:cNvSpPr>
            <a:spLocks noGrp="1"/>
          </p:cNvSpPr>
          <p:nvPr>
            <p:ph idx="12"/>
          </p:nvPr>
        </p:nvSpPr>
        <p:spPr>
          <a:xfrm>
            <a:off x="4850039" y="3404507"/>
            <a:ext cx="3992337" cy="107804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53391"/>
              </a:buClr>
              <a:buFont typeface="Wingdings" panose="05000000000000000000" pitchFamily="2" charset="2"/>
              <a:buChar char=""/>
              <a:defRPr sz="2000"/>
            </a:lvl1pPr>
            <a:lvl2pPr marL="685800" indent="-228600">
              <a:buClr>
                <a:srgbClr val="053391"/>
              </a:buClr>
              <a:buFont typeface="Wingdings" panose="05000000000000000000" pitchFamily="2" charset="2"/>
              <a:buChar char=""/>
              <a:defRPr sz="2000"/>
            </a:lvl2pPr>
            <a:lvl3pPr marL="1143000" indent="-228600">
              <a:buClr>
                <a:srgbClr val="053391"/>
              </a:buClr>
              <a:buFont typeface="Wingdings" panose="05000000000000000000" pitchFamily="2" charset="2"/>
              <a:buChar char=""/>
              <a:defRPr/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628650" y="599542"/>
            <a:ext cx="7290707" cy="51435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Tartalom helye 2"/>
          <p:cNvSpPr>
            <a:spLocks noGrp="1"/>
          </p:cNvSpPr>
          <p:nvPr>
            <p:ph idx="13" hasCustomPrompt="1"/>
          </p:nvPr>
        </p:nvSpPr>
        <p:spPr>
          <a:xfrm>
            <a:off x="628648" y="4781161"/>
            <a:ext cx="8213727" cy="10780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>
              <a:buBlip>
                <a:blip r:embed="rId2"/>
              </a:buBlip>
            </a:pPr>
            <a:r>
              <a:rPr lang="hu-HU" dirty="0" smtClean="0"/>
              <a:t>Mintaszöveg szerkesztése </a:t>
            </a:r>
            <a:endParaRPr lang="hu-H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4328" y="63087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2017.01.06.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564851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28650" y="599542"/>
            <a:ext cx="7290707" cy="51435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4328" y="63087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2017.01.06.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913565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28650" y="599542"/>
            <a:ext cx="7290707" cy="51435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328" y="63087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2017.01.06.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5676899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806535"/>
            <a:ext cx="6784975" cy="33855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363663"/>
            <a:ext cx="8053388" cy="430438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588" indent="0">
              <a:buNone/>
              <a:defRPr sz="2000"/>
            </a:lvl2pPr>
            <a:lvl3pPr>
              <a:defRPr sz="2000"/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44450" y="6434138"/>
            <a:ext cx="466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Aft>
                <a:spcPct val="0"/>
              </a:spcAft>
              <a:buClrTx/>
              <a:buFontTx/>
              <a:buNone/>
              <a:defRPr/>
            </a:pPr>
            <a:fld id="{6A64A89E-633E-452E-B081-8297861A1E04}" type="slidenum">
              <a:rPr lang="de-DE" sz="800">
                <a:solidFill>
                  <a:schemeClr val="bg1"/>
                </a:solidFill>
                <a:latin typeface="Arial" pitchFamily="34" charset="0"/>
              </a:rPr>
              <a:pPr algn="r"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de-DE" sz="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9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33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9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31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0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7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6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64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ajanlatok@signal.h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2"/>
          <p:cNvSpPr>
            <a:spLocks noGrp="1"/>
          </p:cNvSpPr>
          <p:nvPr>
            <p:ph type="title"/>
          </p:nvPr>
        </p:nvSpPr>
        <p:spPr>
          <a:xfrm>
            <a:off x="408214" y="2250394"/>
            <a:ext cx="3407260" cy="150517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u-HU" dirty="0" smtClean="0"/>
              <a:t>SIGNAL IDUNA</a:t>
            </a:r>
            <a:r>
              <a:rPr lang="hu-HU" smtClean="0"/>
              <a:t/>
            </a:r>
            <a:br>
              <a:rPr lang="hu-HU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OTTHON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83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5"/>
          <p:cNvSpPr txBox="1">
            <a:spLocks noChangeArrowheads="1"/>
          </p:cNvSpPr>
          <p:nvPr/>
        </p:nvSpPr>
        <p:spPr bwMode="auto">
          <a:xfrm>
            <a:off x="221457" y="636461"/>
            <a:ext cx="3529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94B6D2"/>
              </a:buClr>
              <a:buFontTx/>
              <a:buNone/>
            </a:pPr>
            <a:r>
              <a:rPr lang="hu-HU" altLang="hu-HU" sz="2000" b="1" dirty="0" smtClean="0">
                <a:solidFill>
                  <a:prstClr val="white"/>
                </a:solidFill>
                <a:latin typeface="Arial" charset="0"/>
              </a:rPr>
              <a:t>Nehogy elmaradjon!</a:t>
            </a:r>
            <a:endParaRPr lang="hu-HU" altLang="hu-HU" sz="20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Téglalap 1"/>
          <p:cNvSpPr>
            <a:spLocks noChangeArrowheads="1"/>
          </p:cNvSpPr>
          <p:nvPr/>
        </p:nvSpPr>
        <p:spPr bwMode="auto">
          <a:xfrm>
            <a:off x="89104" y="1785463"/>
            <a:ext cx="5068523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94B6D2"/>
              </a:buClr>
              <a:buFont typeface="Arial" charset="0"/>
              <a:buNone/>
            </a:pPr>
            <a:endParaRPr lang="hu-HU" altLang="hu-HU" sz="1000" b="1" dirty="0" smtClean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94B6D2"/>
              </a:buClr>
              <a:buFont typeface="Arial" charset="0"/>
              <a:buNone/>
            </a:pPr>
            <a:r>
              <a:rPr lang="hu-HU" altLang="hu-HU" sz="2000" b="1" dirty="0" smtClean="0">
                <a:solidFill>
                  <a:prstClr val="black"/>
                </a:solidFill>
                <a:latin typeface="Arial" charset="0"/>
              </a:rPr>
              <a:t>Kötvényesítés elengedhetetlen része: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94B6D2"/>
              </a:buClr>
              <a:buFont typeface="Arial" charset="0"/>
              <a:buNone/>
            </a:pPr>
            <a:endParaRPr lang="hu-HU" altLang="hu-HU" sz="2000" b="1" dirty="0" smtClean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30000"/>
              </a:spcAft>
              <a:buClr>
                <a:srgbClr val="94B6D2"/>
              </a:buClr>
              <a:buFont typeface="Arial" charset="0"/>
              <a:buNone/>
            </a:pPr>
            <a:r>
              <a:rPr lang="hu-HU" altLang="hu-HU" sz="2000" b="1" dirty="0" smtClean="0">
                <a:solidFill>
                  <a:prstClr val="black"/>
                </a:solidFill>
                <a:latin typeface="Arial" charset="0"/>
              </a:rPr>
              <a:t>Aláírt ajánlat vagy alkuszi </a:t>
            </a:r>
          </a:p>
          <a:p>
            <a:pPr algn="ctr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30000"/>
              </a:spcAft>
              <a:buClr>
                <a:srgbClr val="94B6D2"/>
              </a:buClr>
              <a:buFont typeface="Arial" charset="0"/>
              <a:buNone/>
            </a:pPr>
            <a:r>
              <a:rPr lang="hu-HU" altLang="hu-HU" sz="2000" b="1" dirty="0" smtClean="0">
                <a:solidFill>
                  <a:prstClr val="black"/>
                </a:solidFill>
                <a:latin typeface="Arial" charset="0"/>
              </a:rPr>
              <a:t>beküldése: </a:t>
            </a:r>
            <a:r>
              <a:rPr lang="hu-HU" altLang="hu-HU" sz="2000" dirty="0" smtClean="0">
                <a:solidFill>
                  <a:prstClr val="black"/>
                </a:solidFill>
                <a:latin typeface="Arial" charset="0"/>
                <a:hlinkClick r:id="rId2"/>
              </a:rPr>
              <a:t>ajanlatok@</a:t>
            </a:r>
            <a:r>
              <a:rPr lang="hu-HU" altLang="hu-HU" sz="2000" dirty="0" err="1" smtClean="0">
                <a:solidFill>
                  <a:prstClr val="black"/>
                </a:solidFill>
                <a:latin typeface="Arial" charset="0"/>
                <a:hlinkClick r:id="rId2"/>
              </a:rPr>
              <a:t>signal.hu</a:t>
            </a:r>
            <a:endParaRPr lang="hu-HU" altLang="hu-HU" sz="2000" dirty="0" smtClean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94B6D2"/>
              </a:buClr>
              <a:buFont typeface="Arial" charset="0"/>
              <a:buNone/>
            </a:pPr>
            <a:endParaRPr lang="hu-HU" altLang="hu-HU" sz="2000" b="1" dirty="0" smtClean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94B6D2"/>
              </a:buClr>
              <a:buFont typeface="Arial" charset="0"/>
              <a:buNone/>
            </a:pPr>
            <a:endParaRPr lang="hu-HU" altLang="hu-HU" sz="2000" b="1" dirty="0">
              <a:solidFill>
                <a:prstClr val="black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94B6D2"/>
              </a:buClr>
              <a:buFont typeface="Arial" charset="0"/>
              <a:buNone/>
            </a:pPr>
            <a:endParaRPr lang="hu-HU" altLang="hu-HU" sz="1000" b="1" dirty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8" descr="D:\186807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08" y="2219219"/>
            <a:ext cx="3018175" cy="312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9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0077" y="611326"/>
            <a:ext cx="6784975" cy="338554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Célpiac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Állandóan lakott</a:t>
            </a:r>
          </a:p>
          <a:p>
            <a:endParaRPr lang="hu-HU" dirty="0"/>
          </a:p>
          <a:p>
            <a:r>
              <a:rPr lang="hu-HU" dirty="0" smtClean="0"/>
              <a:t>Városias beépítettség</a:t>
            </a:r>
          </a:p>
          <a:p>
            <a:endParaRPr lang="hu-HU" dirty="0"/>
          </a:p>
          <a:p>
            <a:r>
              <a:rPr lang="hu-HU" dirty="0" smtClean="0"/>
              <a:t>Szilárd falazat (kő, tégla, beton, fa, könnyűszerkezet)</a:t>
            </a:r>
          </a:p>
          <a:p>
            <a:endParaRPr lang="hu-HU" dirty="0"/>
          </a:p>
          <a:p>
            <a:r>
              <a:rPr lang="hu-HU" dirty="0" smtClean="0"/>
              <a:t>35 évesnél nem régebbi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78094" y="1345646"/>
            <a:ext cx="7818634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u-HU" sz="6000" dirty="0" smtClean="0"/>
          </a:p>
          <a:p>
            <a:pPr algn="ctr"/>
            <a:r>
              <a:rPr lang="hu-HU" sz="6000" dirty="0" smtClean="0"/>
              <a:t>50 év</a:t>
            </a:r>
          </a:p>
          <a:p>
            <a:pPr algn="ctr"/>
            <a:r>
              <a:rPr lang="hu-HU" sz="6000" dirty="0" smtClean="0"/>
              <a:t>szilárd falazat</a:t>
            </a:r>
          </a:p>
          <a:p>
            <a:pPr algn="ctr"/>
            <a:r>
              <a:rPr lang="hu-HU" sz="6000" dirty="0"/>
              <a:t>v</a:t>
            </a:r>
            <a:r>
              <a:rPr lang="hu-HU" sz="6000" dirty="0" smtClean="0"/>
              <a:t>árosias környezet</a:t>
            </a:r>
          </a:p>
          <a:p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195825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0900" y="621600"/>
            <a:ext cx="6784975" cy="338554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Épület biztosítási összege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Egy summa biztosítási összeg megadása szükséges</a:t>
            </a:r>
          </a:p>
          <a:p>
            <a:pPr marL="1485900" lvl="2" indent="-342900"/>
            <a:r>
              <a:rPr lang="hu-HU" dirty="0" smtClean="0"/>
              <a:t>Épület</a:t>
            </a:r>
          </a:p>
          <a:p>
            <a:pPr marL="1485900" lvl="2" indent="-342900"/>
            <a:endParaRPr lang="hu-HU" dirty="0"/>
          </a:p>
          <a:p>
            <a:pPr marL="1485900" lvl="2" indent="-342900"/>
            <a:r>
              <a:rPr lang="hu-HU" dirty="0" smtClean="0"/>
              <a:t>Melléképület</a:t>
            </a:r>
          </a:p>
          <a:p>
            <a:pPr marL="1485900" lvl="2" indent="-342900"/>
            <a:endParaRPr lang="hu-HU" dirty="0"/>
          </a:p>
          <a:p>
            <a:pPr marL="1485900" lvl="2" indent="-342900"/>
            <a:r>
              <a:rPr lang="hu-HU" dirty="0" smtClean="0"/>
              <a:t>Kerítés</a:t>
            </a:r>
          </a:p>
          <a:p>
            <a:pPr marL="1485900" lvl="2" indent="-342900"/>
            <a:endParaRPr lang="hu-HU" dirty="0"/>
          </a:p>
          <a:p>
            <a:pPr marL="1485900" lvl="2" indent="-342900"/>
            <a:r>
              <a:rPr lang="hu-HU" dirty="0" smtClean="0"/>
              <a:t>Épület gépészet</a:t>
            </a:r>
          </a:p>
          <a:p>
            <a:pPr marL="1485900" lvl="2" indent="-342900"/>
            <a:endParaRPr lang="hu-HU" dirty="0"/>
          </a:p>
          <a:p>
            <a:pPr marL="1485900" lvl="2" indent="-342900"/>
            <a:r>
              <a:rPr lang="hu-HU" dirty="0" smtClean="0"/>
              <a:t>Medence, öntöző berendezés, …</a:t>
            </a:r>
          </a:p>
          <a:p>
            <a:pPr marL="1485900" lvl="2" indent="-342900"/>
            <a:endParaRPr lang="hu-HU" dirty="0"/>
          </a:p>
          <a:p>
            <a:pPr marL="1485900" lvl="2" indent="-342900"/>
            <a:r>
              <a:rPr lang="hu-HU" dirty="0" smtClean="0"/>
              <a:t>Max 75m Ft értékben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49321" y="1284270"/>
            <a:ext cx="8250149" cy="45206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335640" y="2260315"/>
            <a:ext cx="7027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/>
              <a:t>100 m forint</a:t>
            </a:r>
            <a:endParaRPr lang="hu-HU" sz="96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20" y="4029074"/>
            <a:ext cx="1771730" cy="17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626" y="601052"/>
            <a:ext cx="6784975" cy="338554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Ingóság biztosítási összege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9870" y="1363663"/>
            <a:ext cx="8534418" cy="4564526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472611" y="1407022"/>
            <a:ext cx="8342616" cy="48293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907587" y="1952090"/>
            <a:ext cx="377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Ingóság biztosítási összeg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78787" y="2599367"/>
            <a:ext cx="2578813" cy="109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273996" y="2702112"/>
            <a:ext cx="22397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Kiemelt értékű ing.</a:t>
            </a:r>
          </a:p>
          <a:p>
            <a:pPr algn="ctr"/>
            <a:r>
              <a:rPr lang="hu-HU" sz="2800" b="1" dirty="0" smtClean="0"/>
              <a:t>35%</a:t>
            </a:r>
            <a:endParaRPr lang="hu-HU" sz="2800" b="1" dirty="0"/>
          </a:p>
        </p:txBody>
      </p:sp>
      <p:sp>
        <p:nvSpPr>
          <p:cNvPr id="8" name="Lekerekített téglalap 7"/>
          <p:cNvSpPr/>
          <p:nvPr/>
        </p:nvSpPr>
        <p:spPr>
          <a:xfrm>
            <a:off x="5424755" y="2424702"/>
            <a:ext cx="2188396" cy="980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722706" y="2486366"/>
            <a:ext cx="1890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bg1"/>
                </a:solidFill>
              </a:rPr>
              <a:t>Elzárva tartandó ing.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10%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11" name="Folyamatábra: Lyukkártya 10"/>
          <p:cNvSpPr/>
          <p:nvPr/>
        </p:nvSpPr>
        <p:spPr>
          <a:xfrm>
            <a:off x="3441843" y="3811728"/>
            <a:ext cx="2280863" cy="647272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657600" y="4119951"/>
            <a:ext cx="184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Kp  </a:t>
            </a:r>
            <a:r>
              <a:rPr lang="hu-HU" b="1" dirty="0" smtClean="0"/>
              <a:t>50.000 Ft</a:t>
            </a:r>
            <a:endParaRPr lang="hu-HU" b="1" dirty="0"/>
          </a:p>
        </p:txBody>
      </p:sp>
      <p:sp>
        <p:nvSpPr>
          <p:cNvPr id="10" name="Ellipszis 9"/>
          <p:cNvSpPr/>
          <p:nvPr/>
        </p:nvSpPr>
        <p:spPr>
          <a:xfrm>
            <a:off x="1417834" y="4304616"/>
            <a:ext cx="2095928" cy="142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+mj-lt"/>
              </a:rPr>
              <a:t>Melléképület ing. </a:t>
            </a:r>
            <a:r>
              <a:rPr lang="hu-HU" sz="2400" b="1" dirty="0" smtClean="0">
                <a:latin typeface="+mj-lt"/>
              </a:rPr>
              <a:t>20%</a:t>
            </a:r>
            <a:endParaRPr lang="hu-HU" sz="2400" b="1" dirty="0">
              <a:latin typeface="+mj-lt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5178175" y="4572014"/>
            <a:ext cx="2527443" cy="1160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14963"/>
                </a:solidFill>
              </a:rPr>
              <a:t>Vállalkozói ing. </a:t>
            </a:r>
            <a:r>
              <a:rPr lang="hu-HU" sz="2400" b="1" dirty="0" smtClean="0">
                <a:solidFill>
                  <a:srgbClr val="214963"/>
                </a:solidFill>
              </a:rPr>
              <a:t>20%</a:t>
            </a:r>
            <a:endParaRPr lang="hu-HU" sz="2400" b="1" dirty="0">
              <a:solidFill>
                <a:srgbClr val="214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23" y="590778"/>
            <a:ext cx="6784975" cy="338554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TUDTAD?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20077" y="1230098"/>
            <a:ext cx="4419743" cy="5180975"/>
          </a:xfrm>
        </p:spPr>
        <p:txBody>
          <a:bodyPr/>
          <a:lstStyle/>
          <a:p>
            <a:endParaRPr lang="hu-HU" dirty="0" smtClean="0"/>
          </a:p>
          <a:p>
            <a:pPr>
              <a:spcAft>
                <a:spcPts val="600"/>
              </a:spcAft>
            </a:pPr>
            <a:r>
              <a:rPr lang="hu-HU" b="1" dirty="0" smtClean="0"/>
              <a:t>ÁHI </a:t>
            </a:r>
            <a:r>
              <a:rPr lang="hu-HU" dirty="0" smtClean="0"/>
              <a:t>= </a:t>
            </a:r>
            <a:r>
              <a:rPr lang="hu-HU" dirty="0"/>
              <a:t>minden ingóság</a:t>
            </a:r>
            <a:r>
              <a:rPr lang="hu-HU" dirty="0" smtClean="0"/>
              <a:t>, amely nem haladja meg a 300e Ft egyedi értéket</a:t>
            </a:r>
          </a:p>
          <a:p>
            <a:pPr>
              <a:spcAft>
                <a:spcPts val="600"/>
              </a:spcAft>
            </a:pPr>
            <a:r>
              <a:rPr lang="hu-HU" b="1" dirty="0" err="1" smtClean="0"/>
              <a:t>ÁHI-ba</a:t>
            </a:r>
            <a:r>
              <a:rPr lang="hu-HU" b="1" dirty="0" smtClean="0"/>
              <a:t> </a:t>
            </a:r>
            <a:r>
              <a:rPr lang="hu-HU" b="1" dirty="0"/>
              <a:t>tartozik: </a:t>
            </a:r>
            <a:r>
              <a:rPr lang="hu-HU" dirty="0"/>
              <a:t>autó egy garnitúra téli/nyári gumikészlete, </a:t>
            </a:r>
            <a:r>
              <a:rPr lang="hu-HU" dirty="0" smtClean="0"/>
              <a:t>kerekesszék, 100e </a:t>
            </a:r>
            <a:r>
              <a:rPr lang="hu-HU" dirty="0" err="1" smtClean="0"/>
              <a:t>FT-nál</a:t>
            </a:r>
            <a:r>
              <a:rPr lang="hu-HU" dirty="0" smtClean="0"/>
              <a:t> nem nagyobb értékű kerékpár, kerti kisgép, szörfdeszka, gumicsónak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Belterület, külterület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 B</a:t>
            </a:r>
            <a:r>
              <a:rPr lang="hu-HU" dirty="0"/>
              <a:t>érbeadás </a:t>
            </a:r>
            <a:r>
              <a:rPr lang="hu-HU" dirty="0" smtClean="0"/>
              <a:t> </a:t>
            </a:r>
            <a:r>
              <a:rPr lang="hu-HU" b="1" u="sng" dirty="0" smtClean="0"/>
              <a:t>NEM PÓTDÍJAS</a:t>
            </a:r>
          </a:p>
          <a:p>
            <a:pPr>
              <a:spcAft>
                <a:spcPts val="600"/>
              </a:spcAft>
            </a:pPr>
            <a:r>
              <a:rPr lang="hu-HU" dirty="0"/>
              <a:t>L</a:t>
            </a:r>
            <a:r>
              <a:rPr lang="hu-HU" dirty="0" smtClean="0"/>
              <a:t>akatlan épület ö</a:t>
            </a:r>
            <a:r>
              <a:rPr lang="hu-HU" u="sng" dirty="0" smtClean="0"/>
              <a:t>nállóan</a:t>
            </a:r>
            <a:r>
              <a:rPr lang="hu-HU" dirty="0" smtClean="0"/>
              <a:t> </a:t>
            </a:r>
            <a:r>
              <a:rPr lang="hu-HU" dirty="0"/>
              <a:t>nem </a:t>
            </a:r>
            <a:r>
              <a:rPr lang="hu-HU" dirty="0" smtClean="0"/>
              <a:t>köthető, meglévő </a:t>
            </a:r>
            <a:r>
              <a:rPr lang="hu-HU" dirty="0" err="1" smtClean="0"/>
              <a:t>Signalos</a:t>
            </a:r>
            <a:r>
              <a:rPr lang="hu-HU" dirty="0" smtClean="0"/>
              <a:t> állandóan lakott épület szerződésével igen</a:t>
            </a:r>
          </a:p>
          <a:p>
            <a:pPr>
              <a:spcAft>
                <a:spcPts val="600"/>
              </a:spcAft>
            </a:pPr>
            <a:r>
              <a:rPr lang="hu-HU" b="1" dirty="0"/>
              <a:t>Vállalkozás is </a:t>
            </a:r>
            <a:r>
              <a:rPr lang="hu-HU" dirty="0"/>
              <a:t>biztosítható, TEÁOR megadása </a:t>
            </a:r>
            <a:r>
              <a:rPr lang="hu-HU" dirty="0" smtClean="0"/>
              <a:t>nélkül (BÖ 20%-a)</a:t>
            </a:r>
            <a:endParaRPr lang="hu-HU" dirty="0"/>
          </a:p>
          <a:p>
            <a:pPr>
              <a:spcAft>
                <a:spcPts val="600"/>
              </a:spcAft>
            </a:pPr>
            <a:endParaRPr lang="hu-HU" dirty="0" smtClean="0"/>
          </a:p>
          <a:p>
            <a:pPr lvl="0"/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19" y="1859622"/>
            <a:ext cx="3503488" cy="35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0900" y="580503"/>
            <a:ext cx="6784975" cy="338554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És EZT IS?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20077" y="1230098"/>
            <a:ext cx="4193712" cy="5180975"/>
          </a:xfrm>
        </p:spPr>
        <p:txBody>
          <a:bodyPr/>
          <a:lstStyle/>
          <a:p>
            <a:pPr lvl="0">
              <a:spcBef>
                <a:spcPts val="1800"/>
              </a:spcBef>
              <a:spcAft>
                <a:spcPts val="600"/>
              </a:spcAft>
            </a:pPr>
            <a:endParaRPr lang="hu-HU" sz="800" dirty="0" smtClean="0"/>
          </a:p>
          <a:p>
            <a:pPr lvl="0">
              <a:spcAft>
                <a:spcPts val="600"/>
              </a:spcAft>
            </a:pPr>
            <a:r>
              <a:rPr lang="hu-HU" dirty="0" smtClean="0"/>
              <a:t>Rablás </a:t>
            </a:r>
            <a:r>
              <a:rPr lang="hu-HU" dirty="0"/>
              <a:t>= kockázatviselés helyén kívüli térítés (ÁHI 5%-ig, </a:t>
            </a:r>
            <a:r>
              <a:rPr lang="hu-HU" dirty="0" err="1"/>
              <a:t>max</a:t>
            </a:r>
            <a:r>
              <a:rPr lang="hu-HU" dirty="0"/>
              <a:t>. 250e Ft-ig)</a:t>
            </a:r>
          </a:p>
          <a:p>
            <a:pPr lvl="0">
              <a:spcAft>
                <a:spcPts val="600"/>
              </a:spcAft>
            </a:pPr>
            <a:r>
              <a:rPr lang="hu-HU" dirty="0" smtClean="0"/>
              <a:t>Kárenyhítési költségek térítése automatikus (romeltakarítás, oltás, mentés, rom-e törmelékeltakarítás) – feladott BÖ 20%-ig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hu-HU" b="1" dirty="0" smtClean="0"/>
              <a:t>Lakhatatlanná váláskor:</a:t>
            </a:r>
          </a:p>
          <a:p>
            <a:pPr lvl="0">
              <a:spcAft>
                <a:spcPts val="600"/>
              </a:spcAft>
            </a:pPr>
            <a:r>
              <a:rPr lang="hu-HU" dirty="0" smtClean="0"/>
              <a:t>Bérlő vagy bérbeadó bérleti díjának térítése (</a:t>
            </a:r>
            <a:r>
              <a:rPr lang="hu-HU" dirty="0" err="1" smtClean="0"/>
              <a:t>max</a:t>
            </a:r>
            <a:r>
              <a:rPr lang="hu-HU" dirty="0" smtClean="0"/>
              <a:t>. 90 napig, </a:t>
            </a:r>
            <a:r>
              <a:rPr lang="hu-HU" dirty="0" err="1" smtClean="0"/>
              <a:t>max</a:t>
            </a:r>
            <a:r>
              <a:rPr lang="hu-HU" dirty="0" smtClean="0"/>
              <a:t>. 300e Ft)</a:t>
            </a:r>
          </a:p>
          <a:p>
            <a:pPr lvl="0">
              <a:spcAft>
                <a:spcPts val="600"/>
              </a:spcAft>
            </a:pPr>
            <a:r>
              <a:rPr lang="hu-HU" dirty="0" smtClean="0"/>
              <a:t>Takarítás, őrzési költség: </a:t>
            </a:r>
            <a:r>
              <a:rPr lang="hu-HU" dirty="0" err="1" smtClean="0"/>
              <a:t>max</a:t>
            </a:r>
            <a:r>
              <a:rPr lang="hu-HU" dirty="0" smtClean="0"/>
              <a:t>. 5 napig 50 000 Ft/nap</a:t>
            </a:r>
          </a:p>
          <a:p>
            <a:pPr lvl="0">
              <a:spcAft>
                <a:spcPts val="600"/>
              </a:spcAft>
            </a:pPr>
            <a:r>
              <a:rPr lang="hu-HU" dirty="0" smtClean="0"/>
              <a:t>AMIÉRT SZERETITEK: AZONNALI HITELFEDEZETI IGAZOLÁS</a:t>
            </a:r>
            <a:endParaRPr lang="hu-HU" dirty="0"/>
          </a:p>
          <a:p>
            <a:pPr lvl="0"/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19" y="1859621"/>
            <a:ext cx="3503488" cy="39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1174" y="631874"/>
            <a:ext cx="6784975" cy="338554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Választható kockázatok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80" y="1363663"/>
            <a:ext cx="6354427" cy="4728912"/>
          </a:xfrm>
        </p:spPr>
      </p:pic>
    </p:spTree>
    <p:extLst>
      <p:ext uri="{BB962C8B-B14F-4D97-AF65-F5344CB8AC3E}">
        <p14:creationId xmlns:p14="http://schemas.microsoft.com/office/powerpoint/2010/main" val="14774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1174" y="631874"/>
            <a:ext cx="6784975" cy="338554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Választható kockázatok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7" y="1363663"/>
            <a:ext cx="7334797" cy="4708364"/>
          </a:xfrm>
        </p:spPr>
      </p:pic>
    </p:spTree>
    <p:extLst>
      <p:ext uri="{BB962C8B-B14F-4D97-AF65-F5344CB8AC3E}">
        <p14:creationId xmlns:p14="http://schemas.microsoft.com/office/powerpoint/2010/main" val="2549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0352" y="621600"/>
            <a:ext cx="6784975" cy="338554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Termékelőnyök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Felépítése</a:t>
            </a:r>
          </a:p>
          <a:p>
            <a:endParaRPr lang="hu-HU" dirty="0"/>
          </a:p>
          <a:p>
            <a:r>
              <a:rPr lang="hu-HU" dirty="0" smtClean="0"/>
              <a:t>Széles körű alapfedezet</a:t>
            </a:r>
          </a:p>
          <a:p>
            <a:endParaRPr lang="hu-HU" dirty="0"/>
          </a:p>
          <a:p>
            <a:r>
              <a:rPr lang="hu-HU" dirty="0" smtClean="0"/>
              <a:t>Nincs önrész falazat típusa miatt</a:t>
            </a:r>
          </a:p>
          <a:p>
            <a:endParaRPr lang="hu-HU" dirty="0"/>
          </a:p>
          <a:p>
            <a:r>
              <a:rPr lang="hu-HU" dirty="0" smtClean="0"/>
              <a:t>Halasztott kockázatviselési kezdet mindössze 2 kockázat esetében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104" y="4490021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GNAL IDUNA CÍMDIA 2">
  <a:themeElements>
    <a:clrScheme name="SIGNAL IDUNA">
      <a:dk1>
        <a:srgbClr val="58595B"/>
      </a:dk1>
      <a:lt1>
        <a:sysClr val="window" lastClr="FFFFFF"/>
      </a:lt1>
      <a:dk2>
        <a:srgbClr val="58585A"/>
      </a:dk2>
      <a:lt2>
        <a:srgbClr val="E7E6E6"/>
      </a:lt2>
      <a:accent1>
        <a:srgbClr val="214963"/>
      </a:accent1>
      <a:accent2>
        <a:srgbClr val="54728C"/>
      </a:accent2>
      <a:accent3>
        <a:srgbClr val="A8B8C9"/>
      </a:accent3>
      <a:accent4>
        <a:srgbClr val="58595B"/>
      </a:accent4>
      <a:accent5>
        <a:srgbClr val="888A8D"/>
      </a:accent5>
      <a:accent6>
        <a:srgbClr val="A7A9AC"/>
      </a:accent6>
      <a:hlink>
        <a:srgbClr val="053391"/>
      </a:hlink>
      <a:folHlink>
        <a:srgbClr val="214963"/>
      </a:folHlink>
    </a:clrScheme>
    <a:fontScheme name="SIGNAL IDU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GNAL IDUNA CÍMDIA 3">
  <a:themeElements>
    <a:clrScheme name="SIGNAL IDUNA">
      <a:dk1>
        <a:srgbClr val="58595B"/>
      </a:dk1>
      <a:lt1>
        <a:sysClr val="window" lastClr="FFFFFF"/>
      </a:lt1>
      <a:dk2>
        <a:srgbClr val="58585A"/>
      </a:dk2>
      <a:lt2>
        <a:srgbClr val="E7E6E6"/>
      </a:lt2>
      <a:accent1>
        <a:srgbClr val="214963"/>
      </a:accent1>
      <a:accent2>
        <a:srgbClr val="54728C"/>
      </a:accent2>
      <a:accent3>
        <a:srgbClr val="A8B8C9"/>
      </a:accent3>
      <a:accent4>
        <a:srgbClr val="58595B"/>
      </a:accent4>
      <a:accent5>
        <a:srgbClr val="888A8D"/>
      </a:accent5>
      <a:accent6>
        <a:srgbClr val="A7A9AC"/>
      </a:accent6>
      <a:hlink>
        <a:srgbClr val="053391"/>
      </a:hlink>
      <a:folHlink>
        <a:srgbClr val="21496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GNAL IDUNA CÍMDIA 4">
  <a:themeElements>
    <a:clrScheme name="SIGNAL IDUNA">
      <a:dk1>
        <a:srgbClr val="58595B"/>
      </a:dk1>
      <a:lt1>
        <a:sysClr val="window" lastClr="FFFFFF"/>
      </a:lt1>
      <a:dk2>
        <a:srgbClr val="58585A"/>
      </a:dk2>
      <a:lt2>
        <a:srgbClr val="E7E6E6"/>
      </a:lt2>
      <a:accent1>
        <a:srgbClr val="214963"/>
      </a:accent1>
      <a:accent2>
        <a:srgbClr val="54728C"/>
      </a:accent2>
      <a:accent3>
        <a:srgbClr val="A8B8C9"/>
      </a:accent3>
      <a:accent4>
        <a:srgbClr val="58595B"/>
      </a:accent4>
      <a:accent5>
        <a:srgbClr val="888A8D"/>
      </a:accent5>
      <a:accent6>
        <a:srgbClr val="A7A9AC"/>
      </a:accent6>
      <a:hlink>
        <a:srgbClr val="053391"/>
      </a:hlink>
      <a:folHlink>
        <a:srgbClr val="214963"/>
      </a:folHlink>
    </a:clrScheme>
    <a:fontScheme name="SIGNAL IDU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GNAL IDUNA CÍMDIA 5">
  <a:themeElements>
    <a:clrScheme name="SIGNAL IDUNA">
      <a:dk1>
        <a:srgbClr val="58595B"/>
      </a:dk1>
      <a:lt1>
        <a:sysClr val="window" lastClr="FFFFFF"/>
      </a:lt1>
      <a:dk2>
        <a:srgbClr val="58585A"/>
      </a:dk2>
      <a:lt2>
        <a:srgbClr val="E7E6E6"/>
      </a:lt2>
      <a:accent1>
        <a:srgbClr val="214963"/>
      </a:accent1>
      <a:accent2>
        <a:srgbClr val="54728C"/>
      </a:accent2>
      <a:accent3>
        <a:srgbClr val="A8B8C9"/>
      </a:accent3>
      <a:accent4>
        <a:srgbClr val="58595B"/>
      </a:accent4>
      <a:accent5>
        <a:srgbClr val="888A8D"/>
      </a:accent5>
      <a:accent6>
        <a:srgbClr val="A7A9AC"/>
      </a:accent6>
      <a:hlink>
        <a:srgbClr val="053391"/>
      </a:hlink>
      <a:folHlink>
        <a:srgbClr val="214963"/>
      </a:folHlink>
    </a:clrScheme>
    <a:fontScheme name="SIGNAL IDU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GNAL IDUNA BELLAPOK_SZÍNES">
  <a:themeElements>
    <a:clrScheme name="SIGNAL IDUNA_SZÍNES">
      <a:dk1>
        <a:srgbClr val="58595B"/>
      </a:dk1>
      <a:lt1>
        <a:sysClr val="window" lastClr="FFFFFF"/>
      </a:lt1>
      <a:dk2>
        <a:srgbClr val="58585A"/>
      </a:dk2>
      <a:lt2>
        <a:srgbClr val="E7E6E6"/>
      </a:lt2>
      <a:accent1>
        <a:srgbClr val="214963"/>
      </a:accent1>
      <a:accent2>
        <a:srgbClr val="8DC63F"/>
      </a:accent2>
      <a:accent3>
        <a:srgbClr val="A8B8C9"/>
      </a:accent3>
      <a:accent4>
        <a:srgbClr val="00ABBD"/>
      </a:accent4>
      <a:accent5>
        <a:srgbClr val="FAA635"/>
      </a:accent5>
      <a:accent6>
        <a:srgbClr val="053391"/>
      </a:accent6>
      <a:hlink>
        <a:srgbClr val="053391"/>
      </a:hlink>
      <a:folHlink>
        <a:srgbClr val="214963"/>
      </a:folHlink>
    </a:clrScheme>
    <a:fontScheme name="SIGNAL IDU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GNAL IDUNA ELVÁLASZTÓ OLDAL">
  <a:themeElements>
    <a:clrScheme name="SIGNAL IDUNA">
      <a:dk1>
        <a:srgbClr val="58595B"/>
      </a:dk1>
      <a:lt1>
        <a:sysClr val="window" lastClr="FFFFFF"/>
      </a:lt1>
      <a:dk2>
        <a:srgbClr val="053391"/>
      </a:dk2>
      <a:lt2>
        <a:srgbClr val="E7E6E6"/>
      </a:lt2>
      <a:accent1>
        <a:srgbClr val="214963"/>
      </a:accent1>
      <a:accent2>
        <a:srgbClr val="54728C"/>
      </a:accent2>
      <a:accent3>
        <a:srgbClr val="A8B8C9"/>
      </a:accent3>
      <a:accent4>
        <a:srgbClr val="58595B"/>
      </a:accent4>
      <a:accent5>
        <a:srgbClr val="888A8D"/>
      </a:accent5>
      <a:accent6>
        <a:srgbClr val="A7A9AC"/>
      </a:accent6>
      <a:hlink>
        <a:srgbClr val="053391"/>
      </a:hlink>
      <a:folHlink>
        <a:srgbClr val="214963"/>
      </a:folHlink>
    </a:clrScheme>
    <a:fontScheme name="SIGNAL IDU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SIGNAL IDUNA BELLAPOK_SZÍNES">
  <a:themeElements>
    <a:clrScheme name="SIGNAL IDUNA_SZÍNES">
      <a:dk1>
        <a:srgbClr val="58595B"/>
      </a:dk1>
      <a:lt1>
        <a:sysClr val="window" lastClr="FFFFFF"/>
      </a:lt1>
      <a:dk2>
        <a:srgbClr val="58585A"/>
      </a:dk2>
      <a:lt2>
        <a:srgbClr val="E7E6E6"/>
      </a:lt2>
      <a:accent1>
        <a:srgbClr val="214963"/>
      </a:accent1>
      <a:accent2>
        <a:srgbClr val="8DC63F"/>
      </a:accent2>
      <a:accent3>
        <a:srgbClr val="A8B8C9"/>
      </a:accent3>
      <a:accent4>
        <a:srgbClr val="00ABBD"/>
      </a:accent4>
      <a:accent5>
        <a:srgbClr val="FAA635"/>
      </a:accent5>
      <a:accent6>
        <a:srgbClr val="053391"/>
      </a:accent6>
      <a:hlink>
        <a:srgbClr val="053391"/>
      </a:hlink>
      <a:folHlink>
        <a:srgbClr val="214963"/>
      </a:folHlink>
    </a:clrScheme>
    <a:fontScheme name="SIGNAL IDU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1166</TotalTime>
  <Words>275</Words>
  <Application>Microsoft Office PowerPoint</Application>
  <PresentationFormat>Diavetítés a képernyőre (4:3 oldalarány)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7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SIGNAL IDUNA CÍMDIA 2</vt:lpstr>
      <vt:lpstr>SIGNAL IDUNA CÍMDIA 3</vt:lpstr>
      <vt:lpstr>SIGNAL IDUNA CÍMDIA 4</vt:lpstr>
      <vt:lpstr>SIGNAL IDUNA CÍMDIA 5</vt:lpstr>
      <vt:lpstr>SIGNAL IDUNA BELLAPOK_SZÍNES</vt:lpstr>
      <vt:lpstr>SIGNAL IDUNA ELVÁLASZTÓ OLDAL</vt:lpstr>
      <vt:lpstr>1_SIGNAL IDUNA BELLAPOK_SZÍNES</vt:lpstr>
      <vt:lpstr>SIGNAL IDUNA  OTTHON</vt:lpstr>
      <vt:lpstr>Célpiac</vt:lpstr>
      <vt:lpstr>Épület biztosítási összege</vt:lpstr>
      <vt:lpstr>Ingóság biztosítási összege</vt:lpstr>
      <vt:lpstr>TUDTAD?</vt:lpstr>
      <vt:lpstr>És EZT IS?</vt:lpstr>
      <vt:lpstr>Választható kockázatok</vt:lpstr>
      <vt:lpstr>Választható kockázatok</vt:lpstr>
      <vt:lpstr>Termékelőnyök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TwistZsuzsi</dc:creator>
  <cp:lastModifiedBy>Vass Zsolt</cp:lastModifiedBy>
  <cp:revision>116</cp:revision>
  <dcterms:created xsi:type="dcterms:W3CDTF">2017-01-06T10:40:38Z</dcterms:created>
  <dcterms:modified xsi:type="dcterms:W3CDTF">2019-03-06T07:41:04Z</dcterms:modified>
</cp:coreProperties>
</file>