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8" r:id="rId2"/>
    <p:sldId id="310" r:id="rId3"/>
    <p:sldId id="308" r:id="rId4"/>
    <p:sldId id="260" r:id="rId5"/>
    <p:sldId id="261" r:id="rId6"/>
    <p:sldId id="286" r:id="rId7"/>
    <p:sldId id="262" r:id="rId8"/>
    <p:sldId id="263" r:id="rId9"/>
    <p:sldId id="309" r:id="rId10"/>
    <p:sldId id="274" r:id="rId11"/>
    <p:sldId id="288" r:id="rId12"/>
    <p:sldId id="292" r:id="rId13"/>
    <p:sldId id="293" r:id="rId14"/>
    <p:sldId id="271" r:id="rId15"/>
    <p:sldId id="312" r:id="rId16"/>
    <p:sldId id="306" r:id="rId17"/>
    <p:sldId id="304" r:id="rId18"/>
    <p:sldId id="305" r:id="rId19"/>
    <p:sldId id="311" r:id="rId20"/>
    <p:sldId id="295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F4FE0-63A9-416B-92F6-B421C6CB868F}" type="datetimeFigureOut">
              <a:rPr lang="hu-HU" smtClean="0"/>
              <a:t>2018.12.04.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DBDC1-0891-400C-82A1-FE434541F2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38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07950" y="3068638"/>
            <a:ext cx="7129463" cy="696912"/>
          </a:xfrm>
        </p:spPr>
        <p:txBody>
          <a:bodyPr/>
          <a:lstStyle>
            <a:lvl1pPr marL="0" indent="0">
              <a:buFont typeface="Wingdings 2" pitchFamily="18" charset="2"/>
              <a:buNone/>
              <a:defRPr smtClean="0">
                <a:latin typeface="Arial" charset="0"/>
                <a:cs typeface="Arial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  <p:sp>
        <p:nvSpPr>
          <p:cNvPr id="22531" name="Espace réservé du titre 1"/>
          <p:cNvSpPr>
            <a:spLocks noGrp="1"/>
          </p:cNvSpPr>
          <p:nvPr>
            <p:ph type="ctrTitle"/>
          </p:nvPr>
        </p:nvSpPr>
        <p:spPr>
          <a:xfrm>
            <a:off x="107950" y="2420938"/>
            <a:ext cx="7129463" cy="576262"/>
          </a:xfrm>
        </p:spPr>
        <p:txBody>
          <a:bodyPr/>
          <a:lstStyle>
            <a:lvl1pPr>
              <a:defRPr sz="3000" smtClean="0"/>
            </a:lvl1pPr>
          </a:lstStyle>
          <a:p>
            <a:r>
              <a:rPr 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81930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39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57313"/>
            <a:ext cx="8192269" cy="4525962"/>
          </a:xfrm>
        </p:spPr>
        <p:txBody>
          <a:bodyPr lIns="90000"/>
          <a:lstStyle>
            <a:lvl1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lvl1pPr>
            <a:lvl2pPr>
              <a:buClr>
                <a:schemeClr val="accent5"/>
              </a:buClr>
              <a:defRPr sz="1800"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693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51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069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10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273050"/>
            <a:ext cx="26082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7224" y="1435100"/>
            <a:ext cx="26082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82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813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57250" y="274638"/>
            <a:ext cx="7829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95288" y="1357313"/>
            <a:ext cx="83534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750" y="6570663"/>
            <a:ext cx="1008063" cy="2428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19250" y="6570663"/>
            <a:ext cx="3065463" cy="242887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513" y="6570663"/>
            <a:ext cx="469900" cy="2428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/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288" y="260350"/>
            <a:ext cx="8391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5949280"/>
            <a:ext cx="3096815" cy="71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50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103184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0318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0318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0318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0318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3184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3184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3184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3184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Clr>
          <a:srgbClr val="103184"/>
        </a:buClr>
        <a:buSzPct val="100000"/>
        <a:buFont typeface="Wingdings 2" pitchFamily="18" charset="2"/>
        <a:buChar char="¾"/>
        <a:defRPr sz="2200" kern="1200">
          <a:solidFill>
            <a:srgbClr val="103184"/>
          </a:solidFill>
          <a:latin typeface="Arial" pitchFamily="34" charset="0"/>
          <a:ea typeface="+mn-ea"/>
          <a:cs typeface="Arial" pitchFamily="34" charset="0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Wingdings 2" pitchFamily="18" charset="2"/>
        <a:buChar char=""/>
        <a:defRPr kern="1200">
          <a:solidFill>
            <a:srgbClr val="103184"/>
          </a:solidFill>
          <a:latin typeface="Arial" pitchFamily="34" charset="0"/>
          <a:ea typeface="+mn-ea"/>
          <a:cs typeface="Arial" pitchFamily="34" charset="0"/>
        </a:defRPr>
      </a:lvl2pPr>
      <a:lvl3pPr marL="1230313" indent="-228600" algn="l" rtl="0" eaLnBrk="0" fontAlgn="base" hangingPunct="0">
        <a:spcBef>
          <a:spcPct val="20000"/>
        </a:spcBef>
        <a:spcAft>
          <a:spcPct val="0"/>
        </a:spcAft>
        <a:buClr>
          <a:srgbClr val="103184"/>
        </a:buClr>
        <a:buFont typeface="Arial" charset="0"/>
        <a:buChar char="•"/>
        <a:defRPr sz="1600" kern="1200">
          <a:solidFill>
            <a:srgbClr val="103184"/>
          </a:solidFill>
          <a:latin typeface="Arial" pitchFamily="34" charset="0"/>
          <a:ea typeface="+mn-ea"/>
          <a:cs typeface="Arial" pitchFamily="34" charset="0"/>
        </a:defRPr>
      </a:lvl3pPr>
      <a:lvl4pPr marL="16383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10318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rgbClr val="10318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829550" cy="765175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 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endParaRPr lang="hu-HU" sz="4400" b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hu-HU" sz="4400" b="1" dirty="0" smtClean="0">
                <a:solidFill>
                  <a:srgbClr val="92D050"/>
                </a:solidFill>
              </a:rPr>
              <a:t>ÚJ PMT</a:t>
            </a:r>
          </a:p>
          <a:p>
            <a:pPr marL="0" indent="0" algn="ctr">
              <a:buNone/>
            </a:pPr>
            <a:r>
              <a:rPr lang="hu-HU" sz="2800" b="1" dirty="0"/>
              <a:t>Hatályos: 2017.06.26.</a:t>
            </a:r>
          </a:p>
          <a:p>
            <a:pPr marL="0" indent="0" algn="r">
              <a:buNone/>
            </a:pPr>
            <a:endParaRPr lang="hu-HU" dirty="0" smtClean="0"/>
          </a:p>
          <a:p>
            <a:pPr marL="0" indent="0" algn="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94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pPr algn="just"/>
            <a:r>
              <a:rPr lang="hu-HU" dirty="0" smtClean="0">
                <a:solidFill>
                  <a:schemeClr val="bg1"/>
                </a:solidFill>
              </a:rPr>
              <a:t>Normál ügyfél-átvilágítás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752527"/>
          </a:xfrm>
        </p:spPr>
        <p:txBody>
          <a:bodyPr/>
          <a:lstStyle/>
          <a:p>
            <a:pPr marL="0" indent="0" algn="just">
              <a:buNone/>
            </a:pPr>
            <a:r>
              <a:rPr lang="hu-HU" sz="1800" b="1" dirty="0" smtClean="0">
                <a:solidFill>
                  <a:srgbClr val="92D050"/>
                </a:solidFill>
              </a:rPr>
              <a:t>Egyéb azonosítási lehetőségek: </a:t>
            </a:r>
          </a:p>
          <a:p>
            <a:pPr marL="0" indent="0" algn="just">
              <a:buNone/>
            </a:pPr>
            <a:r>
              <a:rPr lang="hu-HU" sz="1800" b="1" dirty="0" smtClean="0"/>
              <a:t>Más </a:t>
            </a:r>
            <a:r>
              <a:rPr lang="hu-HU" sz="1800" b="1" dirty="0"/>
              <a:t>szolgáltató által elvégzett ügyfél-átvilágítás</a:t>
            </a:r>
          </a:p>
          <a:p>
            <a:pPr marL="0" indent="0" algn="just">
              <a:buNone/>
            </a:pPr>
            <a:r>
              <a:rPr lang="hu-HU" sz="1600" dirty="0"/>
              <a:t>A Pénztár </a:t>
            </a:r>
          </a:p>
          <a:p>
            <a:pPr algn="just">
              <a:buClr>
                <a:srgbClr val="92D050"/>
              </a:buClr>
            </a:pPr>
            <a:r>
              <a:rPr lang="hu-HU" sz="1600" dirty="0" smtClean="0"/>
              <a:t>elfogadhatja más </a:t>
            </a:r>
            <a:r>
              <a:rPr lang="hu-HU" sz="1600" dirty="0"/>
              <a:t>szolgáltató által elvégezett ügyfél-átvilágítás eredményét, </a:t>
            </a:r>
            <a:endParaRPr lang="hu-HU" sz="1600" dirty="0" smtClean="0"/>
          </a:p>
          <a:p>
            <a:pPr algn="just">
              <a:buClr>
                <a:srgbClr val="92D050"/>
              </a:buClr>
            </a:pPr>
            <a:r>
              <a:rPr lang="hu-HU" sz="1600" dirty="0" smtClean="0"/>
              <a:t>az </a:t>
            </a:r>
            <a:r>
              <a:rPr lang="hu-HU" sz="1600" dirty="0"/>
              <a:t>ügyfél teljes bizonyító erejű magánokiratba foglalt hozzájárulása esetén </a:t>
            </a:r>
            <a:r>
              <a:rPr lang="hu-HU" sz="1600" dirty="0" smtClean="0"/>
              <a:t>az ügyfél-átvilágítás </a:t>
            </a:r>
            <a:r>
              <a:rPr lang="hu-HU" sz="1600" dirty="0"/>
              <a:t>elvégzése érdekében adatot, információt </a:t>
            </a:r>
            <a:r>
              <a:rPr lang="hu-HU" sz="1600" dirty="0" smtClean="0"/>
              <a:t>adhat át más szolgáltatók (pl.: pénztárak) részére. </a:t>
            </a:r>
          </a:p>
          <a:p>
            <a:pPr marL="0" indent="0" algn="just">
              <a:buClr>
                <a:srgbClr val="92D050"/>
              </a:buClr>
              <a:buNone/>
            </a:pPr>
            <a:endParaRPr lang="hu-HU" sz="1600" dirty="0" smtClean="0"/>
          </a:p>
          <a:p>
            <a:pPr marL="0" indent="0" algn="just">
              <a:buClr>
                <a:srgbClr val="92D050"/>
              </a:buClr>
              <a:buNone/>
            </a:pPr>
            <a:r>
              <a:rPr lang="hu-HU" sz="1600" dirty="0" smtClean="0"/>
              <a:t>A fentiekhez az is szükséges, hogy erre vonatkozó </a:t>
            </a:r>
            <a:r>
              <a:rPr lang="hu-HU" sz="1600" b="1" dirty="0" smtClean="0"/>
              <a:t>megállapodás</a:t>
            </a:r>
            <a:r>
              <a:rPr lang="hu-HU" sz="1600" dirty="0" smtClean="0"/>
              <a:t> is legyen érvényben a Pénztár és a másik szolgáltató között. </a:t>
            </a:r>
            <a:endParaRPr lang="hu-HU" sz="1600" dirty="0"/>
          </a:p>
          <a:p>
            <a:pPr marL="0" indent="0" algn="just">
              <a:buClr>
                <a:srgbClr val="92D050"/>
              </a:buClr>
              <a:buNone/>
            </a:pPr>
            <a:endParaRPr lang="hu-HU" sz="1000" dirty="0"/>
          </a:p>
          <a:p>
            <a:pPr marL="0" lvl="0" indent="0" algn="just">
              <a:buNone/>
            </a:pPr>
            <a:r>
              <a:rPr lang="hu-HU" sz="1800" b="1" dirty="0" err="1"/>
              <a:t>Auditált</a:t>
            </a:r>
            <a:r>
              <a:rPr lang="hu-HU" sz="1800" b="1" dirty="0"/>
              <a:t> elektronikus hírközlő eszköz </a:t>
            </a:r>
            <a:r>
              <a:rPr lang="hu-HU" sz="1800" b="1" dirty="0" smtClean="0"/>
              <a:t>használata</a:t>
            </a:r>
          </a:p>
          <a:p>
            <a:pPr marL="0" lvl="0" indent="0" algn="just">
              <a:buNone/>
            </a:pPr>
            <a:r>
              <a:rPr lang="hu-HU" sz="1600" dirty="0" smtClean="0"/>
              <a:t>Az új </a:t>
            </a:r>
            <a:r>
              <a:rPr lang="hu-HU" sz="1600" dirty="0" err="1" smtClean="0"/>
              <a:t>Pmt</a:t>
            </a:r>
            <a:r>
              <a:rPr lang="hu-HU" sz="1600" dirty="0" smtClean="0"/>
              <a:t>. szerint a Pénztár </a:t>
            </a:r>
            <a:r>
              <a:rPr lang="hu-HU" sz="1600" dirty="0"/>
              <a:t>az ügyfél-azonosítást az MNB által </a:t>
            </a:r>
            <a:r>
              <a:rPr lang="hu-HU" sz="1600" dirty="0" err="1"/>
              <a:t>auditált</a:t>
            </a:r>
            <a:r>
              <a:rPr lang="hu-HU" sz="1600" dirty="0"/>
              <a:t>, elektronikus hírközlő eszköz útján is elvégezheti. </a:t>
            </a:r>
            <a:endParaRPr lang="hu-HU" sz="1600" dirty="0" smtClean="0"/>
          </a:p>
          <a:p>
            <a:pPr marL="0" lvl="0" indent="0" algn="just">
              <a:buNone/>
            </a:pPr>
            <a:endParaRPr lang="hu-HU" sz="1600" b="1" dirty="0"/>
          </a:p>
          <a:p>
            <a:pPr marL="0" lvl="0" indent="0" algn="just">
              <a:buNone/>
            </a:pPr>
            <a:endParaRPr lang="hu-HU" sz="1600" b="1" dirty="0"/>
          </a:p>
          <a:p>
            <a:pPr marL="0" indent="0" algn="just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13589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Normál ügyfél-átvilágítás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1800" dirty="0" smtClean="0"/>
              <a:t>3,6 millió Ft-ot elérő vagy meghaladó összegű kifizetés csak normál ügyfél-átvilágításon átesett ügyfél részére teljesíthető. </a:t>
            </a:r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r>
              <a:rPr lang="hu-HU" sz="1800" dirty="0" smtClean="0"/>
              <a:t>Ha korábban </a:t>
            </a:r>
            <a:r>
              <a:rPr lang="hu-HU" sz="1800" b="1" dirty="0" smtClean="0"/>
              <a:t>már átesett a tag normál-ügyfél átvilágításon </a:t>
            </a:r>
            <a:r>
              <a:rPr lang="hu-HU" sz="1800" dirty="0" smtClean="0"/>
              <a:t>(pl.: 3 évvel korábban várakozási idő utáni kifizetést igényelt, melyet megelőzően már azonosította a Pénztár normál eljárás keretében), de egy </a:t>
            </a:r>
            <a:r>
              <a:rPr lang="hu-HU" sz="1800" b="1" dirty="0" smtClean="0"/>
              <a:t>újabb ügyleti megbízás kapcsán 3,6 millió Ft-ot elérő/meghaladó összeget</a:t>
            </a:r>
            <a:r>
              <a:rPr lang="hu-HU" sz="1800" dirty="0" smtClean="0"/>
              <a:t> kellene neki kifizetnünk (mert pl. időközben betöltötte az öregségi nyugdíjkorhatárt és az egyéni számláján lévő pénzt egy összegben szeretné felvenni) -&gt; </a:t>
            </a:r>
            <a:r>
              <a:rPr lang="hu-HU" sz="1800" b="1" dirty="0" smtClean="0"/>
              <a:t>új normál ügyfél-azonosításon kell átesnie. </a:t>
            </a:r>
          </a:p>
          <a:p>
            <a:pPr marL="0" indent="0" algn="just">
              <a:buNone/>
            </a:pPr>
            <a:endParaRPr lang="hu-HU" sz="1800" b="1" dirty="0"/>
          </a:p>
          <a:p>
            <a:pPr marL="0" indent="0" algn="just">
              <a:buNone/>
            </a:pPr>
            <a:r>
              <a:rPr lang="hu-HU" sz="1800" b="1" dirty="0" smtClean="0"/>
              <a:t>A Pénztár új ügyfél-azonosításnak ebben az esetben a </a:t>
            </a:r>
            <a:r>
              <a:rPr lang="hu-HU" sz="1800" b="1" dirty="0" smtClean="0">
                <a:solidFill>
                  <a:srgbClr val="92D050"/>
                </a:solidFill>
              </a:rPr>
              <a:t>30 napon belül </a:t>
            </a:r>
            <a:r>
              <a:rPr lang="hu-HU" sz="1800" b="1" dirty="0" smtClean="0"/>
              <a:t>történt, sikeres normál átvilágítást tekinti. </a:t>
            </a:r>
            <a:endParaRPr lang="hu-HU" sz="1800" b="1" dirty="0"/>
          </a:p>
        </p:txBody>
      </p:sp>
    </p:spTree>
    <p:extLst>
      <p:ext uri="{BB962C8B-B14F-4D97-AF65-F5344CB8AC3E}">
        <p14:creationId xmlns:p14="http://schemas.microsoft.com/office/powerpoint/2010/main" val="36117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06613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Két éves ellenőrzés (2 éves szabály)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hu-HU" sz="1800" dirty="0"/>
              <a:t>Amennyiben a pénztártag egyéni számlája terhére, vagy javára </a:t>
            </a:r>
            <a:r>
              <a:rPr lang="hu-HU" sz="1800" b="1" dirty="0">
                <a:solidFill>
                  <a:srgbClr val="92D050"/>
                </a:solidFill>
              </a:rPr>
              <a:t>két naptári </a:t>
            </a:r>
            <a:r>
              <a:rPr lang="hu-HU" sz="1800" b="1" dirty="0" smtClean="0">
                <a:solidFill>
                  <a:srgbClr val="92D050"/>
                </a:solidFill>
              </a:rPr>
              <a:t>éven keresztül nem kerül sor semmilyen megbízás teljesítésére</a:t>
            </a:r>
            <a:r>
              <a:rPr lang="hu-HU" sz="1800" dirty="0" smtClean="0"/>
              <a:t>, a pénztártag </a:t>
            </a:r>
            <a:r>
              <a:rPr lang="hu-HU" sz="1800" b="1" dirty="0" smtClean="0"/>
              <a:t>nem vehet igénybe szolgáltatást mindaddig, míg a </a:t>
            </a:r>
            <a:r>
              <a:rPr lang="hu-HU" sz="1800" b="1" dirty="0" err="1" smtClean="0"/>
              <a:t>Pmt</a:t>
            </a:r>
            <a:r>
              <a:rPr lang="hu-HU" sz="1800" b="1" dirty="0" smtClean="0"/>
              <a:t>. adataiban bekövetkezett változásokat be nem jelenti a Pénztárnak </a:t>
            </a:r>
            <a:r>
              <a:rPr lang="hu-HU" sz="1800" dirty="0" smtClean="0"/>
              <a:t>(vagy meg nem erősíti, hogy az adatokban nem történt változás). </a:t>
            </a:r>
          </a:p>
          <a:p>
            <a:pPr marL="0" indent="0" algn="just">
              <a:buNone/>
            </a:pPr>
            <a:r>
              <a:rPr lang="hu-HU" sz="1800" dirty="0" smtClean="0"/>
              <a:t>A Pénztár az Ügyfélportálon keresztül felszólítja a tagot az adatközlésre, melyet  a Portálon akár el is tud végezni. (EP-ben ez az azonosítási lehetőség már működik.)</a:t>
            </a:r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r>
              <a:rPr lang="hu-HU" sz="1800" b="1" dirty="0" smtClean="0">
                <a:solidFill>
                  <a:srgbClr val="92D050"/>
                </a:solidFill>
              </a:rPr>
              <a:t>Az </a:t>
            </a:r>
            <a:r>
              <a:rPr lang="hu-HU" sz="1800" b="1" dirty="0">
                <a:solidFill>
                  <a:srgbClr val="92D050"/>
                </a:solidFill>
              </a:rPr>
              <a:t>adatközlésre kötelezett pénztártag</a:t>
            </a:r>
            <a:r>
              <a:rPr lang="hu-HU" sz="1800" dirty="0"/>
              <a:t> </a:t>
            </a:r>
            <a:r>
              <a:rPr lang="hu-HU" sz="1800" b="1" dirty="0">
                <a:solidFill>
                  <a:srgbClr val="92D050"/>
                </a:solidFill>
              </a:rPr>
              <a:t>az adatközlés megtételéig nem jogosult igénybe venni a Pénztár szolgáltatásait. </a:t>
            </a:r>
            <a:endParaRPr lang="hu-HU" sz="1800" b="1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endParaRPr lang="hu-HU" sz="1000" b="1" dirty="0">
              <a:solidFill>
                <a:srgbClr val="92D050"/>
              </a:solidFill>
            </a:endParaRPr>
          </a:p>
          <a:p>
            <a:pPr marL="0" lvl="0" indent="0" algn="just">
              <a:buClr>
                <a:srgbClr val="92D050"/>
              </a:buClr>
              <a:buNone/>
            </a:pPr>
            <a:endParaRPr lang="hu-HU" sz="500" dirty="0"/>
          </a:p>
          <a:p>
            <a:pPr marL="0" indent="0" algn="just">
              <a:buNone/>
            </a:pPr>
            <a:r>
              <a:rPr lang="hu-HU" sz="1800" dirty="0">
                <a:sym typeface="Wingdings" panose="05000000000000000000" pitchFamily="2" charset="2"/>
              </a:rPr>
              <a:t> Leginkább az EP-ben fontos, hiszen a tagok az egészségpénztári számlájukat használják nap mint nap. (</a:t>
            </a:r>
            <a:r>
              <a:rPr lang="hu-HU" sz="1800" dirty="0" err="1">
                <a:sym typeface="Wingdings" panose="05000000000000000000" pitchFamily="2" charset="2"/>
              </a:rPr>
              <a:t>ÖP-ben</a:t>
            </a:r>
            <a:r>
              <a:rPr lang="hu-HU" sz="1800" dirty="0">
                <a:sym typeface="Wingdings" panose="05000000000000000000" pitchFamily="2" charset="2"/>
              </a:rPr>
              <a:t> elég ha szolgáltatás – pl. váridős kifizetés, nyugdíjszolgáltatás, tagi kölcsön, stb. - igénybevétele előtt részt vesz az ügyfél az </a:t>
            </a:r>
            <a:r>
              <a:rPr lang="hu-HU" sz="1800" dirty="0" smtClean="0">
                <a:sym typeface="Wingdings" panose="05000000000000000000" pitchFamily="2" charset="2"/>
              </a:rPr>
              <a:t>azonosításon).</a:t>
            </a:r>
            <a:endParaRPr lang="hu-HU" sz="18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17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Öt éves ellenőrzés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2000" dirty="0" smtClean="0"/>
              <a:t>Jogszabályi előírás. </a:t>
            </a:r>
          </a:p>
          <a:p>
            <a:pPr marL="0" indent="0" algn="just">
              <a:buNone/>
            </a:pPr>
            <a:r>
              <a:rPr lang="hu-HU" sz="2000" b="1" dirty="0" smtClean="0"/>
              <a:t>Célja:</a:t>
            </a:r>
            <a:r>
              <a:rPr lang="hu-HU" sz="2000" dirty="0" smtClean="0"/>
              <a:t> a Pénztár által nyilvántartott adatok naprakészségének biztosítása...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algn="just">
              <a:buClr>
                <a:srgbClr val="92D050"/>
              </a:buClr>
            </a:pPr>
            <a:r>
              <a:rPr lang="hu-HU" sz="2000" dirty="0" smtClean="0"/>
              <a:t>A Pénztár ennek érdekében </a:t>
            </a:r>
            <a:r>
              <a:rPr lang="hu-HU" sz="2000" dirty="0"/>
              <a:t>legalább ötévente megvizsgálja, ellenőrzi a nyilvántartásában szereplő ügyféladatokat. Ha az ellenőrzés során </a:t>
            </a:r>
            <a:r>
              <a:rPr lang="hu-HU" sz="2000" dirty="0" smtClean="0"/>
              <a:t>egy tag esetében kétség </a:t>
            </a:r>
            <a:r>
              <a:rPr lang="hu-HU" sz="2000" dirty="0"/>
              <a:t>merül fel az adatok és a nyilatkozatok naprakészségét illetően, akkor </a:t>
            </a:r>
            <a:r>
              <a:rPr lang="hu-HU" sz="2000" dirty="0" smtClean="0"/>
              <a:t>annak ismételten át kell esnie (egyszerűsített vagy normál) ügyfél-azonosításon.</a:t>
            </a:r>
          </a:p>
          <a:p>
            <a:pPr algn="just">
              <a:buClr>
                <a:srgbClr val="92D050"/>
              </a:buClr>
            </a:pPr>
            <a:r>
              <a:rPr lang="hu-HU" sz="2000" dirty="0" smtClean="0"/>
              <a:t> </a:t>
            </a:r>
            <a:r>
              <a:rPr lang="hu-HU" sz="2000" dirty="0"/>
              <a:t>Az ügyfél-átvilágítási intézkedések szükségességéről a </a:t>
            </a:r>
            <a:r>
              <a:rPr lang="hu-HU" sz="2000" dirty="0" smtClean="0"/>
              <a:t>Pénztár az </a:t>
            </a:r>
            <a:r>
              <a:rPr lang="hu-HU" sz="2000" dirty="0"/>
              <a:t>Ügyfélportálon keresztül </a:t>
            </a:r>
            <a:r>
              <a:rPr lang="hu-HU" sz="2000" dirty="0" smtClean="0"/>
              <a:t>értesíti a pénztártagot</a:t>
            </a:r>
            <a:endParaRPr lang="hu-HU" sz="2000" dirty="0"/>
          </a:p>
          <a:p>
            <a:pPr algn="just">
              <a:buClr>
                <a:srgbClr val="92D050"/>
              </a:buClr>
            </a:pPr>
            <a:r>
              <a:rPr lang="hu-HU" sz="2000" dirty="0" smtClean="0"/>
              <a:t>A </a:t>
            </a:r>
            <a:r>
              <a:rPr lang="hu-HU" sz="2000" dirty="0"/>
              <a:t>pénztártag az ismételt ügyfél-átvilágítás elvégzéséig nem jogosult </a:t>
            </a:r>
            <a:r>
              <a:rPr lang="hu-HU" sz="2000" dirty="0" smtClean="0"/>
              <a:t>szolgáltatást igénybe venni.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0790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Megerősített eljárás - monitoring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hu-HU" sz="1800" b="1" dirty="0"/>
              <a:t>Megerősített eljárás</a:t>
            </a:r>
            <a:r>
              <a:rPr lang="hu-HU" sz="1800" dirty="0"/>
              <a:t>: az ügyfélben, a termékben, a szolgáltatásban, az ügyletben, az alkalmazott eszközben vagy a földrajzi kitettségben rejlő kockázat kezelésére szolgáló kockázat alapú intézkedések együttesét magába foglaló fokozott monitoring.</a:t>
            </a:r>
          </a:p>
          <a:p>
            <a:pPr marL="0" indent="0" algn="just">
              <a:buNone/>
            </a:pPr>
            <a:endParaRPr lang="hu-HU" sz="1000" dirty="0"/>
          </a:p>
          <a:p>
            <a:pPr marL="0" indent="0" algn="just">
              <a:buNone/>
            </a:pPr>
            <a:r>
              <a:rPr lang="hu-HU" sz="1800" dirty="0" smtClean="0"/>
              <a:t>A </a:t>
            </a:r>
            <a:r>
              <a:rPr lang="hu-HU" sz="1800" dirty="0"/>
              <a:t>Pénztár – a </a:t>
            </a:r>
            <a:r>
              <a:rPr lang="hu-HU" sz="1800" dirty="0" smtClean="0"/>
              <a:t>jogszabályi </a:t>
            </a:r>
            <a:r>
              <a:rPr lang="hu-HU" sz="1800" dirty="0"/>
              <a:t>előírásoknak </a:t>
            </a:r>
            <a:r>
              <a:rPr lang="hu-HU" sz="1800" dirty="0" smtClean="0"/>
              <a:t>megfelelően -  </a:t>
            </a:r>
            <a:r>
              <a:rPr lang="hu-HU" sz="1800" dirty="0"/>
              <a:t>kockázatérzékenységi megközelítés alapján </a:t>
            </a:r>
            <a:endParaRPr lang="hu-HU" sz="1800" dirty="0" smtClean="0"/>
          </a:p>
          <a:p>
            <a:pPr algn="just">
              <a:buClr>
                <a:srgbClr val="92D050"/>
              </a:buClr>
            </a:pPr>
            <a:r>
              <a:rPr lang="hu-HU" sz="1800" dirty="0" smtClean="0"/>
              <a:t>az </a:t>
            </a:r>
            <a:r>
              <a:rPr lang="hu-HU" sz="1800" dirty="0"/>
              <a:t>üzleti kapcsolatot folyamatosan figyelemmel kíséri, </a:t>
            </a:r>
            <a:endParaRPr lang="hu-HU" sz="1800" dirty="0" smtClean="0"/>
          </a:p>
          <a:p>
            <a:pPr algn="just">
              <a:buClr>
                <a:srgbClr val="92D050"/>
              </a:buClr>
            </a:pPr>
            <a:r>
              <a:rPr lang="hu-HU" sz="1800" dirty="0" smtClean="0"/>
              <a:t>elemzi </a:t>
            </a:r>
            <a:r>
              <a:rPr lang="hu-HU" sz="1800" dirty="0"/>
              <a:t>az üzleti kapcsolat fennállása alatt teljesített </a:t>
            </a:r>
            <a:r>
              <a:rPr lang="hu-HU" sz="1800" dirty="0" smtClean="0"/>
              <a:t>ügyleteket.</a:t>
            </a:r>
          </a:p>
          <a:p>
            <a:pPr marL="0" indent="0" algn="just">
              <a:buClr>
                <a:srgbClr val="92D050"/>
              </a:buClr>
              <a:buNone/>
            </a:pPr>
            <a:endParaRPr lang="hu-HU" sz="1000" dirty="0" smtClean="0"/>
          </a:p>
          <a:p>
            <a:pPr marL="0" indent="0" algn="just">
              <a:buClr>
                <a:srgbClr val="92D050"/>
              </a:buClr>
              <a:buNone/>
            </a:pPr>
            <a:r>
              <a:rPr lang="hu-HU" sz="1800" dirty="0" smtClean="0"/>
              <a:t>Amennyiben a vizsgálat </a:t>
            </a:r>
            <a:r>
              <a:rPr lang="hu-HU" sz="1800" dirty="0"/>
              <a:t>során a </a:t>
            </a:r>
            <a:r>
              <a:rPr lang="hu-HU" sz="1800" b="1" dirty="0">
                <a:solidFill>
                  <a:srgbClr val="92D050"/>
                </a:solidFill>
              </a:rPr>
              <a:t>Kockázatérzékenységi szabályzatban </a:t>
            </a:r>
            <a:r>
              <a:rPr lang="hu-HU" sz="1800" dirty="0"/>
              <a:t>rögzített </a:t>
            </a:r>
            <a:r>
              <a:rPr lang="hu-HU" sz="1800" b="1" dirty="0">
                <a:solidFill>
                  <a:srgbClr val="92D050"/>
                </a:solidFill>
              </a:rPr>
              <a:t>szokatlan ügyletet </a:t>
            </a:r>
            <a:r>
              <a:rPr lang="hu-HU" sz="1800" dirty="0" smtClean="0"/>
              <a:t>szűrünk ki, az </a:t>
            </a:r>
            <a:r>
              <a:rPr lang="hu-HU" sz="1800" dirty="0"/>
              <a:t>ügylet teljesítéséhez </a:t>
            </a:r>
            <a:r>
              <a:rPr lang="hu-HU" sz="1800" b="1" dirty="0"/>
              <a:t>fokozott ügyfél-átvilágítást </a:t>
            </a:r>
            <a:r>
              <a:rPr lang="hu-HU" sz="1800" dirty="0" smtClean="0"/>
              <a:t>kell alkalmazni. </a:t>
            </a:r>
          </a:p>
          <a:p>
            <a:pPr marL="0" indent="0" algn="just">
              <a:buClr>
                <a:srgbClr val="92D050"/>
              </a:buClr>
              <a:buNone/>
            </a:pPr>
            <a:endParaRPr lang="hu-HU" sz="1000" dirty="0"/>
          </a:p>
          <a:p>
            <a:pPr marL="0" indent="0" algn="just">
              <a:buClr>
                <a:srgbClr val="92D050"/>
              </a:buClr>
              <a:buNone/>
            </a:pPr>
            <a:r>
              <a:rPr lang="hu-HU" sz="1800" dirty="0" smtClean="0"/>
              <a:t>A monitoring az összes ügyfél (pénztártagok, kedvezményezettek) összes ügyleti megbízására kiterjed.</a:t>
            </a:r>
            <a:endParaRPr lang="hu-HU" sz="1800" dirty="0"/>
          </a:p>
          <a:p>
            <a:pPr marL="0" indent="0" algn="just">
              <a:buClr>
                <a:srgbClr val="92D050"/>
              </a:buClr>
              <a:buNone/>
            </a:pP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39491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Szokatlan ügyletek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5328592"/>
          </a:xfrm>
        </p:spPr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hu-HU" sz="1400" b="1" u="sng" dirty="0" smtClean="0"/>
              <a:t>Egészségpénztárban: </a:t>
            </a:r>
          </a:p>
          <a:p>
            <a:pPr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pénztártag által elszámolásra benyújtott </a:t>
            </a:r>
            <a:r>
              <a:rPr lang="hu-HU" sz="1400" dirty="0" smtClean="0"/>
              <a:t>(1 db) egészségpénztár </a:t>
            </a:r>
            <a:r>
              <a:rPr lang="hu-HU" sz="1400" dirty="0"/>
              <a:t>számla </a:t>
            </a:r>
            <a:r>
              <a:rPr lang="hu-HU" sz="1400" dirty="0" smtClean="0"/>
              <a:t>értéke a 2.000.000 </a:t>
            </a:r>
            <a:r>
              <a:rPr lang="hu-HU" sz="1400" dirty="0"/>
              <a:t>forintot </a:t>
            </a:r>
            <a:r>
              <a:rPr lang="hu-HU" sz="1400" dirty="0" smtClean="0"/>
              <a:t>meghaladja </a:t>
            </a:r>
            <a:endParaRPr lang="hu-HU" sz="1400" dirty="0"/>
          </a:p>
          <a:p>
            <a:pPr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pénztártag (vagy közeli hozzátartozója) adott napon belül egy adott egészségkártyával 20, vagy annál több alkalommal sikeresen </a:t>
            </a:r>
            <a:r>
              <a:rPr lang="hu-HU" sz="1400" dirty="0" smtClean="0"/>
              <a:t>vásárolt </a:t>
            </a:r>
          </a:p>
          <a:p>
            <a:pPr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Pénztár a pénztártag részére tárgyéven belül 3.600.000 forintot meghaladó halmozott összegű kifizetést teljesített</a:t>
            </a:r>
          </a:p>
          <a:p>
            <a:pPr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pénztártag egyéni számlájára tárgyévben 3.600.000 forintot meghaladó halmozott befizetés, jóváírás </a:t>
            </a:r>
            <a:r>
              <a:rPr lang="hu-HU" sz="1400" dirty="0" smtClean="0"/>
              <a:t>érkezik</a:t>
            </a:r>
          </a:p>
          <a:p>
            <a:pPr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pénztártag egyéni számlájára stratégiai hiányosságokkal rendelkező, kiemelt kockázatot jelentő harmadik országban található székhellyel rendelkező munkáltató teljesít </a:t>
            </a:r>
            <a:r>
              <a:rPr lang="hu-HU" sz="1400" dirty="0" smtClean="0"/>
              <a:t>befizetést</a:t>
            </a:r>
            <a:endParaRPr lang="hu-HU" sz="500" dirty="0" smtClean="0"/>
          </a:p>
          <a:p>
            <a:pPr marL="0" indent="0">
              <a:buNone/>
            </a:pPr>
            <a:r>
              <a:rPr lang="hu-HU" sz="1400" b="1" u="sng" dirty="0"/>
              <a:t>Önkéntes Nyugdíjpénztárban</a:t>
            </a:r>
            <a:r>
              <a:rPr lang="hu-HU" sz="1400" b="1" u="sng" dirty="0" smtClean="0"/>
              <a:t>:</a:t>
            </a:r>
          </a:p>
          <a:p>
            <a:pPr marL="342900" indent="-342900"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kifizetést megelőző 3 naptári éven belül a pénztártag egyéni számlájára stratégiai hiányosságokkal rendelkező, kiemelt kockázatot jelentő harmadik országban található székhellyel rendelkező munkáltató teljesített befizetést </a:t>
            </a:r>
          </a:p>
          <a:p>
            <a:pPr marL="342900" indent="-342900"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kifizetést megelőző 3 naptári éven belül a pénztártag egyéni számlára 3.600.000 forint egyszeri befizetés, jóváírás </a:t>
            </a:r>
            <a:r>
              <a:rPr lang="hu-HU" sz="1400" dirty="0" smtClean="0"/>
              <a:t>érkezett</a:t>
            </a:r>
            <a:endParaRPr lang="hu-HU" sz="1400" dirty="0"/>
          </a:p>
          <a:p>
            <a:pPr marL="342900" indent="-342900"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kifizetést megelőző 3 naptári éven belül a pénztártag egyéni számlájára egy adóéven belül 5.000.000 forintot meghaladó halmozott befizetés, jóváírás </a:t>
            </a:r>
            <a:r>
              <a:rPr lang="hu-HU" sz="1400" dirty="0" smtClean="0"/>
              <a:t>érkezett </a:t>
            </a:r>
            <a:endParaRPr lang="hu-HU" sz="1400" dirty="0"/>
          </a:p>
          <a:p>
            <a:pPr marL="342900" indent="-342900"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/>
              <a:t>ha </a:t>
            </a:r>
            <a:r>
              <a:rPr lang="hu-HU" sz="1400" dirty="0"/>
              <a:t>a pénztártag részére kifizetendő összeg meghaladja a 25.000.000 </a:t>
            </a:r>
            <a:r>
              <a:rPr lang="hu-HU" sz="1400" dirty="0" smtClean="0"/>
              <a:t>forintot </a:t>
            </a:r>
            <a:endParaRPr lang="hu-HU" sz="1400" dirty="0"/>
          </a:p>
          <a:p>
            <a:pPr marL="0" indent="0">
              <a:buNone/>
            </a:pPr>
            <a:endParaRPr lang="hu-HU" sz="1400" b="1" u="sng" dirty="0"/>
          </a:p>
        </p:txBody>
      </p:sp>
    </p:spTree>
    <p:extLst>
      <p:ext uri="{BB962C8B-B14F-4D97-AF65-F5344CB8AC3E}">
        <p14:creationId xmlns:p14="http://schemas.microsoft.com/office/powerpoint/2010/main" val="299364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Magas kockázatú ügyfelek és ügyletek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84576"/>
          </a:xfrm>
          <a:noFill/>
        </p:spPr>
        <p:txBody>
          <a:bodyPr/>
          <a:lstStyle/>
          <a:p>
            <a:pPr marL="0" indent="0" algn="just">
              <a:buNone/>
            </a:pPr>
            <a:r>
              <a:rPr lang="hu-HU" sz="1600" b="1" dirty="0" smtClean="0"/>
              <a:t>Magas </a:t>
            </a:r>
            <a:r>
              <a:rPr lang="hu-HU" sz="1600" b="1" dirty="0"/>
              <a:t>kockázatú ügyfelek és ügyletek:</a:t>
            </a:r>
          </a:p>
          <a:p>
            <a:pPr lvl="0">
              <a:buClr>
                <a:srgbClr val="92D050"/>
              </a:buClr>
            </a:pPr>
            <a:r>
              <a:rPr lang="hu-HU" sz="1400" dirty="0"/>
              <a:t>stratégiai hiányosságokkal rendelkező, kiemelt kockázatot jelentő harmadik országban lakóhellyel rendelkező </a:t>
            </a:r>
            <a:r>
              <a:rPr lang="hu-HU" sz="1400" dirty="0" smtClean="0"/>
              <a:t>ügyfelek</a:t>
            </a:r>
            <a:r>
              <a:rPr lang="hu-HU" sz="2000" b="1" dirty="0" smtClean="0">
                <a:solidFill>
                  <a:srgbClr val="92D050"/>
                </a:solidFill>
              </a:rPr>
              <a:t>*</a:t>
            </a:r>
            <a:r>
              <a:rPr lang="hu-HU" sz="1400" dirty="0"/>
              <a:t>;</a:t>
            </a:r>
          </a:p>
          <a:p>
            <a:pPr lvl="0">
              <a:buClr>
                <a:srgbClr val="92D050"/>
              </a:buClr>
            </a:pPr>
            <a:r>
              <a:rPr lang="hu-HU" sz="1400" dirty="0"/>
              <a:t>kiemelt közszereplőnek minősülő </a:t>
            </a:r>
            <a:r>
              <a:rPr lang="hu-HU" sz="1400" dirty="0" smtClean="0"/>
              <a:t>ügyfelek;</a:t>
            </a:r>
            <a:endParaRPr lang="hu-HU" sz="1400" dirty="0"/>
          </a:p>
          <a:p>
            <a:pPr lvl="0">
              <a:buClr>
                <a:srgbClr val="92D050"/>
              </a:buClr>
            </a:pPr>
            <a:r>
              <a:rPr lang="hu-HU" sz="1400" dirty="0"/>
              <a:t>ügyleti </a:t>
            </a:r>
            <a:r>
              <a:rPr lang="hu-HU" sz="1400" dirty="0" smtClean="0"/>
              <a:t>megbízás, mely </a:t>
            </a:r>
            <a:r>
              <a:rPr lang="hu-HU" sz="1400" dirty="0"/>
              <a:t>az 50 millió forintot meghaladja;</a:t>
            </a:r>
          </a:p>
          <a:p>
            <a:pPr lvl="0">
              <a:buClr>
                <a:srgbClr val="92D050"/>
              </a:buClr>
            </a:pPr>
            <a:r>
              <a:rPr lang="hu-HU" sz="1400" dirty="0" smtClean="0"/>
              <a:t>normál ügyfél-átvilágításon átesett, de személyesen nem megjelent (okirat </a:t>
            </a:r>
            <a:r>
              <a:rPr lang="hu-HU" sz="1400" dirty="0"/>
              <a:t>másolata </a:t>
            </a:r>
            <a:r>
              <a:rPr lang="hu-HU" sz="1400" dirty="0" smtClean="0"/>
              <a:t>alapján azonosított ) ügyfelek ügyleti megbízásai (számlanyitás, számukra teljesítendő bármely kifizetés)</a:t>
            </a:r>
            <a:endParaRPr lang="hu-HU" sz="1400" dirty="0"/>
          </a:p>
          <a:p>
            <a:pPr marL="0" indent="0" algn="just">
              <a:buClr>
                <a:srgbClr val="92D050"/>
              </a:buClr>
              <a:buNone/>
            </a:pPr>
            <a:endParaRPr lang="hu-HU" sz="400" dirty="0" smtClean="0"/>
          </a:p>
          <a:p>
            <a:pPr marL="0" lvl="0" indent="0" algn="just">
              <a:buClr>
                <a:srgbClr val="92D050"/>
              </a:buClr>
              <a:buNone/>
            </a:pPr>
            <a:r>
              <a:rPr lang="hu-HU" sz="1600" b="1" dirty="0" smtClean="0"/>
              <a:t>Kizárólag </a:t>
            </a:r>
            <a:r>
              <a:rPr lang="hu-HU" sz="1600" b="1" dirty="0">
                <a:solidFill>
                  <a:srgbClr val="92D050"/>
                </a:solidFill>
              </a:rPr>
              <a:t>vezetői jóváhagyás alapján </a:t>
            </a:r>
            <a:r>
              <a:rPr lang="hu-HU" sz="1600" b="1" dirty="0" smtClean="0"/>
              <a:t>történhet</a:t>
            </a:r>
          </a:p>
          <a:p>
            <a:pPr lvl="0" algn="just">
              <a:buClr>
                <a:srgbClr val="92D050"/>
              </a:buClr>
            </a:pPr>
            <a:r>
              <a:rPr lang="hu-HU" sz="1400" dirty="0" smtClean="0"/>
              <a:t>a </a:t>
            </a:r>
            <a:r>
              <a:rPr lang="hu-HU" sz="1400" dirty="0"/>
              <a:t>magas kockázatúnak minősülő ügyfelek belépési nyilatkozatának elfogadása, </a:t>
            </a:r>
            <a:endParaRPr lang="hu-HU" sz="1400" dirty="0" smtClean="0"/>
          </a:p>
          <a:p>
            <a:pPr lvl="0" algn="just">
              <a:buClr>
                <a:srgbClr val="92D050"/>
              </a:buClr>
            </a:pPr>
            <a:r>
              <a:rPr lang="hu-HU" sz="1400" dirty="0"/>
              <a:t>a</a:t>
            </a:r>
            <a:r>
              <a:rPr lang="hu-HU" sz="1400" dirty="0" smtClean="0"/>
              <a:t> </a:t>
            </a:r>
            <a:r>
              <a:rPr lang="hu-HU" sz="1400" dirty="0"/>
              <a:t>magas kockázatú ügyfelek által kezdeményezett </a:t>
            </a:r>
            <a:r>
              <a:rPr lang="hu-HU" sz="1400" dirty="0" smtClean="0"/>
              <a:t>bármilyen ügyleti </a:t>
            </a:r>
            <a:r>
              <a:rPr lang="hu-HU" sz="1400" dirty="0"/>
              <a:t>megbízás </a:t>
            </a:r>
            <a:r>
              <a:rPr lang="hu-HU" sz="1400" dirty="0" smtClean="0"/>
              <a:t>(szolgáltatás kifizetésének) teljesítése</a:t>
            </a:r>
            <a:r>
              <a:rPr lang="hu-HU" sz="1400" dirty="0"/>
              <a:t>, </a:t>
            </a:r>
            <a:r>
              <a:rPr lang="hu-HU" sz="1400" dirty="0" smtClean="0"/>
              <a:t>valamint</a:t>
            </a:r>
          </a:p>
          <a:p>
            <a:pPr lvl="0" algn="just">
              <a:buClr>
                <a:srgbClr val="92D050"/>
              </a:buClr>
            </a:pPr>
            <a:r>
              <a:rPr lang="hu-HU" sz="1400" dirty="0" smtClean="0"/>
              <a:t>a magas </a:t>
            </a:r>
            <a:r>
              <a:rPr lang="hu-HU" sz="1400" dirty="0"/>
              <a:t>kockázatú </a:t>
            </a:r>
            <a:r>
              <a:rPr lang="hu-HU" sz="1400" dirty="0" smtClean="0"/>
              <a:t>(szokatlan) ügyletek </a:t>
            </a:r>
            <a:r>
              <a:rPr lang="hu-HU" sz="1400" dirty="0"/>
              <a:t>teljesítése </a:t>
            </a:r>
            <a:endParaRPr lang="hu-HU" sz="1400" dirty="0" smtClean="0"/>
          </a:p>
          <a:p>
            <a:pPr marL="0" lvl="0" indent="0" algn="just">
              <a:buClr>
                <a:srgbClr val="1F497D">
                  <a:lumMod val="50000"/>
                </a:srgbClr>
              </a:buClr>
              <a:buNone/>
            </a:pPr>
            <a:endParaRPr lang="hu-HU" sz="500" dirty="0" smtClean="0"/>
          </a:p>
          <a:p>
            <a:pPr marL="0" lvl="0" indent="0" algn="just">
              <a:buClr>
                <a:srgbClr val="1F497D">
                  <a:lumMod val="50000"/>
                </a:srgbClr>
              </a:buClr>
              <a:buNone/>
            </a:pPr>
            <a:r>
              <a:rPr lang="hu-HU" sz="1400" dirty="0" smtClean="0"/>
              <a:t>A jóváhagyási </a:t>
            </a:r>
            <a:r>
              <a:rPr lang="hu-HU" sz="1400" dirty="0"/>
              <a:t>jogkörrel rendelkező </a:t>
            </a:r>
            <a:r>
              <a:rPr lang="hu-HU" sz="1400" dirty="0" smtClean="0"/>
              <a:t>vezetők személyére </a:t>
            </a:r>
            <a:r>
              <a:rPr lang="hu-HU" sz="1400" dirty="0"/>
              <a:t>vonatkozó információt a </a:t>
            </a:r>
            <a:r>
              <a:rPr lang="hu-HU" sz="1400" dirty="0" smtClean="0"/>
              <a:t>Pénztárak </a:t>
            </a:r>
            <a:r>
              <a:rPr lang="hu-HU" sz="1400" b="1" dirty="0"/>
              <a:t>Kockázatérzékenységi szabályzata </a:t>
            </a:r>
            <a:r>
              <a:rPr lang="hu-HU" sz="1400" dirty="0"/>
              <a:t>tartalmazza</a:t>
            </a:r>
            <a:r>
              <a:rPr lang="hu-HU" sz="1400" dirty="0" smtClean="0"/>
              <a:t>. </a:t>
            </a:r>
            <a:r>
              <a:rPr lang="hu-HU" sz="1400" dirty="0"/>
              <a:t>(Jelenleg jóváhagyó vezető </a:t>
            </a:r>
            <a:r>
              <a:rPr lang="hu-HU" sz="1400" dirty="0" smtClean="0"/>
              <a:t>mindkét </a:t>
            </a:r>
            <a:r>
              <a:rPr lang="hu-HU" sz="1400" dirty="0" smtClean="0"/>
              <a:t>pénztárban</a:t>
            </a:r>
            <a:r>
              <a:rPr lang="hu-HU" sz="1400" dirty="0"/>
              <a:t>: Pataki Tamásné, helyettes jóváhagyó vezető: Csécs Andrea)</a:t>
            </a:r>
          </a:p>
          <a:p>
            <a:pPr marL="0" indent="0" algn="just">
              <a:buClr>
                <a:srgbClr val="1F497D">
                  <a:lumMod val="50000"/>
                </a:srgbClr>
              </a:buClr>
              <a:buNone/>
            </a:pPr>
            <a:r>
              <a:rPr lang="hu-HU" sz="2400" b="1" dirty="0" smtClean="0">
                <a:solidFill>
                  <a:srgbClr val="92D050"/>
                </a:solidFill>
              </a:rPr>
              <a:t>*</a:t>
            </a:r>
            <a:r>
              <a:rPr lang="hu-HU" sz="1300" b="1" dirty="0" smtClean="0"/>
              <a:t>Stratégiai </a:t>
            </a:r>
            <a:r>
              <a:rPr lang="hu-HU" sz="1300" b="1" dirty="0"/>
              <a:t>hiányosságokkal rendelkező, kiemelt kockázatot jelentő harmadik ország (</a:t>
            </a:r>
            <a:r>
              <a:rPr lang="hu-HU" sz="1300" dirty="0"/>
              <a:t>EU rendelkezések alapján): </a:t>
            </a:r>
            <a:r>
              <a:rPr lang="hu-HU" sz="1300" i="1" dirty="0"/>
              <a:t>Afganisztán, Bosznia-Hercegovina, Guyana, Irak, a Laoszi Népi Demokratikus Köztársaság, Szíria, Uganda, Vanuatu, Irán, Koreai Népi Demokratikus Köztársaság és Jemen.</a:t>
            </a:r>
          </a:p>
          <a:p>
            <a:pPr marL="0" lvl="0" indent="0" algn="just">
              <a:buClr>
                <a:srgbClr val="1F497D">
                  <a:lumMod val="50000"/>
                </a:srgbClr>
              </a:buClr>
              <a:buNone/>
            </a:pPr>
            <a:endParaRPr lang="hu-HU" sz="1400" dirty="0"/>
          </a:p>
          <a:p>
            <a:pPr marL="0" indent="0" algn="just">
              <a:buNone/>
            </a:pPr>
            <a:endParaRPr lang="hu-HU" sz="400" dirty="0"/>
          </a:p>
        </p:txBody>
      </p:sp>
    </p:spTree>
    <p:extLst>
      <p:ext uri="{BB962C8B-B14F-4D97-AF65-F5344CB8AC3E}">
        <p14:creationId xmlns:p14="http://schemas.microsoft.com/office/powerpoint/2010/main" val="28508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Mikor szükséges vezetői jóváhagyás?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824536"/>
          </a:xfrm>
        </p:spPr>
        <p:txBody>
          <a:bodyPr/>
          <a:lstStyle/>
          <a:p>
            <a:pPr algn="just">
              <a:buClr>
                <a:srgbClr val="92D050"/>
              </a:buClr>
            </a:pPr>
            <a:r>
              <a:rPr lang="hu-HU" sz="1400" b="1" dirty="0" smtClean="0">
                <a:solidFill>
                  <a:srgbClr val="92D050"/>
                </a:solidFill>
              </a:rPr>
              <a:t>Belépéskor</a:t>
            </a:r>
          </a:p>
          <a:p>
            <a:pPr marL="704850" lvl="0" indent="-342900" algn="just">
              <a:spcAft>
                <a:spcPts val="0"/>
              </a:spcAft>
              <a:buClr>
                <a:srgbClr val="92D050"/>
              </a:buClr>
              <a:buFont typeface="+mj-lt"/>
              <a:buAutoNum type="alphaUcPeriod"/>
            </a:pPr>
            <a:r>
              <a:rPr lang="hu-HU" sz="1400" dirty="0">
                <a:latin typeface="Arial"/>
                <a:ea typeface="Arial"/>
                <a:cs typeface="Arial"/>
              </a:rPr>
              <a:t>h</a:t>
            </a:r>
            <a:r>
              <a:rPr lang="hu-HU" sz="1400" dirty="0" smtClean="0">
                <a:latin typeface="Arial"/>
                <a:ea typeface="Arial"/>
                <a:cs typeface="Arial"/>
              </a:rPr>
              <a:t>a </a:t>
            </a:r>
            <a:r>
              <a:rPr lang="hu-HU" sz="1400" dirty="0" smtClean="0">
                <a:latin typeface="Arial"/>
                <a:ea typeface="Arial"/>
                <a:cs typeface="Arial"/>
              </a:rPr>
              <a:t>valami </a:t>
            </a:r>
            <a:r>
              <a:rPr lang="hu-HU" sz="1400" dirty="0" smtClean="0">
                <a:latin typeface="Arial"/>
                <a:ea typeface="Arial"/>
                <a:cs typeface="Arial"/>
              </a:rPr>
              <a:t>arra utal, hogy a belépni szándékozó személy ténylegesen nem az, aki a belépési nyilatkozaton feltüntetésre </a:t>
            </a:r>
            <a:r>
              <a:rPr lang="hu-HU" sz="1400" dirty="0" smtClean="0">
                <a:latin typeface="Arial"/>
                <a:ea typeface="Arial"/>
                <a:cs typeface="Arial"/>
              </a:rPr>
              <a:t>került;</a:t>
            </a:r>
            <a:endParaRPr lang="hu-HU" sz="1400" dirty="0" smtClean="0">
              <a:latin typeface="Arial"/>
              <a:ea typeface="Arial"/>
              <a:cs typeface="Arial"/>
            </a:endParaRPr>
          </a:p>
          <a:p>
            <a:pPr marL="704850" lvl="0" indent="-342900" algn="just">
              <a:spcAft>
                <a:spcPts val="0"/>
              </a:spcAft>
              <a:buClr>
                <a:srgbClr val="92D050"/>
              </a:buClr>
              <a:buFont typeface="+mj-lt"/>
              <a:buAutoNum type="alphaUcPeriod"/>
            </a:pPr>
            <a:r>
              <a:rPr lang="hu-HU" sz="1400" dirty="0" smtClean="0">
                <a:latin typeface="Arial"/>
                <a:ea typeface="Arial"/>
                <a:cs typeface="Arial"/>
              </a:rPr>
              <a:t>ha </a:t>
            </a:r>
            <a:r>
              <a:rPr lang="hu-HU" sz="1400" dirty="0">
                <a:latin typeface="Arial"/>
                <a:ea typeface="Arial"/>
                <a:cs typeface="Arial"/>
              </a:rPr>
              <a:t>a belépési nyilatkozaton megadott, vagy belépési nyilatkozathoz csatolt dokumentum alapján megállapítható, hogy a belépni szándékozó ügyfél kiemelt közszereplő;</a:t>
            </a:r>
            <a:endParaRPr lang="hu-HU" sz="1100" dirty="0">
              <a:latin typeface="Arial"/>
              <a:ea typeface="Arial"/>
              <a:cs typeface="Arial"/>
            </a:endParaRPr>
          </a:p>
          <a:p>
            <a:pPr marL="704850" lvl="0" indent="-342900" algn="just">
              <a:spcAft>
                <a:spcPts val="0"/>
              </a:spcAft>
              <a:buClr>
                <a:srgbClr val="92D050"/>
              </a:buClr>
              <a:buFont typeface="+mj-lt"/>
              <a:buAutoNum type="alphaUcPeriod"/>
            </a:pPr>
            <a:r>
              <a:rPr lang="hu-HU" sz="1400" b="1" dirty="0">
                <a:latin typeface="Arial"/>
                <a:ea typeface="Arial"/>
                <a:cs typeface="Arial"/>
              </a:rPr>
              <a:t>ha a belépni szándékozó ügyfél stratégiai hiányosságokkal rendelkező, kiemelt kockázatot jelentő harmadik </a:t>
            </a:r>
            <a:r>
              <a:rPr lang="hu-HU" sz="1400" b="1" dirty="0" smtClean="0">
                <a:latin typeface="Arial"/>
                <a:ea typeface="Arial"/>
                <a:cs typeface="Arial"/>
              </a:rPr>
              <a:t>országbeli </a:t>
            </a:r>
            <a:r>
              <a:rPr lang="hu-HU" sz="1400" b="1" dirty="0">
                <a:latin typeface="Arial"/>
                <a:ea typeface="Arial"/>
                <a:cs typeface="Arial"/>
              </a:rPr>
              <a:t>lakos, vagy állampolgár;</a:t>
            </a:r>
            <a:endParaRPr lang="hu-HU" sz="1100" b="1" dirty="0">
              <a:latin typeface="Arial"/>
              <a:ea typeface="Arial"/>
              <a:cs typeface="Arial"/>
            </a:endParaRPr>
          </a:p>
          <a:p>
            <a:pPr marL="704850" lvl="0" indent="-342900" algn="just">
              <a:spcAft>
                <a:spcPts val="0"/>
              </a:spcAft>
              <a:buClr>
                <a:srgbClr val="92D050"/>
              </a:buClr>
              <a:buFont typeface="+mj-lt"/>
              <a:buAutoNum type="alphaUcPeriod"/>
            </a:pPr>
            <a:r>
              <a:rPr lang="hu-HU" sz="1400" b="1" dirty="0">
                <a:latin typeface="Arial"/>
                <a:ea typeface="Arial"/>
                <a:cs typeface="Arial"/>
              </a:rPr>
              <a:t>ha a belépni szándékozó ügyfél – neve alapján – a szankciós listák valamelyikén </a:t>
            </a:r>
            <a:r>
              <a:rPr lang="hu-HU" sz="1400" b="1" dirty="0" smtClean="0">
                <a:latin typeface="Arial"/>
                <a:ea typeface="Arial"/>
                <a:cs typeface="Arial"/>
              </a:rPr>
              <a:t>megtalálható</a:t>
            </a:r>
          </a:p>
          <a:p>
            <a:pPr marL="628650" lvl="0" indent="-266700" algn="just"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endParaRPr lang="hu-HU" sz="1400" dirty="0" smtClean="0">
              <a:latin typeface="Arial"/>
              <a:ea typeface="Arial"/>
              <a:cs typeface="Arial"/>
            </a:endParaRPr>
          </a:p>
          <a:p>
            <a:pPr lvl="0" algn="just">
              <a:buClr>
                <a:srgbClr val="92D050"/>
              </a:buClr>
            </a:pPr>
            <a:r>
              <a:rPr lang="hu-HU" sz="1400" b="1" dirty="0">
                <a:solidFill>
                  <a:srgbClr val="92D050"/>
                </a:solidFill>
              </a:rPr>
              <a:t>Ügyleti megbízás </a:t>
            </a:r>
            <a:r>
              <a:rPr lang="hu-HU" sz="1400" b="1" dirty="0" smtClean="0">
                <a:solidFill>
                  <a:srgbClr val="92D050"/>
                </a:solidFill>
              </a:rPr>
              <a:t>teljesítésekor</a:t>
            </a:r>
          </a:p>
          <a:p>
            <a:pPr lvl="0" algn="just">
              <a:buClr>
                <a:srgbClr val="92D050"/>
              </a:buClr>
            </a:pPr>
            <a:endParaRPr lang="hu-HU" sz="1400" b="1" dirty="0">
              <a:solidFill>
                <a:srgbClr val="92D050"/>
              </a:solidFill>
            </a:endParaRPr>
          </a:p>
          <a:p>
            <a:pPr marL="628650" lvl="0" indent="-26670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400" dirty="0">
                <a:latin typeface="Arial"/>
                <a:ea typeface="Arial"/>
                <a:cs typeface="Arial"/>
              </a:rPr>
              <a:t>ha az ügyfél stratégiai hiányosságokkal rendelkező, kiemelt kockázatot jelentő harmadik országbeli  lakos, vagy állampolgár;</a:t>
            </a:r>
          </a:p>
          <a:p>
            <a:pPr marL="628650" lvl="0" indent="-26670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400" dirty="0">
                <a:latin typeface="Arial"/>
                <a:ea typeface="Arial"/>
                <a:cs typeface="Arial"/>
              </a:rPr>
              <a:t>ha az ügyfél kiemelt </a:t>
            </a:r>
            <a:r>
              <a:rPr lang="hu-HU" sz="1400" dirty="0" smtClean="0">
                <a:latin typeface="Arial"/>
                <a:ea typeface="Arial"/>
                <a:cs typeface="Arial"/>
              </a:rPr>
              <a:t>közszereplő;</a:t>
            </a:r>
            <a:endParaRPr lang="hu-HU" sz="1400" dirty="0">
              <a:latin typeface="Arial"/>
              <a:ea typeface="Arial"/>
              <a:cs typeface="Arial"/>
            </a:endParaRPr>
          </a:p>
          <a:p>
            <a:pPr marL="628650" lvl="0" indent="-26670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400" dirty="0">
                <a:latin typeface="Arial"/>
                <a:ea typeface="Arial"/>
                <a:cs typeface="Arial"/>
              </a:rPr>
              <a:t>ha az ügyfél a normál ügyfél-átvilágítás során személyesen nem jelent meg;</a:t>
            </a:r>
          </a:p>
          <a:p>
            <a:pPr marL="628650" lvl="0" indent="-26670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400" dirty="0">
                <a:latin typeface="Arial"/>
                <a:ea typeface="Arial"/>
                <a:cs typeface="Arial"/>
              </a:rPr>
              <a:t>ha az ügylet kockázatérzékenységi szabályzatban szokatlan ügyletnek minősül;</a:t>
            </a:r>
          </a:p>
          <a:p>
            <a:pPr marL="628650" lvl="0" indent="-26670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400" dirty="0">
                <a:latin typeface="Arial"/>
                <a:ea typeface="Arial"/>
                <a:cs typeface="Arial"/>
              </a:rPr>
              <a:t>ha az ügyleti megbízás </a:t>
            </a:r>
            <a:r>
              <a:rPr lang="hu-HU" sz="1400" dirty="0" smtClean="0">
                <a:latin typeface="Arial"/>
                <a:ea typeface="Arial"/>
                <a:cs typeface="Arial"/>
              </a:rPr>
              <a:t> az 50 </a:t>
            </a:r>
            <a:r>
              <a:rPr lang="hu-HU" sz="1400" dirty="0">
                <a:latin typeface="Arial"/>
                <a:ea typeface="Arial"/>
                <a:cs typeface="Arial"/>
              </a:rPr>
              <a:t>millió forintot meghaladja</a:t>
            </a:r>
          </a:p>
          <a:p>
            <a:pPr lvl="0" algn="just">
              <a:buClr>
                <a:srgbClr val="92D050"/>
              </a:buClr>
            </a:pPr>
            <a:endParaRPr lang="hu-HU" sz="1400" b="1" dirty="0" smtClean="0">
              <a:solidFill>
                <a:srgbClr val="92D050"/>
              </a:solidFill>
            </a:endParaRPr>
          </a:p>
          <a:p>
            <a:pPr lvl="0" algn="just">
              <a:buClr>
                <a:srgbClr val="92D050"/>
              </a:buClr>
            </a:pPr>
            <a:endParaRPr lang="hu-HU" sz="1400" b="1" dirty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endParaRPr lang="hu-HU" sz="1500" dirty="0"/>
          </a:p>
          <a:p>
            <a:pPr marL="0" indent="0" algn="just">
              <a:buNone/>
            </a:pPr>
            <a:endParaRPr lang="hu-HU" sz="1800" dirty="0" smtClean="0"/>
          </a:p>
          <a:p>
            <a:pPr marL="0" indent="0" algn="just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9330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Vezetői </a:t>
            </a:r>
            <a:r>
              <a:rPr lang="hu-HU" dirty="0" smtClean="0">
                <a:solidFill>
                  <a:prstClr val="white"/>
                </a:solidFill>
              </a:rPr>
              <a:t>jóváhagyás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824536"/>
          </a:xfrm>
        </p:spPr>
        <p:txBody>
          <a:bodyPr/>
          <a:lstStyle/>
          <a:p>
            <a:pPr marL="1704975" lvl="0" indent="-1704975" algn="just" defTabSz="1524000">
              <a:spcAft>
                <a:spcPts val="0"/>
              </a:spcAft>
              <a:buClr>
                <a:srgbClr val="92D050"/>
              </a:buClr>
              <a:buNone/>
            </a:pPr>
            <a:endParaRPr lang="hu-HU" sz="1400" b="1" dirty="0" smtClean="0">
              <a:solidFill>
                <a:srgbClr val="92D050"/>
              </a:solidFill>
              <a:latin typeface="Arial"/>
              <a:ea typeface="Arial"/>
              <a:cs typeface="Arial"/>
            </a:endParaRPr>
          </a:p>
          <a:p>
            <a:pPr marL="1704975" lvl="0" indent="-1704975" algn="just" defTabSz="1524000">
              <a:spcAft>
                <a:spcPts val="0"/>
              </a:spcAft>
              <a:buClr>
                <a:srgbClr val="92D050"/>
              </a:buClr>
              <a:buNone/>
            </a:pPr>
            <a:r>
              <a:rPr lang="hu-HU" sz="2400" b="1" dirty="0" smtClean="0">
                <a:solidFill>
                  <a:srgbClr val="92D050"/>
                </a:solidFill>
                <a:latin typeface="Arial"/>
                <a:ea typeface="Arial"/>
                <a:cs typeface="Arial"/>
              </a:rPr>
              <a:t>Belépéskor</a:t>
            </a:r>
          </a:p>
          <a:p>
            <a:pPr marL="1704975" lvl="0" indent="-1704975" algn="just" defTabSz="1524000">
              <a:spcAft>
                <a:spcPts val="0"/>
              </a:spcAft>
              <a:buClr>
                <a:srgbClr val="92D050"/>
              </a:buClr>
              <a:buNone/>
            </a:pPr>
            <a:endParaRPr lang="hu-HU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/>
              <a:ea typeface="Arial"/>
              <a:cs typeface="Arial"/>
            </a:endParaRPr>
          </a:p>
          <a:p>
            <a:pPr marL="1704975" lvl="0" indent="-1704975" algn="just" defTabSz="1524000">
              <a:spcAft>
                <a:spcPts val="0"/>
              </a:spcAft>
              <a:buClr>
                <a:srgbClr val="92D050"/>
              </a:buClr>
              <a:buNone/>
              <a:tabLst>
                <a:tab pos="2333625" algn="l"/>
              </a:tabLst>
            </a:pPr>
            <a:r>
              <a:rPr lang="hu-H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Ügyintéző</a:t>
            </a:r>
            <a:r>
              <a:rPr lang="hu-H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:</a:t>
            </a:r>
            <a:r>
              <a:rPr lang="hu-H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r>
              <a:rPr lang="hu-HU" sz="1800" dirty="0">
                <a:latin typeface="Arial"/>
                <a:ea typeface="Arial"/>
                <a:cs typeface="Arial"/>
              </a:rPr>
              <a:t>	</a:t>
            </a:r>
            <a:r>
              <a:rPr lang="hu-HU" sz="1800" dirty="0" smtClean="0">
                <a:latin typeface="Arial"/>
                <a:ea typeface="Arial"/>
                <a:cs typeface="Arial"/>
              </a:rPr>
              <a:t>	a </a:t>
            </a:r>
            <a:r>
              <a:rPr lang="hu-HU" sz="1800" dirty="0">
                <a:latin typeface="Arial"/>
                <a:ea typeface="Arial"/>
                <a:cs typeface="Arial"/>
              </a:rPr>
              <a:t>belépési nyilatkozat </a:t>
            </a:r>
            <a:r>
              <a:rPr lang="hu-HU" sz="1800" dirty="0" smtClean="0">
                <a:latin typeface="Arial"/>
                <a:ea typeface="Arial"/>
                <a:cs typeface="Arial"/>
              </a:rPr>
              <a:t>és </a:t>
            </a:r>
            <a:r>
              <a:rPr lang="hu-HU" sz="1800" dirty="0">
                <a:latin typeface="Arial"/>
                <a:ea typeface="Arial"/>
                <a:cs typeface="Arial"/>
              </a:rPr>
              <a:t>mellékleteinek </a:t>
            </a:r>
            <a:r>
              <a:rPr lang="hu-HU" sz="1800" dirty="0" smtClean="0">
                <a:latin typeface="Arial"/>
                <a:ea typeface="Arial"/>
                <a:cs typeface="Arial"/>
              </a:rPr>
              <a:t>	másolatát </a:t>
            </a:r>
            <a:r>
              <a:rPr lang="hu-HU" sz="1800" dirty="0">
                <a:latin typeface="Arial"/>
                <a:ea typeface="Arial"/>
                <a:cs typeface="Arial"/>
              </a:rPr>
              <a:t>a jóváhagyás okának megjelölésével </a:t>
            </a:r>
            <a:r>
              <a:rPr lang="hu-HU" sz="1800" dirty="0" smtClean="0">
                <a:latin typeface="Arial"/>
                <a:ea typeface="Arial"/>
                <a:cs typeface="Arial"/>
              </a:rPr>
              <a:t>	a 	jóváhagyáshoz </a:t>
            </a:r>
            <a:r>
              <a:rPr lang="hu-HU" sz="1800" dirty="0">
                <a:latin typeface="Arial"/>
                <a:ea typeface="Arial"/>
                <a:cs typeface="Arial"/>
              </a:rPr>
              <a:t>használt adatlappal a belépési </a:t>
            </a:r>
            <a:r>
              <a:rPr lang="hu-HU" sz="1800" dirty="0" smtClean="0">
                <a:latin typeface="Arial"/>
                <a:ea typeface="Arial"/>
                <a:cs typeface="Arial"/>
              </a:rPr>
              <a:t>	nyilatkozat </a:t>
            </a:r>
            <a:r>
              <a:rPr lang="hu-HU" sz="1800" dirty="0">
                <a:latin typeface="Arial"/>
                <a:ea typeface="Arial"/>
                <a:cs typeface="Arial"/>
              </a:rPr>
              <a:t>beérkezését követő 5 munkanapon </a:t>
            </a:r>
            <a:r>
              <a:rPr lang="hu-HU" sz="1800" dirty="0" smtClean="0">
                <a:latin typeface="Arial"/>
                <a:ea typeface="Arial"/>
                <a:cs typeface="Arial"/>
              </a:rPr>
              <a:t>	belül </a:t>
            </a:r>
            <a:r>
              <a:rPr lang="hu-HU" sz="1800" dirty="0">
                <a:latin typeface="Arial"/>
                <a:ea typeface="Arial"/>
                <a:cs typeface="Arial"/>
              </a:rPr>
              <a:t>átadja a felelős vezető részére </a:t>
            </a:r>
            <a:r>
              <a:rPr lang="hu-HU" sz="1800" dirty="0" smtClean="0">
                <a:latin typeface="Arial"/>
                <a:ea typeface="Arial"/>
                <a:cs typeface="Arial"/>
              </a:rPr>
              <a:t>	jóváhagyásra</a:t>
            </a:r>
            <a:r>
              <a:rPr lang="hu-HU" sz="1800" dirty="0">
                <a:latin typeface="Arial"/>
                <a:ea typeface="Arial"/>
                <a:cs typeface="Arial"/>
              </a:rPr>
              <a:t>.</a:t>
            </a:r>
          </a:p>
          <a:p>
            <a:pPr marL="1704975" lvl="0" indent="-1704975" algn="just">
              <a:spcAft>
                <a:spcPts val="0"/>
              </a:spcAft>
              <a:buClr>
                <a:srgbClr val="92D050"/>
              </a:buClr>
              <a:buNone/>
              <a:tabLst>
                <a:tab pos="2333625" algn="l"/>
              </a:tabLst>
            </a:pPr>
            <a:r>
              <a:rPr lang="hu-HU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Jóváhagyó vezető: </a:t>
            </a:r>
            <a:r>
              <a:rPr lang="hu-H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	</a:t>
            </a:r>
            <a:r>
              <a:rPr lang="hu-HU" sz="1800" dirty="0" smtClean="0"/>
              <a:t>5 </a:t>
            </a:r>
            <a:r>
              <a:rPr lang="hu-HU" sz="1800" dirty="0"/>
              <a:t>munkanapon belül megvizsgálja a jóváhagyandó </a:t>
            </a:r>
            <a:r>
              <a:rPr lang="hu-HU" sz="1800" dirty="0" smtClean="0"/>
              <a:t>	ügyletet</a:t>
            </a:r>
            <a:r>
              <a:rPr lang="hu-HU" sz="1800" dirty="0"/>
              <a:t>, a jóváhagyást az adatlapon rögzíti. </a:t>
            </a:r>
            <a:endParaRPr lang="hu-HU" sz="1800" dirty="0">
              <a:latin typeface="Arial"/>
              <a:ea typeface="Arial"/>
              <a:cs typeface="Arial"/>
            </a:endParaRPr>
          </a:p>
          <a:p>
            <a:pPr marL="0" indent="0" algn="just">
              <a:buNone/>
            </a:pPr>
            <a:endParaRPr lang="hu-HU" sz="1800" dirty="0" smtClean="0"/>
          </a:p>
          <a:p>
            <a:pPr marL="0" indent="0" algn="just">
              <a:buNone/>
            </a:pPr>
            <a:r>
              <a:rPr lang="hu-HU" sz="1800" dirty="0" smtClean="0"/>
              <a:t>A  </a:t>
            </a:r>
            <a:r>
              <a:rPr lang="hu-HU" sz="1800" dirty="0"/>
              <a:t>Pénztár elfogadja a belépni szándékozó belépési nyilatkozatát (</a:t>
            </a:r>
            <a:r>
              <a:rPr lang="hu-HU" sz="1800" dirty="0" err="1"/>
              <a:t>Öpt</a:t>
            </a:r>
            <a:r>
              <a:rPr lang="hu-HU" sz="1800" dirty="0"/>
              <a:t>. szerint a beléptetés nem tagadható meg, ha az </a:t>
            </a:r>
            <a:r>
              <a:rPr lang="hu-HU" sz="1800" dirty="0" err="1"/>
              <a:t>üf</a:t>
            </a:r>
            <a:r>
              <a:rPr lang="hu-HU" sz="1800" dirty="0"/>
              <a:t> megfelel a tagsági feltételeknek), de </a:t>
            </a:r>
            <a:r>
              <a:rPr lang="hu-HU" sz="1800" b="1" dirty="0" smtClean="0">
                <a:solidFill>
                  <a:srgbClr val="92D050"/>
                </a:solidFill>
              </a:rPr>
              <a:t>C. </a:t>
            </a:r>
            <a:r>
              <a:rPr lang="hu-HU" sz="1800" b="1" dirty="0">
                <a:solidFill>
                  <a:srgbClr val="92D050"/>
                </a:solidFill>
              </a:rPr>
              <a:t>és </a:t>
            </a:r>
            <a:r>
              <a:rPr lang="hu-HU" sz="1800" b="1" dirty="0" smtClean="0">
                <a:solidFill>
                  <a:srgbClr val="92D050"/>
                </a:solidFill>
              </a:rPr>
              <a:t>D </a:t>
            </a:r>
            <a:r>
              <a:rPr lang="hu-HU" sz="1800" b="1" dirty="0">
                <a:solidFill>
                  <a:srgbClr val="92D050"/>
                </a:solidFill>
              </a:rPr>
              <a:t>esetben</a:t>
            </a:r>
            <a:r>
              <a:rPr lang="hu-HU" sz="1800" b="1" dirty="0"/>
              <a:t> </a:t>
            </a:r>
            <a:r>
              <a:rPr lang="hu-HU" sz="1800" dirty="0"/>
              <a:t>a Nemzeti Adó- és Vámhivatal Központi Irányítás Pénzmosás- és terrorizmus- finanszírozás Elleni Irodáját értesíteni kell</a:t>
            </a:r>
            <a:r>
              <a:rPr lang="hu-HU" sz="1800" dirty="0" smtClean="0"/>
              <a:t>.</a:t>
            </a:r>
          </a:p>
          <a:p>
            <a:pPr marL="0" indent="0" algn="just">
              <a:buNone/>
            </a:pPr>
            <a:endParaRPr lang="hu-HU" sz="1400" dirty="0" smtClean="0"/>
          </a:p>
          <a:p>
            <a:pPr marL="1966913" lvl="0" algn="just" defTabSz="1524000"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endParaRPr lang="hu-HU" sz="1400" b="1" dirty="0" smtClean="0">
              <a:latin typeface="Arial"/>
              <a:ea typeface="Arial"/>
            </a:endParaRPr>
          </a:p>
          <a:p>
            <a:pPr marL="1704975" lvl="0" indent="-1704975" algn="just" defTabSz="1524000">
              <a:spcAft>
                <a:spcPts val="0"/>
              </a:spcAft>
              <a:buClr>
                <a:srgbClr val="92D050"/>
              </a:buClr>
              <a:buNone/>
            </a:pPr>
            <a:endParaRPr lang="hu-HU" sz="1400" dirty="0">
              <a:latin typeface="Arial"/>
              <a:ea typeface="Arial"/>
            </a:endParaRPr>
          </a:p>
          <a:p>
            <a:pPr marL="0" lvl="0" indent="0" algn="just">
              <a:buClr>
                <a:srgbClr val="1F497D">
                  <a:lumMod val="50000"/>
                </a:srgbClr>
              </a:buClr>
              <a:buNone/>
            </a:pPr>
            <a:endParaRPr lang="hu-HU" sz="5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813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Vezetői jóváhagyás folyamata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5328592"/>
          </a:xfrm>
        </p:spPr>
        <p:txBody>
          <a:bodyPr/>
          <a:lstStyle/>
          <a:p>
            <a:pPr marL="0" lvl="0" indent="0" algn="just">
              <a:buClr>
                <a:srgbClr val="1F497D">
                  <a:lumMod val="50000"/>
                </a:srgbClr>
              </a:buClr>
              <a:buNone/>
            </a:pPr>
            <a:r>
              <a:rPr lang="hu-HU" sz="1400" b="1" dirty="0">
                <a:solidFill>
                  <a:srgbClr val="92D050"/>
                </a:solidFill>
                <a:latin typeface="Arial"/>
                <a:ea typeface="Arial"/>
                <a:cs typeface="Arial"/>
              </a:rPr>
              <a:t>Ügyleti megbízás  (számlakifizetés, elszámolás) </a:t>
            </a:r>
            <a:r>
              <a:rPr lang="hu-HU" sz="1400" b="1" dirty="0" smtClean="0">
                <a:solidFill>
                  <a:srgbClr val="92D050"/>
                </a:solidFill>
                <a:latin typeface="Arial"/>
                <a:ea typeface="Arial"/>
                <a:cs typeface="Arial"/>
              </a:rPr>
              <a:t>teljesítésekor EP-ben:</a:t>
            </a:r>
            <a:endParaRPr lang="hu-HU" sz="1400" b="1" dirty="0">
              <a:solidFill>
                <a:srgbClr val="92D050"/>
              </a:solidFill>
              <a:latin typeface="Arial"/>
              <a:ea typeface="Arial"/>
              <a:cs typeface="Arial"/>
            </a:endParaRPr>
          </a:p>
          <a:p>
            <a:pPr marL="1704975" lvl="0" indent="-1704975" algn="just" defTabSz="1524000">
              <a:spcAft>
                <a:spcPts val="0"/>
              </a:spcAft>
              <a:buClr>
                <a:srgbClr val="92D050"/>
              </a:buClr>
              <a:buNone/>
            </a:pPr>
            <a:r>
              <a:rPr lang="hu-HU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/>
                <a:ea typeface="Arial"/>
                <a:cs typeface="Arial"/>
              </a:rPr>
              <a:t>Ügyintéző:</a:t>
            </a:r>
            <a:r>
              <a:rPr lang="hu-HU" sz="1400" dirty="0">
                <a:solidFill>
                  <a:srgbClr val="1F497D">
                    <a:lumMod val="60000"/>
                    <a:lumOff val="40000"/>
                  </a:srgbClr>
                </a:solidFill>
                <a:latin typeface="Arial"/>
                <a:ea typeface="Arial"/>
                <a:cs typeface="Arial"/>
              </a:rPr>
              <a:t> 	</a:t>
            </a:r>
            <a:r>
              <a:rPr lang="hu-HU" sz="1400" dirty="0">
                <a:latin typeface="Arial"/>
                <a:ea typeface="Arial"/>
              </a:rPr>
              <a:t>A kifizetések előkészítésekor készült, a vezetői jóváhagyáshoz kötött ügyleteket tartalmazó listát átadja a felelős vezető részére jóváhagyásra</a:t>
            </a:r>
            <a:r>
              <a:rPr lang="hu-HU" sz="1400" dirty="0">
                <a:latin typeface="Arial"/>
                <a:ea typeface="Arial"/>
                <a:cs typeface="Arial"/>
              </a:rPr>
              <a:t>	</a:t>
            </a:r>
          </a:p>
          <a:p>
            <a:pPr marL="1704975" lvl="0" indent="-1704975" algn="just" defTabSz="1524000">
              <a:spcAft>
                <a:spcPts val="0"/>
              </a:spcAft>
              <a:buClr>
                <a:srgbClr val="92D050"/>
              </a:buClr>
              <a:buNone/>
            </a:pPr>
            <a:r>
              <a:rPr lang="hu-HU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/>
                <a:ea typeface="Arial"/>
                <a:cs typeface="Arial"/>
              </a:rPr>
              <a:t>Jóváhagyó vezető: </a:t>
            </a:r>
            <a:r>
              <a:rPr lang="hu-HU" sz="1400" b="1" dirty="0">
                <a:latin typeface="Arial"/>
                <a:ea typeface="Arial"/>
              </a:rPr>
              <a:t>tárgynap 14:00 óráig megvizsgálja </a:t>
            </a:r>
            <a:r>
              <a:rPr lang="hu-HU" sz="1400" dirty="0">
                <a:latin typeface="Arial"/>
                <a:ea typeface="Arial"/>
              </a:rPr>
              <a:t>a jóváhagyandó ügyleteket, a kifizetés (ügylet) jóváhagyását, vagy elutasítását az elutasítási ok megjelölésével rögzíti a listán. A Pénztár az aláírt lista alapján teljesíti a kifizetéseket.</a:t>
            </a:r>
          </a:p>
          <a:p>
            <a:pPr marL="1704975" lvl="0" indent="-1704975" algn="just" defTabSz="1524000">
              <a:spcAft>
                <a:spcPts val="0"/>
              </a:spcAft>
              <a:buClr>
                <a:srgbClr val="92D050"/>
              </a:buClr>
              <a:buNone/>
            </a:pPr>
            <a:r>
              <a:rPr lang="hu-HU" sz="1400" dirty="0">
                <a:latin typeface="Arial"/>
                <a:ea typeface="Arial"/>
              </a:rPr>
              <a:t>	</a:t>
            </a:r>
            <a:r>
              <a:rPr lang="hu-HU" sz="1400" b="1" u="sng" dirty="0">
                <a:latin typeface="Arial"/>
                <a:ea typeface="Arial"/>
              </a:rPr>
              <a:t>Elutasítás:</a:t>
            </a:r>
          </a:p>
          <a:p>
            <a:pPr marL="1966913" lvl="0" algn="just" defTabSz="1524000"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400" dirty="0">
                <a:latin typeface="Arial"/>
                <a:ea typeface="Arial"/>
              </a:rPr>
              <a:t>ha </a:t>
            </a:r>
            <a:r>
              <a:rPr lang="hu-HU" sz="1400" dirty="0"/>
              <a:t>az ügylet jóváhagyása tárgynapon nem állapítható meg, a jóváhagyáshoz további vizsgálat szükséges </a:t>
            </a:r>
            <a:r>
              <a:rPr lang="hu-HU" sz="1400" dirty="0">
                <a:sym typeface="Wingdings" panose="05000000000000000000" pitchFamily="2" charset="2"/>
              </a:rPr>
              <a:t> </a:t>
            </a:r>
            <a:r>
              <a:rPr lang="hu-HU" sz="1400" b="1" dirty="0">
                <a:sym typeface="Wingdings" panose="05000000000000000000" pitchFamily="2" charset="2"/>
              </a:rPr>
              <a:t>5 munkanapon belül el kell végezni</a:t>
            </a:r>
          </a:p>
          <a:p>
            <a:pPr marL="1966913" lvl="0" algn="just" defTabSz="1524000"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400" dirty="0"/>
              <a:t>a </a:t>
            </a:r>
            <a:r>
              <a:rPr lang="hu-HU" sz="1400" dirty="0" err="1"/>
              <a:t>Pmt</a:t>
            </a:r>
            <a:r>
              <a:rPr lang="hu-HU" sz="1400" dirty="0"/>
              <a:t>. alapján az ügylet felfüggesztése szükséges </a:t>
            </a:r>
            <a:r>
              <a:rPr lang="hu-HU" sz="1400" dirty="0">
                <a:sym typeface="Wingdings" panose="05000000000000000000" pitchFamily="2" charset="2"/>
              </a:rPr>
              <a:t> </a:t>
            </a:r>
            <a:r>
              <a:rPr lang="hu-HU" sz="1400" dirty="0"/>
              <a:t>a Nemzeti Adó- és Vámhivatal Központi Irányítás Pénzmosás- és terrorizmus- finanszírozás Elleni Irodáját értesíteni kell.</a:t>
            </a:r>
          </a:p>
          <a:p>
            <a:pPr marL="0" indent="0">
              <a:buNone/>
            </a:pPr>
            <a:r>
              <a:rPr lang="hu-HU" sz="1400" b="1" dirty="0">
                <a:solidFill>
                  <a:srgbClr val="92D050"/>
                </a:solidFill>
                <a:latin typeface="Arial"/>
                <a:ea typeface="Arial"/>
                <a:cs typeface="Arial"/>
              </a:rPr>
              <a:t>Ügyleti megbízás teljesítésekor </a:t>
            </a:r>
            <a:r>
              <a:rPr lang="hu-HU" sz="1400" b="1" dirty="0" err="1" smtClean="0">
                <a:solidFill>
                  <a:srgbClr val="92D050"/>
                </a:solidFill>
                <a:latin typeface="Arial"/>
                <a:ea typeface="Arial"/>
                <a:cs typeface="Arial"/>
              </a:rPr>
              <a:t>ÖP-ben</a:t>
            </a:r>
            <a:r>
              <a:rPr lang="hu-HU" sz="1400" b="1" dirty="0" smtClean="0">
                <a:solidFill>
                  <a:srgbClr val="92D050"/>
                </a:solidFill>
                <a:latin typeface="Arial"/>
                <a:ea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hu-HU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/>
                <a:ea typeface="Arial"/>
                <a:cs typeface="Arial"/>
              </a:rPr>
              <a:t>Ügyintéző: 	</a:t>
            </a:r>
            <a:r>
              <a:rPr lang="hu-HU" sz="1400" dirty="0" smtClean="0"/>
              <a:t>A szolgáltatási</a:t>
            </a:r>
            <a:r>
              <a:rPr lang="hu-HU" sz="1400" dirty="0"/>
              <a:t>, kifizetési igény és mellékleteinek másolatát a jóváhagyás </a:t>
            </a:r>
            <a:r>
              <a:rPr lang="hu-HU" sz="1400" dirty="0" smtClean="0"/>
              <a:t>		okának </a:t>
            </a:r>
            <a:r>
              <a:rPr lang="hu-HU" sz="1400" dirty="0"/>
              <a:t>megjelölésével a jóváhagyáshoz használt adatlappal a teljes igény </a:t>
            </a:r>
            <a:r>
              <a:rPr lang="hu-HU" sz="1400" dirty="0" smtClean="0"/>
              <a:t>		beérkezését </a:t>
            </a:r>
            <a:r>
              <a:rPr lang="hu-HU" sz="1400" dirty="0"/>
              <a:t>követő 2 munkanapon belül </a:t>
            </a:r>
            <a:r>
              <a:rPr lang="hu-HU" sz="1400" dirty="0" smtClean="0"/>
              <a:t>átadja </a:t>
            </a:r>
            <a:r>
              <a:rPr lang="hu-HU" sz="1400" dirty="0"/>
              <a:t>a felelős vezető </a:t>
            </a:r>
            <a:r>
              <a:rPr lang="hu-HU" sz="1400" dirty="0" smtClean="0"/>
              <a:t>részére.</a:t>
            </a:r>
          </a:p>
          <a:p>
            <a:pPr marL="0" indent="0">
              <a:buNone/>
            </a:pPr>
            <a:r>
              <a:rPr lang="hu-HU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/>
                <a:ea typeface="Arial"/>
                <a:cs typeface="Arial"/>
              </a:rPr>
              <a:t>Jóváhagyó vezető: </a:t>
            </a:r>
            <a:r>
              <a:rPr lang="hu-HU" sz="1400" b="1" dirty="0" smtClean="0">
                <a:solidFill>
                  <a:srgbClr val="92D050"/>
                </a:solidFill>
                <a:latin typeface="Arial"/>
                <a:ea typeface="Arial"/>
                <a:cs typeface="Arial"/>
              </a:rPr>
              <a:t>	</a:t>
            </a:r>
            <a:r>
              <a:rPr lang="hu-HU" sz="1400" b="1" dirty="0" smtClean="0"/>
              <a:t>2 </a:t>
            </a:r>
            <a:r>
              <a:rPr lang="hu-HU" sz="1400" b="1" dirty="0"/>
              <a:t>munkanapon belül megvizsgálja </a:t>
            </a:r>
            <a:r>
              <a:rPr lang="hu-HU" sz="1400" dirty="0"/>
              <a:t>a jóváhagyandó ügyletet, a megbízás </a:t>
            </a:r>
            <a:r>
              <a:rPr lang="hu-HU" sz="1400" dirty="0" smtClean="0"/>
              <a:t>		jóváhagyását </a:t>
            </a:r>
            <a:r>
              <a:rPr lang="hu-HU" sz="1400" dirty="0"/>
              <a:t>vagy elutasítását </a:t>
            </a:r>
            <a:r>
              <a:rPr lang="hu-HU" sz="1400" dirty="0" smtClean="0"/>
              <a:t>(az elutasítási </a:t>
            </a:r>
            <a:r>
              <a:rPr lang="hu-HU" sz="1400" dirty="0"/>
              <a:t>ok megjelölésével </a:t>
            </a:r>
            <a:r>
              <a:rPr lang="hu-HU" sz="1400" dirty="0" smtClean="0"/>
              <a:t>) az </a:t>
            </a:r>
            <a:r>
              <a:rPr lang="hu-HU" sz="1400" dirty="0"/>
              <a:t>adatlapon </a:t>
            </a:r>
            <a:r>
              <a:rPr lang="hu-HU" sz="1400" dirty="0" smtClean="0"/>
              <a:t>		az rögzíti. A Pénztár ez alapján teljesíti a kifizetést (vagy nem).	</a:t>
            </a:r>
          </a:p>
          <a:p>
            <a:pPr marL="0" indent="0">
              <a:buNone/>
            </a:pPr>
            <a:r>
              <a:rPr lang="hu-HU" sz="1400" b="1" dirty="0" smtClean="0">
                <a:latin typeface="Arial"/>
                <a:ea typeface="Arial"/>
              </a:rPr>
              <a:t>		</a:t>
            </a:r>
            <a:r>
              <a:rPr lang="hu-HU" sz="1400" b="1" u="sng" dirty="0" smtClean="0">
                <a:latin typeface="Arial"/>
                <a:ea typeface="Arial"/>
              </a:rPr>
              <a:t>Elutasítás</a:t>
            </a:r>
            <a:r>
              <a:rPr lang="hu-HU" sz="1400" b="1" u="sng" dirty="0">
                <a:latin typeface="Arial"/>
                <a:ea typeface="Arial"/>
              </a:rPr>
              <a:t>: </a:t>
            </a:r>
            <a:r>
              <a:rPr lang="hu-HU" sz="1400" dirty="0">
                <a:latin typeface="Arial"/>
                <a:ea typeface="Arial"/>
              </a:rPr>
              <a:t>ha </a:t>
            </a:r>
            <a:r>
              <a:rPr lang="hu-HU" sz="1400" dirty="0" err="1">
                <a:latin typeface="Arial"/>
                <a:ea typeface="Arial"/>
              </a:rPr>
              <a:t>Pmt</a:t>
            </a:r>
            <a:r>
              <a:rPr lang="hu-HU" sz="1400" dirty="0">
                <a:latin typeface="Arial"/>
                <a:ea typeface="Arial"/>
              </a:rPr>
              <a:t>. </a:t>
            </a:r>
            <a:r>
              <a:rPr lang="hu-HU" sz="1400" dirty="0" smtClean="0">
                <a:latin typeface="Arial"/>
                <a:ea typeface="Arial"/>
              </a:rPr>
              <a:t>alapján </a:t>
            </a:r>
            <a:r>
              <a:rPr lang="hu-HU" sz="1400" dirty="0">
                <a:latin typeface="Arial"/>
                <a:ea typeface="Arial"/>
              </a:rPr>
              <a:t>szükséges az ügylet felfüggesztése (lásd fent</a:t>
            </a:r>
            <a:r>
              <a:rPr lang="hu-HU" sz="1400" dirty="0" smtClean="0">
                <a:latin typeface="Arial"/>
                <a:ea typeface="Arial"/>
              </a:rPr>
              <a:t>)</a:t>
            </a:r>
            <a:endParaRPr lang="hu-HU" sz="1400" dirty="0"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973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Ki minősül ügyfélnek?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None/>
              <a:tabLst>
                <a:tab pos="809625" algn="l"/>
              </a:tabLst>
            </a:pPr>
            <a:r>
              <a:rPr lang="hu-HU" sz="1600" b="1" dirty="0">
                <a:latin typeface="Arial"/>
                <a:ea typeface="Calibri"/>
              </a:rPr>
              <a:t>Ügyfél: 	</a:t>
            </a:r>
            <a:r>
              <a:rPr lang="hu-HU" dirty="0"/>
              <a:t>aki a Pénztárral üzleti kapcsolatot létesít vagy a Pénztár részére 	ügyleti megbízást </a:t>
            </a:r>
            <a:r>
              <a:rPr lang="hu-HU" dirty="0" smtClean="0"/>
              <a:t>ad</a:t>
            </a:r>
          </a:p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/>
              <a:t>					vagyis 	</a:t>
            </a:r>
          </a:p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None/>
              <a:tabLst>
                <a:tab pos="809625" algn="l"/>
              </a:tabLst>
            </a:pPr>
            <a:r>
              <a:rPr lang="hu-HU" dirty="0" smtClean="0"/>
              <a:t>		a </a:t>
            </a:r>
            <a:r>
              <a:rPr lang="hu-HU" dirty="0"/>
              <a:t>Pénztárban tagsági jogviszonyt létesítő 	tag, azaz a </a:t>
            </a:r>
            <a:r>
              <a:rPr lang="hu-HU" b="1" dirty="0"/>
              <a:t>pénztártag</a:t>
            </a:r>
            <a:r>
              <a:rPr lang="hu-HU" dirty="0"/>
              <a:t> </a:t>
            </a:r>
            <a:r>
              <a:rPr lang="hu-HU" dirty="0" smtClean="0"/>
              <a:t>	és </a:t>
            </a:r>
            <a:r>
              <a:rPr lang="hu-HU" dirty="0"/>
              <a:t>a pénztártag azon 	kedvezményezettje, aki az egyéni számla </a:t>
            </a:r>
            <a:r>
              <a:rPr lang="hu-HU" dirty="0" smtClean="0"/>
              <a:t>	felett </a:t>
            </a:r>
            <a:r>
              <a:rPr lang="hu-HU" dirty="0"/>
              <a:t>is rendelkezhet , azaz </a:t>
            </a:r>
            <a:r>
              <a:rPr lang="hu-HU" dirty="0" smtClean="0"/>
              <a:t>	a </a:t>
            </a:r>
            <a:r>
              <a:rPr lang="hu-HU" dirty="0"/>
              <a:t>tag </a:t>
            </a:r>
            <a:r>
              <a:rPr lang="hu-HU" b="1" dirty="0"/>
              <a:t>haláleseti </a:t>
            </a:r>
            <a:r>
              <a:rPr lang="hu-HU" b="1" dirty="0" smtClean="0"/>
              <a:t>	kedvezményezettje</a:t>
            </a:r>
            <a:r>
              <a:rPr lang="hu-HU" b="1" dirty="0"/>
              <a:t>, </a:t>
            </a:r>
            <a:r>
              <a:rPr lang="hu-HU" b="1" dirty="0" smtClean="0"/>
              <a:t>	örököse</a:t>
            </a:r>
            <a:r>
              <a:rPr lang="hu-HU" dirty="0" smtClean="0"/>
              <a:t>.</a:t>
            </a:r>
          </a:p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None/>
            </a:pPr>
            <a:endParaRPr lang="hu-HU" sz="1000" dirty="0"/>
          </a:p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b="1" dirty="0" smtClean="0"/>
              <a:t>Nem minősülnek tehát ügyfélnek </a:t>
            </a:r>
          </a:p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u-HU" dirty="0"/>
              <a:t>a</a:t>
            </a:r>
            <a:r>
              <a:rPr lang="hu-HU" dirty="0" smtClean="0"/>
              <a:t> munkáltatók,</a:t>
            </a:r>
          </a:p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u-HU" dirty="0"/>
              <a:t>a</a:t>
            </a:r>
            <a:r>
              <a:rPr lang="hu-HU" dirty="0" smtClean="0"/>
              <a:t> szolgáltatók,</a:t>
            </a:r>
          </a:p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u-HU" dirty="0"/>
              <a:t>a</a:t>
            </a:r>
            <a:r>
              <a:rPr lang="hu-HU" dirty="0" smtClean="0"/>
              <a:t> tagok szolgáltatásra jogosult közeli hozzátartozói (EP), </a:t>
            </a:r>
          </a:p>
          <a:p>
            <a:pPr marL="0" lvl="1" indent="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None/>
            </a:pPr>
            <a:r>
              <a:rPr lang="hu-HU" dirty="0"/>
              <a:t>í</a:t>
            </a:r>
            <a:r>
              <a:rPr lang="hu-HU" dirty="0" smtClean="0"/>
              <a:t>gy nekik nem kell ügyfél-átvilágításon átesniük.</a:t>
            </a:r>
            <a:endParaRPr lang="hu-HU" dirty="0"/>
          </a:p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None/>
            </a:pPr>
            <a:endParaRPr lang="hu-HU" sz="1600" b="1" dirty="0">
              <a:latin typeface="Arial"/>
              <a:ea typeface="Calibri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6286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sz="2200" dirty="0">
                <a:solidFill>
                  <a:prstClr val="white"/>
                </a:solidFill>
              </a:rPr>
              <a:t>Az azonosítás </a:t>
            </a:r>
            <a:r>
              <a:rPr lang="hu-HU" sz="2200" dirty="0" smtClean="0">
                <a:solidFill>
                  <a:prstClr val="white"/>
                </a:solidFill>
              </a:rPr>
              <a:t>típusát / kifizetések teljesíthetőségét  befolyásoló tényezők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614515"/>
          </a:xfrm>
        </p:spPr>
        <p:txBody>
          <a:bodyPr/>
          <a:lstStyle/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endParaRPr lang="hu-HU" sz="16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123434"/>
              </p:ext>
            </p:extLst>
          </p:nvPr>
        </p:nvGraphicFramePr>
        <p:xfrm>
          <a:off x="395536" y="1340767"/>
          <a:ext cx="8352928" cy="4644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7745"/>
                <a:gridCol w="4435183"/>
              </a:tblGrid>
              <a:tr h="77598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Ügyfél-jellemző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Következmény</a:t>
                      </a:r>
                      <a:endParaRPr lang="hu-HU" dirty="0"/>
                    </a:p>
                  </a:txBody>
                  <a:tcPr anchor="ctr"/>
                </a:tc>
              </a:tr>
              <a:tr h="66056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Magas kockázatú ügyfél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Csak normál azonosítással teljesíthető a számára kifizetés (+ vezetői jóváhagyás után)</a:t>
                      </a:r>
                      <a:endParaRPr lang="hu-HU" sz="1800" dirty="0"/>
                    </a:p>
                  </a:txBody>
                  <a:tcPr/>
                </a:tc>
              </a:tr>
              <a:tr h="943657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Azonosítás típusát befolyásoló esemény történt (pl. a tag éves egyéni befizetése meghaladta a 750 000 Ft-ot)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Csak normál azonosítással teljesíthető a számára kifizetés</a:t>
                      </a:r>
                    </a:p>
                    <a:p>
                      <a:endParaRPr lang="hu-HU" sz="1800" dirty="0"/>
                    </a:p>
                  </a:txBody>
                  <a:tcPr/>
                </a:tc>
              </a:tr>
              <a:tr h="66056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3,6 millió Ft-ot elérő kifizetést igénylő ügyfél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Csak akkor teljesíthető számára</a:t>
                      </a:r>
                      <a:r>
                        <a:rPr lang="hu-HU" sz="1800" baseline="0" dirty="0" smtClean="0"/>
                        <a:t> kifizetés, ha a normál azonosítása 30 napnál nem régebbi</a:t>
                      </a:r>
                      <a:endParaRPr lang="hu-HU" sz="1800" dirty="0"/>
                    </a:p>
                  </a:txBody>
                  <a:tcPr/>
                </a:tc>
              </a:tr>
              <a:tr h="66056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Két éves szabály alapján adatközlésre kötelezett ügyfél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Csak azt követően teljesíthető számára kifizetés, miután az adatközlésnek eleget</a:t>
                      </a:r>
                      <a:r>
                        <a:rPr lang="hu-HU" sz="1800" baseline="0" dirty="0" smtClean="0"/>
                        <a:t> tett</a:t>
                      </a:r>
                      <a:endParaRPr lang="hu-HU" sz="1800" dirty="0"/>
                    </a:p>
                  </a:txBody>
                  <a:tcPr/>
                </a:tc>
              </a:tr>
              <a:tr h="943657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Monitoring során a Kockázatérzékenységi szabályzatban</a:t>
                      </a:r>
                      <a:r>
                        <a:rPr lang="hu-HU" sz="1800" baseline="0" dirty="0" smtClean="0"/>
                        <a:t> foglaltak alapján kiszűrt ügyfél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aseline="0" dirty="0" smtClean="0"/>
                        <a:t>Az ügylet vezető általi jóváhagyásáig nem teljesíthető számára kifizetés</a:t>
                      </a:r>
                      <a:endParaRPr lang="hu-H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4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sz="2400" dirty="0" smtClean="0">
                <a:solidFill>
                  <a:schemeClr val="bg1"/>
                </a:solidFill>
              </a:rPr>
              <a:t>A Pénztár bejelentési kötelezettsége a </a:t>
            </a:r>
            <a:r>
              <a:rPr lang="hu-HU" sz="2400" dirty="0" err="1" smtClean="0">
                <a:solidFill>
                  <a:schemeClr val="bg1"/>
                </a:solidFill>
              </a:rPr>
              <a:t>Pmt</a:t>
            </a:r>
            <a:r>
              <a:rPr lang="hu-HU" sz="2400" dirty="0" smtClean="0">
                <a:solidFill>
                  <a:schemeClr val="bg1"/>
                </a:solidFill>
              </a:rPr>
              <a:t>. alapján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57312"/>
            <a:ext cx="8192269" cy="480799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1400" dirty="0"/>
              <a:t>Az </a:t>
            </a:r>
            <a:r>
              <a:rPr lang="hu-HU" sz="1400" b="1" dirty="0">
                <a:solidFill>
                  <a:srgbClr val="92D050"/>
                </a:solidFill>
              </a:rPr>
              <a:t>alkalmazottak</a:t>
            </a:r>
            <a:r>
              <a:rPr lang="hu-HU" sz="1400" dirty="0">
                <a:solidFill>
                  <a:srgbClr val="92D050"/>
                </a:solidFill>
              </a:rPr>
              <a:t> </a:t>
            </a:r>
            <a:r>
              <a:rPr lang="hu-HU" sz="1400" dirty="0"/>
              <a:t>a </a:t>
            </a:r>
          </a:p>
          <a:p>
            <a:pPr lvl="0" algn="just">
              <a:spcBef>
                <a:spcPts val="0"/>
              </a:spcBef>
              <a:buClr>
                <a:srgbClr val="92D050"/>
              </a:buClr>
            </a:pPr>
            <a:r>
              <a:rPr lang="hu-HU" sz="1400" dirty="0"/>
              <a:t>pénzmosásra,</a:t>
            </a:r>
          </a:p>
          <a:p>
            <a:pPr lvl="0" algn="just">
              <a:spcBef>
                <a:spcPts val="0"/>
              </a:spcBef>
              <a:buClr>
                <a:srgbClr val="92D050"/>
              </a:buClr>
            </a:pPr>
            <a:r>
              <a:rPr lang="hu-HU" sz="1400" dirty="0"/>
              <a:t>terrorizmus finanszírozására, vagy</a:t>
            </a:r>
          </a:p>
          <a:p>
            <a:pPr lvl="0" algn="just">
              <a:spcBef>
                <a:spcPts val="0"/>
              </a:spcBef>
              <a:buClr>
                <a:srgbClr val="92D050"/>
              </a:buClr>
            </a:pPr>
            <a:r>
              <a:rPr lang="hu-HU" sz="1400" dirty="0"/>
              <a:t>dolog büntetendő cselekményéből való származására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dirty="0"/>
              <a:t>utaló adat, tény, körülmény felmerülése esetén </a:t>
            </a:r>
            <a:r>
              <a:rPr lang="hu-HU" sz="1400" b="1" dirty="0"/>
              <a:t>kötelesek a</a:t>
            </a:r>
            <a:r>
              <a:rPr lang="hu-HU" sz="1400" dirty="0"/>
              <a:t> </a:t>
            </a:r>
            <a:r>
              <a:rPr lang="hu-HU" sz="1400" b="1" i="1" dirty="0"/>
              <a:t>Kijelölt személynek (</a:t>
            </a:r>
            <a:r>
              <a:rPr lang="hu-HU" sz="1400" b="1" i="1" dirty="0" smtClean="0"/>
              <a:t>EP-ben és </a:t>
            </a:r>
            <a:r>
              <a:rPr lang="hu-HU" sz="1400" b="1" i="1" dirty="0" err="1" smtClean="0"/>
              <a:t>ÖP-ben</a:t>
            </a:r>
            <a:r>
              <a:rPr lang="hu-HU" sz="1400" b="1" i="1" dirty="0" smtClean="0"/>
              <a:t> is Pataki Tamásné) </a:t>
            </a:r>
            <a:r>
              <a:rPr lang="hu-HU" sz="1400" dirty="0" smtClean="0"/>
              <a:t>elektronikus </a:t>
            </a:r>
            <a:r>
              <a:rPr lang="hu-HU" sz="1400" dirty="0"/>
              <a:t>úton haladéktalanul </a:t>
            </a:r>
            <a:r>
              <a:rPr lang="hu-HU" sz="1400" b="1" dirty="0" smtClean="0"/>
              <a:t>bejelentést tenni, </a:t>
            </a:r>
            <a:r>
              <a:rPr lang="hu-HU" sz="1400" dirty="0" smtClean="0"/>
              <a:t>mellékelve az gyanú alátámasztására szolgáló dokumentumokat is.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dirty="0" smtClean="0"/>
              <a:t>A </a:t>
            </a:r>
            <a:r>
              <a:rPr lang="hu-HU" sz="1400" b="1" dirty="0" smtClean="0"/>
              <a:t>bejelentésnek tartalmaznia kell: </a:t>
            </a:r>
          </a:p>
          <a:p>
            <a:pPr algn="just">
              <a:spcBef>
                <a:spcPts val="0"/>
              </a:spcBef>
              <a:buClr>
                <a:srgbClr val="92D050"/>
              </a:buClr>
            </a:pPr>
            <a:r>
              <a:rPr lang="hu-HU" sz="1400" dirty="0"/>
              <a:t>az ügyfél-átvilágítás során rögzített </a:t>
            </a:r>
            <a:r>
              <a:rPr lang="hu-HU" sz="1400" dirty="0" smtClean="0"/>
              <a:t>adatokat (ügyfél nevét, egyéb személyes adatait),</a:t>
            </a:r>
          </a:p>
          <a:p>
            <a:pPr algn="just">
              <a:spcBef>
                <a:spcPts val="0"/>
              </a:spcBef>
              <a:buClr>
                <a:srgbClr val="92D050"/>
              </a:buClr>
            </a:pPr>
            <a:r>
              <a:rPr lang="hu-HU" sz="1400" dirty="0"/>
              <a:t>üzleti kapcsolat esetén a szerződés típusát, tárgyát és a tagsági jogviszony </a:t>
            </a:r>
            <a:r>
              <a:rPr lang="hu-HU" sz="1400" dirty="0" smtClean="0"/>
              <a:t>időtartamát</a:t>
            </a:r>
            <a:r>
              <a:rPr lang="hu-HU" sz="1400" dirty="0"/>
              <a:t> </a:t>
            </a:r>
            <a:r>
              <a:rPr lang="hu-HU" sz="1400" dirty="0" smtClean="0"/>
              <a:t>(egészségpénztári, vagy önkéntes nyugdíjpénztári tag-e az illető, mikor létesített tagsági viszonyt, stb.)</a:t>
            </a:r>
          </a:p>
          <a:p>
            <a:pPr algn="just">
              <a:spcBef>
                <a:spcPts val="0"/>
              </a:spcBef>
              <a:buClr>
                <a:srgbClr val="92D050"/>
              </a:buClr>
            </a:pPr>
            <a:r>
              <a:rPr lang="hu-HU" sz="1400" dirty="0"/>
              <a:t>ügyleti megbízás esetén a megbízás tárgyát és összegét, valamint esetlegesen a teljesítés helyét, idejét, módját </a:t>
            </a:r>
            <a:r>
              <a:rPr lang="hu-HU" sz="1400" dirty="0" smtClean="0"/>
              <a:t>(pl.: egy adott napon összesen X millió Ft feletti befizetést teljesített az ügyfél, sok, kisebb címletben, stb.)</a:t>
            </a:r>
          </a:p>
          <a:p>
            <a:pPr algn="just">
              <a:spcBef>
                <a:spcPts val="0"/>
              </a:spcBef>
              <a:buClr>
                <a:srgbClr val="92D050"/>
              </a:buClr>
            </a:pPr>
            <a:r>
              <a:rPr lang="hu-HU" sz="1400" dirty="0"/>
              <a:t>és a pénzmosásra vagy terrorizmus finanszírozására utaló adatok ismertetését, körülmények leírását, a tranzakció alapjául szolgáló összeg </a:t>
            </a:r>
            <a:r>
              <a:rPr lang="hu-HU" sz="1400" dirty="0" smtClean="0"/>
              <a:t>forrását (pl.: az ügyfél afganisztáni állandó lakcímmel rendelkezik és a nagy összegű befizetést megelőzően az ügyfél a tagsági viszonya fennállása óta soha nem teljesített egyéni befizetést a számlájára)</a:t>
            </a:r>
          </a:p>
          <a:p>
            <a:pPr marL="0" indent="0" algn="just">
              <a:spcBef>
                <a:spcPts val="0"/>
              </a:spcBef>
              <a:buClr>
                <a:srgbClr val="92D050"/>
              </a:buClr>
              <a:buNone/>
            </a:pPr>
            <a:endParaRPr lang="hu-HU" sz="800" dirty="0"/>
          </a:p>
          <a:p>
            <a:pPr marL="0" indent="0" algn="just">
              <a:spcBef>
                <a:spcPts val="0"/>
              </a:spcBef>
              <a:buClr>
                <a:srgbClr val="92D050"/>
              </a:buClr>
              <a:buNone/>
            </a:pPr>
            <a:r>
              <a:rPr lang="hu-HU" sz="1400" dirty="0" smtClean="0"/>
              <a:t>Ha a </a:t>
            </a:r>
            <a:r>
              <a:rPr lang="hu-HU" sz="1400" b="1" i="1" dirty="0" smtClean="0"/>
              <a:t>Kijelölt személy </a:t>
            </a:r>
            <a:r>
              <a:rPr lang="hu-HU" sz="1400" dirty="0" smtClean="0"/>
              <a:t>a bejelentés felülvizsgálata során további adatokat, iratokat kér az ügyintézőtől, azokat 2 munkanapon belül át kell adni a számára. 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1863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sz="2400" dirty="0">
                <a:solidFill>
                  <a:prstClr val="white"/>
                </a:solidFill>
              </a:rPr>
              <a:t>A Pénztár bejelentési kötelezettsége a </a:t>
            </a:r>
            <a:r>
              <a:rPr lang="hu-HU" sz="2400" dirty="0" err="1">
                <a:solidFill>
                  <a:prstClr val="white"/>
                </a:solidFill>
              </a:rPr>
              <a:t>Pmt</a:t>
            </a:r>
            <a:r>
              <a:rPr lang="hu-HU" sz="2400" dirty="0">
                <a:solidFill>
                  <a:prstClr val="white"/>
                </a:solidFill>
              </a:rPr>
              <a:t>.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hu-HU" sz="1400" dirty="0" smtClean="0"/>
              <a:t>Az alkalmazott által tett bejelentést a </a:t>
            </a:r>
            <a:r>
              <a:rPr lang="hu-HU" sz="1400" b="1" i="1" dirty="0" smtClean="0"/>
              <a:t>Kijelölt személy </a:t>
            </a:r>
            <a:r>
              <a:rPr lang="hu-HU" sz="1400" dirty="0" smtClean="0"/>
              <a:t>továbbítja a NAV </a:t>
            </a:r>
            <a:r>
              <a:rPr lang="hu-HU" sz="1400" dirty="0"/>
              <a:t>jogszabályban meghatározott szervezeti </a:t>
            </a:r>
            <a:r>
              <a:rPr lang="hu-HU" sz="1400" dirty="0" smtClean="0"/>
              <a:t>egysége részére (védett, elektronikus úton). </a:t>
            </a:r>
          </a:p>
          <a:p>
            <a:pPr marL="0" indent="0" algn="just">
              <a:buNone/>
            </a:pPr>
            <a:endParaRPr lang="hu-HU" sz="700" dirty="0"/>
          </a:p>
          <a:p>
            <a:pPr marL="0" indent="0" algn="just">
              <a:buNone/>
            </a:pPr>
            <a:r>
              <a:rPr lang="hu-HU" sz="1400" dirty="0" smtClean="0"/>
              <a:t>A </a:t>
            </a:r>
            <a:r>
              <a:rPr lang="hu-HU" sz="1400" b="1" dirty="0" smtClean="0"/>
              <a:t>bejelentés továbbítsa előtt a gyanúsnak ítélt ügyleti megbízás </a:t>
            </a:r>
            <a:r>
              <a:rPr lang="hu-HU" sz="1400" dirty="0" smtClean="0"/>
              <a:t>(kifizetés) </a:t>
            </a:r>
            <a:r>
              <a:rPr lang="hu-HU" sz="1400" b="1" dirty="0" smtClean="0"/>
              <a:t>már nem teljesíthető </a:t>
            </a:r>
            <a:r>
              <a:rPr lang="hu-HU" sz="1400" dirty="0" smtClean="0"/>
              <a:t>(kivéve, ha az nem akadályozható meg a Pénztár által, vagy ha ezzel a gyanús ügyfél nyomon követhetősége veszélybe kerülne).</a:t>
            </a:r>
          </a:p>
          <a:p>
            <a:pPr marL="0" indent="0" algn="just">
              <a:buNone/>
            </a:pPr>
            <a:endParaRPr lang="hu-HU" sz="700" dirty="0"/>
          </a:p>
          <a:p>
            <a:pPr marL="0" indent="0" algn="just">
              <a:buNone/>
            </a:pPr>
            <a:r>
              <a:rPr lang="hu-HU" sz="1400" dirty="0" smtClean="0"/>
              <a:t>Az ügylet felfüggesztésének célja, hogy a hatóság azonnal megtehesse a szükséges intézkedéseket (a </a:t>
            </a:r>
            <a:r>
              <a:rPr lang="hu-HU" sz="1400" dirty="0" err="1" smtClean="0"/>
              <a:t>NAV-ot</a:t>
            </a:r>
            <a:r>
              <a:rPr lang="hu-HU" sz="1400" dirty="0" smtClean="0"/>
              <a:t> természetesen az ügylet felfüggesztéséről is tájékoztatni kell)</a:t>
            </a:r>
          </a:p>
          <a:p>
            <a:pPr marL="0" indent="0" algn="just">
              <a:buNone/>
            </a:pPr>
            <a:endParaRPr lang="hu-HU" sz="700" dirty="0" smtClean="0"/>
          </a:p>
          <a:p>
            <a:pPr marL="0" indent="0" algn="just">
              <a:buNone/>
            </a:pPr>
            <a:r>
              <a:rPr lang="hu-HU" sz="1400" dirty="0" smtClean="0"/>
              <a:t>Az ügylet </a:t>
            </a:r>
            <a:r>
              <a:rPr lang="hu-HU" sz="1400" dirty="0"/>
              <a:t>felfüggesztése esetén </a:t>
            </a:r>
            <a:r>
              <a:rPr lang="hu-HU" sz="1400" dirty="0" smtClean="0"/>
              <a:t>az </a:t>
            </a:r>
            <a:r>
              <a:rPr lang="hu-HU" sz="1400" b="1" dirty="0"/>
              <a:t>ügyfél </a:t>
            </a:r>
            <a:r>
              <a:rPr lang="hu-HU" sz="1400" b="1" dirty="0" smtClean="0"/>
              <a:t>részére nem adható olyan </a:t>
            </a:r>
            <a:r>
              <a:rPr lang="hu-HU" sz="1400" b="1" dirty="0"/>
              <a:t>tájékoztatást, mely az ügylet felfüggesztésére, a felfüggesztés okára</a:t>
            </a:r>
            <a:r>
              <a:rPr lang="hu-HU" sz="1400" b="1" dirty="0" smtClean="0"/>
              <a:t> utalhat. </a:t>
            </a:r>
          </a:p>
          <a:p>
            <a:pPr marL="0" indent="0" algn="just">
              <a:buNone/>
            </a:pPr>
            <a:endParaRPr lang="hu-HU" sz="700" b="1" dirty="0"/>
          </a:p>
          <a:p>
            <a:pPr marL="0" indent="0" algn="just">
              <a:buNone/>
            </a:pPr>
            <a:r>
              <a:rPr lang="hu-HU" sz="1400" dirty="0" smtClean="0"/>
              <a:t>A NAV 4 munkanapon belül megvizsgálja a bejelentést (3 munkanappal hosszabbítható). A Pénztár ezt követően a </a:t>
            </a:r>
            <a:r>
              <a:rPr lang="hu-HU" sz="1400" dirty="0" err="1" smtClean="0"/>
              <a:t>NAV-tól</a:t>
            </a:r>
            <a:r>
              <a:rPr lang="hu-HU" sz="1400" dirty="0" smtClean="0"/>
              <a:t> kapott instrukciók alapján jár el. Amennyiben a NAV 4 munkanapon belül semmilyen értesítést nem küld a Pénztár részére, a felfüggesztett ügyleti megbízást teljesíteni kell. </a:t>
            </a:r>
          </a:p>
          <a:p>
            <a:pPr marL="0" indent="0" algn="just">
              <a:buNone/>
            </a:pPr>
            <a:endParaRPr lang="hu-HU" sz="700" dirty="0" smtClean="0"/>
          </a:p>
          <a:p>
            <a:pPr marL="0" indent="0" algn="just">
              <a:buNone/>
            </a:pPr>
            <a:r>
              <a:rPr lang="hu-HU" sz="1400" b="1" dirty="0"/>
              <a:t>Az ügyfélnek, illetve harmadik személynek, szervezetnek nem adható tájékoztatás</a:t>
            </a:r>
          </a:p>
          <a:p>
            <a:pPr algn="just">
              <a:buClr>
                <a:srgbClr val="92D050"/>
              </a:buClr>
            </a:pPr>
            <a:r>
              <a:rPr lang="hu-HU" sz="1400" dirty="0" smtClean="0"/>
              <a:t>a </a:t>
            </a:r>
            <a:r>
              <a:rPr lang="hu-HU" sz="1400" dirty="0"/>
              <a:t>bejelentésről, az adatszolgáltatás megkeresés alapján való teljesítéséről, annak tartalmáról, </a:t>
            </a:r>
          </a:p>
          <a:p>
            <a:pPr algn="just">
              <a:buClr>
                <a:srgbClr val="92D050"/>
              </a:buClr>
            </a:pPr>
            <a:r>
              <a:rPr lang="hu-HU" sz="1400" dirty="0" smtClean="0"/>
              <a:t>az </a:t>
            </a:r>
            <a:r>
              <a:rPr lang="hu-HU" sz="1400" dirty="0"/>
              <a:t>ügylet felfüggesztéséről, </a:t>
            </a:r>
          </a:p>
          <a:p>
            <a:pPr algn="just">
              <a:buClr>
                <a:srgbClr val="92D050"/>
              </a:buClr>
            </a:pPr>
            <a:r>
              <a:rPr lang="hu-HU" sz="1400" dirty="0" smtClean="0"/>
              <a:t>a </a:t>
            </a:r>
            <a:r>
              <a:rPr lang="hu-HU" sz="1400" dirty="0"/>
              <a:t>bejelentő személyéről, illetve </a:t>
            </a:r>
          </a:p>
          <a:p>
            <a:pPr algn="just">
              <a:buClr>
                <a:srgbClr val="92D050"/>
              </a:buClr>
            </a:pPr>
            <a:r>
              <a:rPr lang="hu-HU" sz="1400" dirty="0" smtClean="0"/>
              <a:t>arról</a:t>
            </a:r>
            <a:r>
              <a:rPr lang="hu-HU" sz="1400" dirty="0"/>
              <a:t>, hogy az ügyféllel szemben indult-e büntetőeljárás.</a:t>
            </a:r>
          </a:p>
          <a:p>
            <a:pPr marL="0" indent="0" algn="just">
              <a:buNone/>
            </a:pPr>
            <a:endParaRPr lang="hu-HU" sz="1400" dirty="0" smtClean="0"/>
          </a:p>
          <a:p>
            <a:pPr marL="0" indent="0" algn="just"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8931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sz="2400" dirty="0">
                <a:solidFill>
                  <a:prstClr val="white"/>
                </a:solidFill>
              </a:rPr>
              <a:t>A Pénztár bejelentési kötelezettsége a </a:t>
            </a:r>
            <a:r>
              <a:rPr lang="hu-HU" sz="2400" dirty="0" smtClean="0">
                <a:solidFill>
                  <a:prstClr val="white"/>
                </a:solidFill>
              </a:rPr>
              <a:t>Kit. </a:t>
            </a:r>
            <a:r>
              <a:rPr lang="hu-HU" sz="2400" dirty="0">
                <a:solidFill>
                  <a:prstClr val="white"/>
                </a:solidFill>
              </a:rPr>
              <a:t>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57312"/>
            <a:ext cx="8192269" cy="4735983"/>
          </a:xfrm>
        </p:spPr>
        <p:txBody>
          <a:bodyPr/>
          <a:lstStyle/>
          <a:p>
            <a:pPr marL="0" indent="0" algn="just">
              <a:buNone/>
            </a:pPr>
            <a:r>
              <a:rPr lang="hu-HU" sz="1800" b="1" dirty="0" smtClean="0"/>
              <a:t>Kit: </a:t>
            </a:r>
            <a:r>
              <a:rPr lang="hu-HU" sz="1800" dirty="0"/>
              <a:t>az Európai Unió és az ENSZ Biztonsági Tanácsa által elrendelt pénzügyi és vagyoni korlátozó intézkedések </a:t>
            </a:r>
            <a:r>
              <a:rPr lang="hu-HU" sz="1800" dirty="0" smtClean="0"/>
              <a:t>végrehajtásáról szóló 2017. évi LII. törvény</a:t>
            </a:r>
            <a:endParaRPr lang="hu-HU" sz="1800" dirty="0"/>
          </a:p>
          <a:p>
            <a:pPr marL="0" indent="0" algn="just">
              <a:buNone/>
            </a:pPr>
            <a:endParaRPr lang="hu-HU" sz="900" dirty="0" smtClean="0"/>
          </a:p>
          <a:p>
            <a:pPr marL="0" indent="0" algn="just">
              <a:buNone/>
            </a:pPr>
            <a:r>
              <a:rPr lang="hu-HU" sz="1800" dirty="0" smtClean="0"/>
              <a:t>A </a:t>
            </a:r>
            <a:r>
              <a:rPr lang="hu-HU" sz="1800" dirty="0" err="1" smtClean="0"/>
              <a:t>Kit-ben</a:t>
            </a:r>
            <a:r>
              <a:rPr lang="hu-HU" sz="1800" dirty="0" smtClean="0"/>
              <a:t> foglaltak célja: az EU és az ENSZ Biztonsági Tanácsa szankciós listáin szereplő természetes </a:t>
            </a:r>
            <a:r>
              <a:rPr lang="hu-HU" sz="1800" dirty="0"/>
              <a:t>vagy jogi </a:t>
            </a:r>
            <a:r>
              <a:rPr lang="hu-HU" sz="1800" dirty="0" smtClean="0"/>
              <a:t>személyek, </a:t>
            </a:r>
            <a:r>
              <a:rPr lang="hu-HU" sz="1800" dirty="0"/>
              <a:t>jogi személyiséggel nem rendelkező </a:t>
            </a:r>
            <a:r>
              <a:rPr lang="hu-HU" sz="1800" dirty="0" smtClean="0"/>
              <a:t>szervezetek </a:t>
            </a:r>
            <a:r>
              <a:rPr lang="hu-HU" sz="1800" dirty="0"/>
              <a:t>gazdasági erőforrásainak és pénzügyi eszközeinek </a:t>
            </a:r>
            <a:r>
              <a:rPr lang="hu-HU" sz="1800" dirty="0" smtClean="0"/>
              <a:t>befagyasztása. </a:t>
            </a:r>
          </a:p>
          <a:p>
            <a:pPr marL="0" indent="0" algn="just">
              <a:buNone/>
            </a:pPr>
            <a:endParaRPr lang="hu-HU" sz="700" dirty="0"/>
          </a:p>
          <a:p>
            <a:pPr marL="0" indent="0" algn="just">
              <a:buClr>
                <a:srgbClr val="92D050"/>
              </a:buClr>
              <a:buNone/>
            </a:pPr>
            <a:r>
              <a:rPr lang="hu-HU" sz="1800" dirty="0"/>
              <a:t>A Pénztár </a:t>
            </a:r>
            <a:r>
              <a:rPr lang="hu-HU" sz="1800" dirty="0" smtClean="0"/>
              <a:t>ellenőrzi</a:t>
            </a:r>
            <a:r>
              <a:rPr lang="hu-HU" sz="1800" dirty="0"/>
              <a:t>, hogy az ügyfél </a:t>
            </a:r>
            <a:r>
              <a:rPr lang="hu-HU" sz="1800" b="1" dirty="0"/>
              <a:t>szerepel-e </a:t>
            </a:r>
            <a:r>
              <a:rPr lang="hu-HU" sz="1800" b="1" dirty="0" smtClean="0"/>
              <a:t>a </a:t>
            </a:r>
            <a:r>
              <a:rPr lang="hu-HU" sz="1800" b="1" dirty="0"/>
              <a:t>szankciós listák valamelyikén. Az ellenőrzés </a:t>
            </a:r>
            <a:r>
              <a:rPr lang="hu-HU" sz="1800" b="1" dirty="0" smtClean="0"/>
              <a:t>esedékes:</a:t>
            </a:r>
            <a:endParaRPr lang="hu-HU" sz="1800" b="1" dirty="0"/>
          </a:p>
          <a:p>
            <a:pPr lvl="0" algn="just">
              <a:buClr>
                <a:srgbClr val="92D050"/>
              </a:buClr>
            </a:pPr>
            <a:r>
              <a:rPr lang="hu-HU" sz="1800" dirty="0"/>
              <a:t>pénztártag esetében a tagsági jogviszony létesítésekor, </a:t>
            </a:r>
          </a:p>
          <a:p>
            <a:pPr lvl="0" algn="just">
              <a:buClr>
                <a:srgbClr val="92D050"/>
              </a:buClr>
            </a:pPr>
            <a:r>
              <a:rPr lang="hu-HU" sz="1800" dirty="0"/>
              <a:t>kedvezményezett esetében az </a:t>
            </a:r>
            <a:r>
              <a:rPr lang="hu-HU" sz="1800" dirty="0" err="1"/>
              <a:t>Öpt</a:t>
            </a:r>
            <a:r>
              <a:rPr lang="hu-HU" sz="1800" dirty="0"/>
              <a:t>. 16/A. §</a:t>
            </a:r>
            <a:r>
              <a:rPr lang="hu-HU" sz="1800" dirty="0" err="1"/>
              <a:t>-ban</a:t>
            </a:r>
            <a:r>
              <a:rPr lang="hu-HU" sz="1800" dirty="0"/>
              <a:t> foglaltak alapján a pénztártag halála esetén a kedvezményezett jogosultságának igazolásakor, valamint </a:t>
            </a:r>
          </a:p>
          <a:p>
            <a:pPr lvl="0" algn="just">
              <a:buClr>
                <a:srgbClr val="92D050"/>
              </a:buClr>
            </a:pPr>
            <a:r>
              <a:rPr lang="hu-HU" sz="1800" dirty="0"/>
              <a:t>a szankciós listák </a:t>
            </a:r>
            <a:r>
              <a:rPr lang="hu-HU" sz="1800" dirty="0" smtClean="0"/>
              <a:t>változásakor</a:t>
            </a:r>
            <a:endParaRPr lang="hu-HU" sz="1800" dirty="0"/>
          </a:p>
          <a:p>
            <a:pPr marL="0" indent="0" algn="just">
              <a:buNone/>
            </a:pPr>
            <a:endParaRPr lang="hu-HU" sz="1000" dirty="0" smtClean="0"/>
          </a:p>
        </p:txBody>
      </p:sp>
    </p:spTree>
    <p:extLst>
      <p:ext uri="{BB962C8B-B14F-4D97-AF65-F5344CB8AC3E}">
        <p14:creationId xmlns:p14="http://schemas.microsoft.com/office/powerpoint/2010/main" val="10912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066130"/>
          </a:xfrm>
        </p:spPr>
        <p:txBody>
          <a:bodyPr/>
          <a:lstStyle/>
          <a:p>
            <a:r>
              <a:rPr lang="hu-HU" sz="2400" dirty="0">
                <a:solidFill>
                  <a:prstClr val="white"/>
                </a:solidFill>
              </a:rPr>
              <a:t>A Pénztár bejelentési kötelezettsége a Kit.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hu-HU" sz="1600" b="1" dirty="0" smtClean="0"/>
              <a:t>Az ellenőrzés során kapott pozitív </a:t>
            </a:r>
            <a:r>
              <a:rPr lang="hu-HU" sz="1600" b="1" dirty="0"/>
              <a:t>találat esetén az első teendő a </a:t>
            </a:r>
            <a:r>
              <a:rPr lang="hu-HU" sz="1600" b="1" i="1" dirty="0"/>
              <a:t>Kijelölt személy </a:t>
            </a:r>
            <a:r>
              <a:rPr lang="hu-HU" sz="1600" b="1" dirty="0" smtClean="0"/>
              <a:t>értesítése, és az épp aktuális ügylet (pl.: pénztártag beléptetése) felfüggesztése.</a:t>
            </a:r>
          </a:p>
          <a:p>
            <a:pPr marL="0" lvl="0" indent="0" algn="just">
              <a:buNone/>
            </a:pPr>
            <a:endParaRPr lang="hu-HU" sz="1600" b="1" dirty="0"/>
          </a:p>
          <a:p>
            <a:pPr algn="just">
              <a:buClr>
                <a:srgbClr val="92D050"/>
              </a:buClr>
            </a:pPr>
            <a:r>
              <a:rPr lang="hu-HU" sz="1600" dirty="0"/>
              <a:t>Amennyiben a </a:t>
            </a:r>
            <a:r>
              <a:rPr lang="hu-HU" sz="1600" i="1" dirty="0"/>
              <a:t>Kijelölt személy </a:t>
            </a:r>
            <a:r>
              <a:rPr lang="hu-HU" sz="1600" b="1" dirty="0"/>
              <a:t>minden kétséget kizáróan meg tudja állapítani</a:t>
            </a:r>
            <a:r>
              <a:rPr lang="hu-HU" sz="1600" dirty="0"/>
              <a:t>, </a:t>
            </a:r>
            <a:r>
              <a:rPr lang="hu-HU" sz="1600" dirty="0" smtClean="0"/>
              <a:t>hogy csupán </a:t>
            </a:r>
            <a:r>
              <a:rPr lang="hu-HU" sz="1600" dirty="0"/>
              <a:t>névegyezőség </a:t>
            </a:r>
            <a:r>
              <a:rPr lang="hu-HU" sz="1600" dirty="0" smtClean="0"/>
              <a:t>áll fenn a szankciós listán szereplő személy és a Pénztár ügyfele között, tájékoztatja erről az ügyintézőt és az ügylet folytatódhat.</a:t>
            </a:r>
          </a:p>
          <a:p>
            <a:pPr algn="just">
              <a:buClr>
                <a:srgbClr val="92D050"/>
              </a:buClr>
            </a:pPr>
            <a:r>
              <a:rPr lang="hu-HU" sz="1600" dirty="0" smtClean="0"/>
              <a:t>Amennyiben </a:t>
            </a:r>
            <a:r>
              <a:rPr lang="hu-HU" sz="1600" dirty="0"/>
              <a:t>a </a:t>
            </a:r>
            <a:r>
              <a:rPr lang="hu-HU" sz="1600" i="1" dirty="0"/>
              <a:t>Kijelölt személy </a:t>
            </a:r>
            <a:r>
              <a:rPr lang="hu-HU" sz="1600" b="1" dirty="0"/>
              <a:t>nem tudja minden kétséget kizáróan eldönteni</a:t>
            </a:r>
            <a:r>
              <a:rPr lang="hu-HU" sz="1600" dirty="0"/>
              <a:t>, hogy a listán szereplő információ és az ellenőrzött ügyfél egy és ugyanaz a </a:t>
            </a:r>
            <a:r>
              <a:rPr lang="hu-HU" sz="1600" dirty="0" smtClean="0"/>
              <a:t>személy-e, </a:t>
            </a:r>
            <a:r>
              <a:rPr lang="hu-HU" sz="1600" b="1" dirty="0"/>
              <a:t>bejelentést tesz </a:t>
            </a:r>
            <a:r>
              <a:rPr lang="hu-HU" sz="1600" dirty="0" smtClean="0"/>
              <a:t>a NAV </a:t>
            </a:r>
            <a:r>
              <a:rPr lang="hu-HU" sz="1600" dirty="0"/>
              <a:t>jogszabályban meghatározott szervezeti egysége részére (védett, elektronikus úton). </a:t>
            </a:r>
            <a:endParaRPr lang="hu-HU" sz="1600" dirty="0" smtClean="0"/>
          </a:p>
          <a:p>
            <a:pPr marL="361950" indent="-361950" algn="just">
              <a:buClr>
                <a:srgbClr val="92D050"/>
              </a:buClr>
              <a:buNone/>
              <a:tabLst>
                <a:tab pos="361950" algn="l"/>
              </a:tabLst>
            </a:pPr>
            <a:r>
              <a:rPr lang="hu-HU" sz="1600" dirty="0"/>
              <a:t>	</a:t>
            </a:r>
            <a:r>
              <a:rPr lang="hu-HU" sz="1600" dirty="0" smtClean="0"/>
              <a:t>A NAV a bejelentést 4 munkanapon belül vizsgálja ki. </a:t>
            </a:r>
          </a:p>
          <a:p>
            <a:pPr marL="647700" indent="-285750" algn="just">
              <a:buClr>
                <a:srgbClr val="92D050"/>
              </a:buClr>
              <a:tabLst>
                <a:tab pos="361950" algn="l"/>
              </a:tabLst>
            </a:pPr>
            <a:r>
              <a:rPr lang="hu-HU" sz="1600" dirty="0" smtClean="0"/>
              <a:t>Ezen időszak alatt az adott ügyletet (pl.: beléptetést, kifizetést, stb.) nem szabad teljesíteni (kivéve akkor, ha a NAV tájékoztatása szerint az ügyfél vagyonának befagyasztásának feltételei nem állnak fenn).</a:t>
            </a:r>
          </a:p>
          <a:p>
            <a:pPr marL="647700" indent="-285750" algn="just">
              <a:buClr>
                <a:srgbClr val="92D050"/>
              </a:buClr>
              <a:tabLst>
                <a:tab pos="361950" algn="l"/>
              </a:tabLst>
            </a:pPr>
            <a:r>
              <a:rPr lang="hu-HU" sz="1600" dirty="0" smtClean="0"/>
              <a:t>A bejelentést követő 5. munkanapon – hacsak a NAV nem rendeli el időközben az ügyfél vagyonának befagyasztását – az ügyletet teljesíteni kell. </a:t>
            </a:r>
          </a:p>
          <a:p>
            <a:pPr marL="361950" indent="0" algn="just">
              <a:buClr>
                <a:srgbClr val="92D050"/>
              </a:buClr>
              <a:buNone/>
              <a:tabLst>
                <a:tab pos="361950" algn="l"/>
              </a:tabLst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5500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pPr algn="just"/>
            <a:r>
              <a:rPr lang="hu-HU" sz="2200" dirty="0" smtClean="0">
                <a:solidFill>
                  <a:schemeClr val="bg1"/>
                </a:solidFill>
              </a:rPr>
              <a:t>Az ügyintézők feladatai a Pénztár </a:t>
            </a:r>
            <a:r>
              <a:rPr lang="hu-HU" sz="2200" dirty="0" err="1" smtClean="0">
                <a:solidFill>
                  <a:schemeClr val="bg1"/>
                </a:solidFill>
              </a:rPr>
              <a:t>Pmt</a:t>
            </a:r>
            <a:r>
              <a:rPr lang="hu-HU" sz="2200" dirty="0" smtClean="0">
                <a:solidFill>
                  <a:schemeClr val="bg1"/>
                </a:solidFill>
              </a:rPr>
              <a:t>. és Kit. szerinti bejelentési kötelezettségével kapcsolatban</a:t>
            </a:r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752528"/>
          </a:xfrm>
        </p:spPr>
        <p:txBody>
          <a:bodyPr/>
          <a:lstStyle/>
          <a:p>
            <a:pPr algn="just">
              <a:buClr>
                <a:srgbClr val="92D050"/>
              </a:buClr>
            </a:pPr>
            <a:r>
              <a:rPr lang="hu-HU" sz="1600" dirty="0" smtClean="0"/>
              <a:t>az </a:t>
            </a:r>
            <a:r>
              <a:rPr lang="hu-HU" sz="1600" dirty="0"/>
              <a:t>ügyfél-átvilágítási intézkedések teljesítése, az ügyfél azonosítása során az azonosító adatok felvétele;</a:t>
            </a:r>
          </a:p>
          <a:p>
            <a:pPr algn="just">
              <a:buClr>
                <a:srgbClr val="92D050"/>
              </a:buClr>
            </a:pPr>
            <a:r>
              <a:rPr lang="hu-HU" sz="1600" dirty="0" smtClean="0"/>
              <a:t>pénzmosásra</a:t>
            </a:r>
            <a:r>
              <a:rPr lang="hu-HU" sz="1600" dirty="0"/>
              <a:t>, terrorizmus finanszírozására utaló adat, tény, körülmény felmerülése esetén </a:t>
            </a:r>
            <a:r>
              <a:rPr lang="hu-HU" sz="1600" b="1" dirty="0"/>
              <a:t>bejelentési kötelezettség </a:t>
            </a:r>
            <a:r>
              <a:rPr lang="hu-HU" sz="1600" b="1" dirty="0" smtClean="0"/>
              <a:t>teljesítése a </a:t>
            </a:r>
            <a:r>
              <a:rPr lang="hu-HU" sz="1600" b="1" i="1" dirty="0" smtClean="0"/>
              <a:t>Kijelölt személy</a:t>
            </a:r>
            <a:r>
              <a:rPr lang="hu-HU" sz="1600" b="1" dirty="0" smtClean="0"/>
              <a:t> részére</a:t>
            </a:r>
            <a:endParaRPr lang="hu-HU" sz="1600" b="1" dirty="0"/>
          </a:p>
          <a:p>
            <a:pPr algn="just">
              <a:buClr>
                <a:srgbClr val="92D050"/>
              </a:buClr>
            </a:pPr>
            <a:r>
              <a:rPr lang="hu-HU" sz="1600" dirty="0"/>
              <a:t>a</a:t>
            </a:r>
            <a:r>
              <a:rPr lang="hu-HU" sz="1600" dirty="0" smtClean="0"/>
              <a:t> szankciós listákon szereplő személyek/szervezetek észlelése esetén a </a:t>
            </a:r>
            <a:r>
              <a:rPr lang="hu-HU" sz="1600" i="1" dirty="0"/>
              <a:t>Kijelölt személy </a:t>
            </a:r>
            <a:r>
              <a:rPr lang="hu-HU" sz="1600" dirty="0"/>
              <a:t>értesítése, </a:t>
            </a:r>
            <a:endParaRPr lang="hu-HU" sz="1600" dirty="0" smtClean="0"/>
          </a:p>
          <a:p>
            <a:pPr algn="just">
              <a:buClr>
                <a:srgbClr val="92D050"/>
              </a:buClr>
            </a:pPr>
            <a:r>
              <a:rPr lang="hu-HU" sz="1600" dirty="0"/>
              <a:t>bejelentés megtétele meg nem valósult gyanús ügylet esetén </a:t>
            </a:r>
            <a:r>
              <a:rPr lang="hu-HU" sz="1600" dirty="0" smtClean="0"/>
              <a:t>is;</a:t>
            </a:r>
          </a:p>
          <a:p>
            <a:pPr algn="just">
              <a:buClr>
                <a:srgbClr val="92D050"/>
              </a:buClr>
            </a:pPr>
            <a:r>
              <a:rPr lang="hu-HU" sz="1600" dirty="0"/>
              <a:t>a</a:t>
            </a:r>
            <a:r>
              <a:rPr lang="hu-HU" sz="1600" dirty="0" smtClean="0"/>
              <a:t>z ügyfél </a:t>
            </a:r>
            <a:r>
              <a:rPr lang="hu-HU" sz="1600" dirty="0"/>
              <a:t>előtt a bejelentés, illetőleg a vizsgálat tényének titokban tartása;</a:t>
            </a:r>
          </a:p>
          <a:p>
            <a:pPr algn="just">
              <a:buClr>
                <a:srgbClr val="92D050"/>
              </a:buClr>
            </a:pPr>
            <a:r>
              <a:rPr lang="hu-HU" sz="1600" dirty="0"/>
              <a:t>s</a:t>
            </a:r>
            <a:r>
              <a:rPr lang="hu-HU" sz="1600" dirty="0" smtClean="0"/>
              <a:t>zükség esetén az ügylet </a:t>
            </a:r>
            <a:r>
              <a:rPr lang="hu-HU" sz="1600" dirty="0"/>
              <a:t>felfüggesztése, </a:t>
            </a:r>
            <a:r>
              <a:rPr lang="hu-HU" sz="1600" dirty="0" smtClean="0"/>
              <a:t>befagyasztása;</a:t>
            </a:r>
            <a:endParaRPr lang="hu-HU" sz="1600" dirty="0"/>
          </a:p>
          <a:p>
            <a:pPr algn="just">
              <a:buClr>
                <a:srgbClr val="92D050"/>
              </a:buClr>
            </a:pPr>
            <a:r>
              <a:rPr lang="hu-HU" sz="1600" dirty="0" smtClean="0"/>
              <a:t>részvétel </a:t>
            </a:r>
            <a:r>
              <a:rPr lang="hu-HU" sz="1600" dirty="0"/>
              <a:t>a kapcsolódó képzési </a:t>
            </a:r>
            <a:r>
              <a:rPr lang="hu-HU" sz="1600" dirty="0" smtClean="0"/>
              <a:t>programban</a:t>
            </a:r>
          </a:p>
          <a:p>
            <a:pPr marL="0" indent="0" algn="just">
              <a:buClr>
                <a:srgbClr val="92D050"/>
              </a:buClr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dirty="0"/>
              <a:t>Amennyiben a Pénztár vezetői, alkalmazottai, ügyintézői azonosítási, vagy bejelentési kötelezettségüknek szándékosan, vagy </a:t>
            </a:r>
            <a:r>
              <a:rPr lang="hu-HU" sz="1600" b="1" dirty="0"/>
              <a:t>gondatlanságból (</a:t>
            </a:r>
            <a:r>
              <a:rPr lang="hu-HU" sz="1600" b="1" dirty="0" smtClean="0"/>
              <a:t>hanyagságból) </a:t>
            </a:r>
            <a:r>
              <a:rPr lang="hu-HU" sz="1600" dirty="0"/>
              <a:t>nem tesznek eleget, </a:t>
            </a:r>
            <a:r>
              <a:rPr lang="hu-HU" sz="1600" b="1" dirty="0"/>
              <a:t>fegyelmi, illetve büntetőjogi felelősséggel tartoznak. </a:t>
            </a:r>
            <a:r>
              <a:rPr lang="hu-HU" sz="1600" dirty="0"/>
              <a:t>A fegyelmi – illetve büntetőjogi – felelősség megállapítható, ha </a:t>
            </a:r>
          </a:p>
          <a:p>
            <a:pPr>
              <a:buClr>
                <a:srgbClr val="92D050"/>
              </a:buClr>
            </a:pPr>
            <a:r>
              <a:rPr lang="hu-HU" sz="1600" dirty="0" smtClean="0"/>
              <a:t>a </a:t>
            </a:r>
            <a:r>
              <a:rPr lang="hu-HU" sz="1600" dirty="0"/>
              <a:t>vezető, alkalmazott, ügyintéző azonosítási kötelezettségét nem teljesíti;</a:t>
            </a:r>
          </a:p>
          <a:p>
            <a:pPr>
              <a:buClr>
                <a:srgbClr val="92D050"/>
              </a:buClr>
            </a:pPr>
            <a:r>
              <a:rPr lang="hu-HU" sz="1600" dirty="0" smtClean="0"/>
              <a:t>a </a:t>
            </a:r>
            <a:r>
              <a:rPr lang="hu-HU" sz="1600" dirty="0"/>
              <a:t>szokatlan tranzakciók bejelentését elmulasztja.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97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Visszaélés-bejelentő rendszer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57312"/>
            <a:ext cx="8192269" cy="495200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b="1" dirty="0" smtClean="0">
                <a:latin typeface="Arial"/>
                <a:ea typeface="Calibri"/>
              </a:rPr>
              <a:t>Névtelenség </a:t>
            </a:r>
            <a:r>
              <a:rPr lang="hu-HU" sz="1600" b="1" dirty="0">
                <a:latin typeface="Arial"/>
                <a:ea typeface="Calibri"/>
              </a:rPr>
              <a:t>biztosításával </a:t>
            </a:r>
            <a:r>
              <a:rPr lang="hu-HU" sz="1600" b="1" dirty="0" smtClean="0">
                <a:latin typeface="Arial"/>
                <a:ea typeface="Calibri"/>
              </a:rPr>
              <a:t>bármely alkalmazott </a:t>
            </a:r>
            <a:r>
              <a:rPr lang="hu-HU" sz="1600" b="1" dirty="0">
                <a:latin typeface="Arial"/>
                <a:ea typeface="Calibri"/>
              </a:rPr>
              <a:t>bejelentést </a:t>
            </a:r>
            <a:r>
              <a:rPr lang="hu-HU" sz="1600" b="1" dirty="0" smtClean="0">
                <a:latin typeface="Arial"/>
                <a:ea typeface="Calibri"/>
              </a:rPr>
              <a:t>tehet</a:t>
            </a:r>
            <a:r>
              <a:rPr lang="hu-HU" sz="1600" dirty="0" smtClean="0">
                <a:latin typeface="Arial"/>
                <a:ea typeface="Calibri"/>
              </a:rPr>
              <a:t>, </a:t>
            </a:r>
            <a:r>
              <a:rPr lang="hu-HU" sz="1600" dirty="0">
                <a:latin typeface="Arial"/>
                <a:ea typeface="Calibri"/>
              </a:rPr>
              <a:t>ha </a:t>
            </a:r>
            <a:r>
              <a:rPr lang="hu-HU" sz="1600" dirty="0" smtClean="0">
                <a:latin typeface="Arial"/>
                <a:ea typeface="Calibri"/>
              </a:rPr>
              <a:t>azt tapasztalja (úgy véli), hogy a </a:t>
            </a:r>
            <a:r>
              <a:rPr lang="hu-HU" sz="1600" dirty="0">
                <a:latin typeface="Arial"/>
                <a:ea typeface="Calibri"/>
              </a:rPr>
              <a:t>Pénztár a </a:t>
            </a:r>
            <a:r>
              <a:rPr lang="hu-HU" sz="1600" dirty="0" err="1">
                <a:latin typeface="Arial"/>
                <a:ea typeface="Calibri"/>
              </a:rPr>
              <a:t>Pmt</a:t>
            </a:r>
            <a:r>
              <a:rPr lang="hu-HU" sz="1600" dirty="0">
                <a:latin typeface="Arial"/>
                <a:ea typeface="Calibri"/>
              </a:rPr>
              <a:t>. rendelkezéseit megsérti, vagy megsértette. A bejelentést a kijelölt vezető tisztségviselő részére kell megtenni, aki a jogi képviselővel és a felelős személlyel egyeztetve kivizsgálja a bejelentést</a:t>
            </a:r>
            <a:r>
              <a:rPr lang="hu-HU" sz="1600" dirty="0" smtClean="0">
                <a:latin typeface="Arial"/>
                <a:ea typeface="Calibri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u-HU" sz="1000" dirty="0">
              <a:latin typeface="Arial"/>
              <a:ea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dirty="0" smtClean="0">
                <a:latin typeface="Arial"/>
                <a:ea typeface="Calibri"/>
              </a:rPr>
              <a:t>Az erre kijelölt vezető tisztségviselő, akinek a részére a bejelentést meg lehet tenni: az </a:t>
            </a:r>
            <a:r>
              <a:rPr lang="hu-HU" sz="1600" b="1" dirty="0">
                <a:latin typeface="Arial"/>
                <a:ea typeface="Calibri"/>
              </a:rPr>
              <a:t>Ellenőrző Bizottság </a:t>
            </a:r>
            <a:r>
              <a:rPr lang="hu-HU" sz="1600" b="1" dirty="0" smtClean="0">
                <a:latin typeface="Arial"/>
                <a:ea typeface="Calibri"/>
              </a:rPr>
              <a:t>elnöke </a:t>
            </a:r>
            <a:r>
              <a:rPr lang="hu-HU" sz="1600" dirty="0" smtClean="0">
                <a:latin typeface="Arial"/>
                <a:ea typeface="Calibri"/>
              </a:rPr>
              <a:t>(EP – </a:t>
            </a:r>
            <a:r>
              <a:rPr lang="hu-HU" sz="1600" dirty="0" err="1" smtClean="0">
                <a:latin typeface="Arial"/>
                <a:ea typeface="Calibri"/>
              </a:rPr>
              <a:t>Vadas-Földvári</a:t>
            </a:r>
            <a:r>
              <a:rPr lang="hu-HU" sz="1600" dirty="0" smtClean="0">
                <a:latin typeface="Arial"/>
                <a:ea typeface="Calibri"/>
              </a:rPr>
              <a:t> Anett / ÖP – </a:t>
            </a:r>
            <a:r>
              <a:rPr lang="hu-HU" sz="1600" dirty="0" err="1" smtClean="0">
                <a:latin typeface="Arial"/>
                <a:ea typeface="Calibri"/>
              </a:rPr>
              <a:t>Bendó</a:t>
            </a:r>
            <a:r>
              <a:rPr lang="hu-HU" sz="1600" dirty="0" smtClean="0">
                <a:latin typeface="Arial"/>
                <a:ea typeface="Calibri"/>
              </a:rPr>
              <a:t> Zoltán)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600" b="1" dirty="0" smtClean="0">
                <a:solidFill>
                  <a:srgbClr val="92D050"/>
                </a:solidFill>
                <a:latin typeface="Arial"/>
                <a:ea typeface="Calibri"/>
              </a:rPr>
              <a:t>A </a:t>
            </a:r>
            <a:r>
              <a:rPr lang="hu-HU" sz="1600" b="1" dirty="0">
                <a:solidFill>
                  <a:srgbClr val="92D050"/>
                </a:solidFill>
                <a:latin typeface="Arial"/>
                <a:ea typeface="Calibri"/>
              </a:rPr>
              <a:t>névtelen bejelentéseket </a:t>
            </a:r>
            <a:r>
              <a:rPr lang="hu-HU" sz="1600" b="1" dirty="0" smtClean="0">
                <a:solidFill>
                  <a:srgbClr val="92D050"/>
                </a:solidFill>
                <a:latin typeface="Arial"/>
                <a:ea typeface="Calibri"/>
              </a:rPr>
              <a:t>a Pihenő I. –</a:t>
            </a:r>
            <a:r>
              <a:rPr lang="hu-HU" sz="1600" b="1" dirty="0" err="1" smtClean="0">
                <a:solidFill>
                  <a:srgbClr val="92D050"/>
                </a:solidFill>
                <a:latin typeface="Arial"/>
                <a:ea typeface="Calibri"/>
              </a:rPr>
              <a:t>ben</a:t>
            </a:r>
            <a:r>
              <a:rPr lang="hu-HU" sz="1600" b="1" dirty="0" smtClean="0">
                <a:solidFill>
                  <a:srgbClr val="92D050"/>
                </a:solidFill>
                <a:latin typeface="Arial"/>
                <a:ea typeface="Calibri"/>
              </a:rPr>
              <a:t> (Ügyfélszolgálattal szemben) kihelyezett </a:t>
            </a:r>
            <a:r>
              <a:rPr lang="hu-HU" sz="1600" b="1" dirty="0">
                <a:solidFill>
                  <a:srgbClr val="92D050"/>
                </a:solidFill>
                <a:latin typeface="Arial"/>
                <a:ea typeface="Calibri"/>
              </a:rPr>
              <a:t>postaládába kell </a:t>
            </a:r>
            <a:r>
              <a:rPr lang="hu-HU" sz="1600" b="1" dirty="0" smtClean="0">
                <a:solidFill>
                  <a:srgbClr val="92D050"/>
                </a:solidFill>
                <a:latin typeface="Arial"/>
                <a:ea typeface="Calibri"/>
              </a:rPr>
              <a:t>bedobni.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u-HU" sz="1200" b="1" dirty="0">
              <a:latin typeface="Arial"/>
              <a:ea typeface="Calibri"/>
            </a:endParaRPr>
          </a:p>
          <a:p>
            <a:pPr marL="0" indent="0">
              <a:buNone/>
            </a:pPr>
            <a:r>
              <a:rPr lang="hu-HU" sz="1600" dirty="0"/>
              <a:t>A Pénztár a bejelentést 30 napon belül köteles kivizsgálni. </a:t>
            </a:r>
            <a:r>
              <a:rPr lang="hu-HU" sz="1600" dirty="0" smtClean="0"/>
              <a:t>Amennyiben a vizsgálat során </a:t>
            </a:r>
          </a:p>
          <a:p>
            <a:pPr>
              <a:buClr>
                <a:srgbClr val="92D050"/>
              </a:buClr>
            </a:pPr>
            <a:r>
              <a:rPr lang="hu-HU" sz="1600" dirty="0" smtClean="0"/>
              <a:t>pénzmosásra</a:t>
            </a:r>
            <a:r>
              <a:rPr lang="hu-HU" sz="1600" dirty="0"/>
              <a:t>, terrorizmus finanszírozására </a:t>
            </a:r>
            <a:r>
              <a:rPr lang="hu-HU" sz="1600" dirty="0" smtClean="0"/>
              <a:t>utaló </a:t>
            </a:r>
            <a:r>
              <a:rPr lang="hu-HU" sz="1600" dirty="0"/>
              <a:t>adat, tény, illetve körülmény merül </a:t>
            </a:r>
            <a:r>
              <a:rPr lang="hu-HU" sz="1600" dirty="0" smtClean="0"/>
              <a:t>fel -&gt; bejelentés a </a:t>
            </a:r>
            <a:r>
              <a:rPr lang="hu-HU" sz="1600" dirty="0" err="1" smtClean="0"/>
              <a:t>NAV-nak</a:t>
            </a:r>
            <a:endParaRPr lang="hu-HU" sz="1600" dirty="0"/>
          </a:p>
          <a:p>
            <a:pPr>
              <a:buClr>
                <a:srgbClr val="92D050"/>
              </a:buClr>
            </a:pPr>
            <a:r>
              <a:rPr lang="hu-HU" sz="1600" dirty="0" smtClean="0"/>
              <a:t>bűncselekmény </a:t>
            </a:r>
            <a:r>
              <a:rPr lang="hu-HU" sz="1600" dirty="0"/>
              <a:t>gyanúja </a:t>
            </a:r>
            <a:r>
              <a:rPr lang="hu-HU" sz="1600" dirty="0" smtClean="0"/>
              <a:t>merül fel -&gt; bejelentés a </a:t>
            </a:r>
            <a:r>
              <a:rPr lang="hu-HU" sz="1600" dirty="0"/>
              <a:t>nyomozó </a:t>
            </a:r>
            <a:r>
              <a:rPr lang="hu-HU" sz="1600" dirty="0" smtClean="0"/>
              <a:t>hatóságnak;</a:t>
            </a:r>
            <a:endParaRPr lang="hu-HU" sz="1600" dirty="0"/>
          </a:p>
          <a:p>
            <a:pPr>
              <a:buClr>
                <a:srgbClr val="92D050"/>
              </a:buClr>
            </a:pPr>
            <a:r>
              <a:rPr lang="hu-HU" sz="1600" dirty="0" err="1" smtClean="0"/>
              <a:t>Pmt</a:t>
            </a:r>
            <a:r>
              <a:rPr lang="hu-HU" sz="1600" dirty="0" smtClean="0"/>
              <a:t>. és/vagy Kit. rendelkezéseinek megsértésére derül fény (pl. a szankciós listák valamelyikén szereplő ügyféllel kapcsolatban a Pénztár nem értesítette a </a:t>
            </a:r>
            <a:r>
              <a:rPr lang="hu-HU" sz="1600" dirty="0" err="1" smtClean="0"/>
              <a:t>NAV-ot</a:t>
            </a:r>
            <a:r>
              <a:rPr lang="hu-HU" sz="1600" dirty="0" smtClean="0"/>
              <a:t>) -&gt; bejelentés az MNB </a:t>
            </a:r>
            <a:r>
              <a:rPr lang="hu-HU" sz="1600" dirty="0"/>
              <a:t>felé.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255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sz="2400" dirty="0" smtClean="0">
                <a:solidFill>
                  <a:schemeClr val="bg1"/>
                </a:solidFill>
              </a:rPr>
              <a:t>Mely esetekben kötelező az ügyfelek átvilágítása? 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57312"/>
            <a:ext cx="8192269" cy="4735983"/>
          </a:xfrm>
        </p:spPr>
        <p:txBody>
          <a:bodyPr/>
          <a:lstStyle/>
          <a:p>
            <a:pPr marL="457200" lvl="1" indent="-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b="1" dirty="0" smtClean="0">
                <a:latin typeface="Arial"/>
                <a:ea typeface="Calibri"/>
              </a:rPr>
              <a:t>A </a:t>
            </a:r>
            <a:r>
              <a:rPr lang="hu-HU" sz="1500" b="1" dirty="0">
                <a:latin typeface="Arial"/>
                <a:ea typeface="Calibri"/>
              </a:rPr>
              <a:t>Pénztár köteles ügyfeleit átvilágítani: </a:t>
            </a:r>
            <a:r>
              <a:rPr lang="hu-HU" sz="1500" dirty="0">
                <a:latin typeface="Arial"/>
                <a:ea typeface="Calibri"/>
              </a:rPr>
              <a:t>	</a:t>
            </a:r>
          </a:p>
          <a:p>
            <a:pPr lvl="0" algn="just">
              <a:spcAft>
                <a:spcPts val="0"/>
              </a:spcAft>
              <a:buClr>
                <a:srgbClr val="92D050"/>
              </a:buClr>
            </a:pPr>
            <a:r>
              <a:rPr lang="hu-HU" sz="1500" b="1" dirty="0">
                <a:solidFill>
                  <a:srgbClr val="FF0000"/>
                </a:solidFill>
                <a:latin typeface="Arial"/>
                <a:ea typeface="Calibri"/>
              </a:rPr>
              <a:t>a tagsági jogviszony létesítésekor, de legkésőbb a pénztári szolgáltatások </a:t>
            </a:r>
            <a:r>
              <a:rPr lang="hu-HU" sz="1500" b="1" dirty="0" smtClean="0">
                <a:solidFill>
                  <a:srgbClr val="FF0000"/>
                </a:solidFill>
                <a:latin typeface="Arial"/>
                <a:ea typeface="Calibri"/>
              </a:rPr>
              <a:t>igénybevételét megelőzően </a:t>
            </a:r>
            <a:r>
              <a:rPr lang="hu-HU" sz="1500" dirty="0" smtClean="0">
                <a:latin typeface="Arial"/>
                <a:ea typeface="Calibri"/>
              </a:rPr>
              <a:t>(gyakorlatban: belépési nyilatkozat záradékolható akkor is, ha a tag azonosítása nem történt meg, de kifizetést nem teljesítünk, amíg át nem esik az azonosításon)</a:t>
            </a:r>
            <a:endParaRPr lang="hu-HU" sz="1500" dirty="0">
              <a:latin typeface="Arial"/>
              <a:ea typeface="Calibri"/>
            </a:endParaRPr>
          </a:p>
          <a:p>
            <a:pPr lvl="0" algn="just">
              <a:spcAft>
                <a:spcPts val="0"/>
              </a:spcAft>
              <a:buClr>
                <a:srgbClr val="92D050"/>
              </a:buClr>
            </a:pPr>
            <a:r>
              <a:rPr lang="hu-HU" sz="1500" dirty="0">
                <a:latin typeface="Arial"/>
                <a:ea typeface="Calibri"/>
              </a:rPr>
              <a:t>a </a:t>
            </a:r>
            <a:r>
              <a:rPr lang="hu-HU" sz="1500" dirty="0" smtClean="0">
                <a:latin typeface="Arial"/>
                <a:ea typeface="Calibri"/>
              </a:rPr>
              <a:t>3,6 millió </a:t>
            </a:r>
            <a:r>
              <a:rPr lang="hu-HU" sz="1500" dirty="0">
                <a:latin typeface="Arial"/>
                <a:ea typeface="Calibri"/>
              </a:rPr>
              <a:t>forintot elérő vagy meghaladó összegű </a:t>
            </a:r>
            <a:r>
              <a:rPr lang="hu-HU" sz="1500" dirty="0" smtClean="0">
                <a:latin typeface="Arial"/>
                <a:ea typeface="Calibri"/>
              </a:rPr>
              <a:t>kifizetést megelőzően (akkor is, ha korábban már azonosítottuk);</a:t>
            </a:r>
            <a:endParaRPr lang="hu-HU" sz="1500" dirty="0">
              <a:latin typeface="Arial"/>
              <a:ea typeface="Calibri"/>
            </a:endParaRPr>
          </a:p>
          <a:p>
            <a:pPr lvl="0" algn="just">
              <a:spcAft>
                <a:spcPts val="0"/>
              </a:spcAft>
              <a:buClr>
                <a:srgbClr val="92D050"/>
              </a:buClr>
            </a:pPr>
            <a:r>
              <a:rPr lang="hu-HU" sz="1500" dirty="0">
                <a:latin typeface="Arial"/>
                <a:ea typeface="Calibri"/>
              </a:rPr>
              <a:t>pénzmosásra vagy terrorizmus finanszírozására utaló adat, tény vagy körülmény felmerülése esetén, ha az </a:t>
            </a:r>
            <a:r>
              <a:rPr lang="hu-HU" sz="1500" dirty="0" smtClean="0">
                <a:latin typeface="Arial"/>
                <a:ea typeface="Calibri"/>
              </a:rPr>
              <a:t>előző pontokban </a:t>
            </a:r>
            <a:r>
              <a:rPr lang="hu-HU" sz="1500" dirty="0">
                <a:latin typeface="Arial"/>
                <a:ea typeface="Calibri"/>
              </a:rPr>
              <a:t>meghatározottak szerint átvilágításra még nem került sor;</a:t>
            </a:r>
          </a:p>
          <a:p>
            <a:pPr lvl="0" algn="just">
              <a:spcAft>
                <a:spcPts val="0"/>
              </a:spcAft>
              <a:buClr>
                <a:srgbClr val="92D050"/>
              </a:buClr>
            </a:pPr>
            <a:r>
              <a:rPr lang="hu-HU" sz="1500" dirty="0">
                <a:latin typeface="Arial"/>
                <a:ea typeface="Calibri"/>
              </a:rPr>
              <a:t>ha a korábban rögzített ügyfél-azonosító adatok valódiságával vagy megfelelőségével kapcsolatban kétség merül </a:t>
            </a:r>
            <a:r>
              <a:rPr lang="hu-HU" sz="1500" dirty="0" smtClean="0">
                <a:latin typeface="Arial"/>
                <a:ea typeface="Calibri"/>
              </a:rPr>
              <a:t>fel.</a:t>
            </a:r>
          </a:p>
          <a:p>
            <a:pPr marL="0" lvl="0" indent="0" algn="just">
              <a:spcAft>
                <a:spcPts val="0"/>
              </a:spcAft>
              <a:buClr>
                <a:srgbClr val="92D050"/>
              </a:buClr>
              <a:buNone/>
            </a:pPr>
            <a:endParaRPr lang="hu-HU" sz="500" dirty="0" smtClean="0">
              <a:latin typeface="Arial"/>
              <a:ea typeface="Calibri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92D050"/>
              </a:buClr>
              <a:buNone/>
            </a:pPr>
            <a:r>
              <a:rPr lang="hu-HU" sz="1500" b="1" dirty="0" smtClean="0"/>
              <a:t>Nem </a:t>
            </a:r>
            <a:r>
              <a:rPr lang="hu-HU" sz="1500" b="1" dirty="0"/>
              <a:t>kell az ügyfél-átvilágítási intézkedéseket </a:t>
            </a:r>
            <a:r>
              <a:rPr lang="hu-HU" sz="1500" b="1" dirty="0">
                <a:solidFill>
                  <a:srgbClr val="FF0000"/>
                </a:solidFill>
              </a:rPr>
              <a:t>ismételten</a:t>
            </a:r>
            <a:r>
              <a:rPr lang="hu-HU" sz="1500" b="1" dirty="0"/>
              <a:t> elvégezni, ha</a:t>
            </a:r>
          </a:p>
          <a:p>
            <a:pPr lvl="0">
              <a:buClr>
                <a:srgbClr val="92D050"/>
              </a:buClr>
            </a:pPr>
            <a:r>
              <a:rPr lang="hu-HU" sz="1500" dirty="0"/>
              <a:t>a</a:t>
            </a:r>
            <a:r>
              <a:rPr lang="hu-HU" sz="1500" dirty="0" smtClean="0"/>
              <a:t>rra egyszer már sor került;</a:t>
            </a:r>
            <a:endParaRPr lang="hu-HU" sz="1500" dirty="0"/>
          </a:p>
          <a:p>
            <a:pPr lvl="0">
              <a:buClr>
                <a:srgbClr val="92D050"/>
              </a:buClr>
            </a:pPr>
            <a:r>
              <a:rPr lang="hu-HU" sz="1500" dirty="0" smtClean="0"/>
              <a:t>az </a:t>
            </a:r>
            <a:r>
              <a:rPr lang="hu-HU" sz="1500" dirty="0"/>
              <a:t>ügyfél az adatai megváltozásakor, </a:t>
            </a:r>
            <a:r>
              <a:rPr lang="hu-HU" sz="1500" dirty="0" smtClean="0"/>
              <a:t>iratai </a:t>
            </a:r>
            <a:r>
              <a:rPr lang="hu-HU" sz="1500" dirty="0"/>
              <a:t>érvényességének lejártával a változást </a:t>
            </a:r>
            <a:r>
              <a:rPr lang="hu-HU" sz="1500" dirty="0" smtClean="0"/>
              <a:t>bejelentette;</a:t>
            </a:r>
            <a:endParaRPr lang="hu-HU" sz="1500" dirty="0"/>
          </a:p>
          <a:p>
            <a:pPr lvl="0">
              <a:buClr>
                <a:srgbClr val="92D050"/>
              </a:buClr>
            </a:pPr>
            <a:r>
              <a:rPr lang="hu-HU" sz="1500" dirty="0"/>
              <a:t>a kétéves ellenőrzés  </a:t>
            </a:r>
            <a:r>
              <a:rPr lang="hu-HU" sz="1500" dirty="0" smtClean="0"/>
              <a:t>keretében </a:t>
            </a:r>
            <a:r>
              <a:rPr lang="hu-HU" sz="1500" dirty="0"/>
              <a:t>a Pénztár felhívására az ügyfél az azonosító adatait közölte, az esetleges változásokat bejelentette.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904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994122"/>
          </a:xfrm>
        </p:spPr>
        <p:txBody>
          <a:bodyPr/>
          <a:lstStyle/>
          <a:p>
            <a:pPr marL="0" indent="0"/>
            <a:r>
              <a:rPr lang="hu-HU" dirty="0">
                <a:solidFill>
                  <a:schemeClr val="bg1"/>
                </a:solidFill>
              </a:rPr>
              <a:t>Egyszerűsített </a:t>
            </a:r>
            <a:r>
              <a:rPr lang="hu-HU" dirty="0" smtClean="0">
                <a:solidFill>
                  <a:schemeClr val="bg1"/>
                </a:solidFill>
              </a:rPr>
              <a:t>ügyfél-átvilágítás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b="1" dirty="0" smtClean="0"/>
              <a:t>Régi típusú egyszerűsített azonosítással </a:t>
            </a:r>
            <a:r>
              <a:rPr lang="hu-HU" sz="2000" dirty="0" smtClean="0"/>
              <a:t>rendelkeznek azok </a:t>
            </a:r>
            <a:r>
              <a:rPr lang="hu-HU" sz="2000" dirty="0"/>
              <a:t>a pénztártagok, akik 2017.06.26-át megelőzően részt vettek (még a régi </a:t>
            </a:r>
            <a:r>
              <a:rPr lang="hu-HU" sz="2000" dirty="0" err="1"/>
              <a:t>Pmt</a:t>
            </a:r>
            <a:r>
              <a:rPr lang="hu-HU" sz="2000" dirty="0"/>
              <a:t>. szerint elvégzett</a:t>
            </a:r>
            <a:r>
              <a:rPr lang="hu-HU" sz="2000" dirty="0" smtClean="0"/>
              <a:t>)  azonosításon.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marL="0" indent="0" algn="just">
              <a:buNone/>
            </a:pPr>
            <a:r>
              <a:rPr lang="hu-HU" sz="2000" b="1" dirty="0" smtClean="0"/>
              <a:t>Új típusú egyszerűsített azonosítás:</a:t>
            </a:r>
            <a:endParaRPr lang="hu-HU" sz="2000" b="1" dirty="0"/>
          </a:p>
          <a:p>
            <a:pPr marL="0" indent="0" algn="just">
              <a:buNone/>
            </a:pPr>
            <a:r>
              <a:rPr lang="hu-HU" sz="2000" dirty="0" smtClean="0"/>
              <a:t>A </a:t>
            </a:r>
            <a:r>
              <a:rPr lang="hu-HU" sz="2000" dirty="0"/>
              <a:t>Pénztár az </a:t>
            </a:r>
            <a:endParaRPr lang="hu-HU" sz="2000" dirty="0" smtClean="0"/>
          </a:p>
          <a:p>
            <a:pPr algn="just">
              <a:buClr>
                <a:srgbClr val="92D050"/>
              </a:buClr>
            </a:pPr>
            <a:r>
              <a:rPr lang="hu-HU" sz="2000" dirty="0" smtClean="0"/>
              <a:t>ügyfél </a:t>
            </a:r>
            <a:r>
              <a:rPr lang="hu-HU" sz="2000" dirty="0"/>
              <a:t>által </a:t>
            </a:r>
            <a:r>
              <a:rPr lang="hu-HU" sz="2000" b="1" dirty="0">
                <a:solidFill>
                  <a:srgbClr val="92D050"/>
                </a:solidFill>
              </a:rPr>
              <a:t>aláírt </a:t>
            </a:r>
            <a:r>
              <a:rPr lang="hu-HU" sz="2000" b="1" dirty="0" smtClean="0">
                <a:solidFill>
                  <a:srgbClr val="92D050"/>
                </a:solidFill>
              </a:rPr>
              <a:t>nyilatkozat</a:t>
            </a:r>
            <a:r>
              <a:rPr lang="hu-HU" sz="2000" dirty="0" smtClean="0"/>
              <a:t>, vagy</a:t>
            </a:r>
          </a:p>
          <a:p>
            <a:pPr algn="just">
              <a:buClr>
                <a:srgbClr val="92D050"/>
              </a:buClr>
            </a:pPr>
            <a:r>
              <a:rPr lang="hu-HU" sz="2000" b="1" dirty="0" smtClean="0">
                <a:solidFill>
                  <a:srgbClr val="92D050"/>
                </a:solidFill>
              </a:rPr>
              <a:t>személyes </a:t>
            </a:r>
            <a:r>
              <a:rPr lang="hu-HU" sz="2000" b="1" dirty="0">
                <a:solidFill>
                  <a:srgbClr val="92D050"/>
                </a:solidFill>
              </a:rPr>
              <a:t>ügyfélszolgálaton </a:t>
            </a:r>
            <a:r>
              <a:rPr lang="hu-HU" sz="2000" dirty="0"/>
              <a:t>tett </a:t>
            </a:r>
            <a:r>
              <a:rPr lang="hu-HU" sz="2000" dirty="0" smtClean="0"/>
              <a:t>nyilatkozat, </a:t>
            </a:r>
            <a:r>
              <a:rPr lang="hu-HU" sz="2000" dirty="0"/>
              <a:t>vagy </a:t>
            </a:r>
            <a:endParaRPr lang="hu-HU" sz="2000" dirty="0" smtClean="0"/>
          </a:p>
          <a:p>
            <a:pPr algn="just">
              <a:buClr>
                <a:srgbClr val="92D050"/>
              </a:buClr>
            </a:pPr>
            <a:r>
              <a:rPr lang="hu-HU" sz="2000" dirty="0" smtClean="0"/>
              <a:t>az </a:t>
            </a:r>
            <a:r>
              <a:rPr lang="hu-HU" sz="2000" b="1" dirty="0" smtClean="0">
                <a:solidFill>
                  <a:srgbClr val="92D050"/>
                </a:solidFill>
              </a:rPr>
              <a:t>Ügyfélportálon</a:t>
            </a:r>
            <a:r>
              <a:rPr lang="hu-HU" sz="2000" dirty="0" smtClean="0"/>
              <a:t> </a:t>
            </a:r>
            <a:r>
              <a:rPr lang="hu-HU" sz="2000" dirty="0"/>
              <a:t>keresztül tett </a:t>
            </a:r>
            <a:r>
              <a:rPr lang="hu-HU" sz="2000" dirty="0" smtClean="0"/>
              <a:t>nyilatkozat, </a:t>
            </a:r>
            <a:r>
              <a:rPr lang="hu-HU" sz="2000" dirty="0"/>
              <a:t>vagy </a:t>
            </a:r>
            <a:endParaRPr lang="hu-HU" sz="2000" dirty="0" smtClean="0"/>
          </a:p>
          <a:p>
            <a:pPr algn="just">
              <a:buClr>
                <a:srgbClr val="92D050"/>
              </a:buClr>
            </a:pPr>
            <a:r>
              <a:rPr lang="hu-HU" sz="2000" dirty="0" smtClean="0"/>
              <a:t>rögzített </a:t>
            </a:r>
            <a:r>
              <a:rPr lang="hu-HU" sz="2000" b="1" dirty="0">
                <a:solidFill>
                  <a:srgbClr val="92D050"/>
                </a:solidFill>
              </a:rPr>
              <a:t>telefonhívásban</a:t>
            </a:r>
            <a:r>
              <a:rPr lang="hu-HU" sz="2000" dirty="0"/>
              <a:t> tett </a:t>
            </a:r>
            <a:r>
              <a:rPr lang="hu-HU" sz="2000" dirty="0" smtClean="0"/>
              <a:t>nyilatkozata </a:t>
            </a:r>
          </a:p>
          <a:p>
            <a:pPr marL="0" indent="0" algn="just">
              <a:spcBef>
                <a:spcPts val="0"/>
              </a:spcBef>
              <a:buClr>
                <a:srgbClr val="92D050"/>
              </a:buClr>
              <a:buNone/>
            </a:pPr>
            <a:r>
              <a:rPr lang="hu-HU" sz="2000" dirty="0" smtClean="0"/>
              <a:t>alapján rögzíti a nyilvántartásában (MEDIO) a </a:t>
            </a:r>
            <a:r>
              <a:rPr lang="hu-HU" sz="2000" b="1" dirty="0" err="1" smtClean="0"/>
              <a:t>Pmt</a:t>
            </a:r>
            <a:r>
              <a:rPr lang="hu-HU" sz="2000" b="1" dirty="0" smtClean="0"/>
              <a:t>. által előírt adatokat.</a:t>
            </a:r>
            <a:endParaRPr lang="hu-HU" sz="2000" dirty="0" smtClean="0"/>
          </a:p>
          <a:p>
            <a:pPr marL="0" indent="0">
              <a:buClr>
                <a:srgbClr val="92D050"/>
              </a:buClr>
              <a:buNone/>
            </a:pPr>
            <a:endParaRPr lang="hu-HU" sz="1600" b="1" dirty="0" smtClean="0"/>
          </a:p>
          <a:p>
            <a:pPr>
              <a:buClr>
                <a:srgbClr val="92D050"/>
              </a:buClr>
            </a:pPr>
            <a:endParaRPr lang="hu-HU" sz="1600" dirty="0" smtClean="0"/>
          </a:p>
          <a:p>
            <a:pPr marL="0" indent="0">
              <a:buClr>
                <a:srgbClr val="92D050"/>
              </a:buClr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384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Egyszerűsített ügyfél-átvilágítás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824536"/>
          </a:xfrm>
        </p:spPr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hu-HU" sz="1800" b="1" dirty="0" err="1" smtClean="0"/>
              <a:t>Pmt</a:t>
            </a:r>
            <a:r>
              <a:rPr lang="hu-HU" sz="1800" b="1" dirty="0" smtClean="0"/>
              <a:t> adatok (kötelezően nyilvántartandó):</a:t>
            </a:r>
          </a:p>
          <a:p>
            <a:pPr>
              <a:buClr>
                <a:srgbClr val="92D050"/>
              </a:buClr>
            </a:pPr>
            <a:r>
              <a:rPr lang="hu-HU" sz="1800" dirty="0" smtClean="0"/>
              <a:t>családi- </a:t>
            </a:r>
            <a:r>
              <a:rPr lang="hu-HU" sz="1800" dirty="0"/>
              <a:t>és utónév;</a:t>
            </a:r>
          </a:p>
          <a:p>
            <a:pPr>
              <a:buClr>
                <a:srgbClr val="92D050"/>
              </a:buClr>
            </a:pPr>
            <a:r>
              <a:rPr lang="hu-HU" sz="1800" dirty="0"/>
              <a:t>születési családi- és utónév;</a:t>
            </a:r>
          </a:p>
          <a:p>
            <a:pPr>
              <a:buClr>
                <a:srgbClr val="92D050"/>
              </a:buClr>
            </a:pPr>
            <a:r>
              <a:rPr lang="hu-HU" sz="1800" dirty="0"/>
              <a:t>állampolgárság;</a:t>
            </a:r>
          </a:p>
          <a:p>
            <a:pPr>
              <a:buClr>
                <a:srgbClr val="92D050"/>
              </a:buClr>
            </a:pPr>
            <a:r>
              <a:rPr lang="hu-HU" sz="1800" dirty="0"/>
              <a:t>születési hely és idő;</a:t>
            </a:r>
          </a:p>
          <a:p>
            <a:pPr>
              <a:buClr>
                <a:srgbClr val="92D050"/>
              </a:buClr>
            </a:pPr>
            <a:r>
              <a:rPr lang="hu-HU" sz="1800" dirty="0"/>
              <a:t>anyja születési neve;</a:t>
            </a:r>
          </a:p>
          <a:p>
            <a:pPr>
              <a:buClr>
                <a:srgbClr val="92D050"/>
              </a:buClr>
            </a:pPr>
            <a:r>
              <a:rPr lang="hu-HU" sz="1800" dirty="0"/>
              <a:t>lakcím, ennek hiányában tartózkodási hely;</a:t>
            </a:r>
          </a:p>
          <a:p>
            <a:pPr>
              <a:buClr>
                <a:srgbClr val="92D050"/>
              </a:buClr>
            </a:pPr>
            <a:r>
              <a:rPr lang="hu-HU" sz="1800" dirty="0"/>
              <a:t>azonosító okmány típusa és száma;</a:t>
            </a:r>
          </a:p>
          <a:p>
            <a:pPr>
              <a:buClr>
                <a:srgbClr val="92D050"/>
              </a:buClr>
            </a:pPr>
            <a:r>
              <a:rPr lang="hu-HU" sz="1800" b="1" dirty="0"/>
              <a:t>azonosító okmány érvényességi ideje (lejárata).</a:t>
            </a:r>
          </a:p>
          <a:p>
            <a:pPr marL="0" indent="0">
              <a:buClr>
                <a:srgbClr val="92D050"/>
              </a:buClr>
              <a:buNone/>
            </a:pPr>
            <a:endParaRPr lang="hu-HU" sz="1000" b="1" dirty="0" smtClean="0"/>
          </a:p>
          <a:p>
            <a:pPr marL="0" indent="0">
              <a:buClr>
                <a:srgbClr val="92D050"/>
              </a:buClr>
              <a:buNone/>
            </a:pPr>
            <a:r>
              <a:rPr lang="hu-HU" sz="1800" b="1" dirty="0" smtClean="0"/>
              <a:t>Tehát </a:t>
            </a:r>
            <a:r>
              <a:rPr lang="hu-HU" sz="1800" b="1" dirty="0"/>
              <a:t>az egyszerűsített átvilágítás esetén:</a:t>
            </a:r>
          </a:p>
          <a:p>
            <a:pPr>
              <a:buClr>
                <a:srgbClr val="92D050"/>
              </a:buClr>
            </a:pPr>
            <a:r>
              <a:rPr lang="hu-HU" sz="1800" dirty="0"/>
              <a:t>nem kell azonosítási adatlapot kitölteni</a:t>
            </a:r>
          </a:p>
          <a:p>
            <a:pPr>
              <a:buClr>
                <a:srgbClr val="92D050"/>
              </a:buClr>
            </a:pPr>
            <a:r>
              <a:rPr lang="hu-HU" sz="1800" b="1" dirty="0"/>
              <a:t>nem szükséges, hogy az ügyfél (tag, kedvezményezett) személyesen megjelenjen az azonosításon</a:t>
            </a:r>
          </a:p>
          <a:p>
            <a:pPr>
              <a:buClr>
                <a:srgbClr val="92D050"/>
              </a:buClr>
            </a:pPr>
            <a:r>
              <a:rPr lang="hu-HU" sz="1800" dirty="0"/>
              <a:t>nem szükséges benyújtani az </a:t>
            </a:r>
            <a:r>
              <a:rPr lang="hu-HU" sz="1800" dirty="0" smtClean="0"/>
              <a:t>okmánymásolatokat</a:t>
            </a:r>
          </a:p>
          <a:p>
            <a:pPr marL="0" indent="0">
              <a:buClr>
                <a:srgbClr val="92D050"/>
              </a:buClr>
              <a:buNone/>
            </a:pPr>
            <a:endParaRPr lang="hu-HU" sz="1600" dirty="0"/>
          </a:p>
          <a:p>
            <a:pPr marL="0" indent="0">
              <a:buClr>
                <a:srgbClr val="92D050"/>
              </a:buClr>
              <a:buNone/>
            </a:pPr>
            <a:endParaRPr lang="hu-HU" sz="1600" dirty="0" smtClean="0"/>
          </a:p>
          <a:p>
            <a:pPr marL="0" indent="0">
              <a:buClr>
                <a:srgbClr val="92D050"/>
              </a:buClr>
              <a:buNone/>
            </a:pPr>
            <a:endParaRPr lang="hu-HU" sz="1400" dirty="0" smtClean="0"/>
          </a:p>
          <a:p>
            <a:pPr>
              <a:buClr>
                <a:srgbClr val="92D050"/>
              </a:buClr>
            </a:pPr>
            <a:endParaRPr lang="hu-HU" sz="1400" dirty="0" smtClean="0"/>
          </a:p>
          <a:p>
            <a:pPr marL="0" indent="0">
              <a:buClr>
                <a:srgbClr val="92D050"/>
              </a:buClr>
              <a:buNone/>
            </a:pPr>
            <a:endParaRPr lang="hu-HU" sz="1400" dirty="0"/>
          </a:p>
          <a:p>
            <a:pPr marL="0" indent="0" algn="just">
              <a:buNone/>
            </a:pPr>
            <a:endParaRPr lang="hu-HU" sz="400" dirty="0" smtClean="0"/>
          </a:p>
          <a:p>
            <a:pPr marL="0" indent="0" algn="just">
              <a:buNone/>
            </a:pPr>
            <a:endParaRPr lang="hu-HU" sz="300" dirty="0" smtClean="0"/>
          </a:p>
        </p:txBody>
      </p:sp>
    </p:spTree>
    <p:extLst>
      <p:ext uri="{BB962C8B-B14F-4D97-AF65-F5344CB8AC3E}">
        <p14:creationId xmlns:p14="http://schemas.microsoft.com/office/powerpoint/2010/main" val="39434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Egyszerűsített ügyfél-átvilágítás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752528"/>
          </a:xfrm>
        </p:spPr>
        <p:txBody>
          <a:bodyPr/>
          <a:lstStyle/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</a:pPr>
            <a:endParaRPr lang="hu-HU" sz="900" dirty="0" smtClean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456651" y="1600200"/>
            <a:ext cx="4230149" cy="4525963"/>
          </a:xfrm>
        </p:spPr>
        <p:txBody>
          <a:bodyPr/>
          <a:lstStyle/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u-HU" dirty="0"/>
              <a:t>A </a:t>
            </a:r>
            <a:r>
              <a:rPr lang="hu-HU" b="1" dirty="0"/>
              <a:t>régi típusú </a:t>
            </a:r>
            <a:r>
              <a:rPr lang="hu-HU" dirty="0"/>
              <a:t>egyszerűsített </a:t>
            </a:r>
            <a:r>
              <a:rPr lang="hu-HU" dirty="0" smtClean="0"/>
              <a:t>azonosítások (2017.06.26 előttiek) </a:t>
            </a:r>
            <a:r>
              <a:rPr lang="hu-HU" dirty="0"/>
              <a:t>mind </a:t>
            </a:r>
            <a:r>
              <a:rPr lang="hu-HU" b="1" dirty="0">
                <a:solidFill>
                  <a:srgbClr val="92D050"/>
                </a:solidFill>
              </a:rPr>
              <a:t>2019.06.26-áig érvényesek</a:t>
            </a:r>
            <a:endParaRPr lang="hu-HU" dirty="0"/>
          </a:p>
          <a:p>
            <a:pPr marL="0" indent="0" algn="just">
              <a:buClr>
                <a:srgbClr val="92D050"/>
              </a:buClr>
              <a:buNone/>
            </a:pPr>
            <a:endParaRPr lang="hu-HU" sz="1000" dirty="0"/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u-HU" dirty="0"/>
              <a:t>Az </a:t>
            </a:r>
            <a:r>
              <a:rPr lang="hu-HU" b="1" dirty="0"/>
              <a:t>új típusú </a:t>
            </a:r>
            <a:r>
              <a:rPr lang="hu-HU" dirty="0"/>
              <a:t>egyszerűsített azonosítás alapján addig teljesíthető kifizetés a tagnak, </a:t>
            </a:r>
            <a:r>
              <a:rPr lang="hu-HU" b="1" dirty="0"/>
              <a:t>amíg a személyazonosító okmányának érvényessége le nem jár.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" t="11920" r="4568"/>
          <a:stretch/>
        </p:blipFill>
        <p:spPr>
          <a:xfrm flipH="1">
            <a:off x="467544" y="1426096"/>
            <a:ext cx="3998399" cy="48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Egyszerűsített ügyfél-átvilágítás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hu-HU" sz="1400" dirty="0" smtClean="0"/>
              <a:t>Az </a:t>
            </a:r>
            <a:r>
              <a:rPr lang="hu-HU" sz="1400" b="1" dirty="0" smtClean="0">
                <a:solidFill>
                  <a:srgbClr val="92D050"/>
                </a:solidFill>
              </a:rPr>
              <a:t>egyszerűsített ügyfél-átvilágítás abban az esetben elegendő </a:t>
            </a:r>
            <a:r>
              <a:rPr lang="hu-HU" sz="1400" dirty="0" smtClean="0"/>
              <a:t>ahhoz, hogy a pénztártag számára kifizetést teljesíthessünk, ha</a:t>
            </a:r>
          </a:p>
          <a:p>
            <a:pPr marL="714375" lvl="0" indent="-342900" algn="just">
              <a:spcAft>
                <a:spcPts val="0"/>
              </a:spcAft>
              <a:buClr>
                <a:srgbClr val="92D050"/>
              </a:buClr>
              <a:buFont typeface="Wingdings"/>
              <a:buChar char=""/>
            </a:pPr>
            <a:r>
              <a:rPr lang="hu-HU" sz="1400" dirty="0">
                <a:ea typeface="Calibri"/>
              </a:rPr>
              <a:t>a</a:t>
            </a:r>
            <a:r>
              <a:rPr lang="hu-HU" sz="1400" dirty="0" smtClean="0">
                <a:ea typeface="Calibri"/>
              </a:rPr>
              <a:t> tag számára </a:t>
            </a:r>
            <a:r>
              <a:rPr lang="hu-HU" sz="1400" dirty="0">
                <a:ea typeface="Calibri"/>
              </a:rPr>
              <a:t>munkáltatója által </a:t>
            </a:r>
            <a:r>
              <a:rPr lang="hu-HU" sz="1400" b="1" dirty="0">
                <a:ea typeface="Calibri"/>
              </a:rPr>
              <a:t>munkáltatói hozzájárulásként fizetett </a:t>
            </a:r>
            <a:r>
              <a:rPr lang="hu-HU" sz="1400" b="1" dirty="0">
                <a:solidFill>
                  <a:srgbClr val="FF0000"/>
                </a:solidFill>
                <a:ea typeface="Calibri"/>
              </a:rPr>
              <a:t>havi összeg </a:t>
            </a:r>
            <a:r>
              <a:rPr lang="hu-HU" sz="1400" b="1" dirty="0">
                <a:ea typeface="Calibri"/>
              </a:rPr>
              <a:t>nem haladja</a:t>
            </a:r>
            <a:r>
              <a:rPr lang="hu-HU" sz="1400" dirty="0">
                <a:ea typeface="Calibri"/>
              </a:rPr>
              <a:t> meg a tárgyév első napján érvényes </a:t>
            </a:r>
            <a:r>
              <a:rPr lang="hu-HU" sz="1400" b="1" dirty="0">
                <a:ea typeface="Calibri"/>
              </a:rPr>
              <a:t>havi minimálbér 30%-át EP-ben, ill. 50%-át </a:t>
            </a:r>
            <a:r>
              <a:rPr lang="hu-HU" sz="1400" b="1" dirty="0" err="1">
                <a:ea typeface="Calibri"/>
              </a:rPr>
              <a:t>ÖP-ben</a:t>
            </a:r>
            <a:endParaRPr lang="hu-HU" sz="1400" dirty="0">
              <a:ea typeface="Calibri"/>
            </a:endParaRPr>
          </a:p>
          <a:p>
            <a:pPr marL="714375" lvl="0" indent="-342900" algn="just">
              <a:spcAft>
                <a:spcPts val="0"/>
              </a:spcAft>
              <a:buClr>
                <a:srgbClr val="92D050"/>
              </a:buClr>
              <a:buFont typeface="Wingdings"/>
              <a:buChar char=""/>
            </a:pPr>
            <a:r>
              <a:rPr lang="hu-HU" sz="1400" dirty="0">
                <a:ea typeface="Calibri"/>
              </a:rPr>
              <a:t>a</a:t>
            </a:r>
            <a:r>
              <a:rPr lang="hu-HU" sz="1400" dirty="0" smtClean="0">
                <a:ea typeface="Calibri"/>
              </a:rPr>
              <a:t> tag </a:t>
            </a:r>
            <a:r>
              <a:rPr lang="hu-HU" sz="1400" b="1" dirty="0" smtClean="0">
                <a:ea typeface="Calibri"/>
              </a:rPr>
              <a:t>által </a:t>
            </a:r>
            <a:r>
              <a:rPr lang="hu-HU" sz="1400" b="1" dirty="0">
                <a:ea typeface="Calibri"/>
              </a:rPr>
              <a:t>befizetett </a:t>
            </a:r>
            <a:r>
              <a:rPr lang="hu-HU" sz="1400" b="1" dirty="0" smtClean="0">
                <a:ea typeface="Calibri"/>
              </a:rPr>
              <a:t>összeg (egyéni befizetés) </a:t>
            </a:r>
            <a:r>
              <a:rPr lang="hu-HU" sz="1400" b="1" dirty="0" smtClean="0">
                <a:solidFill>
                  <a:srgbClr val="FF0000"/>
                </a:solidFill>
                <a:ea typeface="Calibri"/>
              </a:rPr>
              <a:t>éves </a:t>
            </a:r>
            <a:r>
              <a:rPr lang="hu-HU" sz="1400" b="1" dirty="0">
                <a:solidFill>
                  <a:srgbClr val="FF0000"/>
                </a:solidFill>
                <a:ea typeface="Calibri"/>
              </a:rPr>
              <a:t>szinten </a:t>
            </a:r>
            <a:r>
              <a:rPr lang="hu-HU" sz="1400" b="1" dirty="0">
                <a:ea typeface="Calibri"/>
              </a:rPr>
              <a:t>nem haladja</a:t>
            </a:r>
            <a:r>
              <a:rPr lang="hu-HU" sz="1400" dirty="0">
                <a:ea typeface="Calibri"/>
              </a:rPr>
              <a:t> meg a személyi jövedelemadóról szóló törvény szerint érvényesíthető </a:t>
            </a:r>
            <a:r>
              <a:rPr lang="hu-HU" sz="1400" b="1" dirty="0">
                <a:ea typeface="Calibri"/>
              </a:rPr>
              <a:t>adókedvezmény maximális mértékének</a:t>
            </a:r>
            <a:r>
              <a:rPr lang="hu-HU" sz="1400" dirty="0">
                <a:ea typeface="Calibri"/>
              </a:rPr>
              <a:t> igénybevételére jogosító befizetés összegét (750 000 Ft-ot az adott Pénztárban)</a:t>
            </a:r>
          </a:p>
          <a:p>
            <a:pPr marL="714375" lvl="0" indent="-342900" algn="just">
              <a:spcAft>
                <a:spcPts val="0"/>
              </a:spcAft>
              <a:buClr>
                <a:srgbClr val="92D050"/>
              </a:buClr>
              <a:buFont typeface="Wingdings"/>
              <a:buChar char=""/>
            </a:pPr>
            <a:r>
              <a:rPr lang="hu-HU" sz="1400" dirty="0">
                <a:ea typeface="Calibri"/>
              </a:rPr>
              <a:t>a</a:t>
            </a:r>
            <a:r>
              <a:rPr lang="hu-HU" sz="1400" dirty="0" smtClean="0">
                <a:ea typeface="Calibri"/>
              </a:rPr>
              <a:t> tag munkáltatója </a:t>
            </a:r>
            <a:r>
              <a:rPr lang="hu-HU" sz="1400" dirty="0">
                <a:ea typeface="Calibri"/>
              </a:rPr>
              <a:t>által fizetett, célzott szolgáltatás éves összege nem haladja meg a munkáltatónak a Pénztárban tagsági jogviszonnyal rendelkező alkalmazottainak létszáma és a tárgyév első napján érvényes havi minimálbér szorzatának összegét (ilyen várhatóan nem nagyon lesz </a:t>
            </a:r>
            <a:r>
              <a:rPr lang="hu-HU" sz="1400" dirty="0" smtClean="0">
                <a:ea typeface="Calibri"/>
              </a:rPr>
              <a:t>majd)</a:t>
            </a:r>
          </a:p>
          <a:p>
            <a:pPr marL="371475" lvl="0" indent="0" algn="just">
              <a:spcAft>
                <a:spcPts val="0"/>
              </a:spcAft>
              <a:buClr>
                <a:srgbClr val="92D050"/>
              </a:buClr>
              <a:buNone/>
            </a:pPr>
            <a:endParaRPr lang="hu-HU" sz="800" dirty="0">
              <a:ea typeface="Calibri"/>
            </a:endParaRPr>
          </a:p>
          <a:p>
            <a:pPr marL="0" indent="0" algn="just">
              <a:spcAft>
                <a:spcPts val="0"/>
              </a:spcAft>
              <a:buClr>
                <a:srgbClr val="92D050"/>
              </a:buClr>
              <a:buNone/>
            </a:pPr>
            <a:r>
              <a:rPr lang="hu-HU" sz="1400" dirty="0" smtClean="0">
                <a:ea typeface="Calibri"/>
              </a:rPr>
              <a:t>Azt, hogy a fenti feltételek fennállnak-e, </a:t>
            </a:r>
            <a:r>
              <a:rPr lang="hu-HU" sz="1400" b="1" dirty="0" smtClean="0">
                <a:ea typeface="Calibri"/>
              </a:rPr>
              <a:t>2 naptári évre visszamenőleg </a:t>
            </a:r>
            <a:r>
              <a:rPr lang="hu-HU" sz="1400" dirty="0">
                <a:ea typeface="Calibri"/>
              </a:rPr>
              <a:t>kell </a:t>
            </a:r>
            <a:r>
              <a:rPr lang="hu-HU" sz="1400" dirty="0" smtClean="0">
                <a:ea typeface="Calibri"/>
              </a:rPr>
              <a:t>vizsgálni.</a:t>
            </a:r>
          </a:p>
          <a:p>
            <a:pPr marL="0" indent="0" algn="just">
              <a:spcAft>
                <a:spcPts val="0"/>
              </a:spcAft>
              <a:buClr>
                <a:srgbClr val="92D050"/>
              </a:buClr>
              <a:buNone/>
            </a:pPr>
            <a:endParaRPr lang="hu-HU" sz="700" dirty="0">
              <a:ea typeface="Calibri"/>
            </a:endParaRPr>
          </a:p>
          <a:p>
            <a:pPr marL="0" indent="0" algn="just">
              <a:spcAft>
                <a:spcPts val="0"/>
              </a:spcAft>
              <a:buClr>
                <a:srgbClr val="92D050"/>
              </a:buClr>
              <a:buNone/>
            </a:pPr>
            <a:r>
              <a:rPr lang="hu-HU" sz="1400" b="1" dirty="0">
                <a:solidFill>
                  <a:srgbClr val="92D050"/>
                </a:solidFill>
              </a:rPr>
              <a:t>Ha az egyszerűsített </a:t>
            </a:r>
            <a:r>
              <a:rPr lang="hu-HU" sz="1400" b="1" dirty="0" smtClean="0">
                <a:solidFill>
                  <a:srgbClr val="92D050"/>
                </a:solidFill>
              </a:rPr>
              <a:t>ügyfél-átvilágítás elégségességéhez szükséges feltételek nem állnak fenn </a:t>
            </a:r>
            <a:r>
              <a:rPr lang="hu-HU" sz="1400" dirty="0" smtClean="0"/>
              <a:t>(mert pl. a tag egyéni befizetéseinek összege a tárgyévben meghaladta a 750 000 Ft-ot)</a:t>
            </a:r>
            <a:r>
              <a:rPr lang="hu-HU" sz="1400" b="1" dirty="0" smtClean="0"/>
              <a:t>, nem teljesíthető számára kifizetés, </a:t>
            </a:r>
            <a:r>
              <a:rPr lang="hu-HU" sz="1400" b="1" dirty="0" smtClean="0">
                <a:solidFill>
                  <a:srgbClr val="92D050"/>
                </a:solidFill>
              </a:rPr>
              <a:t>nem vehet igénybe szolgáltatást, csak akkor, ha az ún. </a:t>
            </a:r>
            <a:r>
              <a:rPr lang="hu-HU" sz="1400" b="1" dirty="0" smtClean="0">
                <a:solidFill>
                  <a:srgbClr val="FF0000"/>
                </a:solidFill>
              </a:rPr>
              <a:t>normál átvilágításon </a:t>
            </a:r>
            <a:r>
              <a:rPr lang="hu-HU" sz="1400" b="1" dirty="0" smtClean="0">
                <a:solidFill>
                  <a:srgbClr val="92D050"/>
                </a:solidFill>
              </a:rPr>
              <a:t>is átesik. </a:t>
            </a:r>
            <a:endParaRPr lang="hu-HU" sz="1400" dirty="0">
              <a:solidFill>
                <a:srgbClr val="92D050"/>
              </a:solidFill>
              <a:ea typeface="Calibri"/>
            </a:endParaRPr>
          </a:p>
          <a:p>
            <a:pPr marL="371475" lvl="0" indent="0" algn="just">
              <a:spcAft>
                <a:spcPts val="0"/>
              </a:spcAft>
              <a:buClr>
                <a:srgbClr val="92D050"/>
              </a:buClr>
              <a:buNone/>
            </a:pPr>
            <a:endParaRPr lang="hu-HU" sz="1400" dirty="0" smtClean="0">
              <a:ea typeface="Calibri"/>
            </a:endParaRPr>
          </a:p>
          <a:p>
            <a:pPr marL="0" indent="0" algn="just">
              <a:buNone/>
            </a:pP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33820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Normál ügyfél-átvilágítás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>
                <a:ea typeface="Calibri"/>
              </a:rPr>
              <a:t>A </a:t>
            </a:r>
            <a:r>
              <a:rPr lang="hu-HU" dirty="0">
                <a:ea typeface="Calibri"/>
              </a:rPr>
              <a:t>normál ügyfél-átvilágítás </a:t>
            </a:r>
            <a:r>
              <a:rPr lang="hu-HU" dirty="0" smtClean="0">
                <a:ea typeface="Calibri"/>
              </a:rPr>
              <a:t>alkalmával a Pénztár </a:t>
            </a:r>
            <a:r>
              <a:rPr lang="hu-HU" dirty="0">
                <a:ea typeface="Calibri"/>
              </a:rPr>
              <a:t>a </a:t>
            </a:r>
            <a:r>
              <a:rPr lang="hu-HU" b="1" dirty="0">
                <a:solidFill>
                  <a:srgbClr val="92D050"/>
                </a:solidFill>
                <a:ea typeface="Calibri"/>
              </a:rPr>
              <a:t>személyesen megjelenő </a:t>
            </a:r>
            <a:r>
              <a:rPr lang="hu-HU" b="1" dirty="0">
                <a:ea typeface="Calibri"/>
              </a:rPr>
              <a:t>ügyfelet </a:t>
            </a:r>
            <a:endParaRPr lang="hu-HU" b="1" dirty="0" smtClean="0">
              <a:ea typeface="Calibri"/>
            </a:endParaRPr>
          </a:p>
          <a:p>
            <a:pPr marL="285750" lvl="1" algn="just"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u-HU" dirty="0" smtClean="0">
                <a:ea typeface="Calibri"/>
              </a:rPr>
              <a:t>a </a:t>
            </a:r>
            <a:r>
              <a:rPr lang="hu-HU" dirty="0">
                <a:ea typeface="Calibri"/>
              </a:rPr>
              <a:t>személyazonosság igazolására alkalmas okmányok bemutatásával azonosítja, </a:t>
            </a:r>
            <a:endParaRPr lang="hu-HU" dirty="0" smtClean="0">
              <a:ea typeface="Calibri"/>
            </a:endParaRPr>
          </a:p>
          <a:p>
            <a:pPr marL="285750" lvl="1" algn="just"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u-HU" dirty="0" smtClean="0">
                <a:ea typeface="Calibri"/>
              </a:rPr>
              <a:t>rögzíti a </a:t>
            </a:r>
            <a:r>
              <a:rPr lang="hu-HU" dirty="0" err="1" smtClean="0">
                <a:ea typeface="Calibri"/>
              </a:rPr>
              <a:t>Pmt</a:t>
            </a:r>
            <a:r>
              <a:rPr lang="hu-HU" dirty="0" smtClean="0">
                <a:ea typeface="Calibri"/>
              </a:rPr>
              <a:t>. által megkövetelt adatokat</a:t>
            </a:r>
            <a:r>
              <a:rPr lang="hu-HU" dirty="0">
                <a:ea typeface="Calibri"/>
              </a:rPr>
              <a:t>, valamint </a:t>
            </a:r>
            <a:endParaRPr lang="hu-HU" dirty="0" smtClean="0">
              <a:ea typeface="Calibri"/>
            </a:endParaRPr>
          </a:p>
          <a:p>
            <a:pPr marL="285750" lvl="1" algn="just"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hu-HU" dirty="0" smtClean="0">
                <a:ea typeface="Calibri"/>
              </a:rPr>
              <a:t>a </a:t>
            </a:r>
            <a:r>
              <a:rPr lang="hu-HU" dirty="0">
                <a:ea typeface="Calibri"/>
              </a:rPr>
              <a:t>bemutatott okmányokról másolatot készít és azt visszakereshetően archiválja. </a:t>
            </a:r>
          </a:p>
          <a:p>
            <a:pPr marL="0" indent="0" algn="just">
              <a:buNone/>
            </a:pPr>
            <a:endParaRPr lang="hu-HU" sz="1800" dirty="0" smtClean="0"/>
          </a:p>
          <a:p>
            <a:pPr marL="0" indent="0" algn="just">
              <a:buNone/>
            </a:pPr>
            <a:r>
              <a:rPr lang="hu-HU" sz="1800" b="1" dirty="0" smtClean="0"/>
              <a:t>Ha a normál ügyfél-átvilágításon az ügyfél nem jelenik meg személyesen</a:t>
            </a:r>
            <a:r>
              <a:rPr lang="hu-HU" sz="1800" dirty="0" smtClean="0"/>
              <a:t>, abban az </a:t>
            </a:r>
            <a:r>
              <a:rPr lang="hu-HU" sz="1800" dirty="0"/>
              <a:t>esetben </a:t>
            </a:r>
            <a:r>
              <a:rPr lang="hu-HU" sz="1800" dirty="0" smtClean="0"/>
              <a:t>a személyazonosság </a:t>
            </a:r>
            <a:r>
              <a:rPr lang="hu-HU" sz="1800" dirty="0"/>
              <a:t>igazoló ellenőrzése teljesítéséhez </a:t>
            </a:r>
            <a:r>
              <a:rPr lang="hu-HU" sz="1800" dirty="0" smtClean="0"/>
              <a:t>elfogadható </a:t>
            </a:r>
            <a:r>
              <a:rPr lang="hu-HU" sz="1800" dirty="0"/>
              <a:t>az okiratok hiteles </a:t>
            </a:r>
            <a:r>
              <a:rPr lang="hu-HU" sz="1800" dirty="0" smtClean="0"/>
              <a:t>másolata, </a:t>
            </a:r>
            <a:r>
              <a:rPr lang="hu-HU" sz="1800" dirty="0"/>
              <a:t>ha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rgbClr val="92D050"/>
              </a:buClr>
            </a:pPr>
            <a:r>
              <a:rPr lang="hu-HU" sz="1800" dirty="0" smtClean="0">
                <a:ea typeface="Calibri"/>
              </a:rPr>
              <a:t>azokat </a:t>
            </a:r>
            <a:r>
              <a:rPr lang="hu-HU" sz="1800" dirty="0">
                <a:ea typeface="Calibri"/>
              </a:rPr>
              <a:t>közjegyző vagy magyar külképviseleti hatóság </a:t>
            </a:r>
            <a:r>
              <a:rPr lang="hu-HU" sz="1800" dirty="0" smtClean="0">
                <a:ea typeface="Calibri"/>
              </a:rPr>
              <a:t>hitelesítette</a:t>
            </a:r>
            <a:r>
              <a:rPr lang="hu-HU" sz="1800" dirty="0">
                <a:ea typeface="Calibri"/>
              </a:rPr>
              <a:t>, vagy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rgbClr val="92D050"/>
              </a:buClr>
            </a:pPr>
            <a:r>
              <a:rPr lang="hu-HU" sz="1800" dirty="0">
                <a:ea typeface="Calibri"/>
              </a:rPr>
              <a:t>a másolatot az okirat kiállításának helye szerinti állam hiteles másolat készítésére feljogosított hatósága készítette, és </a:t>
            </a:r>
            <a:r>
              <a:rPr lang="hu-HU" sz="1800" dirty="0" smtClean="0">
                <a:ea typeface="Calibri"/>
              </a:rPr>
              <a:t>azt a </a:t>
            </a:r>
            <a:r>
              <a:rPr lang="hu-HU" sz="1800" dirty="0">
                <a:ea typeface="Calibri"/>
              </a:rPr>
              <a:t>magyar külképviseleti hatóság felülhitelesítette e hatóság másolaton szereplő aláírását és bélyegzőlenyomatát</a:t>
            </a:r>
            <a:r>
              <a:rPr lang="hu-HU" sz="1800" dirty="0" smtClean="0">
                <a:ea typeface="Calibri"/>
              </a:rPr>
              <a:t>.</a:t>
            </a:r>
            <a:endParaRPr lang="hu-HU" sz="180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27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Normál ügyfél-átvilágítás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192269" cy="4824536"/>
          </a:xfrm>
        </p:spPr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hu-HU" sz="1700" b="1" dirty="0" smtClean="0"/>
              <a:t>Az</a:t>
            </a:r>
            <a:r>
              <a:rPr lang="hu-HU" sz="1700" dirty="0" smtClean="0"/>
              <a:t> </a:t>
            </a:r>
            <a:r>
              <a:rPr lang="hu-HU" sz="1700" b="1" dirty="0" smtClean="0"/>
              <a:t>azonosítási adatlap tartalma</a:t>
            </a:r>
            <a:r>
              <a:rPr lang="hu-HU" sz="1700" dirty="0" smtClean="0"/>
              <a:t>:</a:t>
            </a:r>
          </a:p>
          <a:p>
            <a:pPr marL="990600" indent="-361950"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800" dirty="0" smtClean="0"/>
              <a:t>Az ügyfél ún. </a:t>
            </a:r>
            <a:r>
              <a:rPr lang="hu-HU" sz="1800" dirty="0" err="1" smtClean="0"/>
              <a:t>Pmt</a:t>
            </a:r>
            <a:r>
              <a:rPr lang="hu-HU" sz="1800" dirty="0" smtClean="0"/>
              <a:t> </a:t>
            </a:r>
            <a:r>
              <a:rPr lang="hu-HU" sz="1800" dirty="0" smtClean="0"/>
              <a:t>adatai (lásd. Egyszerűsített ügyfél-átvilágítás, 5. dia)</a:t>
            </a:r>
          </a:p>
          <a:p>
            <a:pPr marL="990600" indent="-361950"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hu-HU" sz="1800" b="1" dirty="0"/>
              <a:t>k</a:t>
            </a:r>
            <a:r>
              <a:rPr lang="hu-HU" sz="1800" b="1" dirty="0" smtClean="0"/>
              <a:t>iemelt közszereplőre </a:t>
            </a:r>
            <a:r>
              <a:rPr lang="hu-HU" sz="1800" dirty="0" smtClean="0"/>
              <a:t>vonatkozó nyilatkozat, ha: </a:t>
            </a:r>
          </a:p>
          <a:p>
            <a:pPr marL="1790700" indent="-447675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hu-HU" sz="1800" dirty="0" smtClean="0"/>
              <a:t>az ügyfél, vagy </a:t>
            </a:r>
          </a:p>
          <a:p>
            <a:pPr marL="1790700" indent="-447675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hu-HU" sz="1800" dirty="0" smtClean="0"/>
              <a:t>közeli hozzátartozója kiemelt közszereplő, vagy</a:t>
            </a:r>
          </a:p>
          <a:p>
            <a:pPr marL="1790700" indent="-447675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hu-HU" sz="1800" dirty="0"/>
              <a:t>a</a:t>
            </a:r>
            <a:r>
              <a:rPr lang="hu-HU" sz="1800" dirty="0" smtClean="0"/>
              <a:t>z ügyfél kiemelt közszereplővel közeli kapcsolatban áll azaz, </a:t>
            </a:r>
          </a:p>
          <a:p>
            <a:pPr marL="2152650" indent="-361950" algn="just">
              <a:buClr>
                <a:srgbClr val="92D050"/>
              </a:buClr>
              <a:buFont typeface="Wingdings" panose="05000000000000000000" pitchFamily="2" charset="2"/>
              <a:buChar char="ü"/>
              <a:tabLst>
                <a:tab pos="2152650" algn="l"/>
              </a:tabLst>
            </a:pPr>
            <a:r>
              <a:rPr lang="hu-HU" sz="1800" dirty="0" smtClean="0"/>
              <a:t>az ügyfél egy kiemelt közszereplővel közösen tulajdonosa egy cégnek, vagy vele szoros üzleti kapcsolatban áll, </a:t>
            </a:r>
          </a:p>
          <a:p>
            <a:pPr marL="2152650" indent="-361950" algn="just">
              <a:buClr>
                <a:srgbClr val="92D050"/>
              </a:buClr>
              <a:buFont typeface="Wingdings" panose="05000000000000000000" pitchFamily="2" charset="2"/>
              <a:buChar char="ü"/>
              <a:tabLst>
                <a:tab pos="2152650" algn="l"/>
              </a:tabLst>
            </a:pPr>
            <a:r>
              <a:rPr lang="hu-HU" sz="1800" dirty="0"/>
              <a:t>a</a:t>
            </a:r>
            <a:r>
              <a:rPr lang="hu-HU" sz="1800" dirty="0" smtClean="0"/>
              <a:t>z ügyfél egy személyben tulajdonosa egy olyan cégnek/szervezetnek, melyet kiemelt közszereplő javára hoztak létre)</a:t>
            </a:r>
          </a:p>
          <a:p>
            <a:pPr marL="990600" indent="-361950">
              <a:buClr>
                <a:srgbClr val="92D050"/>
              </a:buClr>
              <a:buFont typeface="Wingdings" panose="05000000000000000000" pitchFamily="2" charset="2"/>
              <a:buChar char="Ø"/>
              <a:tabLst>
                <a:tab pos="990600" algn="l"/>
              </a:tabLst>
            </a:pPr>
            <a:r>
              <a:rPr lang="hu-HU" sz="1800" dirty="0"/>
              <a:t>s</a:t>
            </a:r>
            <a:r>
              <a:rPr lang="hu-HU" sz="1800" dirty="0" smtClean="0"/>
              <a:t>zemélyazonosító </a:t>
            </a:r>
            <a:r>
              <a:rPr lang="hu-HU" sz="1800" b="1" dirty="0" smtClean="0"/>
              <a:t>okmányok másolatát is csatolni kell </a:t>
            </a:r>
            <a:r>
              <a:rPr lang="hu-HU" sz="1800" dirty="0" smtClean="0"/>
              <a:t>az azonosítási adatlaphoz (sima fénymásolat)</a:t>
            </a:r>
          </a:p>
        </p:txBody>
      </p:sp>
    </p:spTree>
    <p:extLst>
      <p:ext uri="{BB962C8B-B14F-4D97-AF65-F5344CB8AC3E}">
        <p14:creationId xmlns:p14="http://schemas.microsoft.com/office/powerpoint/2010/main" val="192618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6839</TotalTime>
  <Words>2624</Words>
  <Application>Microsoft Office PowerPoint</Application>
  <PresentationFormat>Diavetítés a képernyőre (4:3 oldalarány)</PresentationFormat>
  <Paragraphs>280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Thème Office</vt:lpstr>
      <vt:lpstr>  </vt:lpstr>
      <vt:lpstr>Ki minősül ügyfélnek?</vt:lpstr>
      <vt:lpstr>Mely esetekben kötelező az ügyfelek átvilágítása? </vt:lpstr>
      <vt:lpstr>Egyszerűsített ügyfél-átvilágítás</vt:lpstr>
      <vt:lpstr>Egyszerűsített ügyfél-átvilágítás</vt:lpstr>
      <vt:lpstr>Egyszerűsített ügyfél-átvilágítás</vt:lpstr>
      <vt:lpstr>Egyszerűsített ügyfél-átvilágítás</vt:lpstr>
      <vt:lpstr>Normál ügyfél-átvilágítás</vt:lpstr>
      <vt:lpstr>Normál ügyfél-átvilágítás</vt:lpstr>
      <vt:lpstr>Normál ügyfél-átvilágítás</vt:lpstr>
      <vt:lpstr>Normál ügyfél-átvilágítás</vt:lpstr>
      <vt:lpstr>Két éves ellenőrzés (2 éves szabály)</vt:lpstr>
      <vt:lpstr>Öt éves ellenőrzés</vt:lpstr>
      <vt:lpstr>Megerősített eljárás - monitoring</vt:lpstr>
      <vt:lpstr>Szokatlan ügyletek </vt:lpstr>
      <vt:lpstr>Magas kockázatú ügyfelek és ügyletek</vt:lpstr>
      <vt:lpstr>Mikor szükséges vezetői jóváhagyás? </vt:lpstr>
      <vt:lpstr>Vezetői jóváhagyás folyamata</vt:lpstr>
      <vt:lpstr>Vezetői jóváhagyás folyamata</vt:lpstr>
      <vt:lpstr>Az azonosítás típusát / kifizetések teljesíthetőségét  befolyásoló tényezők</vt:lpstr>
      <vt:lpstr>A Pénztár bejelentési kötelezettsége a Pmt. alapján</vt:lpstr>
      <vt:lpstr>A Pénztár bejelentési kötelezettsége a Pmt. alapján</vt:lpstr>
      <vt:lpstr>A Pénztár bejelentési kötelezettsége a Kit. alapján</vt:lpstr>
      <vt:lpstr>A Pénztár bejelentési kötelezettsége a Kit. alapján</vt:lpstr>
      <vt:lpstr>Az ügyintézők feladatai a Pénztár Pmt. és Kit. szerinti bejelentési kötelezettségével kapcsolatban</vt:lpstr>
      <vt:lpstr>Visszaélés-bejelentő rendszer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Könczöl Anita Melinda</dc:creator>
  <cp:lastModifiedBy>Csécs Andrea</cp:lastModifiedBy>
  <cp:revision>333</cp:revision>
  <dcterms:created xsi:type="dcterms:W3CDTF">2015-09-23T06:11:46Z</dcterms:created>
  <dcterms:modified xsi:type="dcterms:W3CDTF">2018-12-04T12:48:27Z</dcterms:modified>
</cp:coreProperties>
</file>