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2" r:id="rId8"/>
    <p:sldId id="269" r:id="rId9"/>
    <p:sldId id="271" r:id="rId10"/>
    <p:sldId id="262" r:id="rId11"/>
    <p:sldId id="263" r:id="rId12"/>
    <p:sldId id="264" r:id="rId13"/>
    <p:sldId id="265" r:id="rId14"/>
    <p:sldId id="266" r:id="rId15"/>
    <p:sldId id="276" r:id="rId16"/>
    <p:sldId id="277" r:id="rId17"/>
    <p:sldId id="274" r:id="rId18"/>
    <p:sldId id="268" r:id="rId19"/>
    <p:sldId id="283" r:id="rId20"/>
    <p:sldId id="273" r:id="rId21"/>
    <p:sldId id="278" r:id="rId22"/>
    <p:sldId id="275" r:id="rId23"/>
    <p:sldId id="282" r:id="rId24"/>
    <p:sldId id="280" r:id="rId25"/>
    <p:sldId id="267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enc.kajari\AppData\Local\Microsoft\Windows\Temporary%20Internet%20Files\Content.Outlook\6ARWCE1E\3_6_10%20befizet&#233;se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600" kern="12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Calibri" pitchFamily="34" charset="0"/>
              </a:rPr>
              <a:t>Megtakarítás 10 év alatt!</a:t>
            </a:r>
            <a:endParaRPr lang="hu-HU" sz="2600" kern="1200" dirty="0">
              <a:solidFill>
                <a:srgbClr val="002060"/>
              </a:solidFill>
              <a:latin typeface="Calibri" pitchFamily="34" charset="0"/>
              <a:ea typeface="+mn-ea"/>
              <a:cs typeface="Calibri" pitchFamily="34" charset="0"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3 000 Ft</c:v>
          </c:tx>
          <c:invertIfNegative val="0"/>
          <c:dLbls>
            <c:dLbl>
              <c:idx val="0"/>
              <c:layout>
                <c:manualLayout>
                  <c:x val="-0.19135802469135801"/>
                  <c:y val="-6.7436436631856103E-3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463 436</a:t>
                    </a:r>
                    <a:endParaRPr lang="en-US" sz="3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befizetés összege</c:v>
              </c:pt>
            </c:strLit>
          </c:cat>
          <c:val>
            <c:numRef>
              <c:f>Munka1!$H$13</c:f>
              <c:numCache>
                <c:formatCode>#,##0</c:formatCode>
                <c:ptCount val="1"/>
                <c:pt idx="0">
                  <c:v>463436.34484813095</c:v>
                </c:pt>
              </c:numCache>
            </c:numRef>
          </c:val>
        </c:ser>
        <c:ser>
          <c:idx val="1"/>
          <c:order val="1"/>
          <c:tx>
            <c:v>6 000 Ft</c:v>
          </c:tx>
          <c:invertIfNegative val="0"/>
          <c:dLbls>
            <c:dLbl>
              <c:idx val="0"/>
              <c:layout>
                <c:manualLayout>
                  <c:x val="-0.17592592592592587"/>
                  <c:y val="2.2478222231032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Munka1!$H$30</c:f>
              <c:numCache>
                <c:formatCode>#,##0</c:formatCode>
                <c:ptCount val="1"/>
                <c:pt idx="0">
                  <c:v>979366.40249847667</c:v>
                </c:pt>
              </c:numCache>
            </c:numRef>
          </c:val>
        </c:ser>
        <c:ser>
          <c:idx val="2"/>
          <c:order val="2"/>
          <c:tx>
            <c:v>10 000 Ft</c:v>
          </c:tx>
          <c:invertIfNegative val="0"/>
          <c:dLbls>
            <c:dLbl>
              <c:idx val="0"/>
              <c:layout>
                <c:manualLayout>
                  <c:x val="-0.22685197336444055"/>
                  <c:y val="-2.2478222231032585E-3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>
                        <a:solidFill>
                          <a:schemeClr val="bg1"/>
                        </a:solidFill>
                        <a:effectLst/>
                      </a:rPr>
                      <a:t>1625993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  <a:effectLst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Munka1!$H$45</c:f>
              <c:numCache>
                <c:formatCode>#,##0</c:formatCode>
                <c:ptCount val="1"/>
                <c:pt idx="0">
                  <c:v>1625993.0841466773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5628544"/>
        <c:axId val="157717632"/>
      </c:barChart>
      <c:catAx>
        <c:axId val="1456285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157717632"/>
        <c:crosses val="autoZero"/>
        <c:auto val="1"/>
        <c:lblAlgn val="ctr"/>
        <c:lblOffset val="100"/>
        <c:noMultiLvlLbl val="0"/>
      </c:catAx>
      <c:valAx>
        <c:axId val="15771763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456285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83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91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45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51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191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98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05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0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49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17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7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F266-10F2-4B77-AD40-6F317141DB23}" type="datetimeFigureOut">
              <a:rPr lang="hu-HU" smtClean="0"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726B-4DDB-45BB-A5A1-25EFE259E1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12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nb.hu/letoltes/nyugdijpenztari-hozamok-2003-2017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miumnyugdijpenztar.hu/letoltes?doc=10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rtal.premiumnyugdijpenztar.hu/portal-bejelentkez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rtekesites@premiumpenztarak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2"/>
            <a:r>
              <a:rPr lang="hu-HU" altLang="hu-HU" sz="3900" b="1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OKTATÁSI ANYAG 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561114" y="6355728"/>
            <a:ext cx="554782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3775" lvl="2" indent="0">
              <a:lnSpc>
                <a:spcPct val="150000"/>
              </a:lnSpc>
              <a:spcBef>
                <a:spcPct val="0"/>
              </a:spcBef>
              <a:buClr>
                <a:srgbClr val="92D050"/>
              </a:buClr>
              <a:buNone/>
            </a:pPr>
            <a:r>
              <a:rPr lang="hu-HU" altLang="hu-HU" sz="1700" b="1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Belső anyag, ügyfelek számára nem kiadható! </a:t>
            </a:r>
            <a:endParaRPr lang="hu-HU" altLang="hu-HU" sz="2200" b="1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27" name="Kép 2" descr="https://premiumnyugdijpenztar.hu/images/front/onyp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764704"/>
            <a:ext cx="723266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6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686" y="274638"/>
            <a:ext cx="7488113" cy="70609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választható </a:t>
            </a:r>
            <a:r>
              <a:rPr lang="hu-H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portfólió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08398"/>
            <a:ext cx="8229600" cy="481776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Klasszikus </a:t>
            </a: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befektetési portfólió </a:t>
            </a:r>
          </a:p>
          <a:p>
            <a:r>
              <a:rPr lang="hu-HU" sz="2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Kockázati besorolása: alacsony kockázatú </a:t>
            </a:r>
          </a:p>
          <a:p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Kiknek </a:t>
            </a: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ajánljuk?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Azoknak, akik tervezett nyugdíjba vonulásukig rövid megtakarítási idő előtt állnak (1960 előtt született tagok).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503" y="3861048"/>
            <a:ext cx="4896544" cy="268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églalap 4"/>
          <p:cNvSpPr/>
          <p:nvPr/>
        </p:nvSpPr>
        <p:spPr>
          <a:xfrm>
            <a:off x="179512" y="4005064"/>
            <a:ext cx="432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célja</a:t>
            </a: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egyenletes mértékű, nagy ingadozásoktól mentes gyarapodás. Úgy valósítjuk meg, hogy a portfólió nagy részét </a:t>
            </a: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biztonságos értékpapírokba </a:t>
            </a:r>
            <a:r>
              <a:rPr lang="hu-H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helyezzük. </a:t>
            </a:r>
          </a:p>
        </p:txBody>
      </p:sp>
    </p:spTree>
    <p:extLst>
      <p:ext uri="{BB962C8B-B14F-4D97-AF65-F5344CB8AC3E}">
        <p14:creationId xmlns:p14="http://schemas.microsoft.com/office/powerpoint/2010/main" val="2192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620688"/>
            <a:ext cx="8229600" cy="547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	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</a:rPr>
              <a:t>II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hu-HU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Irány – 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2025</a:t>
            </a:r>
            <a:r>
              <a:rPr lang="hu-HU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céldátum befektetési 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</a:t>
            </a:r>
          </a:p>
          <a:p>
            <a:pPr marL="0" indent="0">
              <a:buNone/>
            </a:pPr>
            <a:endParaRPr lang="hu-HU" sz="36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2018. július 1-jei kockázati besorolása: közepes kockázatú.</a:t>
            </a:r>
          </a:p>
          <a:p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Kiknek </a:t>
            </a: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ajánljuk?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Azoknak, akik közepesen hosszú megtakarítási idő előtt állnak (1960 és 1970 között születek), tervezett nyugdíjba vonulásuk 2025-re, vagy az azt követő évekre esik. 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1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476672"/>
            <a:ext cx="8229600" cy="560608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célja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Az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</a:rPr>
              <a:t>Irány- 2025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portfólió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céldátuma 2025. A céldátum évének december 31. napjával a portfólió beolvad a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Klasszikus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portfólióba. A portfólió kockázati szintje előre meghatározott módon évről évre halad a kevésbé kockázatos felé. </a:t>
            </a:r>
            <a:r>
              <a:rPr lang="hu-HU" dirty="0"/>
              <a:t> 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s://premiumnyugdijpenztar.hu/lib/kcfinder/upload/images/Arany-kozeput-20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87" y="3212976"/>
            <a:ext cx="594767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548680"/>
            <a:ext cx="8229600" cy="5577483"/>
          </a:xfrm>
        </p:spPr>
        <p:txBody>
          <a:bodyPr/>
          <a:lstStyle/>
          <a:p>
            <a:pPr marL="457200" lvl="1" indent="0">
              <a:buNone/>
            </a:pPr>
            <a:r>
              <a:rPr lang="hu-HU" dirty="0" smtClean="0"/>
              <a:t>	</a:t>
            </a:r>
            <a:r>
              <a:rPr lang="hu-HU" sz="3600" b="1" dirty="0">
                <a:solidFill>
                  <a:srgbClr val="002060"/>
                </a:solidFill>
                <a:latin typeface="Calibri" pitchFamily="34" charset="0"/>
              </a:rPr>
              <a:t>III. 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</a:rPr>
              <a:t>Irány- 2035 céldátum </a:t>
            </a:r>
            <a:r>
              <a:rPr lang="hu-HU" sz="3600" b="1" dirty="0">
                <a:solidFill>
                  <a:srgbClr val="002060"/>
                </a:solidFill>
                <a:latin typeface="Calibri" pitchFamily="34" charset="0"/>
              </a:rPr>
              <a:t>befektetési </a:t>
            </a:r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</a:rPr>
              <a:t>portfólió</a:t>
            </a:r>
            <a:r>
              <a:rPr lang="hu-HU" dirty="0"/>
              <a:t> </a:t>
            </a:r>
            <a:endParaRPr lang="hu-HU" dirty="0" smtClean="0"/>
          </a:p>
          <a:p>
            <a:pPr marL="457200" lvl="1" indent="0">
              <a:buNone/>
            </a:pPr>
            <a:endParaRPr lang="hu-HU" dirty="0"/>
          </a:p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2018. július 1-jei kockázati besorolása: 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magas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kockázatú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Kiknek </a:t>
            </a: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ajánljuk?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Azoknak, akik életpályájuk elején vannak (azok az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1970 és 1980 között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születettek, akiknek tervezett nyugdíjba vonulása 2035-re, vagy az azt követő évekre tehető), illetve elfogadják a magasabb kockázatot – azaz az esetleges rövidtávú veszteségeket is.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976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0090" y="548680"/>
            <a:ext cx="8229600" cy="55774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b="1" dirty="0" smtClean="0"/>
              <a:t>	</a:t>
            </a: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</a:t>
            </a:r>
            <a:r>
              <a:rPr lang="hu-H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célja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céldátum évének december 31. napjával a portfólió beolvad a Klasszikus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portfólióba. A portfólió kockázati szintje előre meghatározott módon évről évre halad a kevésbé kockázatos felé.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https://premiumnyugdijpenztar.hu/lib/kcfinder/upload/images/Fiatalos-lendulet-20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99" y="2798783"/>
            <a:ext cx="6237758" cy="389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7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686" y="274638"/>
            <a:ext cx="748811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sz="4000" b="1" dirty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IV. Irány - 2045 céldátum befektetési portfólió</a:t>
            </a:r>
            <a:r>
              <a:rPr lang="hu-HU" b="1" dirty="0"/>
              <a:t> 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2018. július 1-jei, kezdeti kockázati besorolása magas szintű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hu-HU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Kiknek ajánljuk</a:t>
            </a:r>
            <a:r>
              <a:rPr lang="hu-H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457200" lvl="1" indent="0">
              <a:buNone/>
            </a:pPr>
            <a:r>
              <a:rPr lang="hu-HU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Azoknak, akik életpályájuk elején vannak (azok az 1980 után született tagok, akiknek tervezett nyugdíjba vonulása 2045-re, vagy az azt követő évekre tehető), illetve elfogadják a magasabb kockázatot – azaz az esetleges rövidtávú veszteségeket – a közép-hosszútávon várható magasabb hozam reményében.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12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 célja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>
            <a:normAutofit/>
          </a:bodyPr>
          <a:lstStyle/>
          <a:p>
            <a:pPr lvl="2"/>
            <a:endParaRPr lang="hu-HU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hu-HU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</a:t>
            </a:r>
            <a:r>
              <a:rPr lang="hu-HU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Irány 2045 portfólió 2045-ös céldátummal meghatározott portfólió. A céldátum évének december 31. napjával a portfólió beolvad a Klasszikus portfólióba. A portfólió kockázati szintje előre meghatározott módon évről évre halad a kevésbé kockázatos felé</a:t>
            </a:r>
            <a:r>
              <a:rPr lang="hu-HU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2"/>
            <a:r>
              <a:rPr lang="hu-HU" dirty="0"/>
              <a:t> </a:t>
            </a:r>
            <a:r>
              <a:rPr lang="hu-HU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portfólió kockázatát főként az alábbi tényezők befolyásolják: a részvények árfolyamkockázata, a portfólió devizakitettségének árfolyamkockázata, a piaci hozamingadozásokból eredő árfolyamváltozások kockázata, illetve a kapcsolódó kibocsátói és likviditási kockázatok.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2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687" y="476672"/>
            <a:ext cx="7488113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 váltás:</a:t>
            </a:r>
          </a:p>
          <a:p>
            <a:pPr marL="0" indent="0">
              <a:buNone/>
            </a:pP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Gyakorisága nincs korlátozva</a:t>
            </a:r>
            <a:endParaRPr lang="hu-HU" sz="2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nyomtatvány beérkezését követő 10. munkanapon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történik meg. A bejelentés telefonon is történhet.</a:t>
            </a:r>
          </a:p>
          <a:p>
            <a:pPr marL="0" indent="0">
              <a:buNone/>
            </a:pP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Díja: a megtakarítás 1 ezrelék maximum 2000 Ft</a:t>
            </a:r>
          </a:p>
          <a:p>
            <a:pPr marL="0" indent="0">
              <a:buNone/>
            </a:pPr>
            <a:endParaRPr lang="hu-HU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Egyéb tudnivalók:</a:t>
            </a:r>
          </a:p>
          <a:p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Ha nem kerül megjelölésre portfólió akkor az </a:t>
            </a:r>
            <a:r>
              <a:rPr lang="hu-HU" sz="2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életkornak megfelelő portfólió kerül beállításra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hu-HU" sz="2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befektetési kockázatokat kizárólag a tag viseli, a nyugdíjpénztári tagi befektetésekre a partnerkockázatokat csökkentő védelmi rendszerek (OBA, BEVA) nem állnak rendelkezésre.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431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686" y="274638"/>
            <a:ext cx="7488113" cy="1210146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Érdemes befizetni!</a:t>
            </a:r>
            <a:endParaRPr lang="hu-HU" sz="3600" b="1" dirty="0">
              <a:solidFill>
                <a:srgbClr val="002060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3541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25505" cy="556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74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62194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/>
          <p:cNvSpPr/>
          <p:nvPr/>
        </p:nvSpPr>
        <p:spPr>
          <a:xfrm>
            <a:off x="827584" y="6229449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 </a:t>
            </a:r>
            <a:r>
              <a:rPr lang="hu-HU" sz="160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hu-HU" sz="160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átlaghozammal</a:t>
            </a:r>
            <a:r>
              <a:rPr lang="hu-HU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10 éves periódusra, adó-visszatérítéssel és működési költséggel számolva</a:t>
            </a:r>
          </a:p>
        </p:txBody>
      </p:sp>
    </p:spTree>
    <p:extLst>
      <p:ext uri="{BB962C8B-B14F-4D97-AF65-F5344CB8AC3E}">
        <p14:creationId xmlns:p14="http://schemas.microsoft.com/office/powerpoint/2010/main" val="35974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282154"/>
          </a:xfrm>
        </p:spPr>
        <p:txBody>
          <a:bodyPr>
            <a:normAutofit/>
          </a:bodyPr>
          <a:lstStyle/>
          <a:p>
            <a:r>
              <a:rPr lang="hu-HU" alt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PRÉMIUM Önkéntes Nyugdíjpénztár számokban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endParaRPr lang="hu-HU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  <a:cs typeface="Calibri" pitchFamily="34" charset="0"/>
              </a:rPr>
              <a:t>Korábbi nevén: AXA Önkéntes Nyugdíjpénztár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  <a:cs typeface="Calibri" pitchFamily="34" charset="0"/>
              </a:rPr>
              <a:t>Alapítás éve: 1995</a:t>
            </a:r>
          </a:p>
          <a:p>
            <a:r>
              <a:rPr lang="hu-HU" b="1" dirty="0" smtClean="0">
                <a:solidFill>
                  <a:srgbClr val="002060"/>
                </a:solidFill>
                <a:cs typeface="Calibri" pitchFamily="34" charset="0"/>
              </a:rPr>
              <a:t>62.000 pénztártag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  <a:cs typeface="Calibri" pitchFamily="34" charset="0"/>
              </a:rPr>
              <a:t>41 milliárd Ft vagyon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200" b="1" dirty="0">
                <a:solidFill>
                  <a:srgbClr val="002060"/>
                </a:solidFill>
                <a:cs typeface="Calibri" pitchFamily="34" charset="0"/>
              </a:rPr>
              <a:t>4</a:t>
            </a:r>
            <a:r>
              <a:rPr lang="hu-HU" sz="3200" b="1" dirty="0" smtClean="0">
                <a:solidFill>
                  <a:srgbClr val="002060"/>
                </a:solidFill>
                <a:cs typeface="Calibri" pitchFamily="34" charset="0"/>
              </a:rPr>
              <a:t> db befektetési portfólió</a:t>
            </a:r>
          </a:p>
          <a:p>
            <a:pPr marL="0" lvl="1" indent="0">
              <a:buNone/>
            </a:pPr>
            <a:endParaRPr lang="hu-HU" sz="3200" b="1" dirty="0" smtClean="0">
              <a:solidFill>
                <a:srgbClr val="002060"/>
              </a:solidFill>
              <a:cs typeface="Calibri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8765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8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Hogyan lehet befizetni?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Bankkártyás </a:t>
            </a: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befizetéssel </a:t>
            </a:r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hu-HU" sz="280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ezt ajánljuk):</a:t>
            </a:r>
            <a:r>
              <a:rPr lang="hu-HU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hu-HU" sz="2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honlapunkon keresztül </a:t>
            </a:r>
            <a:r>
              <a:rPr lang="hu-HU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(tranzakciós díj nélkül</a:t>
            </a:r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Ügyfélportálon rendszeres bankkártyás befizetés beállítható</a:t>
            </a:r>
          </a:p>
          <a:p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Személyesen az ügyfélszolgálaton</a:t>
            </a:r>
          </a:p>
          <a:p>
            <a:endParaRPr lang="hu-HU" sz="2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Átutalással:</a:t>
            </a:r>
          </a:p>
          <a:p>
            <a:r>
              <a:rPr lang="hu-HU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Eseti vagy rendszeres átutalási megbízással</a:t>
            </a:r>
          </a:p>
          <a:p>
            <a:pPr marL="0" indent="0">
              <a:buNone/>
            </a:pPr>
            <a:endParaRPr lang="hu-HU" sz="2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UniCredit </a:t>
            </a: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Bankban készpénz befizetéssel</a:t>
            </a: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Munkáltatói levonással</a:t>
            </a:r>
            <a:endParaRPr lang="hu-HU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0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l">
              <a:spcBef>
                <a:spcPct val="20000"/>
              </a:spcBef>
            </a:pPr>
            <a:r>
              <a:rPr lang="hu-HU" sz="3200" b="1" dirty="0">
                <a:solidFill>
                  <a:srgbClr val="002060"/>
                </a:solidFill>
                <a:latin typeface="Calibri" pitchFamily="34" charset="0"/>
                <a:ea typeface="+mn-ea"/>
                <a:cs typeface="Calibri" pitchFamily="34" charset="0"/>
              </a:rPr>
              <a:t>Hozamok </a:t>
            </a:r>
            <a:r>
              <a:rPr lang="hu-HU" sz="3200" b="1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Calibri" pitchFamily="34" charset="0"/>
              </a:rPr>
              <a:t>kommunikálása:</a:t>
            </a:r>
            <a:endParaRPr lang="hu-HU" sz="3200" b="1" dirty="0">
              <a:solidFill>
                <a:srgbClr val="002060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08398"/>
            <a:ext cx="8229600" cy="5288954"/>
          </a:xfrm>
        </p:spPr>
        <p:txBody>
          <a:bodyPr>
            <a:normAutofit fontScale="77500" lnSpcReduction="20000"/>
          </a:bodyPr>
          <a:lstStyle/>
          <a:p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Portfóliókról szóló </a:t>
            </a:r>
            <a:r>
              <a:rPr lang="hu-H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tájékoztatáskor </a:t>
            </a:r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hozamokról 10 illetve </a:t>
            </a:r>
            <a:r>
              <a:rPr lang="hu-HU" sz="31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15 éves átlag nettó hozamokat kommunikáljuk.  </a:t>
            </a:r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Negyedéves hozam adatokat ne használjuk, érvelésnél se említsük. </a:t>
            </a:r>
          </a:p>
          <a:p>
            <a:r>
              <a:rPr lang="hu-H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előző </a:t>
            </a:r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éves hozameredményeket kereskedelmi kommunikációban </a:t>
            </a:r>
            <a:r>
              <a:rPr lang="hu-HU" sz="31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tárgyév </a:t>
            </a:r>
            <a:r>
              <a:rPr lang="hu-HU" sz="31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03.15-ig nem használhatjuk.</a:t>
            </a:r>
          </a:p>
          <a:p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Azt követően sem lehet kiemelni csupán az éves hozamokat, mellé kell tenni a </a:t>
            </a:r>
            <a:r>
              <a:rPr lang="hu-HU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10 és 15 </a:t>
            </a:r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évest.</a:t>
            </a:r>
          </a:p>
          <a:p>
            <a:r>
              <a:rPr lang="hu-HU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Lehetőség szerint használjunk összehasonlításokat. Az MNB honlapján hivatalos adatok elérhetőek. </a:t>
            </a:r>
          </a:p>
          <a:p>
            <a:r>
              <a:rPr lang="hu-HU" u="sng" dirty="0">
                <a:hlinkClick r:id="rId2"/>
              </a:rPr>
              <a:t>https://</a:t>
            </a:r>
            <a:r>
              <a:rPr lang="hu-HU" u="sng" dirty="0" smtClean="0">
                <a:hlinkClick r:id="rId2"/>
              </a:rPr>
              <a:t>www.mnb.hu/letoltes/nyugdijpenztari-hozamok-2003-2017.pdf</a:t>
            </a:r>
            <a:endParaRPr lang="hu-HU" u="sng" dirty="0" smtClean="0"/>
          </a:p>
          <a:p>
            <a:endParaRPr lang="hu-HU" dirty="0"/>
          </a:p>
          <a:p>
            <a:r>
              <a:rPr lang="hu-HU" sz="31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hozam negyedévente kerül jóváírásra az ügyfelek egyéni számláján (negyedévet követő 20-ik napig).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6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hu-HU" sz="3600" b="1" dirty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Belépési nyilatkozat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/>
          <a:lstStyle/>
          <a:p>
            <a:r>
              <a:rPr lang="hu-HU" sz="2400" dirty="0">
                <a:hlinkClick r:id="rId2"/>
              </a:rPr>
              <a:t>https://</a:t>
            </a:r>
            <a:r>
              <a:rPr lang="hu-HU" sz="2400" dirty="0" smtClean="0">
                <a:hlinkClick r:id="rId2"/>
              </a:rPr>
              <a:t>premiumnyugdijpenztar.hu/letoltes?doc=108</a:t>
            </a:r>
            <a:endParaRPr lang="hu-HU" sz="2400" dirty="0" smtClean="0"/>
          </a:p>
          <a:p>
            <a:endParaRPr lang="hu-HU" dirty="0"/>
          </a:p>
          <a:p>
            <a:r>
              <a:rPr lang="hu-HU" sz="2400" dirty="0">
                <a:solidFill>
                  <a:srgbClr val="002060"/>
                </a:solidFill>
              </a:rPr>
              <a:t>A kitöltést értelem szerűen kell </a:t>
            </a:r>
            <a:r>
              <a:rPr lang="hu-HU" sz="2400" dirty="0" smtClean="0">
                <a:solidFill>
                  <a:srgbClr val="002060"/>
                </a:solidFill>
              </a:rPr>
              <a:t>megtenni.</a:t>
            </a:r>
            <a:endParaRPr lang="hu-HU" sz="2400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hu-HU" altLang="hu-HU" sz="2400" b="1" dirty="0">
                <a:solidFill>
                  <a:srgbClr val="002060"/>
                </a:solidFill>
              </a:rPr>
              <a:t>(</a:t>
            </a:r>
            <a:r>
              <a:rPr lang="hu-HU" altLang="hu-HU" sz="2400" dirty="0">
                <a:solidFill>
                  <a:srgbClr val="002060"/>
                </a:solidFill>
              </a:rPr>
              <a:t>16. életévét betöltött természetes </a:t>
            </a:r>
            <a:r>
              <a:rPr lang="hu-HU" altLang="hu-HU" sz="2400" dirty="0" smtClean="0">
                <a:solidFill>
                  <a:srgbClr val="002060"/>
                </a:solidFill>
              </a:rPr>
              <a:t>személy lehet a pénztár tagja</a:t>
            </a:r>
            <a:r>
              <a:rPr lang="hu-HU" altLang="hu-HU" sz="2400" b="1" dirty="0" smtClean="0">
                <a:solidFill>
                  <a:srgbClr val="002060"/>
                </a:solidFill>
              </a:rPr>
              <a:t>)</a:t>
            </a:r>
          </a:p>
          <a:p>
            <a:pPr marL="0" lvl="1" indent="0">
              <a:buNone/>
            </a:pPr>
            <a:r>
              <a:rPr lang="hu-HU" altLang="hu-HU" sz="2400" b="1" dirty="0" smtClean="0">
                <a:solidFill>
                  <a:srgbClr val="002060"/>
                </a:solidFill>
              </a:rPr>
              <a:t>Átlépés a Prémiumhoz: nyilatkozat kitöltése szükséges</a:t>
            </a:r>
            <a:endParaRPr lang="hu-HU" altLang="hu-HU" sz="2400" b="1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altLang="hu-HU" sz="2400" b="1" dirty="0" smtClean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altLang="hu-HU" sz="2400" b="1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altLang="hu-HU" sz="2400" b="1" dirty="0" smtClean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hu-HU" altLang="hu-HU" sz="1800" b="1" dirty="0" smtClean="0">
                <a:solidFill>
                  <a:srgbClr val="002060"/>
                </a:solidFill>
              </a:rPr>
              <a:t>Megszüntetés: 10 év a várakozási idő, utána szüntethető meg nyilatkozat </a:t>
            </a:r>
            <a:r>
              <a:rPr lang="hu-HU" altLang="hu-HU" sz="1800" b="1" dirty="0">
                <a:solidFill>
                  <a:srgbClr val="002060"/>
                </a:solidFill>
              </a:rPr>
              <a:t>kitöltése </a:t>
            </a:r>
            <a:r>
              <a:rPr lang="hu-HU" altLang="hu-HU" sz="1800" b="1" dirty="0" smtClean="0">
                <a:solidFill>
                  <a:srgbClr val="002060"/>
                </a:solidFill>
              </a:rPr>
              <a:t>szükséges</a:t>
            </a:r>
          </a:p>
          <a:p>
            <a:pPr marL="0" lvl="1" indent="0">
              <a:buNone/>
            </a:pPr>
            <a:r>
              <a:rPr lang="hu-HU" altLang="hu-HU" sz="1800" b="1" dirty="0" smtClean="0">
                <a:solidFill>
                  <a:srgbClr val="002060"/>
                </a:solidFill>
              </a:rPr>
              <a:t>Díja: 3000 Ft + (aktuális utalási és banki költségek)</a:t>
            </a:r>
          </a:p>
          <a:p>
            <a:pPr marL="0" lvl="1" indent="0">
              <a:buNone/>
            </a:pPr>
            <a:endParaRPr lang="hu-HU" altLang="hu-H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912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47663"/>
            <a:ext cx="866775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439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hu-HU" sz="3600" b="1" dirty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Ügyintézés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rgbClr val="002060"/>
                </a:solidFill>
              </a:rPr>
              <a:t>Chat felületen általános kérdéseket lehet feltenni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Ügyfélportál </a:t>
            </a:r>
            <a:r>
              <a:rPr lang="hu-HU" sz="2100" dirty="0" smtClean="0">
                <a:hlinkClick r:id="rId2"/>
              </a:rPr>
              <a:t>https</a:t>
            </a:r>
            <a:r>
              <a:rPr lang="hu-HU" sz="2100" dirty="0">
                <a:hlinkClick r:id="rId2"/>
              </a:rPr>
              <a:t>://</a:t>
            </a:r>
            <a:r>
              <a:rPr lang="hu-HU" sz="2100" dirty="0" smtClean="0">
                <a:hlinkClick r:id="rId2"/>
              </a:rPr>
              <a:t>portal.premiumnyugdijpenztar.hu/portal-bejelentkezes</a:t>
            </a:r>
            <a:endParaRPr lang="hu-HU" sz="2100" dirty="0" smtClean="0"/>
          </a:p>
          <a:p>
            <a:pPr lvl="1"/>
            <a:r>
              <a:rPr lang="hu-HU" sz="2000" dirty="0">
                <a:solidFill>
                  <a:srgbClr val="002060"/>
                </a:solidFill>
              </a:rPr>
              <a:t>Adóigazolás </a:t>
            </a:r>
          </a:p>
          <a:p>
            <a:pPr lvl="1"/>
            <a:r>
              <a:rPr lang="hu-HU" sz="2000" dirty="0">
                <a:solidFill>
                  <a:srgbClr val="002060"/>
                </a:solidFill>
              </a:rPr>
              <a:t>Tagsági </a:t>
            </a:r>
            <a:r>
              <a:rPr lang="hu-HU" sz="2000" dirty="0" smtClean="0">
                <a:solidFill>
                  <a:srgbClr val="002060"/>
                </a:solidFill>
              </a:rPr>
              <a:t>okirat letöltése</a:t>
            </a:r>
            <a:endParaRPr lang="hu-HU" sz="2000" dirty="0">
              <a:solidFill>
                <a:srgbClr val="002060"/>
              </a:solidFill>
            </a:endParaRPr>
          </a:p>
          <a:p>
            <a:pPr lvl="1"/>
            <a:r>
              <a:rPr lang="hu-HU" sz="2000" dirty="0" smtClean="0">
                <a:solidFill>
                  <a:srgbClr val="002060"/>
                </a:solidFill>
              </a:rPr>
              <a:t>Elérhetőségek  módosítása</a:t>
            </a:r>
          </a:p>
          <a:p>
            <a:pPr marL="457200" lvl="1" indent="0">
              <a:buNone/>
            </a:pPr>
            <a:endParaRPr lang="hu-HU" sz="20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hu-HU" sz="2000" dirty="0" smtClean="0">
                <a:solidFill>
                  <a:srgbClr val="002060"/>
                </a:solidFill>
              </a:rPr>
              <a:t>Haláleseti kedvezményezet megadása, módosítása nyomtatványon lehetséges.</a:t>
            </a:r>
          </a:p>
          <a:p>
            <a:pPr marL="457200" lvl="1" indent="0">
              <a:buNone/>
            </a:pPr>
            <a:endParaRPr lang="hu-HU" sz="20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hu-HU" sz="2000" dirty="0" smtClean="0">
                <a:solidFill>
                  <a:srgbClr val="002060"/>
                </a:solidFill>
              </a:rPr>
              <a:t>Nyomtatványok minden esetben a honlapunkon </a:t>
            </a:r>
            <a:r>
              <a:rPr lang="hu-HU" sz="2000" b="1" dirty="0" smtClean="0">
                <a:solidFill>
                  <a:srgbClr val="002060"/>
                </a:solidFill>
              </a:rPr>
              <a:t>(</a:t>
            </a:r>
            <a:r>
              <a:rPr lang="hu-HU" sz="2000" b="1" dirty="0">
                <a:solidFill>
                  <a:srgbClr val="002060"/>
                </a:solidFill>
              </a:rPr>
              <a:t>Elintézem- Nyomtatványok </a:t>
            </a:r>
            <a:r>
              <a:rPr lang="hu-HU" sz="2000" dirty="0">
                <a:solidFill>
                  <a:srgbClr val="002060"/>
                </a:solidFill>
              </a:rPr>
              <a:t>menüpont </a:t>
            </a:r>
            <a:r>
              <a:rPr lang="hu-HU" sz="2000" dirty="0" smtClean="0">
                <a:solidFill>
                  <a:srgbClr val="002060"/>
                </a:solidFill>
              </a:rPr>
              <a:t>alatt) érhetőek el.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1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686" y="274638"/>
            <a:ext cx="7488113" cy="1138138"/>
          </a:xfrm>
        </p:spPr>
        <p:txBody>
          <a:bodyPr>
            <a:normAutofit/>
          </a:bodyPr>
          <a:lstStyle/>
          <a:p>
            <a:pPr algn="l"/>
            <a:r>
              <a:rPr lang="hu-HU" alt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Értékesítés támogatás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Telefonon:</a:t>
            </a:r>
          </a:p>
          <a:p>
            <a:pPr marL="400050" lvl="1" indent="0">
              <a:buNone/>
            </a:pPr>
            <a:r>
              <a:rPr lang="hu-HU" sz="2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+361-580-2292</a:t>
            </a:r>
          </a:p>
          <a:p>
            <a:pPr lvl="2" indent="-342900">
              <a:buClr>
                <a:srgbClr val="103184"/>
              </a:buClr>
            </a:pP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Hívás fogadás minden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hétköznap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hu-HU" sz="2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 indent="-342900">
              <a:buClr>
                <a:srgbClr val="103184"/>
              </a:buClr>
            </a:pP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Ha nem tudjuk felvenni a telefont, rövid időn belül visszahívjuk</a:t>
            </a:r>
          </a:p>
          <a:p>
            <a:pPr lvl="2" indent="-342900"/>
            <a:endParaRPr lang="hu-HU" b="1" dirty="0"/>
          </a:p>
          <a:p>
            <a:r>
              <a:rPr lang="hu-HU" sz="2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E-mailen:</a:t>
            </a:r>
          </a:p>
          <a:p>
            <a:pPr marL="400050" lvl="1" indent="0">
              <a:buClr>
                <a:srgbClr val="103184"/>
              </a:buClr>
              <a:buNone/>
            </a:pPr>
            <a:r>
              <a:rPr lang="hu-HU" b="1" dirty="0" err="1" smtClean="0">
                <a:hlinkClick r:id="rId2"/>
              </a:rPr>
              <a:t>ertekesites</a:t>
            </a:r>
            <a:r>
              <a:rPr lang="hu-HU" b="1" dirty="0" smtClean="0">
                <a:hlinkClick r:id="rId2"/>
              </a:rPr>
              <a:t>@</a:t>
            </a:r>
            <a:r>
              <a:rPr lang="hu-HU" b="1" dirty="0" err="1" smtClean="0">
                <a:hlinkClick r:id="rId2"/>
              </a:rPr>
              <a:t>premiumpenztarak.hu</a:t>
            </a:r>
            <a:endParaRPr lang="hu-HU" b="1" dirty="0" smtClean="0"/>
          </a:p>
          <a:p>
            <a:pPr marL="857250" lvl="1" indent="-457200" algn="ctr"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Legkésőbb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beérkezés utáni munkanapon válaszolunk a megkeresésre.</a:t>
            </a:r>
          </a:p>
          <a:p>
            <a:pPr marL="400050" lvl="1" indent="0">
              <a:buNone/>
            </a:pPr>
            <a:endParaRPr lang="hu-HU" b="1" dirty="0" smtClean="0"/>
          </a:p>
          <a:p>
            <a:pPr marL="400050" lvl="1" indent="0" algn="ctr">
              <a:buNone/>
            </a:pP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Ügyfelek számára a </a:t>
            </a:r>
            <a:r>
              <a:rPr lang="hu-HU" sz="3000" b="1" dirty="0" smtClean="0">
                <a:solidFill>
                  <a:srgbClr val="C00000"/>
                </a:solidFill>
              </a:rPr>
              <a:t>06 1 999 9696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számon elérhető  központi ügyfélszolgálatunkat javasoljuk, ne az értékesítési vonalat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5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6679" y="274638"/>
            <a:ext cx="7560120" cy="1138138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Miért érdemes értékesíteni?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6575" lvl="1" indent="0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Mindenek előtt: a pénztárral </a:t>
            </a: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évente több</a:t>
            </a: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mint százezer forintot </a:t>
            </a: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takaríthat meg </a:t>
            </a: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ügyfélnek, </a:t>
            </a:r>
          </a:p>
          <a:p>
            <a:pPr marL="536575" lvl="1" indent="0">
              <a:spcBef>
                <a:spcPct val="10000"/>
              </a:spcBef>
              <a:buClr>
                <a:srgbClr val="92D050"/>
              </a:buClr>
              <a:buNone/>
            </a:pPr>
            <a:endParaRPr lang="hu-H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36575" lvl="1" indent="0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amiért hálás lesz</a:t>
            </a:r>
          </a:p>
          <a:p>
            <a:pPr marL="536575" lvl="1" indent="0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2: és amit akár más pénzügyi termékbe is fektethet. </a:t>
            </a:r>
          </a:p>
          <a:p>
            <a:pPr marL="266700" lvl="1" indent="0">
              <a:spcBef>
                <a:spcPct val="10000"/>
              </a:spcBef>
              <a:buClr>
                <a:srgbClr val="92D050"/>
              </a:buClr>
              <a:buNone/>
            </a:pPr>
            <a:endParaRPr lang="hu-HU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66700" lvl="1" indent="0">
              <a:spcBef>
                <a:spcPct val="10000"/>
              </a:spcBef>
              <a:buClr>
                <a:srgbClr val="92D050"/>
              </a:buClr>
              <a:buNone/>
            </a:pPr>
            <a:endParaRPr lang="hu-HU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lvl="1" indent="-342900">
              <a:spcBef>
                <a:spcPct val="1000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723900" lvl="1" indent="-457200">
              <a:spcBef>
                <a:spcPct val="1000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Ideális „kopogtató” termék</a:t>
            </a:r>
          </a:p>
          <a:p>
            <a:pPr marL="723900" lvl="1" indent="-457200">
              <a:spcBef>
                <a:spcPct val="1000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legkönnyebben értékesíthető pénzügyi termék</a:t>
            </a:r>
          </a:p>
          <a:p>
            <a:pPr marL="723900" lvl="1" indent="-457200">
              <a:spcBef>
                <a:spcPct val="1000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nem jövünk el „üres kézzel” </a:t>
            </a:r>
          </a:p>
          <a:p>
            <a:pPr marL="723900" lvl="1" indent="-457200">
              <a:spcBef>
                <a:spcPct val="1000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Könnyen, és egyszerűen gondoskodhat jövőjéről</a:t>
            </a:r>
          </a:p>
          <a:p>
            <a:pPr marL="723900" lvl="1" indent="-457200">
              <a:spcBef>
                <a:spcPct val="1000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pénztári tagszervezéshez nem kell MNB engedély</a:t>
            </a:r>
          </a:p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1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38138"/>
          </a:xfrm>
        </p:spPr>
        <p:txBody>
          <a:bodyPr>
            <a:normAutofit/>
          </a:bodyPr>
          <a:lstStyle/>
          <a:p>
            <a:r>
              <a:rPr lang="hu-HU" altLang="hu-HU" sz="3600" b="1" dirty="0" smtClean="0">
                <a:solidFill>
                  <a:srgbClr val="002060"/>
                </a:solidFill>
              </a:rPr>
              <a:t>DE MIÉRT Nem pénztártag mindenki?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6002" y="3068960"/>
            <a:ext cx="6923112" cy="3196952"/>
          </a:xfrm>
        </p:spPr>
        <p:txBody>
          <a:bodyPr>
            <a:normAutofit/>
          </a:bodyPr>
          <a:lstStyle/>
          <a:p>
            <a:pPr marL="102422" indent="0" algn="just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MERT,  NEM TUDJÁK……………………..</a:t>
            </a:r>
          </a:p>
          <a:p>
            <a:pPr marL="102422" indent="0" algn="just">
              <a:spcBef>
                <a:spcPct val="10000"/>
              </a:spcBef>
              <a:buClr>
                <a:srgbClr val="92D050"/>
              </a:buClr>
              <a:buNone/>
            </a:pPr>
            <a:endParaRPr lang="hu-HU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102422" indent="0" algn="just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MERT,  LUSTÁK……………………………</a:t>
            </a:r>
          </a:p>
          <a:p>
            <a:pPr marL="102422" indent="0" algn="just">
              <a:spcBef>
                <a:spcPct val="10000"/>
              </a:spcBef>
              <a:buClr>
                <a:srgbClr val="92D050"/>
              </a:buClr>
              <a:buNone/>
            </a:pPr>
            <a:endParaRPr lang="hu-HU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102422" indent="0" algn="just">
              <a:spcBef>
                <a:spcPct val="10000"/>
              </a:spcBef>
              <a:buClr>
                <a:srgbClr val="92D050"/>
              </a:buClr>
              <a:buNone/>
            </a:pPr>
            <a:r>
              <a:rPr lang="hu-H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MERT,  NINCS PÉNZÜK…………………..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zis buborék 1"/>
          <p:cNvSpPr/>
          <p:nvPr/>
        </p:nvSpPr>
        <p:spPr>
          <a:xfrm>
            <a:off x="5436096" y="1628800"/>
            <a:ext cx="2844316" cy="1296144"/>
          </a:xfrm>
          <a:prstGeom prst="wedgeEllipseCallout">
            <a:avLst>
              <a:gd name="adj1" fmla="val -24578"/>
              <a:gd name="adj2" fmla="val 78253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MONDJUK EL!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Ellipszis buborék 5"/>
          <p:cNvSpPr/>
          <p:nvPr/>
        </p:nvSpPr>
        <p:spPr>
          <a:xfrm>
            <a:off x="6012160" y="5301208"/>
            <a:ext cx="2844316" cy="1296144"/>
          </a:xfrm>
          <a:prstGeom prst="wedgeEllipseCallout">
            <a:avLst>
              <a:gd name="adj1" fmla="val -54854"/>
              <a:gd name="adj2" fmla="val -49144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KIS ÖSSZEGET IS BE LEHET FIZETNI!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Ellipszis buborék 4"/>
          <p:cNvSpPr/>
          <p:nvPr/>
        </p:nvSpPr>
        <p:spPr>
          <a:xfrm>
            <a:off x="395536" y="1844824"/>
            <a:ext cx="2844316" cy="1296144"/>
          </a:xfrm>
          <a:prstGeom prst="wedgeEllipseCallout">
            <a:avLst>
              <a:gd name="adj1" fmla="val 20366"/>
              <a:gd name="adj2" fmla="val 136472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KÖNNYÍTSÜK MEG!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0695" y="274638"/>
            <a:ext cx="7405762" cy="1426170"/>
          </a:xfrm>
        </p:spPr>
        <p:txBody>
          <a:bodyPr>
            <a:normAutofit fontScale="90000"/>
          </a:bodyPr>
          <a:lstStyle/>
          <a:p>
            <a:r>
              <a:rPr lang="hu-HU" altLang="hu-H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altLang="hu-H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u-HU" altLang="hu-H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Mire jó tehát az önkéntes nyugdíjpénztári számla?</a:t>
            </a:r>
            <a:br>
              <a:rPr lang="hu-HU" altLang="hu-H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u-HU" altLang="hu-H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endParaRPr lang="hu-HU" altLang="hu-HU" sz="1600" b="1" dirty="0" smtClean="0">
              <a:solidFill>
                <a:srgbClr val="002060"/>
              </a:solidFill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r>
              <a:rPr lang="hu-HU" altLang="hu-HU" sz="1600" b="1" dirty="0" smtClean="0">
                <a:solidFill>
                  <a:srgbClr val="002060"/>
                </a:solidFill>
              </a:rPr>
              <a:t>Pénztártagnak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Egyéni befizetések után 20% adókedvezmény, </a:t>
            </a:r>
          </a:p>
          <a:p>
            <a:pPr marL="720725" lvl="1" indent="-263525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r>
              <a:rPr lang="hu-HU" altLang="hu-HU" sz="1600" dirty="0">
                <a:solidFill>
                  <a:srgbClr val="002060"/>
                </a:solidFill>
              </a:rPr>
              <a:t>	</a:t>
            </a:r>
            <a:r>
              <a:rPr lang="hu-HU" altLang="hu-HU" sz="1600" dirty="0" smtClean="0">
                <a:solidFill>
                  <a:srgbClr val="002060"/>
                </a:solidFill>
              </a:rPr>
              <a:t>évente maximum 150 000 Ft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Választható befektetési portfóliók, kamatadó és </a:t>
            </a:r>
            <a:r>
              <a:rPr lang="hu-HU" altLang="hu-HU" sz="1600" dirty="0" err="1" smtClean="0">
                <a:solidFill>
                  <a:srgbClr val="002060"/>
                </a:solidFill>
              </a:rPr>
              <a:t>eü</a:t>
            </a:r>
            <a:r>
              <a:rPr lang="hu-HU" altLang="hu-HU" sz="1600" dirty="0" smtClean="0">
                <a:solidFill>
                  <a:srgbClr val="002060"/>
                </a:solidFill>
              </a:rPr>
              <a:t> járulékteher mentes hozamok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Anyagi helyzetéhez mért, rugalmas megtakarítás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10 éves tagság után, de még a nyugdíjba </a:t>
            </a:r>
            <a:r>
              <a:rPr lang="hu-HU" altLang="hu-HU" sz="1600" dirty="0">
                <a:solidFill>
                  <a:srgbClr val="002060"/>
                </a:solidFill>
              </a:rPr>
              <a:t>vonulás </a:t>
            </a:r>
            <a:r>
              <a:rPr lang="hu-HU" altLang="hu-HU" sz="1600" dirty="0" smtClean="0">
                <a:solidFill>
                  <a:srgbClr val="002060"/>
                </a:solidFill>
              </a:rPr>
              <a:t>előtt </a:t>
            </a:r>
            <a:r>
              <a:rPr lang="hu-HU" altLang="hu-HU" sz="1600" dirty="0">
                <a:solidFill>
                  <a:srgbClr val="002060"/>
                </a:solidFill>
              </a:rPr>
              <a:t>is </a:t>
            </a:r>
            <a:r>
              <a:rPr lang="hu-HU" altLang="hu-HU" sz="1600" dirty="0" smtClean="0">
                <a:solidFill>
                  <a:srgbClr val="002060"/>
                </a:solidFill>
              </a:rPr>
              <a:t>hozzáférhet a megtakarításhoz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Kiegészítheti az állami nyugdíjat</a:t>
            </a:r>
            <a:endParaRPr lang="hu-HU" altLang="hu-HU" sz="1600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r>
              <a:rPr lang="hu-HU" altLang="hu-HU" sz="1600" b="1" dirty="0">
                <a:solidFill>
                  <a:srgbClr val="002060"/>
                </a:solidFill>
              </a:rPr>
              <a:t>Munkáltatónak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b="1" dirty="0">
                <a:solidFill>
                  <a:srgbClr val="002060"/>
                </a:solidFill>
              </a:rPr>
              <a:t> </a:t>
            </a:r>
            <a:r>
              <a:rPr lang="hu-HU" altLang="hu-HU" sz="1600" dirty="0">
                <a:solidFill>
                  <a:srgbClr val="002060"/>
                </a:solidFill>
              </a:rPr>
              <a:t>Munkabértől kedvezőbb </a:t>
            </a:r>
            <a:r>
              <a:rPr lang="hu-HU" altLang="hu-HU" sz="1600" dirty="0" smtClean="0">
                <a:solidFill>
                  <a:srgbClr val="002060"/>
                </a:solidFill>
              </a:rPr>
              <a:t>adózás </a:t>
            </a: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r>
              <a:rPr lang="hu-HU" altLang="hu-HU" sz="1600" dirty="0">
                <a:solidFill>
                  <a:srgbClr val="002060"/>
                </a:solidFill>
              </a:rPr>
              <a:t>	</a:t>
            </a:r>
            <a:r>
              <a:rPr lang="hu-HU" altLang="hu-HU" sz="1600" dirty="0" smtClean="0">
                <a:solidFill>
                  <a:srgbClr val="002060"/>
                </a:solidFill>
              </a:rPr>
              <a:t>(2019-től a </a:t>
            </a:r>
            <a:r>
              <a:rPr lang="hu-HU" altLang="hu-HU" sz="1600" dirty="0">
                <a:solidFill>
                  <a:srgbClr val="002060"/>
                </a:solidFill>
              </a:rPr>
              <a:t>juttatás </a:t>
            </a:r>
            <a:r>
              <a:rPr lang="hu-HU" altLang="hu-HU" sz="1600" dirty="0" smtClean="0">
                <a:solidFill>
                  <a:srgbClr val="002060"/>
                </a:solidFill>
              </a:rPr>
              <a:t>célzott támogatással, kedvezményesen adható)</a:t>
            </a:r>
            <a:endParaRPr lang="hu-HU" altLang="hu-HU" sz="1600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None/>
            </a:pPr>
            <a:r>
              <a:rPr lang="hu-HU" altLang="hu-HU" sz="1600" b="1" dirty="0">
                <a:solidFill>
                  <a:srgbClr val="002060"/>
                </a:solidFill>
              </a:rPr>
              <a:t>A tanácsadónak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1600" dirty="0" smtClean="0">
                <a:solidFill>
                  <a:srgbClr val="002060"/>
                </a:solidFill>
              </a:rPr>
              <a:t>Elégedett, hálás ügyfelek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N:\Marketing\IKONOK\20% visszajar red 1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429" y="1772816"/>
            <a:ext cx="1523810" cy="156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686" y="274638"/>
            <a:ext cx="7621786" cy="1354162"/>
          </a:xfrm>
        </p:spPr>
        <p:txBody>
          <a:bodyPr>
            <a:noAutofit/>
          </a:bodyPr>
          <a:lstStyle/>
          <a:p>
            <a:r>
              <a:rPr lang="hu-HU" altLang="hu-H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Működése – A befizetésekből elkülönített néhány százalékból működtetjük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1109" y="1628800"/>
            <a:ext cx="8075240" cy="4480965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Egyéni befizetés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103184"/>
              </a:buClr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Munkáltatói befizetés</a:t>
            </a:r>
          </a:p>
          <a:p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81520"/>
            <a:ext cx="83629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églalap 4"/>
          <p:cNvSpPr/>
          <p:nvPr/>
        </p:nvSpPr>
        <p:spPr>
          <a:xfrm>
            <a:off x="1190977" y="2644168"/>
            <a:ext cx="6462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hu-H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Belépési költség nincs!</a:t>
            </a:r>
            <a:endParaRPr lang="hu-HU" sz="2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08010"/>
            <a:ext cx="8229600" cy="5328592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Havi tagdíj összege: </a:t>
            </a:r>
            <a:r>
              <a:rPr lang="hu-HU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6000Ft</a:t>
            </a:r>
          </a:p>
          <a:p>
            <a:r>
              <a:rPr lang="hu-HU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befizetés nagysága élethelyzettől függően bármikor rugalmasan változtatható. </a:t>
            </a:r>
          </a:p>
          <a:p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Ö</a:t>
            </a:r>
            <a:r>
              <a:rPr lang="hu-H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nkéntes </a:t>
            </a: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pénztári </a:t>
            </a:r>
            <a:r>
              <a:rPr lang="hu-H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tagság esetén, </a:t>
            </a: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 ajánlott minimális tagdíjat sem kötelező </a:t>
            </a:r>
            <a:r>
              <a:rPr lang="hu-H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befizetnie, </a:t>
            </a: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hiszen ez szankcióval (szerződés felmondása, kizárás, szolgáltatás-megvonás) nem jár.</a:t>
            </a:r>
          </a:p>
          <a:p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Ha a pénztártag részéről nem teljesül a minimális befizetés, az egyéni számlájának befektetéséből származó hozamát az adott időszakra vonatkozóan arányos működési költséggel, legfeljebb a hozam összegével csökkenti, és azt a működési alap javára jóváírja. (</a:t>
            </a:r>
            <a:r>
              <a:rPr lang="hu-HU" sz="240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hu-HU" sz="240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2019-es </a:t>
            </a: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teljes évre vonatkozóan </a:t>
            </a:r>
            <a:r>
              <a:rPr lang="hu-HU" sz="24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hu-H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4.720</a:t>
            </a: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.-Ft levonás érvényesíthető.)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0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8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16824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Mikor </a:t>
            </a:r>
            <a:r>
              <a:rPr lang="hu-H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juthatunk a megtakarításhoz?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2013.01.01-je utáni belépéseknél 10 év a várakozási idő</a:t>
            </a: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Nyugdíj </a:t>
            </a: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előtt:</a:t>
            </a:r>
          </a:p>
          <a:p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tagság 10. éve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után adómentesen a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hozamhoz ( 3 évente megismételhető a hozamfelvétel) </a:t>
            </a:r>
            <a:endParaRPr lang="hu-HU" sz="2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10 év után a tőkéhez adókötelezettség mellet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(SZOCHO,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SZJA)</a:t>
            </a:r>
          </a:p>
          <a:p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tagság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21. évében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20 évvel azelőtti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befizetett tőkéhez adómentesen</a:t>
            </a:r>
            <a:endParaRPr lang="hu-HU" dirty="0" smtClean="0"/>
          </a:p>
          <a:p>
            <a:pPr marL="0" indent="0">
              <a:buNone/>
            </a:pP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Nyugdíjba vonulás után:</a:t>
            </a:r>
          </a:p>
          <a:p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hu-HU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teljes megtakarításhoz adókötelezettség </a:t>
            </a:r>
            <a:r>
              <a:rPr lang="hu-HU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nélkül (ha tagság legalább 10 éve fennáll)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2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Hogyan juthatunk a </a:t>
            </a:r>
            <a:r>
              <a:rPr lang="hu-H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megtakarításhoz</a:t>
            </a:r>
            <a:r>
              <a:rPr lang="hu-H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Egyösszegű nyugdíjszolgáltatásként:</a:t>
            </a:r>
          </a:p>
          <a:p>
            <a:r>
              <a:rPr lang="hu-H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Nyugdíjkorhatár betöltése, </a:t>
            </a:r>
            <a:r>
              <a:rPr lang="hu-H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vagy </a:t>
            </a:r>
            <a:r>
              <a:rPr lang="hu-H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nyugdíjhatározat </a:t>
            </a: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bemutatása, </a:t>
            </a:r>
            <a:r>
              <a:rPr lang="hu-H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valamint igénylő nyomtatvány beküldése szükséges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hu-HU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Járadék formájában</a:t>
            </a:r>
            <a:r>
              <a:rPr lang="hu-H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(határozott 5-20 évre szóló járadék-típusok)</a:t>
            </a:r>
          </a:p>
          <a:p>
            <a:pPr marL="0" indent="0">
              <a:buNone/>
            </a:pPr>
            <a:r>
              <a:rPr lang="hu-H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Kombinált </a:t>
            </a:r>
            <a:r>
              <a:rPr lang="hu-H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szolgáltatás </a:t>
            </a: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az</a:t>
            </a:r>
            <a:r>
              <a:rPr lang="hu-H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előző kettő együttes alkalmazása</a:t>
            </a:r>
            <a:endParaRPr lang="hu-HU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u-HU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buNone/>
            </a:pPr>
            <a:endParaRPr lang="hu-HU" altLang="hu-HU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819</Words>
  <Application>Microsoft Office PowerPoint</Application>
  <PresentationFormat>Diavetítés a képernyőre (4:3 oldalarány)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A PRÉMIUM Önkéntes Nyugdíjpénztár számokban</vt:lpstr>
      <vt:lpstr>Miért érdemes értékesíteni?</vt:lpstr>
      <vt:lpstr>DE MIÉRT Nem pénztártag mindenki?</vt:lpstr>
      <vt:lpstr> Mire jó tehát az önkéntes nyugdíjpénztári számla?  </vt:lpstr>
      <vt:lpstr>Működése – A befizetésekből elkülönített néhány százalékból működtetjük</vt:lpstr>
      <vt:lpstr>PowerPoint bemutató</vt:lpstr>
      <vt:lpstr>Mikor juthatunk a megtakarításhoz?</vt:lpstr>
      <vt:lpstr>Hogyan juthatunk a megtakarításhoz?</vt:lpstr>
      <vt:lpstr>4 választható portfólió</vt:lpstr>
      <vt:lpstr>PowerPoint bemutató</vt:lpstr>
      <vt:lpstr>PowerPoint bemutató</vt:lpstr>
      <vt:lpstr>PowerPoint bemutató</vt:lpstr>
      <vt:lpstr>PowerPoint bemutató</vt:lpstr>
      <vt:lpstr>IV. Irány - 2045 céldátum befektetési portfólió </vt:lpstr>
      <vt:lpstr>A portfólió célja</vt:lpstr>
      <vt:lpstr>PowerPoint bemutató</vt:lpstr>
      <vt:lpstr>Érdemes befizetni!</vt:lpstr>
      <vt:lpstr>PowerPoint bemutató</vt:lpstr>
      <vt:lpstr>Hogyan lehet befizetni?</vt:lpstr>
      <vt:lpstr>Hozamok kommunikálása:</vt:lpstr>
      <vt:lpstr>Belépési nyilatkozat</vt:lpstr>
      <vt:lpstr>PowerPoint bemutató</vt:lpstr>
      <vt:lpstr>Ügyintézés</vt:lpstr>
      <vt:lpstr>Értékesítés támogatás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Kajári Ferenc</dc:creator>
  <cp:lastModifiedBy>Kajári Ferenc</cp:lastModifiedBy>
  <cp:revision>99</cp:revision>
  <dcterms:created xsi:type="dcterms:W3CDTF">2018-02-12T08:57:45Z</dcterms:created>
  <dcterms:modified xsi:type="dcterms:W3CDTF">2019-04-24T13:19:16Z</dcterms:modified>
</cp:coreProperties>
</file>