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18" r:id="rId6"/>
    <p:sldId id="312" r:id="rId7"/>
    <p:sldId id="301" r:id="rId8"/>
    <p:sldId id="302" r:id="rId9"/>
    <p:sldId id="303" r:id="rId10"/>
    <p:sldId id="304" r:id="rId11"/>
    <p:sldId id="305" r:id="rId12"/>
    <p:sldId id="306" r:id="rId13"/>
    <p:sldId id="295" r:id="rId14"/>
    <p:sldId id="296" r:id="rId15"/>
    <p:sldId id="298" r:id="rId16"/>
    <p:sldId id="299" r:id="rId17"/>
    <p:sldId id="300" r:id="rId18"/>
    <p:sldId id="294" r:id="rId19"/>
    <p:sldId id="284" r:id="rId20"/>
    <p:sldId id="285" r:id="rId21"/>
    <p:sldId id="317" r:id="rId22"/>
    <p:sldId id="283" r:id="rId23"/>
    <p:sldId id="286" r:id="rId24"/>
    <p:sldId id="287" r:id="rId25"/>
    <p:sldId id="27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ndra Takács" initials="ST" lastIdx="1" clrIdx="0">
    <p:extLst>
      <p:ext uri="{19B8F6BF-5375-455C-9EA6-DF929625EA0E}">
        <p15:presenceInfo xmlns:p15="http://schemas.microsoft.com/office/powerpoint/2012/main" userId="Szandra Taká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5101" autoAdjust="0"/>
  </p:normalViewPr>
  <p:slideViewPr>
    <p:cSldViewPr>
      <p:cViewPr varScale="1">
        <p:scale>
          <a:sx n="65" d="100"/>
          <a:sy n="65" d="100"/>
        </p:scale>
        <p:origin x="5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AC052-A4BD-4507-A1A1-594FAF4BD9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62110-15AF-4073-870A-0B7756940557}">
      <dgm:prSet phldrT="[Szöveg]"/>
      <dgm:spPr/>
      <dgm:t>
        <a:bodyPr/>
        <a:lstStyle/>
        <a:p>
          <a:r>
            <a:rPr lang="hu-HU" b="1" dirty="0"/>
            <a:t>Foglalás előtt</a:t>
          </a:r>
          <a:endParaRPr lang="en-US" b="1" dirty="0"/>
        </a:p>
      </dgm:t>
    </dgm:pt>
    <dgm:pt modelId="{051810A7-1506-4947-96CD-C2FD5C6FB6ED}" type="parTrans" cxnId="{0248743A-16A6-43B4-A9DA-4FEC3C7673F5}">
      <dgm:prSet/>
      <dgm:spPr/>
      <dgm:t>
        <a:bodyPr/>
        <a:lstStyle/>
        <a:p>
          <a:endParaRPr lang="en-US"/>
        </a:p>
      </dgm:t>
    </dgm:pt>
    <dgm:pt modelId="{598CFC72-19B6-4B80-8396-D6BC69595389}" type="sibTrans" cxnId="{0248743A-16A6-43B4-A9DA-4FEC3C7673F5}">
      <dgm:prSet/>
      <dgm:spPr/>
      <dgm:t>
        <a:bodyPr/>
        <a:lstStyle/>
        <a:p>
          <a:endParaRPr lang="en-US"/>
        </a:p>
      </dgm:t>
    </dgm:pt>
    <dgm:pt modelId="{EAC547E3-8637-41A8-9877-586131267961}">
      <dgm:prSet phldrT="[Szöveg]"/>
      <dgm:spPr/>
      <dgm:t>
        <a:bodyPr/>
        <a:lstStyle/>
        <a:p>
          <a:r>
            <a:rPr lang="hu-HU" dirty="0">
              <a:latin typeface="Trebuchet MS" panose="020B0603020202020204" pitchFamily="34" charset="0"/>
            </a:rPr>
            <a:t>Időpontfoglalás előtt </a:t>
          </a:r>
          <a:r>
            <a:rPr lang="hu-HU" b="1" dirty="0">
              <a:latin typeface="Trebuchet MS" panose="020B0603020202020204" pitchFamily="34" charset="0"/>
            </a:rPr>
            <a:t>az ügyfél </a:t>
          </a:r>
          <a:r>
            <a:rPr lang="hu-HU" dirty="0">
              <a:latin typeface="Trebuchet MS" panose="020B0603020202020204" pitchFamily="34" charset="0"/>
            </a:rPr>
            <a:t>felhívja az asszisztencia vonalat és előzetesen </a:t>
          </a:r>
          <a:r>
            <a:rPr lang="hu-HU" b="1" dirty="0">
              <a:latin typeface="Trebuchet MS" panose="020B0603020202020204" pitchFamily="34" charset="0"/>
            </a:rPr>
            <a:t>engedélyezteti a vizsgálatot</a:t>
          </a:r>
          <a:endParaRPr lang="en-US" b="1" dirty="0">
            <a:latin typeface="Trebuchet MS" panose="020B0603020202020204" pitchFamily="34" charset="0"/>
          </a:endParaRPr>
        </a:p>
      </dgm:t>
    </dgm:pt>
    <dgm:pt modelId="{E53B0099-FCC7-4A0C-885D-72E75016B7A5}" type="parTrans" cxnId="{8C1C9A3D-3E91-43D5-A751-B9FBBEF65221}">
      <dgm:prSet/>
      <dgm:spPr/>
      <dgm:t>
        <a:bodyPr/>
        <a:lstStyle/>
        <a:p>
          <a:endParaRPr lang="en-US"/>
        </a:p>
      </dgm:t>
    </dgm:pt>
    <dgm:pt modelId="{59568004-C8EE-49C5-B31D-A40686CD9EAF}" type="sibTrans" cxnId="{8C1C9A3D-3E91-43D5-A751-B9FBBEF65221}">
      <dgm:prSet/>
      <dgm:spPr/>
      <dgm:t>
        <a:bodyPr/>
        <a:lstStyle/>
        <a:p>
          <a:endParaRPr lang="en-US"/>
        </a:p>
      </dgm:t>
    </dgm:pt>
    <dgm:pt modelId="{603131DC-A733-4D89-A366-912C47CE320E}">
      <dgm:prSet phldrT="[Szöveg]"/>
      <dgm:spPr/>
      <dgm:t>
        <a:bodyPr/>
        <a:lstStyle/>
        <a:p>
          <a:r>
            <a:rPr lang="hu-HU" b="1" dirty="0"/>
            <a:t>Foglalás</a:t>
          </a:r>
          <a:endParaRPr lang="en-US" b="1" dirty="0"/>
        </a:p>
      </dgm:t>
    </dgm:pt>
    <dgm:pt modelId="{C6D84117-5648-4569-8060-16C35A10F057}" type="parTrans" cxnId="{7F48B788-8061-449F-A405-B72C70E62291}">
      <dgm:prSet/>
      <dgm:spPr/>
      <dgm:t>
        <a:bodyPr/>
        <a:lstStyle/>
        <a:p>
          <a:endParaRPr lang="en-US"/>
        </a:p>
      </dgm:t>
    </dgm:pt>
    <dgm:pt modelId="{D82D7D72-4DEE-4EBA-9AD7-6E64C433A40A}" type="sibTrans" cxnId="{7F48B788-8061-449F-A405-B72C70E62291}">
      <dgm:prSet/>
      <dgm:spPr/>
      <dgm:t>
        <a:bodyPr/>
        <a:lstStyle/>
        <a:p>
          <a:endParaRPr lang="en-US"/>
        </a:p>
      </dgm:t>
    </dgm:pt>
    <dgm:pt modelId="{6C31FE59-2E8F-4F5B-B1A9-1EE9CD9311D3}">
      <dgm:prSet phldrT="[Szöveg]"/>
      <dgm:spPr/>
      <dgm:t>
        <a:bodyPr/>
        <a:lstStyle/>
        <a:p>
          <a:r>
            <a:rPr lang="hu-HU" dirty="0">
              <a:latin typeface="Trebuchet MS" panose="020B0603020202020204" pitchFamily="34" charset="0"/>
            </a:rPr>
            <a:t>Időpontfoglaláskor az </a:t>
          </a:r>
          <a:r>
            <a:rPr lang="hu-HU" b="1" dirty="0">
              <a:latin typeface="Trebuchet MS" panose="020B0603020202020204" pitchFamily="34" charset="0"/>
            </a:rPr>
            <a:t>orvosi partner ügyfélszolgálat</a:t>
          </a:r>
          <a:r>
            <a:rPr lang="hu-HU" dirty="0">
              <a:latin typeface="Trebuchet MS" panose="020B0603020202020204" pitchFamily="34" charset="0"/>
            </a:rPr>
            <a:t>át kéri meg, hogy az előzetes </a:t>
          </a:r>
          <a:r>
            <a:rPr lang="hu-HU" b="1" dirty="0">
              <a:latin typeface="Trebuchet MS" panose="020B0603020202020204" pitchFamily="34" charset="0"/>
            </a:rPr>
            <a:t>engedélyeztet</a:t>
          </a:r>
          <a:r>
            <a:rPr lang="hu-HU" dirty="0">
              <a:latin typeface="Trebuchet MS" panose="020B0603020202020204" pitchFamily="34" charset="0"/>
            </a:rPr>
            <a:t>ést számára elvégezzék </a:t>
          </a:r>
          <a:endParaRPr lang="en-US" dirty="0">
            <a:latin typeface="Trebuchet MS" panose="020B0603020202020204" pitchFamily="34" charset="0"/>
          </a:endParaRPr>
        </a:p>
      </dgm:t>
    </dgm:pt>
    <dgm:pt modelId="{7EFEEB60-4C29-4CB6-9B8D-8118471C8D48}" type="parTrans" cxnId="{7B2B2275-607A-45F4-8AD0-B2467A4717CC}">
      <dgm:prSet/>
      <dgm:spPr/>
      <dgm:t>
        <a:bodyPr/>
        <a:lstStyle/>
        <a:p>
          <a:endParaRPr lang="en-US"/>
        </a:p>
      </dgm:t>
    </dgm:pt>
    <dgm:pt modelId="{82E3FCFE-54CD-45A2-B4A6-E8C09565C345}" type="sibTrans" cxnId="{7B2B2275-607A-45F4-8AD0-B2467A4717CC}">
      <dgm:prSet/>
      <dgm:spPr/>
      <dgm:t>
        <a:bodyPr/>
        <a:lstStyle/>
        <a:p>
          <a:endParaRPr lang="en-US"/>
        </a:p>
      </dgm:t>
    </dgm:pt>
    <dgm:pt modelId="{FED8C389-834C-4330-8D56-74BBA2EF5556}">
      <dgm:prSet phldrT="[Szöveg]"/>
      <dgm:spPr/>
      <dgm:t>
        <a:bodyPr/>
        <a:lstStyle/>
        <a:p>
          <a:r>
            <a:rPr lang="hu-HU" b="1" dirty="0"/>
            <a:t>Vizsgálat</a:t>
          </a:r>
          <a:endParaRPr lang="en-US" b="1" dirty="0"/>
        </a:p>
      </dgm:t>
    </dgm:pt>
    <dgm:pt modelId="{5AFC4223-F6BA-4EF1-9AF2-95AAD3C4520E}" type="parTrans" cxnId="{837B9CE1-14BF-40B5-9709-C3AF8895D55A}">
      <dgm:prSet/>
      <dgm:spPr/>
      <dgm:t>
        <a:bodyPr/>
        <a:lstStyle/>
        <a:p>
          <a:endParaRPr lang="en-US"/>
        </a:p>
      </dgm:t>
    </dgm:pt>
    <dgm:pt modelId="{ADED9AA9-2E45-479F-84FF-F4881AD5CE32}" type="sibTrans" cxnId="{837B9CE1-14BF-40B5-9709-C3AF8895D55A}">
      <dgm:prSet/>
      <dgm:spPr/>
      <dgm:t>
        <a:bodyPr/>
        <a:lstStyle/>
        <a:p>
          <a:endParaRPr lang="en-US"/>
        </a:p>
      </dgm:t>
    </dgm:pt>
    <dgm:pt modelId="{40DB3F53-7C92-417B-BC76-83AC8FB35010}">
      <dgm:prSet phldrT="[Szöveg]"/>
      <dgm:spPr/>
      <dgm:t>
        <a:bodyPr/>
        <a:lstStyle/>
        <a:p>
          <a:r>
            <a:rPr lang="hu-HU" dirty="0">
              <a:latin typeface="Trebuchet MS" panose="020B0603020202020204" pitchFamily="34" charset="0"/>
            </a:rPr>
            <a:t>Amennyiben engedélyezték az ügyfélnek vizsgálatot, elmegy az orvoshoz, a </a:t>
          </a:r>
          <a:r>
            <a:rPr lang="hu-HU" b="1" dirty="0">
              <a:latin typeface="Trebuchet MS" panose="020B0603020202020204" pitchFamily="34" charset="0"/>
            </a:rPr>
            <a:t>vizsgálat után nem fizet</a:t>
          </a:r>
          <a:r>
            <a:rPr lang="hu-HU" dirty="0">
              <a:latin typeface="Trebuchet MS" panose="020B0603020202020204" pitchFamily="34" charset="0"/>
            </a:rPr>
            <a:t>, mindösszesen aláírja az igénybejelentő lapot(</a:t>
          </a:r>
          <a:r>
            <a:rPr lang="hu-HU" dirty="0" err="1">
              <a:latin typeface="Trebuchet MS" panose="020B0603020202020204" pitchFamily="34" charset="0"/>
            </a:rPr>
            <a:t>Claim</a:t>
          </a:r>
          <a:r>
            <a:rPr lang="hu-HU" dirty="0">
              <a:latin typeface="Trebuchet MS" panose="020B0603020202020204" pitchFamily="34" charset="0"/>
            </a:rPr>
            <a:t> </a:t>
          </a:r>
          <a:r>
            <a:rPr lang="hu-HU" dirty="0" err="1">
              <a:latin typeface="Trebuchet MS" panose="020B0603020202020204" pitchFamily="34" charset="0"/>
            </a:rPr>
            <a:t>Form</a:t>
          </a:r>
          <a:r>
            <a:rPr lang="hu-HU" dirty="0">
              <a:latin typeface="Trebuchet MS" panose="020B0603020202020204" pitchFamily="34" charset="0"/>
            </a:rPr>
            <a:t>)</a:t>
          </a:r>
          <a:endParaRPr lang="en-US" dirty="0">
            <a:latin typeface="Trebuchet MS" panose="020B0603020202020204" pitchFamily="34" charset="0"/>
          </a:endParaRPr>
        </a:p>
      </dgm:t>
    </dgm:pt>
    <dgm:pt modelId="{910A231F-152A-4CC5-A103-FA5C2B69A620}" type="parTrans" cxnId="{7D71D109-F19E-4FAC-B50C-32D4DDF05E48}">
      <dgm:prSet/>
      <dgm:spPr/>
      <dgm:t>
        <a:bodyPr/>
        <a:lstStyle/>
        <a:p>
          <a:endParaRPr lang="en-US"/>
        </a:p>
      </dgm:t>
    </dgm:pt>
    <dgm:pt modelId="{B4610AD3-ECC4-40F8-9A17-0FCD5DB2D588}" type="sibTrans" cxnId="{7D71D109-F19E-4FAC-B50C-32D4DDF05E48}">
      <dgm:prSet/>
      <dgm:spPr/>
      <dgm:t>
        <a:bodyPr/>
        <a:lstStyle/>
        <a:p>
          <a:endParaRPr lang="en-US"/>
        </a:p>
      </dgm:t>
    </dgm:pt>
    <dgm:pt modelId="{4E103708-D599-4F10-B2DF-C2A5C4A76988}" type="pres">
      <dgm:prSet presAssocID="{BABAC052-A4BD-4507-A1A1-594FAF4BD92D}" presName="linearFlow" presStyleCnt="0">
        <dgm:presLayoutVars>
          <dgm:dir/>
          <dgm:animLvl val="lvl"/>
          <dgm:resizeHandles val="exact"/>
        </dgm:presLayoutVars>
      </dgm:prSet>
      <dgm:spPr/>
    </dgm:pt>
    <dgm:pt modelId="{4D9B6AF8-04FF-40E0-BE4F-6A2023EA056E}" type="pres">
      <dgm:prSet presAssocID="{99262110-15AF-4073-870A-0B7756940557}" presName="composite" presStyleCnt="0"/>
      <dgm:spPr/>
    </dgm:pt>
    <dgm:pt modelId="{D8E36C4F-1AE8-4D42-863E-B050C22FAA13}" type="pres">
      <dgm:prSet presAssocID="{99262110-15AF-4073-870A-0B77569405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87D5295-02F4-4DDE-BE20-91CA88111438}" type="pres">
      <dgm:prSet presAssocID="{99262110-15AF-4073-870A-0B7756940557}" presName="descendantText" presStyleLbl="alignAcc1" presStyleIdx="0" presStyleCnt="3" custLinFactNeighborX="228" custLinFactNeighborY="4348">
        <dgm:presLayoutVars>
          <dgm:bulletEnabled val="1"/>
        </dgm:presLayoutVars>
      </dgm:prSet>
      <dgm:spPr/>
    </dgm:pt>
    <dgm:pt modelId="{C4B05E3A-852A-48EA-A577-61DC7D2A28EA}" type="pres">
      <dgm:prSet presAssocID="{598CFC72-19B6-4B80-8396-D6BC69595389}" presName="sp" presStyleCnt="0"/>
      <dgm:spPr/>
    </dgm:pt>
    <dgm:pt modelId="{19478475-8131-42A7-AC71-022CC97A2849}" type="pres">
      <dgm:prSet presAssocID="{603131DC-A733-4D89-A366-912C47CE320E}" presName="composite" presStyleCnt="0"/>
      <dgm:spPr/>
    </dgm:pt>
    <dgm:pt modelId="{368DFE97-E8E5-485B-89CF-117388581819}" type="pres">
      <dgm:prSet presAssocID="{603131DC-A733-4D89-A366-912C47CE320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CDDD13-3E34-4222-80BB-6EDF12122680}" type="pres">
      <dgm:prSet presAssocID="{603131DC-A733-4D89-A366-912C47CE320E}" presName="descendantText" presStyleLbl="alignAcc1" presStyleIdx="1" presStyleCnt="3">
        <dgm:presLayoutVars>
          <dgm:bulletEnabled val="1"/>
        </dgm:presLayoutVars>
      </dgm:prSet>
      <dgm:spPr/>
    </dgm:pt>
    <dgm:pt modelId="{3AE89166-9859-4D68-9AAA-9E0D18C01FFD}" type="pres">
      <dgm:prSet presAssocID="{D82D7D72-4DEE-4EBA-9AD7-6E64C433A40A}" presName="sp" presStyleCnt="0"/>
      <dgm:spPr/>
    </dgm:pt>
    <dgm:pt modelId="{A0961F3C-7FAE-4CDD-9A4E-E919B7C158C6}" type="pres">
      <dgm:prSet presAssocID="{FED8C389-834C-4330-8D56-74BBA2EF5556}" presName="composite" presStyleCnt="0"/>
      <dgm:spPr/>
    </dgm:pt>
    <dgm:pt modelId="{BAFF90BF-BF39-428D-A85A-5347BE08F860}" type="pres">
      <dgm:prSet presAssocID="{FED8C389-834C-4330-8D56-74BBA2EF5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66D331-52E9-4FEF-B7D2-0F0200181A47}" type="pres">
      <dgm:prSet presAssocID="{FED8C389-834C-4330-8D56-74BBA2EF5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BC5EF01-BD97-46C3-949B-19D43780598B}" type="presOf" srcId="{6C31FE59-2E8F-4F5B-B1A9-1EE9CD9311D3}" destId="{D2CDDD13-3E34-4222-80BB-6EDF12122680}" srcOrd="0" destOrd="0" presId="urn:microsoft.com/office/officeart/2005/8/layout/chevron2"/>
    <dgm:cxn modelId="{7D71D109-F19E-4FAC-B50C-32D4DDF05E48}" srcId="{FED8C389-834C-4330-8D56-74BBA2EF5556}" destId="{40DB3F53-7C92-417B-BC76-83AC8FB35010}" srcOrd="0" destOrd="0" parTransId="{910A231F-152A-4CC5-A103-FA5C2B69A620}" sibTransId="{B4610AD3-ECC4-40F8-9A17-0FCD5DB2D588}"/>
    <dgm:cxn modelId="{20188220-D20E-42FA-88D2-748942E0BF31}" type="presOf" srcId="{BABAC052-A4BD-4507-A1A1-594FAF4BD92D}" destId="{4E103708-D599-4F10-B2DF-C2A5C4A76988}" srcOrd="0" destOrd="0" presId="urn:microsoft.com/office/officeart/2005/8/layout/chevron2"/>
    <dgm:cxn modelId="{D806D025-9F16-4CD9-A030-E5BF9400350C}" type="presOf" srcId="{EAC547E3-8637-41A8-9877-586131267961}" destId="{087D5295-02F4-4DDE-BE20-91CA88111438}" srcOrd="0" destOrd="0" presId="urn:microsoft.com/office/officeart/2005/8/layout/chevron2"/>
    <dgm:cxn modelId="{0248743A-16A6-43B4-A9DA-4FEC3C7673F5}" srcId="{BABAC052-A4BD-4507-A1A1-594FAF4BD92D}" destId="{99262110-15AF-4073-870A-0B7756940557}" srcOrd="0" destOrd="0" parTransId="{051810A7-1506-4947-96CD-C2FD5C6FB6ED}" sibTransId="{598CFC72-19B6-4B80-8396-D6BC69595389}"/>
    <dgm:cxn modelId="{8C1C9A3D-3E91-43D5-A751-B9FBBEF65221}" srcId="{99262110-15AF-4073-870A-0B7756940557}" destId="{EAC547E3-8637-41A8-9877-586131267961}" srcOrd="0" destOrd="0" parTransId="{E53B0099-FCC7-4A0C-885D-72E75016B7A5}" sibTransId="{59568004-C8EE-49C5-B31D-A40686CD9EAF}"/>
    <dgm:cxn modelId="{7B2B2275-607A-45F4-8AD0-B2467A4717CC}" srcId="{603131DC-A733-4D89-A366-912C47CE320E}" destId="{6C31FE59-2E8F-4F5B-B1A9-1EE9CD9311D3}" srcOrd="0" destOrd="0" parTransId="{7EFEEB60-4C29-4CB6-9B8D-8118471C8D48}" sibTransId="{82E3FCFE-54CD-45A2-B4A6-E8C09565C345}"/>
    <dgm:cxn modelId="{7F48B788-8061-449F-A405-B72C70E62291}" srcId="{BABAC052-A4BD-4507-A1A1-594FAF4BD92D}" destId="{603131DC-A733-4D89-A366-912C47CE320E}" srcOrd="1" destOrd="0" parTransId="{C6D84117-5648-4569-8060-16C35A10F057}" sibTransId="{D82D7D72-4DEE-4EBA-9AD7-6E64C433A40A}"/>
    <dgm:cxn modelId="{8908E5AB-C051-468A-B948-39633F578BEC}" type="presOf" srcId="{99262110-15AF-4073-870A-0B7756940557}" destId="{D8E36C4F-1AE8-4D42-863E-B050C22FAA13}" srcOrd="0" destOrd="0" presId="urn:microsoft.com/office/officeart/2005/8/layout/chevron2"/>
    <dgm:cxn modelId="{84964FB7-8971-4376-8857-D4569C7833E9}" type="presOf" srcId="{603131DC-A733-4D89-A366-912C47CE320E}" destId="{368DFE97-E8E5-485B-89CF-117388581819}" srcOrd="0" destOrd="0" presId="urn:microsoft.com/office/officeart/2005/8/layout/chevron2"/>
    <dgm:cxn modelId="{0C9945D1-3FCC-478C-8DF5-85B57BAC065C}" type="presOf" srcId="{40DB3F53-7C92-417B-BC76-83AC8FB35010}" destId="{3A66D331-52E9-4FEF-B7D2-0F0200181A47}" srcOrd="0" destOrd="0" presId="urn:microsoft.com/office/officeart/2005/8/layout/chevron2"/>
    <dgm:cxn modelId="{837B9CE1-14BF-40B5-9709-C3AF8895D55A}" srcId="{BABAC052-A4BD-4507-A1A1-594FAF4BD92D}" destId="{FED8C389-834C-4330-8D56-74BBA2EF5556}" srcOrd="2" destOrd="0" parTransId="{5AFC4223-F6BA-4EF1-9AF2-95AAD3C4520E}" sibTransId="{ADED9AA9-2E45-479F-84FF-F4881AD5CE32}"/>
    <dgm:cxn modelId="{D23F8CF3-B20A-4A19-A4C1-6CE902047909}" type="presOf" srcId="{FED8C389-834C-4330-8D56-74BBA2EF5556}" destId="{BAFF90BF-BF39-428D-A85A-5347BE08F860}" srcOrd="0" destOrd="0" presId="urn:microsoft.com/office/officeart/2005/8/layout/chevron2"/>
    <dgm:cxn modelId="{97B5864B-7F23-4A6E-BFA5-812110767396}" type="presParOf" srcId="{4E103708-D599-4F10-B2DF-C2A5C4A76988}" destId="{4D9B6AF8-04FF-40E0-BE4F-6A2023EA056E}" srcOrd="0" destOrd="0" presId="urn:microsoft.com/office/officeart/2005/8/layout/chevron2"/>
    <dgm:cxn modelId="{80257FA4-836E-4187-AF44-2B340B12708D}" type="presParOf" srcId="{4D9B6AF8-04FF-40E0-BE4F-6A2023EA056E}" destId="{D8E36C4F-1AE8-4D42-863E-B050C22FAA13}" srcOrd="0" destOrd="0" presId="urn:microsoft.com/office/officeart/2005/8/layout/chevron2"/>
    <dgm:cxn modelId="{75FB5C04-E631-4A12-97EC-46E8AA7CB5CC}" type="presParOf" srcId="{4D9B6AF8-04FF-40E0-BE4F-6A2023EA056E}" destId="{087D5295-02F4-4DDE-BE20-91CA88111438}" srcOrd="1" destOrd="0" presId="urn:microsoft.com/office/officeart/2005/8/layout/chevron2"/>
    <dgm:cxn modelId="{2D3E470D-54B7-4779-89F9-5014D0F21B0A}" type="presParOf" srcId="{4E103708-D599-4F10-B2DF-C2A5C4A76988}" destId="{C4B05E3A-852A-48EA-A577-61DC7D2A28EA}" srcOrd="1" destOrd="0" presId="urn:microsoft.com/office/officeart/2005/8/layout/chevron2"/>
    <dgm:cxn modelId="{2688E362-F15A-4549-B6E6-BAD4FC6F56C5}" type="presParOf" srcId="{4E103708-D599-4F10-B2DF-C2A5C4A76988}" destId="{19478475-8131-42A7-AC71-022CC97A2849}" srcOrd="2" destOrd="0" presId="urn:microsoft.com/office/officeart/2005/8/layout/chevron2"/>
    <dgm:cxn modelId="{F60C1304-0DBB-4D9B-A3FB-A3654695222C}" type="presParOf" srcId="{19478475-8131-42A7-AC71-022CC97A2849}" destId="{368DFE97-E8E5-485B-89CF-117388581819}" srcOrd="0" destOrd="0" presId="urn:microsoft.com/office/officeart/2005/8/layout/chevron2"/>
    <dgm:cxn modelId="{9A592587-9D1A-4813-871D-43163CA1CFEC}" type="presParOf" srcId="{19478475-8131-42A7-AC71-022CC97A2849}" destId="{D2CDDD13-3E34-4222-80BB-6EDF12122680}" srcOrd="1" destOrd="0" presId="urn:microsoft.com/office/officeart/2005/8/layout/chevron2"/>
    <dgm:cxn modelId="{2F324702-A20F-47B3-90CF-DB38C5EF73E7}" type="presParOf" srcId="{4E103708-D599-4F10-B2DF-C2A5C4A76988}" destId="{3AE89166-9859-4D68-9AAA-9E0D18C01FFD}" srcOrd="3" destOrd="0" presId="urn:microsoft.com/office/officeart/2005/8/layout/chevron2"/>
    <dgm:cxn modelId="{EB2C55AA-2958-41BC-A517-7907E6EDF224}" type="presParOf" srcId="{4E103708-D599-4F10-B2DF-C2A5C4A76988}" destId="{A0961F3C-7FAE-4CDD-9A4E-E919B7C158C6}" srcOrd="4" destOrd="0" presId="urn:microsoft.com/office/officeart/2005/8/layout/chevron2"/>
    <dgm:cxn modelId="{3157FE61-2C98-41C2-BDE2-22B0429AF4F4}" type="presParOf" srcId="{A0961F3C-7FAE-4CDD-9A4E-E919B7C158C6}" destId="{BAFF90BF-BF39-428D-A85A-5347BE08F860}" srcOrd="0" destOrd="0" presId="urn:microsoft.com/office/officeart/2005/8/layout/chevron2"/>
    <dgm:cxn modelId="{69964388-490C-4833-8AE0-06BE6279ADBD}" type="presParOf" srcId="{A0961F3C-7FAE-4CDD-9A4E-E919B7C158C6}" destId="{3A66D331-52E9-4FEF-B7D2-0F0200181A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AC052-A4BD-4507-A1A1-594FAF4BD9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62110-15AF-4073-870A-0B7756940557}">
      <dgm:prSet phldrT="[Szöveg]"/>
      <dgm:spPr/>
      <dgm:t>
        <a:bodyPr/>
        <a:lstStyle/>
        <a:p>
          <a:r>
            <a:rPr lang="hu-HU" b="1" dirty="0"/>
            <a:t>Vizsgálat előtt</a:t>
          </a:r>
          <a:endParaRPr lang="en-US" b="1" dirty="0"/>
        </a:p>
      </dgm:t>
    </dgm:pt>
    <dgm:pt modelId="{051810A7-1506-4947-96CD-C2FD5C6FB6ED}" type="parTrans" cxnId="{0248743A-16A6-43B4-A9DA-4FEC3C7673F5}">
      <dgm:prSet/>
      <dgm:spPr/>
      <dgm:t>
        <a:bodyPr/>
        <a:lstStyle/>
        <a:p>
          <a:endParaRPr lang="en-US"/>
        </a:p>
      </dgm:t>
    </dgm:pt>
    <dgm:pt modelId="{598CFC72-19B6-4B80-8396-D6BC69595389}" type="sibTrans" cxnId="{0248743A-16A6-43B4-A9DA-4FEC3C7673F5}">
      <dgm:prSet/>
      <dgm:spPr/>
      <dgm:t>
        <a:bodyPr/>
        <a:lstStyle/>
        <a:p>
          <a:endParaRPr lang="en-US"/>
        </a:p>
      </dgm:t>
    </dgm:pt>
    <dgm:pt modelId="{EAC547E3-8637-41A8-9877-586131267961}">
      <dgm:prSet phldrT="[Szöveg]"/>
      <dgm:spPr/>
      <dgm:t>
        <a:bodyPr/>
        <a:lstStyle/>
        <a:p>
          <a:r>
            <a:rPr lang="hu-HU" dirty="0">
              <a:latin typeface="Trebuchet MS" panose="020B0603020202020204" pitchFamily="34" charset="0"/>
            </a:rPr>
            <a:t>A vizsgálat előtt az ügyfél </a:t>
          </a:r>
          <a:r>
            <a:rPr lang="hu-HU" b="1" dirty="0">
              <a:latin typeface="Trebuchet MS" panose="020B0603020202020204" pitchFamily="34" charset="0"/>
            </a:rPr>
            <a:t>kérhet </a:t>
          </a:r>
          <a:r>
            <a:rPr lang="hu-HU" dirty="0">
              <a:latin typeface="Trebuchet MS" panose="020B0603020202020204" pitchFamily="34" charset="0"/>
            </a:rPr>
            <a:t>előzetes </a:t>
          </a:r>
          <a:r>
            <a:rPr lang="hu-HU" b="1" dirty="0">
              <a:latin typeface="Trebuchet MS" panose="020B0603020202020204" pitchFamily="34" charset="0"/>
            </a:rPr>
            <a:t>engedélyeztetést</a:t>
          </a:r>
          <a:r>
            <a:rPr lang="hu-HU" dirty="0">
              <a:latin typeface="Trebuchet MS" panose="020B0603020202020204" pitchFamily="34" charset="0"/>
            </a:rPr>
            <a:t>, de </a:t>
          </a:r>
          <a:r>
            <a:rPr lang="hu-HU" b="1" dirty="0">
              <a:latin typeface="Trebuchet MS" panose="020B0603020202020204" pitchFamily="34" charset="0"/>
            </a:rPr>
            <a:t>nem kötelező</a:t>
          </a:r>
          <a:br>
            <a:rPr lang="hu-HU" dirty="0">
              <a:latin typeface="Trebuchet MS" panose="020B0603020202020204" pitchFamily="34" charset="0"/>
            </a:rPr>
          </a:br>
          <a:r>
            <a:rPr lang="hu-HU" dirty="0">
              <a:latin typeface="Trebuchet MS" panose="020B0603020202020204" pitchFamily="34" charset="0"/>
            </a:rPr>
            <a:t>MI EZT AJÁNLJUK!</a:t>
          </a:r>
          <a:endParaRPr lang="en-US" dirty="0">
            <a:latin typeface="Trebuchet MS" panose="020B0603020202020204" pitchFamily="34" charset="0"/>
          </a:endParaRPr>
        </a:p>
      </dgm:t>
    </dgm:pt>
    <dgm:pt modelId="{E53B0099-FCC7-4A0C-885D-72E75016B7A5}" type="parTrans" cxnId="{8C1C9A3D-3E91-43D5-A751-B9FBBEF65221}">
      <dgm:prSet/>
      <dgm:spPr/>
      <dgm:t>
        <a:bodyPr/>
        <a:lstStyle/>
        <a:p>
          <a:endParaRPr lang="en-US"/>
        </a:p>
      </dgm:t>
    </dgm:pt>
    <dgm:pt modelId="{59568004-C8EE-49C5-B31D-A40686CD9EAF}" type="sibTrans" cxnId="{8C1C9A3D-3E91-43D5-A751-B9FBBEF65221}">
      <dgm:prSet/>
      <dgm:spPr/>
      <dgm:t>
        <a:bodyPr/>
        <a:lstStyle/>
        <a:p>
          <a:endParaRPr lang="en-US"/>
        </a:p>
      </dgm:t>
    </dgm:pt>
    <dgm:pt modelId="{603131DC-A733-4D89-A366-912C47CE320E}">
      <dgm:prSet phldrT="[Szöveg]"/>
      <dgm:spPr/>
      <dgm:t>
        <a:bodyPr/>
        <a:lstStyle/>
        <a:p>
          <a:r>
            <a:rPr lang="hu-HU" b="1" dirty="0"/>
            <a:t>Vizsgálat</a:t>
          </a:r>
          <a:endParaRPr lang="en-US" b="1" dirty="0"/>
        </a:p>
      </dgm:t>
    </dgm:pt>
    <dgm:pt modelId="{C6D84117-5648-4569-8060-16C35A10F057}" type="parTrans" cxnId="{7F48B788-8061-449F-A405-B72C70E62291}">
      <dgm:prSet/>
      <dgm:spPr/>
      <dgm:t>
        <a:bodyPr/>
        <a:lstStyle/>
        <a:p>
          <a:endParaRPr lang="en-US"/>
        </a:p>
      </dgm:t>
    </dgm:pt>
    <dgm:pt modelId="{D82D7D72-4DEE-4EBA-9AD7-6E64C433A40A}" type="sibTrans" cxnId="{7F48B788-8061-449F-A405-B72C70E62291}">
      <dgm:prSet/>
      <dgm:spPr/>
      <dgm:t>
        <a:bodyPr/>
        <a:lstStyle/>
        <a:p>
          <a:endParaRPr lang="en-US"/>
        </a:p>
      </dgm:t>
    </dgm:pt>
    <dgm:pt modelId="{6C31FE59-2E8F-4F5B-B1A9-1EE9CD9311D3}">
      <dgm:prSet phldrT="[Szöveg]"/>
      <dgm:spPr/>
      <dgm:t>
        <a:bodyPr/>
        <a:lstStyle/>
        <a:p>
          <a:r>
            <a:rPr lang="hu-HU" dirty="0">
              <a:latin typeface="Trebuchet MS" panose="020B0603020202020204" pitchFamily="34" charset="0"/>
            </a:rPr>
            <a:t>A vizsgálat után az orvosnál </a:t>
          </a:r>
          <a:r>
            <a:rPr lang="hu-HU" b="1" dirty="0">
              <a:latin typeface="Trebuchet MS" panose="020B0603020202020204" pitchFamily="34" charset="0"/>
            </a:rPr>
            <a:t>kifizeti </a:t>
          </a:r>
          <a:r>
            <a:rPr lang="hu-HU" dirty="0">
              <a:latin typeface="Trebuchet MS" panose="020B0603020202020204" pitchFamily="34" charset="0"/>
            </a:rPr>
            <a:t>a saját nevére kiállított </a:t>
          </a:r>
          <a:r>
            <a:rPr lang="hu-HU" b="1" dirty="0">
              <a:latin typeface="Trebuchet MS" panose="020B0603020202020204" pitchFamily="34" charset="0"/>
            </a:rPr>
            <a:t>számlát.</a:t>
          </a:r>
          <a:r>
            <a:rPr lang="hu-HU" dirty="0">
              <a:latin typeface="Trebuchet MS" panose="020B0603020202020204" pitchFamily="34" charset="0"/>
            </a:rPr>
            <a:t> A</a:t>
          </a:r>
          <a:r>
            <a:rPr lang="hu-HU" b="1" dirty="0">
              <a:latin typeface="Trebuchet MS" panose="020B0603020202020204" pitchFamily="34" charset="0"/>
            </a:rPr>
            <a:t>láírattatja az orvossal az igénybejelentő lapot</a:t>
          </a:r>
          <a:r>
            <a:rPr lang="hu-HU" dirty="0">
              <a:latin typeface="Trebuchet MS" panose="020B0603020202020204" pitchFamily="34" charset="0"/>
            </a:rPr>
            <a:t> (az ügyfél viszi magával). Majd a </a:t>
          </a:r>
          <a:r>
            <a:rPr lang="hu-HU" b="1" dirty="0">
              <a:latin typeface="Trebuchet MS" panose="020B0603020202020204" pitchFamily="34" charset="0"/>
            </a:rPr>
            <a:t>számlát, az igénybejelentő lapot és a zárójelentést </a:t>
          </a:r>
          <a:r>
            <a:rPr lang="hu-HU" dirty="0">
              <a:latin typeface="Trebuchet MS" panose="020B0603020202020204" pitchFamily="34" charset="0"/>
            </a:rPr>
            <a:t>együtt e-mailben elküldi az </a:t>
          </a:r>
          <a:r>
            <a:rPr lang="hu-HU" b="1" dirty="0">
              <a:latin typeface="Trebuchet MS" panose="020B0603020202020204" pitchFamily="34" charset="0"/>
            </a:rPr>
            <a:t>Medi</a:t>
          </a:r>
          <a:r>
            <a:rPr lang="hu-HU" b="1" i="1" dirty="0">
              <a:latin typeface="Trebuchet MS" panose="020B0603020202020204" pitchFamily="34" charset="0"/>
            </a:rPr>
            <a:t>H</a:t>
          </a:r>
          <a:r>
            <a:rPr lang="hu-HU" b="1" dirty="0">
              <a:latin typeface="Trebuchet MS" panose="020B0603020202020204" pitchFamily="34" charset="0"/>
            </a:rPr>
            <a:t>elp</a:t>
          </a:r>
          <a:r>
            <a:rPr lang="hu-HU" dirty="0">
              <a:latin typeface="Trebuchet MS" panose="020B0603020202020204" pitchFamily="34" charset="0"/>
            </a:rPr>
            <a:t> részére.</a:t>
          </a:r>
          <a:endParaRPr lang="en-US" dirty="0">
            <a:latin typeface="Trebuchet MS" panose="020B0603020202020204" pitchFamily="34" charset="0"/>
          </a:endParaRPr>
        </a:p>
      </dgm:t>
    </dgm:pt>
    <dgm:pt modelId="{7EFEEB60-4C29-4CB6-9B8D-8118471C8D48}" type="parTrans" cxnId="{7B2B2275-607A-45F4-8AD0-B2467A4717CC}">
      <dgm:prSet/>
      <dgm:spPr/>
      <dgm:t>
        <a:bodyPr/>
        <a:lstStyle/>
        <a:p>
          <a:endParaRPr lang="en-US"/>
        </a:p>
      </dgm:t>
    </dgm:pt>
    <dgm:pt modelId="{82E3FCFE-54CD-45A2-B4A6-E8C09565C345}" type="sibTrans" cxnId="{7B2B2275-607A-45F4-8AD0-B2467A4717CC}">
      <dgm:prSet/>
      <dgm:spPr/>
      <dgm:t>
        <a:bodyPr/>
        <a:lstStyle/>
        <a:p>
          <a:endParaRPr lang="en-US"/>
        </a:p>
      </dgm:t>
    </dgm:pt>
    <dgm:pt modelId="{FED8C389-834C-4330-8D56-74BBA2EF5556}">
      <dgm:prSet phldrT="[Szöveg]"/>
      <dgm:spPr/>
      <dgm:t>
        <a:bodyPr/>
        <a:lstStyle/>
        <a:p>
          <a:r>
            <a:rPr lang="hu-HU" b="1" dirty="0"/>
            <a:t>Kifizetés</a:t>
          </a:r>
          <a:endParaRPr lang="en-US" b="1" dirty="0"/>
        </a:p>
      </dgm:t>
    </dgm:pt>
    <dgm:pt modelId="{5AFC4223-F6BA-4EF1-9AF2-95AAD3C4520E}" type="parTrans" cxnId="{837B9CE1-14BF-40B5-9709-C3AF8895D55A}">
      <dgm:prSet/>
      <dgm:spPr/>
      <dgm:t>
        <a:bodyPr/>
        <a:lstStyle/>
        <a:p>
          <a:endParaRPr lang="en-US"/>
        </a:p>
      </dgm:t>
    </dgm:pt>
    <dgm:pt modelId="{ADED9AA9-2E45-479F-84FF-F4881AD5CE32}" type="sibTrans" cxnId="{837B9CE1-14BF-40B5-9709-C3AF8895D55A}">
      <dgm:prSet/>
      <dgm:spPr/>
      <dgm:t>
        <a:bodyPr/>
        <a:lstStyle/>
        <a:p>
          <a:endParaRPr lang="en-US"/>
        </a:p>
      </dgm:t>
    </dgm:pt>
    <dgm:pt modelId="{40DB3F53-7C92-417B-BC76-83AC8FB35010}">
      <dgm:prSet phldrT="[Szöveg]"/>
      <dgm:spPr/>
      <dgm:t>
        <a:bodyPr/>
        <a:lstStyle/>
        <a:p>
          <a:r>
            <a:rPr lang="hu-HU" b="0" dirty="0">
              <a:latin typeface="Trebuchet MS" panose="020B0603020202020204" pitchFamily="34" charset="0"/>
            </a:rPr>
            <a:t>Medi</a:t>
          </a:r>
          <a:r>
            <a:rPr lang="hu-HU" b="0" i="1" dirty="0">
              <a:latin typeface="Trebuchet MS" panose="020B0603020202020204" pitchFamily="34" charset="0"/>
            </a:rPr>
            <a:t>H</a:t>
          </a:r>
          <a:r>
            <a:rPr lang="hu-HU" b="0" dirty="0">
              <a:latin typeface="Trebuchet MS" panose="020B0603020202020204" pitchFamily="34" charset="0"/>
            </a:rPr>
            <a:t>elp </a:t>
          </a:r>
          <a:r>
            <a:rPr lang="hu-HU" dirty="0">
              <a:latin typeface="Trebuchet MS" panose="020B0603020202020204" pitchFamily="34" charset="0"/>
            </a:rPr>
            <a:t>továbbítja a Generali részére a dokumentumokat és amennyiben az igény jogos, a </a:t>
          </a:r>
          <a:r>
            <a:rPr lang="hu-HU" b="1" dirty="0">
              <a:latin typeface="Trebuchet MS" panose="020B0603020202020204" pitchFamily="34" charset="0"/>
            </a:rPr>
            <a:t>Generali 15 munkanapon belül visszautalja </a:t>
          </a:r>
          <a:r>
            <a:rPr lang="hu-HU" dirty="0">
              <a:latin typeface="Trebuchet MS" panose="020B0603020202020204" pitchFamily="34" charset="0"/>
            </a:rPr>
            <a:t>az összeget az ügyfél számlájára.</a:t>
          </a:r>
          <a:endParaRPr lang="en-US" dirty="0">
            <a:latin typeface="Trebuchet MS" panose="020B0603020202020204" pitchFamily="34" charset="0"/>
          </a:endParaRPr>
        </a:p>
      </dgm:t>
    </dgm:pt>
    <dgm:pt modelId="{910A231F-152A-4CC5-A103-FA5C2B69A620}" type="parTrans" cxnId="{7D71D109-F19E-4FAC-B50C-32D4DDF05E48}">
      <dgm:prSet/>
      <dgm:spPr/>
      <dgm:t>
        <a:bodyPr/>
        <a:lstStyle/>
        <a:p>
          <a:endParaRPr lang="en-US"/>
        </a:p>
      </dgm:t>
    </dgm:pt>
    <dgm:pt modelId="{B4610AD3-ECC4-40F8-9A17-0FCD5DB2D588}" type="sibTrans" cxnId="{7D71D109-F19E-4FAC-B50C-32D4DDF05E48}">
      <dgm:prSet/>
      <dgm:spPr/>
      <dgm:t>
        <a:bodyPr/>
        <a:lstStyle/>
        <a:p>
          <a:endParaRPr lang="en-US"/>
        </a:p>
      </dgm:t>
    </dgm:pt>
    <dgm:pt modelId="{4E103708-D599-4F10-B2DF-C2A5C4A76988}" type="pres">
      <dgm:prSet presAssocID="{BABAC052-A4BD-4507-A1A1-594FAF4BD92D}" presName="linearFlow" presStyleCnt="0">
        <dgm:presLayoutVars>
          <dgm:dir/>
          <dgm:animLvl val="lvl"/>
          <dgm:resizeHandles val="exact"/>
        </dgm:presLayoutVars>
      </dgm:prSet>
      <dgm:spPr/>
    </dgm:pt>
    <dgm:pt modelId="{4D9B6AF8-04FF-40E0-BE4F-6A2023EA056E}" type="pres">
      <dgm:prSet presAssocID="{99262110-15AF-4073-870A-0B7756940557}" presName="composite" presStyleCnt="0"/>
      <dgm:spPr/>
    </dgm:pt>
    <dgm:pt modelId="{D8E36C4F-1AE8-4D42-863E-B050C22FAA13}" type="pres">
      <dgm:prSet presAssocID="{99262110-15AF-4073-870A-0B77569405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87D5295-02F4-4DDE-BE20-91CA88111438}" type="pres">
      <dgm:prSet presAssocID="{99262110-15AF-4073-870A-0B7756940557}" presName="descendantText" presStyleLbl="alignAcc1" presStyleIdx="0" presStyleCnt="3">
        <dgm:presLayoutVars>
          <dgm:bulletEnabled val="1"/>
        </dgm:presLayoutVars>
      </dgm:prSet>
      <dgm:spPr/>
    </dgm:pt>
    <dgm:pt modelId="{C4B05E3A-852A-48EA-A577-61DC7D2A28EA}" type="pres">
      <dgm:prSet presAssocID="{598CFC72-19B6-4B80-8396-D6BC69595389}" presName="sp" presStyleCnt="0"/>
      <dgm:spPr/>
    </dgm:pt>
    <dgm:pt modelId="{19478475-8131-42A7-AC71-022CC97A2849}" type="pres">
      <dgm:prSet presAssocID="{603131DC-A733-4D89-A366-912C47CE320E}" presName="composite" presStyleCnt="0"/>
      <dgm:spPr/>
    </dgm:pt>
    <dgm:pt modelId="{368DFE97-E8E5-485B-89CF-117388581819}" type="pres">
      <dgm:prSet presAssocID="{603131DC-A733-4D89-A366-912C47CE320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CDDD13-3E34-4222-80BB-6EDF12122680}" type="pres">
      <dgm:prSet presAssocID="{603131DC-A733-4D89-A366-912C47CE320E}" presName="descendantText" presStyleLbl="alignAcc1" presStyleIdx="1" presStyleCnt="3">
        <dgm:presLayoutVars>
          <dgm:bulletEnabled val="1"/>
        </dgm:presLayoutVars>
      </dgm:prSet>
      <dgm:spPr/>
    </dgm:pt>
    <dgm:pt modelId="{3AE89166-9859-4D68-9AAA-9E0D18C01FFD}" type="pres">
      <dgm:prSet presAssocID="{D82D7D72-4DEE-4EBA-9AD7-6E64C433A40A}" presName="sp" presStyleCnt="0"/>
      <dgm:spPr/>
    </dgm:pt>
    <dgm:pt modelId="{A0961F3C-7FAE-4CDD-9A4E-E919B7C158C6}" type="pres">
      <dgm:prSet presAssocID="{FED8C389-834C-4330-8D56-74BBA2EF5556}" presName="composite" presStyleCnt="0"/>
      <dgm:spPr/>
    </dgm:pt>
    <dgm:pt modelId="{BAFF90BF-BF39-428D-A85A-5347BE08F860}" type="pres">
      <dgm:prSet presAssocID="{FED8C389-834C-4330-8D56-74BBA2EF5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66D331-52E9-4FEF-B7D2-0F0200181A47}" type="pres">
      <dgm:prSet presAssocID="{FED8C389-834C-4330-8D56-74BBA2EF5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71D109-F19E-4FAC-B50C-32D4DDF05E48}" srcId="{FED8C389-834C-4330-8D56-74BBA2EF5556}" destId="{40DB3F53-7C92-417B-BC76-83AC8FB35010}" srcOrd="0" destOrd="0" parTransId="{910A231F-152A-4CC5-A103-FA5C2B69A620}" sibTransId="{B4610AD3-ECC4-40F8-9A17-0FCD5DB2D588}"/>
    <dgm:cxn modelId="{C684D80E-1543-49B4-9222-B27523C51CB1}" type="presOf" srcId="{603131DC-A733-4D89-A366-912C47CE320E}" destId="{368DFE97-E8E5-485B-89CF-117388581819}" srcOrd="0" destOrd="0" presId="urn:microsoft.com/office/officeart/2005/8/layout/chevron2"/>
    <dgm:cxn modelId="{9FB6E512-0BD4-48EF-A9EA-7A5248EB50B6}" type="presOf" srcId="{6C31FE59-2E8F-4F5B-B1A9-1EE9CD9311D3}" destId="{D2CDDD13-3E34-4222-80BB-6EDF12122680}" srcOrd="0" destOrd="0" presId="urn:microsoft.com/office/officeart/2005/8/layout/chevron2"/>
    <dgm:cxn modelId="{0248743A-16A6-43B4-A9DA-4FEC3C7673F5}" srcId="{BABAC052-A4BD-4507-A1A1-594FAF4BD92D}" destId="{99262110-15AF-4073-870A-0B7756940557}" srcOrd="0" destOrd="0" parTransId="{051810A7-1506-4947-96CD-C2FD5C6FB6ED}" sibTransId="{598CFC72-19B6-4B80-8396-D6BC69595389}"/>
    <dgm:cxn modelId="{8C1C9A3D-3E91-43D5-A751-B9FBBEF65221}" srcId="{99262110-15AF-4073-870A-0B7756940557}" destId="{EAC547E3-8637-41A8-9877-586131267961}" srcOrd="0" destOrd="0" parTransId="{E53B0099-FCC7-4A0C-885D-72E75016B7A5}" sibTransId="{59568004-C8EE-49C5-B31D-A40686CD9EAF}"/>
    <dgm:cxn modelId="{CC83825C-5CD3-4B7B-A4AF-98F3BAE6CC06}" type="presOf" srcId="{EAC547E3-8637-41A8-9877-586131267961}" destId="{087D5295-02F4-4DDE-BE20-91CA88111438}" srcOrd="0" destOrd="0" presId="urn:microsoft.com/office/officeart/2005/8/layout/chevron2"/>
    <dgm:cxn modelId="{7B2B2275-607A-45F4-8AD0-B2467A4717CC}" srcId="{603131DC-A733-4D89-A366-912C47CE320E}" destId="{6C31FE59-2E8F-4F5B-B1A9-1EE9CD9311D3}" srcOrd="0" destOrd="0" parTransId="{7EFEEB60-4C29-4CB6-9B8D-8118471C8D48}" sibTransId="{82E3FCFE-54CD-45A2-B4A6-E8C09565C345}"/>
    <dgm:cxn modelId="{3400917E-356D-4673-88C7-F708A57BFC6E}" type="presOf" srcId="{FED8C389-834C-4330-8D56-74BBA2EF5556}" destId="{BAFF90BF-BF39-428D-A85A-5347BE08F860}" srcOrd="0" destOrd="0" presId="urn:microsoft.com/office/officeart/2005/8/layout/chevron2"/>
    <dgm:cxn modelId="{7F48B788-8061-449F-A405-B72C70E62291}" srcId="{BABAC052-A4BD-4507-A1A1-594FAF4BD92D}" destId="{603131DC-A733-4D89-A366-912C47CE320E}" srcOrd="1" destOrd="0" parTransId="{C6D84117-5648-4569-8060-16C35A10F057}" sibTransId="{D82D7D72-4DEE-4EBA-9AD7-6E64C433A40A}"/>
    <dgm:cxn modelId="{A5F4A0A7-0D9D-4550-9AF9-02FB1538EA56}" type="presOf" srcId="{99262110-15AF-4073-870A-0B7756940557}" destId="{D8E36C4F-1AE8-4D42-863E-B050C22FAA13}" srcOrd="0" destOrd="0" presId="urn:microsoft.com/office/officeart/2005/8/layout/chevron2"/>
    <dgm:cxn modelId="{1DCC91BC-1449-4A64-A4BD-884263A48B99}" type="presOf" srcId="{40DB3F53-7C92-417B-BC76-83AC8FB35010}" destId="{3A66D331-52E9-4FEF-B7D2-0F0200181A47}" srcOrd="0" destOrd="0" presId="urn:microsoft.com/office/officeart/2005/8/layout/chevron2"/>
    <dgm:cxn modelId="{C61620DF-2F24-4A92-9DD3-3A77D3F8914E}" type="presOf" srcId="{BABAC052-A4BD-4507-A1A1-594FAF4BD92D}" destId="{4E103708-D599-4F10-B2DF-C2A5C4A76988}" srcOrd="0" destOrd="0" presId="urn:microsoft.com/office/officeart/2005/8/layout/chevron2"/>
    <dgm:cxn modelId="{837B9CE1-14BF-40B5-9709-C3AF8895D55A}" srcId="{BABAC052-A4BD-4507-A1A1-594FAF4BD92D}" destId="{FED8C389-834C-4330-8D56-74BBA2EF5556}" srcOrd="2" destOrd="0" parTransId="{5AFC4223-F6BA-4EF1-9AF2-95AAD3C4520E}" sibTransId="{ADED9AA9-2E45-479F-84FF-F4881AD5CE32}"/>
    <dgm:cxn modelId="{740567BE-3007-4471-B3AA-D4735BB5BA77}" type="presParOf" srcId="{4E103708-D599-4F10-B2DF-C2A5C4A76988}" destId="{4D9B6AF8-04FF-40E0-BE4F-6A2023EA056E}" srcOrd="0" destOrd="0" presId="urn:microsoft.com/office/officeart/2005/8/layout/chevron2"/>
    <dgm:cxn modelId="{FAA73C57-1443-4B7D-A509-B948969575E5}" type="presParOf" srcId="{4D9B6AF8-04FF-40E0-BE4F-6A2023EA056E}" destId="{D8E36C4F-1AE8-4D42-863E-B050C22FAA13}" srcOrd="0" destOrd="0" presId="urn:microsoft.com/office/officeart/2005/8/layout/chevron2"/>
    <dgm:cxn modelId="{6EB04981-8728-40C0-950B-92BAEC706293}" type="presParOf" srcId="{4D9B6AF8-04FF-40E0-BE4F-6A2023EA056E}" destId="{087D5295-02F4-4DDE-BE20-91CA88111438}" srcOrd="1" destOrd="0" presId="urn:microsoft.com/office/officeart/2005/8/layout/chevron2"/>
    <dgm:cxn modelId="{C6D03B41-7A9D-4665-B8E8-FF438BA10368}" type="presParOf" srcId="{4E103708-D599-4F10-B2DF-C2A5C4A76988}" destId="{C4B05E3A-852A-48EA-A577-61DC7D2A28EA}" srcOrd="1" destOrd="0" presId="urn:microsoft.com/office/officeart/2005/8/layout/chevron2"/>
    <dgm:cxn modelId="{A2A519A4-62EA-4110-8CE5-CAF7679877ED}" type="presParOf" srcId="{4E103708-D599-4F10-B2DF-C2A5C4A76988}" destId="{19478475-8131-42A7-AC71-022CC97A2849}" srcOrd="2" destOrd="0" presId="urn:microsoft.com/office/officeart/2005/8/layout/chevron2"/>
    <dgm:cxn modelId="{F4936633-F2FC-4024-9F10-E53BEDAA82AD}" type="presParOf" srcId="{19478475-8131-42A7-AC71-022CC97A2849}" destId="{368DFE97-E8E5-485B-89CF-117388581819}" srcOrd="0" destOrd="0" presId="urn:microsoft.com/office/officeart/2005/8/layout/chevron2"/>
    <dgm:cxn modelId="{5384E4B4-7151-4371-A940-C983365AF2F1}" type="presParOf" srcId="{19478475-8131-42A7-AC71-022CC97A2849}" destId="{D2CDDD13-3E34-4222-80BB-6EDF12122680}" srcOrd="1" destOrd="0" presId="urn:microsoft.com/office/officeart/2005/8/layout/chevron2"/>
    <dgm:cxn modelId="{7A6BA14F-BC9F-47F3-9BAF-CAD805A66EBC}" type="presParOf" srcId="{4E103708-D599-4F10-B2DF-C2A5C4A76988}" destId="{3AE89166-9859-4D68-9AAA-9E0D18C01FFD}" srcOrd="3" destOrd="0" presId="urn:microsoft.com/office/officeart/2005/8/layout/chevron2"/>
    <dgm:cxn modelId="{7E40CD0B-7C59-4E32-91BC-84410396E3FA}" type="presParOf" srcId="{4E103708-D599-4F10-B2DF-C2A5C4A76988}" destId="{A0961F3C-7FAE-4CDD-9A4E-E919B7C158C6}" srcOrd="4" destOrd="0" presId="urn:microsoft.com/office/officeart/2005/8/layout/chevron2"/>
    <dgm:cxn modelId="{CE4D198C-A950-4EC8-89F1-699B17B1C2AB}" type="presParOf" srcId="{A0961F3C-7FAE-4CDD-9A4E-E919B7C158C6}" destId="{BAFF90BF-BF39-428D-A85A-5347BE08F860}" srcOrd="0" destOrd="0" presId="urn:microsoft.com/office/officeart/2005/8/layout/chevron2"/>
    <dgm:cxn modelId="{30296AED-7434-46B9-9270-C2F2E85C28DF}" type="presParOf" srcId="{A0961F3C-7FAE-4CDD-9A4E-E919B7C158C6}" destId="{3A66D331-52E9-4FEF-B7D2-0F0200181A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6C4F-1AE8-4D42-863E-B050C22FAA13}">
      <dsp:nvSpPr>
        <dsp:cNvPr id="0" name=""/>
        <dsp:cNvSpPr/>
      </dsp:nvSpPr>
      <dsp:spPr>
        <a:xfrm rot="5400000">
          <a:off x="-193699" y="195389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Foglalás előtt</a:t>
          </a:r>
          <a:endParaRPr lang="en-US" sz="1300" b="1" kern="1200" dirty="0"/>
        </a:p>
      </dsp:txBody>
      <dsp:txXfrm rot="-5400000">
        <a:off x="1" y="453655"/>
        <a:ext cx="903932" cy="387400"/>
      </dsp:txXfrm>
    </dsp:sp>
    <dsp:sp modelId="{087D5295-02F4-4DDE-BE20-91CA88111438}">
      <dsp:nvSpPr>
        <dsp:cNvPr id="0" name=""/>
        <dsp:cNvSpPr/>
      </dsp:nvSpPr>
      <dsp:spPr>
        <a:xfrm rot="5400000">
          <a:off x="2775483" y="-1833365"/>
          <a:ext cx="839365" cy="4582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latin typeface="Trebuchet MS" panose="020B0603020202020204" pitchFamily="34" charset="0"/>
            </a:rPr>
            <a:t>Időpontfoglalás előtt </a:t>
          </a:r>
          <a:r>
            <a:rPr lang="hu-HU" sz="1300" b="1" kern="1200" dirty="0">
              <a:latin typeface="Trebuchet MS" panose="020B0603020202020204" pitchFamily="34" charset="0"/>
            </a:rPr>
            <a:t>az ügyfél </a:t>
          </a:r>
          <a:r>
            <a:rPr lang="hu-HU" sz="1300" kern="1200" dirty="0">
              <a:latin typeface="Trebuchet MS" panose="020B0603020202020204" pitchFamily="34" charset="0"/>
            </a:rPr>
            <a:t>felhívja az asszisztencia vonalat és előzetesen </a:t>
          </a:r>
          <a:r>
            <a:rPr lang="hu-HU" sz="1300" b="1" kern="1200" dirty="0">
              <a:latin typeface="Trebuchet MS" panose="020B0603020202020204" pitchFamily="34" charset="0"/>
            </a:rPr>
            <a:t>engedélyezteti a vizsgálatot</a:t>
          </a:r>
          <a:endParaRPr lang="en-US" sz="1300" b="1" kern="1200" dirty="0">
            <a:latin typeface="Trebuchet MS" panose="020B0603020202020204" pitchFamily="34" charset="0"/>
          </a:endParaRPr>
        </a:p>
      </dsp:txBody>
      <dsp:txXfrm rot="-5400000">
        <a:off x="903932" y="79160"/>
        <a:ext cx="4541493" cy="757417"/>
      </dsp:txXfrm>
    </dsp:sp>
    <dsp:sp modelId="{368DFE97-E8E5-485B-89CF-117388581819}">
      <dsp:nvSpPr>
        <dsp:cNvPr id="0" name=""/>
        <dsp:cNvSpPr/>
      </dsp:nvSpPr>
      <dsp:spPr>
        <a:xfrm rot="5400000">
          <a:off x="-193699" y="1287933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Foglalás</a:t>
          </a:r>
          <a:endParaRPr lang="en-US" sz="1300" b="1" kern="1200" dirty="0"/>
        </a:p>
      </dsp:txBody>
      <dsp:txXfrm rot="-5400000">
        <a:off x="1" y="1546199"/>
        <a:ext cx="903932" cy="387400"/>
      </dsp:txXfrm>
    </dsp:sp>
    <dsp:sp modelId="{D2CDDD13-3E34-4222-80BB-6EDF12122680}">
      <dsp:nvSpPr>
        <dsp:cNvPr id="0" name=""/>
        <dsp:cNvSpPr/>
      </dsp:nvSpPr>
      <dsp:spPr>
        <a:xfrm rot="5400000">
          <a:off x="2775483" y="-777316"/>
          <a:ext cx="839365" cy="4582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latin typeface="Trebuchet MS" panose="020B0603020202020204" pitchFamily="34" charset="0"/>
            </a:rPr>
            <a:t>Időpontfoglaláskor az </a:t>
          </a:r>
          <a:r>
            <a:rPr lang="hu-HU" sz="1300" b="1" kern="1200" dirty="0">
              <a:latin typeface="Trebuchet MS" panose="020B0603020202020204" pitchFamily="34" charset="0"/>
            </a:rPr>
            <a:t>orvosi partner ügyfélszolgálat</a:t>
          </a:r>
          <a:r>
            <a:rPr lang="hu-HU" sz="1300" kern="1200" dirty="0">
              <a:latin typeface="Trebuchet MS" panose="020B0603020202020204" pitchFamily="34" charset="0"/>
            </a:rPr>
            <a:t>át kéri meg, hogy az előzetes </a:t>
          </a:r>
          <a:r>
            <a:rPr lang="hu-HU" sz="1300" b="1" kern="1200" dirty="0">
              <a:latin typeface="Trebuchet MS" panose="020B0603020202020204" pitchFamily="34" charset="0"/>
            </a:rPr>
            <a:t>engedélyeztet</a:t>
          </a:r>
          <a:r>
            <a:rPr lang="hu-HU" sz="1300" kern="1200" dirty="0">
              <a:latin typeface="Trebuchet MS" panose="020B0603020202020204" pitchFamily="34" charset="0"/>
            </a:rPr>
            <a:t>ést számára elvégezzék </a:t>
          </a:r>
          <a:endParaRPr lang="en-US" sz="1300" kern="1200" dirty="0">
            <a:latin typeface="Trebuchet MS" panose="020B0603020202020204" pitchFamily="34" charset="0"/>
          </a:endParaRPr>
        </a:p>
      </dsp:txBody>
      <dsp:txXfrm rot="-5400000">
        <a:off x="903932" y="1135209"/>
        <a:ext cx="4541493" cy="757417"/>
      </dsp:txXfrm>
    </dsp:sp>
    <dsp:sp modelId="{BAFF90BF-BF39-428D-A85A-5347BE08F860}">
      <dsp:nvSpPr>
        <dsp:cNvPr id="0" name=""/>
        <dsp:cNvSpPr/>
      </dsp:nvSpPr>
      <dsp:spPr>
        <a:xfrm rot="5400000">
          <a:off x="-193699" y="2380478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Vizsgálat</a:t>
          </a:r>
          <a:endParaRPr lang="en-US" sz="1300" b="1" kern="1200" dirty="0"/>
        </a:p>
      </dsp:txBody>
      <dsp:txXfrm rot="-5400000">
        <a:off x="1" y="2638744"/>
        <a:ext cx="903932" cy="387400"/>
      </dsp:txXfrm>
    </dsp:sp>
    <dsp:sp modelId="{3A66D331-52E9-4FEF-B7D2-0F0200181A47}">
      <dsp:nvSpPr>
        <dsp:cNvPr id="0" name=""/>
        <dsp:cNvSpPr/>
      </dsp:nvSpPr>
      <dsp:spPr>
        <a:xfrm rot="5400000">
          <a:off x="2775483" y="315227"/>
          <a:ext cx="839365" cy="4582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latin typeface="Trebuchet MS" panose="020B0603020202020204" pitchFamily="34" charset="0"/>
            </a:rPr>
            <a:t>Amennyiben engedélyezték az ügyfélnek vizsgálatot, elmegy az orvoshoz, a </a:t>
          </a:r>
          <a:r>
            <a:rPr lang="hu-HU" sz="1300" b="1" kern="1200" dirty="0">
              <a:latin typeface="Trebuchet MS" panose="020B0603020202020204" pitchFamily="34" charset="0"/>
            </a:rPr>
            <a:t>vizsgálat után nem fizet</a:t>
          </a:r>
          <a:r>
            <a:rPr lang="hu-HU" sz="1300" kern="1200" dirty="0">
              <a:latin typeface="Trebuchet MS" panose="020B0603020202020204" pitchFamily="34" charset="0"/>
            </a:rPr>
            <a:t>, mindösszesen aláírja az igénybejelentő lapot(</a:t>
          </a:r>
          <a:r>
            <a:rPr lang="hu-HU" sz="1300" kern="1200" dirty="0" err="1">
              <a:latin typeface="Trebuchet MS" panose="020B0603020202020204" pitchFamily="34" charset="0"/>
            </a:rPr>
            <a:t>Claim</a:t>
          </a:r>
          <a:r>
            <a:rPr lang="hu-HU" sz="1300" kern="1200" dirty="0">
              <a:latin typeface="Trebuchet MS" panose="020B0603020202020204" pitchFamily="34" charset="0"/>
            </a:rPr>
            <a:t> </a:t>
          </a:r>
          <a:r>
            <a:rPr lang="hu-HU" sz="1300" kern="1200" dirty="0" err="1">
              <a:latin typeface="Trebuchet MS" panose="020B0603020202020204" pitchFamily="34" charset="0"/>
            </a:rPr>
            <a:t>Form</a:t>
          </a:r>
          <a:r>
            <a:rPr lang="hu-HU" sz="1300" kern="1200" dirty="0">
              <a:latin typeface="Trebuchet MS" panose="020B0603020202020204" pitchFamily="34" charset="0"/>
            </a:rPr>
            <a:t>)</a:t>
          </a:r>
          <a:endParaRPr lang="en-US" sz="1300" kern="1200" dirty="0">
            <a:latin typeface="Trebuchet MS" panose="020B0603020202020204" pitchFamily="34" charset="0"/>
          </a:endParaRPr>
        </a:p>
      </dsp:txBody>
      <dsp:txXfrm rot="-5400000">
        <a:off x="903932" y="2227752"/>
        <a:ext cx="4541493" cy="757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6C4F-1AE8-4D42-863E-B050C22FAA13}">
      <dsp:nvSpPr>
        <dsp:cNvPr id="0" name=""/>
        <dsp:cNvSpPr/>
      </dsp:nvSpPr>
      <dsp:spPr>
        <a:xfrm rot="5400000">
          <a:off x="-193699" y="195389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Vizsgálat előtt</a:t>
          </a:r>
          <a:endParaRPr lang="en-US" sz="1300" b="1" kern="1200" dirty="0"/>
        </a:p>
      </dsp:txBody>
      <dsp:txXfrm rot="-5400000">
        <a:off x="1" y="453655"/>
        <a:ext cx="903932" cy="387400"/>
      </dsp:txXfrm>
    </dsp:sp>
    <dsp:sp modelId="{087D5295-02F4-4DDE-BE20-91CA88111438}">
      <dsp:nvSpPr>
        <dsp:cNvPr id="0" name=""/>
        <dsp:cNvSpPr/>
      </dsp:nvSpPr>
      <dsp:spPr>
        <a:xfrm rot="5400000">
          <a:off x="3308883" y="-2403261"/>
          <a:ext cx="839365" cy="5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latin typeface="Trebuchet MS" panose="020B0603020202020204" pitchFamily="34" charset="0"/>
            </a:rPr>
            <a:t>A vizsgálat előtt az ügyfél </a:t>
          </a:r>
          <a:r>
            <a:rPr lang="hu-HU" sz="1300" b="1" kern="1200" dirty="0">
              <a:latin typeface="Trebuchet MS" panose="020B0603020202020204" pitchFamily="34" charset="0"/>
            </a:rPr>
            <a:t>kérhet </a:t>
          </a:r>
          <a:r>
            <a:rPr lang="hu-HU" sz="1300" kern="1200" dirty="0">
              <a:latin typeface="Trebuchet MS" panose="020B0603020202020204" pitchFamily="34" charset="0"/>
            </a:rPr>
            <a:t>előzetes </a:t>
          </a:r>
          <a:r>
            <a:rPr lang="hu-HU" sz="1300" b="1" kern="1200" dirty="0">
              <a:latin typeface="Trebuchet MS" panose="020B0603020202020204" pitchFamily="34" charset="0"/>
            </a:rPr>
            <a:t>engedélyeztetést</a:t>
          </a:r>
          <a:r>
            <a:rPr lang="hu-HU" sz="1300" kern="1200" dirty="0">
              <a:latin typeface="Trebuchet MS" panose="020B0603020202020204" pitchFamily="34" charset="0"/>
            </a:rPr>
            <a:t>, de </a:t>
          </a:r>
          <a:r>
            <a:rPr lang="hu-HU" sz="1300" b="1" kern="1200" dirty="0">
              <a:latin typeface="Trebuchet MS" panose="020B0603020202020204" pitchFamily="34" charset="0"/>
            </a:rPr>
            <a:t>nem kötelező</a:t>
          </a:r>
          <a:br>
            <a:rPr lang="hu-HU" sz="1300" kern="1200" dirty="0">
              <a:latin typeface="Trebuchet MS" panose="020B0603020202020204" pitchFamily="34" charset="0"/>
            </a:rPr>
          </a:br>
          <a:r>
            <a:rPr lang="hu-HU" sz="1300" kern="1200" dirty="0">
              <a:latin typeface="Trebuchet MS" panose="020B0603020202020204" pitchFamily="34" charset="0"/>
            </a:rPr>
            <a:t>MI EZT AJÁNLJUK!</a:t>
          </a:r>
          <a:endParaRPr lang="en-US" sz="1300" kern="1200" dirty="0">
            <a:latin typeface="Trebuchet MS" panose="020B0603020202020204" pitchFamily="34" charset="0"/>
          </a:endParaRPr>
        </a:p>
      </dsp:txBody>
      <dsp:txXfrm rot="-5400000">
        <a:off x="903932" y="42664"/>
        <a:ext cx="5608293" cy="757417"/>
      </dsp:txXfrm>
    </dsp:sp>
    <dsp:sp modelId="{368DFE97-E8E5-485B-89CF-117388581819}">
      <dsp:nvSpPr>
        <dsp:cNvPr id="0" name=""/>
        <dsp:cNvSpPr/>
      </dsp:nvSpPr>
      <dsp:spPr>
        <a:xfrm rot="5400000">
          <a:off x="-193699" y="1287933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Vizsgálat</a:t>
          </a:r>
          <a:endParaRPr lang="en-US" sz="1300" b="1" kern="1200" dirty="0"/>
        </a:p>
      </dsp:txBody>
      <dsp:txXfrm rot="-5400000">
        <a:off x="1" y="1546199"/>
        <a:ext cx="903932" cy="387400"/>
      </dsp:txXfrm>
    </dsp:sp>
    <dsp:sp modelId="{D2CDDD13-3E34-4222-80BB-6EDF12122680}">
      <dsp:nvSpPr>
        <dsp:cNvPr id="0" name=""/>
        <dsp:cNvSpPr/>
      </dsp:nvSpPr>
      <dsp:spPr>
        <a:xfrm rot="5400000">
          <a:off x="3308883" y="-1310716"/>
          <a:ext cx="839365" cy="5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latin typeface="Trebuchet MS" panose="020B0603020202020204" pitchFamily="34" charset="0"/>
            </a:rPr>
            <a:t>A vizsgálat után az orvosnál </a:t>
          </a:r>
          <a:r>
            <a:rPr lang="hu-HU" sz="1300" b="1" kern="1200" dirty="0">
              <a:latin typeface="Trebuchet MS" panose="020B0603020202020204" pitchFamily="34" charset="0"/>
            </a:rPr>
            <a:t>kifizeti </a:t>
          </a:r>
          <a:r>
            <a:rPr lang="hu-HU" sz="1300" kern="1200" dirty="0">
              <a:latin typeface="Trebuchet MS" panose="020B0603020202020204" pitchFamily="34" charset="0"/>
            </a:rPr>
            <a:t>a saját nevére kiállított </a:t>
          </a:r>
          <a:r>
            <a:rPr lang="hu-HU" sz="1300" b="1" kern="1200" dirty="0">
              <a:latin typeface="Trebuchet MS" panose="020B0603020202020204" pitchFamily="34" charset="0"/>
            </a:rPr>
            <a:t>számlát.</a:t>
          </a:r>
          <a:r>
            <a:rPr lang="hu-HU" sz="1300" kern="1200" dirty="0">
              <a:latin typeface="Trebuchet MS" panose="020B0603020202020204" pitchFamily="34" charset="0"/>
            </a:rPr>
            <a:t> A</a:t>
          </a:r>
          <a:r>
            <a:rPr lang="hu-HU" sz="1300" b="1" kern="1200" dirty="0">
              <a:latin typeface="Trebuchet MS" panose="020B0603020202020204" pitchFamily="34" charset="0"/>
            </a:rPr>
            <a:t>láírattatja az orvossal az igénybejelentő lapot</a:t>
          </a:r>
          <a:r>
            <a:rPr lang="hu-HU" sz="1300" kern="1200" dirty="0">
              <a:latin typeface="Trebuchet MS" panose="020B0603020202020204" pitchFamily="34" charset="0"/>
            </a:rPr>
            <a:t> (az ügyfél viszi magával). Majd a </a:t>
          </a:r>
          <a:r>
            <a:rPr lang="hu-HU" sz="1300" b="1" kern="1200" dirty="0">
              <a:latin typeface="Trebuchet MS" panose="020B0603020202020204" pitchFamily="34" charset="0"/>
            </a:rPr>
            <a:t>számlát, az igénybejelentő lapot és a zárójelentést </a:t>
          </a:r>
          <a:r>
            <a:rPr lang="hu-HU" sz="1300" kern="1200" dirty="0">
              <a:latin typeface="Trebuchet MS" panose="020B0603020202020204" pitchFamily="34" charset="0"/>
            </a:rPr>
            <a:t>együtt e-mailben elküldi az </a:t>
          </a:r>
          <a:r>
            <a:rPr lang="hu-HU" sz="1300" b="1" kern="1200" dirty="0">
              <a:latin typeface="Trebuchet MS" panose="020B0603020202020204" pitchFamily="34" charset="0"/>
            </a:rPr>
            <a:t>Medi</a:t>
          </a:r>
          <a:r>
            <a:rPr lang="hu-HU" sz="1300" b="1" i="1" kern="1200" dirty="0">
              <a:latin typeface="Trebuchet MS" panose="020B0603020202020204" pitchFamily="34" charset="0"/>
            </a:rPr>
            <a:t>H</a:t>
          </a:r>
          <a:r>
            <a:rPr lang="hu-HU" sz="1300" b="1" kern="1200" dirty="0">
              <a:latin typeface="Trebuchet MS" panose="020B0603020202020204" pitchFamily="34" charset="0"/>
            </a:rPr>
            <a:t>elp</a:t>
          </a:r>
          <a:r>
            <a:rPr lang="hu-HU" sz="1300" kern="1200" dirty="0">
              <a:latin typeface="Trebuchet MS" panose="020B0603020202020204" pitchFamily="34" charset="0"/>
            </a:rPr>
            <a:t> részére.</a:t>
          </a:r>
          <a:endParaRPr lang="en-US" sz="1300" kern="1200" dirty="0">
            <a:latin typeface="Trebuchet MS" panose="020B0603020202020204" pitchFamily="34" charset="0"/>
          </a:endParaRPr>
        </a:p>
      </dsp:txBody>
      <dsp:txXfrm rot="-5400000">
        <a:off x="903932" y="1135209"/>
        <a:ext cx="5608293" cy="757417"/>
      </dsp:txXfrm>
    </dsp:sp>
    <dsp:sp modelId="{BAFF90BF-BF39-428D-A85A-5347BE08F860}">
      <dsp:nvSpPr>
        <dsp:cNvPr id="0" name=""/>
        <dsp:cNvSpPr/>
      </dsp:nvSpPr>
      <dsp:spPr>
        <a:xfrm rot="5400000">
          <a:off x="-193699" y="2380478"/>
          <a:ext cx="1291332" cy="9039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/>
            <a:t>Kifizetés</a:t>
          </a:r>
          <a:endParaRPr lang="en-US" sz="1300" b="1" kern="1200" dirty="0"/>
        </a:p>
      </dsp:txBody>
      <dsp:txXfrm rot="-5400000">
        <a:off x="1" y="2638744"/>
        <a:ext cx="903932" cy="387400"/>
      </dsp:txXfrm>
    </dsp:sp>
    <dsp:sp modelId="{3A66D331-52E9-4FEF-B7D2-0F0200181A47}">
      <dsp:nvSpPr>
        <dsp:cNvPr id="0" name=""/>
        <dsp:cNvSpPr/>
      </dsp:nvSpPr>
      <dsp:spPr>
        <a:xfrm rot="5400000">
          <a:off x="3308883" y="-218172"/>
          <a:ext cx="839365" cy="5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b="0" kern="1200" dirty="0">
              <a:latin typeface="Trebuchet MS" panose="020B0603020202020204" pitchFamily="34" charset="0"/>
            </a:rPr>
            <a:t>Medi</a:t>
          </a:r>
          <a:r>
            <a:rPr lang="hu-HU" sz="1300" b="0" i="1" kern="1200" dirty="0">
              <a:latin typeface="Trebuchet MS" panose="020B0603020202020204" pitchFamily="34" charset="0"/>
            </a:rPr>
            <a:t>H</a:t>
          </a:r>
          <a:r>
            <a:rPr lang="hu-HU" sz="1300" b="0" kern="1200" dirty="0">
              <a:latin typeface="Trebuchet MS" panose="020B0603020202020204" pitchFamily="34" charset="0"/>
            </a:rPr>
            <a:t>elp </a:t>
          </a:r>
          <a:r>
            <a:rPr lang="hu-HU" sz="1300" kern="1200" dirty="0">
              <a:latin typeface="Trebuchet MS" panose="020B0603020202020204" pitchFamily="34" charset="0"/>
            </a:rPr>
            <a:t>továbbítja a Generali részére a dokumentumokat és amennyiben az igény jogos, a </a:t>
          </a:r>
          <a:r>
            <a:rPr lang="hu-HU" sz="1300" b="1" kern="1200" dirty="0">
              <a:latin typeface="Trebuchet MS" panose="020B0603020202020204" pitchFamily="34" charset="0"/>
            </a:rPr>
            <a:t>Generali 15 munkanapon belül visszautalja </a:t>
          </a:r>
          <a:r>
            <a:rPr lang="hu-HU" sz="1300" kern="1200" dirty="0">
              <a:latin typeface="Trebuchet MS" panose="020B0603020202020204" pitchFamily="34" charset="0"/>
            </a:rPr>
            <a:t>az összeget az ügyfél számlájára.</a:t>
          </a:r>
          <a:endParaRPr lang="en-US" sz="1300" kern="1200" dirty="0">
            <a:latin typeface="Trebuchet MS" panose="020B0603020202020204" pitchFamily="34" charset="0"/>
          </a:endParaRPr>
        </a:p>
      </dsp:txBody>
      <dsp:txXfrm rot="-5400000">
        <a:off x="903932" y="2227753"/>
        <a:ext cx="5608293" cy="757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300D-CEF7-45D7-A8CF-6E8D9C21742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DE561-5C6E-408E-AA92-898DE8D0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5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44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1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5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8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E561-5C6E-408E-AA92-898DE8D07C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1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1734-B1B7-42A1-9495-D33BFE75D76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E183-BCF2-44AB-A3BA-B3735FEB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0"/>
            <a:ext cx="4191000" cy="4215003"/>
          </a:xfrm>
          <a:prstGeom prst="rect">
            <a:avLst/>
          </a:prstGeom>
          <a:effectLst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6600" y="1733550"/>
            <a:ext cx="5867400" cy="1828800"/>
          </a:xfrm>
        </p:spPr>
        <p:txBody>
          <a:bodyPr>
            <a:normAutofit/>
          </a:bodyPr>
          <a:lstStyle/>
          <a:p>
            <a:r>
              <a:rPr lang="hu-HU" i="1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Folyamatok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/>
          </a:bodyPr>
          <a:lstStyle/>
          <a:p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382000" cy="3733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i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FOLYAMAT</a:t>
            </a: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81" y="2266950"/>
            <a:ext cx="232421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9771"/>
          </a:xfrm>
        </p:spPr>
        <p:txBody>
          <a:bodyPr>
            <a:normAutofit fontScale="90000"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93907" y="2495230"/>
            <a:ext cx="2448066" cy="28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200" dirty="0"/>
              <a:t>Hiba/hiányosság van az ajánlatban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87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2719195" y="205979"/>
            <a:ext cx="1905000" cy="358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44023" y="22687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i="1" dirty="0"/>
              <a:t>Ajánlat aláírása</a:t>
            </a:r>
          </a:p>
        </p:txBody>
      </p:sp>
      <p:sp>
        <p:nvSpPr>
          <p:cNvPr id="10" name="Nyíl: lefelé mutató 9"/>
          <p:cNvSpPr/>
          <p:nvPr/>
        </p:nvSpPr>
        <p:spPr>
          <a:xfrm flipH="1">
            <a:off x="5711975" y="815681"/>
            <a:ext cx="190029" cy="313255"/>
          </a:xfrm>
          <a:prstGeom prst="downArrow">
            <a:avLst>
              <a:gd name="adj1" fmla="val 50000"/>
              <a:gd name="adj2" fmla="val 52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582120" y="1167401"/>
            <a:ext cx="2446892" cy="358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531990" y="1222202"/>
            <a:ext cx="271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Ajánlat </a:t>
            </a:r>
            <a:r>
              <a:rPr lang="hu-HU" sz="1200" b="1" dirty="0" err="1"/>
              <a:t>beszkennelése</a:t>
            </a:r>
            <a:r>
              <a:rPr lang="hu-HU" sz="1200" b="1" dirty="0"/>
              <a:t> </a:t>
            </a:r>
            <a:r>
              <a:rPr lang="hu-HU" sz="1200" dirty="0"/>
              <a:t>a </a:t>
            </a:r>
            <a:r>
              <a:rPr lang="hu-HU" sz="1200" dirty="0" err="1"/>
              <a:t>MediHelpnek</a:t>
            </a:r>
            <a:endParaRPr lang="hu-HU" sz="1200" dirty="0"/>
          </a:p>
        </p:txBody>
      </p:sp>
      <p:sp>
        <p:nvSpPr>
          <p:cNvPr id="13" name="Nyíl: lefelé mutató 12"/>
          <p:cNvSpPr/>
          <p:nvPr/>
        </p:nvSpPr>
        <p:spPr>
          <a:xfrm>
            <a:off x="5711975" y="1576571"/>
            <a:ext cx="190029" cy="30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Háromszög 13"/>
          <p:cNvSpPr/>
          <p:nvPr/>
        </p:nvSpPr>
        <p:spPr>
          <a:xfrm>
            <a:off x="5092596" y="1957232"/>
            <a:ext cx="1432335" cy="10813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5438790" y="2329479"/>
            <a:ext cx="9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24 órán belül </a:t>
            </a:r>
            <a:r>
              <a:rPr lang="hu-HU" sz="1200" b="1" dirty="0"/>
              <a:t>ellenőrzés</a:t>
            </a:r>
          </a:p>
        </p:txBody>
      </p:sp>
      <p:sp>
        <p:nvSpPr>
          <p:cNvPr id="18" name="Ellipszis 17"/>
          <p:cNvSpPr/>
          <p:nvPr/>
        </p:nvSpPr>
        <p:spPr>
          <a:xfrm>
            <a:off x="6941129" y="2929764"/>
            <a:ext cx="1926045" cy="452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723509" y="2909910"/>
            <a:ext cx="1930133" cy="5136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7154778" y="3896159"/>
            <a:ext cx="1751657" cy="394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400" dirty="0"/>
              <a:t>Bróker </a:t>
            </a:r>
            <a:r>
              <a:rPr lang="hu-HU" sz="3400" b="1" dirty="0"/>
              <a:t>javítja</a:t>
            </a:r>
            <a:r>
              <a:rPr lang="hu-HU" sz="3400" dirty="0"/>
              <a:t> a hibát és/vagy hiányosságot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2815727" y="2946469"/>
            <a:ext cx="1838427" cy="514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100" dirty="0"/>
              <a:t>Visszajelzés a brókernek, hogy az ajánlat </a:t>
            </a:r>
            <a:r>
              <a:rPr lang="hu-HU" sz="1100" b="1" dirty="0"/>
              <a:t>befogadható</a:t>
            </a: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7029013" y="2974910"/>
            <a:ext cx="2015976" cy="37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400" b="1" dirty="0"/>
              <a:t>Visszajelzés </a:t>
            </a:r>
            <a:r>
              <a:rPr lang="hu-HU" sz="4400" dirty="0"/>
              <a:t>a brókernek a hibáról és/vagy </a:t>
            </a:r>
            <a:r>
              <a:rPr lang="hu-HU" sz="4400" b="1" dirty="0"/>
              <a:t>hiányosságról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3" name="Nyíl: balra-jobbra mutató 22"/>
          <p:cNvSpPr/>
          <p:nvPr/>
        </p:nvSpPr>
        <p:spPr>
          <a:xfrm>
            <a:off x="4885177" y="3095985"/>
            <a:ext cx="1904999" cy="215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Nyíl: lefelé mutató 23"/>
          <p:cNvSpPr/>
          <p:nvPr/>
        </p:nvSpPr>
        <p:spPr>
          <a:xfrm>
            <a:off x="7924799" y="3460699"/>
            <a:ext cx="134223" cy="289880"/>
          </a:xfrm>
          <a:prstGeom prst="downArrow">
            <a:avLst>
              <a:gd name="adj1" fmla="val 50000"/>
              <a:gd name="adj2" fmla="val 4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7029012" y="3885399"/>
            <a:ext cx="1828800" cy="353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artalom helye 2"/>
          <p:cNvSpPr txBox="1">
            <a:spLocks/>
          </p:cNvSpPr>
          <p:nvPr/>
        </p:nvSpPr>
        <p:spPr>
          <a:xfrm>
            <a:off x="2785570" y="2501119"/>
            <a:ext cx="2087549" cy="286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200" dirty="0"/>
              <a:t>Minden rendben az ajánlattal</a:t>
            </a:r>
          </a:p>
        </p:txBody>
      </p:sp>
      <p:sp>
        <p:nvSpPr>
          <p:cNvPr id="27" name="Nyíl: felfelé kanyarodó 26"/>
          <p:cNvSpPr/>
          <p:nvPr/>
        </p:nvSpPr>
        <p:spPr>
          <a:xfrm rot="5400000">
            <a:off x="3216633" y="4079519"/>
            <a:ext cx="1295401" cy="4134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4535274" y="4307325"/>
            <a:ext cx="1827756" cy="556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artalom helye 2"/>
          <p:cNvSpPr txBox="1">
            <a:spLocks/>
          </p:cNvSpPr>
          <p:nvPr/>
        </p:nvSpPr>
        <p:spPr>
          <a:xfrm>
            <a:off x="4614231" y="4294396"/>
            <a:ext cx="1893468" cy="832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100" dirty="0"/>
              <a:t>Bróker az </a:t>
            </a:r>
            <a:r>
              <a:rPr lang="hu-HU" sz="1100" b="1" dirty="0"/>
              <a:t>eredeti ajánlatot </a:t>
            </a:r>
            <a:r>
              <a:rPr lang="hu-HU" sz="1100" dirty="0"/>
              <a:t>postán / személyesen </a:t>
            </a:r>
            <a:r>
              <a:rPr lang="hu-HU" sz="1100" b="1" dirty="0"/>
              <a:t>eljuttatja a </a:t>
            </a:r>
            <a:r>
              <a:rPr lang="hu-HU" sz="1100" b="1" dirty="0" err="1"/>
              <a:t>MediHelpnek</a:t>
            </a:r>
            <a:endParaRPr lang="hu-HU" sz="1100" b="1" dirty="0"/>
          </a:p>
        </p:txBody>
      </p:sp>
      <p:sp>
        <p:nvSpPr>
          <p:cNvPr id="31" name="Tartalom helye 2"/>
          <p:cNvSpPr txBox="1">
            <a:spLocks/>
          </p:cNvSpPr>
          <p:nvPr/>
        </p:nvSpPr>
        <p:spPr>
          <a:xfrm>
            <a:off x="43050" y="1323213"/>
            <a:ext cx="2147417" cy="361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600" u="sng" dirty="0"/>
              <a:t>Szerződéskötéshez szükséges dokumentumok: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600" b="1" i="1" dirty="0"/>
              <a:t>- Ajánlat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600" b="1" i="1" dirty="0"/>
              <a:t>- Alkuszi </a:t>
            </a:r>
            <a:r>
              <a:rPr lang="hu-HU" sz="1600" i="1" dirty="0"/>
              <a:t>megbízás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600" dirty="0"/>
              <a:t>Eredeti példányt 30 napon belül szükséges postázni: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600" b="1" i="1" dirty="0"/>
              <a:t>1052 Bp, Váci utca 12.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600" i="1" dirty="0"/>
          </a:p>
        </p:txBody>
      </p:sp>
      <p:sp>
        <p:nvSpPr>
          <p:cNvPr id="6" name="Nyíl: felfelé kanyarodó 5"/>
          <p:cNvSpPr/>
          <p:nvPr/>
        </p:nvSpPr>
        <p:spPr>
          <a:xfrm rot="5400000" flipV="1">
            <a:off x="7550839" y="4477272"/>
            <a:ext cx="566562" cy="346795"/>
          </a:xfrm>
          <a:prstGeom prst="bentUpArrow">
            <a:avLst>
              <a:gd name="adj1" fmla="val 25000"/>
              <a:gd name="adj2" fmla="val 218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110301" y="110080"/>
            <a:ext cx="1365381" cy="6325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274690" y="120411"/>
            <a:ext cx="112597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/>
              <a:t>Ajánlat leadása az értékesítés támogatásnak</a:t>
            </a:r>
          </a:p>
          <a:p>
            <a:endParaRPr lang="hu-HU" dirty="0"/>
          </a:p>
        </p:txBody>
      </p:sp>
      <p:sp>
        <p:nvSpPr>
          <p:cNvPr id="17" name="Nyíl: jobbra mutató 16"/>
          <p:cNvSpPr/>
          <p:nvPr/>
        </p:nvSpPr>
        <p:spPr>
          <a:xfrm>
            <a:off x="4727842" y="299666"/>
            <a:ext cx="300985" cy="186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37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1689911"/>
            <a:ext cx="4340225" cy="568651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Kockázatbírálat</a:t>
            </a:r>
            <a:endParaRPr lang="en-US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5334000" y="354705"/>
            <a:ext cx="2209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Nyíl: lefelé mutató 8"/>
          <p:cNvSpPr/>
          <p:nvPr/>
        </p:nvSpPr>
        <p:spPr>
          <a:xfrm>
            <a:off x="6272784" y="1352550"/>
            <a:ext cx="3322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322983" y="1928685"/>
            <a:ext cx="2297017" cy="917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lefelé mutató 10"/>
          <p:cNvSpPr/>
          <p:nvPr/>
        </p:nvSpPr>
        <p:spPr>
          <a:xfrm>
            <a:off x="6250345" y="3032338"/>
            <a:ext cx="38404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322983" y="3751781"/>
            <a:ext cx="2209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427533" y="479104"/>
            <a:ext cx="21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MediHelp</a:t>
            </a:r>
            <a:r>
              <a:rPr lang="hu-HU" sz="1200" dirty="0"/>
              <a:t> ellátja a </a:t>
            </a:r>
            <a:r>
              <a:rPr lang="hu-HU" sz="1200" dirty="0" err="1"/>
              <a:t>beszkennelt</a:t>
            </a:r>
            <a:r>
              <a:rPr lang="hu-HU" sz="1200" dirty="0"/>
              <a:t> ajánlatot </a:t>
            </a:r>
            <a:r>
              <a:rPr lang="hu-HU" sz="1200" b="1" dirty="0"/>
              <a:t>sorszám</a:t>
            </a:r>
            <a:r>
              <a:rPr lang="hu-HU" sz="1200" dirty="0"/>
              <a:t>mal, az előre legenerált sorozatból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601305" y="2056352"/>
            <a:ext cx="191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MediHelp</a:t>
            </a:r>
            <a:r>
              <a:rPr lang="hu-HU" sz="1200" dirty="0"/>
              <a:t> megküldi a </a:t>
            </a:r>
            <a:r>
              <a:rPr lang="hu-HU" sz="1200" dirty="0" err="1"/>
              <a:t>beszkennelt</a:t>
            </a:r>
            <a:r>
              <a:rPr lang="hu-HU" sz="1200" dirty="0"/>
              <a:t> változatot a </a:t>
            </a:r>
            <a:r>
              <a:rPr lang="hu-HU" sz="1200" b="1" dirty="0"/>
              <a:t>Generali Global Health-</a:t>
            </a:r>
            <a:r>
              <a:rPr lang="hu-HU" sz="1200" dirty="0" err="1"/>
              <a:t>nek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601305" y="3978148"/>
            <a:ext cx="175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London </a:t>
            </a:r>
            <a:r>
              <a:rPr lang="hu-HU" sz="1200" dirty="0"/>
              <a:t>kockázatelbírálást indít</a:t>
            </a:r>
          </a:p>
        </p:txBody>
      </p:sp>
      <p:pic>
        <p:nvPicPr>
          <p:cNvPr id="3074" name="Picture 2" descr="Képtalálat a következőre: „kock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7388"/>
            <a:ext cx="2209800" cy="20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2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23854" y="246988"/>
            <a:ext cx="6019800" cy="284729"/>
          </a:xfrm>
        </p:spPr>
        <p:txBody>
          <a:bodyPr>
            <a:noAutofit/>
          </a:bodyPr>
          <a:lstStyle/>
          <a:p>
            <a:pPr algn="l"/>
            <a:r>
              <a:rPr lang="hu-HU" sz="36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Kockázatbírálat eredménye</a:t>
            </a:r>
            <a:endParaRPr lang="en-US" sz="36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4598098" y="1116331"/>
            <a:ext cx="198310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51449" y="125576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MediHelp tájékoztatást </a:t>
            </a:r>
            <a:r>
              <a:rPr lang="hu-HU" sz="1200" dirty="0"/>
              <a:t>ad a kockázatbírálat eredményéről</a:t>
            </a:r>
          </a:p>
        </p:txBody>
      </p:sp>
      <p:sp>
        <p:nvSpPr>
          <p:cNvPr id="12" name="Nyíl: felfelé kanyarodó 11"/>
          <p:cNvSpPr/>
          <p:nvPr/>
        </p:nvSpPr>
        <p:spPr>
          <a:xfrm rot="10800000">
            <a:off x="1259681" y="1548467"/>
            <a:ext cx="3161708" cy="5025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balra-jobbra-felfelé mutató 12"/>
          <p:cNvSpPr/>
          <p:nvPr/>
        </p:nvSpPr>
        <p:spPr>
          <a:xfrm>
            <a:off x="4995406" y="2236392"/>
            <a:ext cx="1125576" cy="5665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645370" y="2361615"/>
            <a:ext cx="1448489" cy="772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/>
          <p:cNvSpPr/>
          <p:nvPr/>
        </p:nvSpPr>
        <p:spPr>
          <a:xfrm>
            <a:off x="3378898" y="2349814"/>
            <a:ext cx="1219200" cy="772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/>
          <p:cNvSpPr/>
          <p:nvPr/>
        </p:nvSpPr>
        <p:spPr>
          <a:xfrm>
            <a:off x="6581200" y="2320378"/>
            <a:ext cx="1220118" cy="7756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69129" y="2490466"/>
            <a:ext cx="163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Elektronikusan közli, hogy </a:t>
            </a:r>
            <a:r>
              <a:rPr lang="hu-HU" sz="1200" b="1" dirty="0"/>
              <a:t>nem vállalja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644110" y="2360980"/>
            <a:ext cx="113985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Elektronikusan közli, hogy </a:t>
            </a:r>
            <a:r>
              <a:rPr lang="hu-HU" sz="1200" b="1" dirty="0"/>
              <a:t>vállalja</a:t>
            </a:r>
          </a:p>
          <a:p>
            <a:endParaRPr lang="hu-HU" sz="1100" dirty="0"/>
          </a:p>
        </p:txBody>
      </p:sp>
      <p:sp>
        <p:nvSpPr>
          <p:cNvPr id="19" name="Téglalap 18"/>
          <p:cNvSpPr/>
          <p:nvPr/>
        </p:nvSpPr>
        <p:spPr>
          <a:xfrm>
            <a:off x="3378898" y="2387396"/>
            <a:ext cx="1176250" cy="64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Elektronikusan közli, az </a:t>
            </a:r>
            <a:r>
              <a:rPr lang="hu-HU" sz="1200" b="1" dirty="0"/>
              <a:t>új feltételeket</a:t>
            </a:r>
          </a:p>
        </p:txBody>
      </p:sp>
      <p:cxnSp>
        <p:nvCxnSpPr>
          <p:cNvPr id="5" name="Egyenes összekötő nyíllal 4"/>
          <p:cNvCxnSpPr>
            <a:cxnSpLocks/>
          </p:cNvCxnSpPr>
          <p:nvPr/>
        </p:nvCxnSpPr>
        <p:spPr>
          <a:xfrm>
            <a:off x="4766407" y="3133633"/>
            <a:ext cx="1819788" cy="57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cxnSpLocks/>
          </p:cNvCxnSpPr>
          <p:nvPr/>
        </p:nvCxnSpPr>
        <p:spPr>
          <a:xfrm>
            <a:off x="4038600" y="3287900"/>
            <a:ext cx="152400" cy="44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cxnSpLocks/>
          </p:cNvCxnSpPr>
          <p:nvPr/>
        </p:nvCxnSpPr>
        <p:spPr>
          <a:xfrm flipH="1">
            <a:off x="2301660" y="3176588"/>
            <a:ext cx="896138" cy="523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zis 38"/>
          <p:cNvSpPr/>
          <p:nvPr/>
        </p:nvSpPr>
        <p:spPr>
          <a:xfrm>
            <a:off x="1350462" y="3882521"/>
            <a:ext cx="1418317" cy="1164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0" name="Ellipszis 39"/>
          <p:cNvSpPr/>
          <p:nvPr/>
        </p:nvSpPr>
        <p:spPr>
          <a:xfrm>
            <a:off x="3856153" y="3807333"/>
            <a:ext cx="1379594" cy="1239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6361323" y="3813433"/>
            <a:ext cx="1405203" cy="1233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/>
          <p:cNvSpPr txBox="1"/>
          <p:nvPr/>
        </p:nvSpPr>
        <p:spPr>
          <a:xfrm>
            <a:off x="1369129" y="4233939"/>
            <a:ext cx="163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Kizár </a:t>
            </a:r>
            <a:r>
              <a:rPr lang="hu-HU" sz="1200" dirty="0"/>
              <a:t>egy vagy több betegséget </a:t>
            </a:r>
            <a:r>
              <a:rPr lang="hu-HU" sz="1200" b="1" dirty="0"/>
              <a:t>1 évre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3841941" y="4246305"/>
            <a:ext cx="164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Kizár </a:t>
            </a:r>
            <a:r>
              <a:rPr lang="hu-HU" sz="1200" dirty="0"/>
              <a:t>egy vagy több betegséget</a:t>
            </a:r>
            <a:endParaRPr lang="hu-HU" sz="1200" b="1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6342735" y="4288679"/>
            <a:ext cx="164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Díjemeléssel </a:t>
            </a:r>
            <a:r>
              <a:rPr lang="hu-HU" sz="1200" dirty="0"/>
              <a:t>vállalja</a:t>
            </a:r>
          </a:p>
        </p:txBody>
      </p:sp>
    </p:spTree>
    <p:extLst>
      <p:ext uri="{BB962C8B-B14F-4D97-AF65-F5344CB8AC3E}">
        <p14:creationId xmlns:p14="http://schemas.microsoft.com/office/powerpoint/2010/main" val="221627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63384" y="0"/>
            <a:ext cx="3429000" cy="689371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hu-HU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Kötvényesítés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Ellipszis 13"/>
          <p:cNvSpPr/>
          <p:nvPr/>
        </p:nvSpPr>
        <p:spPr>
          <a:xfrm>
            <a:off x="4682344" y="907951"/>
            <a:ext cx="2286000" cy="993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985345" y="1123509"/>
            <a:ext cx="1994016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/>
              <a:t>Generali HU riportban </a:t>
            </a:r>
            <a:r>
              <a:rPr lang="hu-HU" sz="1200" dirty="0"/>
              <a:t>tájékoztatja a MediHelpet a </a:t>
            </a:r>
            <a:r>
              <a:rPr lang="hu-HU" sz="1200" b="1" dirty="0"/>
              <a:t>befizetésekről</a:t>
            </a:r>
          </a:p>
        </p:txBody>
      </p:sp>
      <p:sp>
        <p:nvSpPr>
          <p:cNvPr id="16" name="Nyíl: lefelé mutató 15"/>
          <p:cNvSpPr/>
          <p:nvPr/>
        </p:nvSpPr>
        <p:spPr>
          <a:xfrm flipH="1">
            <a:off x="5626914" y="1965571"/>
            <a:ext cx="271648" cy="47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4259325" y="2490329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/>
              <a:t>MediHelp</a:t>
            </a:r>
            <a:r>
              <a:rPr lang="hu-HU" sz="1200" dirty="0"/>
              <a:t> </a:t>
            </a:r>
            <a:r>
              <a:rPr lang="hu-HU" sz="1200" dirty="0" err="1"/>
              <a:t>kötvényesíti</a:t>
            </a:r>
            <a:r>
              <a:rPr lang="hu-HU" sz="1200" dirty="0"/>
              <a:t> a fizető ügyfelek ajánlatát és  elektronikusan megküldi a </a:t>
            </a:r>
            <a:r>
              <a:rPr lang="hu-HU" sz="1200" b="1" dirty="0"/>
              <a:t>kötvényt</a:t>
            </a:r>
            <a:endParaRPr lang="hu-HU" sz="1200" dirty="0"/>
          </a:p>
        </p:txBody>
      </p:sp>
      <p:sp>
        <p:nvSpPr>
          <p:cNvPr id="18" name="Nyíl: lefelé mutató 17"/>
          <p:cNvSpPr/>
          <p:nvPr/>
        </p:nvSpPr>
        <p:spPr>
          <a:xfrm>
            <a:off x="5588804" y="3282628"/>
            <a:ext cx="271648" cy="445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4570611" y="3808543"/>
            <a:ext cx="2308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/>
              <a:t>Generali HU elkészíti a számlát </a:t>
            </a:r>
            <a:r>
              <a:rPr lang="hu-HU" sz="1200" dirty="0"/>
              <a:t>és elektronikusan kiküldi az ügyfélnek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199741" y="2482188"/>
            <a:ext cx="2962172" cy="685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: lekerekített 19"/>
          <p:cNvSpPr/>
          <p:nvPr/>
        </p:nvSpPr>
        <p:spPr>
          <a:xfrm>
            <a:off x="4541680" y="3755742"/>
            <a:ext cx="2457656" cy="7519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jobbra mutató 20"/>
          <p:cNvSpPr/>
          <p:nvPr/>
        </p:nvSpPr>
        <p:spPr>
          <a:xfrm>
            <a:off x="7483681" y="2741892"/>
            <a:ext cx="381000" cy="29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8023720" y="2391528"/>
            <a:ext cx="878097" cy="846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7948257" y="2407165"/>
            <a:ext cx="102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Elektronikus aláírással</a:t>
            </a:r>
            <a:r>
              <a:rPr lang="hu-HU" sz="1200" dirty="0"/>
              <a:t>, időbélyegző-vel ellátva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963417" y="1481780"/>
            <a:ext cx="104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MediHelp kiállítja a </a:t>
            </a:r>
            <a:r>
              <a:rPr lang="hu-HU" sz="1200" b="1" dirty="0"/>
              <a:t>díjbekérő</a:t>
            </a:r>
            <a:r>
              <a:rPr lang="hu-HU" sz="1200" dirty="0"/>
              <a:t>t</a:t>
            </a:r>
          </a:p>
        </p:txBody>
      </p:sp>
      <p:sp>
        <p:nvSpPr>
          <p:cNvPr id="5" name="Téglalap 4"/>
          <p:cNvSpPr/>
          <p:nvPr/>
        </p:nvSpPr>
        <p:spPr>
          <a:xfrm flipV="1">
            <a:off x="887825" y="1382559"/>
            <a:ext cx="994272" cy="834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2576754" y="1439469"/>
            <a:ext cx="1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Az ügyfél a </a:t>
            </a:r>
            <a:r>
              <a:rPr lang="hu-HU" sz="1200" dirty="0" err="1"/>
              <a:t>MediHelp</a:t>
            </a:r>
            <a:r>
              <a:rPr lang="hu-HU" sz="1200" dirty="0"/>
              <a:t> részére megküldi az </a:t>
            </a:r>
            <a:r>
              <a:rPr lang="hu-HU" sz="1200" b="1" dirty="0"/>
              <a:t>utalási bizonylat</a:t>
            </a:r>
            <a:r>
              <a:rPr lang="hu-HU" sz="1200" dirty="0"/>
              <a:t>ot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92361" y="1382559"/>
            <a:ext cx="1607380" cy="784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4" name="Picture 8" descr="Képtalálat a következőre: „biztosítási kötvény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440369"/>
            <a:ext cx="3689136" cy="2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Nyíl: jobbra mutató 30"/>
          <p:cNvSpPr/>
          <p:nvPr/>
        </p:nvSpPr>
        <p:spPr>
          <a:xfrm>
            <a:off x="1894475" y="1697424"/>
            <a:ext cx="634986" cy="215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Nyíl: jobbra mutató 31"/>
          <p:cNvSpPr/>
          <p:nvPr/>
        </p:nvSpPr>
        <p:spPr>
          <a:xfrm>
            <a:off x="4280909" y="1615473"/>
            <a:ext cx="443665" cy="278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55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362" y="289866"/>
            <a:ext cx="6396038" cy="689371"/>
          </a:xfrm>
        </p:spPr>
        <p:txBody>
          <a:bodyPr>
            <a:noAutofit/>
          </a:bodyPr>
          <a:lstStyle/>
          <a:p>
            <a:pPr algn="l"/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Igénybejelentés </a:t>
            </a:r>
            <a:r>
              <a:rPr lang="hu-H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162 500 Ft alatt</a:t>
            </a:r>
            <a:b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Ha ügyfél </a:t>
            </a:r>
            <a:r>
              <a:rPr lang="hu-H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szerződött partner</a:t>
            </a:r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hez megy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4747121"/>
              </p:ext>
            </p:extLst>
          </p:nvPr>
        </p:nvGraphicFramePr>
        <p:xfrm>
          <a:off x="914400" y="1537167"/>
          <a:ext cx="54864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24150"/>
            <a:ext cx="19110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362" y="289866"/>
            <a:ext cx="6396038" cy="689371"/>
          </a:xfrm>
        </p:spPr>
        <p:txBody>
          <a:bodyPr>
            <a:noAutofit/>
          </a:bodyPr>
          <a:lstStyle/>
          <a:p>
            <a:pPr algn="l"/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Igénybejelentés </a:t>
            </a:r>
            <a:r>
              <a:rPr lang="hu-H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162 500 Ft alatt</a:t>
            </a:r>
            <a:b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Ha ügyfél </a:t>
            </a:r>
            <a:r>
              <a:rPr lang="hu-H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NEM szerződött partner</a:t>
            </a:r>
            <a:r>
              <a:rPr lang="hu-HU" sz="24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hez megy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033964"/>
              </p:ext>
            </p:extLst>
          </p:nvPr>
        </p:nvGraphicFramePr>
        <p:xfrm>
          <a:off x="307975" y="1527068"/>
          <a:ext cx="6553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0" y="2694244"/>
            <a:ext cx="2117622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3183" y="2317405"/>
            <a:ext cx="3910521" cy="260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Autofit/>
          </a:bodyPr>
          <a:lstStyle/>
          <a:p>
            <a:pPr algn="l"/>
            <a:r>
              <a:rPr lang="hu-HU" sz="28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Igénybejelentés </a:t>
            </a:r>
            <a:r>
              <a:rPr lang="hu-HU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162 500 Ft felett</a:t>
            </a:r>
            <a:br>
              <a:rPr lang="hu-HU" sz="28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en-US" sz="2800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4207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Előzetes engedélyeztetés szükséges!</a:t>
            </a:r>
          </a:p>
          <a:p>
            <a:pPr marL="0" indent="0">
              <a:buNone/>
            </a:pP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hu-HU" sz="2800" dirty="0">
                <a:latin typeface="Trebuchet MS" panose="020B0603020202020204" pitchFamily="34" charset="0"/>
              </a:rPr>
              <a:t>Szerződött orvosi partner</a:t>
            </a:r>
          </a:p>
          <a:p>
            <a:r>
              <a:rPr lang="hu-HU" sz="2800">
                <a:latin typeface="Trebuchet MS" panose="020B0603020202020204" pitchFamily="34" charset="0"/>
              </a:rPr>
              <a:t>Nem szerződött </a:t>
            </a:r>
            <a:r>
              <a:rPr lang="hu-HU" sz="2800" dirty="0">
                <a:latin typeface="Trebuchet MS" panose="020B0603020202020204" pitchFamily="34" charset="0"/>
              </a:rPr>
              <a:t>orvosi partner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362" y="0"/>
            <a:ext cx="6167438" cy="1047750"/>
          </a:xfrm>
        </p:spPr>
        <p:txBody>
          <a:bodyPr>
            <a:noAutofit/>
          </a:bodyPr>
          <a:lstStyle/>
          <a:p>
            <a:pPr algn="l"/>
            <a:r>
              <a:rPr lang="hu-HU" sz="32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Az ördög a részletekben rejlik</a:t>
            </a:r>
            <a:endParaRPr lang="en-US" sz="32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155575" y="1884245"/>
            <a:ext cx="6169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Előzetes engedélyeztetés</a:t>
            </a:r>
          </a:p>
          <a:p>
            <a:pPr marL="285750" indent="-285750">
              <a:buFontTx/>
              <a:buChar char="-"/>
            </a:pPr>
            <a:r>
              <a:rPr lang="hu-HU" dirty="0"/>
              <a:t>Elmulasztása esetén a vizsgálatot követően, utólag derül(</a:t>
            </a:r>
            <a:r>
              <a:rPr lang="hu-HU" dirty="0" err="1"/>
              <a:t>het</a:t>
            </a:r>
            <a:r>
              <a:rPr lang="hu-HU" dirty="0"/>
              <a:t>) ki, hogy az elvégzett kezelésre az ügyfél nem jogosult. A Biztosító nem térít sem a szolgáltatónak, sem az ügyfélnek.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b="1" dirty="0"/>
              <a:t>Határidők</a:t>
            </a:r>
          </a:p>
          <a:p>
            <a:r>
              <a:rPr lang="hu-HU" dirty="0"/>
              <a:t>-   Az engedélyeztetés 72 órát vesz igénybe, a garancia levelet, a kezelés megkezdése előtt szükséges kiállítani.</a:t>
            </a:r>
          </a:p>
          <a:p>
            <a:endParaRPr lang="hu-HU" b="1" dirty="0"/>
          </a:p>
        </p:txBody>
      </p:sp>
      <p:pic>
        <p:nvPicPr>
          <p:cNvPr id="9218" name="Picture 2" descr="Képtalálat a következőre: „fejlesztendő területe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62" y="2955552"/>
            <a:ext cx="2878838" cy="21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7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362" y="289866"/>
            <a:ext cx="6396038" cy="689371"/>
          </a:xfrm>
        </p:spPr>
        <p:txBody>
          <a:bodyPr>
            <a:noAutofit/>
          </a:bodyPr>
          <a:lstStyle/>
          <a:p>
            <a:r>
              <a:rPr lang="hu-HU" sz="32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Előzetes engedélyezés, igénybejelentés</a:t>
            </a:r>
            <a:endParaRPr lang="en-US" sz="32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1143000" y="135255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rebuchet MS" panose="020B0603020202020204" pitchFamily="34" charset="0"/>
              </a:rPr>
              <a:t>Munkaidőben : </a:t>
            </a:r>
          </a:p>
          <a:p>
            <a:r>
              <a:rPr lang="hu-HU" sz="2000" dirty="0">
                <a:latin typeface="Trebuchet MS" panose="020B0603020202020204" pitchFamily="34" charset="0"/>
              </a:rPr>
              <a:t>Hétfőtől-Péntekig 9-17 óra közt</a:t>
            </a:r>
          </a:p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+36 1 226 1755 </a:t>
            </a:r>
            <a:r>
              <a:rPr lang="hu-HU" sz="2000" dirty="0">
                <a:latin typeface="Trebuchet MS" panose="020B0603020202020204" pitchFamily="34" charset="0"/>
              </a:rPr>
              <a:t>telefonszámon</a:t>
            </a:r>
          </a:p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0-24 órás nemzetközi asszisztencia</a:t>
            </a:r>
          </a:p>
          <a:p>
            <a:r>
              <a:rPr lang="hu-HU" sz="2000" dirty="0">
                <a:latin typeface="Trebuchet MS" panose="020B0603020202020204" pitchFamily="34" charset="0"/>
              </a:rPr>
              <a:t>Angol nyelven</a:t>
            </a:r>
          </a:p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+7 (495) 640 1808</a:t>
            </a:r>
          </a:p>
          <a:p>
            <a:r>
              <a:rPr lang="hu-HU" sz="2000" dirty="0">
                <a:latin typeface="Trebuchet MS" panose="020B0603020202020204" pitchFamily="34" charset="0"/>
              </a:rPr>
              <a:t> telefonszámon</a:t>
            </a:r>
          </a:p>
          <a:p>
            <a:endParaRPr lang="hu-H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51010"/>
            <a:ext cx="190003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362" y="205979"/>
            <a:ext cx="6167438" cy="85725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modulok összeg és területi határai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164" y="41719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sürgősségi ellátás </a:t>
            </a:r>
            <a:r>
              <a:rPr lang="hu-HU" sz="2800" dirty="0" err="1"/>
              <a:t>max</a:t>
            </a:r>
            <a:r>
              <a:rPr lang="hu-HU" sz="2800" dirty="0"/>
              <a:t>. 30 nap, területi hatályon kívül is!</a:t>
            </a:r>
            <a:endParaRPr lang="en-US" sz="28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02024" y="1885950"/>
            <a:ext cx="8782051" cy="2181225"/>
            <a:chOff x="107" y="1182"/>
            <a:chExt cx="5532" cy="137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" y="1188"/>
              <a:ext cx="5520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3" y="1188"/>
              <a:ext cx="1080" cy="3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3" y="1500"/>
              <a:ext cx="5520" cy="198"/>
            </a:xfrm>
            <a:prstGeom prst="rect">
              <a:avLst/>
            </a:prstGeom>
            <a:solidFill>
              <a:srgbClr val="011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8" y="1692"/>
              <a:ext cx="1080" cy="7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3" y="2418"/>
              <a:ext cx="1080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81" y="2413"/>
              <a:ext cx="4446" cy="132"/>
            </a:xfrm>
            <a:prstGeom prst="rect">
              <a:avLst/>
            </a:prstGeom>
            <a:solidFill>
              <a:srgbClr val="011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31" y="1212"/>
              <a:ext cx="42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011456"/>
                  </a:solidFill>
                  <a:effectLst/>
                  <a:latin typeface="Tahoma" panose="020B0604030504040204" pitchFamily="34" charset="0"/>
                </a:rPr>
                <a:t>MEDIHELP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1" y="1368"/>
              <a:ext cx="109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011456"/>
                  </a:solidFill>
                  <a:effectLst/>
                  <a:latin typeface="Tahoma" panose="020B0604030504040204" pitchFamily="34" charset="0"/>
                </a:rPr>
                <a:t>INTERNATIONAL CSOMAGOK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1" y="1512"/>
              <a:ext cx="85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Teljes éves biztosítási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31" y="1602"/>
              <a:ext cx="47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összeghatár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23" y="1554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011456"/>
                  </a:solidFill>
                  <a:effectLst/>
                  <a:latin typeface="Tahoma" panose="020B0604030504040204" pitchFamily="34" charset="0"/>
                </a:rPr>
                <a:t>  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295" y="1590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 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19" y="1554"/>
              <a:ext cx="61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162 500 000,-Ft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79" y="1554"/>
              <a:ext cx="6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 390 000 000,-Ft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53" y="1554"/>
              <a:ext cx="6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 487 500 000,-Ft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27" y="1554"/>
              <a:ext cx="6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 650 000 000,-Ft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643" y="1554"/>
              <a:ext cx="64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 975 000 000,-Ft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57" y="2442"/>
              <a:ext cx="86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V.szerte,USA</a:t>
              </a:r>
              <a:r>
                <a:rPr lang="hu-HU" altLang="hu-HU" sz="9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/USA </a:t>
              </a:r>
              <a:r>
                <a:rPr lang="hu-HU" altLang="hu-HU" sz="9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nélk</a:t>
              </a:r>
              <a:r>
                <a:rPr lang="hu-HU" altLang="hu-HU" sz="9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.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835" y="2436"/>
              <a:ext cx="28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Európa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9" y="2076"/>
              <a:ext cx="96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>
                  <a:ln>
                    <a:noFill/>
                  </a:ln>
                  <a:solidFill>
                    <a:srgbClr val="244062"/>
                  </a:solidFill>
                  <a:effectLst/>
                  <a:latin typeface="Tahoma" panose="020B0604030504040204" pitchFamily="34" charset="0"/>
                </a:rPr>
                <a:t>Biztosítási terület hatálya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05" y="1404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979" y="1404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753" y="1404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27" y="1404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01" y="1404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05" y="2322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53" y="2322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Rectangle 31"/>
            <p:cNvSpPr>
              <a:spLocks noChangeArrowheads="1"/>
            </p:cNvSpPr>
            <p:nvPr/>
          </p:nvSpPr>
          <p:spPr bwMode="auto">
            <a:xfrm>
              <a:off x="4301" y="2322"/>
              <a:ext cx="3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Rectangle 32"/>
            <p:cNvSpPr>
              <a:spLocks noChangeArrowheads="1"/>
            </p:cNvSpPr>
            <p:nvPr/>
          </p:nvSpPr>
          <p:spPr bwMode="auto">
            <a:xfrm>
              <a:off x="3089" y="2436"/>
              <a:ext cx="10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Világszerte,USA</a:t>
              </a:r>
              <a:r>
                <a:rPr kumimoji="0" lang="hu-HU" altLang="hu-HU" sz="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Tahoma" panose="020B0604030504040204" pitchFamily="34" charset="0"/>
                </a:rPr>
                <a:t>/USA nélkül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" name="Line 33"/>
            <p:cNvSpPr>
              <a:spLocks noChangeShapeType="1"/>
            </p:cNvSpPr>
            <p:nvPr/>
          </p:nvSpPr>
          <p:spPr bwMode="auto">
            <a:xfrm flipV="1">
              <a:off x="113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1" name="Rectangle 34"/>
            <p:cNvSpPr>
              <a:spLocks noChangeArrowheads="1"/>
            </p:cNvSpPr>
            <p:nvPr/>
          </p:nvSpPr>
          <p:spPr bwMode="auto">
            <a:xfrm>
              <a:off x="113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2" name="Line 35"/>
            <p:cNvSpPr>
              <a:spLocks noChangeShapeType="1"/>
            </p:cNvSpPr>
            <p:nvPr/>
          </p:nvSpPr>
          <p:spPr bwMode="auto">
            <a:xfrm flipV="1">
              <a:off x="1187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3" name="Rectangle 36"/>
            <p:cNvSpPr>
              <a:spLocks noChangeArrowheads="1"/>
            </p:cNvSpPr>
            <p:nvPr/>
          </p:nvSpPr>
          <p:spPr bwMode="auto">
            <a:xfrm>
              <a:off x="1187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4" name="Line 37"/>
            <p:cNvSpPr>
              <a:spLocks noChangeShapeType="1"/>
            </p:cNvSpPr>
            <p:nvPr/>
          </p:nvSpPr>
          <p:spPr bwMode="auto">
            <a:xfrm flipV="1">
              <a:off x="1961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5" name="Rectangle 38"/>
            <p:cNvSpPr>
              <a:spLocks noChangeArrowheads="1"/>
            </p:cNvSpPr>
            <p:nvPr/>
          </p:nvSpPr>
          <p:spPr bwMode="auto">
            <a:xfrm>
              <a:off x="1961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6" name="Line 39"/>
            <p:cNvSpPr>
              <a:spLocks noChangeShapeType="1"/>
            </p:cNvSpPr>
            <p:nvPr/>
          </p:nvSpPr>
          <p:spPr bwMode="auto">
            <a:xfrm flipV="1">
              <a:off x="2735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7" name="Rectangle 40"/>
            <p:cNvSpPr>
              <a:spLocks noChangeArrowheads="1"/>
            </p:cNvSpPr>
            <p:nvPr/>
          </p:nvSpPr>
          <p:spPr bwMode="auto">
            <a:xfrm>
              <a:off x="2735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8" name="Line 41"/>
            <p:cNvSpPr>
              <a:spLocks noChangeShapeType="1"/>
            </p:cNvSpPr>
            <p:nvPr/>
          </p:nvSpPr>
          <p:spPr bwMode="auto">
            <a:xfrm flipV="1">
              <a:off x="3509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9" name="Rectangle 42"/>
            <p:cNvSpPr>
              <a:spLocks noChangeArrowheads="1"/>
            </p:cNvSpPr>
            <p:nvPr/>
          </p:nvSpPr>
          <p:spPr bwMode="auto">
            <a:xfrm>
              <a:off x="3509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0" name="Line 43"/>
            <p:cNvSpPr>
              <a:spLocks noChangeShapeType="1"/>
            </p:cNvSpPr>
            <p:nvPr/>
          </p:nvSpPr>
          <p:spPr bwMode="auto">
            <a:xfrm flipV="1">
              <a:off x="4283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1" name="Rectangle 44"/>
            <p:cNvSpPr>
              <a:spLocks noChangeArrowheads="1"/>
            </p:cNvSpPr>
            <p:nvPr/>
          </p:nvSpPr>
          <p:spPr bwMode="auto">
            <a:xfrm>
              <a:off x="4283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2" name="Line 45"/>
            <p:cNvSpPr>
              <a:spLocks noChangeShapeType="1"/>
            </p:cNvSpPr>
            <p:nvPr/>
          </p:nvSpPr>
          <p:spPr bwMode="auto">
            <a:xfrm flipV="1">
              <a:off x="5627" y="11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3" name="Rectangle 46"/>
            <p:cNvSpPr>
              <a:spLocks noChangeArrowheads="1"/>
            </p:cNvSpPr>
            <p:nvPr/>
          </p:nvSpPr>
          <p:spPr bwMode="auto">
            <a:xfrm>
              <a:off x="5627" y="118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4" name="Rectangle 47"/>
            <p:cNvSpPr>
              <a:spLocks noChangeArrowheads="1"/>
            </p:cNvSpPr>
            <p:nvPr/>
          </p:nvSpPr>
          <p:spPr bwMode="auto">
            <a:xfrm>
              <a:off x="107" y="1494"/>
              <a:ext cx="1074" cy="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5" name="Rectangle 48"/>
            <p:cNvSpPr>
              <a:spLocks noChangeArrowheads="1"/>
            </p:cNvSpPr>
            <p:nvPr/>
          </p:nvSpPr>
          <p:spPr bwMode="auto">
            <a:xfrm>
              <a:off x="1199" y="1494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6" name="Rectangle 49"/>
            <p:cNvSpPr>
              <a:spLocks noChangeArrowheads="1"/>
            </p:cNvSpPr>
            <p:nvPr/>
          </p:nvSpPr>
          <p:spPr bwMode="auto">
            <a:xfrm>
              <a:off x="1973" y="1494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7" name="Rectangle 50"/>
            <p:cNvSpPr>
              <a:spLocks noChangeArrowheads="1"/>
            </p:cNvSpPr>
            <p:nvPr/>
          </p:nvSpPr>
          <p:spPr bwMode="auto">
            <a:xfrm>
              <a:off x="2747" y="1494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8" name="Rectangle 51"/>
            <p:cNvSpPr>
              <a:spLocks noChangeArrowheads="1"/>
            </p:cNvSpPr>
            <p:nvPr/>
          </p:nvSpPr>
          <p:spPr bwMode="auto">
            <a:xfrm>
              <a:off x="3521" y="1494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9" name="Rectangle 52"/>
            <p:cNvSpPr>
              <a:spLocks noChangeArrowheads="1"/>
            </p:cNvSpPr>
            <p:nvPr/>
          </p:nvSpPr>
          <p:spPr bwMode="auto">
            <a:xfrm>
              <a:off x="107" y="1182"/>
              <a:ext cx="18" cy="31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0" name="Rectangle 53"/>
            <p:cNvSpPr>
              <a:spLocks noChangeArrowheads="1"/>
            </p:cNvSpPr>
            <p:nvPr/>
          </p:nvSpPr>
          <p:spPr bwMode="auto">
            <a:xfrm>
              <a:off x="125" y="1686"/>
              <a:ext cx="1074" cy="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1" name="Rectangle 54"/>
            <p:cNvSpPr>
              <a:spLocks noChangeArrowheads="1"/>
            </p:cNvSpPr>
            <p:nvPr/>
          </p:nvSpPr>
          <p:spPr bwMode="auto">
            <a:xfrm>
              <a:off x="1199" y="1686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2" name="Rectangle 55"/>
            <p:cNvSpPr>
              <a:spLocks noChangeArrowheads="1"/>
            </p:cNvSpPr>
            <p:nvPr/>
          </p:nvSpPr>
          <p:spPr bwMode="auto">
            <a:xfrm>
              <a:off x="2729" y="1200"/>
              <a:ext cx="18" cy="48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3" name="Rectangle 56"/>
            <p:cNvSpPr>
              <a:spLocks noChangeArrowheads="1"/>
            </p:cNvSpPr>
            <p:nvPr/>
          </p:nvSpPr>
          <p:spPr bwMode="auto">
            <a:xfrm>
              <a:off x="1973" y="1686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4" name="Rectangle 57"/>
            <p:cNvSpPr>
              <a:spLocks noChangeArrowheads="1"/>
            </p:cNvSpPr>
            <p:nvPr/>
          </p:nvSpPr>
          <p:spPr bwMode="auto">
            <a:xfrm>
              <a:off x="2747" y="1686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5" name="Rectangle 58"/>
            <p:cNvSpPr>
              <a:spLocks noChangeArrowheads="1"/>
            </p:cNvSpPr>
            <p:nvPr/>
          </p:nvSpPr>
          <p:spPr bwMode="auto">
            <a:xfrm>
              <a:off x="4277" y="1200"/>
              <a:ext cx="18" cy="48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6" name="Rectangle 59"/>
            <p:cNvSpPr>
              <a:spLocks noChangeArrowheads="1"/>
            </p:cNvSpPr>
            <p:nvPr/>
          </p:nvSpPr>
          <p:spPr bwMode="auto">
            <a:xfrm>
              <a:off x="3521" y="1686"/>
              <a:ext cx="75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7" name="Rectangle 60"/>
            <p:cNvSpPr>
              <a:spLocks noChangeArrowheads="1"/>
            </p:cNvSpPr>
            <p:nvPr/>
          </p:nvSpPr>
          <p:spPr bwMode="auto">
            <a:xfrm>
              <a:off x="5621" y="1200"/>
              <a:ext cx="18" cy="48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9" name="Rectangle 61"/>
            <p:cNvSpPr>
              <a:spLocks noChangeArrowheads="1"/>
            </p:cNvSpPr>
            <p:nvPr/>
          </p:nvSpPr>
          <p:spPr bwMode="auto">
            <a:xfrm>
              <a:off x="107" y="1512"/>
              <a:ext cx="18" cy="1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4" name="Rectangle 62"/>
            <p:cNvSpPr>
              <a:spLocks noChangeArrowheads="1"/>
            </p:cNvSpPr>
            <p:nvPr/>
          </p:nvSpPr>
          <p:spPr bwMode="auto">
            <a:xfrm>
              <a:off x="2729" y="1686"/>
              <a:ext cx="18" cy="73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5" name="Rectangle 63"/>
            <p:cNvSpPr>
              <a:spLocks noChangeArrowheads="1"/>
            </p:cNvSpPr>
            <p:nvPr/>
          </p:nvSpPr>
          <p:spPr bwMode="auto">
            <a:xfrm>
              <a:off x="5621" y="1686"/>
              <a:ext cx="18" cy="73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7" name="Rectangle 64"/>
            <p:cNvSpPr>
              <a:spLocks noChangeArrowheads="1"/>
            </p:cNvSpPr>
            <p:nvPr/>
          </p:nvSpPr>
          <p:spPr bwMode="auto">
            <a:xfrm>
              <a:off x="107" y="1704"/>
              <a:ext cx="18" cy="85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8" name="Rectangle 65"/>
            <p:cNvSpPr>
              <a:spLocks noChangeArrowheads="1"/>
            </p:cNvSpPr>
            <p:nvPr/>
          </p:nvSpPr>
          <p:spPr bwMode="auto">
            <a:xfrm>
              <a:off x="1181" y="1200"/>
              <a:ext cx="18" cy="13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9" name="Rectangle 66"/>
            <p:cNvSpPr>
              <a:spLocks noChangeArrowheads="1"/>
            </p:cNvSpPr>
            <p:nvPr/>
          </p:nvSpPr>
          <p:spPr bwMode="auto">
            <a:xfrm>
              <a:off x="1955" y="1200"/>
              <a:ext cx="18" cy="5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0" name="Rectangle 67"/>
            <p:cNvSpPr>
              <a:spLocks noChangeArrowheads="1"/>
            </p:cNvSpPr>
            <p:nvPr/>
          </p:nvSpPr>
          <p:spPr bwMode="auto">
            <a:xfrm>
              <a:off x="2729" y="2418"/>
              <a:ext cx="18" cy="1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1" name="Rectangle 68"/>
            <p:cNvSpPr>
              <a:spLocks noChangeArrowheads="1"/>
            </p:cNvSpPr>
            <p:nvPr/>
          </p:nvSpPr>
          <p:spPr bwMode="auto">
            <a:xfrm>
              <a:off x="3503" y="1200"/>
              <a:ext cx="18" cy="50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2" name="Rectangle 69"/>
            <p:cNvSpPr>
              <a:spLocks noChangeArrowheads="1"/>
            </p:cNvSpPr>
            <p:nvPr/>
          </p:nvSpPr>
          <p:spPr bwMode="auto">
            <a:xfrm>
              <a:off x="4277" y="1686"/>
              <a:ext cx="18" cy="87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3" name="Rectangle 70"/>
            <p:cNvSpPr>
              <a:spLocks noChangeArrowheads="1"/>
            </p:cNvSpPr>
            <p:nvPr/>
          </p:nvSpPr>
          <p:spPr bwMode="auto">
            <a:xfrm>
              <a:off x="5621" y="2418"/>
              <a:ext cx="18" cy="12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4" name="Rectangle 71"/>
            <p:cNvSpPr>
              <a:spLocks noChangeArrowheads="1"/>
            </p:cNvSpPr>
            <p:nvPr/>
          </p:nvSpPr>
          <p:spPr bwMode="auto">
            <a:xfrm>
              <a:off x="125" y="1182"/>
              <a:ext cx="5514" cy="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5" name="Rectangle 72"/>
            <p:cNvSpPr>
              <a:spLocks noChangeArrowheads="1"/>
            </p:cNvSpPr>
            <p:nvPr/>
          </p:nvSpPr>
          <p:spPr bwMode="auto">
            <a:xfrm>
              <a:off x="4295" y="1494"/>
              <a:ext cx="132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6" name="Rectangle 73"/>
            <p:cNvSpPr>
              <a:spLocks noChangeArrowheads="1"/>
            </p:cNvSpPr>
            <p:nvPr/>
          </p:nvSpPr>
          <p:spPr bwMode="auto">
            <a:xfrm>
              <a:off x="4295" y="1686"/>
              <a:ext cx="1326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7" name="Rectangle 74"/>
            <p:cNvSpPr>
              <a:spLocks noChangeArrowheads="1"/>
            </p:cNvSpPr>
            <p:nvPr/>
          </p:nvSpPr>
          <p:spPr bwMode="auto">
            <a:xfrm>
              <a:off x="125" y="2538"/>
              <a:ext cx="5514" cy="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pic>
          <p:nvPicPr>
            <p:cNvPr id="1441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1200"/>
              <a:ext cx="32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2" name="Picture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1200"/>
              <a:ext cx="32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3" name="Picture 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212"/>
              <a:ext cx="34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4" name="Picture 7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212"/>
              <a:ext cx="34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5" name="Picture 7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1206"/>
              <a:ext cx="33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1206"/>
              <a:ext cx="33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1206"/>
              <a:ext cx="36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8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1206"/>
              <a:ext cx="36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8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1206"/>
              <a:ext cx="33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8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1206"/>
              <a:ext cx="33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8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698"/>
              <a:ext cx="714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2" name="Picture 8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698"/>
              <a:ext cx="714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3" name="Picture 8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1692"/>
              <a:ext cx="133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4" name="Picture 8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1692"/>
              <a:ext cx="133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9" name="Picture 9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1698"/>
              <a:ext cx="1308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0" name="Picture 9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1698"/>
              <a:ext cx="1308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25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 fontScale="90000"/>
          </a:bodyPr>
          <a:lstStyle/>
          <a:p>
            <a:r>
              <a:rPr lang="hu-HU" sz="40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Szerződés időbeli hatálya</a:t>
            </a:r>
            <a:br>
              <a:rPr lang="hu-H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89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</a:rPr>
              <a:t>Határozott idejű szerződés tartama </a:t>
            </a:r>
            <a:r>
              <a:rPr lang="hu-HU" sz="2000" b="1" dirty="0">
                <a:latin typeface="Trebuchet MS" panose="020B0603020202020204" pitchFamily="34" charset="0"/>
              </a:rPr>
              <a:t>1 év</a:t>
            </a:r>
            <a:r>
              <a:rPr lang="hu-HU" sz="2000" dirty="0">
                <a:latin typeface="Trebuchet MS" panose="020B0603020202020204" pitchFamily="34" charset="0"/>
              </a:rPr>
              <a:t>.</a:t>
            </a:r>
          </a:p>
          <a:p>
            <a:r>
              <a:rPr lang="hu-HU" sz="2000" dirty="0">
                <a:latin typeface="Trebuchet MS" panose="020B0603020202020204" pitchFamily="34" charset="0"/>
              </a:rPr>
              <a:t>Hosszabbítás:</a:t>
            </a:r>
            <a:br>
              <a:rPr lang="hu-HU" sz="2400" dirty="0">
                <a:latin typeface="Trebuchet MS" panose="020B0603020202020204" pitchFamily="34" charset="0"/>
              </a:rPr>
            </a:br>
            <a:r>
              <a:rPr lang="hu-HU" sz="2000" dirty="0">
                <a:latin typeface="Trebuchet MS" panose="020B0603020202020204" pitchFamily="34" charset="0"/>
              </a:rPr>
              <a:t>A </a:t>
            </a:r>
            <a:r>
              <a:rPr lang="hu-HU" sz="2000" b="1" dirty="0">
                <a:latin typeface="Trebuchet MS" panose="020B0603020202020204" pitchFamily="34" charset="0"/>
              </a:rPr>
              <a:t>szerződés lejárta előtt 30 nappal </a:t>
            </a:r>
            <a:r>
              <a:rPr lang="hu-HU" sz="2000" dirty="0">
                <a:latin typeface="Trebuchet MS" panose="020B0603020202020204" pitchFamily="34" charset="0"/>
              </a:rPr>
              <a:t>az ügyfél levélben kap tájékoztatást az évfordulóról. Ezt követően szükséges nyilatkoznia, arról hogy kívánja-e </a:t>
            </a:r>
            <a:r>
              <a:rPr lang="hu-HU" sz="2000" b="1" dirty="0">
                <a:latin typeface="Trebuchet MS" panose="020B0603020202020204" pitchFamily="34" charset="0"/>
              </a:rPr>
              <a:t>megújítani</a:t>
            </a:r>
            <a:r>
              <a:rPr lang="hu-HU" sz="2000" dirty="0">
                <a:latin typeface="Trebuchet MS" panose="020B0603020202020204" pitchFamily="34" charset="0"/>
              </a:rPr>
              <a:t> a szolgáltatást.</a:t>
            </a: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33750"/>
            <a:ext cx="8382000" cy="155019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1926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8"/>
            <a:ext cx="6019800" cy="1451371"/>
          </a:xfrm>
        </p:spPr>
        <p:txBody>
          <a:bodyPr>
            <a:normAutofit/>
          </a:bodyPr>
          <a:lstStyle/>
          <a:p>
            <a:r>
              <a:rPr lang="hu-HU" sz="40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„Pénzügyek”</a:t>
            </a:r>
            <a:br>
              <a:rPr lang="hu-H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429001"/>
          </a:xfrm>
        </p:spPr>
        <p:txBody>
          <a:bodyPr>
            <a:normAutofit/>
          </a:bodyPr>
          <a:lstStyle/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Az ügyfél a díjat a </a:t>
            </a:r>
            <a:r>
              <a:rPr lang="hu-HU" sz="2000" b="1" dirty="0">
                <a:latin typeface="Trebuchet MS" panose="020B0603020202020204" pitchFamily="34" charset="0"/>
              </a:rPr>
              <a:t>Generali</a:t>
            </a:r>
            <a:r>
              <a:rPr lang="hu-HU" sz="2000" dirty="0">
                <a:latin typeface="Trebuchet MS" panose="020B0603020202020204" pitchFamily="34" charset="0"/>
              </a:rPr>
              <a:t>nak fizeti.</a:t>
            </a:r>
          </a:p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Nem szerződött partnernél </a:t>
            </a:r>
            <a:r>
              <a:rPr lang="hu-HU" sz="2000" dirty="0" err="1">
                <a:latin typeface="Trebuchet MS" panose="020B0603020202020204" pitchFamily="34" charset="0"/>
              </a:rPr>
              <a:t>igénybevett</a:t>
            </a:r>
            <a:r>
              <a:rPr lang="hu-HU" sz="2000" dirty="0">
                <a:latin typeface="Trebuchet MS" panose="020B0603020202020204" pitchFamily="34" charset="0"/>
              </a:rPr>
              <a:t> szolgáltatás esetén az ügyfél költségét a </a:t>
            </a:r>
            <a:r>
              <a:rPr lang="hu-HU" sz="2000" b="1" dirty="0">
                <a:latin typeface="Trebuchet MS" panose="020B0603020202020204" pitchFamily="34" charset="0"/>
              </a:rPr>
              <a:t>Generali</a:t>
            </a:r>
            <a:r>
              <a:rPr lang="hu-HU" sz="2000" dirty="0">
                <a:latin typeface="Trebuchet MS" panose="020B0603020202020204" pitchFamily="34" charset="0"/>
              </a:rPr>
              <a:t> fizeti vissza.</a:t>
            </a:r>
          </a:p>
          <a:p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A közvetítői jutalékot a </a:t>
            </a:r>
            <a:r>
              <a:rPr lang="hu-HU" sz="2000" b="1" dirty="0">
                <a:latin typeface="Trebuchet MS" panose="020B0603020202020204" pitchFamily="34" charset="0"/>
              </a:rPr>
              <a:t>Generali</a:t>
            </a:r>
            <a:r>
              <a:rPr lang="hu-HU" sz="2000" dirty="0">
                <a:latin typeface="Trebuchet MS" panose="020B0603020202020204" pitchFamily="34" charset="0"/>
              </a:rPr>
              <a:t> fizeti.</a:t>
            </a: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04231"/>
            <a:ext cx="1753519" cy="1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22114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hu-HU" sz="3600" b="1" dirty="0">
                <a:latin typeface="Trebuchet MS" panose="020B0603020202020204" pitchFamily="34" charset="0"/>
              </a:rPr>
              <a:t>Sikeres értékesítést!</a:t>
            </a:r>
          </a:p>
        </p:txBody>
      </p:sp>
      <p:sp>
        <p:nvSpPr>
          <p:cNvPr id="4" name="AutoShape 2" descr="Képtalálat a következőre: „medihelp”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medihelp”"/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Képtalálat a következőre: „medihel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811"/>
            <a:ext cx="9143999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/>
          </a:bodyPr>
          <a:lstStyle/>
          <a:p>
            <a:r>
              <a:rPr lang="hu-HU" sz="36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Ajánlat kitöltése</a:t>
            </a:r>
            <a:endParaRPr lang="en-US" sz="36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ajánlat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kizárólag</a:t>
            </a: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felragasztott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ajánlati</a:t>
            </a:r>
            <a:r>
              <a:rPr lang="en-US" sz="20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sorszám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</a:t>
            </a:r>
            <a:r>
              <a:rPr lang="en-US" sz="20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ellátott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matricával</a:t>
            </a: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érvényes</a:t>
            </a:r>
            <a:r>
              <a:rPr lang="en-U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4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u-HU" sz="2000" u="sng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u-HU" sz="2000" u="sng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Ajánlat szakaszai: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A)Szerződő adatai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B)Biztosított adatai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C</a:t>
            </a:r>
            <a:r>
              <a:rPr lang="hu-HU" sz="200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hu-HU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Egészségi </a:t>
            </a:r>
            <a:r>
              <a:rPr lang="hu-H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nyilatkozat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D)Fizetési preferenciák és részletek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E)</a:t>
            </a:r>
            <a:r>
              <a:rPr lang="hu-HU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Szerződői</a:t>
            </a: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nyilatkozat</a:t>
            </a:r>
          </a:p>
          <a:p>
            <a:pPr marL="400050" lvl="1" indent="0">
              <a:buNone/>
            </a:pPr>
            <a:r>
              <a:rPr lang="hu-HU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F)Biztosítotti nyilatkozat</a:t>
            </a:r>
            <a:endParaRPr lang="en-US" sz="20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0493" y="3170375"/>
            <a:ext cx="276034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85003"/>
              </p:ext>
            </p:extLst>
          </p:nvPr>
        </p:nvGraphicFramePr>
        <p:xfrm>
          <a:off x="7939489" y="19577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5" name="Objektum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9489" y="19577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019799" y="2082284"/>
            <a:ext cx="208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rebuchet MS" panose="020B0603020202020204" pitchFamily="34" charset="0"/>
              </a:rPr>
              <a:t>Jelentkezési lap</a:t>
            </a:r>
            <a:r>
              <a:rPr lang="hu-H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100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/>
          </a:bodyPr>
          <a:lstStyle/>
          <a:p>
            <a:r>
              <a:rPr lang="hu-HU" sz="36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A) </a:t>
            </a:r>
            <a:r>
              <a:rPr lang="hu-HU" sz="36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Szerződő adatai</a:t>
            </a:r>
            <a:endParaRPr lang="en-US" sz="36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>
                <a:latin typeface="Trebuchet MS" panose="020B0603020202020204" pitchFamily="34" charset="0"/>
              </a:rPr>
              <a:t>Szerződő lehet:</a:t>
            </a:r>
          </a:p>
          <a:p>
            <a:r>
              <a:rPr lang="hu-HU" sz="2400" dirty="0">
                <a:latin typeface="Trebuchet MS" panose="020B0603020202020204" pitchFamily="34" charset="0"/>
              </a:rPr>
              <a:t>Magánszemély</a:t>
            </a:r>
          </a:p>
          <a:p>
            <a:r>
              <a:rPr lang="hu-HU" sz="2400" dirty="0">
                <a:latin typeface="Trebuchet MS" panose="020B0603020202020204" pitchFamily="34" charset="0"/>
              </a:rPr>
              <a:t>Jogi személyiséggel rendelkező szervezet</a:t>
            </a:r>
          </a:p>
          <a:p>
            <a:endParaRPr lang="hu-HU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Trebuchet MS" panose="020B0603020202020204" pitchFamily="34" charset="0"/>
              </a:rPr>
              <a:t>A szerződő lehet egyben biztosított is, </a:t>
            </a:r>
            <a:br>
              <a:rPr lang="hu-HU" sz="2400" dirty="0">
                <a:latin typeface="Trebuchet MS" panose="020B0603020202020204" pitchFamily="34" charset="0"/>
              </a:rPr>
            </a:br>
            <a:r>
              <a:rPr lang="hu-HU" sz="2400" dirty="0">
                <a:latin typeface="Trebuchet MS" panose="020B0603020202020204" pitchFamily="34" charset="0"/>
              </a:rPr>
              <a:t>de nem feltétlenül kell annak lennie.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00350"/>
            <a:ext cx="1862137" cy="12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/>
          </a:bodyPr>
          <a:lstStyle/>
          <a:p>
            <a:r>
              <a:rPr lang="hu-HU" sz="36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B) </a:t>
            </a:r>
            <a:r>
              <a:rPr lang="hu-HU" sz="36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Biztosított adatai</a:t>
            </a:r>
            <a:endParaRPr lang="en-US" sz="3600" i="1" u="sng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5867400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Több biztosított esetén </a:t>
            </a:r>
            <a:r>
              <a:rPr lang="hu-HU" sz="2000" b="1" dirty="0">
                <a:latin typeface="Trebuchet MS" panose="020B0603020202020204" pitchFamily="34" charset="0"/>
              </a:rPr>
              <a:t>minden biztosított adat</a:t>
            </a:r>
            <a:r>
              <a:rPr lang="hu-HU" sz="2000" dirty="0">
                <a:latin typeface="Trebuchet MS" panose="020B0603020202020204" pitchFamily="34" charset="0"/>
              </a:rPr>
              <a:t>át fel kell venni</a:t>
            </a:r>
          </a:p>
          <a:p>
            <a:pPr lvl="1">
              <a:buFontTx/>
              <a:buChar char="-"/>
            </a:pPr>
            <a:r>
              <a:rPr lang="hu-HU" sz="2000" b="1" dirty="0">
                <a:latin typeface="Trebuchet MS" panose="020B0603020202020204" pitchFamily="34" charset="0"/>
              </a:rPr>
              <a:t>Teljes biztosítotti létszám</a:t>
            </a:r>
            <a:r>
              <a:rPr lang="hu-HU" sz="2000" dirty="0">
                <a:latin typeface="Trebuchet MS" panose="020B0603020202020204" pitchFamily="34" charset="0"/>
              </a:rPr>
              <a:t>ot is meg szükséges adni!</a:t>
            </a:r>
          </a:p>
          <a:p>
            <a:pPr lvl="1">
              <a:buFontTx/>
              <a:buChar char="-"/>
            </a:pPr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Magasabb biztosított szám esetén </a:t>
            </a:r>
            <a:r>
              <a:rPr lang="hu-HU" sz="2000" b="1" dirty="0">
                <a:latin typeface="Trebuchet MS" panose="020B0603020202020204" pitchFamily="34" charset="0"/>
              </a:rPr>
              <a:t>pótlap</a:t>
            </a:r>
            <a:r>
              <a:rPr lang="hu-HU" sz="2000" dirty="0">
                <a:latin typeface="Trebuchet MS" panose="020B0603020202020204" pitchFamily="34" charset="0"/>
              </a:rPr>
              <a:t>ot kell csatolni és arra felvinni az adatokat.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01" y="2850845"/>
            <a:ext cx="2899999" cy="22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3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 fontScale="90000"/>
          </a:bodyPr>
          <a:lstStyle/>
          <a:p>
            <a:r>
              <a:rPr lang="hu-HU" sz="40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C) </a:t>
            </a:r>
            <a:r>
              <a:rPr lang="hu-HU" sz="40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Egészségügyi nyilatkozat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382000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FONTOS!</a:t>
            </a:r>
          </a:p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</a:rPr>
              <a:t>Több biztosított esetén </a:t>
            </a:r>
            <a:r>
              <a:rPr lang="hu-HU" sz="2000" b="1" dirty="0">
                <a:latin typeface="Trebuchet MS" panose="020B0603020202020204" pitchFamily="34" charset="0"/>
              </a:rPr>
              <a:t>annyi nyilatkozatot kell kitölteni ahány biztosított van!</a:t>
            </a:r>
          </a:p>
          <a:p>
            <a:pPr marL="0" indent="0">
              <a:buNone/>
            </a:pPr>
            <a:endParaRPr lang="hu-HU" sz="20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</a:rPr>
              <a:t> </a:t>
            </a:r>
            <a:r>
              <a:rPr lang="hu-HU" sz="2000" u="sng" dirty="0">
                <a:latin typeface="Trebuchet MS" panose="020B0603020202020204" pitchFamily="34" charset="0"/>
              </a:rPr>
              <a:t>3 évre visszamenőleg </a:t>
            </a:r>
            <a:r>
              <a:rPr lang="hu-HU" sz="2000" dirty="0">
                <a:latin typeface="Trebuchet MS" panose="020B0603020202020204" pitchFamily="34" charset="0"/>
              </a:rPr>
              <a:t>nyilatkozik:</a:t>
            </a:r>
          </a:p>
          <a:p>
            <a:pPr marL="742950" lvl="2" indent="-342900"/>
            <a:r>
              <a:rPr lang="hu-HU" sz="1600" dirty="0">
                <a:latin typeface="Trebuchet MS" panose="020B0603020202020204" pitchFamily="34" charset="0"/>
              </a:rPr>
              <a:t>Arról,hogy </a:t>
            </a:r>
            <a:r>
              <a:rPr lang="hu-HU" sz="1600" b="1" dirty="0">
                <a:latin typeface="Trebuchet MS" panose="020B0603020202020204" pitchFamily="34" charset="0"/>
              </a:rPr>
              <a:t>fordult-e orvoshoz </a:t>
            </a:r>
            <a:r>
              <a:rPr lang="hu-HU" sz="1600" dirty="0">
                <a:latin typeface="Trebuchet MS" panose="020B0603020202020204" pitchFamily="34" charset="0"/>
              </a:rPr>
              <a:t>vagy más szakértőhöz</a:t>
            </a:r>
            <a:endParaRPr lang="hu-H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</a:rPr>
              <a:t> </a:t>
            </a:r>
            <a:r>
              <a:rPr lang="hu-HU" sz="2000" u="sng" dirty="0">
                <a:latin typeface="Trebuchet MS" panose="020B0603020202020204" pitchFamily="34" charset="0"/>
              </a:rPr>
              <a:t>5 évre visszamenőleg </a:t>
            </a:r>
            <a:r>
              <a:rPr lang="hu-HU" sz="2000" dirty="0">
                <a:latin typeface="Trebuchet MS" panose="020B0603020202020204" pitchFamily="34" charset="0"/>
              </a:rPr>
              <a:t>nyilatkozik:</a:t>
            </a:r>
          </a:p>
          <a:p>
            <a:pPr marL="742950" lvl="2" indent="-342900"/>
            <a:r>
              <a:rPr lang="hu-HU" sz="1600" dirty="0">
                <a:latin typeface="Trebuchet MS" panose="020B0603020202020204" pitchFamily="34" charset="0"/>
              </a:rPr>
              <a:t>Arról,hogy </a:t>
            </a:r>
            <a:r>
              <a:rPr lang="hu-HU" sz="1600" b="1" dirty="0">
                <a:latin typeface="Trebuchet MS" panose="020B0603020202020204" pitchFamily="34" charset="0"/>
              </a:rPr>
              <a:t>beutalták-e kórházba</a:t>
            </a:r>
            <a:r>
              <a:rPr lang="hu-HU" sz="1600" dirty="0">
                <a:latin typeface="Trebuchet MS" panose="020B0603020202020204" pitchFamily="34" charset="0"/>
              </a:rPr>
              <a:t>, műtéten illetve beavatkozáson esett-e át vagy kivizsgálták - e (1-12. kérdés)</a:t>
            </a: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3" y="2343150"/>
            <a:ext cx="1862137" cy="12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 fontScale="90000"/>
          </a:bodyPr>
          <a:lstStyle/>
          <a:p>
            <a:r>
              <a:rPr lang="hu-HU" sz="40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C) </a:t>
            </a:r>
            <a:r>
              <a:rPr lang="hu-HU" sz="40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Egészségügyi nyilatkozat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89545" y="1200150"/>
            <a:ext cx="6439856" cy="3830657"/>
          </a:xfrm>
        </p:spPr>
        <p:txBody>
          <a:bodyPr>
            <a:normAutofit lnSpcReduction="10000"/>
          </a:bodyPr>
          <a:lstStyle/>
          <a:p>
            <a:pPr marL="400050" lvl="2" indent="0">
              <a:buNone/>
            </a:pPr>
            <a:endParaRPr lang="hu-HU" sz="1600" dirty="0">
              <a:latin typeface="Trebuchet MS" panose="020B0603020202020204" pitchFamily="34" charset="0"/>
            </a:endParaRPr>
          </a:p>
          <a:p>
            <a:pPr marL="400050" lvl="2" indent="0">
              <a:buNone/>
            </a:pPr>
            <a:r>
              <a:rPr lang="hu-HU" sz="1800" b="1" u="sng" dirty="0">
                <a:latin typeface="Trebuchet MS" panose="020B0603020202020204" pitchFamily="34" charset="0"/>
              </a:rPr>
              <a:t>13-as kérdés</a:t>
            </a:r>
            <a:r>
              <a:rPr lang="hu-HU" sz="1800" u="sng" dirty="0">
                <a:latin typeface="Trebuchet MS" panose="020B0603020202020204" pitchFamily="34" charset="0"/>
              </a:rPr>
              <a:t>: </a:t>
            </a:r>
          </a:p>
          <a:p>
            <a:pPr marL="400050" lvl="2" indent="0">
              <a:buNone/>
            </a:pPr>
            <a:r>
              <a:rPr lang="hu-HU" sz="1800" dirty="0">
                <a:latin typeface="Trebuchet MS" panose="020B0603020202020204" pitchFamily="34" charset="0"/>
              </a:rPr>
              <a:t>Részt vesz-e bármelyik biztosítani kívánt személy bármilyen kezelésben, illetve szükséges vagy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várhatóan szükséges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-e a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vizsgálat</a:t>
            </a:r>
            <a:r>
              <a:rPr lang="hu-HU" sz="1800" b="1" dirty="0">
                <a:latin typeface="Trebuchet MS" panose="020B0603020202020204" pitchFamily="34" charset="0"/>
              </a:rPr>
              <a:t>a</a:t>
            </a:r>
            <a:r>
              <a:rPr lang="hu-HU" sz="1800" dirty="0">
                <a:latin typeface="Trebuchet MS" panose="020B0603020202020204" pitchFamily="34" charset="0"/>
              </a:rPr>
              <a:t>, kivizsgálása vagy kezelése bármely jelenlegi vagy korábbi, a biztosítási ajánlaton még nem említett egészségügyi problémával kapcsolatban? </a:t>
            </a:r>
          </a:p>
          <a:p>
            <a:pPr marL="400050" lvl="2" indent="0">
              <a:buNone/>
            </a:pPr>
            <a:endParaRPr lang="hu-HU" sz="1800" dirty="0">
              <a:latin typeface="Trebuchet MS" panose="020B0603020202020204" pitchFamily="34" charset="0"/>
            </a:endParaRPr>
          </a:p>
          <a:p>
            <a:pPr marL="400050" lvl="2" indent="0">
              <a:buNone/>
            </a:pPr>
            <a:r>
              <a:rPr lang="hu-HU" sz="1800" b="1" dirty="0">
                <a:latin typeface="Trebuchet MS" panose="020B0603020202020204" pitchFamily="34" charset="0"/>
              </a:rPr>
              <a:t>Minden kérdésre </a:t>
            </a:r>
            <a:r>
              <a:rPr lang="hu-HU" sz="1800" dirty="0">
                <a:latin typeface="Trebuchet MS" panose="020B0603020202020204" pitchFamily="34" charset="0"/>
              </a:rPr>
              <a:t>szükséges igennel vagy nemmel v</a:t>
            </a:r>
            <a:r>
              <a:rPr lang="hu-HU" sz="1800" b="1" dirty="0">
                <a:latin typeface="Trebuchet MS" panose="020B0603020202020204" pitchFamily="34" charset="0"/>
              </a:rPr>
              <a:t>álaszolni,</a:t>
            </a:r>
            <a:r>
              <a:rPr lang="hu-HU" sz="1800" dirty="0">
                <a:latin typeface="Trebuchet MS" panose="020B0603020202020204" pitchFamily="34" charset="0"/>
              </a:rPr>
              <a:t> nem maradhat rovat üresen. </a:t>
            </a:r>
          </a:p>
          <a:p>
            <a:pPr marL="400050" lvl="2" indent="0">
              <a:buNone/>
            </a:pPr>
            <a:r>
              <a:rPr lang="hu-HU" sz="1800" b="1" dirty="0">
                <a:latin typeface="Trebuchet MS" panose="020B0603020202020204" pitchFamily="34" charset="0"/>
              </a:rPr>
              <a:t>Meglévő</a:t>
            </a:r>
            <a:r>
              <a:rPr lang="hu-HU" sz="1800" dirty="0">
                <a:latin typeface="Trebuchet MS" panose="020B0603020202020204" pitchFamily="34" charset="0"/>
              </a:rPr>
              <a:t>, a kérdőíven esetlegesen nem említett </a:t>
            </a:r>
            <a:r>
              <a:rPr lang="hu-HU" sz="1800" b="1" dirty="0">
                <a:latin typeface="Trebuchet MS" panose="020B0603020202020204" pitchFamily="34" charset="0"/>
              </a:rPr>
              <a:t>egészségügyi panaszokat </a:t>
            </a:r>
            <a:r>
              <a:rPr lang="hu-HU" sz="1800" dirty="0">
                <a:latin typeface="Trebuchet MS" panose="020B0603020202020204" pitchFamily="34" charset="0"/>
              </a:rPr>
              <a:t>is szükséges</a:t>
            </a:r>
            <a:r>
              <a:rPr lang="hu-HU" sz="1800" b="1" dirty="0">
                <a:latin typeface="Trebuchet MS" panose="020B0603020202020204" pitchFamily="34" charset="0"/>
              </a:rPr>
              <a:t> feltüntetni.</a:t>
            </a:r>
          </a:p>
          <a:p>
            <a:pPr marL="400050" lvl="2" indent="0">
              <a:buNone/>
            </a:pPr>
            <a:endParaRPr lang="hu-HU" sz="1600" dirty="0"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2112"/>
            <a:ext cx="1987392" cy="29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0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7822" y="205927"/>
            <a:ext cx="6019800" cy="857250"/>
          </a:xfrm>
        </p:spPr>
        <p:txBody>
          <a:bodyPr>
            <a:noAutofit/>
          </a:bodyPr>
          <a:lstStyle/>
          <a:p>
            <a:r>
              <a:rPr lang="hu-HU" sz="3200" i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D) </a:t>
            </a:r>
            <a:r>
              <a:rPr lang="hu-HU" sz="32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Fizetési preferenciák, részletek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382000" cy="373380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u-HU" sz="1800" b="1" i="1" dirty="0">
                <a:latin typeface="Trebuchet MS" panose="020B0603020202020204" pitchFamily="34" charset="0"/>
              </a:rPr>
              <a:t>Minden</a:t>
            </a:r>
            <a:r>
              <a:rPr lang="hu-HU" sz="1800" i="1" dirty="0">
                <a:latin typeface="Trebuchet MS" panose="020B0603020202020204" pitchFamily="34" charset="0"/>
              </a:rPr>
              <a:t> egyes </a:t>
            </a:r>
            <a:r>
              <a:rPr lang="hu-HU" sz="1800" b="1" i="1" dirty="0">
                <a:latin typeface="Trebuchet MS" panose="020B0603020202020204" pitchFamily="34" charset="0"/>
              </a:rPr>
              <a:t>biztosított esetén</a:t>
            </a:r>
            <a:r>
              <a:rPr lang="hu-HU" sz="1800" i="1" dirty="0">
                <a:latin typeface="Trebuchet MS" panose="020B0603020202020204" pitchFamily="34" charset="0"/>
              </a:rPr>
              <a:t> X-szel kell jelölni a válaszokat!</a:t>
            </a:r>
          </a:p>
          <a:p>
            <a:pPr marL="0" indent="0">
              <a:buNone/>
            </a:pPr>
            <a:endParaRPr lang="hu-HU" sz="1800" i="1" dirty="0">
              <a:latin typeface="Trebuchet MS" panose="020B0603020202020204" pitchFamily="34" charset="0"/>
            </a:endParaRPr>
          </a:p>
          <a:p>
            <a:r>
              <a:rPr lang="hu-HU" sz="1600" dirty="0">
                <a:latin typeface="Trebuchet MS" panose="020B0603020202020204" pitchFamily="34" charset="0"/>
              </a:rPr>
              <a:t>Pénznem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Gyakoriság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Mód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Önrész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Csomag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Kéri-e  a </a:t>
            </a:r>
            <a:r>
              <a:rPr lang="hu-HU" sz="1600" dirty="0">
                <a:solidFill>
                  <a:srgbClr val="00B0F0"/>
                </a:solidFill>
                <a:latin typeface="Trebuchet MS" panose="020B0603020202020204" pitchFamily="34" charset="0"/>
              </a:rPr>
              <a:t>fogászat</a:t>
            </a:r>
            <a:r>
              <a:rPr lang="hu-HU" sz="1600" dirty="0">
                <a:latin typeface="Trebuchet MS" panose="020B0603020202020204" pitchFamily="34" charset="0"/>
              </a:rPr>
              <a:t>i csomagot?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Mennyi az éves díj biztosítottanként?</a:t>
            </a:r>
          </a:p>
          <a:p>
            <a:r>
              <a:rPr lang="hu-HU" sz="1600" dirty="0">
                <a:latin typeface="Trebuchet MS" panose="020B0603020202020204" pitchFamily="34" charset="0"/>
              </a:rPr>
              <a:t>Családi kedvezmény: -10% (4 fő esetén)</a:t>
            </a:r>
            <a:endParaRPr lang="hu-HU" sz="1800" dirty="0">
              <a:latin typeface="Trebuchet MS" panose="020B0603020202020204" pitchFamily="34" charset="0"/>
            </a:endParaRPr>
          </a:p>
          <a:p>
            <a:endParaRPr lang="hu-HU" sz="1800" dirty="0">
              <a:latin typeface="Trebuchet MS" panose="020B0603020202020204" pitchFamily="34" charset="0"/>
            </a:endParaRPr>
          </a:p>
          <a:p>
            <a:pPr marL="892175" indent="-627063">
              <a:buNone/>
              <a:tabLst>
                <a:tab pos="1168400" algn="l"/>
              </a:tabLst>
            </a:pPr>
            <a:r>
              <a:rPr lang="hu-HU" sz="1800" b="1" i="1" dirty="0">
                <a:latin typeface="Trebuchet MS" panose="020B0603020202020204" pitchFamily="34" charset="0"/>
              </a:rPr>
              <a:t>Lefedettség:</a:t>
            </a:r>
          </a:p>
          <a:p>
            <a:pPr marL="892175" indent="-627063">
              <a:buNone/>
              <a:tabLst>
                <a:tab pos="1168400" algn="l"/>
              </a:tabLst>
            </a:pPr>
            <a:endParaRPr lang="hu-HU" sz="18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hu-HU" sz="1600" dirty="0">
              <a:latin typeface="Trebuchet MS" panose="020B0603020202020204" pitchFamily="34" charset="0"/>
            </a:endParaRPr>
          </a:p>
          <a:p>
            <a:pPr>
              <a:buFontTx/>
              <a:buChar char="-"/>
            </a:pPr>
            <a:r>
              <a:rPr lang="hu-HU" sz="1600" dirty="0">
                <a:latin typeface="Trebuchet MS" panose="020B0603020202020204" pitchFamily="34" charset="0"/>
              </a:rPr>
              <a:t>Európa + Izrael: +15 %</a:t>
            </a:r>
          </a:p>
          <a:p>
            <a:pPr>
              <a:buFontTx/>
              <a:buChar char="-"/>
            </a:pPr>
            <a:r>
              <a:rPr lang="hu-HU" sz="1600" dirty="0">
                <a:latin typeface="Trebuchet MS" panose="020B0603020202020204" pitchFamily="34" charset="0"/>
              </a:rPr>
              <a:t>USA</a:t>
            </a:r>
          </a:p>
          <a:p>
            <a:pPr marL="0" indent="0">
              <a:buNone/>
            </a:pPr>
            <a:endParaRPr lang="hu-HU" sz="2000" dirty="0">
              <a:latin typeface="Trebuchet MS" panose="020B0603020202020204" pitchFamily="34" charset="0"/>
            </a:endParaRPr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Képtalálat a következőre: „világtérkép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82479"/>
            <a:ext cx="3124200" cy="15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8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88" y="2800350"/>
            <a:ext cx="3581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2" cy="12691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205979"/>
            <a:ext cx="6019800" cy="857250"/>
          </a:xfrm>
        </p:spPr>
        <p:txBody>
          <a:bodyPr>
            <a:normAutofit/>
          </a:bodyPr>
          <a:lstStyle/>
          <a:p>
            <a:r>
              <a:rPr lang="hu-HU" sz="3600" i="1" u="sng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Csoportos szerződés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52549"/>
            <a:ext cx="8382000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rebuchet MS" panose="020B0603020202020204" pitchFamily="34" charset="0"/>
              </a:rPr>
              <a:t>- Csoportos szerződések esetén nem küldjük meg a szerződő félnek a részletes kizárásokat, a biztosítottak zárt borítékban vehetik át a végleges feltételeket.</a:t>
            </a:r>
          </a:p>
          <a:p>
            <a:pPr marL="0" indent="0">
              <a:buNone/>
            </a:pPr>
            <a:endParaRPr lang="hu-H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hu-HU" sz="2000" b="1" dirty="0">
                <a:latin typeface="Trebuchet MS" panose="020B0603020202020204" pitchFamily="34" charset="0"/>
              </a:rPr>
              <a:t>- Minimum 10 fő </a:t>
            </a:r>
            <a:r>
              <a:rPr lang="hu-HU" sz="2000" dirty="0">
                <a:latin typeface="Trebuchet MS" panose="020B0603020202020204" pitchFamily="34" charset="0"/>
              </a:rPr>
              <a:t>egyidejű szerződéskötése esetén, válaszható </a:t>
            </a:r>
            <a:r>
              <a:rPr lang="hu-HU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MHD </a:t>
            </a:r>
            <a:r>
              <a:rPr lang="hu-HU" sz="2000" b="1" dirty="0">
                <a:latin typeface="Trebuchet MS" panose="020B0603020202020204" pitchFamily="34" charset="0"/>
              </a:rPr>
              <a:t>opció</a:t>
            </a:r>
            <a:r>
              <a:rPr lang="hu-HU" sz="2000" dirty="0">
                <a:latin typeface="Trebuchet MS" panose="020B0603020202020204" pitchFamily="34" charset="0"/>
              </a:rPr>
              <a:t>:</a:t>
            </a:r>
          </a:p>
          <a:p>
            <a:pPr marL="0" indent="0">
              <a:buNone/>
            </a:pPr>
            <a:endParaRPr lang="hu-HU" sz="2000" dirty="0">
              <a:latin typeface="Trebuchet MS" panose="020B0603020202020204" pitchFamily="34" charset="0"/>
            </a:endParaRPr>
          </a:p>
          <a:p>
            <a:r>
              <a:rPr lang="hu-HU" sz="2000" dirty="0">
                <a:latin typeface="Trebuchet MS" panose="020B0603020202020204" pitchFamily="34" charset="0"/>
              </a:rPr>
              <a:t>+15% felár</a:t>
            </a:r>
          </a:p>
          <a:p>
            <a:r>
              <a:rPr lang="hu-HU" sz="2000" b="1" dirty="0">
                <a:latin typeface="Trebuchet MS" panose="020B0603020202020204" pitchFamily="34" charset="0"/>
              </a:rPr>
              <a:t>Nincs egészségügyi kérdőív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AutoShape 4" descr="Képtalálat a következőre: „teeth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rgbClr val="143F6A"/>
      </a:dk1>
      <a:lt1>
        <a:sysClr val="window" lastClr="FFFFFF"/>
      </a:lt1>
      <a:dk2>
        <a:srgbClr val="143F6A"/>
      </a:dk2>
      <a:lt2>
        <a:srgbClr val="D4E5F6"/>
      </a:lt2>
      <a:accent1>
        <a:srgbClr val="143F6A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7E6557E4C3F4F82A29465E51BAFD2" ma:contentTypeVersion="4" ma:contentTypeDescription="Create a new document." ma:contentTypeScope="" ma:versionID="03bb0da11a96c83a104af4c2fcb22b11">
  <xsd:schema xmlns:xsd="http://www.w3.org/2001/XMLSchema" xmlns:xs="http://www.w3.org/2001/XMLSchema" xmlns:p="http://schemas.microsoft.com/office/2006/metadata/properties" xmlns:ns2="1e01feda-9ab9-4482-a769-73b766327232" targetNamespace="http://schemas.microsoft.com/office/2006/metadata/properties" ma:root="true" ma:fieldsID="c76d1694c3cb1185c39a61ab6911599b" ns2:_="">
    <xsd:import namespace="1e01feda-9ab9-4482-a769-73b7663272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1feda-9ab9-4482-a769-73b7663272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60A23B-E8E9-48F9-BA74-AD0CE49A7473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e01feda-9ab9-4482-a769-73b7663272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FDF7BD-A847-4A6E-BDBF-716084E41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1feda-9ab9-4482-a769-73b766327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79E077-5819-4C59-B077-936B04D42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875</Words>
  <Application>Microsoft Office PowerPoint</Application>
  <PresentationFormat>Diavetítés a képernyőre (16:9 oldalarány)</PresentationFormat>
  <Paragraphs>185</Paragraphs>
  <Slides>22</Slides>
  <Notes>20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Trebuchet MS</vt:lpstr>
      <vt:lpstr>Office-téma</vt:lpstr>
      <vt:lpstr>Acrobat Document</vt:lpstr>
      <vt:lpstr>Folyamatok</vt:lpstr>
      <vt:lpstr>A modulok összeg és területi határai</vt:lpstr>
      <vt:lpstr>Ajánlat kitöltése</vt:lpstr>
      <vt:lpstr>A) Szerződő adatai</vt:lpstr>
      <vt:lpstr>B) Biztosított adatai</vt:lpstr>
      <vt:lpstr>C) Egészségügyi nyilatkozat</vt:lpstr>
      <vt:lpstr>C) Egészségügyi nyilatkozat</vt:lpstr>
      <vt:lpstr>D) Fizetési preferenciák, részletek</vt:lpstr>
      <vt:lpstr>Csoportos szerződés</vt:lpstr>
      <vt:lpstr>PowerPoint-bemutató</vt:lpstr>
      <vt:lpstr> </vt:lpstr>
      <vt:lpstr> Kockázatbírálat</vt:lpstr>
      <vt:lpstr>Kockázatbírálat eredménye</vt:lpstr>
      <vt:lpstr>     Kötvényesítés </vt:lpstr>
      <vt:lpstr>Igénybejelentés 162 500 Ft alatt Ha ügyfél szerződött partnerhez megy</vt:lpstr>
      <vt:lpstr>Igénybejelentés 162 500 Ft alatt Ha ügyfél NEM szerződött partnerhez megy</vt:lpstr>
      <vt:lpstr>Igénybejelentés 162 500 Ft felett </vt:lpstr>
      <vt:lpstr>Az ördög a részletekben rejlik</vt:lpstr>
      <vt:lpstr>Előzetes engedélyezés, igénybejelentés</vt:lpstr>
      <vt:lpstr>Szerződés időbeli hatálya </vt:lpstr>
      <vt:lpstr>„Pénzügyek”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Ilosvai Anita</dc:creator>
  <cp:lastModifiedBy>Szandra Takács</cp:lastModifiedBy>
  <cp:revision>226</cp:revision>
  <dcterms:created xsi:type="dcterms:W3CDTF">2016-08-27T09:42:27Z</dcterms:created>
  <dcterms:modified xsi:type="dcterms:W3CDTF">2017-10-19T15:01:09Z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0x0101002A07E6557E4C3F4F82A29465E51BAFD2</vt:lpwstr>
  </property>
</Properties>
</file>