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63"/>
  </p:notesMasterIdLst>
  <p:handoutMasterIdLst>
    <p:handoutMasterId r:id="rId64"/>
  </p:handoutMasterIdLst>
  <p:sldIdLst>
    <p:sldId id="355" r:id="rId2"/>
    <p:sldId id="356" r:id="rId3"/>
    <p:sldId id="357" r:id="rId4"/>
    <p:sldId id="359" r:id="rId5"/>
    <p:sldId id="499" r:id="rId6"/>
    <p:sldId id="461" r:id="rId7"/>
    <p:sldId id="494" r:id="rId8"/>
    <p:sldId id="518" r:id="rId9"/>
    <p:sldId id="500" r:id="rId10"/>
    <p:sldId id="521" r:id="rId11"/>
    <p:sldId id="390" r:id="rId12"/>
    <p:sldId id="325" r:id="rId13"/>
    <p:sldId id="392" r:id="rId14"/>
    <p:sldId id="424" r:id="rId15"/>
    <p:sldId id="425" r:id="rId16"/>
    <p:sldId id="426" r:id="rId17"/>
    <p:sldId id="427" r:id="rId18"/>
    <p:sldId id="428" r:id="rId19"/>
    <p:sldId id="429" r:id="rId20"/>
    <p:sldId id="430" r:id="rId21"/>
    <p:sldId id="431" r:id="rId22"/>
    <p:sldId id="432" r:id="rId23"/>
    <p:sldId id="417" r:id="rId24"/>
    <p:sldId id="475" r:id="rId25"/>
    <p:sldId id="335" r:id="rId26"/>
    <p:sldId id="363" r:id="rId27"/>
    <p:sldId id="336" r:id="rId28"/>
    <p:sldId id="538" r:id="rId29"/>
    <p:sldId id="485" r:id="rId30"/>
    <p:sldId id="537" r:id="rId31"/>
    <p:sldId id="436" r:id="rId32"/>
    <p:sldId id="532" r:id="rId33"/>
    <p:sldId id="449" r:id="rId34"/>
    <p:sldId id="489" r:id="rId35"/>
    <p:sldId id="486" r:id="rId36"/>
    <p:sldId id="462" r:id="rId37"/>
    <p:sldId id="463" r:id="rId38"/>
    <p:sldId id="464" r:id="rId39"/>
    <p:sldId id="465" r:id="rId40"/>
    <p:sldId id="466" r:id="rId41"/>
    <p:sldId id="467" r:id="rId42"/>
    <p:sldId id="468" r:id="rId43"/>
    <p:sldId id="469" r:id="rId44"/>
    <p:sldId id="470" r:id="rId45"/>
    <p:sldId id="471" r:id="rId46"/>
    <p:sldId id="492" r:id="rId47"/>
    <p:sldId id="476" r:id="rId48"/>
    <p:sldId id="529" r:id="rId49"/>
    <p:sldId id="530" r:id="rId50"/>
    <p:sldId id="531" r:id="rId51"/>
    <p:sldId id="528" r:id="rId52"/>
    <p:sldId id="478" r:id="rId53"/>
    <p:sldId id="479" r:id="rId54"/>
    <p:sldId id="495" r:id="rId55"/>
    <p:sldId id="533" r:id="rId56"/>
    <p:sldId id="534" r:id="rId57"/>
    <p:sldId id="535" r:id="rId58"/>
    <p:sldId id="520" r:id="rId59"/>
    <p:sldId id="484" r:id="rId60"/>
    <p:sldId id="472" r:id="rId61"/>
    <p:sldId id="474" r:id="rId62"/>
  </p:sldIdLst>
  <p:sldSz cx="9144000" cy="6858000" type="screen4x3"/>
  <p:notesSz cx="7053263" cy="9356725"/>
  <p:defaultTextStyle>
    <a:defPPr>
      <a:defRPr lang="hu-HU"/>
    </a:defPPr>
    <a:lvl1pPr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1A17"/>
    <a:srgbClr val="000000"/>
    <a:srgbClr val="DDDDDD"/>
    <a:srgbClr val="FDB627"/>
    <a:srgbClr val="950762"/>
    <a:srgbClr val="5F5F5F"/>
    <a:srgbClr val="009900"/>
    <a:srgbClr val="FF6600"/>
    <a:srgbClr val="8B95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éma alapján készült stílus 1 – 4. jelölőszín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A488322-F2BA-4B5B-9748-0D474271808F}" styleName="Közepesen sötét stílus 3 – 6. jelölőszín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52" autoAdjust="0"/>
    <p:restoredTop sz="98698" autoAdjust="0"/>
  </p:normalViewPr>
  <p:slideViewPr>
    <p:cSldViewPr>
      <p:cViewPr>
        <p:scale>
          <a:sx n="75" d="100"/>
          <a:sy n="75" d="100"/>
        </p:scale>
        <p:origin x="-1086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7525" cy="468313"/>
          </a:xfrm>
          <a:prstGeom prst="rect">
            <a:avLst/>
          </a:prstGeom>
        </p:spPr>
        <p:txBody>
          <a:bodyPr vert="horz" lIns="93764" tIns="46883" rIns="93764" bIns="46883" rtlCol="0"/>
          <a:lstStyle>
            <a:lvl1pPr algn="l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994150" y="0"/>
            <a:ext cx="3057525" cy="468313"/>
          </a:xfrm>
          <a:prstGeom prst="rect">
            <a:avLst/>
          </a:prstGeom>
        </p:spPr>
        <p:txBody>
          <a:bodyPr vert="horz" lIns="93764" tIns="46883" rIns="93764" bIns="46883" rtlCol="0"/>
          <a:lstStyle>
            <a:lvl1pPr algn="r">
              <a:defRPr sz="1200"/>
            </a:lvl1pPr>
          </a:lstStyle>
          <a:p>
            <a:pPr>
              <a:defRPr/>
            </a:pPr>
            <a:fld id="{04169436-CE8D-4864-9385-B73E894A6F80}" type="datetimeFigureOut">
              <a:rPr lang="hu-HU"/>
              <a:pPr>
                <a:defRPr/>
              </a:pPr>
              <a:t>2012.05.30.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886825"/>
            <a:ext cx="3057525" cy="468313"/>
          </a:xfrm>
          <a:prstGeom prst="rect">
            <a:avLst/>
          </a:prstGeom>
        </p:spPr>
        <p:txBody>
          <a:bodyPr vert="horz" lIns="93764" tIns="46883" rIns="93764" bIns="46883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994150" y="8886825"/>
            <a:ext cx="3057525" cy="468313"/>
          </a:xfrm>
          <a:prstGeom prst="rect">
            <a:avLst/>
          </a:prstGeom>
        </p:spPr>
        <p:txBody>
          <a:bodyPr vert="horz" lIns="93764" tIns="46883" rIns="93764" bIns="46883" rtlCol="0" anchor="b"/>
          <a:lstStyle>
            <a:lvl1pPr algn="r">
              <a:defRPr sz="1200"/>
            </a:lvl1pPr>
          </a:lstStyle>
          <a:p>
            <a:pPr>
              <a:defRPr/>
            </a:pPr>
            <a:fld id="{150A3737-CA88-4566-A18B-16387AFFA42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80520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7525" cy="468313"/>
          </a:xfrm>
          <a:prstGeom prst="rect">
            <a:avLst/>
          </a:prstGeom>
        </p:spPr>
        <p:txBody>
          <a:bodyPr vert="horz" lIns="93764" tIns="46883" rIns="93764" bIns="46883" rtlCol="0"/>
          <a:lstStyle>
            <a:lvl1pPr algn="l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994150" y="0"/>
            <a:ext cx="3057525" cy="468313"/>
          </a:xfrm>
          <a:prstGeom prst="rect">
            <a:avLst/>
          </a:prstGeom>
        </p:spPr>
        <p:txBody>
          <a:bodyPr vert="horz" lIns="93764" tIns="46883" rIns="93764" bIns="46883" rtlCol="0"/>
          <a:lstStyle>
            <a:lvl1pPr algn="r">
              <a:defRPr sz="1200"/>
            </a:lvl1pPr>
          </a:lstStyle>
          <a:p>
            <a:pPr>
              <a:defRPr/>
            </a:pPr>
            <a:fld id="{587AED31-2DA2-4F8A-8835-A5E16198D507}" type="datetimeFigureOut">
              <a:rPr lang="hu-HU"/>
              <a:pPr>
                <a:defRPr/>
              </a:pPr>
              <a:t>2012.05.30.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701675"/>
            <a:ext cx="4675187" cy="3508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764" tIns="46883" rIns="93764" bIns="46883" rtlCol="0" anchor="ctr"/>
          <a:lstStyle/>
          <a:p>
            <a:pPr lvl="0"/>
            <a:endParaRPr lang="hu-HU" noProof="0" smtClean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706438" y="4445000"/>
            <a:ext cx="5640387" cy="4210050"/>
          </a:xfrm>
          <a:prstGeom prst="rect">
            <a:avLst/>
          </a:prstGeom>
        </p:spPr>
        <p:txBody>
          <a:bodyPr vert="horz" lIns="93764" tIns="46883" rIns="93764" bIns="46883" rtlCol="0">
            <a:normAutofit/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886825"/>
            <a:ext cx="3057525" cy="468313"/>
          </a:xfrm>
          <a:prstGeom prst="rect">
            <a:avLst/>
          </a:prstGeom>
        </p:spPr>
        <p:txBody>
          <a:bodyPr vert="horz" lIns="93764" tIns="46883" rIns="93764" bIns="46883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994150" y="8886825"/>
            <a:ext cx="3057525" cy="468313"/>
          </a:xfrm>
          <a:prstGeom prst="rect">
            <a:avLst/>
          </a:prstGeom>
        </p:spPr>
        <p:txBody>
          <a:bodyPr vert="horz" lIns="93764" tIns="46883" rIns="93764" bIns="46883" rtlCol="0" anchor="b"/>
          <a:lstStyle>
            <a:lvl1pPr algn="r">
              <a:defRPr sz="1200"/>
            </a:lvl1pPr>
          </a:lstStyle>
          <a:p>
            <a:pPr>
              <a:defRPr/>
            </a:pPr>
            <a:fld id="{DC45B07A-B45F-436F-B866-1DB1FB7DDEF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155742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D34EEDB-3090-48DC-9078-D4E7A222F376}" type="slidenum">
              <a:rPr lang="en-US" smtClean="0"/>
              <a:pPr eaLnBrk="1" hangingPunct="1"/>
              <a:t>1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smtClean="0">
                <a:latin typeface="Arial" charset="0"/>
              </a:rPr>
              <a:t>PL csak szűrővizsgálatra beugró üf, székletvérteszt---gyomorbélrák---meggyógyult…</a:t>
            </a:r>
          </a:p>
          <a:p>
            <a:r>
              <a:rPr lang="hu-HU" smtClean="0">
                <a:latin typeface="Arial" charset="0"/>
              </a:rPr>
              <a:t>GP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F27DD-E92F-4D64-8711-AF7C5BAEB440}" type="slidenum">
              <a:rPr lang="hu-HU" smtClean="0"/>
              <a:t>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3861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80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852" indent="-285712" defTabSz="9380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848" indent="-228570" defTabSz="9380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99988" indent="-228570" defTabSz="9380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128" indent="-228570" defTabSz="9380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266" indent="-228570" algn="r" defTabSz="938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406" indent="-228570" algn="r" defTabSz="938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546" indent="-228570" algn="r" defTabSz="938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5686" indent="-228570" algn="r" defTabSz="938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B82723E-FBD9-4F43-A54A-AC7BDCEDBE7A}" type="slidenum">
              <a:rPr lang="en-US" smtClean="0">
                <a:solidFill>
                  <a:srgbClr val="000000"/>
                </a:solidFill>
              </a:rPr>
              <a:pPr eaLnBrk="1" hangingPunct="1"/>
              <a:t>54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4AFAEDF-898C-4659-A0F1-A3409C22DD31}" type="slidenum">
              <a:rPr lang="en-US" smtClean="0"/>
              <a:pPr eaLnBrk="1" hangingPunct="1"/>
              <a:t>2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C91A03-955C-4295-9471-D480C43EF779}" type="slidenum">
              <a:rPr lang="en-US" smtClean="0"/>
              <a:pPr eaLnBrk="1" hangingPunct="1"/>
              <a:t>3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B8D9D02-FE5D-4285-A2F4-C1068C05BAC5}" type="slidenum">
              <a:rPr lang="en-US" smtClean="0"/>
              <a:pPr eaLnBrk="1" hangingPunct="1"/>
              <a:t>4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52" indent="-285712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48" indent="-22857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88" indent="-22857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128" indent="-22857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266" indent="-22857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406" indent="-22857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546" indent="-22857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686" indent="-22857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D88DA49-C184-4E7D-A068-834B8C064E9A}" type="slidenum">
              <a:rPr lang="en-US" smtClean="0">
                <a:solidFill>
                  <a:prstClr val="black"/>
                </a:solidFill>
              </a:rPr>
              <a:pPr eaLnBrk="1" hangingPunct="1"/>
              <a:t>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smtClean="0">
                <a:latin typeface="Arial" charset="0"/>
              </a:rPr>
              <a:t>„ez olyan mint eg ySZTK…”</a:t>
            </a:r>
          </a:p>
          <a:p>
            <a:r>
              <a:rPr lang="hu-HU" smtClean="0">
                <a:latin typeface="Arial" charset="0"/>
              </a:rPr>
              <a:t>6 alapszakág használata, fiataloknakmert….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smtClean="0">
                <a:latin typeface="Arial" charset="0"/>
              </a:rPr>
              <a:t>Az összes 24 alapszakág használata, </a:t>
            </a:r>
          </a:p>
          <a:p>
            <a:r>
              <a:rPr lang="hu-HU" smtClean="0">
                <a:latin typeface="Arial" charset="0"/>
              </a:rPr>
              <a:t>Amb sebészeti beavatkozások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smtClean="0">
                <a:latin typeface="Arial" charset="0"/>
              </a:rPr>
              <a:t>Itt szűnik meg a várólista</a:t>
            </a:r>
          </a:p>
          <a:p>
            <a:r>
              <a:rPr lang="hu-HU" smtClean="0">
                <a:latin typeface="Arial" charset="0"/>
              </a:rPr>
              <a:t>Mi lehet még ezek után….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smtClean="0">
                <a:latin typeface="Arial" charset="0"/>
              </a:rPr>
              <a:t>VIP szoba- étkezés, növérügyelet, autó, klíma, tv, internet</a:t>
            </a:r>
          </a:p>
          <a:p>
            <a:r>
              <a:rPr lang="hu-HU" smtClean="0">
                <a:latin typeface="Arial" charset="0"/>
              </a:rPr>
              <a:t>Főnix betegszállítás</a:t>
            </a:r>
          </a:p>
          <a:p>
            <a:r>
              <a:rPr lang="hu-HU" smtClean="0">
                <a:latin typeface="Arial" charset="0"/>
              </a:rPr>
              <a:t>Egynapos sebészet—nagyon sok </a:t>
            </a:r>
          </a:p>
          <a:p>
            <a:r>
              <a:rPr lang="hu-HU" smtClean="0">
                <a:latin typeface="Arial" charset="0"/>
              </a:rPr>
              <a:t>Fogalom: 24 órás, altatásban végzett, nagyon sok megoldható</a:t>
            </a:r>
          </a:p>
          <a:p>
            <a:r>
              <a:rPr lang="hu-HU" smtClean="0">
                <a:latin typeface="Arial" charset="0"/>
              </a:rPr>
              <a:t>Kórház eddig nem volt fontos mert a nagyvállalati szektorban nem volt igény, most már épülni fog</a:t>
            </a:r>
          </a:p>
          <a:p>
            <a:r>
              <a:rPr lang="hu-HU" smtClean="0">
                <a:latin typeface="Arial" charset="0"/>
              </a:rPr>
              <a:t>TOP kórházak Szent Imre kórház, Máv kórház, Honvéd kórház, kútvölgyi klinikai tömb, Bethesda, magánklinikák országszerte</a:t>
            </a:r>
          </a:p>
          <a:p>
            <a:r>
              <a:rPr lang="hu-HU" smtClean="0">
                <a:latin typeface="Arial" charset="0"/>
              </a:rPr>
              <a:t>Első szempont az orvosszakmai szempontok</a:t>
            </a:r>
          </a:p>
          <a:p>
            <a:r>
              <a:rPr lang="hu-HU" smtClean="0">
                <a:latin typeface="Arial" charset="0"/>
              </a:rPr>
              <a:t>„Mátrixkórház” </a:t>
            </a:r>
          </a:p>
        </p:txBody>
      </p:sp>
      <p:sp>
        <p:nvSpPr>
          <p:cNvPr id="92164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52" indent="-285712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48" indent="-22857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88" indent="-22857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128" indent="-22857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266" indent="-22857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406" indent="-22857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546" indent="-22857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686" indent="-22857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F3E187-AC42-44BB-912C-C783C1A67AEB}" type="slidenum">
              <a:rPr lang="hu-HU">
                <a:solidFill>
                  <a:prstClr val="black"/>
                </a:solidFill>
              </a:rPr>
              <a:pPr eaLnBrk="1" hangingPunct="1"/>
              <a:t>22</a:t>
            </a:fld>
            <a:endParaRPr lang="hu-H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YMBOL_Base_FC_Pos_PA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68625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4600" y="4419600"/>
            <a:ext cx="6324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4600" y="5410200"/>
            <a:ext cx="6324600" cy="838200"/>
          </a:xfr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301754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BDA46-891F-4C08-9EB1-B4C4BC9547E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9858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7124700" y="609600"/>
            <a:ext cx="1714500" cy="56388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1981200" y="609600"/>
            <a:ext cx="4991100" cy="56388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453BE-F8F5-4BED-964D-B89C3E1E136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8005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81200" y="609600"/>
            <a:ext cx="6858000" cy="381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1981200" y="1295400"/>
            <a:ext cx="6858000" cy="4953000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2EE28-181E-4306-A8E6-4F7989F07FD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8215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BF128-245C-4625-9E55-B2A96167A6E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3329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77111-D956-4C5D-A91F-357108F9238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1055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981200" y="1295400"/>
            <a:ext cx="33528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486400" y="1295400"/>
            <a:ext cx="33528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A078A-6756-4062-9AD0-C695B7B1468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267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42AAC-9060-4931-A834-5B8F25138D0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6310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2C609-8C3F-4C23-9AD5-385CFF93E63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122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65F18-714F-4B17-9BEA-D59C85C494F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6802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A2777-8B08-4BEB-8918-F88BB7A77C3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7675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B70EF-CCC7-4F10-A733-C11626BDD37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1876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ECORATIVE_FC_Pos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767263"/>
            <a:ext cx="1979612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685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1295400"/>
            <a:ext cx="6858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248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81200" y="62484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770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/>
            </a:lvl1pPr>
          </a:lstStyle>
          <a:p>
            <a:pPr>
              <a:defRPr/>
            </a:pPr>
            <a:fld id="{69956FC0-57B5-4128-8EE7-BC16CC5724F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pic>
        <p:nvPicPr>
          <p:cNvPr id="3080" name="Picture 8" descr="SYMBOL_Base_FC_Pos_PA_RGB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979612" cy="13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81" r:id="rId2"/>
    <p:sldLayoutId id="2147484182" r:id="rId3"/>
    <p:sldLayoutId id="2147484183" r:id="rId4"/>
    <p:sldLayoutId id="2147484184" r:id="rId5"/>
    <p:sldLayoutId id="2147484185" r:id="rId6"/>
    <p:sldLayoutId id="2147484186" r:id="rId7"/>
    <p:sldLayoutId id="2147484187" r:id="rId8"/>
    <p:sldLayoutId id="2147484188" r:id="rId9"/>
    <p:sldLayoutId id="2147484189" r:id="rId10"/>
    <p:sldLayoutId id="2147484190" r:id="rId11"/>
    <p:sldLayoutId id="214748419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rgbClr val="0E1B8D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b="1">
          <a:solidFill>
            <a:srgbClr val="0E1B8D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 b="1">
          <a:solidFill>
            <a:srgbClr val="0E1B8D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0E1B8D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rgbClr val="0E1B8D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1400">
          <a:solidFill>
            <a:srgbClr val="0E1B8D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1400">
          <a:solidFill>
            <a:srgbClr val="0E1B8D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1400">
          <a:solidFill>
            <a:srgbClr val="0E1B8D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1400">
          <a:solidFill>
            <a:srgbClr val="0E1B8D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3.jpeg"/><Relationship Id="rId4" Type="http://schemas.openxmlformats.org/officeDocument/2006/relationships/hyperlink" Target="file:///C:\VG\Medicover\Spring\Spring_SzolgLista_09_v02_hat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emf"/><Relationship Id="rId5" Type="http://schemas.openxmlformats.org/officeDocument/2006/relationships/package" Target="../embeddings/Microsoft_Excel-munkalap1.xlsx"/><Relationship Id="rId4" Type="http://schemas.openxmlformats.org/officeDocument/2006/relationships/oleObject" Target="../embeddings/oleObject1.bin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6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1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wmf"/><Relationship Id="rId5" Type="http://schemas.openxmlformats.org/officeDocument/2006/relationships/image" Target="../media/image9.png"/><Relationship Id="rId4" Type="http://schemas.openxmlformats.org/officeDocument/2006/relationships/image" Target="../media/image80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g"/><Relationship Id="rId5" Type="http://schemas.openxmlformats.org/officeDocument/2006/relationships/image" Target="../media/image33.jpeg"/><Relationship Id="rId4" Type="http://schemas.openxmlformats.org/officeDocument/2006/relationships/image" Target="../media/image59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17.jpeg"/><Relationship Id="rId4" Type="http://schemas.openxmlformats.org/officeDocument/2006/relationships/image" Target="../media/image16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5.emf"/><Relationship Id="rId5" Type="http://schemas.openxmlformats.org/officeDocument/2006/relationships/package" Target="../embeddings/Microsoft_Excel-munkalap2.xlsx"/><Relationship Id="rId4" Type="http://schemas.openxmlformats.org/officeDocument/2006/relationships/oleObject" Target="../embeddings/oleObject2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3" Type="http://schemas.openxmlformats.org/officeDocument/2006/relationships/image" Target="../media/image9.png"/><Relationship Id="rId7" Type="http://schemas.openxmlformats.org/officeDocument/2006/relationships/image" Target="../media/image8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microsoft.com/office/2007/relationships/hdphoto" Target="../media/hdphoto2.wdp"/><Relationship Id="rId4" Type="http://schemas.openxmlformats.org/officeDocument/2006/relationships/image" Target="../media/image8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575494" y="112120"/>
            <a:ext cx="4572124" cy="78581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hu-HU" sz="3600" b="1" kern="0" dirty="0" err="1">
                <a:solidFill>
                  <a:srgbClr val="332084"/>
                </a:solidFill>
                <a:latin typeface="+mj-lt"/>
                <a:ea typeface="+mj-ea"/>
                <a:cs typeface="+mj-cs"/>
              </a:rPr>
              <a:t>Medicover</a:t>
            </a:r>
            <a:r>
              <a:rPr lang="hu-HU" sz="3600" b="1" kern="0" dirty="0">
                <a:solidFill>
                  <a:srgbClr val="332084"/>
                </a:solidFill>
                <a:latin typeface="+mj-lt"/>
                <a:ea typeface="+mj-ea"/>
                <a:cs typeface="+mj-cs"/>
              </a:rPr>
              <a:t> Csoport</a:t>
            </a:r>
          </a:p>
        </p:txBody>
      </p:sp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97308" y="6007950"/>
            <a:ext cx="646454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hu-HU" sz="2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Rounded MT Bold" pitchFamily="34" charset="0"/>
              </a:rPr>
              <a:t>Vezető </a:t>
            </a:r>
            <a:r>
              <a:rPr lang="hu-HU" sz="2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Rounded MT Bold" pitchFamily="34" charset="0"/>
              </a:rPr>
              <a:t>magán-egészségügyi </a:t>
            </a:r>
            <a:r>
              <a:rPr lang="hu-HU" sz="2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Rounded MT Bold" pitchFamily="34" charset="0"/>
              </a:rPr>
              <a:t>szolgáltató </a:t>
            </a:r>
            <a:endParaRPr lang="hu-HU" sz="22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Rounded MT Bold" pitchFamily="34" charset="0"/>
            </a:endParaRPr>
          </a:p>
          <a:p>
            <a:r>
              <a:rPr lang="hu-HU" sz="2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Rounded MT Bold" pitchFamily="34" charset="0"/>
              </a:rPr>
              <a:t>Közép-Kelet </a:t>
            </a:r>
            <a:r>
              <a:rPr lang="hu-HU" sz="2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Rounded MT Bold" pitchFamily="34" charset="0"/>
              </a:rPr>
              <a:t>Európában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56" y="974452"/>
            <a:ext cx="5400600" cy="50319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advTm="314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76" y="1340768"/>
            <a:ext cx="7203369" cy="4824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2311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915816" y="244476"/>
            <a:ext cx="5695957" cy="59382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dirty="0"/>
              <a:t>MEDICOVER Egészségpontok</a:t>
            </a:r>
          </a:p>
        </p:txBody>
      </p:sp>
    </p:spTree>
    <p:extLst>
      <p:ext uri="{BB962C8B-B14F-4D97-AF65-F5344CB8AC3E}">
        <p14:creationId xmlns:p14="http://schemas.microsoft.com/office/powerpoint/2010/main" val="3598206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ím 1"/>
          <p:cNvSpPr>
            <a:spLocks noGrp="1"/>
          </p:cNvSpPr>
          <p:nvPr>
            <p:ph type="title"/>
          </p:nvPr>
        </p:nvSpPr>
        <p:spPr>
          <a:xfrm>
            <a:off x="2853792" y="1124744"/>
            <a:ext cx="3429024" cy="38100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hu-HU" dirty="0" smtClean="0"/>
              <a:t>Az evolúció</a:t>
            </a:r>
          </a:p>
        </p:txBody>
      </p:sp>
      <p:sp>
        <p:nvSpPr>
          <p:cNvPr id="10" name="Téglalap 9"/>
          <p:cNvSpPr/>
          <p:nvPr/>
        </p:nvSpPr>
        <p:spPr>
          <a:xfrm>
            <a:off x="2857488" y="1714488"/>
            <a:ext cx="3542957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hu-H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Összegbiztosítások</a:t>
            </a:r>
          </a:p>
        </p:txBody>
      </p:sp>
      <p:sp>
        <p:nvSpPr>
          <p:cNvPr id="11" name="Téglalap 10"/>
          <p:cNvSpPr/>
          <p:nvPr/>
        </p:nvSpPr>
        <p:spPr>
          <a:xfrm>
            <a:off x="2071670" y="2857496"/>
            <a:ext cx="5490606" cy="61555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hu-HU" sz="3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Szolgáltatásfinanszírozás</a:t>
            </a:r>
          </a:p>
        </p:txBody>
      </p:sp>
      <p:sp>
        <p:nvSpPr>
          <p:cNvPr id="13" name="Lefelé nyíl 12"/>
          <p:cNvSpPr>
            <a:spLocks noChangeArrowheads="1"/>
          </p:cNvSpPr>
          <p:nvPr/>
        </p:nvSpPr>
        <p:spPr bwMode="auto">
          <a:xfrm>
            <a:off x="4357688" y="2286000"/>
            <a:ext cx="571500" cy="50006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4" name="Lefelé nyíl 13"/>
          <p:cNvSpPr>
            <a:spLocks noChangeArrowheads="1"/>
          </p:cNvSpPr>
          <p:nvPr/>
        </p:nvSpPr>
        <p:spPr bwMode="auto">
          <a:xfrm>
            <a:off x="4357688" y="3571875"/>
            <a:ext cx="571500" cy="50006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" name="Téglalap 14"/>
          <p:cNvSpPr/>
          <p:nvPr/>
        </p:nvSpPr>
        <p:spPr>
          <a:xfrm>
            <a:off x="1357290" y="4071942"/>
            <a:ext cx="6769803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hu-H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Gyógyítás és finanszírozás</a:t>
            </a:r>
          </a:p>
        </p:txBody>
      </p:sp>
      <p:pic>
        <p:nvPicPr>
          <p:cNvPr id="25611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22860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597" y="4929336"/>
            <a:ext cx="2765187" cy="18002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3"/>
    </mc:Choice>
    <mc:Fallback xmlns="">
      <p:transition spd="slow" advTm="2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57422" y="1071546"/>
            <a:ext cx="5233987" cy="38100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hu-HU" sz="2200" dirty="0" smtClean="0"/>
              <a:t>Piaci előzmények</a:t>
            </a:r>
            <a:endParaRPr lang="en-US" sz="2200" b="0" dirty="0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428750" y="1928813"/>
            <a:ext cx="7073900" cy="4113212"/>
          </a:xfrm>
        </p:spPr>
        <p:txBody>
          <a:bodyPr/>
          <a:lstStyle/>
          <a:p>
            <a:pPr>
              <a:defRPr/>
            </a:pPr>
            <a:r>
              <a:rPr lang="hu-HU" sz="1800" b="0" dirty="0" smtClean="0"/>
              <a:t>A lakosság és a kkv kevesebb </a:t>
            </a:r>
            <a:r>
              <a:rPr lang="hu-HU" sz="1800" b="0" dirty="0" smtClean="0">
                <a:solidFill>
                  <a:schemeClr val="accent4"/>
                </a:solidFill>
              </a:rPr>
              <a:t>mint</a:t>
            </a:r>
            <a:r>
              <a:rPr lang="hu-HU" sz="1800" b="0" dirty="0" smtClean="0">
                <a:solidFill>
                  <a:srgbClr val="FF0000"/>
                </a:solidFill>
              </a:rPr>
              <a:t> 5%-a </a:t>
            </a:r>
            <a:r>
              <a:rPr lang="hu-HU" sz="1800" b="0" dirty="0" smtClean="0"/>
              <a:t>rendelkezik magán egészségbiztosítással </a:t>
            </a:r>
          </a:p>
          <a:p>
            <a:pPr>
              <a:defRPr/>
            </a:pPr>
            <a:r>
              <a:rPr lang="hu-HU" sz="1800" b="0" dirty="0" smtClean="0"/>
              <a:t>lefedetlen piac</a:t>
            </a:r>
          </a:p>
          <a:p>
            <a:pPr>
              <a:defRPr/>
            </a:pPr>
            <a:r>
              <a:rPr lang="hu-HU" sz="1800" b="0" dirty="0" smtClean="0"/>
              <a:t>A „közegészségügy” színvonala sokat romlott az utóbbi időben, a finanszírozása már rövid távon is egyre reménytelenebb,</a:t>
            </a:r>
          </a:p>
          <a:p>
            <a:pPr>
              <a:defRPr/>
            </a:pPr>
            <a:r>
              <a:rPr lang="hu-HU" sz="1800" b="0" dirty="0" smtClean="0"/>
              <a:t>egyre nagyobb az érdeklődés a magánegészségügy iránt, kiszámítható ellátásokkal</a:t>
            </a:r>
          </a:p>
          <a:p>
            <a:pPr>
              <a:defRPr/>
            </a:pPr>
            <a:endParaRPr lang="hu-HU" sz="1800" dirty="0" smtClean="0">
              <a:solidFill>
                <a:srgbClr val="008000"/>
              </a:solidFill>
            </a:endParaRPr>
          </a:p>
          <a:p>
            <a:pPr>
              <a:defRPr/>
            </a:pPr>
            <a:r>
              <a:rPr lang="hu-HU" sz="1800" dirty="0" smtClean="0">
                <a:solidFill>
                  <a:srgbClr val="950762"/>
                </a:solidFill>
              </a:rPr>
              <a:t>Ez a piac most „kezdődik” (50-70 milliárdos piac közép távon)</a:t>
            </a:r>
          </a:p>
          <a:p>
            <a:pPr>
              <a:defRPr/>
            </a:pPr>
            <a:r>
              <a:rPr lang="hu-HU" sz="1800" dirty="0" smtClean="0">
                <a:solidFill>
                  <a:srgbClr val="950762"/>
                </a:solidFill>
              </a:rPr>
              <a:t>Hosszú távú üzleti lehetőség,jó „kopogtató”termék</a:t>
            </a:r>
          </a:p>
          <a:p>
            <a:pPr>
              <a:defRPr/>
            </a:pPr>
            <a:r>
              <a:rPr lang="hu-HU" sz="1800" dirty="0" smtClean="0">
                <a:solidFill>
                  <a:srgbClr val="950762"/>
                </a:solidFill>
              </a:rPr>
              <a:t>MOST érdemes elkezdeni!</a:t>
            </a:r>
          </a:p>
          <a:p>
            <a:pPr>
              <a:defRPr/>
            </a:pPr>
            <a:endParaRPr lang="hu-HU" sz="1800" b="0" dirty="0" smtClean="0">
              <a:solidFill>
                <a:srgbClr val="008000"/>
              </a:solidFill>
            </a:endParaRPr>
          </a:p>
        </p:txBody>
      </p:sp>
      <p:pic>
        <p:nvPicPr>
          <p:cNvPr id="2663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2311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8"/>
    </mc:Choice>
    <mc:Fallback xmlns="">
      <p:transition spd="slow" advTm="3798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131840" y="1076995"/>
            <a:ext cx="3233738" cy="38100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hu-HU" sz="2200" dirty="0" smtClean="0"/>
              <a:t>Pozícionálás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5875" y="1857375"/>
            <a:ext cx="6858000" cy="3929063"/>
          </a:xfrm>
        </p:spPr>
        <p:txBody>
          <a:bodyPr/>
          <a:lstStyle/>
          <a:p>
            <a:pPr eaLnBrk="1" hangingPunct="1"/>
            <a:r>
              <a:rPr lang="hu-HU" b="0" u="sng" dirty="0" smtClean="0"/>
              <a:t>Piaci újdonság</a:t>
            </a:r>
            <a:r>
              <a:rPr lang="hu-HU" b="0" dirty="0" smtClean="0"/>
              <a:t>, korszerű és újszerű termék</a:t>
            </a:r>
          </a:p>
          <a:p>
            <a:pPr eaLnBrk="1" hangingPunct="1"/>
            <a:r>
              <a:rPr lang="hu-HU" b="0" dirty="0" smtClean="0"/>
              <a:t>Átlátható szolgáltatások</a:t>
            </a:r>
          </a:p>
          <a:p>
            <a:pPr eaLnBrk="1" hangingPunct="1"/>
            <a:r>
              <a:rPr lang="hu-HU" b="0" dirty="0" smtClean="0"/>
              <a:t>Szolgáltatás finanszírozó biztosítás(nincs pénzmozgás)</a:t>
            </a:r>
          </a:p>
          <a:p>
            <a:pPr eaLnBrk="1" hangingPunct="1"/>
            <a:r>
              <a:rPr lang="hu-HU" b="0" dirty="0" smtClean="0"/>
              <a:t>Ügyfélbarát kockázat elbírálás	</a:t>
            </a:r>
            <a:r>
              <a:rPr lang="hu-HU" b="0" u="sng" dirty="0" smtClean="0"/>
              <a:t>NEM kizárólag az egészséges Ügyfeleknek</a:t>
            </a:r>
          </a:p>
          <a:p>
            <a:pPr eaLnBrk="1" hangingPunct="1"/>
            <a:r>
              <a:rPr lang="hu-HU" b="0" dirty="0" smtClean="0"/>
              <a:t>Egyszerű díjszerkezet</a:t>
            </a:r>
          </a:p>
          <a:p>
            <a:pPr lvl="1" eaLnBrk="1" hangingPunct="1"/>
            <a:r>
              <a:rPr lang="hu-HU" b="0" dirty="0" smtClean="0"/>
              <a:t>Nem függ a nemtől! </a:t>
            </a:r>
          </a:p>
          <a:p>
            <a:pPr lvl="1" eaLnBrk="1" hangingPunct="1"/>
            <a:r>
              <a:rPr lang="hu-HU" b="0" dirty="0" smtClean="0"/>
              <a:t>Csak életkortól 	     sávosan!</a:t>
            </a:r>
          </a:p>
          <a:p>
            <a:pPr lvl="1" eaLnBrk="1" hangingPunct="1"/>
            <a:r>
              <a:rPr lang="hu-HU" b="0" dirty="0" smtClean="0"/>
              <a:t>Céges szerződés átalány díjas!</a:t>
            </a:r>
          </a:p>
          <a:p>
            <a:pPr eaLnBrk="1" hangingPunct="1"/>
            <a:r>
              <a:rPr lang="hu-HU" b="0" dirty="0" smtClean="0"/>
              <a:t>Tovább építhető a piaci igényeknek megfelelően</a:t>
            </a:r>
          </a:p>
          <a:p>
            <a:pPr eaLnBrk="1" hangingPunct="1"/>
            <a:endParaRPr lang="hu-HU" b="0" dirty="0" smtClean="0"/>
          </a:p>
        </p:txBody>
      </p:sp>
      <p:sp>
        <p:nvSpPr>
          <p:cNvPr id="27654" name="Jobbra nyíl 4"/>
          <p:cNvSpPr>
            <a:spLocks noChangeArrowheads="1"/>
          </p:cNvSpPr>
          <p:nvPr/>
        </p:nvSpPr>
        <p:spPr bwMode="auto">
          <a:xfrm>
            <a:off x="5286375" y="3071813"/>
            <a:ext cx="428625" cy="14287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7655" name="Jobbra nyíl 5"/>
          <p:cNvSpPr>
            <a:spLocks noChangeArrowheads="1"/>
          </p:cNvSpPr>
          <p:nvPr/>
        </p:nvSpPr>
        <p:spPr bwMode="auto">
          <a:xfrm flipV="1">
            <a:off x="3857625" y="4429125"/>
            <a:ext cx="428625" cy="117475"/>
          </a:xfrm>
          <a:prstGeom prst="rightArrow">
            <a:avLst>
              <a:gd name="adj1" fmla="val 50000"/>
              <a:gd name="adj2" fmla="val 49865"/>
            </a:avLst>
          </a:prstGeom>
          <a:solidFill>
            <a:srgbClr val="FF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8" name="Mosolygó arc 7"/>
          <p:cNvSpPr>
            <a:spLocks noChangeArrowheads="1"/>
          </p:cNvSpPr>
          <p:nvPr/>
        </p:nvSpPr>
        <p:spPr bwMode="auto">
          <a:xfrm>
            <a:off x="5500688" y="4357688"/>
            <a:ext cx="285750" cy="214312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0" name="Mosolygó arc 9"/>
          <p:cNvSpPr>
            <a:spLocks noChangeArrowheads="1"/>
          </p:cNvSpPr>
          <p:nvPr/>
        </p:nvSpPr>
        <p:spPr bwMode="auto">
          <a:xfrm>
            <a:off x="4357688" y="4071938"/>
            <a:ext cx="285750" cy="214312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pic>
        <p:nvPicPr>
          <p:cNvPr id="2765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28625"/>
            <a:ext cx="2311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0"/>
    </mc:Choice>
    <mc:Fallback xmlns="">
      <p:transition spd="slow" advTm="2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0" tmFilter="0, 0; .2, .5; .8, .5; 1, 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0" autoRev="1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9" presetID="2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0" tmFilter="0, 0; .2, .5; .8, .5; 1, 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0" autoRev="1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3000" tmFilter="0, 0; .2, .5; .8, .5; 1, 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1500" autoRev="1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20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3000" tmFilter="0, 0; .2, .5; .8, .5; 1, 0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1500" autoRev="1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  <p:bldP spid="8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ábláza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929630"/>
              </p:ext>
            </p:extLst>
          </p:nvPr>
        </p:nvGraphicFramePr>
        <p:xfrm>
          <a:off x="31924" y="939800"/>
          <a:ext cx="9112076" cy="6126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546479"/>
                <a:gridCol w="846671"/>
                <a:gridCol w="587876"/>
                <a:gridCol w="1100987"/>
                <a:gridCol w="1030063"/>
              </a:tblGrid>
              <a:tr h="37084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endParaRPr lang="hu-HU" dirty="0"/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hu-HU" sz="1400" dirty="0" smtClean="0">
                          <a:solidFill>
                            <a:srgbClr val="008000"/>
                          </a:solidFill>
                        </a:rPr>
                        <a:t>Classic</a:t>
                      </a:r>
                      <a:endParaRPr lang="hu-HU" sz="1400" dirty="0">
                        <a:solidFill>
                          <a:srgbClr val="008000"/>
                        </a:solidFill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hu-HU" sz="1400" dirty="0" smtClean="0">
                          <a:solidFill>
                            <a:srgbClr val="950762"/>
                          </a:solidFill>
                        </a:rPr>
                        <a:t>Top</a:t>
                      </a:r>
                      <a:endParaRPr lang="hu-HU" sz="1400" dirty="0">
                        <a:solidFill>
                          <a:srgbClr val="950762"/>
                        </a:solidFill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hu-HU" sz="1400" dirty="0" err="1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</a:rPr>
                        <a:t>Exclusive</a:t>
                      </a:r>
                      <a:endParaRPr lang="hu-HU" sz="140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hu-HU" sz="1400" dirty="0" err="1" smtClean="0">
                          <a:solidFill>
                            <a:srgbClr val="FF9900"/>
                          </a:solidFill>
                        </a:rPr>
                        <a:t>Exclusive</a:t>
                      </a:r>
                      <a:r>
                        <a:rPr lang="hu-HU" sz="1400" dirty="0" smtClean="0">
                          <a:solidFill>
                            <a:srgbClr val="FF9900"/>
                          </a:solidFill>
                        </a:rPr>
                        <a:t> </a:t>
                      </a:r>
                      <a:r>
                        <a:rPr lang="hu-HU" sz="1400" dirty="0" err="1" smtClean="0">
                          <a:solidFill>
                            <a:srgbClr val="FF9900"/>
                          </a:solidFill>
                        </a:rPr>
                        <a:t>Hosp</a:t>
                      </a:r>
                      <a:endParaRPr lang="hu-HU" sz="1400" dirty="0">
                        <a:solidFill>
                          <a:srgbClr val="FF9900"/>
                        </a:solidFill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hu-HU" sz="1600" dirty="0" smtClean="0"/>
                        <a:t>Orvosi rendelkezésre</a:t>
                      </a:r>
                      <a:r>
                        <a:rPr lang="hu-HU" sz="1600" baseline="0" dirty="0" smtClean="0"/>
                        <a:t> állás rendelési időben</a:t>
                      </a:r>
                      <a:endParaRPr lang="hu-HU" sz="1600" dirty="0"/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hu-HU" dirty="0" smtClean="0">
                          <a:solidFill>
                            <a:srgbClr val="2B812B"/>
                          </a:solidFill>
                          <a:latin typeface="Century"/>
                        </a:rPr>
                        <a:t>♣</a:t>
                      </a:r>
                      <a:endParaRPr lang="hu-HU" dirty="0">
                        <a:solidFill>
                          <a:srgbClr val="2B812B"/>
                        </a:solidFill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hu-HU" smtClean="0">
                          <a:solidFill>
                            <a:srgbClr val="950762"/>
                          </a:solidFill>
                          <a:latin typeface="Century"/>
                        </a:rPr>
                        <a:t>♣</a:t>
                      </a:r>
                      <a:endParaRPr lang="hu-HU" dirty="0">
                        <a:solidFill>
                          <a:srgbClr val="950762"/>
                        </a:solidFill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hu-HU" smtClean="0">
                          <a:solidFill>
                            <a:schemeClr val="tx2"/>
                          </a:solidFill>
                          <a:latin typeface="Century"/>
                        </a:rPr>
                        <a:t>♣</a:t>
                      </a:r>
                      <a:endParaRPr lang="hu-HU" dirty="0">
                        <a:solidFill>
                          <a:schemeClr val="tx2"/>
                        </a:solidFill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hu-HU" smtClean="0">
                          <a:solidFill>
                            <a:srgbClr val="FF9900"/>
                          </a:solidFill>
                          <a:latin typeface="Century"/>
                        </a:rPr>
                        <a:t>♣</a:t>
                      </a:r>
                      <a:endParaRPr lang="hu-HU" dirty="0">
                        <a:solidFill>
                          <a:srgbClr val="FF9900"/>
                        </a:solidFill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hu-HU" sz="1600" dirty="0" err="1" smtClean="0"/>
                        <a:t>Call</a:t>
                      </a:r>
                      <a:r>
                        <a:rPr lang="hu-HU" sz="1600" baseline="0" dirty="0" smtClean="0"/>
                        <a:t> Center (ellátásszervezés), Hot Line (24 órás!)</a:t>
                      </a:r>
                      <a:endParaRPr lang="hu-HU" sz="1600" dirty="0"/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hu-HU" dirty="0" smtClean="0">
                          <a:solidFill>
                            <a:srgbClr val="2B812B"/>
                          </a:solidFill>
                          <a:latin typeface="Century"/>
                        </a:rPr>
                        <a:t>♣</a:t>
                      </a:r>
                      <a:endParaRPr lang="hu-HU" dirty="0" smtClean="0">
                        <a:solidFill>
                          <a:srgbClr val="2B812B"/>
                        </a:solidFill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hu-HU" dirty="0" smtClean="0">
                          <a:solidFill>
                            <a:srgbClr val="950762"/>
                          </a:solidFill>
                          <a:latin typeface="Century"/>
                        </a:rPr>
                        <a:t>♣</a:t>
                      </a:r>
                      <a:endParaRPr lang="hu-HU" dirty="0">
                        <a:solidFill>
                          <a:srgbClr val="950762"/>
                        </a:solidFill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hu-HU" smtClean="0">
                          <a:solidFill>
                            <a:schemeClr val="tx2"/>
                          </a:solidFill>
                          <a:latin typeface="Century"/>
                        </a:rPr>
                        <a:t>♣</a:t>
                      </a:r>
                      <a:endParaRPr lang="hu-HU" dirty="0">
                        <a:solidFill>
                          <a:schemeClr val="tx2"/>
                        </a:solidFill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hu-HU" smtClean="0">
                          <a:solidFill>
                            <a:srgbClr val="FF9900"/>
                          </a:solidFill>
                          <a:latin typeface="Century"/>
                        </a:rPr>
                        <a:t>♣</a:t>
                      </a:r>
                      <a:endParaRPr lang="hu-HU" dirty="0">
                        <a:solidFill>
                          <a:srgbClr val="FF9900"/>
                        </a:solidFill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hu-HU" sz="1600" dirty="0" smtClean="0"/>
                        <a:t>Éves prevenciós szűrővizsgálat/fogászati szűréssel kibővítve!/</a:t>
                      </a:r>
                      <a:endParaRPr lang="hu-HU" sz="1600" dirty="0"/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hu-HU" dirty="0" smtClean="0">
                          <a:solidFill>
                            <a:srgbClr val="2B812B"/>
                          </a:solidFill>
                          <a:latin typeface="Century"/>
                        </a:rPr>
                        <a:t>♣</a:t>
                      </a:r>
                      <a:endParaRPr lang="hu-HU" dirty="0" smtClean="0">
                        <a:solidFill>
                          <a:srgbClr val="2B812B"/>
                        </a:solidFill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hu-HU" smtClean="0">
                          <a:solidFill>
                            <a:srgbClr val="950762"/>
                          </a:solidFill>
                          <a:latin typeface="Century"/>
                        </a:rPr>
                        <a:t>♣</a:t>
                      </a:r>
                      <a:endParaRPr lang="hu-HU" dirty="0">
                        <a:solidFill>
                          <a:srgbClr val="950762"/>
                        </a:solidFill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hu-HU" smtClean="0">
                          <a:solidFill>
                            <a:schemeClr val="tx2"/>
                          </a:solidFill>
                          <a:latin typeface="Century"/>
                        </a:rPr>
                        <a:t>♣</a:t>
                      </a:r>
                      <a:endParaRPr lang="hu-HU" dirty="0">
                        <a:solidFill>
                          <a:schemeClr val="tx2"/>
                        </a:solidFill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hu-HU" smtClean="0">
                          <a:solidFill>
                            <a:srgbClr val="FF9900"/>
                          </a:solidFill>
                          <a:latin typeface="Century"/>
                        </a:rPr>
                        <a:t>♣</a:t>
                      </a:r>
                      <a:endParaRPr lang="hu-HU" dirty="0">
                        <a:solidFill>
                          <a:srgbClr val="FF9900"/>
                        </a:solidFill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hu-HU" sz="1600" dirty="0" smtClean="0"/>
                        <a:t>Járóbeteg-ellátás (primer)</a:t>
                      </a:r>
                      <a:endParaRPr lang="hu-HU" sz="1600" dirty="0"/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hu-HU" dirty="0" smtClean="0">
                          <a:solidFill>
                            <a:srgbClr val="2B812B"/>
                          </a:solidFill>
                          <a:latin typeface="Century"/>
                        </a:rPr>
                        <a:t>♣</a:t>
                      </a:r>
                      <a:endParaRPr lang="hu-HU" dirty="0" smtClean="0">
                        <a:solidFill>
                          <a:srgbClr val="2B812B"/>
                        </a:solidFill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hu-HU" smtClean="0">
                          <a:solidFill>
                            <a:srgbClr val="950762"/>
                          </a:solidFill>
                          <a:latin typeface="Century"/>
                        </a:rPr>
                        <a:t>♣</a:t>
                      </a:r>
                      <a:endParaRPr lang="hu-HU" dirty="0">
                        <a:solidFill>
                          <a:srgbClr val="950762"/>
                        </a:solidFill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hu-HU" smtClean="0">
                          <a:solidFill>
                            <a:schemeClr val="tx2"/>
                          </a:solidFill>
                          <a:latin typeface="Century"/>
                        </a:rPr>
                        <a:t>♣</a:t>
                      </a:r>
                      <a:endParaRPr lang="hu-HU" dirty="0">
                        <a:solidFill>
                          <a:schemeClr val="tx2"/>
                        </a:solidFill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hu-HU" smtClean="0">
                          <a:solidFill>
                            <a:srgbClr val="FF9900"/>
                          </a:solidFill>
                          <a:latin typeface="Century"/>
                        </a:rPr>
                        <a:t>♣</a:t>
                      </a:r>
                      <a:endParaRPr lang="hu-HU" dirty="0">
                        <a:solidFill>
                          <a:srgbClr val="FF9900"/>
                        </a:solidFill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hu-HU" sz="1600" dirty="0" smtClean="0"/>
                        <a:t>Laborvizsgálatok</a:t>
                      </a:r>
                      <a:r>
                        <a:rPr lang="hu-HU" sz="1600" baseline="0" dirty="0" smtClean="0"/>
                        <a:t> (standard)</a:t>
                      </a:r>
                      <a:endParaRPr lang="hu-HU" sz="1600" dirty="0"/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hu-HU" dirty="0" smtClean="0">
                          <a:solidFill>
                            <a:srgbClr val="2B812B"/>
                          </a:solidFill>
                          <a:latin typeface="Century"/>
                        </a:rPr>
                        <a:t>♣</a:t>
                      </a:r>
                      <a:endParaRPr lang="hu-HU" dirty="0" smtClean="0">
                        <a:solidFill>
                          <a:srgbClr val="2B812B"/>
                        </a:solidFill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hu-HU" smtClean="0">
                          <a:solidFill>
                            <a:srgbClr val="950762"/>
                          </a:solidFill>
                          <a:latin typeface="Century"/>
                        </a:rPr>
                        <a:t>♣</a:t>
                      </a:r>
                      <a:endParaRPr lang="hu-HU" dirty="0">
                        <a:solidFill>
                          <a:srgbClr val="950762"/>
                        </a:solidFill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hu-HU" smtClean="0">
                          <a:solidFill>
                            <a:schemeClr val="tx2"/>
                          </a:solidFill>
                          <a:latin typeface="Century"/>
                        </a:rPr>
                        <a:t>♣</a:t>
                      </a:r>
                      <a:endParaRPr lang="hu-HU" dirty="0">
                        <a:solidFill>
                          <a:schemeClr val="tx2"/>
                        </a:solidFill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hu-HU" smtClean="0">
                          <a:solidFill>
                            <a:srgbClr val="FF9900"/>
                          </a:solidFill>
                          <a:latin typeface="Century"/>
                        </a:rPr>
                        <a:t>♣</a:t>
                      </a:r>
                      <a:endParaRPr lang="hu-HU" dirty="0">
                        <a:solidFill>
                          <a:srgbClr val="FF9900"/>
                        </a:solidFill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hu-HU" sz="1600" dirty="0" smtClean="0"/>
                        <a:t>Diagnosztikai vizsgálatok (standard)</a:t>
                      </a:r>
                      <a:endParaRPr lang="hu-HU" sz="1600" dirty="0"/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hu-HU" dirty="0" smtClean="0">
                          <a:solidFill>
                            <a:srgbClr val="2B812B"/>
                          </a:solidFill>
                          <a:latin typeface="Century"/>
                        </a:rPr>
                        <a:t>♣</a:t>
                      </a:r>
                      <a:endParaRPr lang="hu-HU" dirty="0" smtClean="0">
                        <a:solidFill>
                          <a:srgbClr val="2B812B"/>
                        </a:solidFill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hu-HU" smtClean="0">
                          <a:solidFill>
                            <a:srgbClr val="950762"/>
                          </a:solidFill>
                          <a:latin typeface="Century"/>
                        </a:rPr>
                        <a:t>♣</a:t>
                      </a:r>
                      <a:endParaRPr lang="hu-HU" dirty="0">
                        <a:solidFill>
                          <a:srgbClr val="950762"/>
                        </a:solidFill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hu-HU" smtClean="0">
                          <a:solidFill>
                            <a:schemeClr val="tx2"/>
                          </a:solidFill>
                          <a:latin typeface="Century"/>
                        </a:rPr>
                        <a:t>♣</a:t>
                      </a:r>
                      <a:endParaRPr lang="hu-HU" dirty="0">
                        <a:solidFill>
                          <a:schemeClr val="tx2"/>
                        </a:solidFill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hu-HU" dirty="0" smtClean="0">
                          <a:solidFill>
                            <a:srgbClr val="FF9900"/>
                          </a:solidFill>
                          <a:latin typeface="Century"/>
                        </a:rPr>
                        <a:t>♣</a:t>
                      </a:r>
                      <a:endParaRPr lang="hu-HU" dirty="0">
                        <a:solidFill>
                          <a:srgbClr val="FF9900"/>
                        </a:solidFill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hu-HU" sz="1600" dirty="0" smtClean="0"/>
                        <a:t>Terhesség megállapítása</a:t>
                      </a:r>
                      <a:endParaRPr lang="hu-HU" sz="1600" dirty="0"/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hu-HU" dirty="0" smtClean="0">
                          <a:solidFill>
                            <a:srgbClr val="2B812B"/>
                          </a:solidFill>
                          <a:latin typeface="Century"/>
                        </a:rPr>
                        <a:t>♣</a:t>
                      </a:r>
                      <a:endParaRPr lang="hu-HU" dirty="0" smtClean="0">
                        <a:solidFill>
                          <a:srgbClr val="2B812B"/>
                        </a:solidFill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hu-HU" smtClean="0">
                          <a:solidFill>
                            <a:srgbClr val="950762"/>
                          </a:solidFill>
                          <a:latin typeface="Century"/>
                        </a:rPr>
                        <a:t>♣</a:t>
                      </a:r>
                      <a:endParaRPr lang="hu-HU" dirty="0">
                        <a:solidFill>
                          <a:srgbClr val="950762"/>
                        </a:solidFill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hu-HU" smtClean="0">
                          <a:solidFill>
                            <a:schemeClr val="tx2"/>
                          </a:solidFill>
                          <a:latin typeface="Century"/>
                        </a:rPr>
                        <a:t>♣</a:t>
                      </a:r>
                      <a:endParaRPr lang="hu-HU" dirty="0">
                        <a:solidFill>
                          <a:schemeClr val="tx2"/>
                        </a:solidFill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hu-HU" dirty="0" smtClean="0">
                          <a:solidFill>
                            <a:srgbClr val="FF9900"/>
                          </a:solidFill>
                          <a:latin typeface="Century"/>
                        </a:rPr>
                        <a:t>♣</a:t>
                      </a:r>
                      <a:endParaRPr lang="hu-HU" dirty="0">
                        <a:solidFill>
                          <a:srgbClr val="FF9900"/>
                        </a:solidFill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hu-HU" sz="1600" dirty="0" smtClean="0"/>
                        <a:t>Járóbeteg-ellátás (kiszélesített) minden szakterületen</a:t>
                      </a:r>
                      <a:endParaRPr lang="hu-HU" sz="1600" dirty="0"/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hu-HU" dirty="0" smtClean="0">
                        <a:solidFill>
                          <a:srgbClr val="2B812B"/>
                        </a:solidFill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hu-HU" dirty="0" smtClean="0">
                          <a:solidFill>
                            <a:srgbClr val="950762"/>
                          </a:solidFill>
                          <a:latin typeface="Century"/>
                        </a:rPr>
                        <a:t>♣</a:t>
                      </a:r>
                      <a:endParaRPr lang="hu-HU" dirty="0">
                        <a:solidFill>
                          <a:srgbClr val="950762"/>
                        </a:solidFill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hu-HU" smtClean="0">
                          <a:solidFill>
                            <a:schemeClr val="tx2"/>
                          </a:solidFill>
                          <a:latin typeface="Century"/>
                        </a:rPr>
                        <a:t>♣</a:t>
                      </a:r>
                      <a:endParaRPr lang="hu-HU" dirty="0">
                        <a:solidFill>
                          <a:schemeClr val="tx2"/>
                        </a:solidFill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hu-HU" smtClean="0">
                          <a:solidFill>
                            <a:srgbClr val="FF9900"/>
                          </a:solidFill>
                          <a:latin typeface="Century"/>
                        </a:rPr>
                        <a:t>♣</a:t>
                      </a:r>
                      <a:endParaRPr lang="hu-HU" dirty="0">
                        <a:solidFill>
                          <a:srgbClr val="FF9900"/>
                        </a:solidFill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hu-HU" sz="1600" dirty="0" err="1" smtClean="0"/>
                        <a:t>Teljeskörű</a:t>
                      </a:r>
                      <a:r>
                        <a:rPr lang="hu-HU" sz="1600" dirty="0" smtClean="0"/>
                        <a:t> laborvizsgálatok</a:t>
                      </a:r>
                      <a:endParaRPr lang="hu-HU" sz="1600" dirty="0"/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endParaRPr lang="hu-HU" dirty="0"/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endParaRPr lang="hu-HU" dirty="0"/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hu-HU" smtClean="0">
                          <a:solidFill>
                            <a:schemeClr val="tx2"/>
                          </a:solidFill>
                          <a:latin typeface="Century"/>
                        </a:rPr>
                        <a:t>♣</a:t>
                      </a:r>
                      <a:endParaRPr lang="hu-HU" dirty="0">
                        <a:solidFill>
                          <a:schemeClr val="tx2"/>
                        </a:solidFill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hu-HU" smtClean="0">
                          <a:solidFill>
                            <a:srgbClr val="FF9900"/>
                          </a:solidFill>
                          <a:latin typeface="Century"/>
                        </a:rPr>
                        <a:t>♣</a:t>
                      </a:r>
                      <a:endParaRPr lang="hu-HU" dirty="0">
                        <a:solidFill>
                          <a:srgbClr val="FF9900"/>
                        </a:solidFill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hu-HU" sz="1600" dirty="0" err="1" smtClean="0"/>
                        <a:t>Teljeskörű</a:t>
                      </a:r>
                      <a:r>
                        <a:rPr lang="hu-HU" sz="1600" dirty="0" smtClean="0"/>
                        <a:t> diagnosztikai</a:t>
                      </a:r>
                      <a:r>
                        <a:rPr lang="hu-HU" sz="1600" baseline="0" dirty="0" smtClean="0"/>
                        <a:t> vizsgálatok (fejlett diagnosztika)</a:t>
                      </a:r>
                      <a:endParaRPr lang="hu-HU" sz="1600" dirty="0"/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endParaRPr lang="hu-HU" dirty="0"/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endParaRPr lang="hu-HU" dirty="0"/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hu-HU" smtClean="0">
                          <a:solidFill>
                            <a:schemeClr val="tx2"/>
                          </a:solidFill>
                          <a:latin typeface="Century"/>
                        </a:rPr>
                        <a:t>♣</a:t>
                      </a:r>
                      <a:endParaRPr lang="hu-HU" dirty="0">
                        <a:solidFill>
                          <a:schemeClr val="tx2"/>
                        </a:solidFill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hu-HU" smtClean="0">
                          <a:solidFill>
                            <a:srgbClr val="FF9900"/>
                          </a:solidFill>
                          <a:latin typeface="Century"/>
                        </a:rPr>
                        <a:t>♣</a:t>
                      </a:r>
                      <a:endParaRPr lang="hu-HU" dirty="0">
                        <a:solidFill>
                          <a:srgbClr val="FF9900"/>
                        </a:solidFill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hu-HU" sz="1600" dirty="0" smtClean="0"/>
                        <a:t>Ambuláns műtétek</a:t>
                      </a:r>
                      <a:endParaRPr lang="hu-HU" sz="1600" dirty="0"/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endParaRPr lang="hu-HU" dirty="0"/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endParaRPr lang="hu-HU" dirty="0"/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hu-HU" dirty="0" smtClean="0">
                          <a:solidFill>
                            <a:schemeClr val="tx2"/>
                          </a:solidFill>
                          <a:latin typeface="Century"/>
                        </a:rPr>
                        <a:t>♣</a:t>
                      </a:r>
                      <a:endParaRPr lang="hu-HU" dirty="0">
                        <a:solidFill>
                          <a:schemeClr val="tx2"/>
                        </a:solidFill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hu-HU" smtClean="0">
                          <a:solidFill>
                            <a:srgbClr val="FF9900"/>
                          </a:solidFill>
                          <a:latin typeface="Century"/>
                        </a:rPr>
                        <a:t>♣</a:t>
                      </a:r>
                      <a:endParaRPr lang="hu-HU" dirty="0">
                        <a:solidFill>
                          <a:srgbClr val="FF9900"/>
                        </a:solidFill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hu-HU" sz="1600" dirty="0" smtClean="0"/>
                        <a:t>Terhesgondozás</a:t>
                      </a:r>
                      <a:r>
                        <a:rPr lang="hu-HU" sz="1600" baseline="0" dirty="0" smtClean="0"/>
                        <a:t> </a:t>
                      </a:r>
                      <a:r>
                        <a:rPr lang="hu-HU" sz="1000" i="1" baseline="0" dirty="0" smtClean="0">
                          <a:solidFill>
                            <a:srgbClr val="000000"/>
                          </a:solidFill>
                        </a:rPr>
                        <a:t>2 fő együttkötésétől + 2 felső csomag (2. és után Bp.-en)</a:t>
                      </a:r>
                      <a:endParaRPr lang="hu-HU" sz="1000" i="1" dirty="0">
                        <a:solidFill>
                          <a:srgbClr val="000000"/>
                        </a:solidFill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endParaRPr lang="hu-HU" dirty="0"/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endParaRPr lang="hu-HU" dirty="0"/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hu-HU" dirty="0" smtClean="0">
                          <a:solidFill>
                            <a:schemeClr val="tx2"/>
                          </a:solidFill>
                          <a:latin typeface="Century"/>
                        </a:rPr>
                        <a:t>♣</a:t>
                      </a:r>
                      <a:endParaRPr lang="hu-HU" dirty="0">
                        <a:solidFill>
                          <a:schemeClr val="tx2"/>
                        </a:solidFill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hu-HU" dirty="0" smtClean="0">
                          <a:solidFill>
                            <a:srgbClr val="FF9900"/>
                          </a:solidFill>
                          <a:latin typeface="Century"/>
                        </a:rPr>
                        <a:t>♣</a:t>
                      </a:r>
                      <a:endParaRPr lang="hu-HU" dirty="0">
                        <a:solidFill>
                          <a:srgbClr val="FF9900"/>
                        </a:solidFill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hu-HU" sz="1600" dirty="0" err="1" smtClean="0"/>
                        <a:t>Házivizit</a:t>
                      </a:r>
                      <a:r>
                        <a:rPr lang="hu-HU" sz="1600" baseline="0" dirty="0" smtClean="0"/>
                        <a:t> </a:t>
                      </a:r>
                      <a:r>
                        <a:rPr lang="hu-HU" sz="1000" i="1" baseline="0" dirty="0" smtClean="0">
                          <a:solidFill>
                            <a:srgbClr val="000000"/>
                          </a:solidFill>
                        </a:rPr>
                        <a:t>3 fő együttkötésétől+2 felső csomag</a:t>
                      </a:r>
                      <a:endParaRPr lang="hu-HU" sz="1000" i="1" dirty="0">
                        <a:solidFill>
                          <a:srgbClr val="000000"/>
                        </a:solidFill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endParaRPr lang="hu-HU" dirty="0"/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endParaRPr lang="hu-HU" dirty="0"/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hu-HU" dirty="0" smtClean="0">
                          <a:solidFill>
                            <a:schemeClr val="tx2"/>
                          </a:solidFill>
                          <a:latin typeface="Century"/>
                        </a:rPr>
                        <a:t>♣</a:t>
                      </a:r>
                      <a:endParaRPr lang="hu-HU" dirty="0">
                        <a:solidFill>
                          <a:schemeClr val="tx2"/>
                        </a:solidFill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hu-HU" smtClean="0">
                          <a:solidFill>
                            <a:srgbClr val="FF9900"/>
                          </a:solidFill>
                          <a:latin typeface="Century"/>
                        </a:rPr>
                        <a:t>♣</a:t>
                      </a:r>
                      <a:endParaRPr lang="hu-HU" dirty="0">
                        <a:solidFill>
                          <a:srgbClr val="FF9900"/>
                        </a:solidFill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hu-HU" sz="1600" dirty="0" smtClean="0"/>
                        <a:t>VIP</a:t>
                      </a:r>
                      <a:r>
                        <a:rPr lang="hu-HU" sz="1600" baseline="0" dirty="0" smtClean="0"/>
                        <a:t> k</a:t>
                      </a:r>
                      <a:r>
                        <a:rPr lang="hu-HU" sz="1600" dirty="0" smtClean="0"/>
                        <a:t>órházi fekvőbeteg ellátás,</a:t>
                      </a:r>
                      <a:r>
                        <a:rPr lang="hu-HU" sz="1600" baseline="0" dirty="0" smtClean="0"/>
                        <a:t> betegszállítás, egynapos sebészet</a:t>
                      </a:r>
                      <a:endParaRPr lang="hu-HU" sz="1600" dirty="0"/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endParaRPr lang="hu-HU" dirty="0"/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endParaRPr lang="hu-HU" dirty="0"/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endParaRPr lang="hu-HU" dirty="0"/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hu-HU" dirty="0" smtClean="0">
                          <a:solidFill>
                            <a:srgbClr val="FF9900"/>
                          </a:solidFill>
                          <a:latin typeface="Century"/>
                        </a:rPr>
                        <a:t>♣</a:t>
                      </a:r>
                      <a:endParaRPr lang="hu-HU" dirty="0">
                        <a:solidFill>
                          <a:srgbClr val="FF9900"/>
                        </a:solidFill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214563" y="357188"/>
            <a:ext cx="487521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2400" b="1" kern="0" dirty="0">
                <a:solidFill>
                  <a:srgbClr val="00B050"/>
                </a:solidFill>
                <a:latin typeface="Tekton Pro Ext" pitchFamily="34" charset="-18"/>
              </a:rPr>
              <a:t>Spring </a:t>
            </a:r>
            <a:r>
              <a:rPr lang="hu-HU" sz="2400" b="1" kern="0" dirty="0" smtClean="0">
                <a:solidFill>
                  <a:srgbClr val="0E1B8D"/>
                </a:solidFill>
                <a:latin typeface="Tekton Pro Ext" pitchFamily="34" charset="-18"/>
              </a:rPr>
              <a:t>csomagok</a:t>
            </a:r>
            <a:r>
              <a:rPr lang="hu-HU" sz="2400" b="1" kern="0" dirty="0" smtClean="0">
                <a:solidFill>
                  <a:srgbClr val="00B050"/>
                </a:solidFill>
                <a:latin typeface="Tekton Pro Ext" pitchFamily="34" charset="-18"/>
              </a:rPr>
              <a:t> </a:t>
            </a:r>
            <a:r>
              <a:rPr lang="hu-HU" sz="2400" b="1" kern="0" dirty="0">
                <a:solidFill>
                  <a:srgbClr val="00B050"/>
                </a:solidFill>
                <a:latin typeface="Century"/>
              </a:rPr>
              <a:t>♣</a:t>
            </a:r>
            <a:endParaRPr lang="en-US" sz="2400" b="1" kern="0" dirty="0">
              <a:solidFill>
                <a:srgbClr val="00B05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395" y="0"/>
            <a:ext cx="1330746" cy="866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8315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893" y="-327625"/>
            <a:ext cx="3427802" cy="51391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2311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05681" y="1006476"/>
            <a:ext cx="55801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3200" b="1" dirty="0" smtClean="0"/>
              <a:t>A hat alap járóbeteg-szakellátás </a:t>
            </a:r>
          </a:p>
          <a:p>
            <a:pPr algn="l"/>
            <a:r>
              <a:rPr lang="hu-HU" sz="3200" b="1" dirty="0" smtClean="0"/>
              <a:t>korlátlan igénybevétele,</a:t>
            </a:r>
          </a:p>
          <a:p>
            <a:pPr algn="l"/>
            <a:r>
              <a:rPr lang="hu-HU" sz="3200" b="1" dirty="0" smtClean="0"/>
              <a:t> ellátásszervezéssel, </a:t>
            </a:r>
          </a:p>
          <a:p>
            <a:pPr algn="l"/>
            <a:r>
              <a:rPr lang="hu-HU" sz="3200" b="1" dirty="0" smtClean="0"/>
              <a:t>nonstop </a:t>
            </a:r>
            <a:r>
              <a:rPr lang="hu-HU" sz="3200" b="1" dirty="0" err="1" smtClean="0"/>
              <a:t>eü</a:t>
            </a:r>
            <a:r>
              <a:rPr lang="hu-HU" sz="3200" b="1" dirty="0" smtClean="0"/>
              <a:t> tanácsadó vonallal, 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60" y="4221088"/>
            <a:ext cx="3384376" cy="22587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Szövegdoboz 6"/>
          <p:cNvSpPr txBox="1"/>
          <p:nvPr/>
        </p:nvSpPr>
        <p:spPr>
          <a:xfrm>
            <a:off x="4283968" y="5204200"/>
            <a:ext cx="41044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3200" b="1" dirty="0"/>
              <a:t>speciális korfüggő szűréssel</a:t>
            </a:r>
          </a:p>
        </p:txBody>
      </p:sp>
    </p:spTree>
    <p:extLst>
      <p:ext uri="{BB962C8B-B14F-4D97-AF65-F5344CB8AC3E}">
        <p14:creationId xmlns:p14="http://schemas.microsoft.com/office/powerpoint/2010/main" val="371568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85750" y="1857375"/>
            <a:ext cx="8515350" cy="4013200"/>
          </a:xfrm>
          <a:noFill/>
        </p:spPr>
        <p:txBody>
          <a:bodyPr/>
          <a:lstStyle/>
          <a:p>
            <a:pPr lvl="1"/>
            <a:r>
              <a:rPr lang="hu-HU" b="0" dirty="0" smtClean="0"/>
              <a:t>Primer járóbeteg-ellátás az alábbi szakterületek körében:</a:t>
            </a:r>
          </a:p>
          <a:p>
            <a:pPr lvl="2"/>
            <a:r>
              <a:rPr lang="hu-HU" b="0" dirty="0" smtClean="0"/>
              <a:t>Belgyógyászat, Gyerekgyógyászat, </a:t>
            </a:r>
            <a:r>
              <a:rPr lang="hu-HU" b="0" dirty="0" err="1" smtClean="0"/>
              <a:t>Orr-fül-gége</a:t>
            </a:r>
            <a:r>
              <a:rPr lang="hu-HU" b="0" dirty="0" smtClean="0"/>
              <a:t>, Nőgyógyászat, Urológia, Szemészet, Bőrgyógyászat, Standard diagnosztika (benne standard labor)</a:t>
            </a:r>
          </a:p>
          <a:p>
            <a:pPr lvl="1"/>
            <a:r>
              <a:rPr lang="hu-HU" b="0" dirty="0" smtClean="0"/>
              <a:t>Korlátlanság a közvetlenül a </a:t>
            </a:r>
            <a:r>
              <a:rPr lang="hu-HU" b="0" dirty="0" err="1" smtClean="0"/>
              <a:t>Medicovernél</a:t>
            </a:r>
            <a:r>
              <a:rPr lang="hu-HU" b="0" dirty="0" smtClean="0"/>
              <a:t> igénybe vett szolgáltatásoknál</a:t>
            </a:r>
          </a:p>
          <a:p>
            <a:pPr lvl="1"/>
            <a:r>
              <a:rPr lang="hu-HU" b="0" dirty="0" smtClean="0"/>
              <a:t>Időpontfoglalás lehetősége munkanapokon 7h-19h (</a:t>
            </a:r>
            <a:r>
              <a:rPr lang="hu-HU" b="0" dirty="0" err="1" smtClean="0"/>
              <a:t>CallCenter</a:t>
            </a:r>
            <a:r>
              <a:rPr lang="hu-HU" b="0" dirty="0" smtClean="0"/>
              <a:t>)</a:t>
            </a:r>
          </a:p>
          <a:p>
            <a:pPr lvl="1"/>
            <a:r>
              <a:rPr lang="hu-HU" b="0" dirty="0" smtClean="0"/>
              <a:t>Egészségügyi tanácsadás és rendelkezésre állás éjjel-nappal, 7/24 (egészségi probléma esetén)</a:t>
            </a:r>
          </a:p>
          <a:p>
            <a:pPr lvl="1"/>
            <a:r>
              <a:rPr lang="hu-HU" b="0" dirty="0" smtClean="0"/>
              <a:t>Ellátásszervezés</a:t>
            </a:r>
          </a:p>
          <a:p>
            <a:pPr lvl="1"/>
            <a:r>
              <a:rPr lang="hu-HU" b="0" dirty="0" smtClean="0"/>
              <a:t>Éves szűrés </a:t>
            </a:r>
            <a:r>
              <a:rPr lang="hu-HU" sz="1600" b="0" dirty="0" smtClean="0"/>
              <a:t>(</a:t>
            </a:r>
            <a:r>
              <a:rPr lang="hu-HU" sz="1600" b="0" dirty="0" err="1" smtClean="0"/>
              <a:t>korspecifikus</a:t>
            </a:r>
            <a:r>
              <a:rPr lang="hu-HU" sz="1600" b="0" dirty="0" smtClean="0"/>
              <a:t>)+fogászati szűrés panoráma röntgennel + 15% kedvezmény egyéb fogászati beavatkozásokra a Medicover </a:t>
            </a:r>
            <a:r>
              <a:rPr lang="hu-HU" sz="1600" b="0" dirty="0" err="1" smtClean="0"/>
              <a:t>Dentalban</a:t>
            </a:r>
            <a:endParaRPr lang="hu-HU" sz="1600" b="0" dirty="0" smtClean="0"/>
          </a:p>
          <a:p>
            <a:pPr lvl="1"/>
            <a:r>
              <a:rPr lang="hu-HU" b="0" dirty="0" smtClean="0"/>
              <a:t>Csak egészségi nyilatkozatot kell kitölteni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714625" y="785813"/>
            <a:ext cx="48752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2400" b="1" kern="0" dirty="0">
                <a:solidFill>
                  <a:srgbClr val="00B050"/>
                </a:solidFill>
                <a:latin typeface="Tekton Pro Ext" pitchFamily="34" charset="-18"/>
              </a:rPr>
              <a:t>Spring Classic </a:t>
            </a:r>
            <a:r>
              <a:rPr lang="hu-HU" sz="2400" b="1" kern="0" dirty="0">
                <a:solidFill>
                  <a:srgbClr val="00B050"/>
                </a:solidFill>
                <a:latin typeface="Century"/>
              </a:rPr>
              <a:t>♣</a:t>
            </a:r>
            <a:endParaRPr lang="en-US" sz="2400" b="1" kern="0" dirty="0">
              <a:solidFill>
                <a:srgbClr val="00B050"/>
              </a:solidFill>
            </a:endParaRPr>
          </a:p>
        </p:txBody>
      </p:sp>
      <p:pic>
        <p:nvPicPr>
          <p:cNvPr id="5018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2311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Akciógomb: Tovább vagy Következő 1">
            <a:hlinkClick r:id="rId4" action="ppaction://hlinkfile" highlightClick="1"/>
          </p:cNvPr>
          <p:cNvSpPr>
            <a:spLocks noChangeArrowheads="1"/>
          </p:cNvSpPr>
          <p:nvPr/>
        </p:nvSpPr>
        <p:spPr bwMode="auto">
          <a:xfrm>
            <a:off x="7956550" y="1819275"/>
            <a:ext cx="684213" cy="358775"/>
          </a:xfrm>
          <a:prstGeom prst="actionButtonForwardNex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hu-HU">
              <a:solidFill>
                <a:srgbClr val="0E1B8D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395" y="202944"/>
            <a:ext cx="1330746" cy="866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289" y="436985"/>
            <a:ext cx="1291327" cy="1291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982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2311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0" y="3645024"/>
            <a:ext cx="75963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összes járóbeteg-szakellátás</a:t>
            </a:r>
          </a:p>
          <a:p>
            <a:pPr algn="ctr"/>
            <a:r>
              <a:rPr lang="hu-H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korlátlan</a:t>
            </a:r>
          </a:p>
          <a:p>
            <a:pPr algn="ctr"/>
            <a:r>
              <a:rPr lang="hu-H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igénybevételi lehetősége!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293096"/>
            <a:ext cx="2799485" cy="1974636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HeroicExtremeLeftFacing"/>
            <a:lightRig rig="threePt" dir="t"/>
          </a:scene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80" y="1112424"/>
            <a:ext cx="3600400" cy="24722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768" y="1112424"/>
            <a:ext cx="3156567" cy="2100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0766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928813"/>
            <a:ext cx="8929688" cy="4105275"/>
          </a:xfrm>
          <a:noFill/>
        </p:spPr>
        <p:txBody>
          <a:bodyPr/>
          <a:lstStyle/>
          <a:p>
            <a:pPr lvl="1"/>
            <a:r>
              <a:rPr lang="hu-HU" b="0" dirty="0" smtClean="0">
                <a:solidFill>
                  <a:srgbClr val="FF0000"/>
                </a:solidFill>
              </a:rPr>
              <a:t>Kiszélesített járóbeteg-ellátás </a:t>
            </a:r>
            <a:r>
              <a:rPr lang="hu-HU" b="0" dirty="0" smtClean="0"/>
              <a:t>minden szakterület körében</a:t>
            </a:r>
          </a:p>
          <a:p>
            <a:pPr lvl="2"/>
            <a:r>
              <a:rPr lang="hu-HU" b="0" dirty="0" smtClean="0"/>
              <a:t>Több mint 20 féle szakterület, Standard diagnosztika (benne standard labor), Korlátlanság a közvetlenül a </a:t>
            </a:r>
            <a:r>
              <a:rPr lang="hu-HU" b="0" dirty="0" err="1" smtClean="0"/>
              <a:t>Medicovernél</a:t>
            </a:r>
            <a:r>
              <a:rPr lang="hu-HU" b="0" dirty="0" smtClean="0"/>
              <a:t> igénybe vett szolgáltatásoknál</a:t>
            </a:r>
          </a:p>
          <a:p>
            <a:pPr lvl="1"/>
            <a:r>
              <a:rPr lang="hu-HU" b="0" dirty="0" smtClean="0"/>
              <a:t>Időpontfoglalás lehetősége munkanapokon 7h-19h (</a:t>
            </a:r>
            <a:r>
              <a:rPr lang="hu-HU" b="0" dirty="0" err="1" smtClean="0"/>
              <a:t>CallCenter</a:t>
            </a:r>
            <a:r>
              <a:rPr lang="hu-HU" b="0" dirty="0" smtClean="0"/>
              <a:t>)</a:t>
            </a:r>
          </a:p>
          <a:p>
            <a:pPr lvl="1"/>
            <a:r>
              <a:rPr lang="hu-HU" b="0" dirty="0" smtClean="0"/>
              <a:t>Egészségügyi tanácsadás és rendelkezésre állás éjjel-nappa</a:t>
            </a:r>
            <a:r>
              <a:rPr lang="hu-HU" b="0" u="sng" dirty="0" smtClean="0"/>
              <a:t>l</a:t>
            </a:r>
            <a:r>
              <a:rPr lang="hu-HU" b="0" dirty="0" smtClean="0"/>
              <a:t>, 7/24 (egészségi probléma esetén)</a:t>
            </a:r>
          </a:p>
          <a:p>
            <a:pPr lvl="1"/>
            <a:r>
              <a:rPr lang="hu-HU" b="0" dirty="0" smtClean="0"/>
              <a:t>Ellátásszervezés</a:t>
            </a:r>
          </a:p>
          <a:p>
            <a:pPr lvl="1"/>
            <a:r>
              <a:rPr lang="hu-HU" b="0" dirty="0" smtClean="0"/>
              <a:t>Éves szűrés </a:t>
            </a:r>
            <a:r>
              <a:rPr lang="hu-HU" sz="1600" b="0" dirty="0" smtClean="0"/>
              <a:t>(</a:t>
            </a:r>
            <a:r>
              <a:rPr lang="hu-HU" sz="1600" b="0" dirty="0" err="1" smtClean="0"/>
              <a:t>korspecifikus</a:t>
            </a:r>
            <a:r>
              <a:rPr lang="hu-HU" sz="1600" b="0" dirty="0" smtClean="0"/>
              <a:t>) +fogászati </a:t>
            </a:r>
            <a:r>
              <a:rPr lang="hu-HU" sz="1600" b="0" dirty="0"/>
              <a:t>szűrés panoráma röntgennel </a:t>
            </a:r>
            <a:r>
              <a:rPr lang="hu-HU" sz="1600" b="0" dirty="0" smtClean="0"/>
              <a:t>+ 15</a:t>
            </a:r>
            <a:r>
              <a:rPr lang="hu-HU" sz="1600" b="0" dirty="0"/>
              <a:t>% kedvezmény </a:t>
            </a:r>
            <a:r>
              <a:rPr lang="hu-HU" sz="1600" b="0" dirty="0" smtClean="0"/>
              <a:t>egyéb </a:t>
            </a:r>
            <a:r>
              <a:rPr lang="hu-HU" sz="1600" b="0" dirty="0"/>
              <a:t>fogászati beavatkozásokra a Medicover </a:t>
            </a:r>
            <a:r>
              <a:rPr lang="hu-HU" sz="1600" b="0" dirty="0" err="1" smtClean="0"/>
              <a:t>Dentalban</a:t>
            </a:r>
            <a:endParaRPr lang="hu-HU" sz="1600" b="0" dirty="0" smtClean="0"/>
          </a:p>
          <a:p>
            <a:pPr lvl="1"/>
            <a:r>
              <a:rPr lang="hu-HU" b="0" dirty="0" smtClean="0"/>
              <a:t>Egészségi nyilatkozatot kell kitölteni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571750" y="714375"/>
            <a:ext cx="48037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2400" b="1" kern="0" dirty="0">
                <a:solidFill>
                  <a:srgbClr val="00B050"/>
                </a:solidFill>
                <a:latin typeface="Tekton Pro Ext" pitchFamily="34" charset="-18"/>
              </a:rPr>
              <a:t>Spring</a:t>
            </a:r>
            <a:r>
              <a:rPr lang="hu-HU" sz="2400" b="1" kern="0" dirty="0">
                <a:solidFill>
                  <a:srgbClr val="FF6600"/>
                </a:solidFill>
                <a:latin typeface="Tekton Pro Ext" pitchFamily="34" charset="-18"/>
              </a:rPr>
              <a:t> </a:t>
            </a:r>
            <a:r>
              <a:rPr lang="hu-HU" sz="2400" b="1" kern="0" dirty="0">
                <a:solidFill>
                  <a:srgbClr val="950762"/>
                </a:solidFill>
                <a:latin typeface="Tekton Pro Ext" pitchFamily="34" charset="-18"/>
              </a:rPr>
              <a:t>Top </a:t>
            </a:r>
            <a:r>
              <a:rPr lang="hu-HU" sz="2400" b="1" kern="0" dirty="0">
                <a:solidFill>
                  <a:srgbClr val="00B050"/>
                </a:solidFill>
                <a:latin typeface="Century"/>
              </a:rPr>
              <a:t>♣</a:t>
            </a:r>
            <a:r>
              <a:rPr lang="hu-HU" sz="2400" b="1" kern="0" dirty="0">
                <a:solidFill>
                  <a:srgbClr val="950762"/>
                </a:solidFill>
                <a:latin typeface="Tekton Pro Ext" pitchFamily="34" charset="-18"/>
              </a:rPr>
              <a:t> </a:t>
            </a:r>
            <a:endParaRPr lang="en-US" sz="2400" b="1" kern="0" dirty="0">
              <a:solidFill>
                <a:srgbClr val="950762"/>
              </a:solidFill>
            </a:endParaRPr>
          </a:p>
        </p:txBody>
      </p:sp>
      <p:pic>
        <p:nvPicPr>
          <p:cNvPr id="5120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2311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395" y="202944"/>
            <a:ext cx="1330746" cy="866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802" y="390526"/>
            <a:ext cx="1226015" cy="12260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799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2311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-180528" y="3541739"/>
            <a:ext cx="71287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ambuláns sebészeti beavatkozásokkal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1249176"/>
            <a:ext cx="2618711" cy="17068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Szövegdoboz 5"/>
          <p:cNvSpPr txBox="1"/>
          <p:nvPr/>
        </p:nvSpPr>
        <p:spPr>
          <a:xfrm>
            <a:off x="3378064" y="1140132"/>
            <a:ext cx="55144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összes járóbeteg-szakellátás</a:t>
            </a:r>
          </a:p>
          <a:p>
            <a:pPr algn="ctr"/>
            <a:r>
              <a: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korlátlan</a:t>
            </a:r>
          </a:p>
          <a:p>
            <a:pPr algn="ctr"/>
            <a:r>
              <a: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igénybevételi lehetősége, 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336699"/>
            <a:ext cx="1656184" cy="1656184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sp>
        <p:nvSpPr>
          <p:cNvPr id="8" name="Szövegdoboz 7"/>
          <p:cNvSpPr txBox="1"/>
          <p:nvPr/>
        </p:nvSpPr>
        <p:spPr>
          <a:xfrm>
            <a:off x="4022563" y="4986498"/>
            <a:ext cx="3884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és</a:t>
            </a:r>
          </a:p>
          <a:p>
            <a:pPr algn="ctr"/>
            <a:r>
              <a:rPr lang="hu-H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megszűnik a várólista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05" y="4795033"/>
            <a:ext cx="2773972" cy="184492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44731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>
          <a:xfrm>
            <a:off x="3320892" y="357188"/>
            <a:ext cx="4714908" cy="571521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hu-HU" sz="3600" dirty="0" err="1" smtClean="0">
                <a:solidFill>
                  <a:srgbClr val="332084"/>
                </a:solidFill>
              </a:rPr>
              <a:t>Medicover</a:t>
            </a:r>
            <a:r>
              <a:rPr lang="hu-HU" sz="3600" dirty="0" smtClean="0">
                <a:solidFill>
                  <a:srgbClr val="332084"/>
                </a:solidFill>
              </a:rPr>
              <a:t> Csoport</a:t>
            </a:r>
          </a:p>
        </p:txBody>
      </p:sp>
      <p:sp>
        <p:nvSpPr>
          <p:cNvPr id="17413" name="Rectangle 4"/>
          <p:cNvSpPr>
            <a:spLocks noChangeArrowheads="1"/>
          </p:cNvSpPr>
          <p:nvPr/>
        </p:nvSpPr>
        <p:spPr bwMode="auto">
          <a:xfrm>
            <a:off x="5143500" y="4857750"/>
            <a:ext cx="4214813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b="1">
                <a:solidFill>
                  <a:schemeClr val="accent2"/>
                </a:solidFill>
              </a:rPr>
              <a:t>63</a:t>
            </a:r>
            <a:r>
              <a:rPr lang="en-US" b="1">
                <a:solidFill>
                  <a:schemeClr val="accent2"/>
                </a:solidFill>
              </a:rPr>
              <a:t> </a:t>
            </a:r>
            <a:r>
              <a:rPr lang="hu-HU" b="1">
                <a:solidFill>
                  <a:schemeClr val="accent2"/>
                </a:solidFill>
              </a:rPr>
              <a:t>teljesen felszerelt Egészségközpont</a:t>
            </a:r>
          </a:p>
        </p:txBody>
      </p:sp>
      <p:pic>
        <p:nvPicPr>
          <p:cNvPr id="1741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188830"/>
            <a:ext cx="4291018" cy="2870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785794"/>
            <a:ext cx="4362456" cy="34001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7417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4414" y="3857442"/>
            <a:ext cx="4143404" cy="27586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2311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317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850" y="1700213"/>
            <a:ext cx="8515350" cy="4465637"/>
          </a:xfrm>
          <a:noFill/>
        </p:spPr>
        <p:txBody>
          <a:bodyPr/>
          <a:lstStyle/>
          <a:p>
            <a:pPr lvl="1"/>
            <a:r>
              <a:rPr lang="hu-HU" b="0" dirty="0" smtClean="0"/>
              <a:t>Kiszélesített járóbeteg-ellátás minden szakterület körében</a:t>
            </a:r>
          </a:p>
          <a:p>
            <a:pPr lvl="2"/>
            <a:r>
              <a:rPr lang="hu-HU" b="0" u="sng" dirty="0" smtClean="0"/>
              <a:t>Több mint 20-féle szakterület</a:t>
            </a:r>
            <a:r>
              <a:rPr lang="hu-HU" b="0" dirty="0" smtClean="0"/>
              <a:t>, Standard </a:t>
            </a:r>
            <a:r>
              <a:rPr lang="hu-HU" b="0" dirty="0" smtClean="0">
                <a:solidFill>
                  <a:srgbClr val="FF0000"/>
                </a:solidFill>
              </a:rPr>
              <a:t>és Fejlett diagnosztika (benne kiszélesített labor)</a:t>
            </a:r>
            <a:r>
              <a:rPr lang="hu-HU" b="0" dirty="0" smtClean="0"/>
              <a:t>, </a:t>
            </a:r>
            <a:r>
              <a:rPr lang="hu-HU" b="0" dirty="0" smtClean="0">
                <a:solidFill>
                  <a:schemeClr val="tx2"/>
                </a:solidFill>
              </a:rPr>
              <a:t>ambuláns műtétek </a:t>
            </a:r>
          </a:p>
          <a:p>
            <a:pPr lvl="2"/>
            <a:r>
              <a:rPr lang="hu-HU" b="0" dirty="0">
                <a:solidFill>
                  <a:srgbClr val="FF0000"/>
                </a:solidFill>
              </a:rPr>
              <a:t>ambuláns sebészeti beavatkozások (bőrnövedékek eltávolítása, benőtt köröm stb</a:t>
            </a:r>
            <a:r>
              <a:rPr lang="hu-HU" b="0" dirty="0" smtClean="0">
                <a:solidFill>
                  <a:srgbClr val="FF0000"/>
                </a:solidFill>
              </a:rPr>
              <a:t>..)</a:t>
            </a:r>
            <a:endParaRPr lang="hu-HU" b="0" dirty="0" smtClean="0">
              <a:solidFill>
                <a:schemeClr val="tx2"/>
              </a:solidFill>
            </a:endParaRPr>
          </a:p>
          <a:p>
            <a:pPr lvl="1"/>
            <a:r>
              <a:rPr lang="hu-HU" b="0" dirty="0" smtClean="0"/>
              <a:t>Korlátlanság a közvetlenül a </a:t>
            </a:r>
            <a:r>
              <a:rPr lang="hu-HU" b="0" dirty="0" err="1" smtClean="0"/>
              <a:t>Medicovernél</a:t>
            </a:r>
            <a:r>
              <a:rPr lang="hu-HU" b="0" dirty="0" smtClean="0"/>
              <a:t> igénybe vett szolgáltatásoknál</a:t>
            </a:r>
          </a:p>
          <a:p>
            <a:pPr lvl="1"/>
            <a:r>
              <a:rPr lang="hu-HU" b="0" dirty="0" smtClean="0"/>
              <a:t>Időpontfoglalás lehetősége munkanapokon 7h-19h (</a:t>
            </a:r>
            <a:r>
              <a:rPr lang="hu-HU" b="0" dirty="0" err="1" smtClean="0"/>
              <a:t>CallCenter</a:t>
            </a:r>
            <a:r>
              <a:rPr lang="hu-HU" b="0" dirty="0" smtClean="0"/>
              <a:t>)</a:t>
            </a:r>
          </a:p>
          <a:p>
            <a:pPr lvl="1"/>
            <a:r>
              <a:rPr lang="hu-HU" b="0" dirty="0" smtClean="0"/>
              <a:t>Egészségügyi tanácsadás és rendelkezésre állás éjjel-nappal, 7/24 (egészségi probléma esetén)</a:t>
            </a:r>
          </a:p>
          <a:p>
            <a:pPr lvl="1"/>
            <a:r>
              <a:rPr lang="hu-HU" b="0" dirty="0" smtClean="0"/>
              <a:t>Ellátásszervezés</a:t>
            </a:r>
          </a:p>
          <a:p>
            <a:pPr lvl="1"/>
            <a:r>
              <a:rPr lang="hu-HU" b="0" dirty="0" smtClean="0">
                <a:solidFill>
                  <a:srgbClr val="FF0000"/>
                </a:solidFill>
              </a:rPr>
              <a:t>CT, MRI, PET,</a:t>
            </a:r>
            <a:r>
              <a:rPr lang="hu-HU" b="0" dirty="0" err="1" smtClean="0">
                <a:solidFill>
                  <a:srgbClr val="FF0000"/>
                </a:solidFill>
              </a:rPr>
              <a:t>Cardio</a:t>
            </a:r>
            <a:r>
              <a:rPr lang="hu-HU" b="0" dirty="0" smtClean="0">
                <a:solidFill>
                  <a:srgbClr val="FF0000"/>
                </a:solidFill>
              </a:rPr>
              <a:t> CT,csont </a:t>
            </a:r>
            <a:r>
              <a:rPr lang="hu-HU" b="0" dirty="0" err="1" smtClean="0">
                <a:solidFill>
                  <a:srgbClr val="FF0000"/>
                </a:solidFill>
              </a:rPr>
              <a:t>scintigráfia</a:t>
            </a:r>
            <a:r>
              <a:rPr lang="hu-HU" b="0" dirty="0" smtClean="0">
                <a:solidFill>
                  <a:srgbClr val="FF0000"/>
                </a:solidFill>
              </a:rPr>
              <a:t>,EEG,EMG</a:t>
            </a:r>
          </a:p>
          <a:p>
            <a:pPr lvl="1"/>
            <a:r>
              <a:rPr lang="hu-HU" b="0" dirty="0" smtClean="0"/>
              <a:t>Éves szűrés </a:t>
            </a:r>
            <a:r>
              <a:rPr lang="hu-HU" sz="1600" b="0" dirty="0" smtClean="0"/>
              <a:t>(</a:t>
            </a:r>
            <a:r>
              <a:rPr lang="hu-HU" sz="1600" b="0" dirty="0" err="1" smtClean="0"/>
              <a:t>korspecifikus</a:t>
            </a:r>
            <a:r>
              <a:rPr lang="hu-HU" sz="1600" b="0" dirty="0" smtClean="0"/>
              <a:t>) +fogászati </a:t>
            </a:r>
            <a:r>
              <a:rPr lang="hu-HU" sz="1600" b="0" dirty="0"/>
              <a:t>szűrés panoráma </a:t>
            </a:r>
            <a:r>
              <a:rPr lang="hu-HU" sz="1600" b="0" dirty="0" smtClean="0"/>
              <a:t>röntgennel +fogkő eltávolítás +15</a:t>
            </a:r>
            <a:r>
              <a:rPr lang="hu-HU" sz="1600" b="0" dirty="0"/>
              <a:t>% kedvezmény </a:t>
            </a:r>
            <a:r>
              <a:rPr lang="hu-HU" sz="1600" b="0" dirty="0" smtClean="0"/>
              <a:t>egyéb </a:t>
            </a:r>
            <a:r>
              <a:rPr lang="hu-HU" sz="1600" b="0" dirty="0"/>
              <a:t>fogászati beavatkozásokra a Medicover </a:t>
            </a:r>
            <a:r>
              <a:rPr lang="hu-HU" sz="1600" b="0" dirty="0" err="1" smtClean="0"/>
              <a:t>Dentalban</a:t>
            </a:r>
            <a:endParaRPr lang="hu-HU" sz="1600" b="0" dirty="0" smtClean="0"/>
          </a:p>
          <a:p>
            <a:pPr lvl="1"/>
            <a:r>
              <a:rPr lang="hu-HU" b="0" dirty="0" smtClean="0"/>
              <a:t>Egészségi nyilatkozatot kell kitölteni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771800" y="795338"/>
            <a:ext cx="501808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2400" b="1" kern="0" dirty="0">
                <a:solidFill>
                  <a:srgbClr val="00B050"/>
                </a:solidFill>
                <a:latin typeface="Tekton Pro Ext" pitchFamily="34" charset="-18"/>
              </a:rPr>
              <a:t>Spring</a:t>
            </a:r>
            <a:r>
              <a:rPr lang="hu-HU" sz="2400" b="1" kern="0" dirty="0">
                <a:solidFill>
                  <a:srgbClr val="FF6600"/>
                </a:solidFill>
                <a:latin typeface="Tekton Pro Ext" pitchFamily="34" charset="-18"/>
              </a:rPr>
              <a:t> </a:t>
            </a:r>
            <a:r>
              <a:rPr lang="hu-HU" sz="2400" b="1" kern="0" dirty="0" err="1">
                <a:solidFill>
                  <a:srgbClr val="0E1B8D">
                    <a:lumMod val="60000"/>
                    <a:lumOff val="40000"/>
                  </a:srgbClr>
                </a:solidFill>
                <a:latin typeface="Tekton Pro Ext" pitchFamily="34" charset="-18"/>
              </a:rPr>
              <a:t>Exclusive</a:t>
            </a:r>
            <a:r>
              <a:rPr lang="hu-HU" sz="2400" b="1" kern="0" dirty="0">
                <a:solidFill>
                  <a:srgbClr val="0E1B8D">
                    <a:lumMod val="60000"/>
                    <a:lumOff val="40000"/>
                  </a:srgbClr>
                </a:solidFill>
                <a:latin typeface="Tekton Pro Ext" pitchFamily="34" charset="-18"/>
              </a:rPr>
              <a:t> </a:t>
            </a:r>
            <a:r>
              <a:rPr lang="hu-HU" sz="2400" b="1" kern="0" dirty="0">
                <a:solidFill>
                  <a:srgbClr val="00B050"/>
                </a:solidFill>
                <a:latin typeface="Century"/>
              </a:rPr>
              <a:t>♣</a:t>
            </a:r>
            <a:r>
              <a:rPr lang="hu-HU" sz="2400" b="1" kern="0" dirty="0">
                <a:solidFill>
                  <a:srgbClr val="0E1B8D">
                    <a:lumMod val="60000"/>
                    <a:lumOff val="40000"/>
                  </a:srgbClr>
                </a:solidFill>
                <a:latin typeface="Tekton Pro Ext" pitchFamily="34" charset="-18"/>
              </a:rPr>
              <a:t>  </a:t>
            </a:r>
            <a:r>
              <a:rPr lang="hu-HU" sz="2400" b="1" kern="0" dirty="0">
                <a:solidFill>
                  <a:srgbClr val="FF6600"/>
                </a:solidFill>
                <a:latin typeface="Tekton Pro Ext" pitchFamily="34" charset="-18"/>
              </a:rPr>
              <a:t> </a:t>
            </a:r>
            <a:endParaRPr lang="en-US" sz="2400" b="1" kern="0" dirty="0">
              <a:solidFill>
                <a:srgbClr val="0E1B8D"/>
              </a:solidFill>
            </a:endParaRPr>
          </a:p>
        </p:txBody>
      </p:sp>
      <p:pic>
        <p:nvPicPr>
          <p:cNvPr id="52229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2311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395" y="202944"/>
            <a:ext cx="1330746" cy="866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400" y="427905"/>
            <a:ext cx="1282769" cy="12827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502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2311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692839" y="1124744"/>
            <a:ext cx="739817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összes járóbeteg-szakellátás</a:t>
            </a:r>
          </a:p>
          <a:p>
            <a:pPr algn="ctr"/>
            <a:r>
              <a:rPr lang="hu-H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korlátlan</a:t>
            </a:r>
          </a:p>
          <a:p>
            <a:pPr algn="ctr"/>
            <a:r>
              <a:rPr lang="hu-H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igénybevételi lehetősége, </a:t>
            </a:r>
          </a:p>
          <a:p>
            <a:pPr algn="ctr"/>
            <a:r>
              <a:rPr lang="hu-H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napos sebészeti beavatkozásokkal,</a:t>
            </a:r>
          </a:p>
          <a:p>
            <a:pPr algn="ctr"/>
            <a:r>
              <a:rPr lang="hu-H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megszűnik a várólista,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69" y="3968297"/>
            <a:ext cx="4357687" cy="26457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Szövegdoboz 4"/>
          <p:cNvSpPr txBox="1"/>
          <p:nvPr/>
        </p:nvSpPr>
        <p:spPr>
          <a:xfrm>
            <a:off x="4391928" y="4042807"/>
            <a:ext cx="46440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és</a:t>
            </a:r>
          </a:p>
          <a:p>
            <a:pPr algn="ctr"/>
            <a:r>
              <a:rPr lang="hu-H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Budapest </a:t>
            </a:r>
            <a:r>
              <a:rPr lang="hu-H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színvonalas kórházaiban</a:t>
            </a:r>
          </a:p>
          <a:p>
            <a:pPr algn="ctr"/>
            <a:r>
              <a:rPr lang="hu-H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gyógyítanak</a:t>
            </a:r>
          </a:p>
        </p:txBody>
      </p:sp>
    </p:spTree>
    <p:extLst>
      <p:ext uri="{BB962C8B-B14F-4D97-AF65-F5344CB8AC3E}">
        <p14:creationId xmlns:p14="http://schemas.microsoft.com/office/powerpoint/2010/main" val="92901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850" y="1484313"/>
            <a:ext cx="8515350" cy="5543550"/>
          </a:xfrm>
          <a:noFill/>
        </p:spPr>
        <p:txBody>
          <a:bodyPr/>
          <a:lstStyle/>
          <a:p>
            <a:pPr lvl="1"/>
            <a:r>
              <a:rPr lang="hu-HU" b="0" dirty="0" smtClean="0"/>
              <a:t>Kiszélesített járóbeteg-ellátás minden szakterület körében</a:t>
            </a:r>
          </a:p>
          <a:p>
            <a:pPr lvl="2"/>
            <a:r>
              <a:rPr lang="hu-HU" b="0" dirty="0" smtClean="0"/>
              <a:t>Több mint 20-féle szakterület és, Standard </a:t>
            </a:r>
            <a:r>
              <a:rPr lang="hu-HU" b="0" dirty="0" smtClean="0">
                <a:solidFill>
                  <a:schemeClr val="tx1"/>
                </a:solidFill>
              </a:rPr>
              <a:t>és Fejlett diagnosztika (benne kiszélesített labor), </a:t>
            </a:r>
            <a:r>
              <a:rPr lang="hu-HU" b="0" dirty="0" smtClean="0"/>
              <a:t>ambuláns műtétek </a:t>
            </a:r>
          </a:p>
          <a:p>
            <a:pPr lvl="1"/>
            <a:r>
              <a:rPr lang="hu-HU" b="0" dirty="0" smtClean="0"/>
              <a:t>Korlátlanság a közvetlenül a </a:t>
            </a:r>
            <a:r>
              <a:rPr lang="hu-HU" b="0" dirty="0" err="1" smtClean="0"/>
              <a:t>Medicovernél</a:t>
            </a:r>
            <a:r>
              <a:rPr lang="hu-HU" b="0" dirty="0" smtClean="0"/>
              <a:t> igénybe vett szolgáltatásoknál</a:t>
            </a:r>
          </a:p>
          <a:p>
            <a:pPr lvl="1"/>
            <a:r>
              <a:rPr lang="hu-HU" b="0" dirty="0" smtClean="0"/>
              <a:t>Időpontfoglalás lehetősége munkanapokon 7h-19h (</a:t>
            </a:r>
            <a:r>
              <a:rPr lang="hu-HU" b="0" dirty="0" err="1" smtClean="0"/>
              <a:t>CallCenter</a:t>
            </a:r>
            <a:r>
              <a:rPr lang="hu-HU" b="0" dirty="0" smtClean="0"/>
              <a:t>)</a:t>
            </a:r>
          </a:p>
          <a:p>
            <a:pPr lvl="1"/>
            <a:r>
              <a:rPr lang="hu-HU" b="0" dirty="0" smtClean="0"/>
              <a:t>Egészségügyi tanácsadás és rendelkezésre állás éjjel-nappal, 7/24 (egészségi probléma esetén)</a:t>
            </a:r>
          </a:p>
          <a:p>
            <a:pPr lvl="1"/>
            <a:r>
              <a:rPr lang="hu-HU" b="0" dirty="0" smtClean="0"/>
              <a:t>Ellátásszervezés</a:t>
            </a:r>
          </a:p>
          <a:p>
            <a:pPr lvl="1"/>
            <a:r>
              <a:rPr lang="hu-HU" b="0" dirty="0" smtClean="0">
                <a:solidFill>
                  <a:schemeClr val="accent2"/>
                </a:solidFill>
              </a:rPr>
              <a:t>CT, MRI, PET</a:t>
            </a:r>
          </a:p>
          <a:p>
            <a:pPr lvl="1"/>
            <a:r>
              <a:rPr lang="hu-HU" b="0" dirty="0" smtClean="0">
                <a:solidFill>
                  <a:srgbClr val="FF0000"/>
                </a:solidFill>
              </a:rPr>
              <a:t>Betegszállítás</a:t>
            </a:r>
          </a:p>
          <a:p>
            <a:pPr lvl="1"/>
            <a:r>
              <a:rPr lang="hu-HU" b="0" dirty="0" smtClean="0">
                <a:solidFill>
                  <a:srgbClr val="FF0000"/>
                </a:solidFill>
              </a:rPr>
              <a:t>Egynapos sebészet/</a:t>
            </a:r>
            <a:r>
              <a:rPr lang="hu-HU" b="0" dirty="0" err="1" smtClean="0">
                <a:solidFill>
                  <a:srgbClr val="FF0000"/>
                </a:solidFill>
              </a:rPr>
              <a:t>pld.viszér</a:t>
            </a:r>
            <a:r>
              <a:rPr lang="hu-HU" b="0" dirty="0" smtClean="0">
                <a:solidFill>
                  <a:srgbClr val="FF0000"/>
                </a:solidFill>
              </a:rPr>
              <a:t>,sérv,kisebb nőgyógyászati műtétek/</a:t>
            </a:r>
          </a:p>
          <a:p>
            <a:pPr lvl="1"/>
            <a:r>
              <a:rPr lang="hu-HU" b="0" dirty="0" smtClean="0">
                <a:solidFill>
                  <a:srgbClr val="FF0000"/>
                </a:solidFill>
              </a:rPr>
              <a:t>Fekvőbeteg-ellátás (VIP-szint)</a:t>
            </a:r>
            <a:r>
              <a:rPr lang="hu-HU" b="0" dirty="0" err="1" smtClean="0">
                <a:solidFill>
                  <a:srgbClr val="FF0000"/>
                </a:solidFill>
              </a:rPr>
              <a:t>pld.Szent</a:t>
            </a:r>
            <a:r>
              <a:rPr lang="hu-HU" b="0" dirty="0" smtClean="0">
                <a:solidFill>
                  <a:srgbClr val="FF0000"/>
                </a:solidFill>
              </a:rPr>
              <a:t> Imre,SOTE,Nyírő Gyula,Róbert Károly Magánkórház,</a:t>
            </a:r>
            <a:r>
              <a:rPr lang="hu-HU" b="0" dirty="0" err="1" smtClean="0">
                <a:solidFill>
                  <a:srgbClr val="FF0000"/>
                </a:solidFill>
              </a:rPr>
              <a:t>Betesda</a:t>
            </a:r>
            <a:r>
              <a:rPr lang="hu-HU" b="0" dirty="0" smtClean="0">
                <a:solidFill>
                  <a:srgbClr val="FF0000"/>
                </a:solidFill>
              </a:rPr>
              <a:t>,Heim Pál és vidéki egyetemi </a:t>
            </a:r>
            <a:r>
              <a:rPr lang="hu-HU" b="0" dirty="0" err="1" smtClean="0">
                <a:solidFill>
                  <a:srgbClr val="FF0000"/>
                </a:solidFill>
              </a:rPr>
              <a:t>okt.kórházak</a:t>
            </a:r>
            <a:endParaRPr lang="hu-HU" b="0" dirty="0" smtClean="0">
              <a:solidFill>
                <a:srgbClr val="FF0000"/>
              </a:solidFill>
            </a:endParaRPr>
          </a:p>
          <a:p>
            <a:pPr lvl="1"/>
            <a:r>
              <a:rPr lang="hu-HU" b="0" dirty="0" smtClean="0"/>
              <a:t>Éves szűrés </a:t>
            </a:r>
            <a:r>
              <a:rPr lang="hu-HU" sz="1600" b="0" dirty="0" smtClean="0"/>
              <a:t>(</a:t>
            </a:r>
            <a:r>
              <a:rPr lang="hu-HU" sz="1600" b="0" dirty="0" err="1" smtClean="0"/>
              <a:t>korspecifikus</a:t>
            </a:r>
            <a:r>
              <a:rPr lang="hu-HU" sz="1600" b="0" dirty="0"/>
              <a:t>) + fogászati szűrés panoráma </a:t>
            </a:r>
            <a:r>
              <a:rPr lang="hu-HU" sz="1600" b="0" dirty="0" smtClean="0"/>
              <a:t>röntgennel</a:t>
            </a:r>
            <a:r>
              <a:rPr lang="hu-HU" sz="1600" b="0" dirty="0"/>
              <a:t> </a:t>
            </a:r>
            <a:r>
              <a:rPr lang="hu-HU" sz="1600" b="0" dirty="0" smtClean="0"/>
              <a:t> +</a:t>
            </a:r>
            <a:r>
              <a:rPr lang="hu-HU" sz="1600" b="0" dirty="0"/>
              <a:t>fogkő </a:t>
            </a:r>
            <a:r>
              <a:rPr lang="hu-HU" sz="1600" b="0" dirty="0" smtClean="0"/>
              <a:t>eltávolítás +polírozás +20% </a:t>
            </a:r>
            <a:r>
              <a:rPr lang="hu-HU" sz="1600" b="0" dirty="0"/>
              <a:t>kedvezmény </a:t>
            </a:r>
            <a:r>
              <a:rPr lang="hu-HU" sz="1600" b="0" dirty="0" smtClean="0"/>
              <a:t>egyéb </a:t>
            </a:r>
            <a:r>
              <a:rPr lang="hu-HU" sz="1600" b="0" dirty="0"/>
              <a:t>fogászati beavatkozásokra a Medicover </a:t>
            </a:r>
            <a:r>
              <a:rPr lang="hu-HU" sz="1600" b="0" dirty="0" err="1" smtClean="0"/>
              <a:t>Dentalban</a:t>
            </a:r>
            <a:endParaRPr lang="hu-HU" sz="1600" b="0" dirty="0" smtClean="0"/>
          </a:p>
          <a:p>
            <a:pPr lvl="1"/>
            <a:r>
              <a:rPr lang="hu-HU" b="0" dirty="0" smtClean="0"/>
              <a:t>Egészségi nyilatkozatot kell kitölteni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347864" y="785813"/>
            <a:ext cx="451893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2400" b="1" kern="0" dirty="0">
                <a:solidFill>
                  <a:srgbClr val="00B050"/>
                </a:solidFill>
                <a:latin typeface="Tekton Pro Ext" pitchFamily="34" charset="-18"/>
              </a:rPr>
              <a:t>Spring</a:t>
            </a:r>
            <a:r>
              <a:rPr lang="hu-HU" sz="2400" b="1" kern="0" dirty="0">
                <a:solidFill>
                  <a:srgbClr val="FF6600"/>
                </a:solidFill>
                <a:latin typeface="Tekton Pro Ext" pitchFamily="34" charset="-18"/>
              </a:rPr>
              <a:t> </a:t>
            </a:r>
            <a:r>
              <a:rPr lang="hu-HU" sz="2400" b="1" kern="0" dirty="0" err="1">
                <a:solidFill>
                  <a:srgbClr val="FDB627"/>
                </a:solidFill>
                <a:latin typeface="Tekton Pro Ext" pitchFamily="34" charset="-18"/>
              </a:rPr>
              <a:t>Exclusive</a:t>
            </a:r>
            <a:r>
              <a:rPr lang="hu-HU" sz="2400" b="1" kern="0" dirty="0">
                <a:solidFill>
                  <a:srgbClr val="FDB627"/>
                </a:solidFill>
                <a:latin typeface="Tekton Pro Ext" pitchFamily="34" charset="-18"/>
              </a:rPr>
              <a:t> </a:t>
            </a:r>
            <a:r>
              <a:rPr lang="hu-HU" sz="2400" b="1" kern="0" dirty="0" err="1">
                <a:solidFill>
                  <a:srgbClr val="FDB627"/>
                </a:solidFill>
                <a:latin typeface="Tekton Pro Ext" pitchFamily="34" charset="-18"/>
              </a:rPr>
              <a:t>Hosp</a:t>
            </a:r>
            <a:r>
              <a:rPr lang="hu-HU" sz="2400" b="1" kern="0" dirty="0">
                <a:solidFill>
                  <a:srgbClr val="FDB627"/>
                </a:solidFill>
                <a:latin typeface="Tekton Pro Ext" pitchFamily="34" charset="-18"/>
              </a:rPr>
              <a:t> </a:t>
            </a:r>
            <a:r>
              <a:rPr lang="hu-HU" sz="2400" b="1" kern="0" dirty="0">
                <a:solidFill>
                  <a:srgbClr val="00B050"/>
                </a:solidFill>
                <a:latin typeface="Century"/>
              </a:rPr>
              <a:t>♣</a:t>
            </a:r>
            <a:endParaRPr lang="en-US" sz="2400" b="1" kern="0" dirty="0">
              <a:solidFill>
                <a:srgbClr val="FDB627"/>
              </a:solidFill>
            </a:endParaRPr>
          </a:p>
        </p:txBody>
      </p:sp>
      <p:pic>
        <p:nvPicPr>
          <p:cNvPr id="5325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2944"/>
            <a:ext cx="2311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395" y="202944"/>
            <a:ext cx="1330746" cy="866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912" y="332656"/>
            <a:ext cx="1281099" cy="12810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620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ím 1"/>
          <p:cNvSpPr>
            <a:spLocks noGrp="1"/>
          </p:cNvSpPr>
          <p:nvPr>
            <p:ph type="title"/>
          </p:nvPr>
        </p:nvSpPr>
        <p:spPr>
          <a:xfrm>
            <a:off x="1383209" y="240035"/>
            <a:ext cx="7002462" cy="792163"/>
          </a:xfrm>
        </p:spPr>
        <p:txBody>
          <a:bodyPr/>
          <a:lstStyle/>
          <a:p>
            <a:pPr algn="ctr"/>
            <a:r>
              <a:rPr lang="hu-HU" sz="2400" dirty="0" smtClean="0">
                <a:solidFill>
                  <a:srgbClr val="00B050"/>
                </a:solidFill>
                <a:latin typeface="Tekton Pro Ext" pitchFamily="34" charset="-18"/>
              </a:rPr>
              <a:t>Spring</a:t>
            </a:r>
            <a:r>
              <a:rPr lang="hu-HU" dirty="0" smtClean="0"/>
              <a:t> </a:t>
            </a:r>
            <a:r>
              <a:rPr lang="hu-HU" sz="2400" dirty="0" err="1" smtClean="0">
                <a:solidFill>
                  <a:srgbClr val="00B0F0"/>
                </a:solidFill>
                <a:latin typeface="Tekton Pro Ext" pitchFamily="34" charset="-18"/>
              </a:rPr>
              <a:t>Aqua</a:t>
            </a:r>
            <a:r>
              <a:rPr lang="hu-HU" sz="2800" dirty="0" smtClean="0">
                <a:solidFill>
                  <a:srgbClr val="00B050"/>
                </a:solidFill>
                <a:latin typeface="Century" pitchFamily="18" charset="0"/>
              </a:rPr>
              <a:t>♣</a:t>
            </a:r>
            <a:endParaRPr lang="hu-HU" dirty="0" smtClean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9750" y="985838"/>
            <a:ext cx="8424863" cy="5756275"/>
          </a:xfrm>
        </p:spPr>
        <p:txBody>
          <a:bodyPr/>
          <a:lstStyle/>
          <a:p>
            <a:pPr>
              <a:defRPr/>
            </a:pPr>
            <a:r>
              <a:rPr lang="hu-HU" dirty="0" smtClean="0"/>
              <a:t>Alapellátás</a:t>
            </a:r>
            <a:r>
              <a:rPr lang="hu-HU" dirty="0"/>
              <a:t>: </a:t>
            </a:r>
            <a:r>
              <a:rPr lang="hu-HU" b="0" dirty="0"/>
              <a:t>orvosi rendelkezésre állás</a:t>
            </a:r>
          </a:p>
          <a:p>
            <a:pPr>
              <a:defRPr/>
            </a:pPr>
            <a:r>
              <a:rPr lang="hu-HU" dirty="0" smtClean="0"/>
              <a:t>Időpont-foglalás</a:t>
            </a:r>
            <a:r>
              <a:rPr lang="hu-HU" dirty="0"/>
              <a:t>, 24-órás telefonos egészségügyi </a:t>
            </a:r>
            <a:r>
              <a:rPr lang="hu-HU" dirty="0" smtClean="0"/>
              <a:t>tanácsadás, ellátásszervezés</a:t>
            </a:r>
            <a:endParaRPr lang="hu-HU" dirty="0"/>
          </a:p>
          <a:p>
            <a:pPr>
              <a:defRPr/>
            </a:pPr>
            <a:r>
              <a:rPr lang="hu-HU" dirty="0" smtClean="0"/>
              <a:t>6 vizit / év, </a:t>
            </a:r>
            <a:r>
              <a:rPr lang="hu-HU" dirty="0" err="1" smtClean="0"/>
              <a:t>UH-val</a:t>
            </a:r>
            <a:r>
              <a:rPr lang="hu-HU" dirty="0" smtClean="0"/>
              <a:t> és </a:t>
            </a:r>
            <a:r>
              <a:rPr lang="hu-HU" dirty="0" err="1" smtClean="0"/>
              <a:t>RTG-el</a:t>
            </a:r>
            <a:r>
              <a:rPr lang="hu-HU" dirty="0" smtClean="0"/>
              <a:t> a primer szakágak közül</a:t>
            </a:r>
            <a:endParaRPr lang="hu-HU" dirty="0"/>
          </a:p>
          <a:p>
            <a:pPr>
              <a:defRPr/>
            </a:pPr>
            <a:r>
              <a:rPr lang="hu-HU" dirty="0"/>
              <a:t>Éves </a:t>
            </a:r>
            <a:r>
              <a:rPr lang="hu-HU" dirty="0" smtClean="0"/>
              <a:t>egészségmegőrző szűrővizsgálat</a:t>
            </a:r>
            <a:endParaRPr lang="hu-HU" dirty="0"/>
          </a:p>
          <a:p>
            <a:pPr>
              <a:defRPr/>
            </a:pPr>
            <a:r>
              <a:rPr lang="hu-HU" b="0" dirty="0"/>
              <a:t>Laborok: vérkép, vércukor, májfunkció (SGPT), vesefunkció (kreatinin), , </a:t>
            </a:r>
            <a:r>
              <a:rPr lang="hu-HU" b="0" dirty="0" err="1"/>
              <a:t>összkoleszterin</a:t>
            </a:r>
            <a:r>
              <a:rPr lang="hu-HU" b="0" dirty="0"/>
              <a:t>, HDL koleszterin,</a:t>
            </a:r>
          </a:p>
          <a:p>
            <a:pPr>
              <a:defRPr/>
            </a:pPr>
            <a:r>
              <a:rPr lang="hu-HU" b="0" dirty="0"/>
              <a:t>koleszterin (LDL, HDL), triglicerid, teljes vizeletvizsgálat</a:t>
            </a:r>
          </a:p>
          <a:p>
            <a:pPr>
              <a:defRPr/>
            </a:pPr>
            <a:r>
              <a:rPr lang="hu-HU" b="0" dirty="0"/>
              <a:t>Nyugalmi EKG</a:t>
            </a:r>
          </a:p>
          <a:p>
            <a:pPr>
              <a:defRPr/>
            </a:pPr>
            <a:r>
              <a:rPr lang="hu-HU" b="0" dirty="0"/>
              <a:t>Belgyógyászati – kardiológiai fizikális vizsgálat</a:t>
            </a:r>
          </a:p>
          <a:p>
            <a:pPr>
              <a:defRPr/>
            </a:pPr>
            <a:r>
              <a:rPr lang="hu-HU" b="0" dirty="0"/>
              <a:t>Mellkas röntgen</a:t>
            </a:r>
          </a:p>
          <a:p>
            <a:pPr>
              <a:defRPr/>
            </a:pPr>
            <a:r>
              <a:rPr lang="hu-HU" b="0" dirty="0" smtClean="0"/>
              <a:t>Nőgyógyászati </a:t>
            </a:r>
            <a:r>
              <a:rPr lang="hu-HU" b="0" dirty="0"/>
              <a:t>/ Urológiai vizsgálat</a:t>
            </a:r>
          </a:p>
          <a:p>
            <a:pPr>
              <a:defRPr/>
            </a:pPr>
            <a:r>
              <a:rPr lang="hu-HU" b="0" dirty="0" smtClean="0"/>
              <a:t>Szemészeti vizsgálat</a:t>
            </a:r>
          </a:p>
          <a:p>
            <a:pPr>
              <a:defRPr/>
            </a:pPr>
            <a:r>
              <a:rPr lang="hu-HU" b="0" dirty="0" smtClean="0">
                <a:solidFill>
                  <a:srgbClr val="FF0000"/>
                </a:solidFill>
              </a:rPr>
              <a:t>Egészségügyi nyilatkozat nélkül!!!!!!!</a:t>
            </a:r>
          </a:p>
          <a:p>
            <a:pPr>
              <a:defRPr/>
            </a:pPr>
            <a:r>
              <a:rPr lang="hu-HU" b="0" dirty="0" smtClean="0">
                <a:solidFill>
                  <a:srgbClr val="FF0000"/>
                </a:solidFill>
              </a:rPr>
              <a:t>Max. belépési kor 74 év, lejárati kor </a:t>
            </a:r>
            <a:r>
              <a:rPr lang="hu-HU" b="0" dirty="0" err="1" smtClean="0">
                <a:solidFill>
                  <a:srgbClr val="FF0000"/>
                </a:solidFill>
              </a:rPr>
              <a:t>max</a:t>
            </a:r>
            <a:r>
              <a:rPr lang="hu-HU" b="0" dirty="0" smtClean="0">
                <a:solidFill>
                  <a:srgbClr val="FF0000"/>
                </a:solidFill>
              </a:rPr>
              <a:t>. 75 év</a:t>
            </a:r>
          </a:p>
          <a:p>
            <a:pPr marL="0" indent="0" algn="ctr">
              <a:buFontTx/>
              <a:buNone/>
              <a:defRPr/>
            </a:pPr>
            <a:r>
              <a:rPr lang="hu-HU" dirty="0" smtClean="0">
                <a:solidFill>
                  <a:srgbClr val="FF0000"/>
                </a:solidFill>
              </a:rPr>
              <a:t>ÉVES DÍJ: Fix 69.000 FT!!!!!!</a:t>
            </a:r>
            <a:endParaRPr lang="hu-HU" dirty="0">
              <a:solidFill>
                <a:srgbClr val="FF0000"/>
              </a:solidFill>
            </a:endParaRPr>
          </a:p>
        </p:txBody>
      </p:sp>
      <p:pic>
        <p:nvPicPr>
          <p:cNvPr id="3789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2311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395" y="202944"/>
            <a:ext cx="1330746" cy="866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603702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Cím 1"/>
          <p:cNvSpPr>
            <a:spLocks noGrp="1"/>
          </p:cNvSpPr>
          <p:nvPr>
            <p:ph type="title"/>
          </p:nvPr>
        </p:nvSpPr>
        <p:spPr>
          <a:xfrm>
            <a:off x="1115616" y="432661"/>
            <a:ext cx="5572125" cy="381000"/>
          </a:xfrm>
        </p:spPr>
        <p:txBody>
          <a:bodyPr/>
          <a:lstStyle/>
          <a:p>
            <a:r>
              <a:rPr lang="hu-HU" dirty="0" smtClean="0"/>
              <a:t>Egyszerűen összefoglalva…</a:t>
            </a:r>
          </a:p>
        </p:txBody>
      </p:sp>
      <p:sp>
        <p:nvSpPr>
          <p:cNvPr id="50179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smtClean="0"/>
          </a:p>
        </p:txBody>
      </p:sp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074573"/>
              </p:ext>
            </p:extLst>
          </p:nvPr>
        </p:nvGraphicFramePr>
        <p:xfrm>
          <a:off x="0" y="1143000"/>
          <a:ext cx="9144000" cy="5715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98832"/>
                <a:gridCol w="1701598"/>
                <a:gridCol w="1761990"/>
                <a:gridCol w="1952786"/>
                <a:gridCol w="1928794"/>
              </a:tblGrid>
              <a:tr h="8370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hu-HU" sz="1600" dirty="0" smtClean="0">
                        <a:solidFill>
                          <a:srgbClr val="00B0F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hu-HU" sz="1600" dirty="0" err="1" smtClean="0">
                          <a:solidFill>
                            <a:srgbClr val="00B0F0"/>
                          </a:solidFill>
                        </a:rPr>
                        <a:t>Aqua</a:t>
                      </a:r>
                      <a:endParaRPr lang="hu-HU" sz="1600" dirty="0" smtClean="0">
                        <a:solidFill>
                          <a:srgbClr val="00B0F0"/>
                        </a:solidFill>
                      </a:endParaRPr>
                    </a:p>
                    <a:p>
                      <a:pPr algn="ctr">
                        <a:buFont typeface="Arial" pitchFamily="34" charset="0"/>
                        <a:buNone/>
                      </a:pPr>
                      <a:endParaRPr lang="hu-HU" sz="1600" dirty="0">
                        <a:solidFill>
                          <a:srgbClr val="00B0F0"/>
                        </a:solidFill>
                      </a:endParaRPr>
                    </a:p>
                  </a:txBody>
                  <a:tcPr marT="45723" marB="45723" anchor="ctr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81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hu-HU" sz="1600" dirty="0" smtClean="0">
                        <a:solidFill>
                          <a:srgbClr val="00800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hu-HU" sz="1600" dirty="0" smtClean="0">
                          <a:solidFill>
                            <a:srgbClr val="008000"/>
                          </a:solidFill>
                        </a:rPr>
                        <a:t>Classic </a:t>
                      </a:r>
                      <a:endParaRPr lang="hu-HU" sz="1600" dirty="0" smtClean="0">
                        <a:solidFill>
                          <a:srgbClr val="2B812B"/>
                        </a:solidFill>
                      </a:endParaRPr>
                    </a:p>
                    <a:p>
                      <a:pPr algn="ctr">
                        <a:buFont typeface="Arial" pitchFamily="34" charset="0"/>
                        <a:buNone/>
                      </a:pPr>
                      <a:endParaRPr lang="hu-HU" sz="1600" dirty="0">
                        <a:solidFill>
                          <a:srgbClr val="008000"/>
                        </a:solidFill>
                      </a:endParaRPr>
                    </a:p>
                  </a:txBody>
                  <a:tcPr marT="45723" marB="45723" anchor="ctr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81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hu-HU" sz="1600" dirty="0" smtClean="0">
                        <a:solidFill>
                          <a:srgbClr val="950762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hu-HU" sz="1600" dirty="0" smtClean="0">
                          <a:solidFill>
                            <a:srgbClr val="950762"/>
                          </a:solidFill>
                        </a:rPr>
                        <a:t>Top </a:t>
                      </a:r>
                    </a:p>
                    <a:p>
                      <a:pPr algn="ctr">
                        <a:buFont typeface="Arial" pitchFamily="34" charset="0"/>
                        <a:buNone/>
                      </a:pPr>
                      <a:endParaRPr lang="hu-HU" sz="1600" dirty="0">
                        <a:solidFill>
                          <a:srgbClr val="950762"/>
                        </a:solidFill>
                      </a:endParaRPr>
                    </a:p>
                  </a:txBody>
                  <a:tcPr marT="45723" marB="45723" anchor="ctr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81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hu-HU" sz="1600" dirty="0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hu-HU" sz="1600" dirty="0" err="1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</a:rPr>
                        <a:t>Exclusive</a:t>
                      </a:r>
                      <a:r>
                        <a:rPr lang="hu-HU" sz="16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</a:rPr>
                        <a:t> </a:t>
                      </a:r>
                      <a:endParaRPr lang="hu-HU" sz="1600" dirty="0" smtClean="0">
                        <a:solidFill>
                          <a:schemeClr val="tx2"/>
                        </a:solidFill>
                      </a:endParaRPr>
                    </a:p>
                    <a:p>
                      <a:pPr algn="ctr">
                        <a:buFont typeface="Arial" pitchFamily="34" charset="0"/>
                        <a:buNone/>
                      </a:pPr>
                      <a:endParaRPr lang="hu-HU" sz="160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T="45723" marB="45723" anchor="ctr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81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hu-HU" sz="1600" dirty="0" err="1" smtClean="0">
                          <a:solidFill>
                            <a:srgbClr val="FF6600"/>
                          </a:solidFill>
                        </a:rPr>
                        <a:t>Exclusive</a:t>
                      </a:r>
                      <a:r>
                        <a:rPr lang="hu-HU" sz="1600" dirty="0" smtClean="0">
                          <a:solidFill>
                            <a:srgbClr val="FF6600"/>
                          </a:solidFill>
                        </a:rPr>
                        <a:t> </a:t>
                      </a:r>
                      <a:r>
                        <a:rPr lang="hu-HU" sz="1600" dirty="0" err="1" smtClean="0">
                          <a:solidFill>
                            <a:srgbClr val="FF6600"/>
                          </a:solidFill>
                        </a:rPr>
                        <a:t>Hosp</a:t>
                      </a:r>
                      <a:endParaRPr lang="hu-HU" sz="1600" dirty="0" smtClean="0">
                        <a:solidFill>
                          <a:srgbClr val="FF6600"/>
                        </a:solidFill>
                      </a:endParaRPr>
                    </a:p>
                  </a:txBody>
                  <a:tcPr marT="45723" marB="45723" anchor="ctr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81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7968"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endParaRPr lang="hu-HU" sz="1800" dirty="0" smtClean="0">
                        <a:solidFill>
                          <a:srgbClr val="00B0F0"/>
                        </a:solidFill>
                      </a:endParaRPr>
                    </a:p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hu-HU" sz="1600" dirty="0" smtClean="0">
                          <a:solidFill>
                            <a:srgbClr val="00B0F0"/>
                          </a:solidFill>
                        </a:rPr>
                        <a:t>6 vizit/ év</a:t>
                      </a:r>
                      <a:r>
                        <a:rPr lang="hu-HU" sz="1600" baseline="0" dirty="0" smtClean="0">
                          <a:solidFill>
                            <a:srgbClr val="00B0F0"/>
                          </a:solidFill>
                        </a:rPr>
                        <a:t> a primer szakágak közül</a:t>
                      </a:r>
                      <a:endParaRPr lang="hu-HU" sz="1600" dirty="0" smtClean="0">
                        <a:solidFill>
                          <a:srgbClr val="00B0F0"/>
                        </a:solidFill>
                      </a:endParaRPr>
                    </a:p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hu-HU" sz="1600" dirty="0" smtClean="0">
                          <a:solidFill>
                            <a:srgbClr val="00B0F0"/>
                          </a:solidFill>
                          <a:latin typeface="Century"/>
                        </a:rPr>
                        <a:t>♣</a:t>
                      </a:r>
                    </a:p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hu-HU" sz="1600" dirty="0" smtClean="0">
                          <a:solidFill>
                            <a:srgbClr val="00B0F0"/>
                          </a:solidFill>
                        </a:rPr>
                        <a:t>Éves szűrővizsgálat</a:t>
                      </a:r>
                    </a:p>
                    <a:p>
                      <a:pPr algn="ctr">
                        <a:buFont typeface="Arial" pitchFamily="34" charset="0"/>
                        <a:buNone/>
                      </a:pPr>
                      <a:endParaRPr lang="hu-HU" sz="1600" dirty="0" smtClean="0">
                        <a:solidFill>
                          <a:srgbClr val="00B0F0"/>
                        </a:solidFill>
                        <a:latin typeface="Century"/>
                      </a:endParaRPr>
                    </a:p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hu-HU" sz="1600" dirty="0" smtClean="0">
                          <a:solidFill>
                            <a:srgbClr val="00B0F0"/>
                          </a:solidFill>
                          <a:latin typeface="Century"/>
                        </a:rPr>
                        <a:t>♣</a:t>
                      </a:r>
                      <a:endParaRPr lang="hu-HU" sz="1600" dirty="0" smtClean="0">
                        <a:solidFill>
                          <a:srgbClr val="00B0F0"/>
                        </a:solidFill>
                      </a:endParaRPr>
                    </a:p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hu-HU" sz="1600" dirty="0" err="1" smtClean="0">
                          <a:solidFill>
                            <a:srgbClr val="00B0F0"/>
                          </a:solidFill>
                        </a:rPr>
                        <a:t>Call</a:t>
                      </a:r>
                      <a:r>
                        <a:rPr lang="hu-HU" sz="1600" dirty="0" smtClean="0">
                          <a:solidFill>
                            <a:srgbClr val="00B0F0"/>
                          </a:solidFill>
                        </a:rPr>
                        <a:t> Center</a:t>
                      </a:r>
                    </a:p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hu-HU" sz="1600" dirty="0" smtClean="0">
                          <a:solidFill>
                            <a:srgbClr val="00B0F0"/>
                          </a:solidFill>
                          <a:latin typeface="Century"/>
                        </a:rPr>
                        <a:t>♣</a:t>
                      </a:r>
                      <a:endParaRPr lang="hu-HU" sz="1600" dirty="0" smtClean="0">
                        <a:solidFill>
                          <a:srgbClr val="00B0F0"/>
                        </a:solidFill>
                      </a:endParaRPr>
                    </a:p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hu-HU" sz="1600" dirty="0" smtClean="0">
                          <a:solidFill>
                            <a:srgbClr val="00B0F0"/>
                          </a:solidFill>
                        </a:rPr>
                        <a:t>Hot Line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hu-HU" sz="1600" dirty="0" smtClean="0">
                          <a:solidFill>
                            <a:srgbClr val="00B0F0"/>
                          </a:solidFill>
                          <a:latin typeface="Century"/>
                        </a:rPr>
                        <a:t>♣</a:t>
                      </a:r>
                      <a:endParaRPr lang="hu-HU" sz="1600" dirty="0" smtClean="0">
                        <a:solidFill>
                          <a:srgbClr val="00B0F0"/>
                        </a:solidFill>
                      </a:endParaRPr>
                    </a:p>
                    <a:p>
                      <a:pPr algn="ctr">
                        <a:buFont typeface="Arial" pitchFamily="34" charset="0"/>
                        <a:buNone/>
                      </a:pPr>
                      <a:endParaRPr lang="hu-HU" sz="1600" dirty="0">
                        <a:solidFill>
                          <a:srgbClr val="00B0F0"/>
                        </a:solidFill>
                      </a:endParaRPr>
                    </a:p>
                  </a:txBody>
                  <a:tcPr marT="45723" marB="45723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81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endParaRPr lang="hu-HU" sz="1600" dirty="0" smtClean="0">
                        <a:solidFill>
                          <a:srgbClr val="2B812B"/>
                        </a:solidFill>
                      </a:endParaRPr>
                    </a:p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hu-HU" sz="1600" dirty="0" smtClean="0">
                          <a:solidFill>
                            <a:srgbClr val="2B812B"/>
                          </a:solidFill>
                        </a:rPr>
                        <a:t>6 alap (primer) szakág korlátlan használata</a:t>
                      </a:r>
                      <a:endParaRPr lang="hu-HU" sz="1600" dirty="0" smtClean="0">
                        <a:solidFill>
                          <a:srgbClr val="2B812B"/>
                        </a:solidFill>
                        <a:latin typeface="Century"/>
                      </a:endParaRPr>
                    </a:p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hu-HU" sz="1600" dirty="0" smtClean="0">
                          <a:solidFill>
                            <a:srgbClr val="2B812B"/>
                          </a:solidFill>
                          <a:latin typeface="Century"/>
                        </a:rPr>
                        <a:t>♣</a:t>
                      </a:r>
                      <a:endParaRPr lang="hu-HU" sz="1600" dirty="0" smtClean="0">
                        <a:solidFill>
                          <a:srgbClr val="2B812B"/>
                        </a:solidFill>
                      </a:endParaRPr>
                    </a:p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hu-HU" sz="1600" dirty="0" smtClean="0">
                          <a:solidFill>
                            <a:srgbClr val="2B812B"/>
                          </a:solidFill>
                        </a:rPr>
                        <a:t>Éves szűrővizsgálat</a:t>
                      </a:r>
                    </a:p>
                    <a:p>
                      <a:pPr algn="ctr">
                        <a:buFont typeface="Arial" pitchFamily="34" charset="0"/>
                        <a:buNone/>
                      </a:pPr>
                      <a:endParaRPr lang="hu-HU" sz="1600" dirty="0" smtClean="0">
                        <a:solidFill>
                          <a:srgbClr val="2B812B"/>
                        </a:solidFill>
                        <a:latin typeface="Century"/>
                      </a:endParaRPr>
                    </a:p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hu-HU" sz="1600" dirty="0" smtClean="0">
                          <a:solidFill>
                            <a:srgbClr val="2B812B"/>
                          </a:solidFill>
                          <a:latin typeface="Century"/>
                        </a:rPr>
                        <a:t>♣</a:t>
                      </a:r>
                      <a:endParaRPr lang="hu-HU" sz="1600" dirty="0" smtClean="0">
                        <a:solidFill>
                          <a:srgbClr val="2B812B"/>
                        </a:solidFill>
                      </a:endParaRPr>
                    </a:p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hu-HU" sz="1600" dirty="0" err="1" smtClean="0">
                          <a:solidFill>
                            <a:srgbClr val="2B812B"/>
                          </a:solidFill>
                        </a:rPr>
                        <a:t>Call</a:t>
                      </a:r>
                      <a:r>
                        <a:rPr lang="hu-HU" sz="1600" dirty="0" smtClean="0">
                          <a:solidFill>
                            <a:srgbClr val="2B812B"/>
                          </a:solidFill>
                        </a:rPr>
                        <a:t> Center</a:t>
                      </a:r>
                    </a:p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hu-HU" sz="1600" dirty="0" smtClean="0">
                          <a:solidFill>
                            <a:srgbClr val="2B812B"/>
                          </a:solidFill>
                          <a:latin typeface="Century"/>
                        </a:rPr>
                        <a:t>♣</a:t>
                      </a:r>
                      <a:endParaRPr lang="hu-HU" sz="1600" dirty="0" smtClean="0">
                        <a:solidFill>
                          <a:srgbClr val="2B812B"/>
                        </a:solidFill>
                      </a:endParaRPr>
                    </a:p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hu-HU" sz="1600" dirty="0" smtClean="0">
                          <a:solidFill>
                            <a:srgbClr val="2B812B"/>
                          </a:solidFill>
                        </a:rPr>
                        <a:t>Hot Line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hu-HU" sz="1600" dirty="0" smtClean="0">
                          <a:solidFill>
                            <a:srgbClr val="2B812B"/>
                          </a:solidFill>
                          <a:latin typeface="Century"/>
                        </a:rPr>
                        <a:t>♣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hu-HU" sz="1600" dirty="0" smtClean="0">
                          <a:solidFill>
                            <a:srgbClr val="2B812B"/>
                          </a:solidFill>
                          <a:latin typeface="Century"/>
                        </a:rPr>
                        <a:t>Alap labor+Alap diagnosztika</a:t>
                      </a:r>
                      <a:endParaRPr lang="hu-HU" sz="1600" dirty="0" smtClean="0">
                        <a:solidFill>
                          <a:srgbClr val="2B812B"/>
                        </a:solidFill>
                      </a:endParaRPr>
                    </a:p>
                    <a:p>
                      <a:pPr algn="ctr">
                        <a:buFont typeface="Arial" pitchFamily="34" charset="0"/>
                        <a:buNone/>
                      </a:pPr>
                      <a:endParaRPr lang="hu-HU" sz="1600" dirty="0" smtClean="0">
                        <a:solidFill>
                          <a:srgbClr val="2B812B"/>
                        </a:solidFill>
                      </a:endParaRPr>
                    </a:p>
                    <a:p>
                      <a:pPr algn="ctr">
                        <a:buFont typeface="Arial" pitchFamily="34" charset="0"/>
                        <a:buNone/>
                      </a:pPr>
                      <a:endParaRPr lang="hu-HU" sz="1600" dirty="0">
                        <a:solidFill>
                          <a:srgbClr val="2B812B"/>
                        </a:solidFill>
                      </a:endParaRPr>
                    </a:p>
                  </a:txBody>
                  <a:tcPr marT="45723" marB="45723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81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endParaRPr lang="hu-HU" sz="1600" dirty="0" smtClean="0">
                        <a:solidFill>
                          <a:srgbClr val="950762"/>
                        </a:solidFill>
                      </a:endParaRP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smtClean="0">
                          <a:solidFill>
                            <a:srgbClr val="950762"/>
                          </a:solidFill>
                        </a:rPr>
                        <a:t>Összes szakág korlátlan használata</a:t>
                      </a:r>
                      <a:endParaRPr lang="hu-HU" sz="1600" i="0" dirty="0" smtClean="0">
                        <a:solidFill>
                          <a:srgbClr val="950762"/>
                        </a:solidFill>
                        <a:latin typeface="Century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i="0" dirty="0" smtClean="0">
                          <a:solidFill>
                            <a:srgbClr val="950762"/>
                          </a:solidFill>
                          <a:latin typeface="Century"/>
                        </a:rPr>
                        <a:t>♣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smtClean="0">
                          <a:solidFill>
                            <a:srgbClr val="950762"/>
                          </a:solidFill>
                          <a:latin typeface="Arial" pitchFamily="34" charset="0"/>
                          <a:cs typeface="Arial" pitchFamily="34" charset="0"/>
                        </a:rPr>
                        <a:t>Éves szűrővizsgálat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600" i="0" dirty="0" smtClean="0">
                        <a:solidFill>
                          <a:srgbClr val="950762"/>
                        </a:solidFill>
                        <a:latin typeface="Century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i="0" dirty="0" smtClean="0">
                          <a:solidFill>
                            <a:srgbClr val="950762"/>
                          </a:solidFill>
                          <a:latin typeface="Century"/>
                        </a:rPr>
                        <a:t>♣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err="1" smtClean="0">
                          <a:solidFill>
                            <a:srgbClr val="950762"/>
                          </a:solidFill>
                          <a:latin typeface="Arial" pitchFamily="34" charset="0"/>
                          <a:cs typeface="Arial" pitchFamily="34" charset="0"/>
                        </a:rPr>
                        <a:t>Call</a:t>
                      </a:r>
                      <a:r>
                        <a:rPr lang="hu-HU" sz="1600" dirty="0" smtClean="0">
                          <a:solidFill>
                            <a:srgbClr val="950762"/>
                          </a:solidFill>
                          <a:latin typeface="Arial" pitchFamily="34" charset="0"/>
                          <a:cs typeface="Arial" pitchFamily="34" charset="0"/>
                        </a:rPr>
                        <a:t> Center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i="0" dirty="0" smtClean="0">
                          <a:solidFill>
                            <a:srgbClr val="950762"/>
                          </a:solidFill>
                          <a:latin typeface="Century"/>
                        </a:rPr>
                        <a:t>♣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smtClean="0">
                          <a:solidFill>
                            <a:srgbClr val="950762"/>
                          </a:solidFill>
                          <a:latin typeface="Arial" pitchFamily="34" charset="0"/>
                          <a:cs typeface="Arial" pitchFamily="34" charset="0"/>
                        </a:rPr>
                        <a:t>Hot Line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i="0" dirty="0" smtClean="0">
                          <a:solidFill>
                            <a:srgbClr val="950762"/>
                          </a:solidFill>
                          <a:latin typeface="Century"/>
                        </a:rPr>
                        <a:t>♣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i="0" dirty="0" smtClean="0">
                          <a:solidFill>
                            <a:srgbClr val="950762"/>
                          </a:solidFill>
                          <a:latin typeface="Century"/>
                        </a:rPr>
                        <a:t>Alap labor+Alap</a:t>
                      </a:r>
                      <a:r>
                        <a:rPr lang="hu-HU" sz="1600" i="0" baseline="0" dirty="0" smtClean="0">
                          <a:solidFill>
                            <a:srgbClr val="950762"/>
                          </a:solidFill>
                          <a:latin typeface="Century"/>
                        </a:rPr>
                        <a:t> diagnosztika</a:t>
                      </a:r>
                      <a:endParaRPr lang="hu-HU" sz="1600" i="0" dirty="0" smtClean="0">
                        <a:solidFill>
                          <a:srgbClr val="950762"/>
                        </a:solidFill>
                        <a:latin typeface="Century"/>
                      </a:endParaRPr>
                    </a:p>
                    <a:p>
                      <a:pPr algn="ctr">
                        <a:buFontTx/>
                        <a:buNone/>
                      </a:pPr>
                      <a:endParaRPr lang="hu-HU" sz="1600" dirty="0" smtClean="0">
                        <a:solidFill>
                          <a:srgbClr val="950762"/>
                        </a:solidFill>
                        <a:latin typeface="Century"/>
                      </a:endParaRPr>
                    </a:p>
                    <a:p>
                      <a:pPr algn="ctr">
                        <a:buFontTx/>
                        <a:buNone/>
                      </a:pPr>
                      <a:endParaRPr lang="hu-HU" sz="1600" dirty="0" smtClean="0">
                        <a:solidFill>
                          <a:srgbClr val="950762"/>
                        </a:solidFill>
                        <a:latin typeface="Century"/>
                      </a:endParaRPr>
                    </a:p>
                    <a:p>
                      <a:pPr algn="ctr">
                        <a:buFontTx/>
                        <a:buNone/>
                      </a:pPr>
                      <a:endParaRPr lang="hu-HU" sz="1600" dirty="0">
                        <a:solidFill>
                          <a:srgbClr val="950762"/>
                        </a:solidFill>
                      </a:endParaRPr>
                    </a:p>
                  </a:txBody>
                  <a:tcPr marT="45723" marB="45723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81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endParaRPr lang="hu-HU" sz="1600" dirty="0" smtClean="0">
                        <a:solidFill>
                          <a:schemeClr val="tx2"/>
                        </a:solidFill>
                        <a:latin typeface="Century"/>
                      </a:endParaRP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smtClean="0">
                          <a:solidFill>
                            <a:schemeClr val="tx2"/>
                          </a:solidFill>
                          <a:latin typeface="+mn-lt"/>
                          <a:cs typeface="Arial" pitchFamily="34" charset="0"/>
                        </a:rPr>
                        <a:t>Összes szakág korlátlan használata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smtClean="0">
                          <a:solidFill>
                            <a:schemeClr val="tx2"/>
                          </a:solidFill>
                          <a:latin typeface="+mn-lt"/>
                        </a:rPr>
                        <a:t>♣</a:t>
                      </a:r>
                      <a:endParaRPr lang="hu-HU" sz="1600" dirty="0">
                        <a:solidFill>
                          <a:schemeClr val="tx2"/>
                        </a:solidFill>
                        <a:latin typeface="+mn-lt"/>
                      </a:endParaRP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smtClean="0">
                          <a:solidFill>
                            <a:schemeClr val="tx2"/>
                          </a:solidFill>
                          <a:latin typeface="+mn-lt"/>
                        </a:rPr>
                        <a:t>Éves szűrővizsgálat</a:t>
                      </a:r>
                    </a:p>
                    <a:p>
                      <a:pPr algn="ctr">
                        <a:buFontTx/>
                        <a:buNone/>
                      </a:pPr>
                      <a:endParaRPr lang="hu-HU" sz="1600" dirty="0" smtClean="0">
                        <a:solidFill>
                          <a:schemeClr val="tx2"/>
                        </a:solidFill>
                        <a:latin typeface="+mn-lt"/>
                      </a:endParaRP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smtClean="0">
                          <a:solidFill>
                            <a:schemeClr val="tx2"/>
                          </a:solidFill>
                          <a:latin typeface="+mn-lt"/>
                        </a:rPr>
                        <a:t>♣</a:t>
                      </a:r>
                      <a:endParaRPr lang="hu-HU" sz="1600" dirty="0">
                        <a:solidFill>
                          <a:schemeClr val="tx2"/>
                        </a:solidFill>
                        <a:latin typeface="+mn-lt"/>
                      </a:endParaRP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Call</a:t>
                      </a:r>
                      <a:r>
                        <a:rPr lang="hu-HU" sz="1600" dirty="0" smtClean="0">
                          <a:solidFill>
                            <a:schemeClr val="tx2"/>
                          </a:solidFill>
                          <a:latin typeface="+mn-lt"/>
                        </a:rPr>
                        <a:t> Center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smtClean="0">
                          <a:solidFill>
                            <a:schemeClr val="tx2"/>
                          </a:solidFill>
                          <a:latin typeface="+mn-lt"/>
                        </a:rPr>
                        <a:t>♣</a:t>
                      </a:r>
                      <a:endParaRPr lang="hu-HU" sz="1600" dirty="0">
                        <a:solidFill>
                          <a:schemeClr val="tx2"/>
                        </a:solidFill>
                        <a:latin typeface="+mn-lt"/>
                      </a:endParaRP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smtClean="0">
                          <a:solidFill>
                            <a:schemeClr val="tx2"/>
                          </a:solidFill>
                          <a:latin typeface="+mn-lt"/>
                        </a:rPr>
                        <a:t>Hot Line</a:t>
                      </a:r>
                    </a:p>
                    <a:p>
                      <a:pPr algn="ctr">
                        <a:buFontTx/>
                        <a:buNone/>
                      </a:pPr>
                      <a:endParaRPr lang="hu-HU" sz="1600" dirty="0" smtClean="0">
                        <a:solidFill>
                          <a:schemeClr val="tx2"/>
                        </a:solidFill>
                        <a:latin typeface="+mn-lt"/>
                      </a:endParaRP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smtClean="0">
                          <a:solidFill>
                            <a:schemeClr val="tx2"/>
                          </a:solidFill>
                          <a:latin typeface="+mn-lt"/>
                        </a:rPr>
                        <a:t>♣</a:t>
                      </a:r>
                      <a:endParaRPr lang="hu-HU" sz="1600" dirty="0">
                        <a:solidFill>
                          <a:schemeClr val="tx2"/>
                        </a:solidFill>
                        <a:latin typeface="+mn-lt"/>
                      </a:endParaRP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smtClean="0">
                          <a:solidFill>
                            <a:schemeClr val="tx2"/>
                          </a:solidFill>
                          <a:latin typeface="+mn-lt"/>
                        </a:rPr>
                        <a:t>Fejlett diagnosztika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smtClean="0">
                          <a:solidFill>
                            <a:schemeClr val="tx2"/>
                          </a:solidFill>
                          <a:latin typeface="+mn-lt"/>
                        </a:rPr>
                        <a:t>(CT, MR)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smtClean="0">
                          <a:solidFill>
                            <a:schemeClr val="tx2"/>
                          </a:solidFill>
                          <a:latin typeface="+mn-lt"/>
                        </a:rPr>
                        <a:t>♣</a:t>
                      </a:r>
                      <a:endParaRPr lang="hu-HU" sz="16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T="45723" marB="45723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81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endParaRPr lang="hu-HU" sz="1600" dirty="0" smtClean="0">
                        <a:solidFill>
                          <a:srgbClr val="FF9900"/>
                        </a:solidFill>
                        <a:latin typeface="+mn-lt"/>
                      </a:endParaRP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smtClean="0">
                          <a:solidFill>
                            <a:srgbClr val="FF6600"/>
                          </a:solidFill>
                          <a:latin typeface="+mn-lt"/>
                        </a:rPr>
                        <a:t>Összes</a:t>
                      </a:r>
                      <a:r>
                        <a:rPr lang="hu-HU" sz="1600" baseline="0" dirty="0" smtClean="0">
                          <a:solidFill>
                            <a:srgbClr val="FF6600"/>
                          </a:solidFill>
                          <a:latin typeface="+mn-lt"/>
                        </a:rPr>
                        <a:t> szakág korlátlan használata</a:t>
                      </a:r>
                      <a:endParaRPr lang="hu-HU" sz="1600" dirty="0" smtClean="0">
                        <a:solidFill>
                          <a:srgbClr val="FF6600"/>
                        </a:solidFill>
                        <a:latin typeface="+mn-lt"/>
                      </a:endParaRP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smtClean="0">
                          <a:solidFill>
                            <a:srgbClr val="FF6600"/>
                          </a:solidFill>
                          <a:latin typeface="+mn-lt"/>
                        </a:rPr>
                        <a:t>♣</a:t>
                      </a:r>
                      <a:endParaRPr lang="hu-HU" sz="1600" dirty="0">
                        <a:solidFill>
                          <a:srgbClr val="FF6600"/>
                        </a:solidFill>
                        <a:latin typeface="+mn-lt"/>
                      </a:endParaRP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smtClean="0">
                          <a:solidFill>
                            <a:srgbClr val="FF6600"/>
                          </a:solidFill>
                          <a:latin typeface="+mn-lt"/>
                        </a:rPr>
                        <a:t>Éves szűrővizsgálat</a:t>
                      </a:r>
                    </a:p>
                    <a:p>
                      <a:pPr algn="ctr">
                        <a:buFontTx/>
                        <a:buNone/>
                      </a:pPr>
                      <a:endParaRPr lang="hu-HU" sz="1600" dirty="0" smtClean="0">
                        <a:solidFill>
                          <a:srgbClr val="FF6600"/>
                        </a:solidFill>
                        <a:latin typeface="+mn-lt"/>
                      </a:endParaRP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smtClean="0">
                          <a:solidFill>
                            <a:srgbClr val="FF6600"/>
                          </a:solidFill>
                          <a:latin typeface="+mn-lt"/>
                        </a:rPr>
                        <a:t>♣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err="1" smtClean="0">
                          <a:solidFill>
                            <a:srgbClr val="FF6600"/>
                          </a:solidFill>
                          <a:latin typeface="+mn-lt"/>
                        </a:rPr>
                        <a:t>Call</a:t>
                      </a:r>
                      <a:r>
                        <a:rPr lang="hu-HU" sz="1600" dirty="0" smtClean="0">
                          <a:solidFill>
                            <a:srgbClr val="FF6600"/>
                          </a:solidFill>
                          <a:latin typeface="+mn-lt"/>
                        </a:rPr>
                        <a:t> Center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smtClean="0">
                          <a:solidFill>
                            <a:srgbClr val="FF6600"/>
                          </a:solidFill>
                          <a:latin typeface="+mn-lt"/>
                        </a:rPr>
                        <a:t>♣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smtClean="0">
                          <a:solidFill>
                            <a:srgbClr val="FF6600"/>
                          </a:solidFill>
                          <a:latin typeface="+mn-lt"/>
                        </a:rPr>
                        <a:t>Hot Line</a:t>
                      </a:r>
                    </a:p>
                    <a:p>
                      <a:pPr algn="ctr">
                        <a:buFontTx/>
                        <a:buNone/>
                      </a:pPr>
                      <a:endParaRPr lang="hu-HU" sz="1600" dirty="0" smtClean="0">
                        <a:solidFill>
                          <a:srgbClr val="FF6600"/>
                        </a:solidFill>
                        <a:latin typeface="+mn-lt"/>
                      </a:endParaRP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smtClean="0">
                          <a:solidFill>
                            <a:srgbClr val="FF6600"/>
                          </a:solidFill>
                          <a:latin typeface="+mn-lt"/>
                        </a:rPr>
                        <a:t>♣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smtClean="0">
                          <a:solidFill>
                            <a:srgbClr val="FF6600"/>
                          </a:solidFill>
                          <a:latin typeface="+mn-lt"/>
                        </a:rPr>
                        <a:t>Fejlett diagnosztika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smtClean="0">
                          <a:solidFill>
                            <a:srgbClr val="FF6600"/>
                          </a:solidFill>
                          <a:latin typeface="+mn-lt"/>
                        </a:rPr>
                        <a:t>(CT, MR)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smtClean="0">
                          <a:solidFill>
                            <a:srgbClr val="FF6600"/>
                          </a:solidFill>
                          <a:latin typeface="+mn-lt"/>
                        </a:rPr>
                        <a:t>♣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smtClean="0">
                          <a:solidFill>
                            <a:srgbClr val="FF6600"/>
                          </a:solidFill>
                          <a:latin typeface="+mn-lt"/>
                        </a:rPr>
                        <a:t>VIP kórházi ellátás</a:t>
                      </a:r>
                      <a:endParaRPr lang="hu-HU" sz="1600" dirty="0">
                        <a:solidFill>
                          <a:srgbClr val="FF6600"/>
                        </a:solidFill>
                        <a:latin typeface="+mn-lt"/>
                      </a:endParaRP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smtClean="0">
                          <a:solidFill>
                            <a:srgbClr val="FF6600"/>
                          </a:solidFill>
                          <a:latin typeface="+mn-lt"/>
                        </a:rPr>
                        <a:t>♣</a:t>
                      </a:r>
                      <a:endParaRPr lang="hu-HU" sz="1600" dirty="0">
                        <a:solidFill>
                          <a:srgbClr val="FF6600"/>
                        </a:solidFill>
                        <a:latin typeface="+mn-lt"/>
                      </a:endParaRPr>
                    </a:p>
                  </a:txBody>
                  <a:tcPr marT="45723" marB="45723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81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395" y="189988"/>
            <a:ext cx="1330746" cy="866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7463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95736" y="1044576"/>
            <a:ext cx="5114925" cy="657225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/>
          <a:lstStyle/>
          <a:p>
            <a:pPr algn="ctr">
              <a:defRPr/>
            </a:pPr>
            <a:r>
              <a:rPr lang="hu-HU" sz="2400" dirty="0" smtClean="0"/>
              <a:t>A biztosítás főbb jellemzői</a:t>
            </a:r>
            <a:endParaRPr lang="en-US" sz="2400" b="0" dirty="0" smtClean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2276872"/>
            <a:ext cx="8964612" cy="4319191"/>
          </a:xfrm>
        </p:spPr>
        <p:txBody>
          <a:bodyPr/>
          <a:lstStyle/>
          <a:p>
            <a:r>
              <a:rPr lang="hu-HU" b="0" dirty="0" smtClean="0"/>
              <a:t>Területi hatály</a:t>
            </a:r>
            <a:r>
              <a:rPr lang="en-US" b="0" dirty="0" smtClean="0"/>
              <a:t>: </a:t>
            </a:r>
            <a:r>
              <a:rPr lang="hu-HU" b="0" dirty="0" smtClean="0"/>
              <a:t>Magyarország</a:t>
            </a:r>
          </a:p>
          <a:p>
            <a:endParaRPr lang="en-US" b="0" dirty="0" smtClean="0"/>
          </a:p>
          <a:p>
            <a:r>
              <a:rPr lang="hu-HU" b="0" dirty="0" smtClean="0"/>
              <a:t>Tartam</a:t>
            </a:r>
            <a:r>
              <a:rPr lang="en-US" b="0" dirty="0" smtClean="0"/>
              <a:t> (</a:t>
            </a:r>
            <a:r>
              <a:rPr lang="hu-HU" b="0" dirty="0" smtClean="0"/>
              <a:t>futamidő</a:t>
            </a:r>
            <a:r>
              <a:rPr lang="en-US" b="0" dirty="0" smtClean="0"/>
              <a:t>): </a:t>
            </a:r>
            <a:r>
              <a:rPr lang="hu-HU" b="0" dirty="0" smtClean="0"/>
              <a:t>határozatlan</a:t>
            </a:r>
          </a:p>
          <a:p>
            <a:pPr lvl="1"/>
            <a:r>
              <a:rPr lang="hu-HU" b="0" dirty="0" smtClean="0"/>
              <a:t>Díjfizetés kezdő napja: hónap elseje - a legközelebbi, az ajánlat aláírását követően illetve annál nem korábban</a:t>
            </a:r>
          </a:p>
          <a:p>
            <a:pPr lvl="1"/>
            <a:r>
              <a:rPr lang="hu-HU" b="0" dirty="0" smtClean="0"/>
              <a:t>Belépés (kockázatviselés kezdete) – az ajánlat aláírást követő </a:t>
            </a:r>
            <a:r>
              <a:rPr lang="hu-HU" b="0" dirty="0"/>
              <a:t>3</a:t>
            </a:r>
            <a:r>
              <a:rPr lang="hu-HU" b="0" dirty="0" smtClean="0"/>
              <a:t>. és 30. nap közé eshet./15.napot javasoljuk/</a:t>
            </a:r>
            <a:endParaRPr lang="en-US" b="0" dirty="0" smtClean="0"/>
          </a:p>
          <a:p>
            <a:endParaRPr lang="hu-HU" b="0" dirty="0" smtClean="0"/>
          </a:p>
          <a:p>
            <a:endParaRPr lang="hu-HU" b="0" dirty="0" smtClean="0"/>
          </a:p>
          <a:p>
            <a:r>
              <a:rPr lang="hu-HU" b="0" dirty="0" smtClean="0">
                <a:solidFill>
                  <a:srgbClr val="950762"/>
                </a:solidFill>
              </a:rPr>
              <a:t>Várakozási idő</a:t>
            </a:r>
            <a:r>
              <a:rPr lang="en-US" b="0" dirty="0" smtClean="0">
                <a:solidFill>
                  <a:srgbClr val="950762"/>
                </a:solidFill>
              </a:rPr>
              <a:t>: </a:t>
            </a:r>
            <a:r>
              <a:rPr lang="hu-HU" b="0" dirty="0" smtClean="0">
                <a:solidFill>
                  <a:srgbClr val="950762"/>
                </a:solidFill>
              </a:rPr>
              <a:t>3</a:t>
            </a:r>
            <a:r>
              <a:rPr lang="en-US" b="0" dirty="0" smtClean="0">
                <a:solidFill>
                  <a:srgbClr val="950762"/>
                </a:solidFill>
              </a:rPr>
              <a:t> </a:t>
            </a:r>
            <a:r>
              <a:rPr lang="hu-HU" b="0" dirty="0" smtClean="0">
                <a:solidFill>
                  <a:srgbClr val="950762"/>
                </a:solidFill>
              </a:rPr>
              <a:t>hónap/kivéve!/</a:t>
            </a:r>
          </a:p>
          <a:p>
            <a:pPr marL="0" indent="0">
              <a:buNone/>
            </a:pPr>
            <a:endParaRPr lang="hu-HU" b="0" dirty="0" smtClean="0">
              <a:solidFill>
                <a:srgbClr val="950762"/>
              </a:solidFill>
            </a:endParaRPr>
          </a:p>
          <a:p>
            <a:pPr lvl="1"/>
            <a:endParaRPr lang="hu-HU" b="0" dirty="0" smtClean="0">
              <a:solidFill>
                <a:schemeClr val="tx2"/>
              </a:solidFill>
            </a:endParaRPr>
          </a:p>
          <a:p>
            <a:endParaRPr lang="en-US" b="0" dirty="0" smtClean="0"/>
          </a:p>
        </p:txBody>
      </p:sp>
      <p:pic>
        <p:nvPicPr>
          <p:cNvPr id="3891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2311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395" y="189988"/>
            <a:ext cx="1330746" cy="866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"/>
    </mc:Choice>
    <mc:Fallback xmlns="">
      <p:transition spd="slow" advTm="768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85918" y="1142984"/>
            <a:ext cx="5400674" cy="657225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hu-HU" sz="2400" dirty="0" smtClean="0"/>
              <a:t>A biztosítás főbb jellemzői</a:t>
            </a:r>
            <a:endParaRPr lang="en-US" sz="2400" b="0" dirty="0" smtClean="0"/>
          </a:p>
        </p:txBody>
      </p:sp>
      <p:sp>
        <p:nvSpPr>
          <p:cNvPr id="3994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714625" y="2143125"/>
            <a:ext cx="5321300" cy="4157663"/>
          </a:xfrm>
        </p:spPr>
        <p:txBody>
          <a:bodyPr/>
          <a:lstStyle/>
          <a:p>
            <a:r>
              <a:rPr lang="hu-HU" b="0" dirty="0" smtClean="0"/>
              <a:t>Fizetési ütem</a:t>
            </a:r>
            <a:r>
              <a:rPr lang="en-US" b="0" dirty="0" smtClean="0"/>
              <a:t>:</a:t>
            </a:r>
            <a:endParaRPr lang="hu-HU" b="0" dirty="0" smtClean="0"/>
          </a:p>
          <a:p>
            <a:pPr lvl="1"/>
            <a:r>
              <a:rPr lang="hu-HU" b="0" dirty="0" smtClean="0"/>
              <a:t>éves, féléves, negyedéves(csoportos céges haviban is)</a:t>
            </a:r>
          </a:p>
          <a:p>
            <a:endParaRPr lang="en-US" b="0" dirty="0" smtClean="0"/>
          </a:p>
          <a:p>
            <a:r>
              <a:rPr lang="hu-HU" b="0" dirty="0" smtClean="0"/>
              <a:t>Fizetési mód</a:t>
            </a:r>
            <a:r>
              <a:rPr lang="en-US" b="0" dirty="0" smtClean="0"/>
              <a:t>:</a:t>
            </a:r>
            <a:endParaRPr lang="hu-HU" b="0" dirty="0" smtClean="0"/>
          </a:p>
          <a:p>
            <a:pPr lvl="1"/>
            <a:r>
              <a:rPr lang="hu-HU" b="0" dirty="0" smtClean="0"/>
              <a:t>csekk, átutalás, </a:t>
            </a:r>
          </a:p>
          <a:p>
            <a:endParaRPr lang="hu-HU" b="0" dirty="0" smtClean="0"/>
          </a:p>
          <a:p>
            <a:r>
              <a:rPr lang="hu-HU" b="0" dirty="0" smtClean="0"/>
              <a:t>Kötvény+kártya</a:t>
            </a:r>
            <a:endParaRPr lang="en-US" b="0" dirty="0" smtClean="0"/>
          </a:p>
          <a:p>
            <a:pPr lvl="1"/>
            <a:r>
              <a:rPr lang="hu-HU" b="0" dirty="0" smtClean="0"/>
              <a:t>Ügyfélnek (30nap)</a:t>
            </a:r>
            <a:endParaRPr lang="en-US" b="0" dirty="0" smtClean="0"/>
          </a:p>
          <a:p>
            <a:endParaRPr lang="hu-HU" b="0" dirty="0" smtClean="0"/>
          </a:p>
          <a:p>
            <a:r>
              <a:rPr lang="hu-HU" b="0" dirty="0" err="1" smtClean="0"/>
              <a:t>Respiró</a:t>
            </a:r>
            <a:endParaRPr lang="hu-HU" b="0" dirty="0" smtClean="0"/>
          </a:p>
          <a:p>
            <a:pPr lvl="1"/>
            <a:r>
              <a:rPr lang="hu-HU" b="0" dirty="0" smtClean="0"/>
              <a:t>2 hónap</a:t>
            </a:r>
          </a:p>
          <a:p>
            <a:endParaRPr lang="en-US" b="0" dirty="0" smtClean="0"/>
          </a:p>
        </p:txBody>
      </p:sp>
      <p:pic>
        <p:nvPicPr>
          <p:cNvPr id="3994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2311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395" y="189988"/>
            <a:ext cx="1330746" cy="866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"/>
    </mc:Choice>
    <mc:Fallback xmlns="">
      <p:transition spd="slow" advTm="461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43188" y="609600"/>
            <a:ext cx="4714875" cy="38100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txBody>
          <a:bodyPr/>
          <a:lstStyle/>
          <a:p>
            <a:pPr algn="ctr">
              <a:defRPr/>
            </a:pPr>
            <a:r>
              <a:rPr lang="hu-HU" sz="2400" dirty="0" smtClean="0"/>
              <a:t>Ki lehet Biztosított</a:t>
            </a:r>
            <a:r>
              <a:rPr lang="en-US" sz="2400" dirty="0" smtClean="0"/>
              <a:t>?</a:t>
            </a:r>
            <a:endParaRPr lang="en-US" sz="2400" b="0" dirty="0" smtClean="0"/>
          </a:p>
        </p:txBody>
      </p:sp>
      <p:sp>
        <p:nvSpPr>
          <p:cNvPr id="40963" name="Rectangle 6"/>
          <p:cNvSpPr>
            <a:spLocks noChangeArrowheads="1"/>
          </p:cNvSpPr>
          <p:nvPr/>
        </p:nvSpPr>
        <p:spPr bwMode="auto">
          <a:xfrm>
            <a:off x="785807" y="4143375"/>
            <a:ext cx="7929562" cy="2525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0" hangingPunct="0">
              <a:spcBef>
                <a:spcPct val="20000"/>
              </a:spcBef>
              <a:buFontTx/>
              <a:buChar char="•"/>
            </a:pPr>
            <a:r>
              <a:rPr lang="hu-HU" sz="2000" dirty="0">
                <a:solidFill>
                  <a:srgbClr val="0E1B8D"/>
                </a:solidFill>
              </a:rPr>
              <a:t>Akik min.18 éves és </a:t>
            </a:r>
            <a:r>
              <a:rPr lang="hu-HU" sz="2000" dirty="0" err="1">
                <a:solidFill>
                  <a:srgbClr val="0E1B8D"/>
                </a:solidFill>
              </a:rPr>
              <a:t>max</a:t>
            </a:r>
            <a:r>
              <a:rPr lang="hu-HU" sz="2000" dirty="0">
                <a:solidFill>
                  <a:srgbClr val="0E1B8D"/>
                </a:solidFill>
              </a:rPr>
              <a:t>. </a:t>
            </a:r>
            <a:r>
              <a:rPr lang="hu-HU" sz="2000" dirty="0" smtClean="0">
                <a:solidFill>
                  <a:srgbClr val="0E1B8D"/>
                </a:solidFill>
              </a:rPr>
              <a:t>60 évesek /kivéve </a:t>
            </a:r>
            <a:r>
              <a:rPr lang="hu-HU" sz="2000" dirty="0" err="1" smtClean="0">
                <a:solidFill>
                  <a:srgbClr val="0E1B8D"/>
                </a:solidFill>
              </a:rPr>
              <a:t>Aqua</a:t>
            </a:r>
            <a:r>
              <a:rPr lang="hu-HU" sz="2000" dirty="0" smtClean="0">
                <a:solidFill>
                  <a:srgbClr val="0E1B8D"/>
                </a:solidFill>
              </a:rPr>
              <a:t> ,ahol 74 év/</a:t>
            </a:r>
            <a:endParaRPr lang="hu-HU" sz="2000" dirty="0">
              <a:solidFill>
                <a:srgbClr val="0E1B8D"/>
              </a:solidFill>
            </a:endParaRPr>
          </a:p>
          <a:p>
            <a:pPr marL="342900" indent="-342900" algn="l" eaLnBrk="0" hangingPunct="0">
              <a:spcBef>
                <a:spcPct val="20000"/>
              </a:spcBef>
              <a:buFontTx/>
              <a:buChar char="•"/>
            </a:pPr>
            <a:endParaRPr lang="en-US" sz="2000" dirty="0">
              <a:solidFill>
                <a:srgbClr val="0E1B8D"/>
              </a:solidFill>
            </a:endParaRPr>
          </a:p>
          <a:p>
            <a:pPr marL="342900" indent="-342900" algn="l" eaLnBrk="0" hangingPunct="0">
              <a:spcBef>
                <a:spcPct val="20000"/>
              </a:spcBef>
              <a:buFontTx/>
              <a:buChar char="•"/>
            </a:pPr>
            <a:r>
              <a:rPr lang="hu-HU" sz="2000" dirty="0">
                <a:solidFill>
                  <a:srgbClr val="0E1B8D"/>
                </a:solidFill>
              </a:rPr>
              <a:t>És hozzátartozóik, akik min. 1/2 és </a:t>
            </a:r>
            <a:r>
              <a:rPr lang="hu-HU" sz="2000" dirty="0" err="1">
                <a:solidFill>
                  <a:srgbClr val="0E1B8D"/>
                </a:solidFill>
              </a:rPr>
              <a:t>max</a:t>
            </a:r>
            <a:r>
              <a:rPr lang="hu-HU" sz="2000" dirty="0">
                <a:solidFill>
                  <a:srgbClr val="0E1B8D"/>
                </a:solidFill>
              </a:rPr>
              <a:t>. </a:t>
            </a:r>
            <a:r>
              <a:rPr lang="hu-HU" sz="2000" dirty="0" smtClean="0">
                <a:solidFill>
                  <a:srgbClr val="0E1B8D"/>
                </a:solidFill>
              </a:rPr>
              <a:t>60 </a:t>
            </a:r>
            <a:r>
              <a:rPr lang="hu-HU" sz="2000" dirty="0">
                <a:solidFill>
                  <a:srgbClr val="0E1B8D"/>
                </a:solidFill>
              </a:rPr>
              <a:t>évesek</a:t>
            </a:r>
          </a:p>
          <a:p>
            <a:pPr marL="800100" lvl="1" indent="-342900" algn="l" eaLnBrk="0" hangingPunct="0">
              <a:spcBef>
                <a:spcPct val="20000"/>
              </a:spcBef>
              <a:buFontTx/>
              <a:buChar char="•"/>
            </a:pPr>
            <a:r>
              <a:rPr lang="hu-HU" sz="1600" dirty="0">
                <a:solidFill>
                  <a:srgbClr val="0E1B8D"/>
                </a:solidFill>
              </a:rPr>
              <a:t>Újszülött 5. naptól, ha </a:t>
            </a:r>
            <a:r>
              <a:rPr lang="hu-HU" sz="1600" dirty="0" err="1" smtClean="0">
                <a:solidFill>
                  <a:srgbClr val="0E1B8D"/>
                </a:solidFill>
              </a:rPr>
              <a:t>terhesgondozás</a:t>
            </a:r>
            <a:r>
              <a:rPr lang="hu-HU" sz="1600" dirty="0" smtClean="0">
                <a:solidFill>
                  <a:srgbClr val="0E1B8D"/>
                </a:solidFill>
              </a:rPr>
              <a:t> a </a:t>
            </a:r>
            <a:r>
              <a:rPr lang="hu-HU" sz="1600" dirty="0" err="1">
                <a:solidFill>
                  <a:srgbClr val="0E1B8D"/>
                </a:solidFill>
              </a:rPr>
              <a:t>Medicovernél</a:t>
            </a:r>
            <a:r>
              <a:rPr lang="hu-HU" sz="1600" dirty="0">
                <a:solidFill>
                  <a:srgbClr val="0E1B8D"/>
                </a:solidFill>
              </a:rPr>
              <a:t> történt</a:t>
            </a:r>
          </a:p>
          <a:p>
            <a:pPr marL="342900" indent="-342900" algn="l" eaLnBrk="0" hangingPunct="0">
              <a:spcBef>
                <a:spcPct val="20000"/>
              </a:spcBef>
              <a:buFontTx/>
              <a:buChar char="•"/>
            </a:pPr>
            <a:endParaRPr lang="hu-HU" sz="2000" dirty="0">
              <a:solidFill>
                <a:srgbClr val="0E1B8D"/>
              </a:solidFill>
            </a:endParaRPr>
          </a:p>
          <a:p>
            <a:pPr marL="342900" indent="-342900" algn="l" eaLnBrk="0" hangingPunct="0">
              <a:spcBef>
                <a:spcPct val="20000"/>
              </a:spcBef>
              <a:buFontTx/>
              <a:buChar char="•"/>
            </a:pPr>
            <a:r>
              <a:rPr lang="hu-HU" sz="2000" dirty="0">
                <a:solidFill>
                  <a:srgbClr val="0E1B8D"/>
                </a:solidFill>
              </a:rPr>
              <a:t>Lejárat: biztosítási év végén, amikor 65. életévet </a:t>
            </a:r>
            <a:r>
              <a:rPr lang="hu-HU" sz="2000" dirty="0" smtClean="0">
                <a:solidFill>
                  <a:srgbClr val="0E1B8D"/>
                </a:solidFill>
              </a:rPr>
              <a:t>betölti (kivéve </a:t>
            </a:r>
            <a:r>
              <a:rPr lang="hu-HU" sz="2000" dirty="0" err="1" smtClean="0">
                <a:solidFill>
                  <a:srgbClr val="0E1B8D"/>
                </a:solidFill>
              </a:rPr>
              <a:t>Aqua</a:t>
            </a:r>
            <a:r>
              <a:rPr lang="hu-HU" sz="2000" dirty="0" smtClean="0">
                <a:solidFill>
                  <a:srgbClr val="0E1B8D"/>
                </a:solidFill>
              </a:rPr>
              <a:t>,ahol 75 év/</a:t>
            </a:r>
            <a:endParaRPr lang="en-US" sz="2000" u="sng" dirty="0">
              <a:solidFill>
                <a:srgbClr val="0E1B8D"/>
              </a:solidFill>
            </a:endParaRPr>
          </a:p>
        </p:txBody>
      </p:sp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857232"/>
            <a:ext cx="3929076" cy="32770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096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2311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395" y="189988"/>
            <a:ext cx="1330746" cy="866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"/>
    </mc:Choice>
    <mc:Fallback xmlns="">
      <p:transition spd="slow" advTm="461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411760" y="985838"/>
            <a:ext cx="4807768" cy="432048"/>
          </a:xfrm>
        </p:spPr>
        <p:txBody>
          <a:bodyPr/>
          <a:lstStyle/>
          <a:p>
            <a:r>
              <a:rPr lang="hu-HU" sz="3200" dirty="0"/>
              <a:t>Fontosabb kizárások: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214313" y="2204864"/>
            <a:ext cx="8227640" cy="4464496"/>
          </a:xfrm>
        </p:spPr>
        <p:txBody>
          <a:bodyPr/>
          <a:lstStyle/>
          <a:p>
            <a:pPr lvl="0">
              <a:buFont typeface="Wingdings" pitchFamily="2" charset="2"/>
              <a:buChar char="Ø"/>
            </a:pPr>
            <a:r>
              <a:rPr lang="hu-HU" b="0" dirty="0" smtClean="0">
                <a:solidFill>
                  <a:schemeClr val="accent4">
                    <a:lumMod val="50000"/>
                  </a:schemeClr>
                </a:solidFill>
              </a:rPr>
              <a:t>meglévő betegségek /</a:t>
            </a:r>
            <a:r>
              <a:rPr lang="hu-HU" b="0" dirty="0">
                <a:solidFill>
                  <a:schemeClr val="accent4">
                    <a:lumMod val="50000"/>
                  </a:schemeClr>
                </a:solidFill>
              </a:rPr>
              <a:t>pótlék </a:t>
            </a:r>
            <a:r>
              <a:rPr lang="hu-HU" b="0" dirty="0" smtClean="0">
                <a:solidFill>
                  <a:schemeClr val="accent4">
                    <a:lumMod val="50000"/>
                  </a:schemeClr>
                </a:solidFill>
              </a:rPr>
              <a:t>esetén bevállalás</a:t>
            </a:r>
            <a:r>
              <a:rPr lang="hu-HU" b="0" dirty="0">
                <a:solidFill>
                  <a:schemeClr val="accent4">
                    <a:lumMod val="50000"/>
                  </a:schemeClr>
                </a:solidFill>
              </a:rPr>
              <a:t>/</a:t>
            </a:r>
          </a:p>
          <a:p>
            <a:pPr lvl="0">
              <a:buFont typeface="Wingdings" pitchFamily="2" charset="2"/>
              <a:buChar char="Ø"/>
            </a:pPr>
            <a:r>
              <a:rPr lang="hu-HU" b="0" dirty="0">
                <a:solidFill>
                  <a:schemeClr val="accent4">
                    <a:lumMod val="50000"/>
                  </a:schemeClr>
                </a:solidFill>
              </a:rPr>
              <a:t>sürgősségi ellátás</a:t>
            </a:r>
          </a:p>
          <a:p>
            <a:pPr lvl="0">
              <a:buFont typeface="Wingdings" pitchFamily="2" charset="2"/>
              <a:buChar char="Ø"/>
            </a:pPr>
            <a:r>
              <a:rPr lang="hu-HU" b="0" dirty="0">
                <a:solidFill>
                  <a:schemeClr val="accent4">
                    <a:lumMod val="50000"/>
                  </a:schemeClr>
                </a:solidFill>
              </a:rPr>
              <a:t>fogászati ellátás</a:t>
            </a:r>
          </a:p>
          <a:p>
            <a:pPr lvl="0">
              <a:buFont typeface="Wingdings" pitchFamily="2" charset="2"/>
              <a:buChar char="Ø"/>
            </a:pPr>
            <a:r>
              <a:rPr lang="hu-HU" b="0" dirty="0">
                <a:solidFill>
                  <a:schemeClr val="accent4">
                    <a:lumMod val="50000"/>
                  </a:schemeClr>
                </a:solidFill>
              </a:rPr>
              <a:t>háziorvosi alap ellátás</a:t>
            </a:r>
          </a:p>
          <a:p>
            <a:pPr lvl="0">
              <a:buFont typeface="Wingdings" pitchFamily="2" charset="2"/>
              <a:buChar char="Ø"/>
            </a:pPr>
            <a:r>
              <a:rPr lang="hu-HU" b="0" dirty="0">
                <a:solidFill>
                  <a:schemeClr val="accent4">
                    <a:lumMod val="50000"/>
                  </a:schemeClr>
                </a:solidFill>
              </a:rPr>
              <a:t>mesterséges megtermékenyítés</a:t>
            </a:r>
          </a:p>
          <a:p>
            <a:pPr lvl="0">
              <a:buFont typeface="Wingdings" pitchFamily="2" charset="2"/>
              <a:buChar char="Ø"/>
            </a:pPr>
            <a:r>
              <a:rPr lang="hu-HU" b="0" dirty="0">
                <a:solidFill>
                  <a:schemeClr val="accent4">
                    <a:lumMod val="50000"/>
                  </a:schemeClr>
                </a:solidFill>
              </a:rPr>
              <a:t>szülés</a:t>
            </a:r>
            <a:r>
              <a:rPr lang="hu-HU" b="0" dirty="0" smtClean="0">
                <a:solidFill>
                  <a:schemeClr val="accent4">
                    <a:lumMod val="50000"/>
                  </a:schemeClr>
                </a:solidFill>
              </a:rPr>
              <a:t>, terhesség </a:t>
            </a:r>
            <a:r>
              <a:rPr lang="hu-HU" b="0" dirty="0">
                <a:solidFill>
                  <a:schemeClr val="accent4">
                    <a:lumMod val="50000"/>
                  </a:schemeClr>
                </a:solidFill>
              </a:rPr>
              <a:t>megszakítás</a:t>
            </a:r>
          </a:p>
          <a:p>
            <a:pPr lvl="0">
              <a:buFont typeface="Wingdings" pitchFamily="2" charset="2"/>
              <a:buChar char="Ø"/>
            </a:pPr>
            <a:r>
              <a:rPr lang="hu-HU" b="0" dirty="0">
                <a:solidFill>
                  <a:schemeClr val="accent4">
                    <a:lumMod val="50000"/>
                  </a:schemeClr>
                </a:solidFill>
              </a:rPr>
              <a:t>szaruhártyán végzett látásjavító műtétek</a:t>
            </a:r>
          </a:p>
          <a:p>
            <a:pPr lvl="0">
              <a:buFont typeface="Wingdings" pitchFamily="2" charset="2"/>
              <a:buChar char="Ø"/>
            </a:pPr>
            <a:r>
              <a:rPr lang="hu-HU" b="0" dirty="0">
                <a:solidFill>
                  <a:schemeClr val="accent4">
                    <a:lumMod val="50000"/>
                  </a:schemeClr>
                </a:solidFill>
              </a:rPr>
              <a:t>szerv-és </a:t>
            </a:r>
            <a:r>
              <a:rPr lang="hu-HU" b="0" dirty="0" smtClean="0">
                <a:solidFill>
                  <a:schemeClr val="accent4">
                    <a:lumMod val="50000"/>
                  </a:schemeClr>
                </a:solidFill>
              </a:rPr>
              <a:t>szövetátültetés,kemoterápia,</a:t>
            </a:r>
            <a:r>
              <a:rPr lang="hu-HU" b="0" dirty="0" err="1" smtClean="0">
                <a:solidFill>
                  <a:schemeClr val="accent4">
                    <a:lumMod val="50000"/>
                  </a:schemeClr>
                </a:solidFill>
              </a:rPr>
              <a:t>sugárk</a:t>
            </a:r>
            <a:r>
              <a:rPr lang="hu-HU" b="0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  <a:endParaRPr lang="hu-HU" b="0" dirty="0">
              <a:solidFill>
                <a:schemeClr val="accent4">
                  <a:lumMod val="50000"/>
                </a:schemeClr>
              </a:solidFill>
            </a:endParaRPr>
          </a:p>
          <a:p>
            <a:pPr lvl="0">
              <a:buFont typeface="Wingdings" pitchFamily="2" charset="2"/>
              <a:buChar char="Ø"/>
            </a:pPr>
            <a:r>
              <a:rPr lang="hu-HU" b="0" dirty="0">
                <a:solidFill>
                  <a:schemeClr val="accent4">
                    <a:lumMod val="50000"/>
                  </a:schemeClr>
                </a:solidFill>
              </a:rPr>
              <a:t>plasztikai műtétek</a:t>
            </a:r>
          </a:p>
          <a:p>
            <a:endParaRPr lang="hu-HU" dirty="0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2311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parky\AppData\Local\Microsoft\Windows\Temporary Internet Files\Content.IE5\9C1770KO\MC900442146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96752"/>
            <a:ext cx="1196188" cy="121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parky\AppData\Local\Microsoft\Windows\Temporary Internet Files\Content.IE5\NWLTHQ4W\MC900442138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708920"/>
            <a:ext cx="287655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67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Cím 1"/>
          <p:cNvSpPr>
            <a:spLocks noGrp="1"/>
          </p:cNvSpPr>
          <p:nvPr>
            <p:ph type="title"/>
          </p:nvPr>
        </p:nvSpPr>
        <p:spPr>
          <a:xfrm>
            <a:off x="1643063" y="1357313"/>
            <a:ext cx="6000750" cy="642937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/>
          <a:lstStyle/>
          <a:p>
            <a:pPr algn="ctr">
              <a:defRPr/>
            </a:pPr>
            <a:r>
              <a:rPr lang="hu-HU" smtClean="0"/>
              <a:t>A Spring használata a gyakorlatban</a:t>
            </a:r>
          </a:p>
        </p:txBody>
      </p:sp>
      <p:sp>
        <p:nvSpPr>
          <p:cNvPr id="53251" name="Tartalom helye 2"/>
          <p:cNvSpPr>
            <a:spLocks noGrp="1"/>
          </p:cNvSpPr>
          <p:nvPr>
            <p:ph sz="half" idx="1"/>
          </p:nvPr>
        </p:nvSpPr>
        <p:spPr>
          <a:xfrm>
            <a:off x="214313" y="2428875"/>
            <a:ext cx="8643937" cy="2571750"/>
          </a:xfrm>
        </p:spPr>
        <p:txBody>
          <a:bodyPr/>
          <a:lstStyle/>
          <a:p>
            <a:endParaRPr lang="hu-HU" sz="2000" b="0" smtClean="0">
              <a:solidFill>
                <a:schemeClr val="accent1"/>
              </a:solidFill>
            </a:endParaRPr>
          </a:p>
          <a:p>
            <a:r>
              <a:rPr lang="hu-HU" sz="2000" b="0" smtClean="0">
                <a:solidFill>
                  <a:schemeClr val="accent1"/>
                </a:solidFill>
              </a:rPr>
              <a:t>Kockázatviselés kezdete </a:t>
            </a:r>
            <a:r>
              <a:rPr lang="hu-HU" sz="2000" b="0" smtClean="0">
                <a:solidFill>
                  <a:schemeClr val="accent1"/>
                </a:solidFill>
                <a:sym typeface="Wingdings" pitchFamily="2" charset="2"/>
              </a:rPr>
              <a:t> sms a biztosítottnak</a:t>
            </a:r>
          </a:p>
          <a:p>
            <a:r>
              <a:rPr lang="hu-HU" sz="2000" b="0" smtClean="0">
                <a:solidFill>
                  <a:schemeClr val="accent1"/>
                </a:solidFill>
                <a:sym typeface="Wingdings" pitchFamily="2" charset="2"/>
              </a:rPr>
              <a:t>Biztosított hívhatja a CallCentert, Hotline-t</a:t>
            </a:r>
          </a:p>
          <a:p>
            <a:r>
              <a:rPr lang="hu-HU" sz="2000" b="0" smtClean="0">
                <a:solidFill>
                  <a:schemeClr val="accent1"/>
                </a:solidFill>
                <a:sym typeface="Wingdings" pitchFamily="2" charset="2"/>
              </a:rPr>
              <a:t>Call Center (hétköznap 7-19-ig): ELLÁTÁSSZERVEZÉS (bejelentkezés: szűrővizsgálatokra, szakvizsgálatokra stb..)</a:t>
            </a:r>
          </a:p>
          <a:p>
            <a:r>
              <a:rPr lang="hu-HU" sz="2000" b="0" smtClean="0">
                <a:solidFill>
                  <a:schemeClr val="accent1"/>
                </a:solidFill>
                <a:sym typeface="Wingdings" pitchFamily="2" charset="2"/>
              </a:rPr>
              <a:t>Hotline (minden nap 0-24-ig): non-stop egészségügyi tanácsadó vonal</a:t>
            </a:r>
          </a:p>
          <a:p>
            <a:endParaRPr lang="hu-HU" sz="2000" b="0" smtClean="0">
              <a:solidFill>
                <a:schemeClr val="accent1"/>
              </a:solidFill>
            </a:endParaRPr>
          </a:p>
          <a:p>
            <a:endParaRPr lang="hu-HU" sz="2000" b="0" smtClean="0">
              <a:solidFill>
                <a:schemeClr val="accent1"/>
              </a:solidFill>
            </a:endParaRPr>
          </a:p>
          <a:p>
            <a:endParaRPr lang="hu-HU" sz="2000" b="0" smtClean="0">
              <a:solidFill>
                <a:schemeClr val="accent1"/>
              </a:solidFill>
            </a:endParaRPr>
          </a:p>
          <a:p>
            <a:endParaRPr lang="hu-HU" sz="2000" b="0" smtClean="0">
              <a:solidFill>
                <a:schemeClr val="accent1"/>
              </a:solidFill>
            </a:endParaRPr>
          </a:p>
        </p:txBody>
      </p:sp>
      <p:sp>
        <p:nvSpPr>
          <p:cNvPr id="51204" name="Szövegdoboz 5"/>
          <p:cNvSpPr txBox="1">
            <a:spLocks noChangeArrowheads="1"/>
          </p:cNvSpPr>
          <p:nvPr/>
        </p:nvSpPr>
        <p:spPr bwMode="auto">
          <a:xfrm>
            <a:off x="571500" y="5429250"/>
            <a:ext cx="3071813" cy="369888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hu-HU"/>
              <a:t>CallCenter</a:t>
            </a:r>
            <a:r>
              <a:rPr lang="hu-HU" dirty="0"/>
              <a:t>: +36 1 465 3100</a:t>
            </a:r>
          </a:p>
        </p:txBody>
      </p:sp>
      <p:sp>
        <p:nvSpPr>
          <p:cNvPr id="51205" name="Szövegdoboz 6"/>
          <p:cNvSpPr txBox="1">
            <a:spLocks noChangeArrowheads="1"/>
          </p:cNvSpPr>
          <p:nvPr/>
        </p:nvSpPr>
        <p:spPr bwMode="auto">
          <a:xfrm>
            <a:off x="4714875" y="5429250"/>
            <a:ext cx="3071813" cy="369888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hu-HU" dirty="0" err="1"/>
              <a:t>Hotline</a:t>
            </a:r>
            <a:r>
              <a:rPr lang="hu-HU" dirty="0"/>
              <a:t>: +36 40 329 677</a:t>
            </a:r>
          </a:p>
        </p:txBody>
      </p:sp>
      <p:pic>
        <p:nvPicPr>
          <p:cNvPr id="5325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2311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395" y="189988"/>
            <a:ext cx="1330746" cy="866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2879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>
          <a:xfrm>
            <a:off x="3059832" y="314323"/>
            <a:ext cx="5429250" cy="7143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hu-HU" sz="3600" dirty="0" err="1" smtClean="0">
                <a:solidFill>
                  <a:srgbClr val="332084"/>
                </a:solidFill>
              </a:rPr>
              <a:t>Medicover</a:t>
            </a:r>
            <a:r>
              <a:rPr lang="hu-HU" sz="3600" dirty="0" smtClean="0">
                <a:solidFill>
                  <a:srgbClr val="332084"/>
                </a:solidFill>
              </a:rPr>
              <a:t> Csoport</a:t>
            </a:r>
          </a:p>
        </p:txBody>
      </p:sp>
      <p:sp>
        <p:nvSpPr>
          <p:cNvPr id="18437" name="Rectangle 3"/>
          <p:cNvSpPr>
            <a:spLocks noChangeArrowheads="1"/>
          </p:cNvSpPr>
          <p:nvPr/>
        </p:nvSpPr>
        <p:spPr bwMode="auto">
          <a:xfrm>
            <a:off x="457200" y="1428750"/>
            <a:ext cx="3757613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hu-HU" b="1">
                <a:solidFill>
                  <a:schemeClr val="accent2"/>
                </a:solidFill>
              </a:rPr>
              <a:t>Több mint 4</a:t>
            </a:r>
            <a:r>
              <a:rPr lang="en-US" b="1">
                <a:solidFill>
                  <a:schemeClr val="accent2"/>
                </a:solidFill>
              </a:rPr>
              <a:t>000</a:t>
            </a:r>
            <a:r>
              <a:rPr lang="hu-HU" b="1">
                <a:solidFill>
                  <a:schemeClr val="accent2"/>
                </a:solidFill>
              </a:rPr>
              <a:t> egészségügyi alkalmazottal</a:t>
            </a:r>
            <a:r>
              <a:rPr lang="en-US" b="1">
                <a:solidFill>
                  <a:schemeClr val="accent2"/>
                </a:solidFill>
              </a:rPr>
              <a:t>, </a:t>
            </a:r>
            <a:r>
              <a:rPr lang="hu-HU" b="1">
                <a:solidFill>
                  <a:schemeClr val="accent2"/>
                </a:solidFill>
              </a:rPr>
              <a:t>a </a:t>
            </a:r>
            <a:r>
              <a:rPr lang="en-US" b="1">
                <a:solidFill>
                  <a:schemeClr val="accent2"/>
                </a:solidFill>
              </a:rPr>
              <a:t>Medicover </a:t>
            </a:r>
            <a:r>
              <a:rPr lang="hu-HU" b="1">
                <a:solidFill>
                  <a:schemeClr val="accent2"/>
                </a:solidFill>
              </a:rPr>
              <a:t>a legnagyobb magán egészségügyi foglalkoztató Közép-Kelet Európában</a:t>
            </a:r>
          </a:p>
          <a:p>
            <a:pPr>
              <a:lnSpc>
                <a:spcPct val="150000"/>
              </a:lnSpc>
              <a:buFontTx/>
              <a:buChar char="•"/>
            </a:pPr>
            <a:endParaRPr lang="hu-HU" b="1">
              <a:solidFill>
                <a:schemeClr val="accent2"/>
              </a:solidFill>
            </a:endParaRPr>
          </a:p>
        </p:txBody>
      </p:sp>
      <p:sp>
        <p:nvSpPr>
          <p:cNvPr id="18440" name="Rectangle 10"/>
          <p:cNvSpPr>
            <a:spLocks noChangeArrowheads="1"/>
          </p:cNvSpPr>
          <p:nvPr/>
        </p:nvSpPr>
        <p:spPr bwMode="auto">
          <a:xfrm>
            <a:off x="3851920" y="4725144"/>
            <a:ext cx="3962400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hu-HU" b="1" dirty="0">
                <a:solidFill>
                  <a:schemeClr val="accent2"/>
                </a:solidFill>
              </a:rPr>
              <a:t>Több mint </a:t>
            </a:r>
            <a:r>
              <a:rPr lang="hu-HU" b="1" dirty="0" smtClean="0">
                <a:solidFill>
                  <a:schemeClr val="accent2"/>
                </a:solidFill>
              </a:rPr>
              <a:t>1,5 </a:t>
            </a:r>
            <a:r>
              <a:rPr lang="hu-HU" b="1" dirty="0">
                <a:solidFill>
                  <a:schemeClr val="accent2"/>
                </a:solidFill>
              </a:rPr>
              <a:t>millió elvégzett vizsgálat évente</a:t>
            </a:r>
          </a:p>
          <a:p>
            <a:pPr>
              <a:lnSpc>
                <a:spcPct val="150000"/>
              </a:lnSpc>
              <a:buFontTx/>
              <a:buChar char="•"/>
            </a:pPr>
            <a:endParaRPr lang="hu-HU" b="1" dirty="0">
              <a:solidFill>
                <a:schemeClr val="accent2"/>
              </a:solidFill>
            </a:endParaRPr>
          </a:p>
        </p:txBody>
      </p:sp>
      <p:pic>
        <p:nvPicPr>
          <p:cNvPr id="1844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2311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309" y="1217062"/>
            <a:ext cx="4028191" cy="2625517"/>
          </a:xfrm>
          <a:prstGeom prst="rect">
            <a:avLst/>
          </a:prstGeom>
          <a:scene3d>
            <a:camera prst="perspectiveHeroicExtremeLeftFacing"/>
            <a:lightRig rig="threePt" dir="t"/>
          </a:scene3d>
          <a:sp3d>
            <a:bevelT prst="angle"/>
          </a:sp3d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8137">
            <a:off x="374552" y="3624732"/>
            <a:ext cx="3922908" cy="2850238"/>
          </a:xfrm>
          <a:prstGeom prst="rect">
            <a:avLst/>
          </a:prstGeom>
          <a:scene3d>
            <a:camera prst="perspectiveContrastingRightFacing"/>
            <a:lightRig rig="threePt" dir="t"/>
          </a:scene3d>
          <a:sp3d>
            <a:bevelT/>
          </a:sp3d>
        </p:spPr>
      </p:pic>
    </p:spTree>
  </p:cSld>
  <p:clrMapOvr>
    <a:masterClrMapping/>
  </p:clrMapOvr>
  <p:transition advTm="6563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560" y="985838"/>
            <a:ext cx="6858000" cy="587375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txBody>
          <a:bodyPr/>
          <a:lstStyle/>
          <a:p>
            <a:pPr algn="ctr">
              <a:defRPr/>
            </a:pPr>
            <a:r>
              <a:rPr lang="hu-HU" sz="2200" dirty="0" smtClean="0"/>
              <a:t>Kedvezmények és plusz szolgáltatások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105531" y="4365104"/>
            <a:ext cx="4602162" cy="2357438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hu-HU" sz="1800" b="0" u="sng" dirty="0" smtClean="0">
              <a:solidFill>
                <a:srgbClr val="950762"/>
              </a:solidFill>
            </a:endParaRPr>
          </a:p>
          <a:p>
            <a:pPr marL="400050" lvl="1" indent="0">
              <a:lnSpc>
                <a:spcPct val="80000"/>
              </a:lnSpc>
              <a:buNone/>
            </a:pPr>
            <a:r>
              <a:rPr lang="hu-HU" sz="1600" dirty="0" err="1" smtClean="0">
                <a:solidFill>
                  <a:srgbClr val="950762"/>
                </a:solidFill>
              </a:rPr>
              <a:t>Terhesgondozás</a:t>
            </a:r>
            <a:endParaRPr lang="hu-HU" sz="1600" dirty="0" smtClean="0">
              <a:solidFill>
                <a:srgbClr val="950762"/>
              </a:solidFill>
            </a:endParaRPr>
          </a:p>
          <a:p>
            <a:pPr lvl="1">
              <a:lnSpc>
                <a:spcPct val="80000"/>
              </a:lnSpc>
            </a:pPr>
            <a:r>
              <a:rPr lang="hu-HU" sz="1600" b="0" dirty="0" err="1" smtClean="0">
                <a:solidFill>
                  <a:srgbClr val="950762"/>
                </a:solidFill>
              </a:rPr>
              <a:t>Exclusive</a:t>
            </a:r>
            <a:r>
              <a:rPr lang="hu-HU" sz="1600" b="0" dirty="0" smtClean="0">
                <a:solidFill>
                  <a:srgbClr val="950762"/>
                </a:solidFill>
              </a:rPr>
              <a:t> v. </a:t>
            </a:r>
            <a:r>
              <a:rPr lang="hu-HU" sz="1600" b="0" dirty="0" err="1" smtClean="0">
                <a:solidFill>
                  <a:srgbClr val="950762"/>
                </a:solidFill>
              </a:rPr>
              <a:t>Exclusive</a:t>
            </a:r>
            <a:r>
              <a:rPr lang="hu-HU" sz="1600" b="0" dirty="0" smtClean="0">
                <a:solidFill>
                  <a:srgbClr val="950762"/>
                </a:solidFill>
              </a:rPr>
              <a:t> </a:t>
            </a:r>
            <a:r>
              <a:rPr lang="hu-HU" sz="1600" b="0" dirty="0" err="1" smtClean="0">
                <a:solidFill>
                  <a:srgbClr val="950762"/>
                </a:solidFill>
              </a:rPr>
              <a:t>Hospital</a:t>
            </a:r>
            <a:endParaRPr lang="hu-HU" sz="1600" b="0" dirty="0" smtClean="0">
              <a:solidFill>
                <a:srgbClr val="950762"/>
              </a:solidFill>
            </a:endParaRPr>
          </a:p>
          <a:p>
            <a:pPr lvl="1">
              <a:lnSpc>
                <a:spcPct val="80000"/>
              </a:lnSpc>
            </a:pPr>
            <a:r>
              <a:rPr lang="hu-HU" sz="1600" b="0" dirty="0" smtClean="0">
                <a:solidFill>
                  <a:srgbClr val="950762"/>
                </a:solidFill>
              </a:rPr>
              <a:t>Legalább 2 biztosított</a:t>
            </a:r>
          </a:p>
          <a:p>
            <a:pPr lvl="1">
              <a:lnSpc>
                <a:spcPct val="80000"/>
              </a:lnSpc>
            </a:pPr>
            <a:r>
              <a:rPr lang="hu-HU" sz="1600" b="0" dirty="0" smtClean="0">
                <a:solidFill>
                  <a:srgbClr val="950762"/>
                </a:solidFill>
              </a:rPr>
              <a:t>2. évtől, Budapesten</a:t>
            </a:r>
          </a:p>
          <a:p>
            <a:pPr>
              <a:lnSpc>
                <a:spcPct val="80000"/>
              </a:lnSpc>
            </a:pPr>
            <a:endParaRPr lang="hu-HU" sz="1800" dirty="0" smtClean="0">
              <a:solidFill>
                <a:srgbClr val="950762"/>
              </a:solidFill>
            </a:endParaRPr>
          </a:p>
          <a:p>
            <a:pPr marL="400050" lvl="1" indent="0">
              <a:lnSpc>
                <a:spcPct val="80000"/>
              </a:lnSpc>
              <a:buNone/>
            </a:pPr>
            <a:r>
              <a:rPr lang="hu-HU" sz="1600" dirty="0" err="1" smtClean="0">
                <a:solidFill>
                  <a:srgbClr val="00B050"/>
                </a:solidFill>
              </a:rPr>
              <a:t>Házivizit</a:t>
            </a:r>
            <a:r>
              <a:rPr lang="hu-HU" sz="1600" dirty="0" smtClean="0">
                <a:solidFill>
                  <a:srgbClr val="00B050"/>
                </a:solidFill>
              </a:rPr>
              <a:t> plusz szolgáltatás</a:t>
            </a:r>
          </a:p>
          <a:p>
            <a:pPr lvl="1">
              <a:lnSpc>
                <a:spcPct val="80000"/>
              </a:lnSpc>
            </a:pPr>
            <a:r>
              <a:rPr lang="hu-HU" sz="1600" b="0" dirty="0" err="1" smtClean="0">
                <a:solidFill>
                  <a:srgbClr val="00B050"/>
                </a:solidFill>
              </a:rPr>
              <a:t>Exclusive</a:t>
            </a:r>
            <a:r>
              <a:rPr lang="hu-HU" sz="1600" b="0" dirty="0" smtClean="0">
                <a:solidFill>
                  <a:srgbClr val="00B050"/>
                </a:solidFill>
              </a:rPr>
              <a:t> v. </a:t>
            </a:r>
            <a:r>
              <a:rPr lang="hu-HU" sz="1600" b="0" dirty="0" err="1" smtClean="0">
                <a:solidFill>
                  <a:srgbClr val="00B050"/>
                </a:solidFill>
              </a:rPr>
              <a:t>Exclusive</a:t>
            </a:r>
            <a:r>
              <a:rPr lang="hu-HU" sz="1600" b="0" dirty="0" smtClean="0">
                <a:solidFill>
                  <a:srgbClr val="00B050"/>
                </a:solidFill>
              </a:rPr>
              <a:t> </a:t>
            </a:r>
            <a:r>
              <a:rPr lang="hu-HU" sz="1600" b="0" dirty="0" err="1" smtClean="0">
                <a:solidFill>
                  <a:srgbClr val="00B050"/>
                </a:solidFill>
              </a:rPr>
              <a:t>Hospital</a:t>
            </a:r>
            <a:endParaRPr lang="hu-HU" sz="1600" b="0" dirty="0" smtClean="0">
              <a:solidFill>
                <a:srgbClr val="00B050"/>
              </a:solidFill>
            </a:endParaRPr>
          </a:p>
          <a:p>
            <a:pPr lvl="1">
              <a:lnSpc>
                <a:spcPct val="80000"/>
              </a:lnSpc>
            </a:pPr>
            <a:r>
              <a:rPr lang="hu-HU" sz="1600" b="0" dirty="0" smtClean="0">
                <a:solidFill>
                  <a:srgbClr val="00B050"/>
                </a:solidFill>
              </a:rPr>
              <a:t>Legalább 3 biztosított</a:t>
            </a:r>
          </a:p>
          <a:p>
            <a:pPr lvl="1">
              <a:lnSpc>
                <a:spcPct val="80000"/>
              </a:lnSpc>
            </a:pPr>
            <a:r>
              <a:rPr lang="hu-HU" sz="1600" b="0" dirty="0" smtClean="0">
                <a:solidFill>
                  <a:srgbClr val="00B050"/>
                </a:solidFill>
              </a:rPr>
              <a:t>Budapest és 60 km-es vonzáskörzete</a:t>
            </a:r>
          </a:p>
          <a:p>
            <a:pPr>
              <a:lnSpc>
                <a:spcPct val="80000"/>
              </a:lnSpc>
            </a:pPr>
            <a:endParaRPr lang="hu-HU" sz="1800" b="0" u="sng" dirty="0" smtClean="0">
              <a:solidFill>
                <a:srgbClr val="950762"/>
              </a:solidFill>
            </a:endParaRPr>
          </a:p>
          <a:p>
            <a:pPr lvl="1">
              <a:lnSpc>
                <a:spcPct val="80000"/>
              </a:lnSpc>
              <a:buFontTx/>
              <a:buNone/>
            </a:pPr>
            <a:endParaRPr lang="hu-HU" sz="1600" b="0" dirty="0" smtClean="0">
              <a:solidFill>
                <a:srgbClr val="950762"/>
              </a:solidFill>
            </a:endParaRPr>
          </a:p>
        </p:txBody>
      </p:sp>
      <p:pic>
        <p:nvPicPr>
          <p:cNvPr id="41989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2311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395" y="189988"/>
            <a:ext cx="1330746" cy="866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069994"/>
              </p:ext>
            </p:extLst>
          </p:nvPr>
        </p:nvGraphicFramePr>
        <p:xfrm>
          <a:off x="899592" y="1772816"/>
          <a:ext cx="7010844" cy="259229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336948"/>
                <a:gridCol w="2336948"/>
                <a:gridCol w="2336948"/>
              </a:tblGrid>
              <a:tr h="518458">
                <a:tc gridSpan="3"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Létszámkedvezmények</a:t>
                      </a:r>
                      <a:endParaRPr lang="hu-H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</a:tr>
              <a:tr h="518458"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1</a:t>
                      </a:r>
                      <a:endParaRPr lang="hu-H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0%</a:t>
                      </a:r>
                      <a:endParaRPr lang="hu-H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Egyéni</a:t>
                      </a:r>
                      <a:endParaRPr lang="hu-H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518458"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2-5</a:t>
                      </a:r>
                      <a:endParaRPr lang="hu-H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5%</a:t>
                      </a:r>
                      <a:endParaRPr lang="hu-H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Egyéni</a:t>
                      </a:r>
                      <a:endParaRPr lang="hu-H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518458"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5-9</a:t>
                      </a:r>
                      <a:endParaRPr lang="hu-H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10%</a:t>
                      </a:r>
                      <a:endParaRPr lang="hu-H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Családi/Team</a:t>
                      </a:r>
                      <a:endParaRPr lang="hu-H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518458"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10-</a:t>
                      </a:r>
                      <a:endParaRPr lang="hu-H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20%-</a:t>
                      </a:r>
                      <a:endParaRPr lang="hu-H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Csoportos</a:t>
                      </a:r>
                      <a:endParaRPr lang="hu-H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581128"/>
            <a:ext cx="3747583" cy="13151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5896260"/>
            <a:ext cx="939271" cy="93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9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"/>
    </mc:Choice>
    <mc:Fallback xmlns="">
      <p:transition spd="slow" advTm="446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714612" y="785794"/>
            <a:ext cx="4429125" cy="38100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miter lim="800000"/>
            <a:headEnd/>
            <a:tailEnd/>
          </a:ln>
          <a:extLst/>
        </p:spPr>
        <p:txBody>
          <a:bodyPr/>
          <a:lstStyle/>
          <a:p>
            <a:pPr algn="ctr">
              <a:defRPr/>
            </a:pPr>
            <a:r>
              <a:rPr lang="hu-HU" sz="2200" dirty="0" smtClean="0"/>
              <a:t>PREVENCIÓ és GYÓGYÍTÁS</a:t>
            </a:r>
          </a:p>
        </p:txBody>
      </p:sp>
      <p:sp>
        <p:nvSpPr>
          <p:cNvPr id="624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2571750"/>
            <a:ext cx="5929313" cy="3786188"/>
          </a:xfrm>
        </p:spPr>
        <p:txBody>
          <a:bodyPr/>
          <a:lstStyle/>
          <a:p>
            <a:r>
              <a:rPr lang="hu-HU" dirty="0" smtClean="0"/>
              <a:t>A prevenció célja: </a:t>
            </a:r>
          </a:p>
          <a:p>
            <a:pPr lvl="1"/>
            <a:r>
              <a:rPr lang="hu-HU" b="0" dirty="0" smtClean="0"/>
              <a:t>az egészség fenntartása, védelme</a:t>
            </a:r>
          </a:p>
          <a:p>
            <a:pPr lvl="1"/>
            <a:r>
              <a:rPr lang="hu-HU" b="0" dirty="0" smtClean="0"/>
              <a:t>a betegségek keletkezésének megelőzése,</a:t>
            </a:r>
            <a:br>
              <a:rPr lang="hu-HU" b="0" dirty="0" smtClean="0"/>
            </a:br>
            <a:r>
              <a:rPr lang="hu-HU" b="0" dirty="0" smtClean="0"/>
              <a:t>vagy korai felismerése</a:t>
            </a:r>
          </a:p>
          <a:p>
            <a:pPr lvl="1"/>
            <a:endParaRPr lang="hu-HU" b="0" dirty="0" smtClean="0"/>
          </a:p>
          <a:p>
            <a:endParaRPr lang="hu-HU" dirty="0" smtClean="0"/>
          </a:p>
          <a:p>
            <a:r>
              <a:rPr lang="hu-HU" dirty="0" smtClean="0"/>
              <a:t>Prevenció alapeszköze: </a:t>
            </a:r>
            <a:r>
              <a:rPr lang="hu-HU" dirty="0" smtClean="0">
                <a:solidFill>
                  <a:srgbClr val="FF0000"/>
                </a:solidFill>
              </a:rPr>
              <a:t>szűrővizsgálat /évente egyszer, nem kötelező/</a:t>
            </a:r>
          </a:p>
          <a:p>
            <a:endParaRPr lang="hu-HU" dirty="0" smtClean="0"/>
          </a:p>
          <a:p>
            <a:r>
              <a:rPr lang="hu-HU" dirty="0" smtClean="0"/>
              <a:t>A gyógyítás célja: </a:t>
            </a:r>
          </a:p>
          <a:p>
            <a:pPr lvl="1"/>
            <a:r>
              <a:rPr lang="hu-HU" b="0" dirty="0" smtClean="0"/>
              <a:t>az egészség helyreállítása, szövődmények megakadályozása és kezelése</a:t>
            </a:r>
          </a:p>
          <a:p>
            <a:pPr lvl="1"/>
            <a:endParaRPr lang="hu-HU" b="0" dirty="0" smtClean="0"/>
          </a:p>
          <a:p>
            <a:endParaRPr lang="hu-HU" dirty="0" smtClean="0"/>
          </a:p>
          <a:p>
            <a:endParaRPr lang="hu-HU" dirty="0" smtClean="0"/>
          </a:p>
        </p:txBody>
      </p:sp>
      <p:pic>
        <p:nvPicPr>
          <p:cNvPr id="6247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2311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Téglalap 3"/>
          <p:cNvSpPr>
            <a:spLocks noChangeArrowheads="1"/>
          </p:cNvSpPr>
          <p:nvPr/>
        </p:nvSpPr>
        <p:spPr bwMode="auto">
          <a:xfrm>
            <a:off x="1643063" y="1428750"/>
            <a:ext cx="65722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sz="2000">
                <a:solidFill>
                  <a:srgbClr val="FF0000"/>
                </a:solidFill>
              </a:rPr>
              <a:t>“A kialakult betegséget kezelni olyan, mintha az ember akkor kezdene kutat építeni, amikor már megszomjazott.” 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395" y="189988"/>
            <a:ext cx="1330746" cy="866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7388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ép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0688"/>
            <a:ext cx="2160240" cy="432048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899592" y="82630"/>
            <a:ext cx="7344816" cy="36933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u-HU" dirty="0" smtClean="0"/>
              <a:t>Szűrési </a:t>
            </a:r>
            <a:r>
              <a:rPr lang="hu-HU" dirty="0"/>
              <a:t>protokollok 2012.04.01. után </a:t>
            </a:r>
            <a:r>
              <a:rPr lang="hu-HU" dirty="0" smtClean="0"/>
              <a:t>létrejött szerződéseknél</a:t>
            </a:r>
            <a:endParaRPr lang="hu-HU" dirty="0"/>
          </a:p>
        </p:txBody>
      </p:sp>
      <p:graphicFrame>
        <p:nvGraphicFramePr>
          <p:cNvPr id="5" name="Objektum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143238"/>
              </p:ext>
            </p:extLst>
          </p:nvPr>
        </p:nvGraphicFramePr>
        <p:xfrm>
          <a:off x="107950" y="620713"/>
          <a:ext cx="8856663" cy="6120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Munkalap" r:id="rId5" imgW="8982168" imgH="6305653" progId="Excel.Sheet.12">
                  <p:embed/>
                </p:oleObj>
              </mc:Choice>
              <mc:Fallback>
                <p:oleObj name="Munkalap" r:id="rId5" imgW="8982168" imgH="630565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7950" y="620713"/>
                        <a:ext cx="8856663" cy="6120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651666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ím 1"/>
          <p:cNvSpPr>
            <a:spLocks noGrp="1"/>
          </p:cNvSpPr>
          <p:nvPr>
            <p:ph type="ctrTitle" idx="4294967295"/>
          </p:nvPr>
        </p:nvSpPr>
        <p:spPr>
          <a:xfrm>
            <a:off x="1115616" y="3068960"/>
            <a:ext cx="6911975" cy="2160587"/>
          </a:xfrm>
        </p:spPr>
        <p:txBody>
          <a:bodyPr/>
          <a:lstStyle/>
          <a:p>
            <a:pPr eaLnBrk="1" hangingPunct="1"/>
            <a:r>
              <a:rPr lang="hu-HU" sz="4800" dirty="0" smtClean="0">
                <a:latin typeface="Bodoni MT" pitchFamily="18" charset="0"/>
              </a:rPr>
              <a:t>Miért jó az ügyfélnek a Spring Egészségmegőrző Program?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 smtClean="0"/>
          </a:p>
        </p:txBody>
      </p:sp>
      <p:pic>
        <p:nvPicPr>
          <p:cNvPr id="14339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60350"/>
            <a:ext cx="3357562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4998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Kiszolgálás  </a:t>
            </a:r>
            <a:r>
              <a:rPr lang="hu-HU" dirty="0" err="1"/>
              <a:t>vs</a:t>
            </a:r>
            <a:r>
              <a:rPr lang="hu-HU" dirty="0"/>
              <a:t> Kiszolgáltatottság</a:t>
            </a:r>
            <a:br>
              <a:rPr lang="hu-HU" dirty="0"/>
            </a:b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14802" y="2095102"/>
            <a:ext cx="918051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hu-HU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Kiszolgálás  </a:t>
            </a:r>
            <a:endParaRPr lang="hu-HU" sz="54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hu-HU" sz="5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vs</a:t>
            </a:r>
            <a:endParaRPr lang="hu-H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450502" y="3861048"/>
            <a:ext cx="82509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hu-HU" sz="5400" cap="all" dirty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Kiszolgáltatottság</a:t>
            </a:r>
          </a:p>
        </p:txBody>
      </p:sp>
      <p:pic>
        <p:nvPicPr>
          <p:cNvPr id="2050" name="Picture 2" descr="C:\Users\parky\AppData\Local\Microsoft\Windows\Temporary Internet Files\Content.IE5\RZGFEVWF\MC900441890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57" y="1268760"/>
            <a:ext cx="1612900" cy="178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arky\AppData\Local\Microsoft\Windows\Temporary Internet Files\Content.IE5\0AV6EKM1\MC90044189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365" y="4782189"/>
            <a:ext cx="217805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16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5273" y="1484784"/>
            <a:ext cx="6858000" cy="885056"/>
          </a:xfrm>
        </p:spPr>
        <p:txBody>
          <a:bodyPr>
            <a:normAutofit fontScale="90000"/>
          </a:bodyPr>
          <a:lstStyle/>
          <a:p>
            <a:pPr lvl="0"/>
            <a:r>
              <a:rPr lang="hu-HU" sz="3100" dirty="0" smtClean="0">
                <a:solidFill>
                  <a:schemeClr val="tx1"/>
                </a:solidFill>
              </a:rPr>
              <a:t>Nincs </a:t>
            </a:r>
            <a:r>
              <a:rPr lang="hu-HU" sz="3100" dirty="0">
                <a:solidFill>
                  <a:schemeClr val="tx1"/>
                </a:solidFill>
              </a:rPr>
              <a:t>várakozás a szolgáltatások </a:t>
            </a:r>
            <a:r>
              <a:rPr lang="hu-HU" sz="3100" dirty="0" smtClean="0">
                <a:solidFill>
                  <a:schemeClr val="tx1"/>
                </a:solidFill>
              </a:rPr>
              <a:t>igénybevételekor</a:t>
            </a:r>
            <a:r>
              <a:rPr lang="hu-HU" sz="3100" dirty="0">
                <a:solidFill>
                  <a:schemeClr val="tx1"/>
                </a:solidFill>
              </a:rPr>
              <a:t>.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47102" y="4023303"/>
            <a:ext cx="4229422" cy="1956926"/>
          </a:xfrm>
        </p:spPr>
        <p:txBody>
          <a:bodyPr/>
          <a:lstStyle/>
          <a:p>
            <a:pPr marL="0" indent="0">
              <a:buNone/>
            </a:pPr>
            <a:r>
              <a:rPr lang="hu-HU" sz="2400" dirty="0">
                <a:solidFill>
                  <a:srgbClr val="000000"/>
                </a:solidFill>
              </a:rPr>
              <a:t>30 naptól akár 180 napig terjedő várólisták</a:t>
            </a:r>
            <a:r>
              <a:rPr lang="hu-HU" sz="2400" dirty="0" smtClean="0">
                <a:solidFill>
                  <a:srgbClr val="000000"/>
                </a:solidFill>
              </a:rPr>
              <a:t>, műtétnél </a:t>
            </a:r>
            <a:r>
              <a:rPr lang="hu-HU" sz="2400" dirty="0">
                <a:solidFill>
                  <a:srgbClr val="000000"/>
                </a:solidFill>
              </a:rPr>
              <a:t>már 1000 nap felettiség is!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823">
            <a:off x="299851" y="3573016"/>
            <a:ext cx="4286250" cy="28575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281826"/>
            <a:ext cx="2766888" cy="2075166"/>
          </a:xfrm>
          <a:prstGeom prst="rect">
            <a:avLst/>
          </a:prstGeom>
          <a:effectLst>
            <a:softEdge rad="63500"/>
          </a:effectLst>
          <a:scene3d>
            <a:camera prst="perspectiveHeroicExtremeLeftFacing"/>
            <a:lightRig rig="threePt" dir="t"/>
          </a:scene3d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2311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628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1556792"/>
            <a:ext cx="4391000" cy="381000"/>
          </a:xfrm>
        </p:spPr>
        <p:txBody>
          <a:bodyPr>
            <a:normAutofit fontScale="90000"/>
          </a:bodyPr>
          <a:lstStyle/>
          <a:p>
            <a:pPr lvl="0"/>
            <a:r>
              <a:rPr lang="hu-HU" sz="3100" dirty="0" smtClean="0">
                <a:solidFill>
                  <a:schemeClr val="tx1"/>
                </a:solidFill>
              </a:rPr>
              <a:t>Nincs paraszolvencia.</a:t>
            </a:r>
            <a:r>
              <a:rPr lang="hu-HU" dirty="0">
                <a:solidFill>
                  <a:srgbClr val="FF0000"/>
                </a:solidFill>
              </a:rPr>
              <a:t/>
            </a:r>
            <a:br>
              <a:rPr lang="hu-HU" dirty="0">
                <a:solidFill>
                  <a:srgbClr val="FF0000"/>
                </a:solidFill>
              </a:rPr>
            </a:b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44008" y="3912171"/>
            <a:ext cx="4174484" cy="2709664"/>
          </a:xfrm>
        </p:spPr>
        <p:txBody>
          <a:bodyPr/>
          <a:lstStyle/>
          <a:p>
            <a:pPr marL="0" indent="0">
              <a:buNone/>
            </a:pPr>
            <a:r>
              <a:rPr lang="hu-HU" sz="2400" dirty="0">
                <a:solidFill>
                  <a:srgbClr val="000000"/>
                </a:solidFill>
              </a:rPr>
              <a:t>Éves szinten 80 milliárdnyi hálapénz, ami  többnyire elvárt és nem eredményez minőségi szolgáltatást és gondoskodást!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3789040"/>
            <a:ext cx="4039359" cy="265251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766" y="1268760"/>
            <a:ext cx="3236748" cy="2160240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2311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282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484784"/>
            <a:ext cx="5436096" cy="1085408"/>
          </a:xfrm>
        </p:spPr>
        <p:txBody>
          <a:bodyPr>
            <a:normAutofit fontScale="90000"/>
          </a:bodyPr>
          <a:lstStyle/>
          <a:p>
            <a:pPr lvl="0"/>
            <a:r>
              <a:rPr lang="hu-HU" sz="3100" dirty="0" smtClean="0">
                <a:solidFill>
                  <a:schemeClr val="tx1"/>
                </a:solidFill>
              </a:rPr>
              <a:t>Fix </a:t>
            </a:r>
            <a:r>
              <a:rPr lang="hu-HU" sz="3100" dirty="0">
                <a:solidFill>
                  <a:schemeClr val="tx1"/>
                </a:solidFill>
              </a:rPr>
              <a:t>éves díjért átlátható és minőségi magán ellátást </a:t>
            </a:r>
            <a:r>
              <a:rPr lang="hu-HU" sz="3100" dirty="0" smtClean="0">
                <a:solidFill>
                  <a:schemeClr val="tx1"/>
                </a:solidFill>
              </a:rPr>
              <a:t>kap</a:t>
            </a:r>
            <a:br>
              <a:rPr lang="hu-HU" sz="3100" dirty="0" smtClean="0">
                <a:solidFill>
                  <a:schemeClr val="tx1"/>
                </a:solidFill>
              </a:rPr>
            </a:br>
            <a:r>
              <a:rPr lang="hu-HU" sz="3100" dirty="0" smtClean="0">
                <a:solidFill>
                  <a:schemeClr val="tx1"/>
                </a:solidFill>
              </a:rPr>
              <a:t>az ügyfelünk.</a:t>
            </a:r>
            <a:r>
              <a:rPr lang="hu-HU" dirty="0">
                <a:solidFill>
                  <a:srgbClr val="FF0000"/>
                </a:solidFill>
              </a:rPr>
              <a:t/>
            </a:r>
            <a:br>
              <a:rPr lang="hu-HU" dirty="0">
                <a:solidFill>
                  <a:srgbClr val="FF0000"/>
                </a:solidFill>
              </a:rPr>
            </a:b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195632" y="4149080"/>
            <a:ext cx="4716016" cy="1800200"/>
          </a:xfrm>
        </p:spPr>
        <p:txBody>
          <a:bodyPr/>
          <a:lstStyle/>
          <a:p>
            <a:pPr marL="0" indent="0">
              <a:buNone/>
            </a:pPr>
            <a:r>
              <a:rPr lang="hu-HU" sz="2400" dirty="0">
                <a:solidFill>
                  <a:srgbClr val="000000"/>
                </a:solidFill>
              </a:rPr>
              <a:t>A </a:t>
            </a:r>
            <a:r>
              <a:rPr lang="hu-HU" sz="2400" dirty="0" smtClean="0">
                <a:solidFill>
                  <a:srgbClr val="000000"/>
                </a:solidFill>
              </a:rPr>
              <a:t>7% </a:t>
            </a:r>
            <a:r>
              <a:rPr lang="hu-HU" sz="2400" dirty="0">
                <a:solidFill>
                  <a:srgbClr val="000000"/>
                </a:solidFill>
              </a:rPr>
              <a:t>fizetése illetve nem fizetése fejében mindenki ugyanazt az OEP ellátást kapja!</a:t>
            </a:r>
          </a:p>
          <a:p>
            <a:pPr marL="0" indent="0">
              <a:lnSpc>
                <a:spcPct val="150000"/>
              </a:lnSpc>
              <a:buNone/>
            </a:pPr>
            <a:endParaRPr lang="hu-HU" sz="2400" b="0" dirty="0">
              <a:solidFill>
                <a:srgbClr val="000000"/>
              </a:solidFill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466" y="1191464"/>
            <a:ext cx="3689347" cy="2453560"/>
          </a:xfrm>
          <a:prstGeom prst="rect">
            <a:avLst/>
          </a:prstGeom>
          <a:effectLst>
            <a:softEdge rad="31750"/>
          </a:effectLst>
          <a:scene3d>
            <a:camera prst="perspectiveHeroicExtremeLeftFacing"/>
            <a:lightRig rig="threePt" dir="t"/>
          </a:scene3d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3645024"/>
            <a:ext cx="4315434" cy="2808312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2311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248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59832" y="1319987"/>
            <a:ext cx="5508104" cy="1144984"/>
          </a:xfrm>
        </p:spPr>
        <p:txBody>
          <a:bodyPr>
            <a:noAutofit/>
          </a:bodyPr>
          <a:lstStyle/>
          <a:p>
            <a:pPr lvl="0"/>
            <a:r>
              <a:rPr lang="hu-HU" sz="2800" dirty="0" smtClean="0">
                <a:solidFill>
                  <a:schemeClr val="tx1"/>
                </a:solidFill>
              </a:rPr>
              <a:t>Nagy </a:t>
            </a:r>
            <a:r>
              <a:rPr lang="hu-HU" sz="2800" dirty="0">
                <a:solidFill>
                  <a:schemeClr val="tx1"/>
                </a:solidFill>
              </a:rPr>
              <a:t>hangsúly helyeződik a megelőzésre az éves szűrési csomagokon </a:t>
            </a:r>
            <a:r>
              <a:rPr lang="hu-HU" sz="2800" dirty="0" smtClean="0">
                <a:solidFill>
                  <a:schemeClr val="tx1"/>
                </a:solidFill>
              </a:rPr>
              <a:t>keresztül.</a:t>
            </a:r>
            <a:r>
              <a:rPr lang="hu-HU" sz="2800" dirty="0">
                <a:solidFill>
                  <a:srgbClr val="FF0000"/>
                </a:solidFill>
              </a:rPr>
              <a:t/>
            </a:r>
            <a:br>
              <a:rPr lang="hu-HU" sz="2800" dirty="0">
                <a:solidFill>
                  <a:srgbClr val="FF0000"/>
                </a:solidFill>
              </a:rPr>
            </a:br>
            <a:endParaRPr lang="hu-HU" sz="2800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71600" y="5085184"/>
            <a:ext cx="6858000" cy="1269504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hu-HU" sz="2400" dirty="0">
                <a:solidFill>
                  <a:srgbClr val="000000"/>
                </a:solidFill>
              </a:rPr>
              <a:t>A szűrési programok és a prevenció nem </a:t>
            </a:r>
            <a:r>
              <a:rPr lang="hu-HU" sz="2400" dirty="0" smtClean="0">
                <a:solidFill>
                  <a:srgbClr val="000000"/>
                </a:solidFill>
              </a:rPr>
              <a:t>rendszeresen szervezett </a:t>
            </a:r>
            <a:r>
              <a:rPr lang="hu-HU" sz="2400" dirty="0">
                <a:solidFill>
                  <a:srgbClr val="000000"/>
                </a:solidFill>
              </a:rPr>
              <a:t>és </a:t>
            </a:r>
            <a:r>
              <a:rPr lang="hu-HU" sz="2400" dirty="0" smtClean="0">
                <a:solidFill>
                  <a:srgbClr val="000000"/>
                </a:solidFill>
              </a:rPr>
              <a:t>személyre szabott!</a:t>
            </a:r>
            <a:endParaRPr lang="hu-HU" dirty="0">
              <a:solidFill>
                <a:srgbClr val="000000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348880"/>
            <a:ext cx="3272150" cy="2183868"/>
          </a:xfrm>
          <a:prstGeom prst="roundRect">
            <a:avLst>
              <a:gd name="adj" fmla="val 9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82" y="1340768"/>
            <a:ext cx="3402156" cy="2460488"/>
          </a:xfrm>
          <a:prstGeom prst="rect">
            <a:avLst/>
          </a:prstGeom>
          <a:effectLst>
            <a:softEdge rad="63500"/>
          </a:effectLst>
          <a:scene3d>
            <a:camera prst="perspectiveContrastingRightFacing"/>
            <a:lightRig rig="threePt" dir="t"/>
          </a:scene3d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912" y="3275746"/>
            <a:ext cx="2817155" cy="18739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2311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874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99592" y="1915989"/>
            <a:ext cx="5400600" cy="381000"/>
          </a:xfrm>
        </p:spPr>
        <p:txBody>
          <a:bodyPr>
            <a:normAutofit fontScale="90000"/>
          </a:bodyPr>
          <a:lstStyle/>
          <a:p>
            <a:pPr lvl="0"/>
            <a:r>
              <a:rPr lang="hu-HU" sz="2700" dirty="0" smtClean="0">
                <a:solidFill>
                  <a:schemeClr val="tx1"/>
                </a:solidFill>
              </a:rPr>
              <a:t>Az </a:t>
            </a:r>
            <a:r>
              <a:rPr lang="hu-HU" sz="2700" dirty="0">
                <a:solidFill>
                  <a:schemeClr val="tx1"/>
                </a:solidFill>
              </a:rPr>
              <a:t>ellátásszervezés is a szolgáltatás része, mely időt és energiát takarít meg az </a:t>
            </a:r>
            <a:r>
              <a:rPr lang="hu-HU" sz="2700" dirty="0" smtClean="0">
                <a:solidFill>
                  <a:schemeClr val="tx1"/>
                </a:solidFill>
              </a:rPr>
              <a:t>ügyfélnek.</a:t>
            </a:r>
            <a:r>
              <a:rPr lang="hu-HU" dirty="0">
                <a:solidFill>
                  <a:schemeClr val="tx1"/>
                </a:solidFill>
              </a:rPr>
              <a:t/>
            </a:r>
            <a:br>
              <a:rPr lang="hu-HU" dirty="0">
                <a:solidFill>
                  <a:schemeClr val="tx1"/>
                </a:solidFill>
              </a:rPr>
            </a:b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211960" y="4293096"/>
            <a:ext cx="4555232" cy="206159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sz="2800" dirty="0">
                <a:solidFill>
                  <a:srgbClr val="000000"/>
                </a:solidFill>
              </a:rPr>
              <a:t>A saját ellátás szervezés sok időt és türelmet igényel,ezért többnyire megvárjuk a betegség kialakulását!</a:t>
            </a:r>
          </a:p>
          <a:p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051005"/>
            <a:ext cx="2113266" cy="3168352"/>
          </a:xfrm>
          <a:prstGeom prst="rect">
            <a:avLst/>
          </a:prstGeom>
          <a:effectLst>
            <a:softEdge rad="63500"/>
          </a:effectLst>
          <a:scene3d>
            <a:camera prst="perspectiveHeroicExtremeLeftFacing"/>
            <a:lightRig rig="threePt" dir="t"/>
          </a:scene3d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4221088"/>
            <a:ext cx="3099475" cy="2376264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2311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974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18"/>
          <p:cNvSpPr>
            <a:spLocks noGrp="1" noChangeArrowheads="1"/>
          </p:cNvSpPr>
          <p:nvPr>
            <p:ph type="title"/>
          </p:nvPr>
        </p:nvSpPr>
        <p:spPr>
          <a:xfrm>
            <a:off x="2143124" y="1124744"/>
            <a:ext cx="5072063" cy="85725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hu-HU" dirty="0" err="1" smtClean="0">
                <a:solidFill>
                  <a:srgbClr val="332084"/>
                </a:solidFill>
              </a:rPr>
              <a:t>Medicover</a:t>
            </a:r>
            <a:r>
              <a:rPr lang="hu-HU" dirty="0" smtClean="0">
                <a:solidFill>
                  <a:srgbClr val="332084"/>
                </a:solidFill>
              </a:rPr>
              <a:t> Magyarország</a:t>
            </a:r>
          </a:p>
        </p:txBody>
      </p:sp>
      <p:pic>
        <p:nvPicPr>
          <p:cNvPr id="20485" name="Picture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63" y="2357438"/>
            <a:ext cx="2357437" cy="174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</p:pic>
      <p:pic>
        <p:nvPicPr>
          <p:cNvPr id="20486" name="Picture 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2357438"/>
            <a:ext cx="2643188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2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" y="2428875"/>
            <a:ext cx="2500313" cy="170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12" name="Szövegdoboz 11"/>
          <p:cNvSpPr txBox="1"/>
          <p:nvPr/>
        </p:nvSpPr>
        <p:spPr>
          <a:xfrm>
            <a:off x="571500" y="4357688"/>
            <a:ext cx="8215313" cy="31393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800100" lvl="1" indent="-342900" algn="l">
              <a:buFont typeface="Arial" pitchFamily="34" charset="0"/>
              <a:buChar char="•"/>
              <a:defRPr/>
            </a:pPr>
            <a:r>
              <a:rPr lang="hu-HU" dirty="0">
                <a:latin typeface="+mj-lt"/>
                <a:cs typeface="Calibri" pitchFamily="34" charset="0"/>
              </a:rPr>
              <a:t>Piacvezető  magán egészségügyi szolgáltató Magyarországon</a:t>
            </a:r>
          </a:p>
          <a:p>
            <a:pPr marL="800100" lvl="1" indent="-342900" algn="l">
              <a:buFont typeface="Arial" pitchFamily="34" charset="0"/>
              <a:buChar char="•"/>
              <a:defRPr/>
            </a:pPr>
            <a:r>
              <a:rPr lang="hu-HU" dirty="0">
                <a:latin typeface="+mj-lt"/>
                <a:cs typeface="Calibri" pitchFamily="34" charset="0"/>
              </a:rPr>
              <a:t>Közel 1000 nagyvállalat, több mint </a:t>
            </a:r>
            <a:r>
              <a:rPr lang="hu-HU" dirty="0" smtClean="0">
                <a:latin typeface="+mj-lt"/>
                <a:cs typeface="Calibri" pitchFamily="34" charset="0"/>
              </a:rPr>
              <a:t>60.000 </a:t>
            </a:r>
            <a:r>
              <a:rPr lang="hu-HU" dirty="0">
                <a:latin typeface="+mj-lt"/>
                <a:cs typeface="Calibri" pitchFamily="34" charset="0"/>
              </a:rPr>
              <a:t>tag</a:t>
            </a:r>
          </a:p>
          <a:p>
            <a:pPr marL="800100" lvl="1" indent="-342900" algn="l">
              <a:buFont typeface="Arial" pitchFamily="34" charset="0"/>
              <a:buChar char="•"/>
              <a:defRPr/>
            </a:pPr>
            <a:r>
              <a:rPr lang="hu-HU" dirty="0">
                <a:latin typeface="+mj-lt"/>
                <a:cs typeface="Calibri" pitchFamily="34" charset="0"/>
              </a:rPr>
              <a:t>Két teljesen felszerelt saját egészségközpont</a:t>
            </a:r>
          </a:p>
          <a:p>
            <a:pPr marL="800100" lvl="1" indent="-342900" algn="l">
              <a:buFont typeface="Arial" pitchFamily="34" charset="0"/>
              <a:buChar char="•"/>
              <a:defRPr/>
            </a:pPr>
            <a:r>
              <a:rPr lang="hu-HU" dirty="0">
                <a:latin typeface="+mj-lt"/>
                <a:cs typeface="Calibri" pitchFamily="34" charset="0"/>
              </a:rPr>
              <a:t>Több mint 100 fős egészségügyi foglalkoztatott (orvosok, nővérek)</a:t>
            </a:r>
          </a:p>
          <a:p>
            <a:pPr marL="800100" lvl="1" indent="-342900" algn="l">
              <a:buFont typeface="Arial" pitchFamily="34" charset="0"/>
              <a:buChar char="•"/>
              <a:defRPr/>
            </a:pPr>
            <a:r>
              <a:rPr lang="hu-HU" dirty="0">
                <a:latin typeface="+mj-lt"/>
                <a:cs typeface="Calibri" pitchFamily="34" charset="0"/>
              </a:rPr>
              <a:t>Több mint 300 szerződött egészségügyi szolgáltató partner</a:t>
            </a:r>
          </a:p>
          <a:p>
            <a:pPr marL="800100" lvl="1" indent="-342900" algn="l">
              <a:buFont typeface="Arial" pitchFamily="34" charset="0"/>
              <a:buChar char="•"/>
              <a:defRPr/>
            </a:pPr>
            <a:r>
              <a:rPr lang="hu-HU" dirty="0">
                <a:latin typeface="+mj-lt"/>
                <a:cs typeface="Calibri" pitchFamily="34" charset="0"/>
              </a:rPr>
              <a:t>Évente több mint </a:t>
            </a:r>
            <a:r>
              <a:rPr lang="hu-HU" dirty="0" smtClean="0">
                <a:latin typeface="+mj-lt"/>
                <a:cs typeface="Calibri" pitchFamily="34" charset="0"/>
              </a:rPr>
              <a:t>160.000 </a:t>
            </a:r>
            <a:r>
              <a:rPr lang="hu-HU" dirty="0">
                <a:latin typeface="+mj-lt"/>
                <a:cs typeface="Calibri" pitchFamily="34" charset="0"/>
              </a:rPr>
              <a:t>orvosi </a:t>
            </a:r>
            <a:r>
              <a:rPr lang="hu-HU" dirty="0" smtClean="0">
                <a:latin typeface="+mj-lt"/>
                <a:cs typeface="Calibri" pitchFamily="34" charset="0"/>
              </a:rPr>
              <a:t>vizsgálat</a:t>
            </a:r>
          </a:p>
          <a:p>
            <a:pPr marL="800100" lvl="1" indent="-342900" algn="l">
              <a:buFont typeface="Arial" pitchFamily="34" charset="0"/>
              <a:buChar char="•"/>
              <a:defRPr/>
            </a:pPr>
            <a:r>
              <a:rPr lang="hu-HU" u="sng" dirty="0" smtClean="0">
                <a:latin typeface="+mj-lt"/>
                <a:cs typeface="Calibri" pitchFamily="34" charset="0"/>
              </a:rPr>
              <a:t>Egészségügyi szolgáltató és egészség biztosító egy cégcsoporton belül/13 illetve 3 éve/</a:t>
            </a:r>
          </a:p>
          <a:p>
            <a:pPr lvl="1" algn="l">
              <a:defRPr/>
            </a:pPr>
            <a:endParaRPr lang="hu-HU" dirty="0">
              <a:latin typeface="+mj-lt"/>
              <a:cs typeface="Calibri" pitchFamily="34" charset="0"/>
            </a:endParaRPr>
          </a:p>
          <a:p>
            <a:pPr marL="800100" lvl="1" indent="-342900" algn="l">
              <a:buFont typeface="Arial" pitchFamily="34" charset="0"/>
              <a:buChar char="•"/>
              <a:defRPr/>
            </a:pPr>
            <a:endParaRPr lang="hu-HU" dirty="0">
              <a:latin typeface="+mj-lt"/>
              <a:cs typeface="Calibri" pitchFamily="34" charset="0"/>
            </a:endParaRPr>
          </a:p>
          <a:p>
            <a:pPr marL="800100" lvl="1" indent="-342900" algn="l">
              <a:buFont typeface="Arial" pitchFamily="34" charset="0"/>
              <a:buChar char="•"/>
              <a:defRPr/>
            </a:pPr>
            <a:endParaRPr lang="hu-HU" dirty="0">
              <a:latin typeface="+mj-lt"/>
              <a:cs typeface="Calibri" pitchFamily="34" charset="0"/>
            </a:endParaRPr>
          </a:p>
        </p:txBody>
      </p:sp>
      <p:pic>
        <p:nvPicPr>
          <p:cNvPr id="20489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2311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994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125" y="1576512"/>
            <a:ext cx="5184576" cy="1368152"/>
          </a:xfrm>
        </p:spPr>
        <p:txBody>
          <a:bodyPr>
            <a:normAutofit fontScale="90000"/>
          </a:bodyPr>
          <a:lstStyle/>
          <a:p>
            <a:pPr lvl="0"/>
            <a:r>
              <a:rPr lang="hu-HU" sz="2700" dirty="0" smtClean="0">
                <a:solidFill>
                  <a:schemeClr val="tx1"/>
                </a:solidFill>
              </a:rPr>
              <a:t>A kiszélesített laborvizsgálat és a fejlett diagnosztikai </a:t>
            </a:r>
            <a:r>
              <a:rPr lang="hu-HU" sz="2700" dirty="0">
                <a:solidFill>
                  <a:schemeClr val="tx1"/>
                </a:solidFill>
              </a:rPr>
              <a:t>vizsgálatok is elérhetőek gyorsan és </a:t>
            </a:r>
            <a:r>
              <a:rPr lang="hu-HU" sz="2700" dirty="0" smtClean="0">
                <a:solidFill>
                  <a:schemeClr val="tx1"/>
                </a:solidFill>
              </a:rPr>
              <a:t>kényelmesen.</a:t>
            </a:r>
            <a:r>
              <a:rPr lang="hu-HU" dirty="0">
                <a:solidFill>
                  <a:srgbClr val="FF0000"/>
                </a:solidFill>
              </a:rPr>
              <a:t/>
            </a:r>
            <a:br>
              <a:rPr lang="hu-HU" dirty="0">
                <a:solidFill>
                  <a:srgbClr val="FF0000"/>
                </a:solidFill>
              </a:rPr>
            </a:b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63888" y="4581128"/>
            <a:ext cx="5497752" cy="1557536"/>
          </a:xfrm>
        </p:spPr>
        <p:txBody>
          <a:bodyPr/>
          <a:lstStyle/>
          <a:p>
            <a:pPr marL="0" indent="0">
              <a:buNone/>
            </a:pPr>
            <a:r>
              <a:rPr lang="hu-HU" sz="2800" dirty="0">
                <a:solidFill>
                  <a:srgbClr val="000000"/>
                </a:solidFill>
              </a:rPr>
              <a:t>A korszerű diagnosztika több hónapos várakozással vagy komoly egyszeri költséggel érhető csak el!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552" y="1085233"/>
            <a:ext cx="3810000" cy="2540000"/>
          </a:xfrm>
          <a:prstGeom prst="rect">
            <a:avLst/>
          </a:prstGeom>
          <a:effectLst>
            <a:reflection blurRad="6350" stA="50000" endA="300" endPos="55000" dir="5400000" sy="-100000" algn="bl" rotWithShape="0"/>
            <a:softEdge rad="31750"/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456109"/>
            <a:ext cx="3168352" cy="21083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2311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764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5973" y="1844824"/>
            <a:ext cx="5335478" cy="1029072"/>
          </a:xfrm>
        </p:spPr>
        <p:txBody>
          <a:bodyPr>
            <a:normAutofit fontScale="90000"/>
          </a:bodyPr>
          <a:lstStyle/>
          <a:p>
            <a:pPr lvl="0"/>
            <a:r>
              <a:rPr lang="hu-HU" sz="2700" dirty="0" smtClean="0">
                <a:solidFill>
                  <a:schemeClr val="tx1"/>
                </a:solidFill>
              </a:rPr>
              <a:t>A  </a:t>
            </a:r>
            <a:r>
              <a:rPr lang="hu-HU" sz="2700" dirty="0">
                <a:solidFill>
                  <a:schemeClr val="tx1"/>
                </a:solidFill>
              </a:rPr>
              <a:t>Budapesti saját </a:t>
            </a:r>
            <a:r>
              <a:rPr lang="hu-HU" sz="2700" dirty="0" smtClean="0">
                <a:solidFill>
                  <a:schemeClr val="tx1"/>
                </a:solidFill>
              </a:rPr>
              <a:t>klinikáinkon és a helyi egészség pontjainkon </a:t>
            </a:r>
            <a:r>
              <a:rPr lang="hu-HU" sz="2700" dirty="0">
                <a:solidFill>
                  <a:schemeClr val="tx1"/>
                </a:solidFill>
              </a:rPr>
              <a:t>az ellátás </a:t>
            </a:r>
            <a:r>
              <a:rPr lang="hu-HU" sz="2700" dirty="0" smtClean="0">
                <a:solidFill>
                  <a:schemeClr val="tx1"/>
                </a:solidFill>
              </a:rPr>
              <a:t> </a:t>
            </a:r>
            <a:r>
              <a:rPr lang="hu-HU" sz="2700" dirty="0">
                <a:solidFill>
                  <a:schemeClr val="tx1"/>
                </a:solidFill>
              </a:rPr>
              <a:t>könnyen elérhető. </a:t>
            </a:r>
            <a:r>
              <a:rPr lang="hu-HU" dirty="0">
                <a:solidFill>
                  <a:srgbClr val="FF0000"/>
                </a:solidFill>
              </a:rPr>
              <a:t/>
            </a:r>
            <a:br>
              <a:rPr lang="hu-HU" dirty="0">
                <a:solidFill>
                  <a:srgbClr val="FF0000"/>
                </a:solidFill>
              </a:rPr>
            </a:b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863134" y="4089408"/>
            <a:ext cx="6129548" cy="2752572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hu-HU" sz="2400" dirty="0">
                <a:solidFill>
                  <a:srgbClr val="000000"/>
                </a:solidFill>
              </a:rPr>
              <a:t>Ezzel szemben közegészségügyi tény, hogy akár egy belföldi nyaralás alkalmával is bonyolult és nehézkes megfelelő szakorvost találni egészségi probléma esetén.  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2800" dirty="0"/>
              <a:t> </a:t>
            </a:r>
          </a:p>
          <a:p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916788"/>
            <a:ext cx="2673251" cy="20485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524" y="1268760"/>
            <a:ext cx="3840088" cy="27900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2311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690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79800" y="1705979"/>
            <a:ext cx="6624736" cy="381000"/>
          </a:xfrm>
        </p:spPr>
        <p:txBody>
          <a:bodyPr>
            <a:noAutofit/>
          </a:bodyPr>
          <a:lstStyle/>
          <a:p>
            <a:r>
              <a:rPr lang="hu-HU" sz="2400" dirty="0" smtClean="0">
                <a:solidFill>
                  <a:schemeClr val="tx1"/>
                </a:solidFill>
              </a:rPr>
              <a:t>KORLÁTLAN hozzáférési lehetőség magas színvonalú magánklinikai szolgáltatásokhoz </a:t>
            </a:r>
            <a:endParaRPr lang="hu-HU" sz="2400" dirty="0">
              <a:solidFill>
                <a:schemeClr val="tx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5373216"/>
            <a:ext cx="8964488" cy="1341512"/>
          </a:xfrm>
        </p:spPr>
        <p:txBody>
          <a:bodyPr/>
          <a:lstStyle/>
          <a:p>
            <a:pPr marL="0" indent="0">
              <a:buNone/>
            </a:pPr>
            <a:r>
              <a:rPr lang="hu-HU" sz="2400" dirty="0">
                <a:solidFill>
                  <a:srgbClr val="000000"/>
                </a:solidFill>
              </a:rPr>
              <a:t>Ugyanazon problémával,ugyanazon szakághoz bejutni minimum 3 hónap időszak után lehet!</a:t>
            </a:r>
          </a:p>
          <a:p>
            <a:endParaRPr lang="hu-HU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142984"/>
            <a:ext cx="2112985" cy="3024336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2380">
            <a:off x="755576" y="2459063"/>
            <a:ext cx="302433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420888"/>
            <a:ext cx="2738098" cy="2377745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2311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905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2958" y="1412776"/>
            <a:ext cx="6302504" cy="841168"/>
          </a:xfrm>
        </p:spPr>
        <p:txBody>
          <a:bodyPr>
            <a:normAutofit fontScale="90000"/>
          </a:bodyPr>
          <a:lstStyle/>
          <a:p>
            <a:pPr lvl="0"/>
            <a:r>
              <a:rPr lang="hu-HU" sz="2700" dirty="0" smtClean="0">
                <a:solidFill>
                  <a:schemeClr val="tx1"/>
                </a:solidFill>
              </a:rPr>
              <a:t>Támogatás az orvos szakmai szempontból megfelelő szakorvosi kezelés és orvos</a:t>
            </a:r>
            <a:br>
              <a:rPr lang="hu-HU" sz="2700" dirty="0" smtClean="0">
                <a:solidFill>
                  <a:schemeClr val="tx1"/>
                </a:solidFill>
              </a:rPr>
            </a:br>
            <a:r>
              <a:rPr lang="hu-HU" sz="2700" dirty="0" smtClean="0">
                <a:solidFill>
                  <a:schemeClr val="tx1"/>
                </a:solidFill>
              </a:rPr>
              <a:t>kiválasztásában. 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4618591"/>
            <a:ext cx="8568952" cy="220560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hu-HU" sz="2400" dirty="0">
                <a:solidFill>
                  <a:srgbClr val="000000"/>
                </a:solidFill>
              </a:rPr>
              <a:t>Az illetékes SZTK orvos vagy a „szájhagyomány”útján szerzett magánorvos áll rendelkezésre szakmai háttérkontroll </a:t>
            </a:r>
            <a:r>
              <a:rPr lang="hu-HU" sz="2400" dirty="0" smtClean="0">
                <a:solidFill>
                  <a:srgbClr val="000000"/>
                </a:solidFill>
              </a:rPr>
              <a:t>nélkül.</a:t>
            </a:r>
            <a:endParaRPr lang="hu-HU" sz="2400" dirty="0">
              <a:solidFill>
                <a:srgbClr val="000000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420888"/>
            <a:ext cx="2917130" cy="202428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589">
            <a:off x="6224853" y="1388674"/>
            <a:ext cx="2160240" cy="322595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7034">
            <a:off x="4607712" y="1669590"/>
            <a:ext cx="1944216" cy="292284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2311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715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445179"/>
            <a:ext cx="5868144" cy="1440160"/>
          </a:xfrm>
        </p:spPr>
        <p:txBody>
          <a:bodyPr>
            <a:noAutofit/>
          </a:bodyPr>
          <a:lstStyle/>
          <a:p>
            <a:pPr lvl="0"/>
            <a:r>
              <a:rPr lang="hu-HU" sz="2400" dirty="0">
                <a:solidFill>
                  <a:schemeClr val="tx1"/>
                </a:solidFill>
              </a:rPr>
              <a:t>A</a:t>
            </a:r>
            <a:r>
              <a:rPr lang="hu-HU" sz="2400" dirty="0" smtClean="0">
                <a:solidFill>
                  <a:schemeClr val="tx1"/>
                </a:solidFill>
              </a:rPr>
              <a:t> </a:t>
            </a:r>
            <a:r>
              <a:rPr lang="hu-HU" sz="2400" dirty="0">
                <a:solidFill>
                  <a:schemeClr val="tx1"/>
                </a:solidFill>
              </a:rPr>
              <a:t>gyógyítás elengedhetetlen része a leletek és vizsgálati eredmények „lefordítása”az ügyfelek részére </a:t>
            </a:r>
            <a:r>
              <a:rPr lang="hu-HU" sz="2400" dirty="0" smtClean="0">
                <a:solidFill>
                  <a:schemeClr val="tx1"/>
                </a:solidFill>
              </a:rPr>
              <a:t>szóban és írásban is.</a:t>
            </a:r>
            <a:r>
              <a:rPr lang="hu-HU" sz="2400" dirty="0">
                <a:solidFill>
                  <a:srgbClr val="FF0000"/>
                </a:solidFill>
              </a:rPr>
              <a:t/>
            </a:r>
            <a:br>
              <a:rPr lang="hu-HU" sz="2400" dirty="0">
                <a:solidFill>
                  <a:srgbClr val="FF0000"/>
                </a:solidFill>
              </a:rPr>
            </a:br>
            <a:endParaRPr lang="hu-HU" sz="2400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627784" y="3933056"/>
            <a:ext cx="6336704" cy="2232248"/>
          </a:xfrm>
        </p:spPr>
        <p:txBody>
          <a:bodyPr/>
          <a:lstStyle/>
          <a:p>
            <a:pPr marL="0" indent="0">
              <a:buNone/>
            </a:pPr>
            <a:r>
              <a:rPr lang="hu-HU" sz="2800" dirty="0">
                <a:solidFill>
                  <a:srgbClr val="000000"/>
                </a:solidFill>
              </a:rPr>
              <a:t>A labor leletek és zárójelentések közérthető és pontos lefordítására</a:t>
            </a:r>
            <a:r>
              <a:rPr lang="hu-HU" sz="2800" dirty="0" smtClean="0">
                <a:solidFill>
                  <a:srgbClr val="000000"/>
                </a:solidFill>
              </a:rPr>
              <a:t>, megmagyarázására </a:t>
            </a:r>
            <a:r>
              <a:rPr lang="hu-HU" sz="2800" dirty="0">
                <a:solidFill>
                  <a:srgbClr val="000000"/>
                </a:solidFill>
              </a:rPr>
              <a:t>többnyire nincs idő és türelem!</a:t>
            </a:r>
          </a:p>
          <a:p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704" y="1340768"/>
            <a:ext cx="3168352" cy="22348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3797">
            <a:off x="229897" y="4000089"/>
            <a:ext cx="2543144" cy="2465065"/>
          </a:xfrm>
          <a:prstGeom prst="rect">
            <a:avLst/>
          </a:prstGeom>
          <a:effectLst>
            <a:softEdge rad="63500"/>
          </a:effectLst>
          <a:scene3d>
            <a:camera prst="isometricRightUp"/>
            <a:lightRig rig="threePt" dir="t"/>
          </a:scene3d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2311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292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2132856"/>
            <a:ext cx="6192688" cy="1389112"/>
          </a:xfrm>
        </p:spPr>
        <p:txBody>
          <a:bodyPr>
            <a:normAutofit fontScale="90000"/>
          </a:bodyPr>
          <a:lstStyle/>
          <a:p>
            <a:pPr lvl="0">
              <a:lnSpc>
                <a:spcPct val="150000"/>
              </a:lnSpc>
            </a:pPr>
            <a:r>
              <a:rPr lang="hu-HU" sz="2700" dirty="0" smtClean="0">
                <a:solidFill>
                  <a:schemeClr val="tx1"/>
                </a:solidFill>
              </a:rPr>
              <a:t>A </a:t>
            </a:r>
            <a:r>
              <a:rPr lang="hu-HU" sz="2700" dirty="0">
                <a:solidFill>
                  <a:schemeClr val="tx1"/>
                </a:solidFill>
              </a:rPr>
              <a:t>Medicover </a:t>
            </a:r>
            <a:r>
              <a:rPr lang="hu-HU" sz="2700" dirty="0" smtClean="0">
                <a:solidFill>
                  <a:schemeClr val="tx1"/>
                </a:solidFill>
              </a:rPr>
              <a:t>rendszerében </a:t>
            </a:r>
            <a:r>
              <a:rPr lang="hu-HU" sz="2700" dirty="0">
                <a:solidFill>
                  <a:schemeClr val="tx1"/>
                </a:solidFill>
              </a:rPr>
              <a:t>az ügyféllel kapcsolatos minden adat és információ </a:t>
            </a:r>
            <a:r>
              <a:rPr lang="hu-HU" sz="2700" dirty="0" smtClean="0">
                <a:solidFill>
                  <a:schemeClr val="tx1"/>
                </a:solidFill>
              </a:rPr>
              <a:t>digitálisan tárolva van</a:t>
            </a:r>
            <a:r>
              <a:rPr lang="hu-HU" sz="2700" dirty="0">
                <a:solidFill>
                  <a:schemeClr val="tx1"/>
                </a:solidFill>
              </a:rPr>
              <a:t>, így a gyógyítás egyszerű és biztonságos bárhol az </a:t>
            </a:r>
            <a:r>
              <a:rPr lang="hu-HU" sz="2700" dirty="0" smtClean="0">
                <a:solidFill>
                  <a:schemeClr val="tx1"/>
                </a:solidFill>
              </a:rPr>
              <a:t>országban. </a:t>
            </a:r>
            <a:r>
              <a:rPr lang="hu-HU" dirty="0">
                <a:solidFill>
                  <a:srgbClr val="FF0000"/>
                </a:solidFill>
              </a:rPr>
              <a:t/>
            </a:r>
            <a:br>
              <a:rPr lang="hu-HU" dirty="0">
                <a:solidFill>
                  <a:srgbClr val="FF0000"/>
                </a:solidFill>
              </a:rPr>
            </a:b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61347" y="5041379"/>
            <a:ext cx="6858000" cy="1413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>
                <a:solidFill>
                  <a:srgbClr val="000000"/>
                </a:solidFill>
              </a:rPr>
              <a:t>Az OEP információs rendszere és összeköttetései nagyon hiányosak, melyek csökkentik a gyors gyógyulás esélyeit!</a:t>
            </a:r>
          </a:p>
          <a:p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770" y="1628800"/>
            <a:ext cx="3343230" cy="18722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581128"/>
            <a:ext cx="1216149" cy="21543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2311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146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parky\AppData\Local\Microsoft\Windows\Temporary Internet Files\Content.IE5\354Z5HLK\MC900441946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717032"/>
            <a:ext cx="1812925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Program Files\Microsoft Office\MEDIA\CAGCAT10\j028603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429000"/>
            <a:ext cx="1420447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parky\AppData\Local\Microsoft\Windows\Temporary Internet Files\Content.IE5\AFLGY623\MC900442036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3439"/>
            <a:ext cx="185737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2311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234671" y="3001764"/>
            <a:ext cx="9420187" cy="3831818"/>
          </a:xfrm>
          <a:prstGeom prst="rect">
            <a:avLst/>
          </a:prstGeom>
          <a:noFill/>
        </p:spPr>
        <p:txBody>
          <a:bodyPr wrap="square" numCol="2" spcCol="0" rtlCol="0">
            <a:spAutoFit/>
          </a:bodyPr>
          <a:lstStyle/>
          <a:p>
            <a:pPr marL="285750" lvl="0" indent="-285750" algn="l" fontAlgn="base">
              <a:lnSpc>
                <a:spcPct val="150000"/>
              </a:lnSpc>
              <a:buFont typeface="Wingdings" pitchFamily="2" charset="2"/>
              <a:buChar char="ü"/>
            </a:pPr>
            <a:r>
              <a:rPr lang="hu-HU" sz="2000" b="1" dirty="0" err="1"/>
              <a:t>Kultúrált</a:t>
            </a:r>
            <a:r>
              <a:rPr lang="hu-HU" sz="2000" b="1" dirty="0"/>
              <a:t> környezet </a:t>
            </a:r>
            <a:endParaRPr lang="hu-HU" sz="2000" dirty="0"/>
          </a:p>
          <a:p>
            <a:pPr marL="285750" lvl="0" indent="-285750" algn="l" fontAlgn="base">
              <a:lnSpc>
                <a:spcPct val="150000"/>
              </a:lnSpc>
              <a:buFont typeface="Wingdings" pitchFamily="2" charset="2"/>
              <a:buChar char="ü"/>
            </a:pPr>
            <a:r>
              <a:rPr lang="hu-HU" sz="2000" b="1" dirty="0" err="1"/>
              <a:t>Időpontegyeztetés</a:t>
            </a:r>
            <a:r>
              <a:rPr lang="hu-HU" sz="2000" b="1" dirty="0"/>
              <a:t> </a:t>
            </a:r>
            <a:endParaRPr lang="hu-HU" sz="2000" dirty="0"/>
          </a:p>
          <a:p>
            <a:pPr marL="285750" lvl="0" indent="-285750" algn="l" fontAlgn="base">
              <a:lnSpc>
                <a:spcPct val="150000"/>
              </a:lnSpc>
              <a:buFont typeface="Wingdings" pitchFamily="2" charset="2"/>
              <a:buChar char="ü"/>
            </a:pPr>
            <a:r>
              <a:rPr lang="hu-HU" sz="2000" b="1" dirty="0"/>
              <a:t>Gyors hozzáférés</a:t>
            </a:r>
            <a:endParaRPr lang="hu-HU" sz="2000" dirty="0"/>
          </a:p>
          <a:p>
            <a:pPr marL="285750" lvl="0" indent="-285750" algn="l" fontAlgn="base">
              <a:lnSpc>
                <a:spcPct val="150000"/>
              </a:lnSpc>
              <a:buFont typeface="Wingdings" pitchFamily="2" charset="2"/>
              <a:buChar char="ü"/>
            </a:pPr>
            <a:r>
              <a:rPr lang="hu-HU" sz="2000" b="1" dirty="0"/>
              <a:t>Tájékoztatás</a:t>
            </a:r>
            <a:endParaRPr lang="hu-HU" sz="2000" dirty="0"/>
          </a:p>
          <a:p>
            <a:pPr marL="285750" lvl="0" indent="-285750" algn="l" fontAlgn="base">
              <a:lnSpc>
                <a:spcPct val="150000"/>
              </a:lnSpc>
              <a:buFont typeface="Wingdings" pitchFamily="2" charset="2"/>
              <a:buChar char="ü"/>
            </a:pPr>
            <a:r>
              <a:rPr lang="hu-HU" sz="2000" b="1" dirty="0"/>
              <a:t>Szigorú szakmai kontroll</a:t>
            </a:r>
            <a:endParaRPr lang="hu-HU" sz="2000" dirty="0"/>
          </a:p>
          <a:p>
            <a:pPr marL="285750" lvl="0" indent="-285750" algn="l" fontAlgn="base">
              <a:lnSpc>
                <a:spcPct val="150000"/>
              </a:lnSpc>
              <a:buFont typeface="Wingdings" pitchFamily="2" charset="2"/>
              <a:buChar char="ü"/>
            </a:pPr>
            <a:r>
              <a:rPr lang="hu-HU" sz="2000" b="1" dirty="0" smtClean="0"/>
              <a:t>Elégedettség mérés</a:t>
            </a:r>
            <a:endParaRPr lang="hu-HU" sz="2000" dirty="0" smtClean="0"/>
          </a:p>
          <a:p>
            <a:pPr marL="285750" lvl="0" indent="-285750" algn="l" fontAlgn="base">
              <a:lnSpc>
                <a:spcPct val="150000"/>
              </a:lnSpc>
              <a:buFont typeface="Wingdings" pitchFamily="2" charset="2"/>
              <a:buChar char="ü"/>
            </a:pPr>
            <a:r>
              <a:rPr lang="hu-HU" sz="2000" b="1" dirty="0" smtClean="0"/>
              <a:t>Nincs hálapénz</a:t>
            </a:r>
            <a:endParaRPr lang="hu-HU" sz="2000" b="1" dirty="0"/>
          </a:p>
          <a:p>
            <a:pPr marL="285750" lvl="0" indent="-285750" algn="l" fontAlgn="base">
              <a:lnSpc>
                <a:spcPct val="150000"/>
              </a:lnSpc>
              <a:buFont typeface="Wingdings" pitchFamily="2" charset="2"/>
              <a:buChar char="ü"/>
            </a:pPr>
            <a:endParaRPr lang="hu-HU" sz="2000" b="1" dirty="0"/>
          </a:p>
          <a:p>
            <a:pPr marL="285750" lvl="0" indent="-285750" algn="l">
              <a:lnSpc>
                <a:spcPct val="150000"/>
              </a:lnSpc>
              <a:buFont typeface="Wingdings" pitchFamily="2" charset="2"/>
              <a:buChar char="q"/>
            </a:pPr>
            <a:r>
              <a:rPr lang="hu-HU" sz="2000" b="1" dirty="0" smtClean="0">
                <a:solidFill>
                  <a:schemeClr val="accent6">
                    <a:lumMod val="50000"/>
                  </a:schemeClr>
                </a:solidFill>
              </a:rPr>
              <a:t>Riasztó </a:t>
            </a:r>
            <a:r>
              <a:rPr lang="hu-HU" sz="2000" b="1" dirty="0">
                <a:solidFill>
                  <a:schemeClr val="accent6">
                    <a:lumMod val="50000"/>
                  </a:schemeClr>
                </a:solidFill>
              </a:rPr>
              <a:t>körülmények</a:t>
            </a:r>
            <a:endParaRPr lang="hu-HU" sz="20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lvl="0" indent="-285750" algn="l">
              <a:lnSpc>
                <a:spcPct val="150000"/>
              </a:lnSpc>
              <a:buFont typeface="Wingdings" pitchFamily="2" charset="2"/>
              <a:buChar char="q"/>
            </a:pPr>
            <a:r>
              <a:rPr lang="hu-HU" sz="2000" b="1" dirty="0">
                <a:solidFill>
                  <a:schemeClr val="accent6">
                    <a:lumMod val="50000"/>
                  </a:schemeClr>
                </a:solidFill>
              </a:rPr>
              <a:t>Sorban állás</a:t>
            </a:r>
            <a:endParaRPr lang="hu-HU" sz="20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lvl="0" indent="-285750" algn="l">
              <a:lnSpc>
                <a:spcPct val="150000"/>
              </a:lnSpc>
              <a:buFont typeface="Wingdings" pitchFamily="2" charset="2"/>
              <a:buChar char="q"/>
            </a:pPr>
            <a:r>
              <a:rPr lang="hu-HU" sz="2000" b="1" dirty="0">
                <a:solidFill>
                  <a:schemeClr val="accent6">
                    <a:lumMod val="50000"/>
                  </a:schemeClr>
                </a:solidFill>
              </a:rPr>
              <a:t>Várólisták</a:t>
            </a:r>
            <a:endParaRPr lang="hu-HU" sz="20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lvl="0" indent="-285750" algn="l">
              <a:lnSpc>
                <a:spcPct val="150000"/>
              </a:lnSpc>
              <a:buFont typeface="Wingdings" pitchFamily="2" charset="2"/>
              <a:buChar char="q"/>
            </a:pPr>
            <a:r>
              <a:rPr lang="hu-HU" sz="2000" b="1" dirty="0">
                <a:solidFill>
                  <a:schemeClr val="accent6">
                    <a:lumMod val="50000"/>
                  </a:schemeClr>
                </a:solidFill>
              </a:rPr>
              <a:t>Információ hiány</a:t>
            </a:r>
            <a:endParaRPr lang="hu-HU" sz="20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lvl="0" indent="-285750" algn="l">
              <a:lnSpc>
                <a:spcPct val="150000"/>
              </a:lnSpc>
              <a:buFont typeface="Wingdings" pitchFamily="2" charset="2"/>
              <a:buChar char="q"/>
            </a:pPr>
            <a:r>
              <a:rPr lang="hu-HU" sz="2000" b="1" dirty="0" smtClean="0">
                <a:solidFill>
                  <a:schemeClr val="accent6">
                    <a:lumMod val="50000"/>
                  </a:schemeClr>
                </a:solidFill>
              </a:rPr>
              <a:t>Véletlenszerű orvos </a:t>
            </a:r>
            <a:r>
              <a:rPr lang="hu-HU" sz="2000" b="1" dirty="0">
                <a:solidFill>
                  <a:schemeClr val="accent6">
                    <a:lumMod val="50000"/>
                  </a:schemeClr>
                </a:solidFill>
              </a:rPr>
              <a:t>„választás”</a:t>
            </a:r>
            <a:endParaRPr lang="hu-HU" sz="20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lvl="0" indent="-285750" algn="l">
              <a:lnSpc>
                <a:spcPct val="150000"/>
              </a:lnSpc>
              <a:buFont typeface="Wingdings" pitchFamily="2" charset="2"/>
              <a:buChar char="q"/>
            </a:pPr>
            <a:r>
              <a:rPr lang="hu-HU" sz="2000" b="1" dirty="0">
                <a:solidFill>
                  <a:schemeClr val="accent6">
                    <a:lumMod val="50000"/>
                  </a:schemeClr>
                </a:solidFill>
              </a:rPr>
              <a:t>„Ez </a:t>
            </a:r>
            <a:r>
              <a:rPr lang="hu-HU" sz="2000" b="1" dirty="0" smtClean="0">
                <a:solidFill>
                  <a:schemeClr val="accent6">
                    <a:lumMod val="50000"/>
                  </a:schemeClr>
                </a:solidFill>
              </a:rPr>
              <a:t>van </a:t>
            </a:r>
            <a:r>
              <a:rPr lang="hu-HU" sz="2000" b="1" dirty="0">
                <a:solidFill>
                  <a:schemeClr val="accent6">
                    <a:lumMod val="50000"/>
                  </a:schemeClr>
                </a:solidFill>
              </a:rPr>
              <a:t>helyzet</a:t>
            </a:r>
            <a:r>
              <a:rPr lang="hu-HU" sz="2000" b="1" dirty="0" smtClean="0">
                <a:solidFill>
                  <a:schemeClr val="accent6">
                    <a:lumMod val="50000"/>
                  </a:schemeClr>
                </a:solidFill>
              </a:rPr>
              <a:t>!”</a:t>
            </a:r>
          </a:p>
          <a:p>
            <a:pPr marL="285750" lvl="0" indent="-285750" algn="l">
              <a:lnSpc>
                <a:spcPct val="150000"/>
              </a:lnSpc>
              <a:buFont typeface="Wingdings" pitchFamily="2" charset="2"/>
              <a:buChar char="q"/>
            </a:pPr>
            <a:r>
              <a:rPr lang="hu-HU" sz="2000" b="1" dirty="0" smtClean="0">
                <a:solidFill>
                  <a:schemeClr val="accent6">
                    <a:lumMod val="50000"/>
                  </a:schemeClr>
                </a:solidFill>
              </a:rPr>
              <a:t>Paraszolvencia nyomasztó kényszere!</a:t>
            </a:r>
            <a:endParaRPr lang="hu-H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32" name="Picture 8" descr="C:\Users\parky\AppData\Local\Microsoft\Windows\Temporary Internet Files\Content.IE5\R1UYI87Z\MC900441938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241832"/>
            <a:ext cx="1482725" cy="178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23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ím 1"/>
          <p:cNvSpPr>
            <a:spLocks noGrp="1"/>
          </p:cNvSpPr>
          <p:nvPr>
            <p:ph type="title"/>
          </p:nvPr>
        </p:nvSpPr>
        <p:spPr>
          <a:xfrm>
            <a:off x="611560" y="2686764"/>
            <a:ext cx="6624637" cy="1454732"/>
          </a:xfrm>
        </p:spPr>
        <p:txBody>
          <a:bodyPr>
            <a:normAutofit/>
          </a:bodyPr>
          <a:lstStyle/>
          <a:p>
            <a:r>
              <a:rPr lang="hu-HU" dirty="0" smtClean="0"/>
              <a:t>Medicover </a:t>
            </a:r>
            <a:r>
              <a:rPr lang="hu-HU" dirty="0" smtClean="0">
                <a:solidFill>
                  <a:srgbClr val="00B050"/>
                </a:solidFill>
              </a:rPr>
              <a:t>Spring</a:t>
            </a:r>
            <a:r>
              <a:rPr lang="hu-HU" dirty="0" smtClean="0">
                <a:solidFill>
                  <a:srgbClr val="2B812B"/>
                </a:solidFill>
                <a:latin typeface="Century" pitchFamily="18" charset="0"/>
              </a:rPr>
              <a:t>♣</a:t>
            </a:r>
            <a:r>
              <a:rPr lang="hu-HU" dirty="0" smtClean="0">
                <a:solidFill>
                  <a:srgbClr val="2B812B"/>
                </a:solidFill>
              </a:rPr>
              <a:t/>
            </a:r>
            <a:br>
              <a:rPr lang="hu-HU" dirty="0" smtClean="0">
                <a:solidFill>
                  <a:srgbClr val="2B812B"/>
                </a:solidFill>
              </a:rPr>
            </a:br>
            <a:r>
              <a:rPr lang="hu-HU" dirty="0" smtClean="0"/>
              <a:t>Csoportos Egészség Biztosítás </a:t>
            </a:r>
            <a:br>
              <a:rPr lang="hu-HU" dirty="0" smtClean="0"/>
            </a:br>
            <a:r>
              <a:rPr lang="hu-HU" dirty="0" smtClean="0"/>
              <a:t>(10-főtől)</a:t>
            </a:r>
          </a:p>
        </p:txBody>
      </p:sp>
      <p:pic>
        <p:nvPicPr>
          <p:cNvPr id="26627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681" y="1549805"/>
            <a:ext cx="1584176" cy="113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2311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493220"/>
            <a:ext cx="2904564" cy="1938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395" y="202944"/>
            <a:ext cx="1330746" cy="866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58" y="2686764"/>
            <a:ext cx="4021458" cy="33716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046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52280"/>
              </p:ext>
            </p:extLst>
          </p:nvPr>
        </p:nvGraphicFramePr>
        <p:xfrm>
          <a:off x="0" y="1143001"/>
          <a:ext cx="9143999" cy="574238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54866"/>
                <a:gridCol w="3164003"/>
                <a:gridCol w="3125130"/>
              </a:tblGrid>
              <a:tr h="413791"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WHITE(Fehér)</a:t>
                      </a:r>
                    </a:p>
                  </a:txBody>
                  <a:tcPr marT="45723" marB="45723" anchor="ctr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81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hu-HU" sz="1600" b="1" i="0" u="none" strike="noStrike" dirty="0" smtClean="0">
                          <a:solidFill>
                            <a:srgbClr val="33339A"/>
                          </a:solidFill>
                          <a:effectLst/>
                          <a:latin typeface="+mj-lt"/>
                        </a:rPr>
                        <a:t>BLUE</a:t>
                      </a:r>
                      <a:r>
                        <a:rPr lang="hu-HU" sz="16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 (Kék)</a:t>
                      </a:r>
                      <a:endParaRPr lang="hu-HU" sz="1600" dirty="0" smtClean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T="45723" marB="45723" anchor="ctr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81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b="1" i="0" u="none" strike="noStrike" dirty="0" smtClean="0">
                          <a:solidFill>
                            <a:srgbClr val="FF9A00"/>
                          </a:solidFill>
                          <a:effectLst/>
                          <a:latin typeface="+mj-lt"/>
                        </a:rPr>
                        <a:t>GOLD(Arany)</a:t>
                      </a:r>
                    </a:p>
                  </a:txBody>
                  <a:tcPr marT="45723" marB="45723" anchor="ctr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81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</a:tr>
              <a:tr h="5328592"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hu-HU" sz="1600" dirty="0" smtClean="0">
                          <a:solidFill>
                            <a:schemeClr val="bg1"/>
                          </a:solidFill>
                        </a:rPr>
                        <a:t>Összes szakág korlátlan használata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i="0" dirty="0" smtClean="0">
                          <a:solidFill>
                            <a:schemeClr val="bg1"/>
                          </a:solidFill>
                          <a:latin typeface="Century"/>
                        </a:rPr>
                        <a:t>♣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Éves szűrővizsgálat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i="0" dirty="0" smtClean="0">
                          <a:solidFill>
                            <a:schemeClr val="bg1"/>
                          </a:solidFill>
                          <a:latin typeface="Century"/>
                        </a:rPr>
                        <a:t>♣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Call</a:t>
                      </a:r>
                      <a:r>
                        <a:rPr lang="hu-HU" sz="16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Center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i="0" dirty="0" smtClean="0">
                          <a:solidFill>
                            <a:schemeClr val="bg1"/>
                          </a:solidFill>
                          <a:latin typeface="Century"/>
                        </a:rPr>
                        <a:t>♣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Hot</a:t>
                      </a:r>
                      <a:r>
                        <a:rPr lang="hu-HU" sz="16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Line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i="0" dirty="0" smtClean="0">
                          <a:solidFill>
                            <a:schemeClr val="bg1"/>
                          </a:solidFill>
                          <a:latin typeface="Century"/>
                        </a:rPr>
                        <a:t>♣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i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Kiszélesített labor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i="0" dirty="0" smtClean="0">
                          <a:solidFill>
                            <a:schemeClr val="bg1"/>
                          </a:solidFill>
                          <a:latin typeface="Century"/>
                        </a:rPr>
                        <a:t>♣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Fejlett diagnosztika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(PET,CT,MRI)</a:t>
                      </a:r>
                    </a:p>
                    <a:p>
                      <a:pPr algn="ctr">
                        <a:buFontTx/>
                        <a:buNone/>
                      </a:pPr>
                      <a:endParaRPr lang="hu-HU" sz="1600" dirty="0" smtClean="0">
                        <a:solidFill>
                          <a:srgbClr val="950762"/>
                        </a:solidFill>
                        <a:latin typeface="Century"/>
                      </a:endParaRPr>
                    </a:p>
                    <a:p>
                      <a:pPr algn="ctr">
                        <a:buFontTx/>
                        <a:buNone/>
                      </a:pPr>
                      <a:endParaRPr lang="hu-HU" sz="1600" dirty="0" smtClean="0">
                        <a:solidFill>
                          <a:srgbClr val="950762"/>
                        </a:solidFill>
                        <a:latin typeface="Century"/>
                      </a:endParaRPr>
                    </a:p>
                    <a:p>
                      <a:pPr algn="ctr">
                        <a:buFontTx/>
                        <a:buNone/>
                      </a:pPr>
                      <a:endParaRPr lang="hu-HU" sz="1600" dirty="0">
                        <a:solidFill>
                          <a:srgbClr val="950762"/>
                        </a:solidFill>
                      </a:endParaRPr>
                    </a:p>
                  </a:txBody>
                  <a:tcPr marT="45723" marB="45723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81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hu-HU" sz="1600" dirty="0" smtClean="0">
                          <a:solidFill>
                            <a:schemeClr val="tx2"/>
                          </a:solidFill>
                          <a:latin typeface="+mn-lt"/>
                          <a:cs typeface="Arial" pitchFamily="34" charset="0"/>
                        </a:rPr>
                        <a:t>Összes szakág korlátlan használata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smtClean="0">
                          <a:solidFill>
                            <a:schemeClr val="tx2"/>
                          </a:solidFill>
                          <a:latin typeface="+mn-lt"/>
                        </a:rPr>
                        <a:t>♣</a:t>
                      </a:r>
                      <a:endParaRPr lang="hu-HU" sz="1600" dirty="0">
                        <a:solidFill>
                          <a:schemeClr val="tx2"/>
                        </a:solidFill>
                        <a:latin typeface="+mn-lt"/>
                      </a:endParaRP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smtClean="0">
                          <a:solidFill>
                            <a:schemeClr val="tx2"/>
                          </a:solidFill>
                          <a:latin typeface="+mn-lt"/>
                        </a:rPr>
                        <a:t>Éves szűrővizsgálat(fogászati szűrés+</a:t>
                      </a:r>
                      <a:r>
                        <a:rPr lang="hu-HU" sz="160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fogkőeltáv.is</a:t>
                      </a:r>
                      <a:r>
                        <a:rPr lang="hu-HU" sz="1600" dirty="0" smtClean="0">
                          <a:solidFill>
                            <a:schemeClr val="tx2"/>
                          </a:solidFill>
                          <a:latin typeface="+mn-lt"/>
                        </a:rPr>
                        <a:t>)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smtClean="0">
                          <a:solidFill>
                            <a:schemeClr val="tx2"/>
                          </a:solidFill>
                          <a:latin typeface="+mn-lt"/>
                        </a:rPr>
                        <a:t>♣</a:t>
                      </a:r>
                      <a:endParaRPr lang="hu-HU" sz="1600" dirty="0">
                        <a:solidFill>
                          <a:schemeClr val="tx2"/>
                        </a:solidFill>
                        <a:latin typeface="+mn-lt"/>
                      </a:endParaRP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err="1" smtClean="0">
                          <a:solidFill>
                            <a:schemeClr val="tx2"/>
                          </a:solidFill>
                          <a:latin typeface="+mn-lt"/>
                        </a:rPr>
                        <a:t>Call</a:t>
                      </a:r>
                      <a:r>
                        <a:rPr lang="hu-HU" sz="1600" dirty="0" smtClean="0">
                          <a:solidFill>
                            <a:schemeClr val="tx2"/>
                          </a:solidFill>
                          <a:latin typeface="+mn-lt"/>
                        </a:rPr>
                        <a:t> Center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smtClean="0">
                          <a:solidFill>
                            <a:schemeClr val="tx2"/>
                          </a:solidFill>
                          <a:latin typeface="+mn-lt"/>
                        </a:rPr>
                        <a:t>♣</a:t>
                      </a:r>
                      <a:endParaRPr lang="hu-HU" sz="1600" dirty="0">
                        <a:solidFill>
                          <a:schemeClr val="tx2"/>
                        </a:solidFill>
                        <a:latin typeface="+mn-lt"/>
                      </a:endParaRP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smtClean="0">
                          <a:solidFill>
                            <a:schemeClr val="tx2"/>
                          </a:solidFill>
                          <a:latin typeface="+mn-lt"/>
                        </a:rPr>
                        <a:t>Hot Line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♣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Kiszélesített labor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smtClean="0">
                          <a:solidFill>
                            <a:schemeClr val="tx2"/>
                          </a:solidFill>
                          <a:latin typeface="+mn-lt"/>
                        </a:rPr>
                        <a:t>♣</a:t>
                      </a:r>
                      <a:endParaRPr lang="hu-HU" sz="1600" dirty="0">
                        <a:solidFill>
                          <a:schemeClr val="tx2"/>
                        </a:solidFill>
                        <a:latin typeface="+mn-lt"/>
                      </a:endParaRP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smtClean="0">
                          <a:solidFill>
                            <a:schemeClr val="tx2"/>
                          </a:solidFill>
                          <a:latin typeface="+mn-lt"/>
                        </a:rPr>
                        <a:t>Fejlett diagnosztika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smtClean="0">
                          <a:solidFill>
                            <a:schemeClr val="tx2"/>
                          </a:solidFill>
                          <a:latin typeface="+mn-lt"/>
                        </a:rPr>
                        <a:t>(CT, MRI,PET)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smtClean="0">
                          <a:solidFill>
                            <a:schemeClr val="tx2"/>
                          </a:solidFill>
                          <a:latin typeface="+mn-lt"/>
                        </a:rPr>
                        <a:t>♣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smtClean="0">
                          <a:solidFill>
                            <a:schemeClr val="tx2"/>
                          </a:solidFill>
                          <a:latin typeface="+mn-lt"/>
                        </a:rPr>
                        <a:t>Ambuláns (kis)műtétek</a:t>
                      </a:r>
                    </a:p>
                    <a:p>
                      <a:pPr algn="ctr">
                        <a:buFontTx/>
                        <a:buNone/>
                      </a:pPr>
                      <a:endParaRPr lang="hu-HU" sz="16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T="45723" marB="45723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81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hu-HU" sz="1600" b="1" i="0" u="none" strike="noStrike" kern="1200" dirty="0" smtClean="0">
                          <a:solidFill>
                            <a:srgbClr val="FF9A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Összes szakág korlátlan használata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b="1" i="0" u="none" strike="noStrike" kern="1200" dirty="0" smtClean="0">
                          <a:solidFill>
                            <a:srgbClr val="FF9A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♣</a:t>
                      </a:r>
                      <a:endParaRPr lang="hu-HU" sz="1600" b="1" i="0" u="none" strike="noStrike" kern="1200" dirty="0">
                        <a:solidFill>
                          <a:srgbClr val="FF9A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b="1" i="0" u="none" strike="noStrike" kern="1200" dirty="0" smtClean="0">
                          <a:solidFill>
                            <a:srgbClr val="FF9A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Éves szűrővizsgálat(fogászati szűrés+polírozás</a:t>
                      </a:r>
                      <a:r>
                        <a:rPr lang="hu-HU" sz="1600" b="1" i="0" u="none" strike="noStrike" kern="1200" baseline="0" dirty="0" smtClean="0">
                          <a:solidFill>
                            <a:srgbClr val="FF9A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is)</a:t>
                      </a:r>
                      <a:endParaRPr lang="hu-HU" sz="1600" b="1" i="0" u="none" strike="noStrike" kern="1200" dirty="0" smtClean="0">
                        <a:solidFill>
                          <a:srgbClr val="FF9A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b="1" i="0" u="none" strike="noStrike" kern="1200" dirty="0" smtClean="0">
                          <a:solidFill>
                            <a:srgbClr val="FF9A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♣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b="1" i="0" u="none" strike="noStrike" kern="1200" dirty="0" err="1" smtClean="0">
                          <a:solidFill>
                            <a:srgbClr val="FF9A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Call</a:t>
                      </a:r>
                      <a:r>
                        <a:rPr lang="hu-HU" sz="1600" b="1" i="0" u="none" strike="noStrike" kern="1200" dirty="0" smtClean="0">
                          <a:solidFill>
                            <a:srgbClr val="FF9A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Center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b="1" i="0" u="none" strike="noStrike" kern="1200" dirty="0" smtClean="0">
                          <a:solidFill>
                            <a:srgbClr val="FF9A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♣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b="1" i="0" u="none" strike="noStrike" kern="1200" dirty="0" smtClean="0">
                          <a:solidFill>
                            <a:srgbClr val="FF9A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Hot Line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b="1" i="0" u="none" strike="noStrike" kern="1200" dirty="0" smtClean="0">
                          <a:solidFill>
                            <a:srgbClr val="FF9A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♣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b="1" i="0" u="none" strike="noStrike" kern="1200" dirty="0" smtClean="0">
                          <a:solidFill>
                            <a:srgbClr val="FF9A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Kiszélesített labor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b="1" i="0" u="none" strike="noStrike" kern="1200" dirty="0" smtClean="0">
                          <a:solidFill>
                            <a:srgbClr val="FF9A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♣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b="1" i="0" u="none" strike="noStrike" kern="1200" dirty="0" smtClean="0">
                          <a:solidFill>
                            <a:srgbClr val="FF9A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Fejlett diagnosztika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b="1" i="0" u="none" strike="noStrike" kern="1200" dirty="0" smtClean="0">
                          <a:solidFill>
                            <a:srgbClr val="FF9A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(CT,MRI,PET)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b="1" i="0" u="none" strike="noStrike" kern="1200" dirty="0" smtClean="0">
                          <a:solidFill>
                            <a:srgbClr val="FF9A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♣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b="1" i="0" u="none" strike="noStrike" kern="1200" dirty="0" smtClean="0">
                          <a:solidFill>
                            <a:srgbClr val="FF9A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Ambuláns (kis)műtétek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b="1" i="0" u="none" strike="noStrike" kern="1200" dirty="0" smtClean="0">
                          <a:solidFill>
                            <a:srgbClr val="FF9A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♣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b="1" i="0" u="none" strike="noStrike" kern="1200" dirty="0" smtClean="0">
                          <a:solidFill>
                            <a:srgbClr val="FF9A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napos sebészet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b="1" i="0" u="none" strike="noStrike" kern="1200" dirty="0" smtClean="0">
                          <a:solidFill>
                            <a:srgbClr val="FF9A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♣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b="1" i="0" u="none" strike="noStrike" kern="1200" dirty="0" smtClean="0">
                          <a:solidFill>
                            <a:srgbClr val="FF9A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VIP kórházi ellátás</a:t>
                      </a:r>
                      <a:endParaRPr lang="hu-HU" sz="1600" b="1" i="0" u="none" strike="noStrike" kern="1200" dirty="0">
                        <a:solidFill>
                          <a:srgbClr val="FF9A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b="1" i="0" u="none" strike="noStrike" kern="1200" dirty="0" smtClean="0">
                          <a:solidFill>
                            <a:srgbClr val="FF9A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♣</a:t>
                      </a:r>
                      <a:endParaRPr lang="hu-HU" sz="1600" b="1" i="0" u="none" strike="noStrike" kern="1200" dirty="0">
                        <a:solidFill>
                          <a:srgbClr val="FF9A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3" marB="45723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81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6"/>
            <a:ext cx="9144000" cy="112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9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6"/>
            <a:ext cx="9144000" cy="1120558"/>
          </a:xfrm>
          <a:prstGeom prst="rect">
            <a:avLst/>
          </a:prstGeom>
        </p:spPr>
      </p:pic>
      <p:graphicFrame>
        <p:nvGraphicFramePr>
          <p:cNvPr id="9" name="Tábláza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4864235"/>
              </p:ext>
            </p:extLst>
          </p:nvPr>
        </p:nvGraphicFramePr>
        <p:xfrm>
          <a:off x="-29096" y="1124743"/>
          <a:ext cx="9144000" cy="582170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016920"/>
                <a:gridCol w="2976471"/>
                <a:gridCol w="3150609"/>
              </a:tblGrid>
              <a:tr h="731540"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b="1" i="0" u="none" strike="noStrike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j-lt"/>
                        </a:rPr>
                        <a:t>AQUA</a:t>
                      </a:r>
                    </a:p>
                    <a:p>
                      <a:pPr algn="ctr">
                        <a:buFont typeface="Arial" pitchFamily="34" charset="0"/>
                        <a:buNone/>
                      </a:pPr>
                      <a:endParaRPr lang="hu-HU" sz="16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latin typeface="+mj-lt"/>
                      </a:endParaRPr>
                    </a:p>
                  </a:txBody>
                  <a:tcPr marT="45723" marB="45723" anchor="ctr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81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hu-HU" sz="16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+mj-lt"/>
                        </a:rPr>
                        <a:t>VANILLA</a:t>
                      </a:r>
                      <a:endParaRPr lang="hu-HU" sz="1600" dirty="0" smtClean="0">
                        <a:solidFill>
                          <a:srgbClr val="FFC000"/>
                        </a:solidFill>
                        <a:latin typeface="+mj-lt"/>
                      </a:endParaRPr>
                    </a:p>
                    <a:p>
                      <a:pPr algn="ctr">
                        <a:buFont typeface="Arial" pitchFamily="34" charset="0"/>
                        <a:buNone/>
                      </a:pPr>
                      <a:endParaRPr lang="hu-HU" sz="1600" dirty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T="45723" marB="45723" anchor="ctr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81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hu-HU" sz="1600" dirty="0" err="1" smtClean="0">
                          <a:solidFill>
                            <a:srgbClr val="92D050"/>
                          </a:solidFill>
                          <a:latin typeface="+mj-lt"/>
                        </a:rPr>
                        <a:t>Corall</a:t>
                      </a:r>
                      <a:endParaRPr lang="hu-HU" sz="1600" dirty="0">
                        <a:solidFill>
                          <a:srgbClr val="92D050"/>
                        </a:solidFill>
                        <a:latin typeface="+mj-lt"/>
                      </a:endParaRPr>
                    </a:p>
                  </a:txBody>
                  <a:tcPr marT="45723" marB="45723" anchor="ctr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81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</a:tr>
              <a:tr h="4885085">
                <a:tc>
                  <a:txBody>
                    <a:bodyPr/>
                    <a:lstStyle/>
                    <a:p>
                      <a:pPr algn="ctr"/>
                      <a:r>
                        <a:rPr lang="hu-HU" sz="1600" kern="12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 vizit(szabadon választható</a:t>
                      </a:r>
                      <a:r>
                        <a:rPr lang="hu-HU" sz="1600" kern="1200" baseline="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primer szakágak közül)</a:t>
                      </a:r>
                      <a:r>
                        <a:rPr lang="hu-HU" sz="1600" kern="12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hu-HU" sz="1600" kern="1200" baseline="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1600" kern="12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biztosítási</a:t>
                      </a:r>
                      <a:r>
                        <a:rPr lang="hu-HU" sz="1600" kern="1200" baseline="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1600" kern="12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év </a:t>
                      </a:r>
                      <a:r>
                        <a:rPr lang="hu-HU" sz="1600" kern="1200" dirty="0" err="1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UH-val</a:t>
                      </a:r>
                      <a:r>
                        <a:rPr lang="hu-HU" sz="1600" kern="12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hu-HU" sz="1600" kern="1200" baseline="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1600" kern="1200" dirty="0" err="1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Rtg-vel</a:t>
                      </a:r>
                      <a:endParaRPr lang="hu-HU" sz="1600" kern="1200" dirty="0" smtClean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600" i="0" dirty="0" smtClean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latin typeface="Century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600" i="0" dirty="0" smtClean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latin typeface="Century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i="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Century"/>
                        </a:rPr>
                        <a:t>♣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err="1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Call</a:t>
                      </a:r>
                      <a:r>
                        <a:rPr lang="hu-HU" sz="16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Center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i="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Century"/>
                        </a:rPr>
                        <a:t>♣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kern="12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Hot</a:t>
                      </a:r>
                      <a:r>
                        <a:rPr lang="hu-HU" sz="16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Line</a:t>
                      </a:r>
                      <a:endParaRPr lang="hu-HU" sz="1600" i="0" dirty="0" smtClean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latin typeface="Century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i="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Century"/>
                        </a:rPr>
                        <a:t>♣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u="sng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Éves szűrővizsgálat</a:t>
                      </a:r>
                      <a:r>
                        <a:rPr lang="hu-HU" sz="16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i="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+mn-lt"/>
                        </a:rPr>
                        <a:t>alap labor,</a:t>
                      </a:r>
                      <a:r>
                        <a:rPr lang="hu-HU" sz="1600" i="0" baseline="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+mn-lt"/>
                        </a:rPr>
                        <a:t> </a:t>
                      </a:r>
                      <a:r>
                        <a:rPr lang="hu-HU" sz="1600" i="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+mn-lt"/>
                        </a:rPr>
                        <a:t>EKG,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i="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+mn-lt"/>
                        </a:rPr>
                        <a:t>fizikális</a:t>
                      </a:r>
                      <a:r>
                        <a:rPr lang="hu-HU" sz="1600" i="0" baseline="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+mn-lt"/>
                        </a:rPr>
                        <a:t> kardiológiai vizsgálat,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i="0" baseline="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+mn-lt"/>
                        </a:rPr>
                        <a:t>mellkasröntgen, Nőgyógyászat/Urológia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i="0" baseline="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+mn-lt"/>
                        </a:rPr>
                        <a:t>Szemészet,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i="0" baseline="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+mn-lt"/>
                        </a:rPr>
                        <a:t>Összefoglaló vélemény.</a:t>
                      </a:r>
                      <a:endParaRPr lang="hu-HU" sz="1600" i="0" dirty="0" smtClean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i="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Century"/>
                        </a:rPr>
                        <a:t>♣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600" i="0" dirty="0" smtClean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latin typeface="Century"/>
                      </a:endParaRPr>
                    </a:p>
                  </a:txBody>
                  <a:tcPr marT="45723" marB="45723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81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hu-HU" sz="1600" dirty="0" smtClean="0">
                          <a:solidFill>
                            <a:srgbClr val="FFC000"/>
                          </a:solidFill>
                          <a:latin typeface="+mn-lt"/>
                          <a:cs typeface="Arial" pitchFamily="34" charset="0"/>
                        </a:rPr>
                        <a:t>Primer alap</a:t>
                      </a:r>
                      <a:r>
                        <a:rPr lang="hu-HU" sz="1600" baseline="0" dirty="0" smtClean="0">
                          <a:solidFill>
                            <a:srgbClr val="FFC000"/>
                          </a:solidFill>
                          <a:latin typeface="+mn-lt"/>
                          <a:cs typeface="Arial" pitchFamily="34" charset="0"/>
                        </a:rPr>
                        <a:t> szakágak (6) </a:t>
                      </a:r>
                      <a:r>
                        <a:rPr lang="hu-HU" sz="1600" dirty="0" smtClean="0">
                          <a:solidFill>
                            <a:srgbClr val="FFC000"/>
                          </a:solidFill>
                          <a:latin typeface="+mn-lt"/>
                          <a:cs typeface="Arial" pitchFamily="34" charset="0"/>
                        </a:rPr>
                        <a:t>korlátlan használata</a:t>
                      </a:r>
                    </a:p>
                    <a:p>
                      <a:pPr algn="ctr">
                        <a:buFontTx/>
                        <a:buNone/>
                      </a:pPr>
                      <a:endParaRPr lang="hu-HU" sz="1600" dirty="0" smtClean="0">
                        <a:solidFill>
                          <a:srgbClr val="FFC000"/>
                        </a:solidFill>
                        <a:latin typeface="+mn-lt"/>
                      </a:endParaRPr>
                    </a:p>
                    <a:p>
                      <a:pPr algn="ctr">
                        <a:buFontTx/>
                        <a:buNone/>
                      </a:pPr>
                      <a:endParaRPr lang="hu-HU" sz="1600" dirty="0" smtClean="0">
                        <a:solidFill>
                          <a:srgbClr val="FFC000"/>
                        </a:solidFill>
                        <a:latin typeface="+mn-lt"/>
                      </a:endParaRPr>
                    </a:p>
                    <a:p>
                      <a:pPr algn="ctr">
                        <a:buFontTx/>
                        <a:buNone/>
                      </a:pPr>
                      <a:endParaRPr lang="hu-HU" sz="1600" dirty="0" smtClean="0">
                        <a:solidFill>
                          <a:srgbClr val="FFC000"/>
                        </a:solidFill>
                        <a:latin typeface="+mn-lt"/>
                      </a:endParaRP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smtClean="0">
                          <a:solidFill>
                            <a:srgbClr val="FFC000"/>
                          </a:solidFill>
                          <a:latin typeface="+mn-lt"/>
                        </a:rPr>
                        <a:t>♣</a:t>
                      </a:r>
                      <a:endParaRPr lang="hu-HU" sz="1600" dirty="0">
                        <a:solidFill>
                          <a:srgbClr val="FFC000"/>
                        </a:solidFill>
                        <a:latin typeface="+mn-lt"/>
                      </a:endParaRP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err="1" smtClean="0">
                          <a:solidFill>
                            <a:srgbClr val="FFC000"/>
                          </a:solidFill>
                          <a:latin typeface="+mn-lt"/>
                        </a:rPr>
                        <a:t>Call</a:t>
                      </a:r>
                      <a:r>
                        <a:rPr lang="hu-HU" sz="1600" dirty="0" smtClean="0">
                          <a:solidFill>
                            <a:srgbClr val="FFC000"/>
                          </a:solidFill>
                          <a:latin typeface="+mn-lt"/>
                        </a:rPr>
                        <a:t> Center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smtClean="0">
                          <a:solidFill>
                            <a:srgbClr val="FFC000"/>
                          </a:solidFill>
                          <a:latin typeface="+mn-lt"/>
                        </a:rPr>
                        <a:t>♣</a:t>
                      </a:r>
                      <a:endParaRPr lang="hu-HU" sz="1600" dirty="0">
                        <a:solidFill>
                          <a:srgbClr val="FFC000"/>
                        </a:solidFill>
                        <a:latin typeface="+mn-lt"/>
                      </a:endParaRP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smtClean="0">
                          <a:solidFill>
                            <a:srgbClr val="FFC000"/>
                          </a:solidFill>
                          <a:latin typeface="+mn-lt"/>
                        </a:rPr>
                        <a:t>Hot Line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smtClean="0">
                          <a:solidFill>
                            <a:srgbClr val="FFC000"/>
                          </a:solidFill>
                          <a:latin typeface="+mn-lt"/>
                        </a:rPr>
                        <a:t>♣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u="sng" dirty="0" smtClean="0">
                          <a:solidFill>
                            <a:srgbClr val="FFC000"/>
                          </a:solidFill>
                          <a:latin typeface="+mn-lt"/>
                        </a:rPr>
                        <a:t>Éves szűrővizsgálat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kern="1200" dirty="0" smtClean="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kern="1200" dirty="0" smtClean="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15% fogászati kedvezmény az Eiffel </a:t>
                      </a:r>
                      <a:r>
                        <a:rPr lang="hu-HU" sz="1600" kern="1200" dirty="0" err="1" smtClean="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Dental</a:t>
                      </a:r>
                      <a:r>
                        <a:rPr lang="hu-HU" sz="1600" kern="1200" dirty="0" smtClean="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 Központban minden beavatkozásra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kern="1200" dirty="0" smtClean="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♣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kern="1200" dirty="0" smtClean="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Alap labor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smtClean="0">
                          <a:solidFill>
                            <a:srgbClr val="FFC000"/>
                          </a:solidFill>
                          <a:latin typeface="+mn-lt"/>
                        </a:rPr>
                        <a:t>♣</a:t>
                      </a:r>
                      <a:endParaRPr lang="hu-HU" sz="1600" dirty="0">
                        <a:solidFill>
                          <a:srgbClr val="FFC000"/>
                        </a:solidFill>
                        <a:latin typeface="+mn-lt"/>
                      </a:endParaRP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smtClean="0">
                          <a:solidFill>
                            <a:srgbClr val="FFC000"/>
                          </a:solidFill>
                          <a:latin typeface="+mn-lt"/>
                        </a:rPr>
                        <a:t>Alap diagnosztika</a:t>
                      </a:r>
                    </a:p>
                  </a:txBody>
                  <a:tcPr marT="45723" marB="45723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81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600" dirty="0" smtClean="0">
                          <a:solidFill>
                            <a:srgbClr val="92D050"/>
                          </a:solidFill>
                          <a:latin typeface="+mn-lt"/>
                        </a:rPr>
                        <a:t>Kiszélesített</a:t>
                      </a:r>
                      <a:r>
                        <a:rPr lang="hu-HU" sz="1600" baseline="0" dirty="0" smtClean="0">
                          <a:solidFill>
                            <a:srgbClr val="92D050"/>
                          </a:solidFill>
                          <a:latin typeface="+mn-lt"/>
                        </a:rPr>
                        <a:t> </a:t>
                      </a:r>
                      <a:r>
                        <a:rPr lang="hu-HU" sz="1600" baseline="0" dirty="0" err="1" smtClean="0">
                          <a:solidFill>
                            <a:srgbClr val="92D050"/>
                          </a:solidFill>
                          <a:latin typeface="+mn-lt"/>
                        </a:rPr>
                        <a:t>járóbeteg</a:t>
                      </a:r>
                      <a:r>
                        <a:rPr lang="hu-HU" sz="1600" baseline="0" dirty="0" smtClean="0">
                          <a:solidFill>
                            <a:srgbClr val="92D050"/>
                          </a:solidFill>
                          <a:latin typeface="+mn-lt"/>
                        </a:rPr>
                        <a:t> ellátás primer szakágak + </a:t>
                      </a:r>
                      <a:r>
                        <a:rPr lang="hu-HU" sz="1400" kern="1200" baseline="0" dirty="0" err="1" smtClean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</a:rPr>
                        <a:t>allergológia</a:t>
                      </a:r>
                      <a:r>
                        <a:rPr lang="hu-HU" sz="1400" kern="1200" baseline="0" dirty="0" smtClean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</a:rPr>
                        <a:t>, kardiológia, reumatológia,</a:t>
                      </a:r>
                    </a:p>
                    <a:p>
                      <a:r>
                        <a:rPr lang="hu-HU" sz="1400" kern="1200" baseline="0" dirty="0" smtClean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</a:rPr>
                        <a:t>ortopédia, tüdőgyógyászat, neurológia, </a:t>
                      </a:r>
                      <a:r>
                        <a:rPr lang="hu-HU" sz="1400" kern="1200" baseline="0" dirty="0" err="1" smtClean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</a:rPr>
                        <a:t>gasztroenterológia</a:t>
                      </a:r>
                      <a:r>
                        <a:rPr lang="hu-HU" sz="1400" kern="1200" baseline="0" dirty="0" smtClean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</a:rPr>
                        <a:t>, onkológia, </a:t>
                      </a:r>
                      <a:r>
                        <a:rPr lang="hu-HU" sz="1400" kern="1200" baseline="0" dirty="0" err="1" smtClean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</a:rPr>
                        <a:t>dietetika</a:t>
                      </a:r>
                      <a:endParaRPr lang="hu-HU" sz="1400" dirty="0" smtClean="0">
                        <a:solidFill>
                          <a:srgbClr val="92D050"/>
                        </a:solidFill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dirty="0" smtClean="0">
                          <a:solidFill>
                            <a:srgbClr val="92D050"/>
                          </a:solidFill>
                          <a:latin typeface="+mn-lt"/>
                        </a:rPr>
                        <a:t>♣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err="1" smtClean="0">
                          <a:solidFill>
                            <a:srgbClr val="92D050"/>
                          </a:solidFill>
                          <a:latin typeface="+mn-lt"/>
                        </a:rPr>
                        <a:t>Call</a:t>
                      </a:r>
                      <a:r>
                        <a:rPr lang="hu-HU" sz="1600" dirty="0" smtClean="0">
                          <a:solidFill>
                            <a:srgbClr val="92D050"/>
                          </a:solidFill>
                          <a:latin typeface="+mn-lt"/>
                        </a:rPr>
                        <a:t> Center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smtClean="0">
                          <a:solidFill>
                            <a:srgbClr val="92D050"/>
                          </a:solidFill>
                          <a:latin typeface="+mn-lt"/>
                        </a:rPr>
                        <a:t>♣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smtClean="0">
                          <a:solidFill>
                            <a:srgbClr val="92D050"/>
                          </a:solidFill>
                          <a:latin typeface="+mn-lt"/>
                        </a:rPr>
                        <a:t>Hot Line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smtClean="0">
                          <a:solidFill>
                            <a:srgbClr val="92D050"/>
                          </a:solidFill>
                          <a:latin typeface="+mn-lt"/>
                        </a:rPr>
                        <a:t>♣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u="sng" dirty="0" smtClean="0">
                          <a:solidFill>
                            <a:srgbClr val="92D050"/>
                          </a:solidFill>
                          <a:latin typeface="+mn-lt"/>
                        </a:rPr>
                        <a:t>Éves szűrővizsgálat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kern="1200" dirty="0" smtClean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kern="1200" dirty="0" smtClean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</a:rPr>
                        <a:t>15% fogászati kedvezmény az Eiffel </a:t>
                      </a:r>
                      <a:r>
                        <a:rPr lang="hu-HU" sz="1600" kern="1200" dirty="0" err="1" smtClean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</a:rPr>
                        <a:t>Dental</a:t>
                      </a:r>
                      <a:r>
                        <a:rPr lang="hu-HU" sz="1600" kern="1200" dirty="0" smtClean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</a:rPr>
                        <a:t> Központban minden beavatkozásra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kern="1200" dirty="0" smtClean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</a:rPr>
                        <a:t>♣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kern="1200" dirty="0" smtClean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</a:rPr>
                        <a:t>Alap labor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smtClean="0">
                          <a:solidFill>
                            <a:srgbClr val="92D050"/>
                          </a:solidFill>
                          <a:latin typeface="+mn-lt"/>
                        </a:rPr>
                        <a:t>♣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hu-HU" sz="1600" dirty="0" smtClean="0">
                          <a:solidFill>
                            <a:srgbClr val="92D050"/>
                          </a:solidFill>
                          <a:latin typeface="+mn-lt"/>
                        </a:rPr>
                        <a:t>Alap diagnosztika</a:t>
                      </a:r>
                    </a:p>
                    <a:p>
                      <a:pPr algn="ctr">
                        <a:buFontTx/>
                        <a:buNone/>
                      </a:pPr>
                      <a:endParaRPr lang="hu-HU" sz="1600" dirty="0" smtClean="0">
                        <a:solidFill>
                          <a:srgbClr val="92D050"/>
                        </a:solidFill>
                        <a:latin typeface="+mn-lt"/>
                      </a:endParaRPr>
                    </a:p>
                  </a:txBody>
                  <a:tcPr marT="45723" marB="45723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81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9997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2766951" y="242888"/>
            <a:ext cx="5695957" cy="85725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defRPr/>
            </a:pPr>
            <a:r>
              <a:rPr lang="hu-HU" dirty="0" err="1" smtClean="0">
                <a:solidFill>
                  <a:srgbClr val="332084"/>
                </a:solidFill>
              </a:rPr>
              <a:t>Medicover</a:t>
            </a:r>
            <a:r>
              <a:rPr lang="hu-HU" dirty="0" smtClean="0">
                <a:solidFill>
                  <a:srgbClr val="332084"/>
                </a:solidFill>
              </a:rPr>
              <a:t> Magyarország</a:t>
            </a:r>
          </a:p>
        </p:txBody>
      </p:sp>
      <p:sp>
        <p:nvSpPr>
          <p:cNvPr id="21506" name="Élőláb helye 5"/>
          <p:cNvSpPr>
            <a:spLocks noGrp="1"/>
          </p:cNvSpPr>
          <p:nvPr>
            <p:ph type="ftr" sz="quarter" idx="4294967295"/>
          </p:nvPr>
        </p:nvSpPr>
        <p:spPr>
          <a:xfrm>
            <a:off x="5429250" y="6400800"/>
            <a:ext cx="200025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smtClean="0">
                <a:solidFill>
                  <a:srgbClr val="0E1B8D"/>
                </a:solidFill>
              </a:rPr>
              <a:t>www.meicover.hu</a:t>
            </a:r>
            <a:endParaRPr lang="en-US" smtClean="0">
              <a:solidFill>
                <a:srgbClr val="0E1B8D"/>
              </a:solidFill>
            </a:endParaRPr>
          </a:p>
        </p:txBody>
      </p:sp>
      <p:sp>
        <p:nvSpPr>
          <p:cNvPr id="21508" name="Rectangle 8"/>
          <p:cNvSpPr>
            <a:spLocks noChangeArrowheads="1"/>
          </p:cNvSpPr>
          <p:nvPr/>
        </p:nvSpPr>
        <p:spPr bwMode="auto">
          <a:xfrm>
            <a:off x="106665" y="1928813"/>
            <a:ext cx="4752975" cy="406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hu-HU" b="1" dirty="0" smtClean="0"/>
              <a:t>Eiffel</a:t>
            </a:r>
            <a:r>
              <a:rPr lang="en-US" b="1" dirty="0" smtClean="0"/>
              <a:t> </a:t>
            </a:r>
            <a:r>
              <a:rPr lang="hu-HU" b="1" dirty="0" smtClean="0"/>
              <a:t>Egészségközpont (Nyugati pu.)</a:t>
            </a:r>
            <a:endParaRPr lang="hu-HU" b="1" dirty="0"/>
          </a:p>
          <a:p>
            <a:pPr algn="just"/>
            <a:endParaRPr lang="hu-HU" b="1" dirty="0">
              <a:solidFill>
                <a:srgbClr val="4A54A9"/>
              </a:solidFill>
            </a:endParaRPr>
          </a:p>
          <a:p>
            <a:pPr algn="just"/>
            <a:endParaRPr lang="hu-HU" b="1" dirty="0">
              <a:solidFill>
                <a:srgbClr val="4A54A9"/>
              </a:solidFill>
            </a:endParaRPr>
          </a:p>
          <a:p>
            <a:pPr algn="just"/>
            <a:endParaRPr lang="hu-HU" b="1" dirty="0">
              <a:solidFill>
                <a:srgbClr val="4A54A9"/>
              </a:solidFill>
            </a:endParaRPr>
          </a:p>
          <a:p>
            <a:pPr algn="just"/>
            <a:endParaRPr lang="hu-HU" b="1" dirty="0">
              <a:solidFill>
                <a:srgbClr val="4A54A9"/>
              </a:solidFill>
            </a:endParaRPr>
          </a:p>
          <a:p>
            <a:pPr algn="just"/>
            <a:endParaRPr lang="hu-HU" b="1" dirty="0">
              <a:solidFill>
                <a:srgbClr val="4A54A9"/>
              </a:solidFill>
            </a:endParaRPr>
          </a:p>
          <a:p>
            <a:pPr algn="just"/>
            <a:endParaRPr lang="en-US" b="1" dirty="0">
              <a:solidFill>
                <a:srgbClr val="4A54A9"/>
              </a:solidFill>
            </a:endParaRPr>
          </a:p>
          <a:p>
            <a:pPr algn="just"/>
            <a:r>
              <a:rPr lang="en-US" b="1" dirty="0" err="1"/>
              <a:t>Szépvölgyi</a:t>
            </a:r>
            <a:r>
              <a:rPr lang="en-US" b="1" dirty="0"/>
              <a:t> </a:t>
            </a:r>
            <a:r>
              <a:rPr lang="hu-HU" b="1" dirty="0"/>
              <a:t>Egészségközpont</a:t>
            </a:r>
          </a:p>
          <a:p>
            <a:pPr algn="just"/>
            <a:endParaRPr lang="hu-HU" sz="1400" b="1" dirty="0">
              <a:solidFill>
                <a:srgbClr val="4A54A9"/>
              </a:solidFill>
            </a:endParaRPr>
          </a:p>
          <a:p>
            <a:pPr algn="just"/>
            <a:endParaRPr lang="hu-HU" sz="1400" b="1" dirty="0">
              <a:solidFill>
                <a:srgbClr val="4A54A9"/>
              </a:solidFill>
            </a:endParaRPr>
          </a:p>
          <a:p>
            <a:pPr algn="just"/>
            <a:endParaRPr lang="hu-HU" sz="1400" b="1" dirty="0">
              <a:solidFill>
                <a:srgbClr val="4A54A9"/>
              </a:solidFill>
            </a:endParaRPr>
          </a:p>
          <a:p>
            <a:pPr algn="just"/>
            <a:endParaRPr lang="hu-HU" sz="1400" b="1" dirty="0">
              <a:solidFill>
                <a:srgbClr val="4A54A9"/>
              </a:solidFill>
            </a:endParaRPr>
          </a:p>
          <a:p>
            <a:pPr algn="just"/>
            <a:endParaRPr lang="hu-HU" sz="1400" b="1" dirty="0">
              <a:solidFill>
                <a:srgbClr val="4A54A9"/>
              </a:solidFill>
            </a:endParaRPr>
          </a:p>
          <a:p>
            <a:pPr algn="just"/>
            <a:endParaRPr lang="hu-HU" sz="1400" dirty="0">
              <a:solidFill>
                <a:srgbClr val="4A54A9"/>
              </a:solidFill>
            </a:endParaRPr>
          </a:p>
          <a:p>
            <a:pPr algn="just"/>
            <a:endParaRPr lang="en-US" sz="1200" dirty="0">
              <a:solidFill>
                <a:srgbClr val="4A54A9"/>
              </a:solidFill>
            </a:endParaRPr>
          </a:p>
          <a:p>
            <a:pPr algn="just"/>
            <a:r>
              <a:rPr lang="en-US" b="1" dirty="0" err="1"/>
              <a:t>Infopark</a:t>
            </a:r>
            <a:r>
              <a:rPr lang="en-US" b="1" dirty="0"/>
              <a:t> </a:t>
            </a:r>
            <a:r>
              <a:rPr lang="hu-HU" b="1" dirty="0"/>
              <a:t>Rendelő</a:t>
            </a:r>
            <a:endParaRPr lang="en-US" b="1" dirty="0"/>
          </a:p>
        </p:txBody>
      </p:sp>
      <p:pic>
        <p:nvPicPr>
          <p:cNvPr id="21510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1725" y="3044076"/>
            <a:ext cx="3391183" cy="2076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1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11492" y="5042421"/>
            <a:ext cx="3351416" cy="1815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640" y="1301081"/>
            <a:ext cx="3725681" cy="17106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2311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580405"/>
      </p:ext>
    </p:extLst>
  </p:cSld>
  <p:clrMapOvr>
    <a:masterClrMapping/>
  </p:clrMapOvr>
  <p:transition advTm="142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25713" y="688290"/>
            <a:ext cx="4761892" cy="38100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hu-HU" sz="44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Kártyadíjak</a:t>
            </a:r>
            <a:endParaRPr lang="hu-HU" sz="44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953998"/>
              </p:ext>
            </p:extLst>
          </p:nvPr>
        </p:nvGraphicFramePr>
        <p:xfrm>
          <a:off x="4067944" y="1412776"/>
          <a:ext cx="5076056" cy="367305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84806"/>
                <a:gridCol w="1756415"/>
                <a:gridCol w="1734835"/>
              </a:tblGrid>
              <a:tr h="602759"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WHITE</a:t>
                      </a:r>
                    </a:p>
                    <a:p>
                      <a:pPr algn="ctr">
                        <a:buFont typeface="Arial" pitchFamily="34" charset="0"/>
                        <a:buNone/>
                      </a:pPr>
                      <a:endParaRPr lang="hu-HU" sz="1600" dirty="0">
                        <a:solidFill>
                          <a:srgbClr val="950762"/>
                        </a:solidFill>
                        <a:latin typeface="+mj-lt"/>
                      </a:endParaRPr>
                    </a:p>
                  </a:txBody>
                  <a:tcPr marT="45723" marB="45723" anchor="ctr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81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hu-HU" sz="1600" b="1" i="0" u="none" strike="noStrike" dirty="0" smtClean="0">
                          <a:solidFill>
                            <a:srgbClr val="33339A"/>
                          </a:solidFill>
                          <a:effectLst/>
                          <a:latin typeface="+mj-lt"/>
                        </a:rPr>
                        <a:t>BLUE</a:t>
                      </a:r>
                      <a:r>
                        <a:rPr lang="hu-HU" sz="16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 </a:t>
                      </a:r>
                      <a:endParaRPr lang="hu-HU" sz="1600" dirty="0" smtClean="0">
                        <a:solidFill>
                          <a:schemeClr val="tx2"/>
                        </a:solidFill>
                        <a:latin typeface="+mj-lt"/>
                      </a:endParaRPr>
                    </a:p>
                    <a:p>
                      <a:pPr algn="ctr">
                        <a:buFont typeface="Arial" pitchFamily="34" charset="0"/>
                        <a:buNone/>
                      </a:pPr>
                      <a:endParaRPr lang="hu-HU" sz="160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+mj-lt"/>
                      </a:endParaRPr>
                    </a:p>
                  </a:txBody>
                  <a:tcPr marT="45723" marB="45723" anchor="ctr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81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b="1" i="0" u="none" strike="noStrike" dirty="0" smtClean="0">
                          <a:solidFill>
                            <a:srgbClr val="FF9A00"/>
                          </a:solidFill>
                          <a:effectLst/>
                          <a:latin typeface="+mj-lt"/>
                        </a:rPr>
                        <a:t>GOLD</a:t>
                      </a:r>
                    </a:p>
                    <a:p>
                      <a:pPr algn="ctr" fontAlgn="b"/>
                      <a:endParaRPr lang="hu-HU" sz="1600" b="1" i="0" u="none" strike="noStrike" dirty="0">
                        <a:solidFill>
                          <a:srgbClr val="FF9A00"/>
                        </a:solidFill>
                        <a:effectLst/>
                        <a:latin typeface="+mj-lt"/>
                      </a:endParaRPr>
                    </a:p>
                  </a:txBody>
                  <a:tcPr marT="45723" marB="45723" anchor="ctr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81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</a:tr>
              <a:tr h="3070293"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endParaRPr lang="hu-HU" sz="2400" kern="1200" dirty="0" smtClean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ctr">
                        <a:buFontTx/>
                        <a:buNone/>
                      </a:pPr>
                      <a:endParaRPr lang="hu-HU" sz="2400" kern="1200" dirty="0" smtClean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ctr">
                        <a:buFontTx/>
                        <a:buNone/>
                      </a:pPr>
                      <a:endParaRPr lang="hu-HU" sz="2400" kern="1200" dirty="0" smtClean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ctr">
                        <a:buFontTx/>
                        <a:buNone/>
                      </a:pPr>
                      <a:r>
                        <a:rPr lang="hu-HU" sz="240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138.000Ft</a:t>
                      </a:r>
                    </a:p>
                    <a:p>
                      <a:pPr algn="ctr">
                        <a:buFontTx/>
                        <a:buNone/>
                      </a:pPr>
                      <a:endParaRPr lang="hu-HU" sz="2400" dirty="0" smtClean="0">
                        <a:solidFill>
                          <a:srgbClr val="950762"/>
                        </a:solidFill>
                        <a:latin typeface="Century"/>
                      </a:endParaRPr>
                    </a:p>
                    <a:p>
                      <a:pPr algn="ctr">
                        <a:buFontTx/>
                        <a:buNone/>
                      </a:pPr>
                      <a:endParaRPr lang="hu-HU" sz="2400" dirty="0" smtClean="0">
                        <a:solidFill>
                          <a:srgbClr val="950762"/>
                        </a:solidFill>
                        <a:latin typeface="Century"/>
                      </a:endParaRPr>
                    </a:p>
                    <a:p>
                      <a:pPr algn="ctr">
                        <a:buFontTx/>
                        <a:buNone/>
                      </a:pPr>
                      <a:endParaRPr lang="hu-HU" sz="2400" dirty="0">
                        <a:solidFill>
                          <a:srgbClr val="950762"/>
                        </a:solidFill>
                      </a:endParaRPr>
                    </a:p>
                  </a:txBody>
                  <a:tcPr marT="45723" marB="45723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81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endParaRPr lang="hu-HU" sz="2400" dirty="0" smtClean="0">
                        <a:solidFill>
                          <a:schemeClr val="tx2"/>
                        </a:solidFill>
                        <a:latin typeface="+mn-lt"/>
                      </a:endParaRPr>
                    </a:p>
                    <a:p>
                      <a:pPr algn="ctr">
                        <a:buFontTx/>
                        <a:buNone/>
                      </a:pPr>
                      <a:endParaRPr lang="hu-HU" sz="2400" dirty="0" smtClean="0">
                        <a:solidFill>
                          <a:schemeClr val="tx2"/>
                        </a:solidFill>
                        <a:latin typeface="+mn-lt"/>
                      </a:endParaRPr>
                    </a:p>
                    <a:p>
                      <a:pPr algn="ctr">
                        <a:buFontTx/>
                        <a:buNone/>
                      </a:pPr>
                      <a:endParaRPr lang="hu-HU" sz="2400" dirty="0" smtClean="0">
                        <a:solidFill>
                          <a:schemeClr val="tx2"/>
                        </a:solidFill>
                        <a:latin typeface="+mn-lt"/>
                      </a:endParaRPr>
                    </a:p>
                    <a:p>
                      <a:pPr algn="ctr">
                        <a:buFontTx/>
                        <a:buNone/>
                      </a:pPr>
                      <a:r>
                        <a:rPr lang="hu-HU" sz="2400" dirty="0" smtClean="0">
                          <a:solidFill>
                            <a:schemeClr val="tx2"/>
                          </a:solidFill>
                          <a:latin typeface="+mn-lt"/>
                        </a:rPr>
                        <a:t>198.000Ft</a:t>
                      </a:r>
                      <a:endParaRPr lang="hu-HU" sz="24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T="45723" marB="45723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81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endParaRPr lang="hu-HU" sz="2400" b="1" i="0" u="none" strike="noStrike" kern="1200" dirty="0" smtClean="0">
                        <a:solidFill>
                          <a:srgbClr val="FF9A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buFontTx/>
                        <a:buNone/>
                      </a:pPr>
                      <a:endParaRPr lang="hu-HU" sz="2400" b="1" i="0" u="none" strike="noStrike" kern="1200" dirty="0" smtClean="0">
                        <a:solidFill>
                          <a:srgbClr val="FF9A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buFontTx/>
                        <a:buNone/>
                      </a:pPr>
                      <a:endParaRPr lang="hu-HU" sz="2400" b="1" i="0" u="none" strike="noStrike" kern="1200" dirty="0" smtClean="0">
                        <a:solidFill>
                          <a:srgbClr val="FF9A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buFontTx/>
                        <a:buNone/>
                      </a:pPr>
                      <a:r>
                        <a:rPr lang="hu-HU" sz="2400" b="1" i="0" u="none" strike="noStrike" kern="1200" dirty="0" smtClean="0">
                          <a:solidFill>
                            <a:srgbClr val="FF9A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360.000Ft</a:t>
                      </a:r>
                      <a:endParaRPr lang="hu-HU" sz="2400" b="1" i="0" u="none" strike="noStrike" kern="1200" dirty="0">
                        <a:solidFill>
                          <a:srgbClr val="FF9A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3" marB="45723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81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ábláza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1326917"/>
              </p:ext>
            </p:extLst>
          </p:nvPr>
        </p:nvGraphicFramePr>
        <p:xfrm>
          <a:off x="179513" y="1412776"/>
          <a:ext cx="3816424" cy="367998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86490"/>
                <a:gridCol w="1314967"/>
                <a:gridCol w="1314967"/>
              </a:tblGrid>
              <a:tr h="571547"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b="1" i="0" u="none" strike="noStrike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j-lt"/>
                        </a:rPr>
                        <a:t>AQUA</a:t>
                      </a:r>
                    </a:p>
                    <a:p>
                      <a:pPr algn="ctr">
                        <a:buFont typeface="Arial" pitchFamily="34" charset="0"/>
                        <a:buNone/>
                      </a:pPr>
                      <a:endParaRPr lang="hu-HU" sz="16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latin typeface="+mj-lt"/>
                      </a:endParaRPr>
                    </a:p>
                  </a:txBody>
                  <a:tcPr marT="45723" marB="45723" anchor="ctr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81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hu-HU" sz="1600" b="1" i="0" u="none" strike="noStrike" dirty="0" smtClean="0">
                          <a:solidFill>
                            <a:srgbClr val="FFC000"/>
                          </a:solidFill>
                          <a:effectLst/>
                          <a:latin typeface="+mj-lt"/>
                        </a:rPr>
                        <a:t>VANILLA</a:t>
                      </a:r>
                      <a:endParaRPr lang="hu-HU" sz="1600" dirty="0" smtClean="0">
                        <a:solidFill>
                          <a:srgbClr val="FFC000"/>
                        </a:solidFill>
                        <a:latin typeface="+mj-lt"/>
                      </a:endParaRPr>
                    </a:p>
                    <a:p>
                      <a:pPr algn="ctr">
                        <a:buFont typeface="Arial" pitchFamily="34" charset="0"/>
                        <a:buNone/>
                      </a:pPr>
                      <a:endParaRPr lang="hu-HU" sz="1600" dirty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T="45723" marB="45723" anchor="ctr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81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hu-HU" sz="1600" b="1" kern="1200" dirty="0" smtClean="0">
                          <a:solidFill>
                            <a:srgbClr val="92D050"/>
                          </a:solidFill>
                          <a:latin typeface="+mj-lt"/>
                          <a:ea typeface="+mn-ea"/>
                          <a:cs typeface="+mn-cs"/>
                        </a:rPr>
                        <a:t>CORALL</a:t>
                      </a:r>
                    </a:p>
                    <a:p>
                      <a:pPr algn="ctr">
                        <a:buFont typeface="Arial" pitchFamily="34" charset="0"/>
                        <a:buNone/>
                      </a:pPr>
                      <a:endParaRPr lang="hu-HU" sz="1600" dirty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T="45723" marB="45723" anchor="ctr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B81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</a:tr>
              <a:tr h="31008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i="0" dirty="0" smtClean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latin typeface="Century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i="0" dirty="0" smtClean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latin typeface="Century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2400" i="0" dirty="0" smtClean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latin typeface="Century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i="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Century"/>
                        </a:rPr>
                        <a:t>69.000Ft</a:t>
                      </a:r>
                    </a:p>
                  </a:txBody>
                  <a:tcPr marT="45723" marB="45723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81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endParaRPr lang="hu-HU" sz="2400" dirty="0" smtClean="0">
                        <a:solidFill>
                          <a:srgbClr val="FFC000"/>
                        </a:solidFill>
                        <a:latin typeface="+mn-lt"/>
                      </a:endParaRPr>
                    </a:p>
                    <a:p>
                      <a:pPr algn="ctr">
                        <a:buFontTx/>
                        <a:buNone/>
                      </a:pPr>
                      <a:endParaRPr lang="hu-HU" sz="2400" dirty="0" smtClean="0">
                        <a:solidFill>
                          <a:srgbClr val="FFC000"/>
                        </a:solidFill>
                        <a:latin typeface="+mn-lt"/>
                      </a:endParaRPr>
                    </a:p>
                    <a:p>
                      <a:pPr algn="ctr">
                        <a:buFontTx/>
                        <a:buNone/>
                      </a:pPr>
                      <a:endParaRPr lang="hu-HU" sz="2400" dirty="0" smtClean="0">
                        <a:solidFill>
                          <a:srgbClr val="FFC000"/>
                        </a:solidFill>
                        <a:latin typeface="+mn-lt"/>
                      </a:endParaRPr>
                    </a:p>
                    <a:p>
                      <a:pPr algn="ctr">
                        <a:buFontTx/>
                        <a:buNone/>
                      </a:pPr>
                      <a:r>
                        <a:rPr lang="hu-HU" sz="2400" dirty="0" smtClean="0">
                          <a:solidFill>
                            <a:srgbClr val="FFC000"/>
                          </a:solidFill>
                          <a:latin typeface="+mn-lt"/>
                        </a:rPr>
                        <a:t>105.000Ft</a:t>
                      </a:r>
                    </a:p>
                  </a:txBody>
                  <a:tcPr marT="45723" marB="45723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81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endParaRPr lang="hu-HU" sz="2400" dirty="0" smtClean="0">
                        <a:solidFill>
                          <a:srgbClr val="FFC000"/>
                        </a:solidFill>
                        <a:latin typeface="+mn-lt"/>
                      </a:endParaRPr>
                    </a:p>
                    <a:p>
                      <a:pPr algn="ctr">
                        <a:buFontTx/>
                        <a:buNone/>
                      </a:pPr>
                      <a:endParaRPr lang="hu-HU" sz="2400" dirty="0" smtClean="0">
                        <a:solidFill>
                          <a:srgbClr val="FFC000"/>
                        </a:solidFill>
                        <a:latin typeface="+mn-lt"/>
                      </a:endParaRPr>
                    </a:p>
                    <a:p>
                      <a:pPr algn="ctr">
                        <a:buFontTx/>
                        <a:buNone/>
                      </a:pPr>
                      <a:endParaRPr lang="hu-HU" sz="2400" dirty="0" smtClean="0">
                        <a:solidFill>
                          <a:srgbClr val="FFC000"/>
                        </a:solidFill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hu-HU" sz="2400" b="1" kern="1200" dirty="0" smtClean="0">
                          <a:solidFill>
                            <a:srgbClr val="92D050"/>
                          </a:solidFill>
                          <a:latin typeface="+mj-lt"/>
                          <a:ea typeface="+mn-ea"/>
                          <a:cs typeface="+mn-cs"/>
                        </a:rPr>
                        <a:t>132.000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hu-HU" sz="2400" b="1" kern="1200" dirty="0" smtClean="0">
                          <a:solidFill>
                            <a:srgbClr val="92D050"/>
                          </a:solidFill>
                          <a:latin typeface="+mj-lt"/>
                          <a:ea typeface="+mn-ea"/>
                          <a:cs typeface="+mn-cs"/>
                        </a:rPr>
                        <a:t>Ft</a:t>
                      </a:r>
                    </a:p>
                  </a:txBody>
                  <a:tcPr marT="45723" marB="45723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B81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Szövegdoboz 5"/>
          <p:cNvSpPr txBox="1"/>
          <p:nvPr/>
        </p:nvSpPr>
        <p:spPr>
          <a:xfrm>
            <a:off x="2483768" y="5373215"/>
            <a:ext cx="3600400" cy="120032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sz="2400" dirty="0" smtClean="0"/>
              <a:t>10 fő felett: 20-35% közötti létszám kedvezmény lehetősége</a:t>
            </a:r>
            <a:endParaRPr lang="hu-HU" sz="2400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395" y="202944"/>
            <a:ext cx="1330746" cy="866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95251"/>
            <a:ext cx="2311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24882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ép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2592287" cy="414020"/>
          </a:xfrm>
          <a:prstGeom prst="rect">
            <a:avLst/>
          </a:prstGeom>
        </p:spPr>
      </p:pic>
      <p:graphicFrame>
        <p:nvGraphicFramePr>
          <p:cNvPr id="15" name="Objektum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1940754"/>
              </p:ext>
            </p:extLst>
          </p:nvPr>
        </p:nvGraphicFramePr>
        <p:xfrm>
          <a:off x="17140" y="385912"/>
          <a:ext cx="9036050" cy="647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Munkalap" r:id="rId5" imgW="8162909" imgH="6838963" progId="Excel.Sheet.12">
                  <p:embed/>
                </p:oleObj>
              </mc:Choice>
              <mc:Fallback>
                <p:oleObj name="Munkalap" r:id="rId5" imgW="8162909" imgH="683896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140" y="385912"/>
                        <a:ext cx="9036050" cy="6472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37162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ím 1"/>
          <p:cNvSpPr>
            <a:spLocks noGrp="1"/>
          </p:cNvSpPr>
          <p:nvPr>
            <p:ph type="title"/>
          </p:nvPr>
        </p:nvSpPr>
        <p:spPr>
          <a:xfrm>
            <a:off x="323528" y="1124744"/>
            <a:ext cx="6624637" cy="1150938"/>
          </a:xfrm>
        </p:spPr>
        <p:txBody>
          <a:bodyPr>
            <a:normAutofit fontScale="90000"/>
          </a:bodyPr>
          <a:lstStyle/>
          <a:p>
            <a:r>
              <a:rPr lang="hu-HU" b="0" dirty="0" err="1" smtClean="0">
                <a:cs typeface="Times New Roman" pitchFamily="18" charset="0"/>
              </a:rPr>
              <a:t>Medicover</a:t>
            </a:r>
            <a:r>
              <a:rPr lang="hu-HU" b="0" dirty="0" smtClean="0">
                <a:cs typeface="Times New Roman" pitchFamily="18" charset="0"/>
              </a:rPr>
              <a:t> </a:t>
            </a:r>
            <a:r>
              <a:rPr lang="hu-HU" b="0" dirty="0" smtClean="0">
                <a:solidFill>
                  <a:srgbClr val="00B050"/>
                </a:solidFill>
              </a:rPr>
              <a:t>Spring</a:t>
            </a:r>
            <a:r>
              <a:rPr lang="hu-HU" b="0" dirty="0" smtClean="0">
                <a:solidFill>
                  <a:srgbClr val="2B812B"/>
                </a:solidFill>
                <a:latin typeface="Century" pitchFamily="18" charset="0"/>
              </a:rPr>
              <a:t>♣</a:t>
            </a:r>
            <a:r>
              <a:rPr lang="hu-HU" b="0" dirty="0" smtClean="0">
                <a:cs typeface="Times New Roman" pitchFamily="18" charset="0"/>
              </a:rPr>
              <a:t> csoportos magán egészség biztosítás előnyei:</a:t>
            </a:r>
            <a:r>
              <a:rPr lang="hu-HU" b="0" dirty="0" smtClean="0"/>
              <a:t/>
            </a:r>
            <a:br>
              <a:rPr lang="hu-HU" b="0" dirty="0" smtClean="0"/>
            </a:br>
            <a:endParaRPr lang="hu-HU" b="0" dirty="0" smtClean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320156" y="2276872"/>
            <a:ext cx="6858000" cy="400580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hu-HU" dirty="0">
                <a:solidFill>
                  <a:srgbClr val="000099"/>
                </a:solidFill>
              </a:rPr>
              <a:t>Kortól független</a:t>
            </a:r>
            <a:r>
              <a:rPr lang="hu-HU" dirty="0" smtClean="0">
                <a:solidFill>
                  <a:srgbClr val="000099"/>
                </a:solidFill>
              </a:rPr>
              <a:t>, átalány </a:t>
            </a:r>
            <a:r>
              <a:rPr lang="hu-HU" dirty="0">
                <a:solidFill>
                  <a:srgbClr val="000099"/>
                </a:solidFill>
              </a:rPr>
              <a:t>díjazás</a:t>
            </a:r>
          </a:p>
          <a:p>
            <a:pPr>
              <a:lnSpc>
                <a:spcPct val="150000"/>
              </a:lnSpc>
              <a:defRPr/>
            </a:pPr>
            <a:r>
              <a:rPr lang="hu-HU" u="sng" dirty="0">
                <a:solidFill>
                  <a:srgbClr val="000099"/>
                </a:solidFill>
              </a:rPr>
              <a:t>Nincs </a:t>
            </a:r>
            <a:r>
              <a:rPr lang="hu-HU" u="sng" dirty="0" smtClean="0">
                <a:solidFill>
                  <a:srgbClr val="000099"/>
                </a:solidFill>
              </a:rPr>
              <a:t>előzetes egészségügyi </a:t>
            </a:r>
            <a:r>
              <a:rPr lang="hu-HU" u="sng" dirty="0">
                <a:solidFill>
                  <a:srgbClr val="000099"/>
                </a:solidFill>
              </a:rPr>
              <a:t>kockázat elbírálás</a:t>
            </a:r>
          </a:p>
          <a:p>
            <a:pPr>
              <a:lnSpc>
                <a:spcPct val="150000"/>
              </a:lnSpc>
              <a:defRPr/>
            </a:pPr>
            <a:r>
              <a:rPr lang="hu-HU" dirty="0">
                <a:solidFill>
                  <a:srgbClr val="000099"/>
                </a:solidFill>
              </a:rPr>
              <a:t>Átalánydíjért korlátlan szolgáltatási </a:t>
            </a:r>
            <a:r>
              <a:rPr lang="hu-HU" dirty="0" smtClean="0">
                <a:solidFill>
                  <a:srgbClr val="000099"/>
                </a:solidFill>
              </a:rPr>
              <a:t>bérletek(arany </a:t>
            </a:r>
            <a:r>
              <a:rPr lang="hu-HU" dirty="0">
                <a:solidFill>
                  <a:srgbClr val="000099"/>
                </a:solidFill>
              </a:rPr>
              <a:t>csomag </a:t>
            </a:r>
            <a:r>
              <a:rPr lang="hu-HU" u="sng" dirty="0">
                <a:solidFill>
                  <a:srgbClr val="000099"/>
                </a:solidFill>
              </a:rPr>
              <a:t>kórházi </a:t>
            </a:r>
            <a:r>
              <a:rPr lang="hu-HU" u="sng" dirty="0" smtClean="0">
                <a:solidFill>
                  <a:srgbClr val="000099"/>
                </a:solidFill>
              </a:rPr>
              <a:t>ellátás limitált 3MFt/fő/év</a:t>
            </a:r>
            <a:r>
              <a:rPr lang="hu-HU" dirty="0" smtClean="0">
                <a:solidFill>
                  <a:srgbClr val="000099"/>
                </a:solidFill>
              </a:rPr>
              <a:t>) </a:t>
            </a:r>
            <a:endParaRPr lang="hu-HU" dirty="0">
              <a:solidFill>
                <a:srgbClr val="000099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hu-HU" dirty="0">
                <a:solidFill>
                  <a:srgbClr val="000099"/>
                </a:solidFill>
              </a:rPr>
              <a:t>Éves szűrési szolgáltatásokon felül korlátlan járóbeteg szakellátás magán klinikai körülmények </a:t>
            </a:r>
            <a:r>
              <a:rPr lang="hu-HU" dirty="0" smtClean="0">
                <a:solidFill>
                  <a:srgbClr val="000099"/>
                </a:solidFill>
              </a:rPr>
              <a:t>között</a:t>
            </a:r>
          </a:p>
          <a:p>
            <a:pPr>
              <a:lnSpc>
                <a:spcPct val="150000"/>
              </a:lnSpc>
              <a:defRPr/>
            </a:pPr>
            <a:r>
              <a:rPr lang="hu-HU" dirty="0" smtClean="0">
                <a:solidFill>
                  <a:srgbClr val="000099"/>
                </a:solidFill>
              </a:rPr>
              <a:t>Cégtől kikerülés esetén magán szerződés folytat.</a:t>
            </a:r>
          </a:p>
          <a:p>
            <a:pPr>
              <a:lnSpc>
                <a:spcPct val="150000"/>
              </a:lnSpc>
              <a:defRPr/>
            </a:pPr>
            <a:endParaRPr lang="hu-HU" dirty="0">
              <a:solidFill>
                <a:srgbClr val="000099"/>
              </a:solidFill>
            </a:endParaRPr>
          </a:p>
          <a:p>
            <a:pPr marL="0" indent="0">
              <a:buFontTx/>
              <a:buNone/>
              <a:defRPr/>
            </a:pP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0" y="4505476"/>
            <a:ext cx="2666821" cy="22358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2311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395" y="202944"/>
            <a:ext cx="1330746" cy="866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4811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425927" y="1484784"/>
            <a:ext cx="6685405" cy="5111973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defRPr/>
            </a:pPr>
            <a:r>
              <a:rPr lang="hu-HU" dirty="0" smtClean="0">
                <a:solidFill>
                  <a:srgbClr val="000099"/>
                </a:solidFill>
              </a:rPr>
              <a:t>Munkavállalói csoportonként </a:t>
            </a:r>
            <a:r>
              <a:rPr lang="hu-HU" u="sng" dirty="0" smtClean="0">
                <a:solidFill>
                  <a:srgbClr val="000099"/>
                </a:solidFill>
              </a:rPr>
              <a:t>eltérő szolgáltatási csomagok juttatásának lehetősége</a:t>
            </a:r>
          </a:p>
          <a:p>
            <a:pPr>
              <a:lnSpc>
                <a:spcPct val="150000"/>
              </a:lnSpc>
              <a:defRPr/>
            </a:pPr>
            <a:r>
              <a:rPr lang="hu-HU" u="sng" dirty="0" smtClean="0">
                <a:solidFill>
                  <a:srgbClr val="000099"/>
                </a:solidFill>
              </a:rPr>
              <a:t>Várakozási idő és paraszolvencia kiiktatása</a:t>
            </a:r>
          </a:p>
          <a:p>
            <a:pPr>
              <a:lnSpc>
                <a:spcPct val="150000"/>
              </a:lnSpc>
              <a:defRPr/>
            </a:pPr>
            <a:r>
              <a:rPr lang="hu-HU" dirty="0" smtClean="0">
                <a:solidFill>
                  <a:srgbClr val="000099"/>
                </a:solidFill>
              </a:rPr>
              <a:t>A betegség megelőzés mellett az egészség megőrzés hatékony érvényre juttatása céges szinten /</a:t>
            </a:r>
            <a:r>
              <a:rPr lang="hu-HU" u="sng" dirty="0" smtClean="0">
                <a:solidFill>
                  <a:srgbClr val="000099"/>
                </a:solidFill>
              </a:rPr>
              <a:t>Kulcs ember program/</a:t>
            </a:r>
          </a:p>
          <a:p>
            <a:pPr>
              <a:lnSpc>
                <a:spcPct val="150000"/>
              </a:lnSpc>
              <a:defRPr/>
            </a:pPr>
            <a:r>
              <a:rPr lang="hu-HU" u="sng" dirty="0" smtClean="0">
                <a:solidFill>
                  <a:srgbClr val="000099"/>
                </a:solidFill>
              </a:rPr>
              <a:t>Egyedi céges igények </a:t>
            </a:r>
            <a:r>
              <a:rPr lang="hu-HU" dirty="0" smtClean="0">
                <a:solidFill>
                  <a:srgbClr val="000099"/>
                </a:solidFill>
              </a:rPr>
              <a:t>és elvárások érvényre juttatásának lehetősége a szerződésben nagyobb létszám esetén.</a:t>
            </a:r>
          </a:p>
          <a:p>
            <a:pPr>
              <a:lnSpc>
                <a:spcPct val="150000"/>
              </a:lnSpc>
              <a:defRPr/>
            </a:pPr>
            <a:r>
              <a:rPr lang="hu-HU" u="sng" dirty="0" smtClean="0">
                <a:solidFill>
                  <a:srgbClr val="000099"/>
                </a:solidFill>
              </a:rPr>
              <a:t>Céges menedzser szűrésekhez képest adó és járulék mentes </a:t>
            </a:r>
            <a:r>
              <a:rPr lang="hu-HU" i="1" u="sng" dirty="0" smtClean="0">
                <a:solidFill>
                  <a:srgbClr val="000099"/>
                </a:solidFill>
              </a:rPr>
              <a:t>szűrés</a:t>
            </a:r>
            <a:r>
              <a:rPr lang="hu-HU" u="sng" dirty="0" smtClean="0">
                <a:solidFill>
                  <a:srgbClr val="000099"/>
                </a:solidFill>
              </a:rPr>
              <a:t> és </a:t>
            </a:r>
            <a:r>
              <a:rPr lang="hu-HU" i="1" u="sng" dirty="0" smtClean="0">
                <a:solidFill>
                  <a:srgbClr val="000099"/>
                </a:solidFill>
              </a:rPr>
              <a:t>gyógyítás</a:t>
            </a:r>
            <a:r>
              <a:rPr lang="hu-HU" u="sng" dirty="0" smtClean="0">
                <a:solidFill>
                  <a:srgbClr val="000099"/>
                </a:solidFill>
              </a:rPr>
              <a:t> komplexen</a:t>
            </a:r>
          </a:p>
          <a:p>
            <a:pPr>
              <a:lnSpc>
                <a:spcPct val="150000"/>
              </a:lnSpc>
              <a:defRPr/>
            </a:pPr>
            <a:endParaRPr lang="hu-HU" dirty="0" smtClean="0">
              <a:solidFill>
                <a:srgbClr val="000099"/>
              </a:solidFill>
            </a:endParaRPr>
          </a:p>
          <a:p>
            <a:pPr marL="0" indent="0">
              <a:buFontTx/>
              <a:buNone/>
              <a:defRPr/>
            </a:pPr>
            <a:endParaRPr lang="hu-HU" dirty="0" smtClean="0"/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2311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395" y="202944"/>
            <a:ext cx="1330746" cy="866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2" y="4505474"/>
            <a:ext cx="2666821" cy="22358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9040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églalap 2"/>
          <p:cNvSpPr>
            <a:spLocks noChangeArrowheads="1"/>
          </p:cNvSpPr>
          <p:nvPr/>
        </p:nvSpPr>
        <p:spPr bwMode="auto">
          <a:xfrm>
            <a:off x="395536" y="1935703"/>
            <a:ext cx="3456384" cy="1277273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u-H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2010-ben 96,5% </a:t>
            </a:r>
          </a:p>
          <a:p>
            <a:r>
              <a:rPr lang="hu-H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2011-ben 51,17% volt</a:t>
            </a:r>
            <a:endParaRPr lang="hu-H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hu-HU" sz="29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2311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/>
          <p:cNvSpPr/>
          <p:nvPr/>
        </p:nvSpPr>
        <p:spPr>
          <a:xfrm>
            <a:off x="1979712" y="836712"/>
            <a:ext cx="535865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u-H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Adózás 2012</a:t>
            </a:r>
            <a:endParaRPr lang="hu-H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 smoothnes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635" y="1551022"/>
            <a:ext cx="2444496" cy="20482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zövegdoboz 4"/>
          <p:cNvSpPr txBox="1"/>
          <p:nvPr/>
        </p:nvSpPr>
        <p:spPr>
          <a:xfrm>
            <a:off x="4393787" y="3516526"/>
            <a:ext cx="4487354" cy="28623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FF0000"/>
                </a:solidFill>
              </a:rPr>
              <a:t>KEDVEZŐ VÁLTOZÁS!!!</a:t>
            </a:r>
          </a:p>
          <a:p>
            <a:r>
              <a:rPr lang="hu-HU" b="1" i="1" u="sng" dirty="0" smtClean="0"/>
              <a:t>2011</a:t>
            </a:r>
            <a:r>
              <a:rPr lang="hu-HU" b="1" i="1" u="sng" dirty="0"/>
              <a:t>. évi CLVI. tv</a:t>
            </a:r>
            <a:r>
              <a:rPr lang="hu-HU" b="1" u="sng" dirty="0"/>
              <a:t>. </a:t>
            </a:r>
            <a:endParaRPr lang="hu-HU" b="1" u="sng" dirty="0" smtClean="0"/>
          </a:p>
          <a:p>
            <a:r>
              <a:rPr lang="hu-HU" dirty="0" smtClean="0"/>
              <a:t>”</a:t>
            </a:r>
            <a:r>
              <a:rPr lang="hu-HU" dirty="0"/>
              <a:t>Egyes adótörvények és azzal összefüggő egyéb törvények módosításáról” </a:t>
            </a:r>
            <a:endParaRPr lang="hu-HU" dirty="0" smtClean="0"/>
          </a:p>
          <a:p>
            <a:r>
              <a:rPr lang="hu-HU" i="1" dirty="0" smtClean="0"/>
              <a:t>I.sz</a:t>
            </a:r>
            <a:r>
              <a:rPr lang="hu-HU" i="1" dirty="0"/>
              <a:t>. Melléklet 6.3. </a:t>
            </a:r>
            <a:r>
              <a:rPr lang="hu-HU" dirty="0"/>
              <a:t>pontjában </a:t>
            </a:r>
            <a:r>
              <a:rPr lang="hu-HU" b="1" dirty="0"/>
              <a:t>azonos körbe került a halál esetére szóló kockázati életbiztosítással a visszavásárlási értékkel nem bíró balesetbiztosítás mellet a </a:t>
            </a:r>
            <a:endParaRPr lang="hu-HU" b="1" dirty="0" smtClean="0"/>
          </a:p>
          <a:p>
            <a:r>
              <a:rPr lang="hu-HU" b="1" i="1" dirty="0" smtClean="0"/>
              <a:t>BETEGSÉG </a:t>
            </a:r>
            <a:r>
              <a:rPr lang="hu-HU" b="1" i="1" dirty="0"/>
              <a:t>BIZTOSÍTÁS</a:t>
            </a:r>
            <a:r>
              <a:rPr lang="hu-HU" b="1" dirty="0"/>
              <a:t> is!</a:t>
            </a:r>
            <a:endParaRPr lang="hu-HU" dirty="0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395" y="202944"/>
            <a:ext cx="1330746" cy="866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églalap 6"/>
          <p:cNvSpPr/>
          <p:nvPr/>
        </p:nvSpPr>
        <p:spPr>
          <a:xfrm>
            <a:off x="179909" y="3582308"/>
            <a:ext cx="4376726" cy="249299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u-HU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2012-ben</a:t>
            </a:r>
            <a:r>
              <a:rPr lang="hu-H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hu-HU" sz="5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hu-HU" sz="9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0%</a:t>
            </a:r>
            <a:endParaRPr lang="hu-HU" sz="9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218" y="1247978"/>
            <a:ext cx="1433099" cy="1099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53746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26556" y="292250"/>
            <a:ext cx="5502671" cy="729952"/>
          </a:xfrm>
        </p:spPr>
        <p:txBody>
          <a:bodyPr/>
          <a:lstStyle/>
          <a:p>
            <a:r>
              <a:rPr lang="hu-HU" sz="440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Miért a </a:t>
            </a:r>
            <a:r>
              <a:rPr lang="hu-HU" sz="440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Medicover</a:t>
            </a:r>
            <a:r>
              <a:rPr lang="hu-HU" sz="440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hu-HU" sz="440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artalom helye 3"/>
          <p:cNvSpPr txBox="1">
            <a:spLocks/>
          </p:cNvSpPr>
          <p:nvPr/>
        </p:nvSpPr>
        <p:spPr>
          <a:xfrm>
            <a:off x="587276" y="1052736"/>
            <a:ext cx="8155632" cy="525658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rgbClr val="0E1B8D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rgbClr val="0E1B8D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b="1">
                <a:solidFill>
                  <a:srgbClr val="0E1B8D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E1B8D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E1B8D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E1B8D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E1B8D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E1B8D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E1B8D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hu-HU" sz="28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Medicover</a:t>
            </a:r>
            <a:r>
              <a:rPr lang="hu-HU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Spring </a:t>
            </a:r>
            <a:r>
              <a:rPr lang="hu-HU" sz="2800" dirty="0" smtClean="0"/>
              <a:t>- </a:t>
            </a:r>
            <a:r>
              <a:rPr lang="hu-HU" sz="28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SZOLGÁLTATÓ ÉS BIZTOSÍTÓ </a:t>
            </a:r>
            <a:r>
              <a:rPr lang="hu-HU" sz="2800" dirty="0" smtClean="0"/>
              <a:t>/2010.07.01./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2800" dirty="0" smtClean="0"/>
              <a:t> </a:t>
            </a:r>
            <a:r>
              <a:rPr lang="hu-HU" sz="2800" dirty="0">
                <a:solidFill>
                  <a:srgbClr val="FF6600"/>
                </a:solidFill>
                <a:latin typeface="Tekton Pro Ext" pitchFamily="34" charset="-18"/>
              </a:rPr>
              <a:t>I</a:t>
            </a:r>
            <a:r>
              <a:rPr lang="hu-HU" sz="2800" dirty="0" smtClean="0">
                <a:solidFill>
                  <a:srgbClr val="FF6600"/>
                </a:solidFill>
                <a:latin typeface="Tekton Pro Ext" pitchFamily="34" charset="-18"/>
              </a:rPr>
              <a:t>NG Esszencia</a:t>
            </a:r>
            <a:r>
              <a:rPr lang="hu-HU" sz="2800" dirty="0" smtClean="0"/>
              <a:t> - </a:t>
            </a:r>
            <a:r>
              <a:rPr lang="hu-HU" sz="28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SZOLGÁLTATÓ </a:t>
            </a:r>
            <a:r>
              <a:rPr lang="hu-HU" sz="2800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 MEDICOVER</a:t>
            </a:r>
            <a:r>
              <a:rPr lang="hu-HU" sz="28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hu-HU" sz="2800" dirty="0" smtClean="0"/>
              <a:t>/2010.09./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2800" dirty="0" smtClean="0"/>
              <a:t> </a:t>
            </a:r>
            <a:r>
              <a:rPr lang="hu-HU" sz="28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UNIQA </a:t>
            </a:r>
            <a:r>
              <a:rPr lang="hu-HU" sz="2800" dirty="0" err="1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Mediqa</a:t>
            </a:r>
            <a:r>
              <a:rPr lang="hu-HU" sz="2800" dirty="0" smtClean="0"/>
              <a:t> biztosítás - </a:t>
            </a:r>
            <a:r>
              <a:rPr lang="hu-HU" sz="28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SZOLGÁLTATÓ </a:t>
            </a:r>
            <a:r>
              <a:rPr lang="hu-HU" sz="2800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 MEDICOVER </a:t>
            </a:r>
            <a:r>
              <a:rPr lang="hu-HU" sz="2800" i="1" dirty="0" smtClean="0"/>
              <a:t>/</a:t>
            </a:r>
            <a:r>
              <a:rPr lang="hu-HU" sz="2800" dirty="0" smtClean="0"/>
              <a:t>2011.októbertől/ 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2800" dirty="0" smtClean="0"/>
              <a:t> </a:t>
            </a:r>
            <a:r>
              <a:rPr lang="hu-HU" sz="2800" dirty="0" smtClean="0">
                <a:solidFill>
                  <a:srgbClr val="851A17"/>
                </a:solidFill>
              </a:rPr>
              <a:t>GENERALI Egészségprogram</a:t>
            </a:r>
            <a:r>
              <a:rPr lang="hu-HU" sz="2800" dirty="0" smtClean="0"/>
              <a:t> – </a:t>
            </a:r>
            <a:r>
              <a:rPr lang="hu-HU" sz="28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SZOLGÁLTATÓ A MEDICOVER </a:t>
            </a:r>
            <a:r>
              <a:rPr lang="hu-HU" sz="2800" dirty="0" smtClean="0"/>
              <a:t>/2012.03-tól/</a:t>
            </a:r>
            <a:endParaRPr lang="hu-HU" sz="2800" dirty="0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6" y="342901"/>
            <a:ext cx="2311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66651"/>
            <a:ext cx="1330032" cy="865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182458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908720"/>
            <a:ext cx="8784976" cy="5832648"/>
          </a:xfrm>
        </p:spPr>
        <p:txBody>
          <a:bodyPr/>
          <a:lstStyle/>
          <a:p>
            <a:pPr lvl="0">
              <a:lnSpc>
                <a:spcPct val="150000"/>
              </a:lnSpc>
              <a:buFont typeface="Wingdings" pitchFamily="2" charset="2"/>
              <a:buChar char="ü"/>
            </a:pPr>
            <a:r>
              <a:rPr lang="hu-HU" sz="2400" i="1" dirty="0"/>
              <a:t>10 fő feletti csoportos biztosítási módozatok széles választéka /</a:t>
            </a:r>
            <a:r>
              <a:rPr lang="hu-HU" sz="2400" i="1" dirty="0" err="1"/>
              <a:t>Aqua</a:t>
            </a:r>
            <a:r>
              <a:rPr lang="hu-HU" sz="2400" i="1" dirty="0"/>
              <a:t>, </a:t>
            </a:r>
            <a:r>
              <a:rPr lang="hu-HU" sz="2400" i="1" dirty="0" err="1"/>
              <a:t>Vanilla</a:t>
            </a:r>
            <a:r>
              <a:rPr lang="hu-HU" sz="2400" i="1" dirty="0"/>
              <a:t>, White, </a:t>
            </a:r>
            <a:r>
              <a:rPr lang="hu-HU" sz="2400" i="1" dirty="0" err="1"/>
              <a:t>Blue</a:t>
            </a:r>
            <a:r>
              <a:rPr lang="hu-HU" sz="2400" i="1" dirty="0"/>
              <a:t> és Gold, +</a:t>
            </a:r>
            <a:r>
              <a:rPr lang="hu-HU" sz="2400" i="1" dirty="0" err="1"/>
              <a:t>Corall</a:t>
            </a:r>
            <a:r>
              <a:rPr lang="hu-HU" sz="2400" i="1" dirty="0"/>
              <a:t> biztosítási </a:t>
            </a:r>
            <a:r>
              <a:rPr lang="hu-HU" sz="2400" i="1" dirty="0" smtClean="0"/>
              <a:t>csomagok /</a:t>
            </a:r>
            <a:r>
              <a:rPr lang="hu-HU" sz="2400" i="1" dirty="0"/>
              <a:t>díjban és szolgáltatásokban is</a:t>
            </a:r>
            <a:endParaRPr lang="hu-HU" sz="2400" dirty="0"/>
          </a:p>
          <a:p>
            <a:pPr lvl="0">
              <a:lnSpc>
                <a:spcPct val="150000"/>
              </a:lnSpc>
              <a:buFont typeface="Wingdings" pitchFamily="2" charset="2"/>
              <a:buChar char="ü"/>
            </a:pPr>
            <a:r>
              <a:rPr lang="hu-HU" sz="2400" i="1" dirty="0"/>
              <a:t>Széleskörű üzletpolitikai kedvezmények</a:t>
            </a:r>
            <a:endParaRPr lang="hu-HU" sz="2400" dirty="0"/>
          </a:p>
          <a:p>
            <a:pPr lvl="0">
              <a:lnSpc>
                <a:spcPct val="150000"/>
              </a:lnSpc>
              <a:buFont typeface="Wingdings" pitchFamily="2" charset="2"/>
              <a:buChar char="ü"/>
            </a:pPr>
            <a:r>
              <a:rPr lang="hu-HU" sz="2400" i="1" dirty="0"/>
              <a:t>Rugalmas vállalási kompetenciák az értékesítés támogatásnál kisebb és nagyobb cégek esetében is</a:t>
            </a:r>
            <a:endParaRPr lang="hu-HU" sz="2400" dirty="0"/>
          </a:p>
          <a:p>
            <a:pPr lvl="0">
              <a:lnSpc>
                <a:spcPct val="150000"/>
              </a:lnSpc>
              <a:buFont typeface="Wingdings" pitchFamily="2" charset="2"/>
              <a:buChar char="ü"/>
            </a:pPr>
            <a:r>
              <a:rPr lang="hu-HU" sz="2400" i="1" dirty="0"/>
              <a:t>Előzetes illetve végleges csoportos árajánlat maximum 24 órán belül</a:t>
            </a:r>
            <a:endParaRPr lang="hu-HU" sz="2400" dirty="0"/>
          </a:p>
          <a:p>
            <a:pPr lvl="0">
              <a:lnSpc>
                <a:spcPct val="150000"/>
              </a:lnSpc>
              <a:buFont typeface="Wingdings" pitchFamily="2" charset="2"/>
              <a:buChar char="ü"/>
            </a:pPr>
            <a:r>
              <a:rPr lang="hu-HU" sz="2400" i="1" dirty="0"/>
              <a:t>Céges tárgyalási támogatás a piaci igények szerint</a:t>
            </a:r>
            <a:endParaRPr lang="hu-HU" sz="2400" dirty="0"/>
          </a:p>
          <a:p>
            <a:endParaRPr lang="hu-HU" dirty="0"/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88640"/>
            <a:ext cx="2311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66651"/>
            <a:ext cx="1330032" cy="865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277286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1054944"/>
            <a:ext cx="8587680" cy="5771728"/>
          </a:xfrm>
        </p:spPr>
        <p:txBody>
          <a:bodyPr/>
          <a:lstStyle/>
          <a:p>
            <a:pPr lvl="0">
              <a:lnSpc>
                <a:spcPct val="150000"/>
              </a:lnSpc>
              <a:buFont typeface="Wingdings" pitchFamily="2" charset="2"/>
              <a:buChar char="ü"/>
            </a:pPr>
            <a:r>
              <a:rPr lang="hu-HU" sz="2400" i="1" dirty="0"/>
              <a:t>Naprakész információk az ellátás szervezés területén is</a:t>
            </a:r>
            <a:endParaRPr lang="hu-HU" sz="2400" dirty="0"/>
          </a:p>
          <a:p>
            <a:pPr lvl="0">
              <a:lnSpc>
                <a:spcPct val="150000"/>
              </a:lnSpc>
              <a:buFont typeface="Wingdings" pitchFamily="2" charset="2"/>
              <a:buChar char="ü"/>
            </a:pPr>
            <a:r>
              <a:rPr lang="hu-HU" sz="2400" i="1" dirty="0"/>
              <a:t>Egyedi céges igényekre való gyors reagálás biztosítás és ellátás szervezés területén egyaránt</a:t>
            </a:r>
            <a:endParaRPr lang="hu-HU" sz="2400" dirty="0"/>
          </a:p>
          <a:p>
            <a:pPr lvl="0">
              <a:lnSpc>
                <a:spcPct val="150000"/>
              </a:lnSpc>
              <a:buFont typeface="Wingdings" pitchFamily="2" charset="2"/>
              <a:buChar char="ü"/>
            </a:pPr>
            <a:r>
              <a:rPr lang="hu-HU" sz="2400" i="1" dirty="0"/>
              <a:t>Speciális szakmai, egészségügy közgazdasági és egészség politikai információk minimum havi szinten, Hírlevél formájában </a:t>
            </a:r>
            <a:endParaRPr lang="hu-HU" sz="2400" dirty="0"/>
          </a:p>
          <a:p>
            <a:pPr lvl="0">
              <a:lnSpc>
                <a:spcPct val="150000"/>
              </a:lnSpc>
              <a:buFont typeface="Wingdings" pitchFamily="2" charset="2"/>
              <a:buChar char="ü"/>
            </a:pPr>
            <a:r>
              <a:rPr lang="hu-HU" sz="2400" i="1" dirty="0"/>
              <a:t>Komplex szemléletű, gyors értékesítés támogatás az eredményes üzleti együttműködés érdekében</a:t>
            </a:r>
            <a:endParaRPr lang="hu-HU" sz="2400" dirty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88640"/>
            <a:ext cx="2311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66651"/>
            <a:ext cx="1330032" cy="865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476415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03848" y="166688"/>
            <a:ext cx="5544616" cy="381000"/>
          </a:xfrm>
        </p:spPr>
        <p:txBody>
          <a:bodyPr/>
          <a:lstStyle/>
          <a:p>
            <a:r>
              <a:rPr lang="hu-H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Céges haszonérv 1 mondatban</a:t>
            </a:r>
            <a:endParaRPr lang="hu-H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07504" y="836712"/>
            <a:ext cx="4586678" cy="547260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hu-HU" sz="29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Fix éves díjért VIP magán egészségügyi szolgáltatási bérlet, mely szűrést és széleskörű gyógyítást is magában foglal, ráadásul teljes egészében mentes az adó- és járulékterhektől!</a:t>
            </a:r>
            <a:endParaRPr lang="hu-HU" sz="29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71612"/>
            <a:ext cx="4395564" cy="6165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044" y="1412776"/>
            <a:ext cx="1524000" cy="15179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2311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1168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76056" y="609600"/>
            <a:ext cx="3763144" cy="4475584"/>
          </a:xfrm>
        </p:spPr>
        <p:txBody>
          <a:bodyPr/>
          <a:lstStyle/>
          <a:p>
            <a:r>
              <a:rPr lang="hu-HU" sz="4400" dirty="0" smtClean="0">
                <a:latin typeface="Baskerville Old Face" pitchFamily="18" charset="0"/>
              </a:rPr>
              <a:t>Havonta friss hírekkel segítjük az üzleti haszonérvek aktualizálását!</a:t>
            </a:r>
            <a:endParaRPr lang="hu-HU" sz="4400" dirty="0">
              <a:latin typeface="Baskerville Old Face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881"/>
            <a:ext cx="4824536" cy="6825119"/>
          </a:xfrm>
          <a:prstGeom prst="rect">
            <a:avLst/>
          </a:prstGeom>
          <a:scene3d>
            <a:camera prst="isometricOffAxis1Righ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2724610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6530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65304"/>
            <a:ext cx="9036496" cy="702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119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2771800" y="548680"/>
            <a:ext cx="6300192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hu-H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„Egészség </a:t>
            </a:r>
            <a:r>
              <a:rPr lang="hu-H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nélkül felborul minden emberi rangsorunk</a:t>
            </a:r>
            <a:r>
              <a:rPr lang="hu-H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amit </a:t>
            </a:r>
            <a:r>
              <a:rPr lang="hu-H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még egészségesen állítottunk fel!”</a:t>
            </a:r>
          </a:p>
        </p:txBody>
      </p:sp>
    </p:spTree>
    <p:extLst>
      <p:ext uri="{BB962C8B-B14F-4D97-AF65-F5344CB8AC3E}">
        <p14:creationId xmlns:p14="http://schemas.microsoft.com/office/powerpoint/2010/main" val="296233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631500"/>
            <a:ext cx="3769240" cy="6053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805">
            <a:off x="-1110" y="622662"/>
            <a:ext cx="2590800" cy="6076950"/>
          </a:xfrm>
          <a:prstGeom prst="roundRect">
            <a:avLst>
              <a:gd name="adj" fmla="val 10426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Szövegdoboz 5"/>
          <p:cNvSpPr txBox="1"/>
          <p:nvPr/>
        </p:nvSpPr>
        <p:spPr>
          <a:xfrm>
            <a:off x="2113866" y="1127636"/>
            <a:ext cx="38884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sz="2400" b="1" dirty="0">
                <a:solidFill>
                  <a:srgbClr val="070E47"/>
                </a:solidFill>
                <a:latin typeface="Agency FB" pitchFamily="34" charset="0"/>
              </a:rPr>
              <a:t>Dr. </a:t>
            </a:r>
            <a:r>
              <a:rPr lang="hu-HU" sz="2400" b="1" dirty="0" err="1">
                <a:solidFill>
                  <a:srgbClr val="070E47"/>
                </a:solidFill>
                <a:latin typeface="Agency FB" pitchFamily="34" charset="0"/>
              </a:rPr>
              <a:t>Kuremszki</a:t>
            </a:r>
            <a:r>
              <a:rPr lang="hu-HU" sz="2400" b="1" dirty="0">
                <a:solidFill>
                  <a:srgbClr val="070E47"/>
                </a:solidFill>
                <a:latin typeface="Agency FB" pitchFamily="34" charset="0"/>
              </a:rPr>
              <a:t> Judit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 sz="2000" b="1" dirty="0" smtClean="0">
              <a:solidFill>
                <a:srgbClr val="070E47"/>
              </a:solidFill>
              <a:latin typeface="Agency FB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sz="2000" b="1" dirty="0" smtClean="0">
                <a:solidFill>
                  <a:srgbClr val="070E47"/>
                </a:solidFill>
                <a:latin typeface="Agency FB" pitchFamily="34" charset="0"/>
              </a:rPr>
              <a:t>Indirekt </a:t>
            </a:r>
            <a:r>
              <a:rPr lang="hu-HU" sz="2000" b="1" dirty="0">
                <a:solidFill>
                  <a:srgbClr val="070E47"/>
                </a:solidFill>
                <a:latin typeface="Agency FB" pitchFamily="34" charset="0"/>
              </a:rPr>
              <a:t>értékesítési </a:t>
            </a:r>
            <a:r>
              <a:rPr lang="hu-HU" sz="2000" b="1" dirty="0" err="1">
                <a:solidFill>
                  <a:srgbClr val="070E47"/>
                </a:solidFill>
                <a:latin typeface="Agency FB" pitchFamily="34" charset="0"/>
              </a:rPr>
              <a:t>manager</a:t>
            </a:r>
            <a:endParaRPr lang="hu-HU" sz="2000" b="1" dirty="0">
              <a:solidFill>
                <a:srgbClr val="070E47"/>
              </a:solidFill>
              <a:latin typeface="Agency FB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 sz="2000" b="1" dirty="0" smtClean="0">
              <a:solidFill>
                <a:srgbClr val="070E47"/>
              </a:solidFill>
              <a:latin typeface="Agency FB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sz="2000" b="1" dirty="0" smtClean="0">
                <a:solidFill>
                  <a:srgbClr val="070E47"/>
                </a:solidFill>
                <a:latin typeface="Agency FB" pitchFamily="34" charset="0"/>
              </a:rPr>
              <a:t>+</a:t>
            </a:r>
            <a:r>
              <a:rPr lang="hu-HU" sz="2000" b="1" dirty="0">
                <a:solidFill>
                  <a:srgbClr val="070E47"/>
                </a:solidFill>
                <a:latin typeface="Agency FB" pitchFamily="34" charset="0"/>
              </a:rPr>
              <a:t>3620-4145853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sz="2000" b="1" dirty="0" err="1">
                <a:solidFill>
                  <a:srgbClr val="070E47"/>
                </a:solidFill>
                <a:latin typeface="Agency FB" pitchFamily="34" charset="0"/>
              </a:rPr>
              <a:t>judit.kuremszki</a:t>
            </a:r>
            <a:r>
              <a:rPr lang="hu-HU" sz="2000" b="1" dirty="0">
                <a:solidFill>
                  <a:srgbClr val="070E47"/>
                </a:solidFill>
                <a:latin typeface="Agency FB" pitchFamily="34" charset="0"/>
              </a:rPr>
              <a:t>@</a:t>
            </a:r>
            <a:r>
              <a:rPr lang="hu-HU" sz="2000" b="1" dirty="0" err="1">
                <a:solidFill>
                  <a:srgbClr val="070E47"/>
                </a:solidFill>
                <a:latin typeface="Agency FB" pitchFamily="34" charset="0"/>
              </a:rPr>
              <a:t>medicover.hu</a:t>
            </a:r>
            <a:endParaRPr lang="hu-HU" sz="2000" b="1" dirty="0">
              <a:solidFill>
                <a:srgbClr val="070E47"/>
              </a:solidFill>
              <a:latin typeface="Agency FB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sz="2000" b="1" dirty="0" err="1">
                <a:solidFill>
                  <a:srgbClr val="070E47"/>
                </a:solidFill>
                <a:latin typeface="Agency FB" pitchFamily="34" charset="0"/>
              </a:rPr>
              <a:t>www.medicover.hu</a:t>
            </a:r>
            <a:endParaRPr lang="hu-HU" sz="2000" b="1" dirty="0">
              <a:solidFill>
                <a:srgbClr val="070E47"/>
              </a:solidFill>
              <a:latin typeface="Agency FB" pitchFamily="34" charset="0"/>
            </a:endParaRPr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2311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033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Kép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689" y="1450975"/>
            <a:ext cx="5070475" cy="3263900"/>
          </a:xfrm>
          <a:prstGeom prst="rect">
            <a:avLst/>
          </a:prstGeom>
          <a:noFill/>
          <a:ln w="38100">
            <a:solidFill>
              <a:srgbClr val="FDB62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2311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899124"/>
            <a:ext cx="2895600" cy="1905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036" y="4899124"/>
            <a:ext cx="1914525" cy="1905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090" y="4927476"/>
            <a:ext cx="2505075" cy="1905000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777815" y="242888"/>
            <a:ext cx="6148350" cy="857250"/>
          </a:xfrm>
          <a:prstGeom prst="rect">
            <a:avLst/>
          </a:prstGeom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hu-HU" dirty="0"/>
              <a:t>Eiffel</a:t>
            </a:r>
            <a:r>
              <a:rPr lang="en-US" dirty="0"/>
              <a:t> </a:t>
            </a:r>
            <a:r>
              <a:rPr lang="hu-HU" dirty="0"/>
              <a:t>Egészségközpont (Nyugati pu.)</a:t>
            </a:r>
          </a:p>
        </p:txBody>
      </p:sp>
    </p:spTree>
    <p:extLst>
      <p:ext uri="{BB962C8B-B14F-4D97-AF65-F5344CB8AC3E}">
        <p14:creationId xmlns:p14="http://schemas.microsoft.com/office/powerpoint/2010/main" val="538733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520" y="2123106"/>
            <a:ext cx="3370336" cy="167764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050" name="Picture 2" descr="C:\Users\parky\Pictures\Picasa\Exportálások\Eiffel\DSC_80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73" y="358422"/>
            <a:ext cx="4141445" cy="27528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arky\Pictures\Picasa\Exportálások\Eiffel\DSC_816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8422"/>
            <a:ext cx="3916734" cy="2603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C:\Users\parky\Pictures\Picasa\Exportálások\Eiffel\DSC_814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574" y="3579468"/>
            <a:ext cx="4881982" cy="32451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parky\Pictures\Picasa\Exportálások\Eiffel\DSC_814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69043"/>
            <a:ext cx="4224844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21456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1196752"/>
            <a:ext cx="8064896" cy="5544616"/>
          </a:xfrm>
        </p:spPr>
        <p:txBody>
          <a:bodyPr numCol="2"/>
          <a:lstStyle/>
          <a:p>
            <a:pPr marL="0" indent="0">
              <a:buNone/>
            </a:pPr>
            <a:r>
              <a:rPr lang="hu-HU" sz="1600" dirty="0"/>
              <a:t>Szakterületek </a:t>
            </a:r>
            <a:r>
              <a:rPr lang="hu-HU" sz="1600" dirty="0" smtClean="0"/>
              <a:t>:</a:t>
            </a:r>
            <a:endParaRPr lang="hu-HU" sz="1600" dirty="0"/>
          </a:p>
          <a:p>
            <a:r>
              <a:rPr lang="hu-HU" sz="1600" dirty="0"/>
              <a:t>Belgyógyászat</a:t>
            </a:r>
          </a:p>
          <a:p>
            <a:r>
              <a:rPr lang="hu-HU" sz="1600" dirty="0"/>
              <a:t>Nőgyógyászat</a:t>
            </a:r>
          </a:p>
          <a:p>
            <a:r>
              <a:rPr lang="hu-HU" sz="1600" dirty="0"/>
              <a:t>Urológia</a:t>
            </a:r>
          </a:p>
          <a:p>
            <a:r>
              <a:rPr lang="hu-HU" sz="1600" dirty="0"/>
              <a:t>Bőrgyógyászat</a:t>
            </a:r>
          </a:p>
          <a:p>
            <a:r>
              <a:rPr lang="hu-HU" sz="1600" dirty="0"/>
              <a:t>Gyermekgyógyászat</a:t>
            </a:r>
          </a:p>
          <a:p>
            <a:r>
              <a:rPr lang="hu-HU" sz="1600" dirty="0"/>
              <a:t>Szemészet</a:t>
            </a:r>
          </a:p>
          <a:p>
            <a:r>
              <a:rPr lang="hu-HU" sz="1600" dirty="0"/>
              <a:t>Foglalkozás-egészségügy</a:t>
            </a:r>
          </a:p>
          <a:p>
            <a:r>
              <a:rPr lang="hu-HU" sz="1600" dirty="0"/>
              <a:t>Laborvizsgálatok</a:t>
            </a:r>
          </a:p>
          <a:p>
            <a:r>
              <a:rPr lang="hu-HU" sz="1600" dirty="0"/>
              <a:t>Mammográfia</a:t>
            </a:r>
          </a:p>
          <a:p>
            <a:r>
              <a:rPr lang="hu-HU" sz="1600" dirty="0"/>
              <a:t>Radiológia (röntgen, ultrahang)</a:t>
            </a:r>
          </a:p>
          <a:p>
            <a:r>
              <a:rPr lang="hu-HU" sz="1600" dirty="0"/>
              <a:t>Neurológia (ideggyógyászat)</a:t>
            </a:r>
          </a:p>
          <a:p>
            <a:r>
              <a:rPr lang="hu-HU" sz="1600" dirty="0"/>
              <a:t>Kardiológia (szívgyógyászat, szívultrahang, terheléses EKG)</a:t>
            </a:r>
          </a:p>
          <a:p>
            <a:r>
              <a:rPr lang="hu-HU" sz="1600" dirty="0"/>
              <a:t>24 órás vérnyomás vagy pulzus monitorozás</a:t>
            </a:r>
          </a:p>
          <a:p>
            <a:r>
              <a:rPr lang="hu-HU" sz="1600" dirty="0" err="1" smtClean="0"/>
              <a:t>Gastroenterológia</a:t>
            </a:r>
            <a:endParaRPr lang="hu-HU" sz="1600" dirty="0" smtClean="0"/>
          </a:p>
          <a:p>
            <a:r>
              <a:rPr lang="hu-HU" sz="1600" dirty="0" smtClean="0"/>
              <a:t>Endokrinológia </a:t>
            </a:r>
            <a:r>
              <a:rPr lang="hu-HU" sz="1600" dirty="0"/>
              <a:t>(hormonális eredetű betegségek)</a:t>
            </a:r>
          </a:p>
          <a:p>
            <a:r>
              <a:rPr lang="hu-HU" sz="1600" dirty="0"/>
              <a:t>Fül-orr-gégészet</a:t>
            </a:r>
          </a:p>
          <a:p>
            <a:r>
              <a:rPr lang="hu-HU" sz="1600" dirty="0"/>
              <a:t>Pulmonológia (tüdőgyógyászat)</a:t>
            </a:r>
          </a:p>
          <a:p>
            <a:r>
              <a:rPr lang="hu-HU" sz="1600" dirty="0" err="1"/>
              <a:t>Allergológia</a:t>
            </a:r>
            <a:endParaRPr lang="hu-HU" sz="1600" dirty="0"/>
          </a:p>
          <a:p>
            <a:r>
              <a:rPr lang="hu-HU" sz="1600" dirty="0"/>
              <a:t>Reumatológia (mozgásszervi betegségek)</a:t>
            </a:r>
          </a:p>
          <a:p>
            <a:r>
              <a:rPr lang="hu-HU" sz="1600" dirty="0"/>
              <a:t>Ortopédia</a:t>
            </a:r>
          </a:p>
          <a:p>
            <a:r>
              <a:rPr lang="hu-HU" sz="1600" dirty="0" err="1" smtClean="0"/>
              <a:t>Proktológia</a:t>
            </a:r>
            <a:endParaRPr lang="hu-HU" sz="1600" dirty="0"/>
          </a:p>
          <a:p>
            <a:r>
              <a:rPr lang="hu-HU" sz="1600" dirty="0"/>
              <a:t>Sebészet (ambuláns)</a:t>
            </a:r>
          </a:p>
          <a:p>
            <a:endParaRPr lang="hu-HU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766951" y="242888"/>
            <a:ext cx="5695957" cy="85725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u-HU" dirty="0" smtClean="0"/>
              <a:t>Budapesti </a:t>
            </a:r>
            <a:r>
              <a:rPr lang="en-US" dirty="0"/>
              <a:t> </a:t>
            </a:r>
            <a:r>
              <a:rPr lang="hu-HU" dirty="0" smtClean="0"/>
              <a:t>Egészségközpontok</a:t>
            </a:r>
            <a:endParaRPr lang="hu-HU" dirty="0"/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2311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parky\Pictures\Picasa\Exportálások\Eiffel\DSC_79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858069"/>
            <a:ext cx="4392488" cy="29197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454524"/>
      </p:ext>
    </p:extLst>
  </p:cSld>
  <p:clrMapOvr>
    <a:masterClrMapping/>
  </p:clrMapOvr>
</p:sld>
</file>

<file path=ppt/theme/theme1.xml><?xml version="1.0" encoding="utf-8"?>
<a:theme xmlns:a="http://schemas.openxmlformats.org/drawingml/2006/main" name="MEDICOVER_A">
  <a:themeElements>
    <a:clrScheme name="">
      <a:dk1>
        <a:srgbClr val="0E1B8D"/>
      </a:dk1>
      <a:lt1>
        <a:srgbClr val="FFFFFF"/>
      </a:lt1>
      <a:dk2>
        <a:srgbClr val="0E1B8D"/>
      </a:dk2>
      <a:lt2>
        <a:srgbClr val="B7BBDD"/>
      </a:lt2>
      <a:accent1>
        <a:srgbClr val="0E1B8D"/>
      </a:accent1>
      <a:accent2>
        <a:srgbClr val="4A54A9"/>
      </a:accent2>
      <a:accent3>
        <a:srgbClr val="FFFFFF"/>
      </a:accent3>
      <a:accent4>
        <a:srgbClr val="0A1578"/>
      </a:accent4>
      <a:accent5>
        <a:srgbClr val="AAABC5"/>
      </a:accent5>
      <a:accent6>
        <a:srgbClr val="424B99"/>
      </a:accent6>
      <a:hlink>
        <a:srgbClr val="868DC6"/>
      </a:hlink>
      <a:folHlink>
        <a:srgbClr val="C3C6E2"/>
      </a:folHlink>
    </a:clrScheme>
    <a:fontScheme name="MEDICOVER_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EDICOVER_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ICOVER_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ICOVER_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ICOVER_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ICOVER_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ICOVER_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ICOVER_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Action plan 11_2008</Template>
  <TotalTime>6874</TotalTime>
  <Words>2481</Words>
  <Application>Microsoft Office PowerPoint</Application>
  <PresentationFormat>Diavetítés a képernyőre (4:3 oldalarány)</PresentationFormat>
  <Paragraphs>627</Paragraphs>
  <Slides>61</Slides>
  <Notes>12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61</vt:i4>
      </vt:variant>
    </vt:vector>
  </HeadingPairs>
  <TitlesOfParts>
    <vt:vector size="63" baseType="lpstr">
      <vt:lpstr>MEDICOVER_A</vt:lpstr>
      <vt:lpstr>Munkalap</vt:lpstr>
      <vt:lpstr>PowerPoint bemutató</vt:lpstr>
      <vt:lpstr>Medicover Csoport</vt:lpstr>
      <vt:lpstr>Medicover Csoport</vt:lpstr>
      <vt:lpstr>Medicover Magyarország</vt:lpstr>
      <vt:lpstr>Medicover Magyarország</vt:lpstr>
      <vt:lpstr>PowerPoint bemutató</vt:lpstr>
      <vt:lpstr>PowerPoint bemutató</vt:lpstr>
      <vt:lpstr>PowerPoint bemutató</vt:lpstr>
      <vt:lpstr>Budapesti  Egészségközpontok</vt:lpstr>
      <vt:lpstr>PowerPoint bemutató</vt:lpstr>
      <vt:lpstr>Az evolúció</vt:lpstr>
      <vt:lpstr>Piaci előzmények</vt:lpstr>
      <vt:lpstr>Pozícionálás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Spring Aqua♣</vt:lpstr>
      <vt:lpstr>Egyszerűen összefoglalva…</vt:lpstr>
      <vt:lpstr>A biztosítás főbb jellemzői</vt:lpstr>
      <vt:lpstr>A biztosítás főbb jellemzői</vt:lpstr>
      <vt:lpstr>Ki lehet Biztosított?</vt:lpstr>
      <vt:lpstr>Fontosabb kizárások: </vt:lpstr>
      <vt:lpstr>A Spring használata a gyakorlatban</vt:lpstr>
      <vt:lpstr>Kedvezmények és plusz szolgáltatások</vt:lpstr>
      <vt:lpstr>PREVENCIÓ és GYÓGYÍTÁS</vt:lpstr>
      <vt:lpstr>PowerPoint bemutató</vt:lpstr>
      <vt:lpstr>Miért jó az ügyfélnek a Spring Egészségmegőrző Program? </vt:lpstr>
      <vt:lpstr>Kiszolgálás  vs Kiszolgáltatottság </vt:lpstr>
      <vt:lpstr>Nincs várakozás a szolgáltatások igénybevételekor. </vt:lpstr>
      <vt:lpstr>Nincs paraszolvencia. </vt:lpstr>
      <vt:lpstr>Fix éves díjért átlátható és minőségi magán ellátást kap az ügyfelünk. </vt:lpstr>
      <vt:lpstr>Nagy hangsúly helyeződik a megelőzésre az éves szűrési csomagokon keresztül. </vt:lpstr>
      <vt:lpstr>Az ellátásszervezés is a szolgáltatás része, mely időt és energiát takarít meg az ügyfélnek. </vt:lpstr>
      <vt:lpstr>A kiszélesített laborvizsgálat és a fejlett diagnosztikai vizsgálatok is elérhetőek gyorsan és kényelmesen. </vt:lpstr>
      <vt:lpstr>A  Budapesti saját klinikáinkon és a helyi egészség pontjainkon az ellátás  könnyen elérhető.  </vt:lpstr>
      <vt:lpstr>KORLÁTLAN hozzáférési lehetőség magas színvonalú magánklinikai szolgáltatásokhoz </vt:lpstr>
      <vt:lpstr>Támogatás az orvos szakmai szempontból megfelelő szakorvosi kezelés és orvos kiválasztásában.  </vt:lpstr>
      <vt:lpstr>A gyógyítás elengedhetetlen része a leletek és vizsgálati eredmények „lefordítása”az ügyfelek részére szóban és írásban is. </vt:lpstr>
      <vt:lpstr>A Medicover rendszerében az ügyféllel kapcsolatos minden adat és információ digitálisan tárolva van, így a gyógyítás egyszerű és biztonságos bárhol az országban.  </vt:lpstr>
      <vt:lpstr>PowerPoint bemutató</vt:lpstr>
      <vt:lpstr>Medicover Spring♣ Csoportos Egészség Biztosítás  (10-főtől)</vt:lpstr>
      <vt:lpstr>PowerPoint bemutató</vt:lpstr>
      <vt:lpstr>PowerPoint bemutató</vt:lpstr>
      <vt:lpstr>Kártyadíjak</vt:lpstr>
      <vt:lpstr>PowerPoint bemutató</vt:lpstr>
      <vt:lpstr>Medicover Spring♣ csoportos magán egészség biztosítás előnyei: </vt:lpstr>
      <vt:lpstr>PowerPoint bemutató</vt:lpstr>
      <vt:lpstr>PowerPoint bemutató</vt:lpstr>
      <vt:lpstr>Miért a Medicover?</vt:lpstr>
      <vt:lpstr>PowerPoint bemutató</vt:lpstr>
      <vt:lpstr>PowerPoint bemutató</vt:lpstr>
      <vt:lpstr>Céges haszonérv 1 mondatban</vt:lpstr>
      <vt:lpstr>Havonta friss hírekkel segítjük az üzleti haszonérvek aktualizálását!</vt:lpstr>
      <vt:lpstr>PowerPoint bemutató</vt:lpstr>
      <vt:lpstr>PowerPoint bemutató</vt:lpstr>
    </vt:vector>
  </TitlesOfParts>
  <Company>Medicover Zrt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2012</dc:title>
  <dc:creator>Párkány Balázs;Dr Kuremszki Judit</dc:creator>
  <cp:keywords>Medicover általános prezentáció 2011</cp:keywords>
  <cp:lastModifiedBy>Kuremszki Judit, Dr.</cp:lastModifiedBy>
  <cp:revision>467</cp:revision>
  <dcterms:created xsi:type="dcterms:W3CDTF">2009-05-27T16:24:05Z</dcterms:created>
  <dcterms:modified xsi:type="dcterms:W3CDTF">2012-05-30T11:25:17Z</dcterms:modified>
</cp:coreProperties>
</file>