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6" r:id="rId2"/>
    <p:sldMasterId id="2147483699" r:id="rId3"/>
    <p:sldMasterId id="2147483712" r:id="rId4"/>
    <p:sldMasterId id="2147483723" r:id="rId5"/>
    <p:sldMasterId id="2147483735" r:id="rId6"/>
  </p:sldMasterIdLst>
  <p:notesMasterIdLst>
    <p:notesMasterId r:id="rId32"/>
  </p:notesMasterIdLst>
  <p:handoutMasterIdLst>
    <p:handoutMasterId r:id="rId33"/>
  </p:handoutMasterIdLst>
  <p:sldIdLst>
    <p:sldId id="441" r:id="rId7"/>
    <p:sldId id="442" r:id="rId8"/>
    <p:sldId id="418" r:id="rId9"/>
    <p:sldId id="420" r:id="rId10"/>
    <p:sldId id="421" r:id="rId11"/>
    <p:sldId id="422" r:id="rId12"/>
    <p:sldId id="423" r:id="rId13"/>
    <p:sldId id="392" r:id="rId14"/>
    <p:sldId id="424" r:id="rId15"/>
    <p:sldId id="402" r:id="rId16"/>
    <p:sldId id="433" r:id="rId17"/>
    <p:sldId id="436" r:id="rId18"/>
    <p:sldId id="437" r:id="rId19"/>
    <p:sldId id="396" r:id="rId20"/>
    <p:sldId id="438" r:id="rId21"/>
    <p:sldId id="439" r:id="rId22"/>
    <p:sldId id="440" r:id="rId23"/>
    <p:sldId id="401" r:id="rId24"/>
    <p:sldId id="406" r:id="rId25"/>
    <p:sldId id="452" r:id="rId26"/>
    <p:sldId id="454" r:id="rId27"/>
    <p:sldId id="455" r:id="rId28"/>
    <p:sldId id="456" r:id="rId29"/>
    <p:sldId id="411" r:id="rId30"/>
    <p:sldId id="413" r:id="rId31"/>
  </p:sldIdLst>
  <p:sldSz cx="9144000" cy="6858000" type="screen4x3"/>
  <p:notesSz cx="10234613" cy="7102475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4E9A"/>
    <a:srgbClr val="66CCFF"/>
    <a:srgbClr val="00FF00"/>
    <a:srgbClr val="FFFFFF"/>
    <a:srgbClr val="99CCFF"/>
    <a:srgbClr val="FFFF00"/>
    <a:srgbClr val="3333FF"/>
    <a:srgbClr val="034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91092" autoAdjust="0"/>
  </p:normalViewPr>
  <p:slideViewPr>
    <p:cSldViewPr>
      <p:cViewPr>
        <p:scale>
          <a:sx n="66" d="100"/>
          <a:sy n="66" d="100"/>
        </p:scale>
        <p:origin x="-3114" y="-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796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9625" y="539750"/>
            <a:ext cx="3535363" cy="2652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005" y="3376623"/>
            <a:ext cx="7506603" cy="298993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8028" tIns="48153" rIns="98028" bIns="48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Klicken Sie, um die Formate des Vorlagentextes zu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79020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25" y="538163"/>
            <a:ext cx="3535363" cy="2652712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altLang="hu-HU" dirty="0" smtClean="0"/>
              <a:t>Generál Consulting Kft</a:t>
            </a:r>
          </a:p>
          <a:p>
            <a:endParaRPr lang="en-US" alt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mtClean="0"/>
              <a:t>1 év várakozási idő</a:t>
            </a:r>
          </a:p>
          <a:p>
            <a:pPr eaLnBrk="1" hangingPunct="1"/>
            <a:r>
              <a:rPr lang="hu-HU" smtClean="0"/>
              <a:t>A szerződés tartama alatt max 1 alkalommal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smtClean="0"/>
              <a:t>Web Service szolgáltatók: SK Trend, Bázisnet, Web Piare</a:t>
            </a:r>
          </a:p>
          <a:p>
            <a:r>
              <a:rPr lang="hu-HU" altLang="hu-HU" smtClean="0"/>
              <a:t>SSP</a:t>
            </a:r>
          </a:p>
          <a:p>
            <a:r>
              <a:rPr lang="hu-HU" altLang="hu-HU" smtClean="0"/>
              <a:t>Kézi ajánlat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9293308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90999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016750" y="381000"/>
            <a:ext cx="1922463" cy="57277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47775" y="381000"/>
            <a:ext cx="5616575" cy="57277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66758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7775" y="381000"/>
            <a:ext cx="7691438" cy="67468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1447800" y="1879600"/>
            <a:ext cx="7305675" cy="4229100"/>
          </a:xfrm>
        </p:spPr>
        <p:txBody>
          <a:bodyPr/>
          <a:lstStyle/>
          <a:p>
            <a:pPr lvl="0"/>
            <a:r>
              <a:rPr lang="hu-HU" noProof="0" smtClean="0"/>
              <a:t>Diagram beszúrásához kattintson az ikonra</a:t>
            </a:r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47035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dirty="0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61643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17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5977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338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47800" y="1879600"/>
            <a:ext cx="3576638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76838" y="1879600"/>
            <a:ext cx="3576637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735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10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063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322935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18130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66355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734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016750" y="381000"/>
            <a:ext cx="1922463" cy="57277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47775" y="381000"/>
            <a:ext cx="5616575" cy="57277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271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7775" y="381000"/>
            <a:ext cx="7691438" cy="67468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1447800" y="1879600"/>
            <a:ext cx="7305675" cy="4229100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9207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0176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9460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97976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47800" y="1879600"/>
            <a:ext cx="3576638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76838" y="1879600"/>
            <a:ext cx="3576637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4535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88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194464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686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051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14104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83007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518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016750" y="381000"/>
            <a:ext cx="1922463" cy="57277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47775" y="381000"/>
            <a:ext cx="5616575" cy="57277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802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7775" y="381000"/>
            <a:ext cx="7691438" cy="67468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447800" y="1879600"/>
            <a:ext cx="3576638" cy="4229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76838" y="1879600"/>
            <a:ext cx="3576637" cy="4229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948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112838"/>
            <a:ext cx="9144000" cy="1141412"/>
          </a:xfrm>
          <a:prstGeom prst="rect">
            <a:avLst/>
          </a:prstGeom>
          <a:solidFill>
            <a:srgbClr val="005E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srgbClr val="005EA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5400600" cy="2664296"/>
          </a:xfrm>
        </p:spPr>
        <p:txBody>
          <a:bodyPr>
            <a:normAutofit/>
          </a:bodyPr>
          <a:lstStyle>
            <a:lvl1pPr marL="0" indent="0" algn="l" defTabSz="180975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1112515"/>
            <a:ext cx="7632526" cy="1141400"/>
          </a:xfrm>
        </p:spPr>
        <p:txBody>
          <a:bodyPr anchor="ctr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21" name="Bildplatzhalter 20"/>
          <p:cNvSpPr>
            <a:spLocks noGrp="1" noChangeAspect="1"/>
          </p:cNvSpPr>
          <p:nvPr>
            <p:ph type="pic" sz="quarter" idx="13"/>
          </p:nvPr>
        </p:nvSpPr>
        <p:spPr>
          <a:xfrm>
            <a:off x="6012160" y="2253919"/>
            <a:ext cx="3132000" cy="4604085"/>
          </a:xfrm>
          <a:solidFill>
            <a:srgbClr val="BAE1FF"/>
          </a:solidFill>
        </p:spPr>
        <p:txBody>
          <a:bodyPr rtlCol="0" anchorCtr="1">
            <a:no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de-AT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468316" y="5444709"/>
            <a:ext cx="5399831" cy="9366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172A971A-734B-4233-9827-90AC1AA2A92B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2894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5240"/>
            <a:ext cx="7776543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71550" indent="0">
              <a:lnSpc>
                <a:spcPct val="150000"/>
              </a:lnSpc>
              <a:buClrTx/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+mj-lt"/>
              <a:buAutoNum type="arabicPeriod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FE0494E4-1884-424C-80C1-48D73137FE8F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8918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240EDDE1-381F-422B-BF70-F93D739203E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07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780906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 Aufzählung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Tx/>
              <a:buFont typeface="+mj-lt"/>
              <a:buAutoNum type="arabicPeriod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026F3FF7-A188-45FC-A2F6-A34B5590BFA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609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7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1371600" indent="0">
              <a:buNone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40DF3EC7-6324-4B16-80B9-830893476CB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28298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22048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C9158946-C323-4F2F-8DF6-2EB1C575E75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472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5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63E4CD61-AF18-447A-AEF8-8C4677003385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27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4"/>
          <p:cNvCxnSpPr/>
          <p:nvPr userDrawn="1"/>
        </p:nvCxnSpPr>
        <p:spPr bwMode="auto">
          <a:xfrm>
            <a:off x="0" y="6475419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D30AF0D7-2AD7-4086-B5A3-8D470667B0D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602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446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4632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27584" y="3886200"/>
            <a:ext cx="7088832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  <p:cxnSp>
        <p:nvCxnSpPr>
          <p:cNvPr id="7" name="Gerade Verbindung 4"/>
          <p:cNvCxnSpPr/>
          <p:nvPr userDrawn="1"/>
        </p:nvCxnSpPr>
        <p:spPr bwMode="auto">
          <a:xfrm>
            <a:off x="0" y="6475412"/>
            <a:ext cx="9144000" cy="1588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182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112838"/>
            <a:ext cx="9144000" cy="1141412"/>
          </a:xfrm>
          <a:prstGeom prst="rect">
            <a:avLst/>
          </a:prstGeom>
          <a:solidFill>
            <a:srgbClr val="005E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srgbClr val="005EA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5400600" cy="2664296"/>
          </a:xfrm>
        </p:spPr>
        <p:txBody>
          <a:bodyPr>
            <a:normAutofit/>
          </a:bodyPr>
          <a:lstStyle>
            <a:lvl1pPr marL="0" indent="0" algn="l" defTabSz="180975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1112515"/>
            <a:ext cx="7632526" cy="1141400"/>
          </a:xfrm>
        </p:spPr>
        <p:txBody>
          <a:bodyPr anchor="ctr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21" name="Bildplatzhalter 20"/>
          <p:cNvSpPr>
            <a:spLocks noGrp="1" noChangeAspect="1"/>
          </p:cNvSpPr>
          <p:nvPr>
            <p:ph type="pic" sz="quarter" idx="13"/>
          </p:nvPr>
        </p:nvSpPr>
        <p:spPr>
          <a:xfrm>
            <a:off x="6012160" y="2253919"/>
            <a:ext cx="3132000" cy="4604085"/>
          </a:xfrm>
          <a:solidFill>
            <a:srgbClr val="BAE1FF"/>
          </a:solidFill>
        </p:spPr>
        <p:txBody>
          <a:bodyPr rtlCol="0" anchorCtr="1">
            <a:no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de-AT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468316" y="5444709"/>
            <a:ext cx="5399831" cy="9366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EDB672C3-0F3E-4E1F-9EEF-632FB21771A9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4679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5240"/>
            <a:ext cx="7776543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71550" indent="0">
              <a:lnSpc>
                <a:spcPct val="150000"/>
              </a:lnSpc>
              <a:buClrTx/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+mj-lt"/>
              <a:buAutoNum type="arabicPeriod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6CA922E3-CF2E-49BB-A434-3D4DF1FF4540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316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BCF1E57E-B98C-45C0-AB0E-AD87C9C8D54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126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47800" y="1879600"/>
            <a:ext cx="3576638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176838" y="1879600"/>
            <a:ext cx="3576637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771686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 Aufzählung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Tx/>
              <a:buFont typeface="+mj-lt"/>
              <a:buAutoNum type="arabicPeriod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2D1D2C00-5C43-42FC-8B94-FFC27B284B6B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1200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7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1371600" indent="0">
              <a:buNone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B5C2A8AA-402D-4D6C-B566-C958413B2A5C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7613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22048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8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A3A28FDA-A9A4-44C4-BE90-7D83E94FEDB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12641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5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A29D80CC-8DC2-444C-955B-C5F5DC800A1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2349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4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C1CF9C65-97A9-468E-8DF3-86DE8AEFA98D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6456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192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4632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27584" y="3886200"/>
            <a:ext cx="7088832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720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Cím, 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7775" y="233363"/>
            <a:ext cx="7691438" cy="6746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371600" y="1752600"/>
            <a:ext cx="3576638" cy="42291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iagram helye 3"/>
          <p:cNvSpPr>
            <a:spLocks noGrp="1"/>
          </p:cNvSpPr>
          <p:nvPr>
            <p:ph type="chart" sz="half" idx="2"/>
          </p:nvPr>
        </p:nvSpPr>
        <p:spPr>
          <a:xfrm>
            <a:off x="5100638" y="1752600"/>
            <a:ext cx="3576637" cy="4229100"/>
          </a:xfrm>
        </p:spPr>
        <p:txBody>
          <a:bodyPr/>
          <a:lstStyle/>
          <a:p>
            <a:pPr lvl="0"/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488768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112838"/>
            <a:ext cx="9144000" cy="1141412"/>
          </a:xfrm>
          <a:prstGeom prst="rect">
            <a:avLst/>
          </a:prstGeom>
          <a:solidFill>
            <a:srgbClr val="005E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srgbClr val="005EA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5400600" cy="2664296"/>
          </a:xfrm>
        </p:spPr>
        <p:txBody>
          <a:bodyPr>
            <a:normAutofit/>
          </a:bodyPr>
          <a:lstStyle>
            <a:lvl1pPr marL="0" indent="0" algn="l" defTabSz="180975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de-DE" dirty="0" smtClean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1112515"/>
            <a:ext cx="7632526" cy="1141400"/>
          </a:xfrm>
        </p:spPr>
        <p:txBody>
          <a:bodyPr anchor="ctr">
            <a:noAutofit/>
          </a:bodyPr>
          <a:lstStyle>
            <a:lvl1pPr algn="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21" name="Bildplatzhalter 20"/>
          <p:cNvSpPr>
            <a:spLocks noGrp="1" noChangeAspect="1"/>
          </p:cNvSpPr>
          <p:nvPr>
            <p:ph type="pic" sz="quarter" idx="13"/>
          </p:nvPr>
        </p:nvSpPr>
        <p:spPr>
          <a:xfrm>
            <a:off x="6012160" y="2253919"/>
            <a:ext cx="3132000" cy="4604085"/>
          </a:xfrm>
          <a:solidFill>
            <a:srgbClr val="BAE1FF"/>
          </a:solidFill>
        </p:spPr>
        <p:txBody>
          <a:bodyPr rtlCol="0" anchorCtr="1">
            <a:no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de-AT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468316" y="5444709"/>
            <a:ext cx="5399831" cy="9366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BC474355-9CFB-4B98-9E56-4676D444A532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6981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5240"/>
            <a:ext cx="7776543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DE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71550" indent="0">
              <a:lnSpc>
                <a:spcPct val="150000"/>
              </a:lnSpc>
              <a:buClrTx/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buClrTx/>
              <a:buFont typeface="+mj-lt"/>
              <a:buAutoNum type="arabicPeriod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buClrTx/>
              <a:buFont typeface="+mj-lt"/>
              <a:buAutoNum type="arabicPeriod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FCE580DD-58AE-4328-A179-C2A5ACA1EBE4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61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670402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184DD014-6ED7-449E-9EEB-489DCFC2F113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4800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 Aufzählung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ClrTx/>
              <a:buFont typeface="+mj-lt"/>
              <a:buAutoNum type="arabicPeriod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005EA4"/>
                </a:solidFill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E8C7FA65-B305-4ABB-BFA8-031D3EC08487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437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7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 marL="1371600" indent="0">
              <a:buNone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029899B0-D8FB-4A0A-9CAB-E82839271CB6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4087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220486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</p:txBody>
      </p:sp>
      <p:sp>
        <p:nvSpPr>
          <p:cNvPr id="8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AFE5F0D4-1256-4F25-B3C7-180A89A5D5E2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3416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5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316411"/>
            <a:ext cx="7776542" cy="678953"/>
          </a:xfrm>
        </p:spPr>
        <p:txBody>
          <a:bodyPr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de-AT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658C36C3-168A-4C38-B551-F823BB19866E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5512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4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de-AT"/>
              <a:t>Chart </a:t>
            </a:r>
            <a:fld id="{EE001069-DCB9-4CE7-BCDC-55F95FA6FF19}" type="slidenum">
              <a:rPr lang="de-AT"/>
              <a:pPr>
                <a:defRPr/>
              </a:pPr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0251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80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4"/>
          <p:cNvCxnSpPr/>
          <p:nvPr userDrawn="1"/>
        </p:nvCxnSpPr>
        <p:spPr bwMode="auto">
          <a:xfrm>
            <a:off x="0" y="6475413"/>
            <a:ext cx="9144000" cy="1587"/>
          </a:xfrm>
          <a:prstGeom prst="line">
            <a:avLst/>
          </a:prstGeom>
          <a:ln w="9525">
            <a:solidFill>
              <a:srgbClr val="919191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4632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27584" y="3886200"/>
            <a:ext cx="7088832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712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399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0948379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929015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7775" y="381000"/>
            <a:ext cx="769143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de-AT" altLang="hu-H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879600"/>
            <a:ext cx="73056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de-AT" altLang="hu-HU" smtClean="0"/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1219200" y="1066800"/>
            <a:ext cx="7924800" cy="3603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bs-Latn-BA" altLang="hu-HU" sz="2000">
              <a:solidFill>
                <a:srgbClr val="FFFFFF"/>
              </a:solidFill>
              <a:latin typeface="StoneSansSemibold"/>
            </a:endParaRP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1066800"/>
            <a:ext cx="1235075" cy="3603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bs-Latn-BA" altLang="hu-HU" sz="1400">
              <a:solidFill>
                <a:srgbClr val="000000"/>
              </a:solidFill>
              <a:latin typeface="StoneSansSemibold"/>
            </a:endParaRPr>
          </a:p>
        </p:txBody>
      </p:sp>
      <p:sp>
        <p:nvSpPr>
          <p:cNvPr id="1030" name="Rectangle 26"/>
          <p:cNvSpPr>
            <a:spLocks noChangeArrowheads="1"/>
          </p:cNvSpPr>
          <p:nvPr userDrawn="1"/>
        </p:nvSpPr>
        <p:spPr bwMode="auto">
          <a:xfrm>
            <a:off x="1352550" y="6403975"/>
            <a:ext cx="755015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13" tIns="36513" rIns="74613" bIns="36513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altLang="hu-HU" sz="1000">
                <a:solidFill>
                  <a:srgbClr val="003399"/>
                </a:solidFill>
                <a:latin typeface="Arial" pitchFamily="34" charset="0"/>
              </a:rPr>
              <a:t>			</a:t>
            </a:r>
            <a:r>
              <a:rPr lang="de-AT" altLang="hu-HU" sz="1000">
                <a:solidFill>
                  <a:srgbClr val="003399"/>
                </a:solidFill>
                <a:latin typeface="Arial" pitchFamily="34" charset="0"/>
              </a:rPr>
              <a:t>				Chart </a:t>
            </a:r>
            <a:fld id="{959EAE20-4821-428A-940D-675C61147797}" type="slidenum">
              <a:rPr lang="de-AT" altLang="hu-HU" sz="1000">
                <a:solidFill>
                  <a:srgbClr val="003399"/>
                </a:solidFill>
                <a:latin typeface="Arial" pitchFamily="34" charset="0"/>
              </a:rPr>
              <a:pPr/>
              <a:t>‹#›</a:t>
            </a:fld>
            <a:endParaRPr lang="de-AT" altLang="hu-HU" sz="1000">
              <a:solidFill>
                <a:srgbClr val="003399"/>
              </a:solidFill>
              <a:latin typeface="Arial" pitchFamily="34" charset="0"/>
            </a:endParaRPr>
          </a:p>
        </p:txBody>
      </p:sp>
      <p:pic>
        <p:nvPicPr>
          <p:cNvPr id="1031" name="Picture 30" descr="Logo_4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23825"/>
            <a:ext cx="1146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defTabSz="873125" rtl="0" fontAlgn="base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+mj-lt"/>
          <a:ea typeface="+mj-ea"/>
          <a:cs typeface="+mj-cs"/>
        </a:defRPr>
      </a:lvl1pPr>
      <a:lvl2pPr algn="r" defTabSz="873125" rtl="0" fontAlgn="base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2pPr>
      <a:lvl3pPr algn="r" defTabSz="873125" rtl="0" fontAlgn="base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3pPr>
      <a:lvl4pPr algn="r" defTabSz="873125" rtl="0" fontAlgn="base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4pPr>
      <a:lvl5pPr algn="r" defTabSz="873125" rtl="0" fontAlgn="base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5pPr>
      <a:lvl6pPr marL="4572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6pPr>
      <a:lvl7pPr marL="9144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7pPr>
      <a:lvl8pPr marL="13716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8pPr>
      <a:lvl9pPr marL="18288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9pPr>
    </p:titleStyle>
    <p:bodyStyle>
      <a:lvl1pPr marL="328613" indent="-328613" algn="l" defTabSz="873125" rtl="0" fontAlgn="base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 b="1">
          <a:solidFill>
            <a:srgbClr val="003399"/>
          </a:solidFill>
          <a:latin typeface="+mn-lt"/>
          <a:ea typeface="+mn-ea"/>
          <a:cs typeface="+mn-cs"/>
        </a:defRPr>
      </a:lvl1pPr>
      <a:lvl2pPr marL="708025" indent="-265113" algn="l" defTabSz="873125" rtl="0" fontAlgn="base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>
          <a:solidFill>
            <a:srgbClr val="003399"/>
          </a:solidFill>
          <a:latin typeface="+mn-lt"/>
        </a:defRPr>
      </a:lvl2pPr>
      <a:lvl3pPr marL="1089025" indent="-215900" algn="l" defTabSz="873125" rtl="0" fontAlgn="base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400">
          <a:solidFill>
            <a:srgbClr val="003399"/>
          </a:solidFill>
          <a:latin typeface="+mn-lt"/>
        </a:defRPr>
      </a:lvl3pPr>
      <a:lvl4pPr marL="1525588" indent="-217488" algn="l" defTabSz="873125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003399"/>
          </a:solidFill>
          <a:latin typeface="+mn-lt"/>
        </a:defRPr>
      </a:lvl4pPr>
      <a:lvl5pPr marL="1962150" indent="-219075" algn="l" defTabSz="873125" rtl="0" fontAlgn="base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5pPr>
      <a:lvl6pPr marL="24193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6pPr>
      <a:lvl7pPr marL="28765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7pPr>
      <a:lvl8pPr marL="33337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8pPr>
      <a:lvl9pPr marL="37909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7775" y="381000"/>
            <a:ext cx="769143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de-A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879600"/>
            <a:ext cx="73056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AT" smtClean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219200" y="1066800"/>
            <a:ext cx="7924800" cy="3603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s-Latn-BA" sz="2000">
              <a:solidFill>
                <a:srgbClr val="FFFFFF"/>
              </a:solidFill>
              <a:latin typeface="StoneSansSemibold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066800"/>
            <a:ext cx="1235075" cy="3603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bs-Latn-BA" sz="1400">
              <a:solidFill>
                <a:srgbClr val="000000"/>
              </a:solidFill>
              <a:latin typeface="StoneSansSemibold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 userDrawn="1"/>
        </p:nvSpPr>
        <p:spPr bwMode="auto">
          <a:xfrm>
            <a:off x="1352550" y="6403975"/>
            <a:ext cx="7550150" cy="22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13" tIns="36513" rIns="74613" bIns="36513">
            <a:spAutoFit/>
          </a:bodyPr>
          <a:lstStyle/>
          <a:p>
            <a:r>
              <a:rPr lang="hu-HU" sz="1000" dirty="0" smtClean="0">
                <a:solidFill>
                  <a:srgbClr val="003399"/>
                </a:solidFill>
                <a:latin typeface="Arial" charset="0"/>
              </a:rPr>
              <a:t>			</a:t>
            </a:r>
            <a:r>
              <a:rPr lang="de-AT" sz="1000" dirty="0">
                <a:solidFill>
                  <a:srgbClr val="003399"/>
                </a:solidFill>
                <a:latin typeface="Arial" charset="0"/>
              </a:rPr>
              <a:t>				Chart </a:t>
            </a:r>
            <a:fld id="{C99B92A5-38E6-45E9-9FFB-297D1F6171AF}" type="slidenum">
              <a:rPr lang="de-AT" sz="1000">
                <a:solidFill>
                  <a:srgbClr val="003399"/>
                </a:solidFill>
                <a:latin typeface="Arial" charset="0"/>
              </a:rPr>
              <a:pPr/>
              <a:t>‹#›</a:t>
            </a:fld>
            <a:endParaRPr lang="de-AT" sz="1000" dirty="0">
              <a:solidFill>
                <a:srgbClr val="003399"/>
              </a:solidFill>
              <a:latin typeface="Arial" charset="0"/>
            </a:endParaRPr>
          </a:p>
        </p:txBody>
      </p:sp>
      <p:pic>
        <p:nvPicPr>
          <p:cNvPr id="1054" name="Picture 30" descr="Logo_4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23825"/>
            <a:ext cx="1146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0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+mj-lt"/>
          <a:ea typeface="+mj-ea"/>
          <a:cs typeface="+mj-cs"/>
        </a:defRPr>
      </a:lvl1pPr>
      <a:lvl2pPr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2pPr>
      <a:lvl3pPr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3pPr>
      <a:lvl4pPr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4pPr>
      <a:lvl5pPr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5pPr>
      <a:lvl6pPr marL="4572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6pPr>
      <a:lvl7pPr marL="9144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7pPr>
      <a:lvl8pPr marL="13716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8pPr>
      <a:lvl9pPr marL="1828800" algn="r" defTabSz="873125" rtl="0" eaLnBrk="1" fontAlgn="base" hangingPunct="1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9pPr>
    </p:titleStyle>
    <p:bodyStyle>
      <a:lvl1pPr marL="328613" indent="-328613" algn="l" defTabSz="873125" rtl="0" eaLnBrk="1" fontAlgn="base" hangingPunct="1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 b="1">
          <a:solidFill>
            <a:srgbClr val="003399"/>
          </a:solidFill>
          <a:latin typeface="+mn-lt"/>
          <a:ea typeface="+mn-ea"/>
          <a:cs typeface="+mn-cs"/>
        </a:defRPr>
      </a:lvl1pPr>
      <a:lvl2pPr marL="708025" indent="-265113" algn="l" defTabSz="873125" rtl="0" eaLnBrk="1" fontAlgn="base" hangingPunct="1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>
          <a:solidFill>
            <a:srgbClr val="003399"/>
          </a:solidFill>
          <a:latin typeface="+mn-lt"/>
        </a:defRPr>
      </a:lvl2pPr>
      <a:lvl3pPr marL="1089025" indent="-215900" algn="l" defTabSz="873125" rtl="0" eaLnBrk="1" fontAlgn="base" hangingPunct="1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400">
          <a:solidFill>
            <a:srgbClr val="003399"/>
          </a:solidFill>
          <a:latin typeface="+mn-lt"/>
        </a:defRPr>
      </a:lvl3pPr>
      <a:lvl4pPr marL="1525588" indent="-217488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003399"/>
          </a:solidFill>
          <a:latin typeface="+mn-lt"/>
        </a:defRPr>
      </a:lvl4pPr>
      <a:lvl5pPr marL="19621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5pPr>
      <a:lvl6pPr marL="24193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6pPr>
      <a:lvl7pPr marL="28765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7pPr>
      <a:lvl8pPr marL="33337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8pPr>
      <a:lvl9pPr marL="3790950" indent="-219075" algn="l" defTabSz="873125" rtl="0" eaLnBrk="1" fontAlgn="base" hangingPunct="1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7775" y="381000"/>
            <a:ext cx="7691438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879600"/>
            <a:ext cx="73056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313" tIns="44450" rIns="87313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hu-HU" smtClean="0"/>
              <a:t>Click to edit Master text styles</a:t>
            </a:r>
          </a:p>
          <a:p>
            <a:pPr lvl="1"/>
            <a:r>
              <a:rPr lang="de-AT" altLang="hu-HU" smtClean="0"/>
              <a:t>Second level</a:t>
            </a:r>
          </a:p>
          <a:p>
            <a:pPr lvl="2"/>
            <a:r>
              <a:rPr lang="de-AT" altLang="hu-HU" smtClean="0"/>
              <a:t>Third level</a:t>
            </a:r>
          </a:p>
          <a:p>
            <a:pPr lvl="3"/>
            <a:r>
              <a:rPr lang="de-AT" altLang="hu-HU" smtClean="0"/>
              <a:t>Fourth level</a:t>
            </a:r>
          </a:p>
          <a:p>
            <a:pPr lvl="4"/>
            <a:r>
              <a:rPr lang="de-AT" altLang="hu-HU" smtClean="0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1219200" y="1066800"/>
            <a:ext cx="7924800" cy="3603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bs-Latn-BA" altLang="hu-HU" sz="2000" smtClean="0">
              <a:solidFill>
                <a:srgbClr val="FFFFFF"/>
              </a:solidFill>
              <a:latin typeface="StoneSansSemibold" pitchFamily="34" charset="0"/>
              <a:cs typeface="Arial" pitchFamily="34" charset="0"/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1066800"/>
            <a:ext cx="1235075" cy="36036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endParaRPr lang="bs-Latn-BA" altLang="hu-HU" sz="1400" smtClean="0">
              <a:solidFill>
                <a:srgbClr val="000000"/>
              </a:solidFill>
              <a:latin typeface="StoneSansSemibold" pitchFamily="34" charset="0"/>
              <a:cs typeface="Arial" pitchFamily="34" charset="0"/>
            </a:endParaRPr>
          </a:p>
        </p:txBody>
      </p:sp>
      <p:pic>
        <p:nvPicPr>
          <p:cNvPr id="1030" name="Picture 29" descr="testbild neu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427163"/>
            <a:ext cx="1244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0" descr="Logo_4C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23825"/>
            <a:ext cx="1146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71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+mj-lt"/>
          <a:ea typeface="+mj-ea"/>
          <a:cs typeface="+mj-cs"/>
        </a:defRPr>
      </a:lvl1pPr>
      <a:lvl2pPr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2pPr>
      <a:lvl3pPr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3pPr>
      <a:lvl4pPr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4pPr>
      <a:lvl5pPr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5pPr>
      <a:lvl6pPr marL="457200"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6pPr>
      <a:lvl7pPr marL="914400"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7pPr>
      <a:lvl8pPr marL="1371600"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8pPr>
      <a:lvl9pPr marL="1828800" algn="r" defTabSz="873125" rtl="0" eaLnBrk="0" fontAlgn="base" hangingPunct="0">
        <a:spcBef>
          <a:spcPct val="0"/>
        </a:spcBef>
        <a:spcAft>
          <a:spcPct val="0"/>
        </a:spcAft>
        <a:defRPr sz="3200">
          <a:solidFill>
            <a:srgbClr val="003399"/>
          </a:solidFill>
          <a:latin typeface="BakerSignet_PFL" pitchFamily="2" charset="0"/>
        </a:defRPr>
      </a:lvl9pPr>
    </p:titleStyle>
    <p:bodyStyle>
      <a:lvl1pPr marL="328613" indent="-328613" algn="l" defTabSz="873125" rtl="0" eaLnBrk="0" fontAlgn="base" hangingPunct="0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 b="1">
          <a:solidFill>
            <a:srgbClr val="003399"/>
          </a:solidFill>
          <a:latin typeface="+mn-lt"/>
          <a:ea typeface="+mn-ea"/>
          <a:cs typeface="+mn-cs"/>
        </a:defRPr>
      </a:lvl1pPr>
      <a:lvl2pPr marL="708025" indent="-265113" algn="l" defTabSz="873125" rtl="0" eaLnBrk="0" fontAlgn="base" hangingPunct="0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800">
          <a:solidFill>
            <a:srgbClr val="003399"/>
          </a:solidFill>
          <a:latin typeface="+mn-lt"/>
        </a:defRPr>
      </a:lvl2pPr>
      <a:lvl3pPr marL="1089025" indent="-215900" algn="l" defTabSz="873125" rtl="0" eaLnBrk="0" fontAlgn="base" hangingPunct="0">
        <a:spcBef>
          <a:spcPct val="20000"/>
        </a:spcBef>
        <a:spcAft>
          <a:spcPct val="0"/>
        </a:spcAft>
        <a:buSzPct val="100000"/>
        <a:buFont typeface="Wingdings" pitchFamily="2" charset="2"/>
        <a:buChar char="§"/>
        <a:defRPr sz="2400">
          <a:solidFill>
            <a:srgbClr val="003399"/>
          </a:solidFill>
          <a:latin typeface="+mn-lt"/>
        </a:defRPr>
      </a:lvl3pPr>
      <a:lvl4pPr marL="1525588" indent="-217488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003399"/>
          </a:solidFill>
          <a:latin typeface="+mn-lt"/>
        </a:defRPr>
      </a:lvl4pPr>
      <a:lvl5pPr marL="1962150" indent="-219075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5pPr>
      <a:lvl6pPr marL="2419350" indent="-219075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6pPr>
      <a:lvl7pPr marL="2876550" indent="-219075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7pPr>
      <a:lvl8pPr marL="3333750" indent="-219075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8pPr>
      <a:lvl9pPr marL="3790950" indent="-219075" algn="l" defTabSz="873125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600">
          <a:solidFill>
            <a:srgbClr val="003399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044575" y="309563"/>
            <a:ext cx="77755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  <a:endParaRPr lang="de-AT" altLang="hu-HU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  <a:endParaRPr lang="de-AT" altLang="hu-HU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59563" y="64452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r>
              <a:rPr lang="de-AT"/>
              <a:t>Chart </a:t>
            </a:r>
            <a:fld id="{69C4C779-29C5-4896-B29E-AB47811193FC}" type="slidenum">
              <a:rPr lang="de-AT"/>
              <a:pPr eaLnBrk="1" hangingPunct="1">
                <a:defRPr/>
              </a:pPr>
              <a:t>‹#›</a:t>
            </a:fld>
            <a:endParaRPr lang="de-AT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 flipV="1">
            <a:off x="0" y="1066800"/>
            <a:ext cx="9144000" cy="460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prstClr val="black"/>
              </a:solidFill>
              <a:latin typeface="StoneSansSemibold" charset="0"/>
              <a:cs typeface="Arial" pitchFamily="34" charset="0"/>
            </a:endParaRPr>
          </a:p>
        </p:txBody>
      </p:sp>
      <p:pic>
        <p:nvPicPr>
          <p:cNvPr id="1031" name="Picture 20" descr="C:\Dokumente und Einstellungen\VAXWELS.UNIQA\Desktop\Logo_4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" y="149225"/>
            <a:ext cx="1114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9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1044575" y="309563"/>
            <a:ext cx="77755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  <a:endParaRPr lang="de-AT" altLang="hu-HU" smtClean="0"/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  <a:endParaRPr lang="de-AT" altLang="hu-HU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59563" y="64452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>
              <a:defRPr/>
            </a:pPr>
            <a:r>
              <a:rPr lang="de-AT"/>
              <a:t>Chart </a:t>
            </a:r>
            <a:fld id="{489B49A6-2475-4D69-8B0A-CB6219F523C0}" type="slidenum">
              <a:rPr lang="de-AT"/>
              <a:pPr eaLnBrk="1" hangingPunct="1">
                <a:defRPr/>
              </a:pPr>
              <a:t>‹#›</a:t>
            </a:fld>
            <a:endParaRPr lang="de-AT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 flipV="1">
            <a:off x="0" y="1066800"/>
            <a:ext cx="9144000" cy="460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prstClr val="black"/>
              </a:solidFill>
              <a:latin typeface="StoneSansSemibold" charset="0"/>
              <a:cs typeface="Arial" pitchFamily="34" charset="0"/>
            </a:endParaRPr>
          </a:p>
        </p:txBody>
      </p:sp>
      <p:pic>
        <p:nvPicPr>
          <p:cNvPr id="3078" name="Picture 20" descr="C:\Dokumente und Einstellungen\VAXWELS.UNIQA\Desktop\Logo_4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9225"/>
            <a:ext cx="1114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08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platzhalter 1"/>
          <p:cNvSpPr>
            <a:spLocks noGrp="1"/>
          </p:cNvSpPr>
          <p:nvPr>
            <p:ph type="title"/>
          </p:nvPr>
        </p:nvSpPr>
        <p:spPr bwMode="auto">
          <a:xfrm>
            <a:off x="1044575" y="309563"/>
            <a:ext cx="77755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  <a:endParaRPr lang="de-AT" altLang="hu-HU" smtClean="0"/>
          </a:p>
        </p:txBody>
      </p:sp>
      <p:sp>
        <p:nvSpPr>
          <p:cNvPr id="717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  <a:endParaRPr lang="de-AT" altLang="hu-HU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659563" y="64452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5E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AT"/>
              <a:t>Chart </a:t>
            </a:r>
            <a:fld id="{62AF10E7-1EFF-4233-8609-99FCF3984E09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 flipV="1">
            <a:off x="0" y="1066800"/>
            <a:ext cx="9144000" cy="4603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bs-Latn-BA" altLang="hu-HU" sz="1400" smtClean="0">
              <a:solidFill>
                <a:prstClr val="black"/>
              </a:solidFill>
              <a:latin typeface="StoneSansSemibold" charset="0"/>
              <a:cs typeface="Arial" pitchFamily="34" charset="0"/>
            </a:endParaRPr>
          </a:p>
        </p:txBody>
      </p:sp>
      <p:pic>
        <p:nvPicPr>
          <p:cNvPr id="7174" name="Picture 20" descr="C:\Dokumente und Einstellungen\VAXWELS.UNIQA\Desktop\Logo_4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9225"/>
            <a:ext cx="1114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15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E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rgbClr val="005EA4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EA4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3363" y="2286000"/>
            <a:ext cx="4724400" cy="1143000"/>
          </a:xfrm>
          <a:solidFill>
            <a:srgbClr val="FF9900"/>
          </a:solidFill>
        </p:spPr>
        <p:txBody>
          <a:bodyPr/>
          <a:lstStyle/>
          <a:p>
            <a:pPr algn="ctr">
              <a:defRPr/>
            </a:pPr>
            <a:r>
              <a:rPr lang="hu-HU" altLang="hu-HU" sz="3600" dirty="0" err="1" smtClean="0">
                <a:latin typeface="+mn-lt"/>
              </a:rPr>
              <a:t>Prezervál</a:t>
            </a:r>
            <a:r>
              <a:rPr lang="hu-HU" altLang="hu-HU" sz="3600" dirty="0" smtClean="0">
                <a:latin typeface="+mn-lt"/>
              </a:rPr>
              <a:t> </a:t>
            </a:r>
            <a:r>
              <a:rPr lang="hu-HU" altLang="hu-HU" sz="3600" dirty="0">
                <a:latin typeface="+mn-lt"/>
              </a:rPr>
              <a:t/>
            </a:r>
            <a:br>
              <a:rPr lang="hu-HU" altLang="hu-HU" sz="3600" dirty="0">
                <a:latin typeface="+mn-lt"/>
              </a:rPr>
            </a:br>
            <a:r>
              <a:rPr lang="hu-HU" altLang="hu-HU" sz="3600" dirty="0" smtClean="0">
                <a:latin typeface="+mn-lt"/>
              </a:rPr>
              <a:t>Biztosítási Alkusz Kft</a:t>
            </a:r>
            <a:endParaRPr lang="de-AT" altLang="hu-HU" sz="3600" dirty="0" smtClean="0">
              <a:latin typeface="+mn-lt"/>
            </a:endParaRPr>
          </a:p>
        </p:txBody>
      </p:sp>
      <p:sp>
        <p:nvSpPr>
          <p:cNvPr id="10243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92550"/>
            <a:ext cx="4762500" cy="1752600"/>
          </a:xfrm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 dirty="0" smtClean="0"/>
              <a:t>Lakás/ Társasház konzultáció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 dirty="0" smtClean="0"/>
              <a:t>Kis Endre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 dirty="0" smtClean="0"/>
              <a:t>Alkusz támogató/ vállaló</a:t>
            </a:r>
            <a:endParaRPr lang="hu-HU" altLang="hu-HU" sz="2400" dirty="0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 dirty="0" smtClean="0"/>
              <a:t>2016. 10. 04.</a:t>
            </a:r>
          </a:p>
        </p:txBody>
      </p:sp>
      <p:pic>
        <p:nvPicPr>
          <p:cNvPr id="10244" name="Picture 12" descr="tower 2 300x600 px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1428750"/>
            <a:ext cx="2728913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949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8291"/>
            <a:ext cx="7601842" cy="59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46" y="1412776"/>
            <a:ext cx="273355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17877"/>
            <a:ext cx="2706779" cy="21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1383"/>
            <a:ext cx="3728988" cy="90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1520" y="4361036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Területi hatály : </a:t>
            </a:r>
            <a:r>
              <a:rPr lang="hu-HU" sz="2400" dirty="0" smtClean="0">
                <a:solidFill>
                  <a:srgbClr val="003399"/>
                </a:solidFill>
              </a:rPr>
              <a:t>	Magyarország</a:t>
            </a:r>
          </a:p>
          <a:p>
            <a:r>
              <a:rPr lang="hu-HU" sz="2400" dirty="0" smtClean="0"/>
              <a:t>Köthető: </a:t>
            </a:r>
            <a:r>
              <a:rPr lang="hu-HU" sz="2400" dirty="0" smtClean="0">
                <a:solidFill>
                  <a:srgbClr val="FF0000"/>
                </a:solidFill>
              </a:rPr>
              <a:t>		</a:t>
            </a:r>
            <a:r>
              <a:rPr lang="hu-HU" sz="2400" dirty="0" err="1" smtClean="0">
                <a:solidFill>
                  <a:srgbClr val="003399"/>
                </a:solidFill>
              </a:rPr>
              <a:t>max</a:t>
            </a:r>
            <a:r>
              <a:rPr lang="hu-HU" sz="2400" dirty="0" smtClean="0">
                <a:solidFill>
                  <a:srgbClr val="003399"/>
                </a:solidFill>
              </a:rPr>
              <a:t>.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003399"/>
                </a:solidFill>
              </a:rPr>
              <a:t>6 éves korig de a 			szolgáltatás nem ér 				véget 6 éves korban.</a:t>
            </a:r>
          </a:p>
          <a:p>
            <a:r>
              <a:rPr lang="hu-HU" sz="2400" dirty="0" smtClean="0"/>
              <a:t>Maximum: </a:t>
            </a:r>
            <a:r>
              <a:rPr lang="hu-HU" sz="2400" dirty="0" smtClean="0">
                <a:solidFill>
                  <a:srgbClr val="003399"/>
                </a:solidFill>
              </a:rPr>
              <a:t>		6 kisállat biztosítható 				egy szerződésben</a:t>
            </a:r>
            <a:endParaRPr lang="hu-HU" sz="2400" dirty="0">
              <a:solidFill>
                <a:srgbClr val="003399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2456892"/>
            <a:ext cx="6410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Limit:</a:t>
            </a:r>
          </a:p>
          <a:p>
            <a:r>
              <a:rPr lang="hu-HU" sz="2400" dirty="0" smtClean="0"/>
              <a:t>1 alkalom/év </a:t>
            </a:r>
            <a:r>
              <a:rPr lang="hu-HU" sz="2400" dirty="0" err="1" smtClean="0"/>
              <a:t>max</a:t>
            </a:r>
            <a:r>
              <a:rPr lang="hu-HU" sz="2400" dirty="0" smtClean="0"/>
              <a:t>. 	20e Ft (Plus csomagesetén)</a:t>
            </a:r>
          </a:p>
          <a:p>
            <a:r>
              <a:rPr lang="hu-HU" sz="2400" dirty="0" smtClean="0"/>
              <a:t>1 alkalom/ év </a:t>
            </a:r>
            <a:r>
              <a:rPr lang="hu-HU" sz="2400" dirty="0" err="1" smtClean="0"/>
              <a:t>max</a:t>
            </a:r>
            <a:r>
              <a:rPr lang="hu-HU" sz="2400" dirty="0" smtClean="0"/>
              <a:t>. 	100e Ft (ÖKO esetén)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77248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79" y="1052736"/>
            <a:ext cx="7075537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37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5001964" cy="61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1763688" cy="232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399279" cy="161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" y="2785868"/>
            <a:ext cx="2390555" cy="179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592288" y="2719948"/>
            <a:ext cx="47160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0000"/>
                </a:solidFill>
              </a:rPr>
              <a:t>• </a:t>
            </a:r>
            <a:r>
              <a:rPr lang="hu-HU" sz="2000" dirty="0">
                <a:solidFill>
                  <a:srgbClr val="000000"/>
                </a:solidFill>
              </a:rPr>
              <a:t>e-mail beállítás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Internet-kapcsolat beállítása, </a:t>
            </a:r>
            <a:r>
              <a:rPr lang="hu-HU" sz="2000" dirty="0" err="1">
                <a:solidFill>
                  <a:srgbClr val="000000"/>
                </a:solidFill>
              </a:rPr>
              <a:t>Router</a:t>
            </a:r>
            <a:r>
              <a:rPr lang="hu-HU" sz="2000" dirty="0">
                <a:solidFill>
                  <a:srgbClr val="000000"/>
                </a:solidFill>
              </a:rPr>
              <a:t> konfigurálás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Irodai programcsomag beállítások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Meglévő szoftver telepítése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Nyomtató beállítások, hálózati beállítás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Mac alapbeállítások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WIFI beállítás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WLAN szoftverek beállítása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Okos telefon </a:t>
            </a:r>
            <a:r>
              <a:rPr lang="hu-HU" sz="2000" dirty="0" err="1">
                <a:solidFill>
                  <a:srgbClr val="000000"/>
                </a:solidFill>
              </a:rPr>
              <a:t>szinkronizációs</a:t>
            </a:r>
            <a:r>
              <a:rPr lang="hu-HU" sz="2000" dirty="0">
                <a:solidFill>
                  <a:srgbClr val="000000"/>
                </a:solidFill>
              </a:rPr>
              <a:t> kérdések</a:t>
            </a:r>
          </a:p>
          <a:p>
            <a:r>
              <a:rPr lang="hu-HU" sz="2000" dirty="0">
                <a:solidFill>
                  <a:srgbClr val="000000"/>
                </a:solidFill>
              </a:rPr>
              <a:t>• PDA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96224"/>
            <a:ext cx="4532734" cy="11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026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45" y="332656"/>
            <a:ext cx="6746751" cy="7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5079"/>
            <a:ext cx="4536504" cy="20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36" y="1501853"/>
            <a:ext cx="3709268" cy="221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504" y="1484784"/>
            <a:ext cx="48245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Újkori vásárlás </a:t>
            </a:r>
            <a:r>
              <a:rPr lang="hu-HU" sz="2400" b="1" dirty="0" err="1" smtClean="0">
                <a:solidFill>
                  <a:srgbClr val="003399"/>
                </a:solidFill>
              </a:rPr>
              <a:t>Mo-n</a:t>
            </a:r>
            <a:r>
              <a:rPr lang="hu-HU" sz="2400" b="1" dirty="0" smtClean="0">
                <a:solidFill>
                  <a:srgbClr val="003399"/>
                </a:solidFill>
              </a:rPr>
              <a:t> történt számlára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Vásárláskori érték 20-300e Ft közötti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5 évnél nem idősebb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A biztosított lakás berendezésének részét képezi</a:t>
            </a:r>
          </a:p>
          <a:p>
            <a:pPr>
              <a:buClr>
                <a:srgbClr val="FF0000"/>
              </a:buClr>
            </a:pPr>
            <a:endParaRPr lang="hu-HU" sz="2400" b="1" dirty="0" smtClean="0">
              <a:solidFill>
                <a:srgbClr val="003399"/>
              </a:solidFill>
            </a:endParaRPr>
          </a:p>
          <a:p>
            <a:pPr>
              <a:buClr>
                <a:srgbClr val="FF0000"/>
              </a:buClr>
            </a:pPr>
            <a:r>
              <a:rPr lang="hu-HU" sz="2400" b="1" dirty="0" smtClean="0">
                <a:solidFill>
                  <a:srgbClr val="FF0000"/>
                </a:solidFill>
              </a:rPr>
              <a:t>KIZÁRÁSOK: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Telefonok,fotó eszközök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Számítógépek és perifériák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PDA,PNA,Navigációk,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003399"/>
                </a:solidFill>
              </a:rPr>
              <a:t>Mp3,Mp4 lejátszók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hu-HU" sz="24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36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Továbbra is…</a:t>
            </a:r>
            <a:endParaRPr lang="hu-H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2" y="1556792"/>
            <a:ext cx="801402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45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49501" cy="52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46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7" y="1677206"/>
            <a:ext cx="8061505" cy="441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128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24" y="1988840"/>
            <a:ext cx="38332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04472"/>
            <a:ext cx="2879375" cy="9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500202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62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180512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felkiáltój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86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06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1247775" y="381000"/>
            <a:ext cx="7691438" cy="674688"/>
          </a:xfrm>
        </p:spPr>
        <p:txBody>
          <a:bodyPr/>
          <a:lstStyle/>
          <a:p>
            <a:r>
              <a:rPr lang="hu-HU" b="1" dirty="0" smtClean="0"/>
              <a:t>Engedmények </a:t>
            </a:r>
            <a:endParaRPr lang="hu-HU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44016" y="1412776"/>
            <a:ext cx="8892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14E9A"/>
                </a:solidFill>
              </a:rPr>
              <a:t>Éves díjfizetés					5%</a:t>
            </a:r>
          </a:p>
          <a:p>
            <a:r>
              <a:rPr lang="hu-HU" sz="2800" dirty="0">
                <a:solidFill>
                  <a:srgbClr val="014E9A"/>
                </a:solidFill>
              </a:rPr>
              <a:t>55 év feletti szerződő				5%</a:t>
            </a:r>
          </a:p>
          <a:p>
            <a:r>
              <a:rPr lang="hu-HU" sz="2800" u="sng" dirty="0" smtClean="0">
                <a:solidFill>
                  <a:srgbClr val="014E9A"/>
                </a:solidFill>
              </a:rPr>
              <a:t>80m2 </a:t>
            </a:r>
            <a:r>
              <a:rPr lang="hu-HU" sz="2800" u="sng" dirty="0" err="1" smtClean="0">
                <a:solidFill>
                  <a:srgbClr val="014E9A"/>
                </a:solidFill>
              </a:rPr>
              <a:t>fölöltti</a:t>
            </a:r>
            <a:r>
              <a:rPr lang="hu-HU" sz="2800" u="sng" dirty="0" smtClean="0">
                <a:solidFill>
                  <a:srgbClr val="014E9A"/>
                </a:solidFill>
              </a:rPr>
              <a:t> épületek				10%</a:t>
            </a:r>
          </a:p>
          <a:p>
            <a:r>
              <a:rPr lang="hu-HU" sz="2800" dirty="0" smtClean="0">
                <a:solidFill>
                  <a:srgbClr val="FF0000"/>
                </a:solidFill>
              </a:rPr>
              <a:t>Max technikai engedmény:			</a:t>
            </a:r>
            <a:r>
              <a:rPr lang="hu-HU" sz="2800" b="1" dirty="0" smtClean="0">
                <a:solidFill>
                  <a:srgbClr val="FF0000"/>
                </a:solidFill>
              </a:rPr>
              <a:t>20%</a:t>
            </a:r>
          </a:p>
          <a:p>
            <a:endParaRPr lang="hu-HU" sz="2800" b="1" dirty="0">
              <a:solidFill>
                <a:srgbClr val="014E9A"/>
              </a:solidFill>
            </a:endParaRPr>
          </a:p>
          <a:p>
            <a:r>
              <a:rPr lang="hu-HU" sz="2800" b="1" dirty="0" smtClean="0">
                <a:solidFill>
                  <a:srgbClr val="FF0000"/>
                </a:solidFill>
              </a:rPr>
              <a:t>E felett adható még:</a:t>
            </a:r>
          </a:p>
          <a:p>
            <a:r>
              <a:rPr lang="hu-HU" sz="2800" dirty="0" smtClean="0">
                <a:solidFill>
                  <a:srgbClr val="014E9A"/>
                </a:solidFill>
              </a:rPr>
              <a:t>Üzletpolitikai engedmény			</a:t>
            </a:r>
            <a:r>
              <a:rPr lang="hu-HU" sz="2800" dirty="0" smtClean="0">
                <a:solidFill>
                  <a:srgbClr val="014E9A"/>
                </a:solidFill>
              </a:rPr>
              <a:t>5-10%</a:t>
            </a:r>
            <a:endParaRPr lang="hu-HU" sz="2800" dirty="0" smtClean="0">
              <a:solidFill>
                <a:srgbClr val="014E9A"/>
              </a:solidFill>
            </a:endParaRPr>
          </a:p>
          <a:p>
            <a:r>
              <a:rPr lang="hu-HU" sz="2800" dirty="0" err="1" smtClean="0">
                <a:solidFill>
                  <a:srgbClr val="014E9A"/>
                </a:solidFill>
              </a:rPr>
              <a:t>E-komm</a:t>
            </a:r>
            <a:r>
              <a:rPr lang="hu-HU" sz="2800" dirty="0" smtClean="0">
                <a:solidFill>
                  <a:srgbClr val="014E9A"/>
                </a:solidFill>
              </a:rPr>
              <a:t> engedmény				10%</a:t>
            </a:r>
          </a:p>
          <a:p>
            <a:r>
              <a:rPr lang="hu-HU" sz="2800" dirty="0" smtClean="0">
                <a:solidFill>
                  <a:srgbClr val="014E9A"/>
                </a:solidFill>
              </a:rPr>
              <a:t>3 éves tartam engedmény			10%</a:t>
            </a:r>
          </a:p>
          <a:p>
            <a:pPr lvl="0"/>
            <a:endParaRPr lang="hu-HU" sz="1800" dirty="0">
              <a:solidFill>
                <a:srgbClr val="FF0000"/>
              </a:solidFill>
            </a:endParaRPr>
          </a:p>
          <a:p>
            <a:endParaRPr lang="hu-HU" sz="2800" dirty="0">
              <a:solidFill>
                <a:srgbClr val="014E9A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19159" y="6156593"/>
            <a:ext cx="7494360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u-HU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Így akár </a:t>
            </a:r>
            <a:r>
              <a:rPr lang="hu-HU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hu-H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</a:t>
            </a:r>
            <a:r>
              <a:rPr lang="hu-HU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% kedvezmény is elérhető</a:t>
            </a:r>
            <a:endParaRPr lang="hu-HU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5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Bemutatkozás</a:t>
            </a:r>
          </a:p>
          <a:p>
            <a:r>
              <a:rPr lang="hu-HU" dirty="0" smtClean="0"/>
              <a:t>Otthon és környezet Techno + lakásbiztosítás </a:t>
            </a:r>
          </a:p>
          <a:p>
            <a:r>
              <a:rPr lang="hu-HU" dirty="0" smtClean="0"/>
              <a:t>Komfort &amp; nyugalom lakóépület-biztosítás</a:t>
            </a:r>
          </a:p>
          <a:p>
            <a:r>
              <a:rPr lang="hu-HU" dirty="0" smtClean="0"/>
              <a:t>Aktualitások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63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0727"/>
            <a:ext cx="4643438" cy="58550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052735"/>
            <a:ext cx="4570412" cy="579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Szövegdoboz 3"/>
          <p:cNvSpPr txBox="1">
            <a:spLocks noChangeArrowheads="1"/>
          </p:cNvSpPr>
          <p:nvPr/>
        </p:nvSpPr>
        <p:spPr bwMode="auto">
          <a:xfrm>
            <a:off x="1331913" y="1978025"/>
            <a:ext cx="3240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altLang="hu-HU"/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0" y="1773238"/>
            <a:ext cx="4143375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3" tIns="44450" rIns="87313" bIns="44450"/>
          <a:lstStyle>
            <a:lvl1pPr marL="328613" indent="-328613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800" b="1">
                <a:solidFill>
                  <a:srgbClr val="003399"/>
                </a:solidFill>
                <a:latin typeface="Calibri" pitchFamily="34" charset="0"/>
              </a:defRPr>
            </a:lvl1pPr>
            <a:lvl2pPr marL="708025" indent="-265113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800">
                <a:solidFill>
                  <a:srgbClr val="003399"/>
                </a:solidFill>
                <a:latin typeface="Calibri" pitchFamily="34" charset="0"/>
              </a:defRPr>
            </a:lvl2pPr>
            <a:lvl3pPr marL="1089025" indent="-215900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400">
                <a:solidFill>
                  <a:srgbClr val="003399"/>
                </a:solidFill>
                <a:latin typeface="Calibri" pitchFamily="34" charset="0"/>
              </a:defRPr>
            </a:lvl3pPr>
            <a:lvl4pPr marL="1525588" indent="-217488" defTabSz="873125">
              <a:spcBef>
                <a:spcPct val="20000"/>
              </a:spcBef>
              <a:buSzPct val="100000"/>
              <a:buChar char="–"/>
              <a:defRPr sz="2000">
                <a:solidFill>
                  <a:srgbClr val="003399"/>
                </a:solidFill>
                <a:latin typeface="Calibri" pitchFamily="34" charset="0"/>
              </a:defRPr>
            </a:lvl4pPr>
            <a:lvl5pPr marL="1962150" indent="-219075" defTabSz="873125">
              <a:spcBef>
                <a:spcPct val="20000"/>
              </a:spcBef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5pPr>
            <a:lvl6pPr marL="24193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6pPr>
            <a:lvl7pPr marL="28765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7pPr>
            <a:lvl8pPr marL="33337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8pPr>
            <a:lvl9pPr marL="37909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hu-HU" altLang="hu-HU" sz="9600" dirty="0">
                <a:solidFill>
                  <a:schemeClr val="hlink"/>
                </a:solidFill>
              </a:rPr>
              <a:t>Kézi ajánlat</a:t>
            </a:r>
          </a:p>
        </p:txBody>
      </p:sp>
      <p:sp>
        <p:nvSpPr>
          <p:cNvPr id="32775" name="Rectangle 5"/>
          <p:cNvSpPr>
            <a:spLocks noChangeArrowheads="1"/>
          </p:cNvSpPr>
          <p:nvPr/>
        </p:nvSpPr>
        <p:spPr bwMode="auto">
          <a:xfrm>
            <a:off x="5000625" y="1989138"/>
            <a:ext cx="41433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3" tIns="44450" rIns="87313" bIns="44450"/>
          <a:lstStyle>
            <a:lvl1pPr marL="328613" indent="-328613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800" b="1">
                <a:solidFill>
                  <a:srgbClr val="003399"/>
                </a:solidFill>
                <a:latin typeface="Calibri" pitchFamily="34" charset="0"/>
              </a:defRPr>
            </a:lvl1pPr>
            <a:lvl2pPr marL="708025" indent="-265113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800">
                <a:solidFill>
                  <a:srgbClr val="003399"/>
                </a:solidFill>
                <a:latin typeface="Calibri" pitchFamily="34" charset="0"/>
              </a:defRPr>
            </a:lvl2pPr>
            <a:lvl3pPr marL="1089025" indent="-215900" defTabSz="873125">
              <a:spcBef>
                <a:spcPct val="20000"/>
              </a:spcBef>
              <a:buSzPct val="100000"/>
              <a:buFont typeface="Wingdings" pitchFamily="2" charset="2"/>
              <a:buChar char="§"/>
              <a:defRPr sz="2400">
                <a:solidFill>
                  <a:srgbClr val="003399"/>
                </a:solidFill>
                <a:latin typeface="Calibri" pitchFamily="34" charset="0"/>
              </a:defRPr>
            </a:lvl3pPr>
            <a:lvl4pPr marL="1525588" indent="-217488" defTabSz="873125">
              <a:spcBef>
                <a:spcPct val="20000"/>
              </a:spcBef>
              <a:buSzPct val="100000"/>
              <a:buChar char="–"/>
              <a:defRPr sz="2000">
                <a:solidFill>
                  <a:srgbClr val="003399"/>
                </a:solidFill>
                <a:latin typeface="Calibri" pitchFamily="34" charset="0"/>
              </a:defRPr>
            </a:lvl4pPr>
            <a:lvl5pPr marL="1962150" indent="-219075" defTabSz="873125">
              <a:spcBef>
                <a:spcPct val="20000"/>
              </a:spcBef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5pPr>
            <a:lvl6pPr marL="24193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6pPr>
            <a:lvl7pPr marL="28765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7pPr>
            <a:lvl8pPr marL="33337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8pPr>
            <a:lvl9pPr marL="3790950" indent="-219075" defTabSz="873125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600">
                <a:solidFill>
                  <a:srgbClr val="003399"/>
                </a:solidFill>
                <a:latin typeface="Calibri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hu-HU" altLang="hu-HU" sz="9600" strike="sngStrike" dirty="0">
                <a:solidFill>
                  <a:schemeClr val="hlink"/>
                </a:solidFill>
              </a:rPr>
              <a:t>SSP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Díjszámítás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4993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>
          <a:xfrm>
            <a:off x="1247775" y="332656"/>
            <a:ext cx="7691438" cy="576064"/>
          </a:xfrm>
        </p:spPr>
        <p:txBody>
          <a:bodyPr>
            <a:noAutofit/>
          </a:bodyPr>
          <a:lstStyle/>
          <a:p>
            <a:pPr algn="ctr"/>
            <a:r>
              <a:rPr lang="hu-HU" altLang="hu-HU" b="1" dirty="0" smtClean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5" name="Tartalom hely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988840"/>
            <a:ext cx="5337175" cy="4229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vatubalt\Desktop\webpiare_uniqa_keperny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57" y="1700808"/>
            <a:ext cx="3938331" cy="217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3765551"/>
            <a:ext cx="3938463" cy="283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67744" y="3212976"/>
            <a:ext cx="5688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dirty="0" smtClean="0">
                <a:solidFill>
                  <a:srgbClr val="FF0000"/>
                </a:solidFill>
              </a:rPr>
              <a:t>Összehasonlító </a:t>
            </a:r>
            <a:r>
              <a:rPr lang="hu-HU" sz="6600" b="1" dirty="0" err="1" smtClean="0">
                <a:solidFill>
                  <a:srgbClr val="FF0000"/>
                </a:solidFill>
              </a:rPr>
              <a:t>tarifálók</a:t>
            </a:r>
            <a:endParaRPr lang="hu-H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Díjszámítás</a:t>
            </a:r>
            <a:endParaRPr lang="hu-HU" dirty="0"/>
          </a:p>
        </p:txBody>
      </p:sp>
      <p:pic>
        <p:nvPicPr>
          <p:cNvPr id="4" name="Kép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57" y="1879600"/>
            <a:ext cx="676656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915816" y="2106331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solidFill>
                  <a:srgbClr val="FF0000"/>
                </a:solidFill>
              </a:rPr>
              <a:t>Excel</a:t>
            </a:r>
            <a:endParaRPr lang="hu-H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65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Díjszámítás</a:t>
            </a:r>
            <a:endParaRPr lang="hu-HU" dirty="0"/>
          </a:p>
        </p:txBody>
      </p:sp>
      <p:pic>
        <p:nvPicPr>
          <p:cNvPr id="4" name="Tartalom helye 3" descr="Főoldal - UPP 2 - Mozilla Firefox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84784"/>
            <a:ext cx="7305675" cy="5256583"/>
          </a:xfrm>
        </p:spPr>
      </p:pic>
      <p:sp>
        <p:nvSpPr>
          <p:cNvPr id="3" name="Szövegdoboz 2"/>
          <p:cNvSpPr txBox="1"/>
          <p:nvPr/>
        </p:nvSpPr>
        <p:spPr>
          <a:xfrm>
            <a:off x="3059832" y="3317325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9600" b="1" dirty="0" smtClean="0">
                <a:solidFill>
                  <a:srgbClr val="FF0000"/>
                </a:solidFill>
              </a:rPr>
              <a:t>UPP</a:t>
            </a:r>
            <a:endParaRPr lang="hu-H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744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/>
          <p:cNvGrpSpPr/>
          <p:nvPr/>
        </p:nvGrpSpPr>
        <p:grpSpPr>
          <a:xfrm>
            <a:off x="1586805" y="1851533"/>
            <a:ext cx="7305675" cy="713371"/>
            <a:chOff x="0" y="0"/>
            <a:chExt cx="7305675" cy="713371"/>
          </a:xfrm>
        </p:grpSpPr>
        <p:sp>
          <p:nvSpPr>
            <p:cNvPr id="6" name="Lekerekített téglalap 5"/>
            <p:cNvSpPr/>
            <p:nvPr/>
          </p:nvSpPr>
          <p:spPr>
            <a:xfrm>
              <a:off x="0" y="0"/>
              <a:ext cx="7305675" cy="7133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Lekerekített téglalap 4"/>
            <p:cNvSpPr/>
            <p:nvPr/>
          </p:nvSpPr>
          <p:spPr>
            <a:xfrm>
              <a:off x="34824" y="34824"/>
              <a:ext cx="7236027" cy="6437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2000" kern="1200" dirty="0"/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1586805" y="2705625"/>
            <a:ext cx="7305675" cy="723375"/>
            <a:chOff x="0" y="2162783"/>
            <a:chExt cx="7305675" cy="760500"/>
          </a:xfrm>
        </p:grpSpPr>
        <p:sp>
          <p:nvSpPr>
            <p:cNvPr id="9" name="Lekerekített téglalap 8"/>
            <p:cNvSpPr/>
            <p:nvPr/>
          </p:nvSpPr>
          <p:spPr>
            <a:xfrm>
              <a:off x="0" y="2162783"/>
              <a:ext cx="7305675" cy="7605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-10489"/>
                <a:lumOff val="5616"/>
                <a:alphaOff val="0"/>
              </a:schemeClr>
            </a:fillRef>
            <a:effectRef idx="0">
              <a:schemeClr val="accent6">
                <a:shade val="80000"/>
                <a:hueOff val="0"/>
                <a:satOff val="-10489"/>
                <a:lumOff val="56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Lekerekített téglalap 4"/>
            <p:cNvSpPr/>
            <p:nvPr/>
          </p:nvSpPr>
          <p:spPr>
            <a:xfrm>
              <a:off x="37125" y="2237023"/>
              <a:ext cx="7231425" cy="686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dirty="0" smtClean="0"/>
                <a:t>Innovatív kiegészítő biztosítások széles választéka</a:t>
              </a:r>
              <a:endParaRPr lang="hu-HU" sz="2000" kern="1200" dirty="0"/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1586805" y="3532596"/>
            <a:ext cx="7305675" cy="760500"/>
            <a:chOff x="0" y="1196635"/>
            <a:chExt cx="7305675" cy="760500"/>
          </a:xfrm>
        </p:grpSpPr>
        <p:sp>
          <p:nvSpPr>
            <p:cNvPr id="13" name="Lekerekített téglalap 12"/>
            <p:cNvSpPr/>
            <p:nvPr/>
          </p:nvSpPr>
          <p:spPr>
            <a:xfrm>
              <a:off x="0" y="1196635"/>
              <a:ext cx="7305675" cy="7605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-20978"/>
                <a:lumOff val="11233"/>
                <a:alphaOff val="0"/>
              </a:schemeClr>
            </a:fillRef>
            <a:effectRef idx="0">
              <a:schemeClr val="accent6">
                <a:shade val="80000"/>
                <a:hueOff val="0"/>
                <a:satOff val="-20978"/>
                <a:lumOff val="112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Lekerekített téglalap 4"/>
            <p:cNvSpPr/>
            <p:nvPr/>
          </p:nvSpPr>
          <p:spPr>
            <a:xfrm>
              <a:off x="37125" y="1233760"/>
              <a:ext cx="7231425" cy="610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kern="1200" dirty="0" smtClean="0"/>
                <a:t>Környezet tudatosság (Zöldkártya, Napkollektor biztosítás stb.)</a:t>
              </a:r>
              <a:endParaRPr lang="hu-HU" sz="2000" kern="1200" dirty="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" y="3225049"/>
            <a:ext cx="1183089" cy="99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Csoportba foglalás 19"/>
          <p:cNvGrpSpPr/>
          <p:nvPr/>
        </p:nvGrpSpPr>
        <p:grpSpPr>
          <a:xfrm>
            <a:off x="1586805" y="4396692"/>
            <a:ext cx="7305675" cy="616484"/>
            <a:chOff x="0" y="3351065"/>
            <a:chExt cx="7305675" cy="760500"/>
          </a:xfrm>
        </p:grpSpPr>
        <p:sp>
          <p:nvSpPr>
            <p:cNvPr id="21" name="Lekerekített téglalap 20"/>
            <p:cNvSpPr/>
            <p:nvPr/>
          </p:nvSpPr>
          <p:spPr>
            <a:xfrm>
              <a:off x="0" y="3351065"/>
              <a:ext cx="7305675" cy="7605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-41956"/>
                <a:lumOff val="22465"/>
                <a:alphaOff val="0"/>
              </a:schemeClr>
            </a:fillRef>
            <a:effectRef idx="0">
              <a:schemeClr val="accent6">
                <a:shade val="80000"/>
                <a:hueOff val="0"/>
                <a:satOff val="-41956"/>
                <a:lumOff val="224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Lekerekített téglalap 4"/>
            <p:cNvSpPr/>
            <p:nvPr/>
          </p:nvSpPr>
          <p:spPr>
            <a:xfrm>
              <a:off x="37125" y="3388190"/>
              <a:ext cx="7231425" cy="686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kern="1200" dirty="0" smtClean="0"/>
                <a:t>Ingyenes viharjelző</a:t>
              </a:r>
              <a:endParaRPr lang="hu-HU" sz="2000" kern="1200" dirty="0"/>
            </a:p>
          </p:txBody>
        </p:sp>
      </p:grp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51" y="4713235"/>
            <a:ext cx="1080120" cy="103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Csoportba foglalás 27"/>
          <p:cNvGrpSpPr/>
          <p:nvPr/>
        </p:nvGrpSpPr>
        <p:grpSpPr>
          <a:xfrm>
            <a:off x="1586805" y="5157189"/>
            <a:ext cx="7305675" cy="648075"/>
            <a:chOff x="0" y="5706033"/>
            <a:chExt cx="7305675" cy="760503"/>
          </a:xfrm>
        </p:grpSpPr>
        <p:sp>
          <p:nvSpPr>
            <p:cNvPr id="29" name="Lekerekített téglalap 28"/>
            <p:cNvSpPr/>
            <p:nvPr/>
          </p:nvSpPr>
          <p:spPr>
            <a:xfrm>
              <a:off x="0" y="5706033"/>
              <a:ext cx="7305675" cy="7605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-62934"/>
                <a:lumOff val="33698"/>
                <a:alphaOff val="0"/>
              </a:schemeClr>
            </a:fillRef>
            <a:effectRef idx="0">
              <a:schemeClr val="accent6">
                <a:shade val="80000"/>
                <a:hueOff val="0"/>
                <a:satOff val="-62934"/>
                <a:lumOff val="336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ekerekített téglalap 4"/>
            <p:cNvSpPr/>
            <p:nvPr/>
          </p:nvSpPr>
          <p:spPr>
            <a:xfrm>
              <a:off x="37125" y="5780286"/>
              <a:ext cx="7231425" cy="686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dirty="0" smtClean="0"/>
                <a:t>E</a:t>
              </a:r>
              <a:r>
                <a:rPr lang="hu-HU" sz="2000" b="1" kern="1200" dirty="0" smtClean="0"/>
                <a:t>gyszerű  adminisztráció</a:t>
              </a:r>
              <a:endParaRPr lang="hu-HU" sz="2000" kern="1200" dirty="0"/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1586805" y="5949278"/>
            <a:ext cx="7305675" cy="616487"/>
            <a:chOff x="0" y="6192173"/>
            <a:chExt cx="7305675" cy="760504"/>
          </a:xfrm>
        </p:grpSpPr>
        <p:sp>
          <p:nvSpPr>
            <p:cNvPr id="32" name="Lekerekített téglalap 31"/>
            <p:cNvSpPr/>
            <p:nvPr/>
          </p:nvSpPr>
          <p:spPr>
            <a:xfrm>
              <a:off x="0" y="6192173"/>
              <a:ext cx="7305675" cy="7605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-73423"/>
                <a:lumOff val="39314"/>
                <a:alphaOff val="0"/>
              </a:schemeClr>
            </a:fillRef>
            <a:effectRef idx="0">
              <a:schemeClr val="accent6">
                <a:shade val="80000"/>
                <a:hueOff val="0"/>
                <a:satOff val="-73423"/>
                <a:lumOff val="39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Lekerekített téglalap 4"/>
            <p:cNvSpPr/>
            <p:nvPr/>
          </p:nvSpPr>
          <p:spPr>
            <a:xfrm>
              <a:off x="37125" y="6216558"/>
              <a:ext cx="7231425" cy="6862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dirty="0" smtClean="0"/>
                <a:t>Kedvezőbb díjtételek</a:t>
              </a:r>
              <a:endParaRPr lang="hu-HU" sz="2000" kern="1200" dirty="0"/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" y="1594971"/>
            <a:ext cx="1224610" cy="137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Csoportba foglalás 35"/>
          <p:cNvGrpSpPr/>
          <p:nvPr/>
        </p:nvGrpSpPr>
        <p:grpSpPr>
          <a:xfrm>
            <a:off x="1586805" y="1059445"/>
            <a:ext cx="7305675" cy="713371"/>
            <a:chOff x="0" y="0"/>
            <a:chExt cx="7305675" cy="713371"/>
          </a:xfrm>
        </p:grpSpPr>
        <p:sp>
          <p:nvSpPr>
            <p:cNvPr id="37" name="Lekerekített téglalap 36"/>
            <p:cNvSpPr/>
            <p:nvPr/>
          </p:nvSpPr>
          <p:spPr>
            <a:xfrm>
              <a:off x="0" y="0"/>
              <a:ext cx="7305675" cy="71337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Lekerekített téglalap 4"/>
            <p:cNvSpPr/>
            <p:nvPr/>
          </p:nvSpPr>
          <p:spPr>
            <a:xfrm>
              <a:off x="34824" y="34824"/>
              <a:ext cx="7236027" cy="6437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kern="1200" dirty="0" smtClean="0"/>
                <a:t>Minőségi szolgáltató</a:t>
              </a:r>
              <a:endParaRPr lang="hu-HU" sz="2000" kern="1200" dirty="0"/>
            </a:p>
          </p:txBody>
        </p:sp>
      </p:grpSp>
      <p:sp>
        <p:nvSpPr>
          <p:cNvPr id="39" name="Lekerekített téglalap 4"/>
          <p:cNvSpPr/>
          <p:nvPr/>
        </p:nvSpPr>
        <p:spPr>
          <a:xfrm>
            <a:off x="1619672" y="1912154"/>
            <a:ext cx="7231425" cy="6527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hu-HU" sz="2000" b="1" kern="1200" dirty="0" smtClean="0"/>
              <a:t>Modern  </a:t>
            </a:r>
            <a:r>
              <a:rPr lang="hu-HU" sz="2000" b="1" dirty="0"/>
              <a:t>k</a:t>
            </a:r>
            <a:r>
              <a:rPr lang="hu-HU" sz="2000" b="1" kern="1200" dirty="0" smtClean="0"/>
              <a:t>örnyezettudatos termék </a:t>
            </a:r>
            <a:endParaRPr lang="hu-HU" sz="2000" kern="1200" dirty="0"/>
          </a:p>
        </p:txBody>
      </p:sp>
      <p:sp>
        <p:nvSpPr>
          <p:cNvPr id="27" name="Téglalap 26"/>
          <p:cNvSpPr/>
          <p:nvPr/>
        </p:nvSpPr>
        <p:spPr>
          <a:xfrm>
            <a:off x="2059879" y="-75585"/>
            <a:ext cx="517641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7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  .  UNIQA    </a:t>
            </a:r>
          </a:p>
        </p:txBody>
      </p:sp>
    </p:spTree>
    <p:extLst>
      <p:ext uri="{BB962C8B-B14F-4D97-AF65-F5344CB8AC3E}">
        <p14:creationId xmlns:p14="http://schemas.microsoft.com/office/powerpoint/2010/main" val="1273855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P900431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2509"/>
            <a:ext cx="7560840" cy="9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720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840760" cy="517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04410" y="272842"/>
            <a:ext cx="63959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Otthon és Környezet Techno+</a:t>
            </a:r>
            <a:endParaRPr lang="hu-H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914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 megközelítés a terméknél</a:t>
            </a:r>
            <a:endParaRPr lang="hu-HU" dirty="0"/>
          </a:p>
        </p:txBody>
      </p:sp>
      <p:pic>
        <p:nvPicPr>
          <p:cNvPr id="4098" name="Picture 2" descr="http://cdn.tinybuddha.com/wp-content/uploads/2014/09/Standing-at-a-Crossr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399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07704" y="3429000"/>
            <a:ext cx="678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Ár</a:t>
            </a:r>
            <a:endParaRPr lang="hu-HU" sz="40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848919" y="2708920"/>
            <a:ext cx="86709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vagy</a:t>
            </a:r>
            <a:endParaRPr lang="hu-H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516477" y="3358733"/>
            <a:ext cx="24398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u-HU" sz="3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Szolgáltatás</a:t>
            </a:r>
            <a:endParaRPr lang="hu-HU" sz="36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30674" y="6309320"/>
            <a:ext cx="8217789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Mindkét ügyfélkört meg szeretnénk szólítani!</a:t>
            </a:r>
            <a:endParaRPr lang="hu-H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2657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1679823" y="260350"/>
            <a:ext cx="5484465" cy="795338"/>
          </a:xfrm>
        </p:spPr>
        <p:txBody>
          <a:bodyPr/>
          <a:lstStyle/>
          <a:p>
            <a:pPr algn="l"/>
            <a:r>
              <a:rPr lang="hu-HU" altLang="hu-HU" b="1" dirty="0" smtClean="0">
                <a:solidFill>
                  <a:srgbClr val="FF0000"/>
                </a:solidFill>
              </a:rPr>
              <a:t>A „csomag termék” megmarad</a:t>
            </a:r>
          </a:p>
        </p:txBody>
      </p:sp>
      <p:sp>
        <p:nvSpPr>
          <p:cNvPr id="2" name="Téglalap 1"/>
          <p:cNvSpPr/>
          <p:nvPr/>
        </p:nvSpPr>
        <p:spPr>
          <a:xfrm>
            <a:off x="7544878" y="116632"/>
            <a:ext cx="1499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ECO </a:t>
            </a:r>
            <a:endParaRPr lang="hu-H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639731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Szövegdoboz 6"/>
          <p:cNvSpPr txBox="1">
            <a:spLocks noChangeArrowheads="1"/>
          </p:cNvSpPr>
          <p:nvPr/>
        </p:nvSpPr>
        <p:spPr bwMode="auto">
          <a:xfrm>
            <a:off x="6372225" y="1412776"/>
            <a:ext cx="2771775" cy="138499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800" b="1" dirty="0" smtClean="0">
                <a:solidFill>
                  <a:srgbClr val="FFFFFF"/>
                </a:solidFill>
              </a:rPr>
              <a:t>25 kockázati elem </a:t>
            </a:r>
            <a:r>
              <a:rPr lang="hu-HU" altLang="hu-HU" sz="2800" b="1" dirty="0">
                <a:solidFill>
                  <a:srgbClr val="FFFFFF"/>
                </a:solidFill>
              </a:rPr>
              <a:t>az alapmódozatban</a:t>
            </a:r>
          </a:p>
        </p:txBody>
      </p:sp>
      <p:sp>
        <p:nvSpPr>
          <p:cNvPr id="5" name="Téglalap 4"/>
          <p:cNvSpPr/>
          <p:nvPr/>
        </p:nvSpPr>
        <p:spPr>
          <a:xfrm>
            <a:off x="4567263" y="5787261"/>
            <a:ext cx="4541241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Akiknek az ár az elsődleges</a:t>
            </a:r>
            <a:endParaRPr lang="hu-H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771800" y="52292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500 e Ft-ig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771800" y="58772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önrésszel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004048" y="4005064"/>
            <a:ext cx="135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35 e Ft-ig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16241" y="3717032"/>
            <a:ext cx="244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Üveg és különleges üveg</a:t>
            </a:r>
            <a:endParaRPr lang="hu-HU" sz="2400" dirty="0"/>
          </a:p>
        </p:txBody>
      </p:sp>
      <p:sp>
        <p:nvSpPr>
          <p:cNvPr id="11" name="Szorzás 10"/>
          <p:cNvSpPr/>
          <p:nvPr/>
        </p:nvSpPr>
        <p:spPr bwMode="auto">
          <a:xfrm>
            <a:off x="7524328" y="3284984"/>
            <a:ext cx="770530" cy="1656184"/>
          </a:xfrm>
          <a:prstGeom prst="mathMultiply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58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  <p:bldP spid="5125" grpId="0" animBg="1"/>
      <p:bldP spid="5" grpId="0" animBg="1"/>
      <p:bldP spid="3" grpId="0"/>
      <p:bldP spid="8" grpId="0"/>
      <p:bldP spid="9" grpId="0"/>
      <p:bldP spid="7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126065" cy="327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7270564" y="129406"/>
            <a:ext cx="1765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PLUS </a:t>
            </a:r>
            <a:endParaRPr lang="hu-H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347864" y="28529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rgbClr val="FF0000"/>
                </a:solidFill>
              </a:rPr>
              <a:t>1</a:t>
            </a:r>
            <a:r>
              <a:rPr lang="hu-HU" sz="1800" b="1" dirty="0" smtClean="0">
                <a:solidFill>
                  <a:srgbClr val="FF0000"/>
                </a:solidFill>
              </a:rPr>
              <a:t>00 e Ft-ig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47864" y="44998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10 e Ft-ig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121908" y="3717032"/>
            <a:ext cx="125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FF0000"/>
                </a:solidFill>
              </a:rPr>
              <a:t>10 e Ft-ig</a:t>
            </a:r>
            <a:endParaRPr lang="hu-HU" sz="1800" b="1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567263" y="5445224"/>
            <a:ext cx="4541241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Akiknek az </a:t>
            </a:r>
          </a:p>
          <a:p>
            <a:pPr algn="ctr"/>
            <a:r>
              <a:rPr lang="hu-H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ár/ÉRTÉK ARÁNY </a:t>
            </a:r>
          </a:p>
          <a:p>
            <a:pPr algn="ctr"/>
            <a:r>
              <a:rPr lang="hu-H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FONTOs</a:t>
            </a:r>
            <a:endParaRPr lang="hu-H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146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6348047" cy="298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7340645" y="129406"/>
            <a:ext cx="1625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ÖKO </a:t>
            </a:r>
            <a:endParaRPr lang="hu-H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567263" y="5445224"/>
            <a:ext cx="4541241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u-H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Akiknek a</a:t>
            </a:r>
          </a:p>
          <a:p>
            <a:pPr algn="ctr"/>
            <a:r>
              <a:rPr lang="hu-H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SZOLGÁLTATÁS a  </a:t>
            </a:r>
          </a:p>
          <a:p>
            <a:pPr algn="ctr"/>
            <a:r>
              <a:rPr lang="hu-HU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legFONTOsabb</a:t>
            </a:r>
            <a:endParaRPr lang="hu-H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327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944" y="260648"/>
            <a:ext cx="7772400" cy="1362075"/>
          </a:xfrm>
          <a:noFill/>
        </p:spPr>
        <p:txBody>
          <a:bodyPr/>
          <a:lstStyle/>
          <a:p>
            <a:pPr algn="l"/>
            <a:r>
              <a:rPr lang="hu-HU" sz="5400" b="1" dirty="0" smtClean="0">
                <a:solidFill>
                  <a:schemeClr val="bg1"/>
                </a:solidFill>
              </a:rPr>
              <a:t>Zöldkártya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9552" y="2492896"/>
            <a:ext cx="7920038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3" tIns="44450" rIns="87313" bIns="44450" anchor="ctr"/>
          <a:lstStyle/>
          <a:p>
            <a:pPr defTabSz="873125"/>
            <a:r>
              <a:rPr lang="hu-HU" sz="4000" b="1" dirty="0">
                <a:solidFill>
                  <a:srgbClr val="FFFFFF"/>
                </a:solidFill>
              </a:rPr>
              <a:t>2012. 01. 01-jétől </a:t>
            </a:r>
            <a:r>
              <a:rPr lang="hu-HU" sz="2400" b="1" dirty="0">
                <a:solidFill>
                  <a:srgbClr val="FFFFFF"/>
                </a:solidFill>
              </a:rPr>
              <a:t>(kötelező</a:t>
            </a:r>
            <a:r>
              <a:rPr lang="hu-HU" sz="4000" b="1" dirty="0">
                <a:solidFill>
                  <a:srgbClr val="FFFFFF"/>
                </a:solidFill>
              </a:rPr>
              <a:t> </a:t>
            </a:r>
            <a:r>
              <a:rPr lang="hu-HU" sz="2400" b="1" dirty="0">
                <a:solidFill>
                  <a:srgbClr val="FFFFFF"/>
                </a:solidFill>
              </a:rPr>
              <a:t>eladás vagy 1 évnél hosszabb bérbeadás esetén</a:t>
            </a:r>
            <a:r>
              <a:rPr lang="hu-HU" sz="2400" b="1" dirty="0" smtClean="0">
                <a:solidFill>
                  <a:srgbClr val="FFFFFF"/>
                </a:solidFill>
              </a:rPr>
              <a:t>)</a:t>
            </a:r>
          </a:p>
          <a:p>
            <a:pPr defTabSz="873125"/>
            <a:r>
              <a:rPr lang="hu-HU" sz="2400" b="1" dirty="0">
                <a:solidFill>
                  <a:srgbClr val="FFFFFF"/>
                </a:solidFill>
              </a:rPr>
              <a:t/>
            </a:r>
            <a:br>
              <a:rPr lang="hu-HU" sz="2400" b="1" dirty="0">
                <a:solidFill>
                  <a:srgbClr val="FFFFFF"/>
                </a:solidFill>
              </a:rPr>
            </a:br>
            <a:r>
              <a:rPr lang="hu-HU" sz="4000" b="1" dirty="0">
                <a:solidFill>
                  <a:srgbClr val="FFFFFF"/>
                </a:solidFill>
              </a:rPr>
              <a:t>15.000 Ft </a:t>
            </a:r>
            <a:r>
              <a:rPr lang="hu-HU" sz="2400" b="1" dirty="0">
                <a:solidFill>
                  <a:srgbClr val="FFFFFF"/>
                </a:solidFill>
              </a:rPr>
              <a:t>költség átvállalás ha a </a:t>
            </a:r>
            <a:r>
              <a:rPr lang="hu-HU" sz="4000" b="1" dirty="0">
                <a:solidFill>
                  <a:srgbClr val="FFFFFF"/>
                </a:solidFill>
              </a:rPr>
              <a:t/>
            </a:r>
            <a:br>
              <a:rPr lang="hu-HU" sz="4000" b="1" dirty="0">
                <a:solidFill>
                  <a:srgbClr val="FFFFFF"/>
                </a:solidFill>
              </a:rPr>
            </a:br>
            <a:r>
              <a:rPr lang="hu-HU" sz="4000" b="1" dirty="0">
                <a:solidFill>
                  <a:srgbClr val="FFFFFF"/>
                </a:solidFill>
              </a:rPr>
              <a:t>DEKRA </a:t>
            </a:r>
            <a:r>
              <a:rPr lang="hu-HU" sz="2400" b="1" dirty="0" smtClean="0">
                <a:solidFill>
                  <a:srgbClr val="FFFFFF"/>
                </a:solidFill>
              </a:rPr>
              <a:t>készíti</a:t>
            </a:r>
          </a:p>
          <a:p>
            <a:pPr defTabSz="873125"/>
            <a:r>
              <a:rPr lang="hu-HU" sz="4000" b="1" dirty="0">
                <a:solidFill>
                  <a:srgbClr val="FFFFFF"/>
                </a:solidFill>
              </a:rPr>
              <a:t/>
            </a:r>
            <a:br>
              <a:rPr lang="hu-HU" sz="4000" b="1" dirty="0">
                <a:solidFill>
                  <a:srgbClr val="FFFFFF"/>
                </a:solidFill>
              </a:rPr>
            </a:br>
            <a:r>
              <a:rPr lang="hu-HU" sz="4000" b="1" dirty="0">
                <a:solidFill>
                  <a:srgbClr val="FFFFFF"/>
                </a:solidFill>
              </a:rPr>
              <a:t>A+, </a:t>
            </a:r>
            <a:r>
              <a:rPr lang="hu-HU" sz="4000" b="1" dirty="0" err="1">
                <a:solidFill>
                  <a:srgbClr val="FFFFFF"/>
                </a:solidFill>
              </a:rPr>
              <a:t>A</a:t>
            </a:r>
            <a:r>
              <a:rPr lang="hu-HU" sz="4000" b="1" dirty="0">
                <a:solidFill>
                  <a:srgbClr val="FFFFFF"/>
                </a:solidFill>
              </a:rPr>
              <a:t>, B, C  </a:t>
            </a:r>
            <a:r>
              <a:rPr lang="hu-HU" sz="4000" b="1" dirty="0" smtClean="0">
                <a:solidFill>
                  <a:srgbClr val="FFFFFF"/>
                </a:solidFill>
              </a:rPr>
              <a:t>                                     </a:t>
            </a:r>
            <a:r>
              <a:rPr lang="hu-HU" sz="2400" b="1" dirty="0" smtClean="0">
                <a:solidFill>
                  <a:srgbClr val="FFFFFF"/>
                </a:solidFill>
              </a:rPr>
              <a:t>kategória </a:t>
            </a:r>
            <a:r>
              <a:rPr lang="hu-HU" sz="2400" b="1" dirty="0">
                <a:solidFill>
                  <a:srgbClr val="FFFFFF"/>
                </a:solidFill>
              </a:rPr>
              <a:t>esetén </a:t>
            </a:r>
            <a:r>
              <a:rPr lang="hu-HU" sz="2400" b="1" dirty="0" smtClean="0">
                <a:solidFill>
                  <a:srgbClr val="FFFFFF"/>
                </a:solidFill>
              </a:rPr>
              <a:t>érvényes.</a:t>
            </a:r>
          </a:p>
        </p:txBody>
      </p:sp>
      <p:pic>
        <p:nvPicPr>
          <p:cNvPr id="18437" name="Picture 12" descr="dreamstime_m_107166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72532"/>
            <a:ext cx="4031461" cy="268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zágú csillag 2"/>
          <p:cNvSpPr/>
          <p:nvPr/>
        </p:nvSpPr>
        <p:spPr bwMode="auto">
          <a:xfrm>
            <a:off x="3923928" y="3573016"/>
            <a:ext cx="2736304" cy="2376264"/>
          </a:xfrm>
          <a:prstGeom prst="star10">
            <a:avLst/>
          </a:prstGeom>
          <a:solidFill>
            <a:srgbClr val="FF0000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147315" y="3861048"/>
            <a:ext cx="2224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FFFFFF"/>
                </a:solidFill>
              </a:rPr>
              <a:t>1 év várakozási </a:t>
            </a:r>
            <a:r>
              <a:rPr lang="hu-HU" b="1" dirty="0" smtClean="0">
                <a:solidFill>
                  <a:srgbClr val="FFFFFF"/>
                </a:solidFill>
              </a:rPr>
              <a:t>idővel !</a:t>
            </a:r>
            <a:endParaRPr lang="hu-HU" b="1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7"/>
            <a:ext cx="1240334" cy="11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69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További lehetőségek…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137886" cy="33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428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or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vorl">
      <a:majorFont>
        <a:latin typeface="BakerSignet_PF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r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or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vorl">
      <a:majorFont>
        <a:latin typeface="BakerSignet_PF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r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vor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vorl">
      <a:majorFont>
        <a:latin typeface="BakerSignet_PF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or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IQA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UNIQA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UNIQA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3855</TotalTime>
  <Pages>5</Pages>
  <Words>282</Words>
  <Application>Microsoft Office PowerPoint</Application>
  <PresentationFormat>Diavetítés a képernyőre (4:3 oldalarány)</PresentationFormat>
  <Paragraphs>103</Paragraphs>
  <Slides>25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6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1_vorl</vt:lpstr>
      <vt:lpstr>vorl</vt:lpstr>
      <vt:lpstr>2_vorl</vt:lpstr>
      <vt:lpstr>UNIQA_Vorlage</vt:lpstr>
      <vt:lpstr>1_UNIQA_Vorlage</vt:lpstr>
      <vt:lpstr>4_UNIQA_Vorlage</vt:lpstr>
      <vt:lpstr>Prezervál  Biztosítási Alkusz Kft</vt:lpstr>
      <vt:lpstr>Tartalom</vt:lpstr>
      <vt:lpstr>PowerPoint bemutató</vt:lpstr>
      <vt:lpstr>Új megközelítés a terméknél</vt:lpstr>
      <vt:lpstr>A „csomag termék” megmarad</vt:lpstr>
      <vt:lpstr>PowerPoint bemutató</vt:lpstr>
      <vt:lpstr>PowerPoint bemutató</vt:lpstr>
      <vt:lpstr>Zöldkártya</vt:lpstr>
      <vt:lpstr>További lehetőségek…</vt:lpstr>
      <vt:lpstr>PowerPoint bemutató</vt:lpstr>
      <vt:lpstr>PowerPoint bemutató</vt:lpstr>
      <vt:lpstr>PowerPoint bemutató</vt:lpstr>
      <vt:lpstr>PowerPoint bemutató</vt:lpstr>
      <vt:lpstr>Továbbra is…</vt:lpstr>
      <vt:lpstr>PowerPoint bemutató</vt:lpstr>
      <vt:lpstr>PowerPoint bemutató</vt:lpstr>
      <vt:lpstr>PowerPoint bemutató</vt:lpstr>
      <vt:lpstr>PowerPoint bemutató</vt:lpstr>
      <vt:lpstr>Engedmények </vt:lpstr>
      <vt:lpstr>Díjszámítás</vt:lpstr>
      <vt:lpstr>D</vt:lpstr>
      <vt:lpstr>Díjszámítás</vt:lpstr>
      <vt:lpstr>Díjszámítás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PPT 4.0</dc:title>
  <dc:creator>Ruine</dc:creator>
  <cp:lastModifiedBy>Endre KIS</cp:lastModifiedBy>
  <cp:revision>200</cp:revision>
  <cp:lastPrinted>2015-06-26T09:07:07Z</cp:lastPrinted>
  <dcterms:created xsi:type="dcterms:W3CDTF">1999-11-25T15:12:28Z</dcterms:created>
  <dcterms:modified xsi:type="dcterms:W3CDTF">2016-10-06T08:20:44Z</dcterms:modified>
</cp:coreProperties>
</file>