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1"/>
  </p:notesMasterIdLst>
  <p:sldIdLst>
    <p:sldId id="402" r:id="rId5"/>
    <p:sldId id="390" r:id="rId6"/>
    <p:sldId id="379" r:id="rId7"/>
    <p:sldId id="354" r:id="rId8"/>
    <p:sldId id="359" r:id="rId9"/>
    <p:sldId id="356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01" r:id="rId18"/>
    <p:sldId id="410" r:id="rId19"/>
    <p:sldId id="411" r:id="rId20"/>
    <p:sldId id="412" r:id="rId21"/>
    <p:sldId id="413" r:id="rId22"/>
    <p:sldId id="414" r:id="rId23"/>
    <p:sldId id="433" r:id="rId24"/>
    <p:sldId id="415" r:id="rId25"/>
    <p:sldId id="416" r:id="rId26"/>
    <p:sldId id="417" r:id="rId27"/>
    <p:sldId id="418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429" r:id="rId39"/>
    <p:sldId id="431" r:id="rId4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580" autoAdjust="0"/>
  </p:normalViewPr>
  <p:slideViewPr>
    <p:cSldViewPr snapToGrid="0">
      <p:cViewPr varScale="1">
        <p:scale>
          <a:sx n="63" d="100"/>
          <a:sy n="63" d="100"/>
        </p:scale>
        <p:origin x="1620" y="66"/>
      </p:cViewPr>
      <p:guideLst>
        <p:guide orient="horz" pos="111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C1653-0BD3-49E1-8D84-9B513310D0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BA333D7E-EF40-4283-82E6-B82FF6296D8E}">
      <dgm:prSet/>
      <dgm:spPr/>
      <dgm:t>
        <a:bodyPr/>
        <a:lstStyle/>
        <a:p>
          <a:r>
            <a:rPr lang="hu-HU" dirty="0" smtClean="0"/>
            <a:t>tűzkárok</a:t>
          </a:r>
        </a:p>
      </dgm:t>
    </dgm:pt>
    <dgm:pt modelId="{3EFBE085-4E9E-42D7-AAAE-DDE944042F7C}" type="parTrans" cxnId="{DD4C0CE6-A963-426B-A4C4-AF8F664AE506}">
      <dgm:prSet/>
      <dgm:spPr/>
      <dgm:t>
        <a:bodyPr/>
        <a:lstStyle/>
        <a:p>
          <a:endParaRPr lang="hu-HU"/>
        </a:p>
      </dgm:t>
    </dgm:pt>
    <dgm:pt modelId="{2206CB50-A410-4DB4-ACAB-5869294593F1}" type="sibTrans" cxnId="{DD4C0CE6-A963-426B-A4C4-AF8F664AE506}">
      <dgm:prSet/>
      <dgm:spPr/>
      <dgm:t>
        <a:bodyPr/>
        <a:lstStyle/>
        <a:p>
          <a:endParaRPr lang="hu-HU"/>
        </a:p>
      </dgm:t>
    </dgm:pt>
    <dgm:pt modelId="{AB9DCB56-1747-449B-A174-7CDAC3D75EFB}">
      <dgm:prSet/>
      <dgm:spPr/>
      <dgm:t>
        <a:bodyPr/>
        <a:lstStyle/>
        <a:p>
          <a:r>
            <a:rPr lang="hu-HU" dirty="0" smtClean="0"/>
            <a:t>földmozgás károk</a:t>
          </a:r>
        </a:p>
      </dgm:t>
    </dgm:pt>
    <dgm:pt modelId="{499859CE-C5E9-42FE-B390-8ABB95B0A85F}" type="parTrans" cxnId="{43EFCD1C-1DD9-4605-B26C-9E994F6275F7}">
      <dgm:prSet/>
      <dgm:spPr/>
      <dgm:t>
        <a:bodyPr/>
        <a:lstStyle/>
        <a:p>
          <a:endParaRPr lang="hu-HU"/>
        </a:p>
      </dgm:t>
    </dgm:pt>
    <dgm:pt modelId="{42636055-194F-46F5-B83D-03089A3FEFFA}" type="sibTrans" cxnId="{43EFCD1C-1DD9-4605-B26C-9E994F6275F7}">
      <dgm:prSet/>
      <dgm:spPr/>
      <dgm:t>
        <a:bodyPr/>
        <a:lstStyle/>
        <a:p>
          <a:endParaRPr lang="hu-HU"/>
        </a:p>
      </dgm:t>
    </dgm:pt>
    <dgm:pt modelId="{2EEA772C-DB7B-49BA-A032-08AA2A36367A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hu-HU" dirty="0" smtClean="0"/>
            <a:t>viharkárok</a:t>
          </a:r>
        </a:p>
      </dgm:t>
    </dgm:pt>
    <dgm:pt modelId="{14323D87-0652-499B-AAB0-3F9E462841A2}" type="parTrans" cxnId="{0F18C2EB-06A8-4530-A754-2C2B3BF2AA9D}">
      <dgm:prSet/>
      <dgm:spPr/>
      <dgm:t>
        <a:bodyPr/>
        <a:lstStyle/>
        <a:p>
          <a:endParaRPr lang="hu-HU"/>
        </a:p>
      </dgm:t>
    </dgm:pt>
    <dgm:pt modelId="{BDD0237D-699B-4891-815E-D5C1C91A558D}" type="sibTrans" cxnId="{0F18C2EB-06A8-4530-A754-2C2B3BF2AA9D}">
      <dgm:prSet/>
      <dgm:spPr/>
      <dgm:t>
        <a:bodyPr/>
        <a:lstStyle/>
        <a:p>
          <a:endParaRPr lang="hu-HU"/>
        </a:p>
      </dgm:t>
    </dgm:pt>
    <dgm:pt modelId="{7C353BFF-64C1-4344-8EF1-B9C61EEB6C07}">
      <dgm:prSet/>
      <dgm:spPr>
        <a:solidFill>
          <a:schemeClr val="accent3"/>
        </a:solidFill>
      </dgm:spPr>
      <dgm:t>
        <a:bodyPr/>
        <a:lstStyle/>
        <a:p>
          <a:r>
            <a:rPr lang="hu-HU" dirty="0" smtClean="0"/>
            <a:t>vízkárok</a:t>
          </a:r>
        </a:p>
      </dgm:t>
    </dgm:pt>
    <dgm:pt modelId="{D7E0D669-A122-40E8-B2A4-2FACC2753DA1}" type="parTrans" cxnId="{9368F950-7506-4BF4-B897-79FC38B536B4}">
      <dgm:prSet/>
      <dgm:spPr/>
      <dgm:t>
        <a:bodyPr/>
        <a:lstStyle/>
        <a:p>
          <a:endParaRPr lang="hu-HU"/>
        </a:p>
      </dgm:t>
    </dgm:pt>
    <dgm:pt modelId="{41B88612-BDC1-4A8A-B0F9-3C7D8A7AFCF0}" type="sibTrans" cxnId="{9368F950-7506-4BF4-B897-79FC38B536B4}">
      <dgm:prSet/>
      <dgm:spPr/>
      <dgm:t>
        <a:bodyPr/>
        <a:lstStyle/>
        <a:p>
          <a:endParaRPr lang="hu-HU"/>
        </a:p>
      </dgm:t>
    </dgm:pt>
    <dgm:pt modelId="{A24B7058-B9B9-48A5-A679-F79F4BE476AA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 általános üvegtörés károk</a:t>
          </a:r>
        </a:p>
      </dgm:t>
    </dgm:pt>
    <dgm:pt modelId="{3F555887-68EC-418F-ABDA-7A9095512D7F}" type="parTrans" cxnId="{A21430B3-C000-46C4-AFF5-0B3D8C54C9F6}">
      <dgm:prSet/>
      <dgm:spPr/>
      <dgm:t>
        <a:bodyPr/>
        <a:lstStyle/>
        <a:p>
          <a:endParaRPr lang="hu-HU"/>
        </a:p>
      </dgm:t>
    </dgm:pt>
    <dgm:pt modelId="{BA4E9DEC-DC9B-4256-BB3A-9A079E19BF0F}" type="sibTrans" cxnId="{A21430B3-C000-46C4-AFF5-0B3D8C54C9F6}">
      <dgm:prSet/>
      <dgm:spPr/>
      <dgm:t>
        <a:bodyPr/>
        <a:lstStyle/>
        <a:p>
          <a:endParaRPr lang="hu-HU"/>
        </a:p>
      </dgm:t>
    </dgm:pt>
    <dgm:pt modelId="{B4FC803E-F180-4B1B-B372-225995CA9F1C}" type="pres">
      <dgm:prSet presAssocID="{C50C1653-0BD3-49E1-8D84-9B513310D0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D8F113F-2676-474C-94D4-83B4BA395FC2}" type="pres">
      <dgm:prSet presAssocID="{BA333D7E-EF40-4283-82E6-B82FF6296D8E}" presName="node" presStyleLbl="node1" presStyleIdx="0" presStyleCnt="5" custLinFactNeighborX="166" custLinFactNeighborY="-2713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3656F804-E9AC-4BE0-84C2-AD09C1761E5F}" type="pres">
      <dgm:prSet presAssocID="{2206CB50-A410-4DB4-ACAB-5869294593F1}" presName="sibTrans" presStyleCnt="0"/>
      <dgm:spPr/>
    </dgm:pt>
    <dgm:pt modelId="{5CF4E5E0-D32D-4A42-88A0-1626F6994A73}" type="pres">
      <dgm:prSet presAssocID="{AB9DCB56-1747-449B-A174-7CDAC3D75EFB}" presName="node" presStyleLbl="node1" presStyleIdx="1" presStyleCnt="5" custLinFactNeighborX="282" custLinFactNeighborY="-692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5F839549-89BD-49BA-89DE-12DB320CB029}" type="pres">
      <dgm:prSet presAssocID="{42636055-194F-46F5-B83D-03089A3FEFFA}" presName="sibTrans" presStyleCnt="0"/>
      <dgm:spPr/>
    </dgm:pt>
    <dgm:pt modelId="{E95E53EF-948A-43FA-B153-1DDB5936AA28}" type="pres">
      <dgm:prSet presAssocID="{2EEA772C-DB7B-49BA-A032-08AA2A36367A}" presName="node" presStyleLbl="node1" presStyleIdx="2" presStyleCnt="5" custLinFactNeighborX="796" custLinFactNeighborY="-2306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945E4FD9-37F1-4404-8417-24C8A02EE33B}" type="pres">
      <dgm:prSet presAssocID="{BDD0237D-699B-4891-815E-D5C1C91A558D}" presName="sibTrans" presStyleCnt="0"/>
      <dgm:spPr/>
    </dgm:pt>
    <dgm:pt modelId="{420668F5-4FD7-4FA8-A37E-B21D1626DC0C}" type="pres">
      <dgm:prSet presAssocID="{7C353BFF-64C1-4344-8EF1-B9C61EEB6C07}" presName="node" presStyleLbl="node1" presStyleIdx="3" presStyleCnt="5" custLinFactNeighborX="332" custLinFactNeighborY="11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  <dgm:pt modelId="{DA84DB82-AA57-4C77-A7AD-A9A564C79C20}" type="pres">
      <dgm:prSet presAssocID="{41B88612-BDC1-4A8A-B0F9-3C7D8A7AFCF0}" presName="sibTrans" presStyleCnt="0"/>
      <dgm:spPr/>
    </dgm:pt>
    <dgm:pt modelId="{0A7BFC85-63B8-4F87-948F-D4BCF2BE62BE}" type="pres">
      <dgm:prSet presAssocID="{A24B7058-B9B9-48A5-A679-F79F4BE476AA}" presName="node" presStyleLbl="node1" presStyleIdx="4" presStyleCnt="5" custLinFactNeighborX="574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u-HU"/>
        </a:p>
      </dgm:t>
    </dgm:pt>
  </dgm:ptLst>
  <dgm:cxnLst>
    <dgm:cxn modelId="{CD0563C0-4CB5-4FBE-8E4B-FB82C5F1B3EF}" type="presOf" srcId="{7C353BFF-64C1-4344-8EF1-B9C61EEB6C07}" destId="{420668F5-4FD7-4FA8-A37E-B21D1626DC0C}" srcOrd="0" destOrd="0" presId="urn:microsoft.com/office/officeart/2005/8/layout/default"/>
    <dgm:cxn modelId="{93DE5644-A91E-433A-A45D-ABEF10ED43C7}" type="presOf" srcId="{A24B7058-B9B9-48A5-A679-F79F4BE476AA}" destId="{0A7BFC85-63B8-4F87-948F-D4BCF2BE62BE}" srcOrd="0" destOrd="0" presId="urn:microsoft.com/office/officeart/2005/8/layout/default"/>
    <dgm:cxn modelId="{2C2D99FB-AB7F-4226-BFAA-CCF61917250B}" type="presOf" srcId="{C50C1653-0BD3-49E1-8D84-9B513310D0B6}" destId="{B4FC803E-F180-4B1B-B372-225995CA9F1C}" srcOrd="0" destOrd="0" presId="urn:microsoft.com/office/officeart/2005/8/layout/default"/>
    <dgm:cxn modelId="{97D95417-D6AD-4F61-BC03-D67D338F43F3}" type="presOf" srcId="{2EEA772C-DB7B-49BA-A032-08AA2A36367A}" destId="{E95E53EF-948A-43FA-B153-1DDB5936AA28}" srcOrd="0" destOrd="0" presId="urn:microsoft.com/office/officeart/2005/8/layout/default"/>
    <dgm:cxn modelId="{0F1ACF10-B89F-4D67-B18D-0C0359AC4006}" type="presOf" srcId="{AB9DCB56-1747-449B-A174-7CDAC3D75EFB}" destId="{5CF4E5E0-D32D-4A42-88A0-1626F6994A73}" srcOrd="0" destOrd="0" presId="urn:microsoft.com/office/officeart/2005/8/layout/default"/>
    <dgm:cxn modelId="{0F18C2EB-06A8-4530-A754-2C2B3BF2AA9D}" srcId="{C50C1653-0BD3-49E1-8D84-9B513310D0B6}" destId="{2EEA772C-DB7B-49BA-A032-08AA2A36367A}" srcOrd="2" destOrd="0" parTransId="{14323D87-0652-499B-AAB0-3F9E462841A2}" sibTransId="{BDD0237D-699B-4891-815E-D5C1C91A558D}"/>
    <dgm:cxn modelId="{DD4C0CE6-A963-426B-A4C4-AF8F664AE506}" srcId="{C50C1653-0BD3-49E1-8D84-9B513310D0B6}" destId="{BA333D7E-EF40-4283-82E6-B82FF6296D8E}" srcOrd="0" destOrd="0" parTransId="{3EFBE085-4E9E-42D7-AAAE-DDE944042F7C}" sibTransId="{2206CB50-A410-4DB4-ACAB-5869294593F1}"/>
    <dgm:cxn modelId="{43EFCD1C-1DD9-4605-B26C-9E994F6275F7}" srcId="{C50C1653-0BD3-49E1-8D84-9B513310D0B6}" destId="{AB9DCB56-1747-449B-A174-7CDAC3D75EFB}" srcOrd="1" destOrd="0" parTransId="{499859CE-C5E9-42FE-B390-8ABB95B0A85F}" sibTransId="{42636055-194F-46F5-B83D-03089A3FEFFA}"/>
    <dgm:cxn modelId="{A21430B3-C000-46C4-AFF5-0B3D8C54C9F6}" srcId="{C50C1653-0BD3-49E1-8D84-9B513310D0B6}" destId="{A24B7058-B9B9-48A5-A679-F79F4BE476AA}" srcOrd="4" destOrd="0" parTransId="{3F555887-68EC-418F-ABDA-7A9095512D7F}" sibTransId="{BA4E9DEC-DC9B-4256-BB3A-9A079E19BF0F}"/>
    <dgm:cxn modelId="{ECE8FCF8-4359-4EE0-8756-3544FBA11B59}" type="presOf" srcId="{BA333D7E-EF40-4283-82E6-B82FF6296D8E}" destId="{CD8F113F-2676-474C-94D4-83B4BA395FC2}" srcOrd="0" destOrd="0" presId="urn:microsoft.com/office/officeart/2005/8/layout/default"/>
    <dgm:cxn modelId="{9368F950-7506-4BF4-B897-79FC38B536B4}" srcId="{C50C1653-0BD3-49E1-8D84-9B513310D0B6}" destId="{7C353BFF-64C1-4344-8EF1-B9C61EEB6C07}" srcOrd="3" destOrd="0" parTransId="{D7E0D669-A122-40E8-B2A4-2FACC2753DA1}" sibTransId="{41B88612-BDC1-4A8A-B0F9-3C7D8A7AFCF0}"/>
    <dgm:cxn modelId="{F60DED3F-363D-41F2-AA6B-8C2392D09047}" type="presParOf" srcId="{B4FC803E-F180-4B1B-B372-225995CA9F1C}" destId="{CD8F113F-2676-474C-94D4-83B4BA395FC2}" srcOrd="0" destOrd="0" presId="urn:microsoft.com/office/officeart/2005/8/layout/default"/>
    <dgm:cxn modelId="{8BA7C1A9-C281-46C1-B59C-A0CF3E03EC7E}" type="presParOf" srcId="{B4FC803E-F180-4B1B-B372-225995CA9F1C}" destId="{3656F804-E9AC-4BE0-84C2-AD09C1761E5F}" srcOrd="1" destOrd="0" presId="urn:microsoft.com/office/officeart/2005/8/layout/default"/>
    <dgm:cxn modelId="{50FE2994-A497-43B1-B55E-D739D860645D}" type="presParOf" srcId="{B4FC803E-F180-4B1B-B372-225995CA9F1C}" destId="{5CF4E5E0-D32D-4A42-88A0-1626F6994A73}" srcOrd="2" destOrd="0" presId="urn:microsoft.com/office/officeart/2005/8/layout/default"/>
    <dgm:cxn modelId="{D117FAC7-D750-4B44-82CF-A10B92153648}" type="presParOf" srcId="{B4FC803E-F180-4B1B-B372-225995CA9F1C}" destId="{5F839549-89BD-49BA-89DE-12DB320CB029}" srcOrd="3" destOrd="0" presId="urn:microsoft.com/office/officeart/2005/8/layout/default"/>
    <dgm:cxn modelId="{ADADA484-B0DA-4D45-8B2E-183EB427C792}" type="presParOf" srcId="{B4FC803E-F180-4B1B-B372-225995CA9F1C}" destId="{E95E53EF-948A-43FA-B153-1DDB5936AA28}" srcOrd="4" destOrd="0" presId="urn:microsoft.com/office/officeart/2005/8/layout/default"/>
    <dgm:cxn modelId="{468A7CCE-E88E-4D20-B5A5-F4A82783DB48}" type="presParOf" srcId="{B4FC803E-F180-4B1B-B372-225995CA9F1C}" destId="{945E4FD9-37F1-4404-8417-24C8A02EE33B}" srcOrd="5" destOrd="0" presId="urn:microsoft.com/office/officeart/2005/8/layout/default"/>
    <dgm:cxn modelId="{EDB5563A-8098-456A-AE07-0214829DE0E1}" type="presParOf" srcId="{B4FC803E-F180-4B1B-B372-225995CA9F1C}" destId="{420668F5-4FD7-4FA8-A37E-B21D1626DC0C}" srcOrd="6" destOrd="0" presId="urn:microsoft.com/office/officeart/2005/8/layout/default"/>
    <dgm:cxn modelId="{037D8546-26D6-45D7-A319-7A54A411FA03}" type="presParOf" srcId="{B4FC803E-F180-4B1B-B372-225995CA9F1C}" destId="{DA84DB82-AA57-4C77-A7AD-A9A564C79C20}" srcOrd="7" destOrd="0" presId="urn:microsoft.com/office/officeart/2005/8/layout/default"/>
    <dgm:cxn modelId="{ED880BBC-BAC9-4E5D-BF11-3840E42E3C8B}" type="presParOf" srcId="{B4FC803E-F180-4B1B-B372-225995CA9F1C}" destId="{0A7BFC85-63B8-4F87-948F-D4BCF2BE62B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CD63A2-F128-40B9-8EA6-552B6BDFDCD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3950068F-3635-46B1-BF2F-BB1B576E2FE1}">
      <dgm:prSet/>
      <dgm:spPr/>
      <dgm:t>
        <a:bodyPr/>
        <a:lstStyle/>
        <a:p>
          <a:r>
            <a:rPr lang="hu-HU" b="0" dirty="0" smtClean="0"/>
            <a:t>irodai és kereskedelmi elektronikus berendezés biztosítás</a:t>
          </a:r>
          <a:endParaRPr lang="hu-HU" dirty="0"/>
        </a:p>
      </dgm:t>
    </dgm:pt>
    <dgm:pt modelId="{810181F2-30C4-4D48-96E3-CDCAA60CA391}" type="parTrans" cxnId="{5958E058-220A-4AD4-99A8-03FD10DFD75A}">
      <dgm:prSet/>
      <dgm:spPr/>
      <dgm:t>
        <a:bodyPr/>
        <a:lstStyle/>
        <a:p>
          <a:endParaRPr lang="hu-HU"/>
        </a:p>
      </dgm:t>
    </dgm:pt>
    <dgm:pt modelId="{C7016A7D-3A77-45C9-B6CE-9BDD0BA236D2}" type="sibTrans" cxnId="{5958E058-220A-4AD4-99A8-03FD10DFD75A}">
      <dgm:prSet/>
      <dgm:spPr/>
      <dgm:t>
        <a:bodyPr/>
        <a:lstStyle/>
        <a:p>
          <a:endParaRPr lang="hu-HU"/>
        </a:p>
      </dgm:t>
    </dgm:pt>
    <dgm:pt modelId="{55535B33-7FEA-45FF-A0FF-F02664DB7DAB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hu-HU" b="0" dirty="0" smtClean="0">
              <a:solidFill>
                <a:schemeClr val="bg1"/>
              </a:solidFill>
            </a:rPr>
            <a:t>üzemszünet biztosítás</a:t>
          </a:r>
          <a:endParaRPr lang="hu-HU" dirty="0">
            <a:solidFill>
              <a:schemeClr val="bg1"/>
            </a:solidFill>
          </a:endParaRPr>
        </a:p>
      </dgm:t>
    </dgm:pt>
    <dgm:pt modelId="{F1DBBC3B-787F-4C2F-BF4D-154A0B013EE5}" type="parTrans" cxnId="{A50FC976-7E29-4B7B-8725-29EC0C78D8CD}">
      <dgm:prSet/>
      <dgm:spPr/>
      <dgm:t>
        <a:bodyPr/>
        <a:lstStyle/>
        <a:p>
          <a:endParaRPr lang="hu-HU"/>
        </a:p>
      </dgm:t>
    </dgm:pt>
    <dgm:pt modelId="{53C4873E-F279-41E3-A175-0D39080142E6}" type="sibTrans" cxnId="{A50FC976-7E29-4B7B-8725-29EC0C78D8CD}">
      <dgm:prSet/>
      <dgm:spPr/>
      <dgm:t>
        <a:bodyPr/>
        <a:lstStyle/>
        <a:p>
          <a:endParaRPr lang="hu-HU"/>
        </a:p>
      </dgm:t>
    </dgm:pt>
    <dgm:pt modelId="{1760C341-4796-4483-A4DC-1E66A73705DA}">
      <dgm:prSet/>
      <dgm:spPr>
        <a:solidFill>
          <a:schemeClr val="accent3"/>
        </a:solidFill>
      </dgm:spPr>
      <dgm:t>
        <a:bodyPr/>
        <a:lstStyle/>
        <a:p>
          <a:r>
            <a:rPr lang="hu-HU" b="0" dirty="0" smtClean="0">
              <a:solidFill>
                <a:schemeClr val="bg1"/>
              </a:solidFill>
            </a:rPr>
            <a:t>szállítmánybiztosítás</a:t>
          </a:r>
          <a:endParaRPr lang="hu-HU" dirty="0">
            <a:solidFill>
              <a:schemeClr val="bg1"/>
            </a:solidFill>
          </a:endParaRPr>
        </a:p>
      </dgm:t>
    </dgm:pt>
    <dgm:pt modelId="{02598239-0B14-4943-B160-615223D7228B}" type="parTrans" cxnId="{CDB50FB6-69B1-40B0-9472-EC10CCC0B75F}">
      <dgm:prSet/>
      <dgm:spPr/>
      <dgm:t>
        <a:bodyPr/>
        <a:lstStyle/>
        <a:p>
          <a:endParaRPr lang="hu-HU"/>
        </a:p>
      </dgm:t>
    </dgm:pt>
    <dgm:pt modelId="{93B58E0C-55FD-4EDA-B792-7107EE7C045D}" type="sibTrans" cxnId="{CDB50FB6-69B1-40B0-9472-EC10CCC0B75F}">
      <dgm:prSet/>
      <dgm:spPr/>
      <dgm:t>
        <a:bodyPr/>
        <a:lstStyle/>
        <a:p>
          <a:endParaRPr lang="hu-HU"/>
        </a:p>
      </dgm:t>
    </dgm:pt>
    <dgm:pt modelId="{639F2148-A283-4AB6-A548-DE2FDEA98B6E}">
      <dgm:prSet/>
      <dgm:spPr>
        <a:solidFill>
          <a:schemeClr val="tx1">
            <a:lumMod val="60000"/>
            <a:lumOff val="40000"/>
          </a:schemeClr>
        </a:solidFill>
        <a:ln w="76200">
          <a:noFill/>
        </a:ln>
      </dgm:spPr>
      <dgm:t>
        <a:bodyPr/>
        <a:lstStyle/>
        <a:p>
          <a:r>
            <a:rPr lang="hu-HU" b="0" dirty="0" smtClean="0">
              <a:solidFill>
                <a:schemeClr val="bg1"/>
              </a:solidFill>
            </a:rPr>
            <a:t>vakolat károk biztosítása</a:t>
          </a:r>
          <a:endParaRPr lang="hu-HU" dirty="0">
            <a:solidFill>
              <a:schemeClr val="bg1"/>
            </a:solidFill>
          </a:endParaRPr>
        </a:p>
      </dgm:t>
    </dgm:pt>
    <dgm:pt modelId="{6BD8B674-C57E-42D9-8EA1-7AA41DCBD02E}" type="parTrans" cxnId="{E99E4499-EDC2-4ED9-9D36-4658723992F9}">
      <dgm:prSet/>
      <dgm:spPr/>
      <dgm:t>
        <a:bodyPr/>
        <a:lstStyle/>
        <a:p>
          <a:endParaRPr lang="hu-HU"/>
        </a:p>
      </dgm:t>
    </dgm:pt>
    <dgm:pt modelId="{1D041FCA-B4DA-46C5-80D3-E317A2A41559}" type="sibTrans" cxnId="{E99E4499-EDC2-4ED9-9D36-4658723992F9}">
      <dgm:prSet/>
      <dgm:spPr/>
      <dgm:t>
        <a:bodyPr/>
        <a:lstStyle/>
        <a:p>
          <a:endParaRPr lang="hu-HU"/>
        </a:p>
      </dgm:t>
    </dgm:pt>
    <dgm:pt modelId="{A48E540C-BAB0-4CC6-B8B8-83CC3A3CDF54}">
      <dgm:prSet/>
      <dgm:spPr>
        <a:solidFill>
          <a:schemeClr val="accent3"/>
        </a:solidFill>
        <a:ln w="76200">
          <a:noFill/>
        </a:ln>
      </dgm:spPr>
      <dgm:t>
        <a:bodyPr/>
        <a:lstStyle/>
        <a:p>
          <a:r>
            <a:rPr lang="hu-HU" b="0" dirty="0" smtClean="0">
              <a:solidFill>
                <a:schemeClr val="bg1"/>
              </a:solidFill>
            </a:rPr>
            <a:t>tetőbeázási károk biztosítása</a:t>
          </a:r>
          <a:endParaRPr lang="hu-HU" dirty="0">
            <a:solidFill>
              <a:schemeClr val="bg1"/>
            </a:solidFill>
          </a:endParaRPr>
        </a:p>
      </dgm:t>
    </dgm:pt>
    <dgm:pt modelId="{D2E428FB-FC73-4F0C-9318-043E9AA32F39}" type="parTrans" cxnId="{F030EC02-3958-4EFF-B3D6-15D86EE87147}">
      <dgm:prSet/>
      <dgm:spPr/>
      <dgm:t>
        <a:bodyPr/>
        <a:lstStyle/>
        <a:p>
          <a:endParaRPr lang="hu-HU"/>
        </a:p>
      </dgm:t>
    </dgm:pt>
    <dgm:pt modelId="{B849E558-D0FB-48A3-863A-62416224EEC0}" type="sibTrans" cxnId="{F030EC02-3958-4EFF-B3D6-15D86EE87147}">
      <dgm:prSet/>
      <dgm:spPr/>
      <dgm:t>
        <a:bodyPr/>
        <a:lstStyle/>
        <a:p>
          <a:endParaRPr lang="hu-HU"/>
        </a:p>
      </dgm:t>
    </dgm:pt>
    <dgm:pt modelId="{75CDCD4A-D599-4F91-A3C1-AA28AB77B165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hu-HU" b="0" dirty="0" smtClean="0">
              <a:solidFill>
                <a:schemeClr val="bg1"/>
              </a:solidFill>
            </a:rPr>
            <a:t>különleges üvegek üvegtörés biztosítása</a:t>
          </a:r>
          <a:endParaRPr lang="hu-HU" dirty="0">
            <a:solidFill>
              <a:schemeClr val="bg1"/>
            </a:solidFill>
          </a:endParaRPr>
        </a:p>
      </dgm:t>
    </dgm:pt>
    <dgm:pt modelId="{0184471A-496D-465C-8010-7A57CC4CFB08}" type="parTrans" cxnId="{714A8143-9931-43FE-8A39-5390F88F4E63}">
      <dgm:prSet/>
      <dgm:spPr/>
      <dgm:t>
        <a:bodyPr/>
        <a:lstStyle/>
        <a:p>
          <a:endParaRPr lang="hu-HU"/>
        </a:p>
      </dgm:t>
    </dgm:pt>
    <dgm:pt modelId="{FBA2135C-7F98-4BB4-BC37-0521889338A4}" type="sibTrans" cxnId="{714A8143-9931-43FE-8A39-5390F88F4E63}">
      <dgm:prSet/>
      <dgm:spPr/>
      <dgm:t>
        <a:bodyPr/>
        <a:lstStyle/>
        <a:p>
          <a:endParaRPr lang="hu-HU"/>
        </a:p>
      </dgm:t>
    </dgm:pt>
    <dgm:pt modelId="{343C30E1-C9A2-4BFE-A146-C07F10F13444}">
      <dgm:prSet/>
      <dgm:spPr>
        <a:solidFill>
          <a:schemeClr val="accent3"/>
        </a:solidFill>
      </dgm:spPr>
      <dgm:t>
        <a:bodyPr/>
        <a:lstStyle/>
        <a:p>
          <a:r>
            <a:rPr lang="hu-HU" b="0" dirty="0" smtClean="0">
              <a:solidFill>
                <a:schemeClr val="bg1"/>
              </a:solidFill>
            </a:rPr>
            <a:t>vandalizmus károk biztosítása</a:t>
          </a:r>
          <a:endParaRPr lang="hu-HU" dirty="0">
            <a:solidFill>
              <a:schemeClr val="bg1"/>
            </a:solidFill>
          </a:endParaRPr>
        </a:p>
      </dgm:t>
    </dgm:pt>
    <dgm:pt modelId="{4D1A1FE5-8109-4F3D-8069-85A932C9018B}" type="parTrans" cxnId="{CC72F2F0-B2D2-426B-9D2E-F6B650F4FA68}">
      <dgm:prSet/>
      <dgm:spPr/>
      <dgm:t>
        <a:bodyPr/>
        <a:lstStyle/>
        <a:p>
          <a:endParaRPr lang="hu-HU"/>
        </a:p>
      </dgm:t>
    </dgm:pt>
    <dgm:pt modelId="{C8898C9D-8A51-4ADD-A340-3BF98786F702}" type="sibTrans" cxnId="{CC72F2F0-B2D2-426B-9D2E-F6B650F4FA68}">
      <dgm:prSet/>
      <dgm:spPr/>
      <dgm:t>
        <a:bodyPr/>
        <a:lstStyle/>
        <a:p>
          <a:endParaRPr lang="hu-HU"/>
        </a:p>
      </dgm:t>
    </dgm:pt>
    <dgm:pt modelId="{0B6F8B42-1AC2-4B74-BAFB-ABB3B72D3CAA}">
      <dgm:prSet/>
      <dgm:spPr/>
      <dgm:t>
        <a:bodyPr/>
        <a:lstStyle/>
        <a:p>
          <a:r>
            <a:rPr lang="hu-HU" b="0" dirty="0" smtClean="0"/>
            <a:t>betöréses lopás- és rablásbiztosítás</a:t>
          </a:r>
          <a:endParaRPr lang="hu-HU" dirty="0"/>
        </a:p>
      </dgm:t>
    </dgm:pt>
    <dgm:pt modelId="{5878797F-E49F-4523-8259-3113347EABC1}" type="sibTrans" cxnId="{52362B18-BF0E-45D1-93FD-C8D5AEA39E26}">
      <dgm:prSet/>
      <dgm:spPr/>
      <dgm:t>
        <a:bodyPr/>
        <a:lstStyle/>
        <a:p>
          <a:endParaRPr lang="hu-HU"/>
        </a:p>
      </dgm:t>
    </dgm:pt>
    <dgm:pt modelId="{5638FC9B-A00C-4141-8C27-3F55CE8F3FFC}" type="parTrans" cxnId="{52362B18-BF0E-45D1-93FD-C8D5AEA39E26}">
      <dgm:prSet/>
      <dgm:spPr/>
      <dgm:t>
        <a:bodyPr/>
        <a:lstStyle/>
        <a:p>
          <a:endParaRPr lang="hu-HU"/>
        </a:p>
      </dgm:t>
    </dgm:pt>
    <dgm:pt modelId="{5801F910-B1D7-4A34-9BA1-064D1779A020}" type="pres">
      <dgm:prSet presAssocID="{B1CD63A2-F128-40B9-8EA6-552B6BDFDC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FB103FA-408C-47BC-BCF0-7E411DD93FAF}" type="pres">
      <dgm:prSet presAssocID="{0B6F8B42-1AC2-4B74-BAFB-ABB3B72D3CAA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303554-EB08-43AF-B105-BB1C239F5AC5}" type="pres">
      <dgm:prSet presAssocID="{5878797F-E49F-4523-8259-3113347EABC1}" presName="spacer" presStyleCnt="0"/>
      <dgm:spPr/>
    </dgm:pt>
    <dgm:pt modelId="{4D742CB8-F9B0-434D-AB60-1E1B07F124AA}" type="pres">
      <dgm:prSet presAssocID="{3950068F-3635-46B1-BF2F-BB1B576E2FE1}" presName="parentText" presStyleLbl="node1" presStyleIdx="1" presStyleCnt="8" custLinFactNeighborX="2174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9BD1AE-2164-4B2E-80A5-7A55F18E26BE}" type="pres">
      <dgm:prSet presAssocID="{C7016A7D-3A77-45C9-B6CE-9BDD0BA236D2}" presName="spacer" presStyleCnt="0"/>
      <dgm:spPr/>
    </dgm:pt>
    <dgm:pt modelId="{5D8D1CB7-91DF-4043-A81F-84542A2988FD}" type="pres">
      <dgm:prSet presAssocID="{55535B33-7FEA-45FF-A0FF-F02664DB7DAB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CFF6C5-3637-4A0E-862A-605E012F9247}" type="pres">
      <dgm:prSet presAssocID="{53C4873E-F279-41E3-A175-0D39080142E6}" presName="spacer" presStyleCnt="0"/>
      <dgm:spPr/>
    </dgm:pt>
    <dgm:pt modelId="{F181913E-45B3-4BD5-9553-185233CC771B}" type="pres">
      <dgm:prSet presAssocID="{1760C341-4796-4483-A4DC-1E66A73705D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16BC28-57B4-4614-8374-B1CF60A49A84}" type="pres">
      <dgm:prSet presAssocID="{93B58E0C-55FD-4EDA-B792-7107EE7C045D}" presName="spacer" presStyleCnt="0"/>
      <dgm:spPr/>
    </dgm:pt>
    <dgm:pt modelId="{643102B7-ED9D-4DA1-83A2-FCADE6521310}" type="pres">
      <dgm:prSet presAssocID="{639F2148-A283-4AB6-A548-DE2FDEA98B6E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9CFC455-18F7-4DE6-AF2A-C892F4BF3404}" type="pres">
      <dgm:prSet presAssocID="{1D041FCA-B4DA-46C5-80D3-E317A2A41559}" presName="spacer" presStyleCnt="0"/>
      <dgm:spPr/>
    </dgm:pt>
    <dgm:pt modelId="{88323EFD-32DA-4E8A-8206-3BB25C5E3331}" type="pres">
      <dgm:prSet presAssocID="{A48E540C-BAB0-4CC6-B8B8-83CC3A3CDF5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6C9D871-76C2-457E-B191-12FF635BA827}" type="pres">
      <dgm:prSet presAssocID="{B849E558-D0FB-48A3-863A-62416224EEC0}" presName="spacer" presStyleCnt="0"/>
      <dgm:spPr/>
    </dgm:pt>
    <dgm:pt modelId="{F33A0A0D-C942-4236-8016-AF9A7C653747}" type="pres">
      <dgm:prSet presAssocID="{75CDCD4A-D599-4F91-A3C1-AA28AB77B165}" presName="parentText" presStyleLbl="node1" presStyleIdx="6" presStyleCnt="8" custLinFactNeighborX="-5556" custLinFactNeighborY="4565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1CF4D6-9C76-4B6D-9EE5-AF495A59AC0E}" type="pres">
      <dgm:prSet presAssocID="{FBA2135C-7F98-4BB4-BC37-0521889338A4}" presName="spacer" presStyleCnt="0"/>
      <dgm:spPr/>
    </dgm:pt>
    <dgm:pt modelId="{4BC8F179-CE87-4E2A-8555-76DF1C3E01F6}" type="pres">
      <dgm:prSet presAssocID="{343C30E1-C9A2-4BFE-A146-C07F10F13444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50FC976-7E29-4B7B-8725-29EC0C78D8CD}" srcId="{B1CD63A2-F128-40B9-8EA6-552B6BDFDCD0}" destId="{55535B33-7FEA-45FF-A0FF-F02664DB7DAB}" srcOrd="2" destOrd="0" parTransId="{F1DBBC3B-787F-4C2F-BF4D-154A0B013EE5}" sibTransId="{53C4873E-F279-41E3-A175-0D39080142E6}"/>
    <dgm:cxn modelId="{CDB50FB6-69B1-40B0-9472-EC10CCC0B75F}" srcId="{B1CD63A2-F128-40B9-8EA6-552B6BDFDCD0}" destId="{1760C341-4796-4483-A4DC-1E66A73705DA}" srcOrd="3" destOrd="0" parTransId="{02598239-0B14-4943-B160-615223D7228B}" sibTransId="{93B58E0C-55FD-4EDA-B792-7107EE7C045D}"/>
    <dgm:cxn modelId="{5958E058-220A-4AD4-99A8-03FD10DFD75A}" srcId="{B1CD63A2-F128-40B9-8EA6-552B6BDFDCD0}" destId="{3950068F-3635-46B1-BF2F-BB1B576E2FE1}" srcOrd="1" destOrd="0" parTransId="{810181F2-30C4-4D48-96E3-CDCAA60CA391}" sibTransId="{C7016A7D-3A77-45C9-B6CE-9BDD0BA236D2}"/>
    <dgm:cxn modelId="{52362B18-BF0E-45D1-93FD-C8D5AEA39E26}" srcId="{B1CD63A2-F128-40B9-8EA6-552B6BDFDCD0}" destId="{0B6F8B42-1AC2-4B74-BAFB-ABB3B72D3CAA}" srcOrd="0" destOrd="0" parTransId="{5638FC9B-A00C-4141-8C27-3F55CE8F3FFC}" sibTransId="{5878797F-E49F-4523-8259-3113347EABC1}"/>
    <dgm:cxn modelId="{714A8143-9931-43FE-8A39-5390F88F4E63}" srcId="{B1CD63A2-F128-40B9-8EA6-552B6BDFDCD0}" destId="{75CDCD4A-D599-4F91-A3C1-AA28AB77B165}" srcOrd="6" destOrd="0" parTransId="{0184471A-496D-465C-8010-7A57CC4CFB08}" sibTransId="{FBA2135C-7F98-4BB4-BC37-0521889338A4}"/>
    <dgm:cxn modelId="{766D6BB8-EE6D-4E05-B47D-6079507910B3}" type="presOf" srcId="{3950068F-3635-46B1-BF2F-BB1B576E2FE1}" destId="{4D742CB8-F9B0-434D-AB60-1E1B07F124AA}" srcOrd="0" destOrd="0" presId="urn:microsoft.com/office/officeart/2005/8/layout/vList2"/>
    <dgm:cxn modelId="{E0A27397-23F1-467F-BA3F-10C4E8B311D6}" type="presOf" srcId="{343C30E1-C9A2-4BFE-A146-C07F10F13444}" destId="{4BC8F179-CE87-4E2A-8555-76DF1C3E01F6}" srcOrd="0" destOrd="0" presId="urn:microsoft.com/office/officeart/2005/8/layout/vList2"/>
    <dgm:cxn modelId="{EF7B7ABC-D310-4EDB-A745-6FAF75485F5C}" type="presOf" srcId="{55535B33-7FEA-45FF-A0FF-F02664DB7DAB}" destId="{5D8D1CB7-91DF-4043-A81F-84542A2988FD}" srcOrd="0" destOrd="0" presId="urn:microsoft.com/office/officeart/2005/8/layout/vList2"/>
    <dgm:cxn modelId="{E99E4499-EDC2-4ED9-9D36-4658723992F9}" srcId="{B1CD63A2-F128-40B9-8EA6-552B6BDFDCD0}" destId="{639F2148-A283-4AB6-A548-DE2FDEA98B6E}" srcOrd="4" destOrd="0" parTransId="{6BD8B674-C57E-42D9-8EA1-7AA41DCBD02E}" sibTransId="{1D041FCA-B4DA-46C5-80D3-E317A2A41559}"/>
    <dgm:cxn modelId="{BC79A8E5-63E0-470E-8A71-D127CC7D9F54}" type="presOf" srcId="{639F2148-A283-4AB6-A548-DE2FDEA98B6E}" destId="{643102B7-ED9D-4DA1-83A2-FCADE6521310}" srcOrd="0" destOrd="0" presId="urn:microsoft.com/office/officeart/2005/8/layout/vList2"/>
    <dgm:cxn modelId="{2EA5DE66-660A-4B9D-9815-E2191097C4DC}" type="presOf" srcId="{B1CD63A2-F128-40B9-8EA6-552B6BDFDCD0}" destId="{5801F910-B1D7-4A34-9BA1-064D1779A020}" srcOrd="0" destOrd="0" presId="urn:microsoft.com/office/officeart/2005/8/layout/vList2"/>
    <dgm:cxn modelId="{08645933-28F3-4DA4-A36F-DCEE17748366}" type="presOf" srcId="{A48E540C-BAB0-4CC6-B8B8-83CC3A3CDF54}" destId="{88323EFD-32DA-4E8A-8206-3BB25C5E3331}" srcOrd="0" destOrd="0" presId="urn:microsoft.com/office/officeart/2005/8/layout/vList2"/>
    <dgm:cxn modelId="{3A7E10C9-A496-4F25-A699-73711A2A9B41}" type="presOf" srcId="{75CDCD4A-D599-4F91-A3C1-AA28AB77B165}" destId="{F33A0A0D-C942-4236-8016-AF9A7C653747}" srcOrd="0" destOrd="0" presId="urn:microsoft.com/office/officeart/2005/8/layout/vList2"/>
    <dgm:cxn modelId="{55B12529-7353-4237-AC25-1D9EF340C30B}" type="presOf" srcId="{0B6F8B42-1AC2-4B74-BAFB-ABB3B72D3CAA}" destId="{4FB103FA-408C-47BC-BCF0-7E411DD93FAF}" srcOrd="0" destOrd="0" presId="urn:microsoft.com/office/officeart/2005/8/layout/vList2"/>
    <dgm:cxn modelId="{F030EC02-3958-4EFF-B3D6-15D86EE87147}" srcId="{B1CD63A2-F128-40B9-8EA6-552B6BDFDCD0}" destId="{A48E540C-BAB0-4CC6-B8B8-83CC3A3CDF54}" srcOrd="5" destOrd="0" parTransId="{D2E428FB-FC73-4F0C-9318-043E9AA32F39}" sibTransId="{B849E558-D0FB-48A3-863A-62416224EEC0}"/>
    <dgm:cxn modelId="{1DB2E89A-7A2F-4290-BBBA-D46E154A2002}" type="presOf" srcId="{1760C341-4796-4483-A4DC-1E66A73705DA}" destId="{F181913E-45B3-4BD5-9553-185233CC771B}" srcOrd="0" destOrd="0" presId="urn:microsoft.com/office/officeart/2005/8/layout/vList2"/>
    <dgm:cxn modelId="{CC72F2F0-B2D2-426B-9D2E-F6B650F4FA68}" srcId="{B1CD63A2-F128-40B9-8EA6-552B6BDFDCD0}" destId="{343C30E1-C9A2-4BFE-A146-C07F10F13444}" srcOrd="7" destOrd="0" parTransId="{4D1A1FE5-8109-4F3D-8069-85A932C9018B}" sibTransId="{C8898C9D-8A51-4ADD-A340-3BF98786F702}"/>
    <dgm:cxn modelId="{0C1D050F-FDFA-4099-BE26-68A4890745F0}" type="presParOf" srcId="{5801F910-B1D7-4A34-9BA1-064D1779A020}" destId="{4FB103FA-408C-47BC-BCF0-7E411DD93FAF}" srcOrd="0" destOrd="0" presId="urn:microsoft.com/office/officeart/2005/8/layout/vList2"/>
    <dgm:cxn modelId="{673D304E-F36D-4AA0-ACB0-BFB0D5C7F65B}" type="presParOf" srcId="{5801F910-B1D7-4A34-9BA1-064D1779A020}" destId="{9A303554-EB08-43AF-B105-BB1C239F5AC5}" srcOrd="1" destOrd="0" presId="urn:microsoft.com/office/officeart/2005/8/layout/vList2"/>
    <dgm:cxn modelId="{6E88C29F-CEA5-47E2-98A6-1AFEBECA0F43}" type="presParOf" srcId="{5801F910-B1D7-4A34-9BA1-064D1779A020}" destId="{4D742CB8-F9B0-434D-AB60-1E1B07F124AA}" srcOrd="2" destOrd="0" presId="urn:microsoft.com/office/officeart/2005/8/layout/vList2"/>
    <dgm:cxn modelId="{7CA65ED8-08B3-4DFA-B24D-B6F791D4FEF8}" type="presParOf" srcId="{5801F910-B1D7-4A34-9BA1-064D1779A020}" destId="{049BD1AE-2164-4B2E-80A5-7A55F18E26BE}" srcOrd="3" destOrd="0" presId="urn:microsoft.com/office/officeart/2005/8/layout/vList2"/>
    <dgm:cxn modelId="{25AD29A6-357E-4FC8-BC16-681201A69B80}" type="presParOf" srcId="{5801F910-B1D7-4A34-9BA1-064D1779A020}" destId="{5D8D1CB7-91DF-4043-A81F-84542A2988FD}" srcOrd="4" destOrd="0" presId="urn:microsoft.com/office/officeart/2005/8/layout/vList2"/>
    <dgm:cxn modelId="{737A5E08-F964-498F-ADDF-7A206B1B9655}" type="presParOf" srcId="{5801F910-B1D7-4A34-9BA1-064D1779A020}" destId="{ACCFF6C5-3637-4A0E-862A-605E012F9247}" srcOrd="5" destOrd="0" presId="urn:microsoft.com/office/officeart/2005/8/layout/vList2"/>
    <dgm:cxn modelId="{CF2C4B75-0A5E-4D98-BF3A-EE248173A32F}" type="presParOf" srcId="{5801F910-B1D7-4A34-9BA1-064D1779A020}" destId="{F181913E-45B3-4BD5-9553-185233CC771B}" srcOrd="6" destOrd="0" presId="urn:microsoft.com/office/officeart/2005/8/layout/vList2"/>
    <dgm:cxn modelId="{16F2E2BB-482A-41EA-839E-3A173A9C82D6}" type="presParOf" srcId="{5801F910-B1D7-4A34-9BA1-064D1779A020}" destId="{6C16BC28-57B4-4614-8374-B1CF60A49A84}" srcOrd="7" destOrd="0" presId="urn:microsoft.com/office/officeart/2005/8/layout/vList2"/>
    <dgm:cxn modelId="{317EFF8D-41DF-481F-8A01-401141BDCB9C}" type="presParOf" srcId="{5801F910-B1D7-4A34-9BA1-064D1779A020}" destId="{643102B7-ED9D-4DA1-83A2-FCADE6521310}" srcOrd="8" destOrd="0" presId="urn:microsoft.com/office/officeart/2005/8/layout/vList2"/>
    <dgm:cxn modelId="{C7594840-FDA5-4039-A786-1BC41419E8C0}" type="presParOf" srcId="{5801F910-B1D7-4A34-9BA1-064D1779A020}" destId="{A9CFC455-18F7-4DE6-AF2A-C892F4BF3404}" srcOrd="9" destOrd="0" presId="urn:microsoft.com/office/officeart/2005/8/layout/vList2"/>
    <dgm:cxn modelId="{829A6B1C-9C1E-4317-856A-8CC5A0FD279C}" type="presParOf" srcId="{5801F910-B1D7-4A34-9BA1-064D1779A020}" destId="{88323EFD-32DA-4E8A-8206-3BB25C5E3331}" srcOrd="10" destOrd="0" presId="urn:microsoft.com/office/officeart/2005/8/layout/vList2"/>
    <dgm:cxn modelId="{8A5B2987-0AA0-4159-9F1F-3A2F02366C06}" type="presParOf" srcId="{5801F910-B1D7-4A34-9BA1-064D1779A020}" destId="{96C9D871-76C2-457E-B191-12FF635BA827}" srcOrd="11" destOrd="0" presId="urn:microsoft.com/office/officeart/2005/8/layout/vList2"/>
    <dgm:cxn modelId="{B6B88D86-A79B-4CB8-86FE-C972483444CA}" type="presParOf" srcId="{5801F910-B1D7-4A34-9BA1-064D1779A020}" destId="{F33A0A0D-C942-4236-8016-AF9A7C653747}" srcOrd="12" destOrd="0" presId="urn:microsoft.com/office/officeart/2005/8/layout/vList2"/>
    <dgm:cxn modelId="{EB392919-35AD-40EE-A757-DC04221046ED}" type="presParOf" srcId="{5801F910-B1D7-4A34-9BA1-064D1779A020}" destId="{7C1CF4D6-9C76-4B6D-9EE5-AF495A59AC0E}" srcOrd="13" destOrd="0" presId="urn:microsoft.com/office/officeart/2005/8/layout/vList2"/>
    <dgm:cxn modelId="{FB85FBE4-72ED-46AF-80A2-7EC881230350}" type="presParOf" srcId="{5801F910-B1D7-4A34-9BA1-064D1779A020}" destId="{4BC8F179-CE87-4E2A-8555-76DF1C3E01F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CD63A2-F128-40B9-8EA6-552B6BDFDCD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3950068F-3635-46B1-BF2F-BB1B576E2FE1}">
      <dgm:prSet/>
      <dgm:spPr/>
      <dgm:t>
        <a:bodyPr/>
        <a:lstStyle/>
        <a:p>
          <a:r>
            <a:rPr kumimoji="0" lang="hu-HU" altLang="hu-HU" b="1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Times New Roman" panose="02020603050405020304" pitchFamily="18" charset="0"/>
            </a:rPr>
            <a:t>Munkaadói felelősségbiztosítás (MFF-07)</a:t>
          </a:r>
          <a:endParaRPr lang="hu-HU" dirty="0"/>
        </a:p>
      </dgm:t>
    </dgm:pt>
    <dgm:pt modelId="{810181F2-30C4-4D48-96E3-CDCAA60CA391}" type="parTrans" cxnId="{5958E058-220A-4AD4-99A8-03FD10DFD75A}">
      <dgm:prSet/>
      <dgm:spPr/>
      <dgm:t>
        <a:bodyPr/>
        <a:lstStyle/>
        <a:p>
          <a:endParaRPr lang="hu-HU"/>
        </a:p>
      </dgm:t>
    </dgm:pt>
    <dgm:pt modelId="{C7016A7D-3A77-45C9-B6CE-9BDD0BA236D2}" type="sibTrans" cxnId="{5958E058-220A-4AD4-99A8-03FD10DFD75A}">
      <dgm:prSet/>
      <dgm:spPr/>
      <dgm:t>
        <a:bodyPr/>
        <a:lstStyle/>
        <a:p>
          <a:endParaRPr lang="hu-HU"/>
        </a:p>
      </dgm:t>
    </dgm:pt>
    <dgm:pt modelId="{55535B33-7FEA-45FF-A0FF-F02664DB7DAB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kumimoji="0" lang="hu-HU" altLang="hu-HU" b="1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Times New Roman" panose="02020603050405020304" pitchFamily="18" charset="0"/>
            </a:rPr>
            <a:t>Termékfelelősség-biztosítás (TEF-07)</a:t>
          </a:r>
          <a:endParaRPr lang="hu-HU" dirty="0">
            <a:solidFill>
              <a:schemeClr val="bg1"/>
            </a:solidFill>
          </a:endParaRPr>
        </a:p>
      </dgm:t>
    </dgm:pt>
    <dgm:pt modelId="{F1DBBC3B-787F-4C2F-BF4D-154A0B013EE5}" type="parTrans" cxnId="{A50FC976-7E29-4B7B-8725-29EC0C78D8CD}">
      <dgm:prSet/>
      <dgm:spPr/>
      <dgm:t>
        <a:bodyPr/>
        <a:lstStyle/>
        <a:p>
          <a:endParaRPr lang="hu-HU"/>
        </a:p>
      </dgm:t>
    </dgm:pt>
    <dgm:pt modelId="{53C4873E-F279-41E3-A175-0D39080142E6}" type="sibTrans" cxnId="{A50FC976-7E29-4B7B-8725-29EC0C78D8CD}">
      <dgm:prSet/>
      <dgm:spPr/>
      <dgm:t>
        <a:bodyPr/>
        <a:lstStyle/>
        <a:p>
          <a:endParaRPr lang="hu-HU"/>
        </a:p>
      </dgm:t>
    </dgm:pt>
    <dgm:pt modelId="{1760C341-4796-4483-A4DC-1E66A73705DA}">
      <dgm:prSet/>
      <dgm:spPr>
        <a:solidFill>
          <a:schemeClr val="accent3"/>
        </a:solidFill>
      </dgm:spPr>
      <dgm:t>
        <a:bodyPr/>
        <a:lstStyle/>
        <a:p>
          <a:r>
            <a:rPr kumimoji="0" lang="hu-HU" altLang="hu-HU" b="1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Times New Roman" panose="02020603050405020304" pitchFamily="18" charset="0"/>
            </a:rPr>
            <a:t>Vegyszerhasználói Felelősségbiztosítás (VEF-07)</a:t>
          </a:r>
          <a:endParaRPr lang="hu-HU" dirty="0">
            <a:solidFill>
              <a:schemeClr val="bg1"/>
            </a:solidFill>
          </a:endParaRPr>
        </a:p>
      </dgm:t>
    </dgm:pt>
    <dgm:pt modelId="{02598239-0B14-4943-B160-615223D7228B}" type="parTrans" cxnId="{CDB50FB6-69B1-40B0-9472-EC10CCC0B75F}">
      <dgm:prSet/>
      <dgm:spPr/>
      <dgm:t>
        <a:bodyPr/>
        <a:lstStyle/>
        <a:p>
          <a:endParaRPr lang="hu-HU"/>
        </a:p>
      </dgm:t>
    </dgm:pt>
    <dgm:pt modelId="{93B58E0C-55FD-4EDA-B792-7107EE7C045D}" type="sibTrans" cxnId="{CDB50FB6-69B1-40B0-9472-EC10CCC0B75F}">
      <dgm:prSet/>
      <dgm:spPr/>
      <dgm:t>
        <a:bodyPr/>
        <a:lstStyle/>
        <a:p>
          <a:endParaRPr lang="hu-HU"/>
        </a:p>
      </dgm:t>
    </dgm:pt>
    <dgm:pt modelId="{639F2148-A283-4AB6-A548-DE2FDEA98B6E}">
      <dgm:prSet/>
      <dgm:spPr>
        <a:solidFill>
          <a:schemeClr val="tx1">
            <a:lumMod val="60000"/>
            <a:lumOff val="40000"/>
          </a:schemeClr>
        </a:solidFill>
        <a:ln w="76200">
          <a:noFill/>
        </a:ln>
      </dgm:spPr>
      <dgm:t>
        <a:bodyPr/>
        <a:lstStyle/>
        <a:p>
          <a:r>
            <a:rPr kumimoji="0" lang="hu-HU" altLang="hu-HU" b="1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Times New Roman" panose="02020603050405020304" pitchFamily="18" charset="0"/>
            </a:rPr>
            <a:t>Környezetszennyezési Felelősségbiztosítás (KFF-07)</a:t>
          </a:r>
          <a:endParaRPr lang="hu-HU" dirty="0">
            <a:solidFill>
              <a:schemeClr val="bg1"/>
            </a:solidFill>
          </a:endParaRPr>
        </a:p>
      </dgm:t>
    </dgm:pt>
    <dgm:pt modelId="{6BD8B674-C57E-42D9-8EA1-7AA41DCBD02E}" type="parTrans" cxnId="{E99E4499-EDC2-4ED9-9D36-4658723992F9}">
      <dgm:prSet/>
      <dgm:spPr/>
      <dgm:t>
        <a:bodyPr/>
        <a:lstStyle/>
        <a:p>
          <a:endParaRPr lang="hu-HU"/>
        </a:p>
      </dgm:t>
    </dgm:pt>
    <dgm:pt modelId="{1D041FCA-B4DA-46C5-80D3-E317A2A41559}" type="sibTrans" cxnId="{E99E4499-EDC2-4ED9-9D36-4658723992F9}">
      <dgm:prSet/>
      <dgm:spPr/>
      <dgm:t>
        <a:bodyPr/>
        <a:lstStyle/>
        <a:p>
          <a:endParaRPr lang="hu-HU"/>
        </a:p>
      </dgm:t>
    </dgm:pt>
    <dgm:pt modelId="{A48E540C-BAB0-4CC6-B8B8-83CC3A3CDF54}">
      <dgm:prSet/>
      <dgm:spPr>
        <a:solidFill>
          <a:schemeClr val="accent3"/>
        </a:solidFill>
        <a:ln w="76200">
          <a:noFill/>
        </a:ln>
      </dgm:spPr>
      <dgm:t>
        <a:bodyPr/>
        <a:lstStyle/>
        <a:p>
          <a:r>
            <a:rPr kumimoji="0" lang="hu-HU" altLang="hu-HU" b="1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Times New Roman" panose="02020603050405020304" pitchFamily="18" charset="0"/>
            </a:rPr>
            <a:t>Szolgáltatói Felelősségbiztosítás (SZFF-07</a:t>
          </a:r>
          <a:endParaRPr lang="hu-HU" dirty="0">
            <a:solidFill>
              <a:schemeClr val="bg1"/>
            </a:solidFill>
          </a:endParaRPr>
        </a:p>
      </dgm:t>
    </dgm:pt>
    <dgm:pt modelId="{D2E428FB-FC73-4F0C-9318-043E9AA32F39}" type="parTrans" cxnId="{F030EC02-3958-4EFF-B3D6-15D86EE87147}">
      <dgm:prSet/>
      <dgm:spPr/>
      <dgm:t>
        <a:bodyPr/>
        <a:lstStyle/>
        <a:p>
          <a:endParaRPr lang="hu-HU"/>
        </a:p>
      </dgm:t>
    </dgm:pt>
    <dgm:pt modelId="{B849E558-D0FB-48A3-863A-62416224EEC0}" type="sibTrans" cxnId="{F030EC02-3958-4EFF-B3D6-15D86EE87147}">
      <dgm:prSet/>
      <dgm:spPr/>
      <dgm:t>
        <a:bodyPr/>
        <a:lstStyle/>
        <a:p>
          <a:endParaRPr lang="hu-HU"/>
        </a:p>
      </dgm:t>
    </dgm:pt>
    <dgm:pt modelId="{0B6F8B42-1AC2-4B74-BAFB-ABB3B72D3CAA}">
      <dgm:prSet/>
      <dgm:spPr/>
      <dgm:t>
        <a:bodyPr/>
        <a:lstStyle/>
        <a:p>
          <a:r>
            <a:rPr kumimoji="0" lang="hu-HU" altLang="hu-HU" b="1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Times New Roman" panose="02020603050405020304" pitchFamily="18" charset="0"/>
            </a:rPr>
            <a:t>Általános felelősségbiztosítás(ÁFF-07)</a:t>
          </a:r>
          <a:endParaRPr lang="hu-HU" dirty="0"/>
        </a:p>
      </dgm:t>
    </dgm:pt>
    <dgm:pt modelId="{5878797F-E49F-4523-8259-3113347EABC1}" type="sibTrans" cxnId="{52362B18-BF0E-45D1-93FD-C8D5AEA39E26}">
      <dgm:prSet/>
      <dgm:spPr/>
      <dgm:t>
        <a:bodyPr/>
        <a:lstStyle/>
        <a:p>
          <a:endParaRPr lang="hu-HU"/>
        </a:p>
      </dgm:t>
    </dgm:pt>
    <dgm:pt modelId="{5638FC9B-A00C-4141-8C27-3F55CE8F3FFC}" type="parTrans" cxnId="{52362B18-BF0E-45D1-93FD-C8D5AEA39E26}">
      <dgm:prSet/>
      <dgm:spPr/>
      <dgm:t>
        <a:bodyPr/>
        <a:lstStyle/>
        <a:p>
          <a:endParaRPr lang="hu-HU"/>
        </a:p>
      </dgm:t>
    </dgm:pt>
    <dgm:pt modelId="{5801F910-B1D7-4A34-9BA1-064D1779A020}" type="pres">
      <dgm:prSet presAssocID="{B1CD63A2-F128-40B9-8EA6-552B6BDFDC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FB103FA-408C-47BC-BCF0-7E411DD93FAF}" type="pres">
      <dgm:prSet presAssocID="{0B6F8B42-1AC2-4B74-BAFB-ABB3B72D3CAA}" presName="parentText" presStyleLbl="node1" presStyleIdx="0" presStyleCnt="6" custLinFactNeighborX="187" custLinFactNeighborY="21808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303554-EB08-43AF-B105-BB1C239F5AC5}" type="pres">
      <dgm:prSet presAssocID="{5878797F-E49F-4523-8259-3113347EABC1}" presName="spacer" presStyleCnt="0"/>
      <dgm:spPr/>
    </dgm:pt>
    <dgm:pt modelId="{4D742CB8-F9B0-434D-AB60-1E1B07F124AA}" type="pres">
      <dgm:prSet presAssocID="{3950068F-3635-46B1-BF2F-BB1B576E2FE1}" presName="parentText" presStyleLbl="node1" presStyleIdx="1" presStyleCnt="6" custLinFactNeighborX="21741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9BD1AE-2164-4B2E-80A5-7A55F18E26BE}" type="pres">
      <dgm:prSet presAssocID="{C7016A7D-3A77-45C9-B6CE-9BDD0BA236D2}" presName="spacer" presStyleCnt="0"/>
      <dgm:spPr/>
    </dgm:pt>
    <dgm:pt modelId="{5D8D1CB7-91DF-4043-A81F-84542A2988FD}" type="pres">
      <dgm:prSet presAssocID="{55535B33-7FEA-45FF-A0FF-F02664DB7DA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CCFF6C5-3637-4A0E-862A-605E012F9247}" type="pres">
      <dgm:prSet presAssocID="{53C4873E-F279-41E3-A175-0D39080142E6}" presName="spacer" presStyleCnt="0"/>
      <dgm:spPr/>
    </dgm:pt>
    <dgm:pt modelId="{F181913E-45B3-4BD5-9553-185233CC771B}" type="pres">
      <dgm:prSet presAssocID="{1760C341-4796-4483-A4DC-1E66A73705D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16BC28-57B4-4614-8374-B1CF60A49A84}" type="pres">
      <dgm:prSet presAssocID="{93B58E0C-55FD-4EDA-B792-7107EE7C045D}" presName="spacer" presStyleCnt="0"/>
      <dgm:spPr/>
    </dgm:pt>
    <dgm:pt modelId="{643102B7-ED9D-4DA1-83A2-FCADE6521310}" type="pres">
      <dgm:prSet presAssocID="{639F2148-A283-4AB6-A548-DE2FDEA98B6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9CFC455-18F7-4DE6-AF2A-C892F4BF3404}" type="pres">
      <dgm:prSet presAssocID="{1D041FCA-B4DA-46C5-80D3-E317A2A41559}" presName="spacer" presStyleCnt="0"/>
      <dgm:spPr/>
    </dgm:pt>
    <dgm:pt modelId="{88323EFD-32DA-4E8A-8206-3BB25C5E3331}" type="pres">
      <dgm:prSet presAssocID="{A48E540C-BAB0-4CC6-B8B8-83CC3A3CDF5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C2DA979-8325-4F17-9612-FD98DA9AC175}" type="presOf" srcId="{639F2148-A283-4AB6-A548-DE2FDEA98B6E}" destId="{643102B7-ED9D-4DA1-83A2-FCADE6521310}" srcOrd="0" destOrd="0" presId="urn:microsoft.com/office/officeart/2005/8/layout/vList2"/>
    <dgm:cxn modelId="{A50FC976-7E29-4B7B-8725-29EC0C78D8CD}" srcId="{B1CD63A2-F128-40B9-8EA6-552B6BDFDCD0}" destId="{55535B33-7FEA-45FF-A0FF-F02664DB7DAB}" srcOrd="2" destOrd="0" parTransId="{F1DBBC3B-787F-4C2F-BF4D-154A0B013EE5}" sibTransId="{53C4873E-F279-41E3-A175-0D39080142E6}"/>
    <dgm:cxn modelId="{CDB50FB6-69B1-40B0-9472-EC10CCC0B75F}" srcId="{B1CD63A2-F128-40B9-8EA6-552B6BDFDCD0}" destId="{1760C341-4796-4483-A4DC-1E66A73705DA}" srcOrd="3" destOrd="0" parTransId="{02598239-0B14-4943-B160-615223D7228B}" sibTransId="{93B58E0C-55FD-4EDA-B792-7107EE7C045D}"/>
    <dgm:cxn modelId="{5958E058-220A-4AD4-99A8-03FD10DFD75A}" srcId="{B1CD63A2-F128-40B9-8EA6-552B6BDFDCD0}" destId="{3950068F-3635-46B1-BF2F-BB1B576E2FE1}" srcOrd="1" destOrd="0" parTransId="{810181F2-30C4-4D48-96E3-CDCAA60CA391}" sibTransId="{C7016A7D-3A77-45C9-B6CE-9BDD0BA236D2}"/>
    <dgm:cxn modelId="{52362B18-BF0E-45D1-93FD-C8D5AEA39E26}" srcId="{B1CD63A2-F128-40B9-8EA6-552B6BDFDCD0}" destId="{0B6F8B42-1AC2-4B74-BAFB-ABB3B72D3CAA}" srcOrd="0" destOrd="0" parTransId="{5638FC9B-A00C-4141-8C27-3F55CE8F3FFC}" sibTransId="{5878797F-E49F-4523-8259-3113347EABC1}"/>
    <dgm:cxn modelId="{60B78C4E-A2D1-4D88-8CDB-DE79F385126F}" type="presOf" srcId="{3950068F-3635-46B1-BF2F-BB1B576E2FE1}" destId="{4D742CB8-F9B0-434D-AB60-1E1B07F124AA}" srcOrd="0" destOrd="0" presId="urn:microsoft.com/office/officeart/2005/8/layout/vList2"/>
    <dgm:cxn modelId="{C03F45CA-8269-4EE7-8127-A0AFBE629D06}" type="presOf" srcId="{A48E540C-BAB0-4CC6-B8B8-83CC3A3CDF54}" destId="{88323EFD-32DA-4E8A-8206-3BB25C5E3331}" srcOrd="0" destOrd="0" presId="urn:microsoft.com/office/officeart/2005/8/layout/vList2"/>
    <dgm:cxn modelId="{374008B9-4305-4228-AA18-C5C89F8582AC}" type="presOf" srcId="{B1CD63A2-F128-40B9-8EA6-552B6BDFDCD0}" destId="{5801F910-B1D7-4A34-9BA1-064D1779A020}" srcOrd="0" destOrd="0" presId="urn:microsoft.com/office/officeart/2005/8/layout/vList2"/>
    <dgm:cxn modelId="{E99E4499-EDC2-4ED9-9D36-4658723992F9}" srcId="{B1CD63A2-F128-40B9-8EA6-552B6BDFDCD0}" destId="{639F2148-A283-4AB6-A548-DE2FDEA98B6E}" srcOrd="4" destOrd="0" parTransId="{6BD8B674-C57E-42D9-8EA1-7AA41DCBD02E}" sibTransId="{1D041FCA-B4DA-46C5-80D3-E317A2A41559}"/>
    <dgm:cxn modelId="{F030EC02-3958-4EFF-B3D6-15D86EE87147}" srcId="{B1CD63A2-F128-40B9-8EA6-552B6BDFDCD0}" destId="{A48E540C-BAB0-4CC6-B8B8-83CC3A3CDF54}" srcOrd="5" destOrd="0" parTransId="{D2E428FB-FC73-4F0C-9318-043E9AA32F39}" sibTransId="{B849E558-D0FB-48A3-863A-62416224EEC0}"/>
    <dgm:cxn modelId="{700690D3-2440-455D-A1C7-A6E837140CFC}" type="presOf" srcId="{1760C341-4796-4483-A4DC-1E66A73705DA}" destId="{F181913E-45B3-4BD5-9553-185233CC771B}" srcOrd="0" destOrd="0" presId="urn:microsoft.com/office/officeart/2005/8/layout/vList2"/>
    <dgm:cxn modelId="{2770BB15-ED9D-4C69-99DE-0104A2E8D5B3}" type="presOf" srcId="{55535B33-7FEA-45FF-A0FF-F02664DB7DAB}" destId="{5D8D1CB7-91DF-4043-A81F-84542A2988FD}" srcOrd="0" destOrd="0" presId="urn:microsoft.com/office/officeart/2005/8/layout/vList2"/>
    <dgm:cxn modelId="{C43B353D-6EA2-428F-AD13-8CEEAB4F2306}" type="presOf" srcId="{0B6F8B42-1AC2-4B74-BAFB-ABB3B72D3CAA}" destId="{4FB103FA-408C-47BC-BCF0-7E411DD93FAF}" srcOrd="0" destOrd="0" presId="urn:microsoft.com/office/officeart/2005/8/layout/vList2"/>
    <dgm:cxn modelId="{F0178B8C-6FA6-435D-A381-09BD87D31CD8}" type="presParOf" srcId="{5801F910-B1D7-4A34-9BA1-064D1779A020}" destId="{4FB103FA-408C-47BC-BCF0-7E411DD93FAF}" srcOrd="0" destOrd="0" presId="urn:microsoft.com/office/officeart/2005/8/layout/vList2"/>
    <dgm:cxn modelId="{0B85BA12-C821-4CAD-91AA-25A6B57ED117}" type="presParOf" srcId="{5801F910-B1D7-4A34-9BA1-064D1779A020}" destId="{9A303554-EB08-43AF-B105-BB1C239F5AC5}" srcOrd="1" destOrd="0" presId="urn:microsoft.com/office/officeart/2005/8/layout/vList2"/>
    <dgm:cxn modelId="{90A7FA55-1DDF-48E0-8582-CD60C9679C36}" type="presParOf" srcId="{5801F910-B1D7-4A34-9BA1-064D1779A020}" destId="{4D742CB8-F9B0-434D-AB60-1E1B07F124AA}" srcOrd="2" destOrd="0" presId="urn:microsoft.com/office/officeart/2005/8/layout/vList2"/>
    <dgm:cxn modelId="{0DBA807F-6888-4F9E-83A3-79067BA65654}" type="presParOf" srcId="{5801F910-B1D7-4A34-9BA1-064D1779A020}" destId="{049BD1AE-2164-4B2E-80A5-7A55F18E26BE}" srcOrd="3" destOrd="0" presId="urn:microsoft.com/office/officeart/2005/8/layout/vList2"/>
    <dgm:cxn modelId="{FEC47EC1-3C57-44BE-88CF-62CE6EE8EC72}" type="presParOf" srcId="{5801F910-B1D7-4A34-9BA1-064D1779A020}" destId="{5D8D1CB7-91DF-4043-A81F-84542A2988FD}" srcOrd="4" destOrd="0" presId="urn:microsoft.com/office/officeart/2005/8/layout/vList2"/>
    <dgm:cxn modelId="{F5BBDA79-E004-4CA9-94DD-BAB877DBF0C3}" type="presParOf" srcId="{5801F910-B1D7-4A34-9BA1-064D1779A020}" destId="{ACCFF6C5-3637-4A0E-862A-605E012F9247}" srcOrd="5" destOrd="0" presId="urn:microsoft.com/office/officeart/2005/8/layout/vList2"/>
    <dgm:cxn modelId="{EBF3D635-43D8-45F3-844B-D2FDF1C47BC7}" type="presParOf" srcId="{5801F910-B1D7-4A34-9BA1-064D1779A020}" destId="{F181913E-45B3-4BD5-9553-185233CC771B}" srcOrd="6" destOrd="0" presId="urn:microsoft.com/office/officeart/2005/8/layout/vList2"/>
    <dgm:cxn modelId="{D96ACE53-AD93-4436-9237-61FF5DC0A64D}" type="presParOf" srcId="{5801F910-B1D7-4A34-9BA1-064D1779A020}" destId="{6C16BC28-57B4-4614-8374-B1CF60A49A84}" srcOrd="7" destOrd="0" presId="urn:microsoft.com/office/officeart/2005/8/layout/vList2"/>
    <dgm:cxn modelId="{BA6E9AAF-4894-4CC5-920F-A927B989B67F}" type="presParOf" srcId="{5801F910-B1D7-4A34-9BA1-064D1779A020}" destId="{643102B7-ED9D-4DA1-83A2-FCADE6521310}" srcOrd="8" destOrd="0" presId="urn:microsoft.com/office/officeart/2005/8/layout/vList2"/>
    <dgm:cxn modelId="{682AFFC7-45FF-4BD8-8FDC-40123A6DD9BC}" type="presParOf" srcId="{5801F910-B1D7-4A34-9BA1-064D1779A020}" destId="{A9CFC455-18F7-4DE6-AF2A-C892F4BF3404}" srcOrd="9" destOrd="0" presId="urn:microsoft.com/office/officeart/2005/8/layout/vList2"/>
    <dgm:cxn modelId="{E604AC3A-2315-4272-A1E0-325B02945337}" type="presParOf" srcId="{5801F910-B1D7-4A34-9BA1-064D1779A020}" destId="{88323EFD-32DA-4E8A-8206-3BB25C5E333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F113F-2676-474C-94D4-83B4BA395FC2}">
      <dsp:nvSpPr>
        <dsp:cNvPr id="0" name=""/>
        <dsp:cNvSpPr/>
      </dsp:nvSpPr>
      <dsp:spPr>
        <a:xfrm>
          <a:off x="4031" y="0"/>
          <a:ext cx="1149459" cy="689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tűzkárok</a:t>
          </a:r>
        </a:p>
      </dsp:txBody>
      <dsp:txXfrm>
        <a:off x="37698" y="33667"/>
        <a:ext cx="1082125" cy="622341"/>
      </dsp:txXfrm>
    </dsp:sp>
    <dsp:sp modelId="{5CF4E5E0-D32D-4A42-88A0-1626F6994A73}">
      <dsp:nvSpPr>
        <dsp:cNvPr id="0" name=""/>
        <dsp:cNvSpPr/>
      </dsp:nvSpPr>
      <dsp:spPr>
        <a:xfrm>
          <a:off x="1269770" y="0"/>
          <a:ext cx="1149459" cy="6896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földmozgás károk</a:t>
          </a:r>
        </a:p>
      </dsp:txBody>
      <dsp:txXfrm>
        <a:off x="1303437" y="33667"/>
        <a:ext cx="1082125" cy="622341"/>
      </dsp:txXfrm>
    </dsp:sp>
    <dsp:sp modelId="{E95E53EF-948A-43FA-B153-1DDB5936AA28}">
      <dsp:nvSpPr>
        <dsp:cNvPr id="0" name=""/>
        <dsp:cNvSpPr/>
      </dsp:nvSpPr>
      <dsp:spPr>
        <a:xfrm>
          <a:off x="2540084" y="0"/>
          <a:ext cx="1149459" cy="689675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viharkárok</a:t>
          </a:r>
        </a:p>
      </dsp:txBody>
      <dsp:txXfrm>
        <a:off x="2573751" y="33667"/>
        <a:ext cx="1082125" cy="622341"/>
      </dsp:txXfrm>
    </dsp:sp>
    <dsp:sp modelId="{420668F5-4FD7-4FA8-A37E-B21D1626DC0C}">
      <dsp:nvSpPr>
        <dsp:cNvPr id="0" name=""/>
        <dsp:cNvSpPr/>
      </dsp:nvSpPr>
      <dsp:spPr>
        <a:xfrm>
          <a:off x="3799156" y="37625"/>
          <a:ext cx="1149459" cy="68967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/>
            <a:t>vízkárok</a:t>
          </a:r>
        </a:p>
      </dsp:txBody>
      <dsp:txXfrm>
        <a:off x="3832823" y="71292"/>
        <a:ext cx="1082125" cy="622341"/>
      </dsp:txXfrm>
    </dsp:sp>
    <dsp:sp modelId="{0A7BFC85-63B8-4F87-948F-D4BCF2BE62BE}">
      <dsp:nvSpPr>
        <dsp:cNvPr id="0" name=""/>
        <dsp:cNvSpPr/>
      </dsp:nvSpPr>
      <dsp:spPr>
        <a:xfrm>
          <a:off x="5061869" y="29983"/>
          <a:ext cx="1149459" cy="689675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300" kern="1200" dirty="0" smtClean="0">
              <a:solidFill>
                <a:schemeClr val="bg1"/>
              </a:solidFill>
            </a:rPr>
            <a:t> általános üvegtörés károk</a:t>
          </a:r>
        </a:p>
      </dsp:txBody>
      <dsp:txXfrm>
        <a:off x="5095536" y="63650"/>
        <a:ext cx="1082125" cy="622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103FA-408C-47BC-BCF0-7E411DD93FAF}">
      <dsp:nvSpPr>
        <dsp:cNvPr id="0" name=""/>
        <dsp:cNvSpPr/>
      </dsp:nvSpPr>
      <dsp:spPr>
        <a:xfrm>
          <a:off x="0" y="40879"/>
          <a:ext cx="5374536" cy="374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/>
            <a:t>betöréses lopás- és rablásbiztosítás</a:t>
          </a:r>
          <a:endParaRPr lang="hu-HU" sz="1600" kern="1200" dirty="0"/>
        </a:p>
      </dsp:txBody>
      <dsp:txXfrm>
        <a:off x="18277" y="59156"/>
        <a:ext cx="5337982" cy="337846"/>
      </dsp:txXfrm>
    </dsp:sp>
    <dsp:sp modelId="{4D742CB8-F9B0-434D-AB60-1E1B07F124AA}">
      <dsp:nvSpPr>
        <dsp:cNvPr id="0" name=""/>
        <dsp:cNvSpPr/>
      </dsp:nvSpPr>
      <dsp:spPr>
        <a:xfrm>
          <a:off x="0" y="461359"/>
          <a:ext cx="5374536" cy="374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/>
            <a:t>irodai és kereskedelmi elektronikus berendezés biztosítás</a:t>
          </a:r>
          <a:endParaRPr lang="hu-HU" sz="1600" kern="1200" dirty="0"/>
        </a:p>
      </dsp:txBody>
      <dsp:txXfrm>
        <a:off x="18277" y="479636"/>
        <a:ext cx="5337982" cy="337846"/>
      </dsp:txXfrm>
    </dsp:sp>
    <dsp:sp modelId="{5D8D1CB7-91DF-4043-A81F-84542A2988FD}">
      <dsp:nvSpPr>
        <dsp:cNvPr id="0" name=""/>
        <dsp:cNvSpPr/>
      </dsp:nvSpPr>
      <dsp:spPr>
        <a:xfrm>
          <a:off x="0" y="881839"/>
          <a:ext cx="5374536" cy="374400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bg1"/>
              </a:solidFill>
            </a:rPr>
            <a:t>üzemszünet biztosítás</a:t>
          </a:r>
          <a:endParaRPr lang="hu-HU" sz="1600" kern="1200" dirty="0">
            <a:solidFill>
              <a:schemeClr val="bg1"/>
            </a:solidFill>
          </a:endParaRPr>
        </a:p>
      </dsp:txBody>
      <dsp:txXfrm>
        <a:off x="18277" y="900116"/>
        <a:ext cx="5337982" cy="337846"/>
      </dsp:txXfrm>
    </dsp:sp>
    <dsp:sp modelId="{F181913E-45B3-4BD5-9553-185233CC771B}">
      <dsp:nvSpPr>
        <dsp:cNvPr id="0" name=""/>
        <dsp:cNvSpPr/>
      </dsp:nvSpPr>
      <dsp:spPr>
        <a:xfrm>
          <a:off x="0" y="1302319"/>
          <a:ext cx="5374536" cy="374400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bg1"/>
              </a:solidFill>
            </a:rPr>
            <a:t>szállítmánybiztosítás</a:t>
          </a:r>
          <a:endParaRPr lang="hu-HU" sz="1600" kern="1200" dirty="0">
            <a:solidFill>
              <a:schemeClr val="bg1"/>
            </a:solidFill>
          </a:endParaRPr>
        </a:p>
      </dsp:txBody>
      <dsp:txXfrm>
        <a:off x="18277" y="1320596"/>
        <a:ext cx="5337982" cy="337846"/>
      </dsp:txXfrm>
    </dsp:sp>
    <dsp:sp modelId="{643102B7-ED9D-4DA1-83A2-FCADE6521310}">
      <dsp:nvSpPr>
        <dsp:cNvPr id="0" name=""/>
        <dsp:cNvSpPr/>
      </dsp:nvSpPr>
      <dsp:spPr>
        <a:xfrm>
          <a:off x="0" y="1722799"/>
          <a:ext cx="5374536" cy="374400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 w="762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bg1"/>
              </a:solidFill>
            </a:rPr>
            <a:t>vakolat károk biztosítása</a:t>
          </a:r>
          <a:endParaRPr lang="hu-HU" sz="1600" kern="1200" dirty="0">
            <a:solidFill>
              <a:schemeClr val="bg1"/>
            </a:solidFill>
          </a:endParaRPr>
        </a:p>
      </dsp:txBody>
      <dsp:txXfrm>
        <a:off x="18277" y="1741076"/>
        <a:ext cx="5337982" cy="337846"/>
      </dsp:txXfrm>
    </dsp:sp>
    <dsp:sp modelId="{88323EFD-32DA-4E8A-8206-3BB25C5E3331}">
      <dsp:nvSpPr>
        <dsp:cNvPr id="0" name=""/>
        <dsp:cNvSpPr/>
      </dsp:nvSpPr>
      <dsp:spPr>
        <a:xfrm>
          <a:off x="0" y="2143279"/>
          <a:ext cx="5374536" cy="374400"/>
        </a:xfrm>
        <a:prstGeom prst="roundRect">
          <a:avLst/>
        </a:prstGeom>
        <a:solidFill>
          <a:schemeClr val="accent3"/>
        </a:solidFill>
        <a:ln w="762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bg1"/>
              </a:solidFill>
            </a:rPr>
            <a:t>tetőbeázási károk biztosítása</a:t>
          </a:r>
          <a:endParaRPr lang="hu-HU" sz="1600" kern="1200" dirty="0">
            <a:solidFill>
              <a:schemeClr val="bg1"/>
            </a:solidFill>
          </a:endParaRPr>
        </a:p>
      </dsp:txBody>
      <dsp:txXfrm>
        <a:off x="18277" y="2161556"/>
        <a:ext cx="5337982" cy="337846"/>
      </dsp:txXfrm>
    </dsp:sp>
    <dsp:sp modelId="{F33A0A0D-C942-4236-8016-AF9A7C653747}">
      <dsp:nvSpPr>
        <dsp:cNvPr id="0" name=""/>
        <dsp:cNvSpPr/>
      </dsp:nvSpPr>
      <dsp:spPr>
        <a:xfrm>
          <a:off x="0" y="2584796"/>
          <a:ext cx="5374536" cy="374400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bg1"/>
              </a:solidFill>
            </a:rPr>
            <a:t>különleges üvegek üvegtörés biztosítása</a:t>
          </a:r>
          <a:endParaRPr lang="hu-HU" sz="1600" kern="1200" dirty="0">
            <a:solidFill>
              <a:schemeClr val="bg1"/>
            </a:solidFill>
          </a:endParaRPr>
        </a:p>
      </dsp:txBody>
      <dsp:txXfrm>
        <a:off x="18277" y="2603073"/>
        <a:ext cx="5337982" cy="337846"/>
      </dsp:txXfrm>
    </dsp:sp>
    <dsp:sp modelId="{4BC8F179-CE87-4E2A-8555-76DF1C3E01F6}">
      <dsp:nvSpPr>
        <dsp:cNvPr id="0" name=""/>
        <dsp:cNvSpPr/>
      </dsp:nvSpPr>
      <dsp:spPr>
        <a:xfrm>
          <a:off x="0" y="2984239"/>
          <a:ext cx="5374536" cy="374400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0" kern="1200" dirty="0" smtClean="0">
              <a:solidFill>
                <a:schemeClr val="bg1"/>
              </a:solidFill>
            </a:rPr>
            <a:t>vandalizmus károk biztosítása</a:t>
          </a:r>
          <a:endParaRPr lang="hu-HU" sz="1600" kern="1200" dirty="0">
            <a:solidFill>
              <a:schemeClr val="bg1"/>
            </a:solidFill>
          </a:endParaRPr>
        </a:p>
      </dsp:txBody>
      <dsp:txXfrm>
        <a:off x="18277" y="3002516"/>
        <a:ext cx="5337982" cy="337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3968A-3652-41FE-85E5-BC3A9F3F789D}" type="datetimeFigureOut">
              <a:rPr lang="hu-HU" smtClean="0"/>
              <a:pPr/>
              <a:t>2017.03.28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73108-AD49-47E8-A8F7-1953239720B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27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dirty="0" smtClean="0"/>
              <a:t>Tűz: elektromos tűz,</a:t>
            </a:r>
            <a:r>
              <a:rPr lang="hu-HU" baseline="0" dirty="0" smtClean="0"/>
              <a:t> </a:t>
            </a:r>
            <a:r>
              <a:rPr lang="hu-HU" dirty="0" smtClean="0"/>
              <a:t>robbanás,</a:t>
            </a:r>
            <a:r>
              <a:rPr lang="hu-HU" baseline="0" dirty="0" smtClean="0"/>
              <a:t> </a:t>
            </a:r>
            <a:r>
              <a:rPr lang="hu-HU" dirty="0" smtClean="0"/>
              <a:t>összeroppantás,</a:t>
            </a:r>
            <a:r>
              <a:rPr lang="hu-HU" baseline="0" dirty="0" smtClean="0"/>
              <a:t> </a:t>
            </a:r>
            <a:r>
              <a:rPr lang="hu-HU" dirty="0" smtClean="0">
                <a:solidFill>
                  <a:schemeClr val="bg1"/>
                </a:solidFill>
              </a:rPr>
              <a:t>villámcsapás (közvetlen és közvetett hatása is),</a:t>
            </a:r>
            <a:r>
              <a:rPr lang="hu-HU" baseline="0" dirty="0" smtClean="0">
                <a:solidFill>
                  <a:schemeClr val="bg1"/>
                </a:solidFill>
              </a:rPr>
              <a:t> </a:t>
            </a:r>
            <a:r>
              <a:rPr lang="hu-HU" dirty="0" smtClean="0"/>
              <a:t>ismeretlen közlekedési eszköz ütközése,</a:t>
            </a:r>
            <a:r>
              <a:rPr lang="hu-HU" baseline="0" dirty="0" smtClean="0"/>
              <a:t> </a:t>
            </a:r>
            <a:r>
              <a:rPr lang="hu-HU" dirty="0" err="1" smtClean="0"/>
              <a:t>légijármű</a:t>
            </a:r>
            <a:r>
              <a:rPr lang="hu-HU" dirty="0" smtClean="0"/>
              <a:t> ütközés,</a:t>
            </a:r>
            <a:r>
              <a:rPr lang="hu-HU" baseline="0" dirty="0" smtClean="0"/>
              <a:t> </a:t>
            </a:r>
            <a:r>
              <a:rPr lang="hu-HU" dirty="0" smtClean="0"/>
              <a:t>füst, hő és korom</a:t>
            </a:r>
          </a:p>
          <a:p>
            <a:pPr lvl="0"/>
            <a:r>
              <a:rPr lang="hu-HU" dirty="0" smtClean="0"/>
              <a:t>Földmozgás károk: földrengés (EMS skála VI. fokozatát elérte, vagy meghaladta)</a:t>
            </a:r>
          </a:p>
          <a:p>
            <a:pPr lvl="0"/>
            <a:r>
              <a:rPr lang="hu-HU" dirty="0" smtClean="0"/>
              <a:t>Földcsuszamlás, föld- és kőomlás,</a:t>
            </a:r>
            <a:r>
              <a:rPr lang="hu-HU" baseline="0" dirty="0" smtClean="0"/>
              <a:t> </a:t>
            </a:r>
            <a:r>
              <a:rPr lang="hu-HU" dirty="0" smtClean="0"/>
              <a:t>ismeretlen üreg beomlása</a:t>
            </a:r>
          </a:p>
          <a:p>
            <a:pPr lvl="0"/>
            <a:r>
              <a:rPr lang="hu-HU" dirty="0" smtClean="0"/>
              <a:t>Viharkárok: vihar (min. 54 km/h),</a:t>
            </a:r>
            <a:r>
              <a:rPr lang="hu-HU" baseline="0" dirty="0" smtClean="0"/>
              <a:t> </a:t>
            </a:r>
            <a:r>
              <a:rPr lang="hu-HU" dirty="0" smtClean="0"/>
              <a:t>jégeső és </a:t>
            </a:r>
            <a:r>
              <a:rPr lang="hu-HU" dirty="0" err="1" smtClean="0"/>
              <a:t>hónyomás</a:t>
            </a:r>
            <a:endParaRPr lang="hu-HU" dirty="0" smtClean="0"/>
          </a:p>
          <a:p>
            <a:pPr lvl="0"/>
            <a:r>
              <a:rPr lang="hu-HU" dirty="0" smtClean="0"/>
              <a:t>Vízkárok:árvíz,</a:t>
            </a:r>
            <a:r>
              <a:rPr lang="hu-HU" baseline="0" dirty="0" smtClean="0"/>
              <a:t> </a:t>
            </a:r>
            <a:r>
              <a:rPr lang="hu-HU" dirty="0" smtClean="0"/>
              <a:t>felhőszakadás   (1 mm / perc intenzitás),</a:t>
            </a:r>
            <a:r>
              <a:rPr lang="hu-HU" baseline="0" dirty="0" smtClean="0"/>
              <a:t> </a:t>
            </a:r>
            <a:r>
              <a:rPr lang="hu-HU" dirty="0" smtClean="0"/>
              <a:t>vezetéktörés,</a:t>
            </a:r>
            <a:r>
              <a:rPr lang="hu-HU" baseline="0" dirty="0" smtClean="0"/>
              <a:t> </a:t>
            </a:r>
            <a:r>
              <a:rPr lang="hu-HU" dirty="0" smtClean="0"/>
              <a:t>technológiai csővezetéktörés,</a:t>
            </a:r>
            <a:r>
              <a:rPr lang="hu-HU" baseline="0" dirty="0" smtClean="0"/>
              <a:t> </a:t>
            </a:r>
            <a:r>
              <a:rPr lang="hu-HU" dirty="0" smtClean="0">
                <a:solidFill>
                  <a:schemeClr val="bg1"/>
                </a:solidFill>
              </a:rPr>
              <a:t>automata tűzoltó berendezés (</a:t>
            </a:r>
            <a:r>
              <a:rPr lang="hu-HU" dirty="0" err="1" smtClean="0">
                <a:solidFill>
                  <a:schemeClr val="bg1"/>
                </a:solidFill>
              </a:rPr>
              <a:t>sprinkler</a:t>
            </a:r>
            <a:r>
              <a:rPr lang="hu-HU" dirty="0" smtClean="0">
                <a:solidFill>
                  <a:schemeClr val="bg1"/>
                </a:solidFill>
              </a:rPr>
              <a:t>) törése</a:t>
            </a:r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135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818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1903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917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4670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136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3081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274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267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200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987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636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3135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506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4072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483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382214" y="980728"/>
            <a:ext cx="8078218" cy="1944216"/>
          </a:xfrm>
        </p:spPr>
        <p:txBody>
          <a:bodyPr anchor="b">
            <a:noAutofit/>
          </a:bodyPr>
          <a:lstStyle>
            <a:lvl1pPr>
              <a:defRPr sz="5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dirty="0" smtClean="0"/>
              <a:t>bemutató címe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82214" y="2924944"/>
            <a:ext cx="8078218" cy="83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</a:t>
            </a:r>
            <a:endParaRPr lang="hu-HU" dirty="0"/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382214" y="5215429"/>
            <a:ext cx="39737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125000"/>
              <a:buFontTx/>
              <a:buBlip>
                <a:blip r:embed="rId3"/>
              </a:buBlip>
            </a:pPr>
            <a:r>
              <a:rPr lang="hu-HU" sz="1400" dirty="0" smtClean="0"/>
              <a:t>2014.12.18.</a:t>
            </a:r>
          </a:p>
          <a:p>
            <a:pPr marL="266700" indent="0">
              <a:lnSpc>
                <a:spcPct val="150000"/>
              </a:lnSpc>
              <a:buFontTx/>
              <a:buNone/>
            </a:pPr>
            <a:r>
              <a:rPr lang="hu-HU" sz="1400" dirty="0" smtClean="0"/>
              <a:t>Vezetéknév Keresztnév, beosztás</a:t>
            </a:r>
          </a:p>
          <a:p>
            <a:pPr marL="266700" indent="0">
              <a:lnSpc>
                <a:spcPct val="150000"/>
              </a:lnSpc>
              <a:buFontTx/>
              <a:buNone/>
            </a:pPr>
            <a:r>
              <a:rPr lang="hu-HU" sz="1400" dirty="0" smtClean="0"/>
              <a:t>E-mail</a:t>
            </a:r>
            <a:r>
              <a:rPr lang="hu-HU" sz="1400" baseline="0" dirty="0" smtClean="0"/>
              <a:t> cím</a:t>
            </a:r>
            <a:r>
              <a:rPr lang="hu-HU" sz="1400" dirty="0" smtClean="0"/>
              <a:t> </a:t>
            </a:r>
            <a:endParaRPr lang="hu-HU" sz="1400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‹#›</a:t>
            </a:fld>
            <a:r>
              <a:rPr lang="hu-HU" dirty="0" smtClean="0"/>
              <a:t>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2673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, tartalom és ki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3"/>
          </p:nvPr>
        </p:nvSpPr>
        <p:spPr>
          <a:xfrm>
            <a:off x="5902050" y="1989138"/>
            <a:ext cx="2794936" cy="43965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Cím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355093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5"/>
          </p:nvPr>
        </p:nvSpPr>
        <p:spPr>
          <a:xfrm>
            <a:off x="468313" y="1989138"/>
            <a:ext cx="5327650" cy="441250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  <p:extLst>
      <p:ext uri="{BB962C8B-B14F-4D97-AF65-F5344CB8AC3E}">
        <p14:creationId xmlns:p14="http://schemas.microsoft.com/office/powerpoint/2010/main" val="18143804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5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, tartalom és kis kép animáció nélk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3"/>
          </p:nvPr>
        </p:nvSpPr>
        <p:spPr>
          <a:xfrm>
            <a:off x="5902050" y="1989138"/>
            <a:ext cx="2794936" cy="43965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355093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5"/>
          </p:nvPr>
        </p:nvSpPr>
        <p:spPr>
          <a:xfrm>
            <a:off x="468313" y="1989138"/>
            <a:ext cx="5327650" cy="43957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  <p:extLst>
      <p:ext uri="{BB962C8B-B14F-4D97-AF65-F5344CB8AC3E}">
        <p14:creationId xmlns:p14="http://schemas.microsoft.com/office/powerpoint/2010/main" val="18143804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2" pos="365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, kis kép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ép helye 7"/>
          <p:cNvSpPr>
            <a:spLocks noGrp="1"/>
          </p:cNvSpPr>
          <p:nvPr>
            <p:ph type="pic" sz="quarter" idx="13"/>
          </p:nvPr>
        </p:nvSpPr>
        <p:spPr>
          <a:xfrm>
            <a:off x="468314" y="1989138"/>
            <a:ext cx="2783822" cy="43965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355093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5"/>
          </p:nvPr>
        </p:nvSpPr>
        <p:spPr>
          <a:xfrm>
            <a:off x="3352800" y="1989138"/>
            <a:ext cx="5322888" cy="43926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3804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, kis kép és tartalom animáció nélk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ép helye 7"/>
          <p:cNvSpPr>
            <a:spLocks noGrp="1"/>
          </p:cNvSpPr>
          <p:nvPr>
            <p:ph type="pic" sz="quarter" idx="13"/>
          </p:nvPr>
        </p:nvSpPr>
        <p:spPr>
          <a:xfrm>
            <a:off x="468313" y="1989138"/>
            <a:ext cx="2783823" cy="43965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355093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10" name="Tartalom helye 4"/>
          <p:cNvSpPr>
            <a:spLocks noGrp="1"/>
          </p:cNvSpPr>
          <p:nvPr>
            <p:ph sz="quarter" idx="15"/>
          </p:nvPr>
        </p:nvSpPr>
        <p:spPr>
          <a:xfrm>
            <a:off x="3352800" y="1989138"/>
            <a:ext cx="5322888" cy="43926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3804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diagram/kép magyarázószöveg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3" hasCustomPrompt="1"/>
          </p:nvPr>
        </p:nvSpPr>
        <p:spPr>
          <a:xfrm>
            <a:off x="466067" y="1989139"/>
            <a:ext cx="5317775" cy="4368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dirty="0" smtClean="0"/>
              <a:t>Diagram vagy kép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355093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16" hasCustomPrompt="1"/>
          </p:nvPr>
        </p:nvSpPr>
        <p:spPr>
          <a:xfrm>
            <a:off x="5895474" y="1989138"/>
            <a:ext cx="2780214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hu-HU" dirty="0" smtClean="0"/>
              <a:t>kiscím</a:t>
            </a:r>
          </a:p>
          <a:p>
            <a:pPr lvl="1"/>
            <a:r>
              <a:rPr lang="hu-HU" dirty="0" smtClean="0"/>
              <a:t>Magyarázószöveg</a:t>
            </a:r>
          </a:p>
          <a:p>
            <a:pPr lvl="2"/>
            <a:r>
              <a:rPr lang="hu-HU" dirty="0" smtClean="0"/>
              <a:t>felsorolás</a:t>
            </a:r>
          </a:p>
        </p:txBody>
      </p:sp>
    </p:spTree>
    <p:extLst>
      <p:ext uri="{BB962C8B-B14F-4D97-AF65-F5344CB8AC3E}">
        <p14:creationId xmlns:p14="http://schemas.microsoft.com/office/powerpoint/2010/main" val="5374811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8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diagram/kép magyarázószöveggel animáció nélk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3" hasCustomPrompt="1"/>
          </p:nvPr>
        </p:nvSpPr>
        <p:spPr>
          <a:xfrm>
            <a:off x="466067" y="1989139"/>
            <a:ext cx="5317775" cy="4368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dirty="0" smtClean="0"/>
              <a:t>Diagram vagy kép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355093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11" name="Szöveg helye 4"/>
          <p:cNvSpPr>
            <a:spLocks noGrp="1"/>
          </p:cNvSpPr>
          <p:nvPr>
            <p:ph type="body" sz="quarter" idx="16" hasCustomPrompt="1"/>
          </p:nvPr>
        </p:nvSpPr>
        <p:spPr>
          <a:xfrm>
            <a:off x="5895474" y="1989138"/>
            <a:ext cx="2780214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hu-HU" dirty="0" smtClean="0"/>
              <a:t>kiscím</a:t>
            </a:r>
          </a:p>
          <a:p>
            <a:pPr lvl="1"/>
            <a:r>
              <a:rPr lang="hu-HU" dirty="0" smtClean="0"/>
              <a:t>Magyarázószöveg</a:t>
            </a:r>
          </a:p>
          <a:p>
            <a:pPr lvl="2"/>
            <a:r>
              <a:rPr lang="hu-HU" dirty="0" smtClean="0"/>
              <a:t>felsorolás</a:t>
            </a:r>
          </a:p>
        </p:txBody>
      </p:sp>
    </p:spTree>
    <p:extLst>
      <p:ext uri="{BB962C8B-B14F-4D97-AF65-F5344CB8AC3E}">
        <p14:creationId xmlns:p14="http://schemas.microsoft.com/office/powerpoint/2010/main" val="537481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yarázószöveg nagy diagrammal/képp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ép helye 7"/>
          <p:cNvSpPr>
            <a:spLocks noGrp="1"/>
          </p:cNvSpPr>
          <p:nvPr>
            <p:ph type="pic" sz="quarter" idx="13" hasCustomPrompt="1"/>
          </p:nvPr>
        </p:nvSpPr>
        <p:spPr>
          <a:xfrm>
            <a:off x="3369025" y="1989138"/>
            <a:ext cx="5317775" cy="4368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dirty="0" smtClean="0"/>
              <a:t>Diagram vagy kép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355093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1989138"/>
            <a:ext cx="2780214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hu-HU" dirty="0" smtClean="0"/>
              <a:t>kiscím</a:t>
            </a:r>
          </a:p>
          <a:p>
            <a:pPr lvl="1"/>
            <a:r>
              <a:rPr lang="hu-HU" dirty="0" smtClean="0"/>
              <a:t>Magyarázószöveg</a:t>
            </a:r>
          </a:p>
          <a:p>
            <a:pPr lvl="2"/>
            <a:r>
              <a:rPr lang="hu-HU" dirty="0" smtClean="0"/>
              <a:t>felsorolás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74811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yarázószöveg nagy diagrammal/képpel animáció nélk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ép helye 7"/>
          <p:cNvSpPr>
            <a:spLocks noGrp="1"/>
          </p:cNvSpPr>
          <p:nvPr>
            <p:ph type="pic" sz="quarter" idx="13" hasCustomPrompt="1"/>
          </p:nvPr>
        </p:nvSpPr>
        <p:spPr>
          <a:xfrm>
            <a:off x="3369025" y="1989138"/>
            <a:ext cx="5317775" cy="4368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dirty="0" smtClean="0"/>
              <a:t>Diagram vagy kép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355093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1989138"/>
            <a:ext cx="2780214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hu-HU" dirty="0" smtClean="0"/>
              <a:t>kiscím</a:t>
            </a:r>
          </a:p>
          <a:p>
            <a:pPr lvl="1"/>
            <a:r>
              <a:rPr lang="hu-HU" dirty="0" smtClean="0"/>
              <a:t>Magyarázószöveg</a:t>
            </a:r>
          </a:p>
          <a:p>
            <a:pPr lvl="2"/>
            <a:r>
              <a:rPr lang="hu-HU" dirty="0" smtClean="0"/>
              <a:t>felsorolás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7481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táblázat/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Kép helye 4"/>
          <p:cNvSpPr>
            <a:spLocks noGrp="1"/>
          </p:cNvSpPr>
          <p:nvPr>
            <p:ph type="pic" sz="quarter" idx="13" hasCustomPrompt="1"/>
          </p:nvPr>
        </p:nvSpPr>
        <p:spPr>
          <a:xfrm>
            <a:off x="1615113" y="1412776"/>
            <a:ext cx="5948468" cy="49689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dirty="0" smtClean="0"/>
              <a:t>Nagy táblázat, vagy diagram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4" hasCustomPrompt="1"/>
          </p:nvPr>
        </p:nvSpPr>
        <p:spPr>
          <a:xfrm>
            <a:off x="466068" y="1989138"/>
            <a:ext cx="1047918" cy="4176166"/>
          </a:xfrm>
          <a:prstGeom prst="rect">
            <a:avLst/>
          </a:prstGeom>
        </p:spPr>
        <p:txBody>
          <a:bodyPr vert="vert270" anchor="b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dirty="0" smtClean="0"/>
              <a:t>Leírás (ha szükséges)</a:t>
            </a:r>
          </a:p>
        </p:txBody>
      </p:sp>
      <p:sp>
        <p:nvSpPr>
          <p:cNvPr id="9" name="Szöveg helye 7"/>
          <p:cNvSpPr>
            <a:spLocks noGrp="1"/>
          </p:cNvSpPr>
          <p:nvPr>
            <p:ph type="body" sz="quarter" idx="15" hasCustomPrompt="1"/>
          </p:nvPr>
        </p:nvSpPr>
        <p:spPr>
          <a:xfrm>
            <a:off x="7649068" y="1989138"/>
            <a:ext cx="1047918" cy="4176166"/>
          </a:xfrm>
          <a:prstGeom prst="rect">
            <a:avLst/>
          </a:prstGeom>
        </p:spPr>
        <p:txBody>
          <a:bodyPr vert="vert270" anchor="t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dirty="0" smtClean="0"/>
              <a:t>Leírás (ha szükséges)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38422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ó táblázat/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Kép helye 4"/>
          <p:cNvSpPr>
            <a:spLocks noGrp="1"/>
          </p:cNvSpPr>
          <p:nvPr>
            <p:ph type="pic" sz="quarter" idx="13" hasCustomPrompt="1"/>
          </p:nvPr>
        </p:nvSpPr>
        <p:spPr>
          <a:xfrm>
            <a:off x="1615113" y="1412776"/>
            <a:ext cx="5948468" cy="2354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dirty="0" smtClean="0"/>
              <a:t>Összehasonlító táblázat, vagy diagram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4" hasCustomPrompt="1"/>
          </p:nvPr>
        </p:nvSpPr>
        <p:spPr>
          <a:xfrm>
            <a:off x="466068" y="1989139"/>
            <a:ext cx="1047918" cy="1779587"/>
          </a:xfrm>
          <a:prstGeom prst="rect">
            <a:avLst/>
          </a:prstGeom>
        </p:spPr>
        <p:txBody>
          <a:bodyPr vert="vert270" anchor="b"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hu-HU" dirty="0" smtClean="0"/>
              <a:t>Leírás (ha szükséges)</a:t>
            </a:r>
          </a:p>
        </p:txBody>
      </p:sp>
      <p:sp>
        <p:nvSpPr>
          <p:cNvPr id="9" name="Szöveg helye 7"/>
          <p:cNvSpPr>
            <a:spLocks noGrp="1"/>
          </p:cNvSpPr>
          <p:nvPr>
            <p:ph type="body" sz="quarter" idx="15" hasCustomPrompt="1"/>
          </p:nvPr>
        </p:nvSpPr>
        <p:spPr>
          <a:xfrm>
            <a:off x="7649068" y="1989139"/>
            <a:ext cx="1047918" cy="1779587"/>
          </a:xfrm>
          <a:prstGeom prst="rect">
            <a:avLst/>
          </a:prstGeom>
        </p:spPr>
        <p:txBody>
          <a:bodyPr vert="vert270" anchor="t"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hu-HU" dirty="0" smtClean="0"/>
              <a:t>Leírás (ha szükséges)</a:t>
            </a:r>
          </a:p>
        </p:txBody>
      </p:sp>
      <p:sp>
        <p:nvSpPr>
          <p:cNvPr id="7" name="Kép helye 4"/>
          <p:cNvSpPr>
            <a:spLocks noGrp="1"/>
          </p:cNvSpPr>
          <p:nvPr>
            <p:ph type="pic" sz="quarter" idx="16" hasCustomPrompt="1"/>
          </p:nvPr>
        </p:nvSpPr>
        <p:spPr>
          <a:xfrm>
            <a:off x="1615113" y="3879750"/>
            <a:ext cx="5948468" cy="23575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dirty="0" smtClean="0"/>
              <a:t>Összehasonlító táblázat, vagy diagram</a:t>
            </a:r>
            <a:endParaRPr lang="hu-HU" dirty="0"/>
          </a:p>
        </p:txBody>
      </p:sp>
      <p:sp>
        <p:nvSpPr>
          <p:cNvPr id="10" name="Szöveg hely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6068" y="3897333"/>
            <a:ext cx="1047918" cy="1907931"/>
          </a:xfrm>
          <a:prstGeom prst="rect">
            <a:avLst/>
          </a:prstGeom>
        </p:spPr>
        <p:txBody>
          <a:bodyPr vert="vert270" anchor="b"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hu-HU" dirty="0" smtClean="0"/>
              <a:t>Leírás (ha szükséges)</a:t>
            </a:r>
          </a:p>
        </p:txBody>
      </p:sp>
      <p:sp>
        <p:nvSpPr>
          <p:cNvPr id="11" name="Szöveg helye 7"/>
          <p:cNvSpPr>
            <a:spLocks noGrp="1"/>
          </p:cNvSpPr>
          <p:nvPr>
            <p:ph type="body" sz="quarter" idx="18" hasCustomPrompt="1"/>
          </p:nvPr>
        </p:nvSpPr>
        <p:spPr>
          <a:xfrm>
            <a:off x="7649068" y="3897333"/>
            <a:ext cx="1047918" cy="1907931"/>
          </a:xfrm>
          <a:prstGeom prst="rect">
            <a:avLst/>
          </a:prstGeom>
        </p:spPr>
        <p:txBody>
          <a:bodyPr vert="vert270" anchor="t"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hu-HU" dirty="0" smtClean="0"/>
              <a:t>Leírás (ha szükséges)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628578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989138"/>
            <a:ext cx="8229600" cy="4176166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hu-HU" dirty="0" smtClean="0"/>
              <a:t>kiscím szövege (ha kell) kisbetűkkel írandó</a:t>
            </a:r>
          </a:p>
          <a:p>
            <a:pPr lvl="1"/>
            <a:r>
              <a:rPr lang="hu-HU" dirty="0" smtClean="0"/>
              <a:t>Általános szöveg. A kiscím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7202760" cy="1440160"/>
          </a:xfrm>
        </p:spPr>
        <p:txBody>
          <a:bodyPr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1573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áblázat/diagram +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883025"/>
            <a:ext cx="7202760" cy="24262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Kép helye 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412776"/>
            <a:ext cx="7202760" cy="2355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hu-HU" dirty="0" smtClean="0"/>
              <a:t>Diagram vagy táblázat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28035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áblázat/diagram + szöveg animáció nélk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883025"/>
            <a:ext cx="7202760" cy="24262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Kép helye 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412776"/>
            <a:ext cx="7202760" cy="2355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hu-HU" dirty="0" smtClean="0"/>
              <a:t>Diagram vagy táblázat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28035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8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355093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10" name="Tartalom helye 8"/>
          <p:cNvSpPr>
            <a:spLocks noGrp="1"/>
          </p:cNvSpPr>
          <p:nvPr>
            <p:ph sz="quarter" idx="15"/>
          </p:nvPr>
        </p:nvSpPr>
        <p:spPr>
          <a:xfrm>
            <a:off x="468313" y="1989138"/>
            <a:ext cx="4027487" cy="43926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11" name="Tartalom helye 8"/>
          <p:cNvSpPr>
            <a:spLocks noGrp="1"/>
          </p:cNvSpPr>
          <p:nvPr>
            <p:ph sz="quarter" idx="16"/>
          </p:nvPr>
        </p:nvSpPr>
        <p:spPr>
          <a:xfrm>
            <a:off x="4648200" y="1989138"/>
            <a:ext cx="4027487" cy="43926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</p:spTree>
    <p:extLst>
      <p:ext uri="{BB962C8B-B14F-4D97-AF65-F5344CB8AC3E}">
        <p14:creationId xmlns:p14="http://schemas.microsoft.com/office/powerpoint/2010/main" val="7882765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 animáció nélk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8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355093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15"/>
          </p:nvPr>
        </p:nvSpPr>
        <p:spPr>
          <a:xfrm>
            <a:off x="468313" y="1989138"/>
            <a:ext cx="4027487" cy="43926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10" name="Tartalom helye 8"/>
          <p:cNvSpPr>
            <a:spLocks noGrp="1"/>
          </p:cNvSpPr>
          <p:nvPr>
            <p:ph sz="quarter" idx="16"/>
          </p:nvPr>
        </p:nvSpPr>
        <p:spPr>
          <a:xfrm>
            <a:off x="4648200" y="1989138"/>
            <a:ext cx="4027487" cy="43926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</p:spTree>
    <p:extLst>
      <p:ext uri="{BB962C8B-B14F-4D97-AF65-F5344CB8AC3E}">
        <p14:creationId xmlns:p14="http://schemas.microsoft.com/office/powerpoint/2010/main" val="7882765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15113" y="1360675"/>
            <a:ext cx="2882276" cy="564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1989139"/>
            <a:ext cx="4040188" cy="4137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360675"/>
            <a:ext cx="2917570" cy="564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989139"/>
            <a:ext cx="4041775" cy="4137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5763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 animáció nélk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15113" y="1396678"/>
            <a:ext cx="2882276" cy="4922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1989139"/>
            <a:ext cx="4040188" cy="41370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396678"/>
            <a:ext cx="2917570" cy="4922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989139"/>
            <a:ext cx="4041775" cy="41370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15763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821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9461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0118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képes szöveg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36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nimáció nélkü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989138"/>
            <a:ext cx="8229600" cy="41761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dirty="0" smtClean="0"/>
              <a:t>kiscím szövege (ha kell) kisbetűkkel írandó</a:t>
            </a:r>
          </a:p>
          <a:p>
            <a:pPr lvl="1"/>
            <a:r>
              <a:rPr lang="hu-HU" dirty="0" smtClean="0"/>
              <a:t>Általános szöveg. A kiscím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7202760" cy="1440160"/>
          </a:xfrm>
        </p:spPr>
        <p:txBody>
          <a:bodyPr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1573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képes szövegdia animáció nélkü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46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41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70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21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70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86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92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98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96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82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ctrTitle" hasCustomPrompt="1"/>
          </p:nvPr>
        </p:nvSpPr>
        <p:spPr>
          <a:xfrm>
            <a:off x="382214" y="980728"/>
            <a:ext cx="8078218" cy="1944216"/>
          </a:xfrm>
        </p:spPr>
        <p:txBody>
          <a:bodyPr anchor="b">
            <a:noAutofit/>
          </a:bodyPr>
          <a:lstStyle>
            <a:lvl1pPr>
              <a:defRPr sz="5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dirty="0" smtClean="0"/>
              <a:t>bemutató címe</a:t>
            </a:r>
            <a:endParaRPr lang="hu-HU" dirty="0"/>
          </a:p>
        </p:txBody>
      </p:sp>
      <p:sp>
        <p:nvSpPr>
          <p:cNvPr id="9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82214" y="2924944"/>
            <a:ext cx="8078218" cy="83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</a:t>
            </a:r>
            <a:endParaRPr lang="hu-HU" dirty="0"/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382214" y="5215429"/>
            <a:ext cx="39737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125000"/>
              <a:buFontTx/>
              <a:buBlip>
                <a:blip r:embed="rId3"/>
              </a:buBlip>
            </a:pPr>
            <a:r>
              <a:rPr lang="hu-HU" sz="1400" dirty="0" smtClean="0"/>
              <a:t>2014.12.18.</a:t>
            </a:r>
          </a:p>
          <a:p>
            <a:pPr marL="266700" indent="0">
              <a:lnSpc>
                <a:spcPct val="150000"/>
              </a:lnSpc>
              <a:buFontTx/>
              <a:buNone/>
            </a:pPr>
            <a:r>
              <a:rPr lang="hu-HU" sz="1400" dirty="0" smtClean="0"/>
              <a:t>Vezetéknév Keresztnév, beosztás</a:t>
            </a:r>
          </a:p>
          <a:p>
            <a:pPr marL="266700" indent="0">
              <a:lnSpc>
                <a:spcPct val="150000"/>
              </a:lnSpc>
              <a:buFontTx/>
              <a:buNone/>
            </a:pPr>
            <a:r>
              <a:rPr lang="hu-HU" sz="1400" dirty="0" smtClean="0"/>
              <a:t>E-mail</a:t>
            </a:r>
            <a:r>
              <a:rPr lang="hu-HU" sz="1400" baseline="0" dirty="0" smtClean="0"/>
              <a:t> cím</a:t>
            </a:r>
            <a:r>
              <a:rPr lang="hu-HU" sz="1400" dirty="0" smtClean="0"/>
              <a:t> </a:t>
            </a:r>
            <a:endParaRPr lang="hu-HU" sz="1400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‹#›</a:t>
            </a:fld>
            <a:r>
              <a:rPr lang="hu-HU" dirty="0" smtClean="0"/>
              <a:t>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50139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8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66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51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96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33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7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47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18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93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46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>
            <a:spLocks noGrp="1"/>
          </p:cNvSpPr>
          <p:nvPr>
            <p:ph type="ctrTitle" hasCustomPrompt="1"/>
          </p:nvPr>
        </p:nvSpPr>
        <p:spPr>
          <a:xfrm>
            <a:off x="382214" y="980728"/>
            <a:ext cx="8078218" cy="1944216"/>
          </a:xfrm>
        </p:spPr>
        <p:txBody>
          <a:bodyPr anchor="b">
            <a:noAutofit/>
          </a:bodyPr>
          <a:lstStyle>
            <a:lvl1pPr>
              <a:defRPr sz="5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dirty="0" smtClean="0"/>
              <a:t>bemutató címe</a:t>
            </a:r>
            <a:endParaRPr lang="hu-HU" dirty="0"/>
          </a:p>
        </p:txBody>
      </p:sp>
      <p:sp>
        <p:nvSpPr>
          <p:cNvPr id="10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82214" y="2924944"/>
            <a:ext cx="8078218" cy="83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</a:t>
            </a:r>
            <a:endParaRPr lang="hu-HU" dirty="0"/>
          </a:p>
        </p:txBody>
      </p:sp>
      <p:sp>
        <p:nvSpPr>
          <p:cNvPr id="12" name="Szövegdoboz 11"/>
          <p:cNvSpPr txBox="1"/>
          <p:nvPr userDrawn="1"/>
        </p:nvSpPr>
        <p:spPr>
          <a:xfrm>
            <a:off x="382214" y="5215429"/>
            <a:ext cx="397376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125000"/>
              <a:buFontTx/>
              <a:buBlip>
                <a:blip r:embed="rId3"/>
              </a:buBlip>
            </a:pPr>
            <a:r>
              <a:rPr lang="hu-HU" sz="1400" dirty="0" smtClean="0"/>
              <a:t>2014.12.18.</a:t>
            </a:r>
          </a:p>
          <a:p>
            <a:pPr marL="266700" indent="0">
              <a:lnSpc>
                <a:spcPct val="150000"/>
              </a:lnSpc>
              <a:buFontTx/>
              <a:buNone/>
            </a:pPr>
            <a:r>
              <a:rPr lang="hu-HU" sz="1400" dirty="0" smtClean="0"/>
              <a:t>Vezetéknév Keresztnév, beosztás</a:t>
            </a:r>
          </a:p>
          <a:p>
            <a:pPr marL="266700" indent="0">
              <a:lnSpc>
                <a:spcPct val="150000"/>
              </a:lnSpc>
              <a:buFontTx/>
              <a:buNone/>
            </a:pPr>
            <a:r>
              <a:rPr lang="hu-HU" sz="1400" dirty="0" smtClean="0"/>
              <a:t>E-mail</a:t>
            </a:r>
            <a:r>
              <a:rPr lang="hu-HU" sz="1400" baseline="0" dirty="0" smtClean="0"/>
              <a:t> cím</a:t>
            </a:r>
            <a:r>
              <a:rPr lang="hu-HU" sz="1400" dirty="0" smtClean="0"/>
              <a:t> </a:t>
            </a:r>
            <a:endParaRPr lang="hu-HU" sz="1400" dirty="0"/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‹#›</a:t>
            </a:fld>
            <a:r>
              <a:rPr lang="hu-HU" dirty="0" smtClean="0"/>
              <a:t>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93299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94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48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60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7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30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34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56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8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01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, opcionális cím és tartal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356810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4" hasCustomPrompt="1"/>
          </p:nvPr>
        </p:nvSpPr>
        <p:spPr>
          <a:xfrm>
            <a:off x="468313" y="2420888"/>
            <a:ext cx="8207375" cy="3744962"/>
          </a:xfrm>
        </p:spPr>
        <p:txBody>
          <a:bodyPr/>
          <a:lstStyle/>
          <a:p>
            <a:pPr lvl="0"/>
            <a:r>
              <a:rPr lang="hu-HU" dirty="0" smtClean="0"/>
              <a:t>kiscím szövege (ha kell) kisbetűkkel írandó</a:t>
            </a:r>
          </a:p>
          <a:p>
            <a:pPr lvl="1"/>
            <a:r>
              <a:rPr lang="hu-HU" dirty="0" smtClean="0"/>
              <a:t>Általános szöveg. A kiscím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</p:spTree>
    <p:extLst>
      <p:ext uri="{BB962C8B-B14F-4D97-AF65-F5344CB8AC3E}">
        <p14:creationId xmlns:p14="http://schemas.microsoft.com/office/powerpoint/2010/main" val="1408327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3884" userDrawn="1">
          <p15:clr>
            <a:srgbClr val="FBAE40"/>
          </p15:clr>
        </p15:guide>
        <p15:guide id="4" pos="5465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36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7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47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01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86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21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48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18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62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75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, opcionális cím és tartalom animáció nélkü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356810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4" hasCustomPrompt="1"/>
          </p:nvPr>
        </p:nvSpPr>
        <p:spPr>
          <a:xfrm>
            <a:off x="468313" y="2420888"/>
            <a:ext cx="8207375" cy="3744962"/>
          </a:xfrm>
        </p:spPr>
        <p:txBody>
          <a:bodyPr/>
          <a:lstStyle/>
          <a:p>
            <a:pPr lvl="0"/>
            <a:r>
              <a:rPr lang="hu-HU" dirty="0" smtClean="0"/>
              <a:t>kiscím szövege (ha kell) kisbetűkkel írandó</a:t>
            </a:r>
          </a:p>
          <a:p>
            <a:pPr lvl="1"/>
            <a:r>
              <a:rPr lang="hu-HU" dirty="0" smtClean="0"/>
              <a:t>Általános szöveg. A kiscím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</p:spTree>
    <p:extLst>
      <p:ext uri="{BB962C8B-B14F-4D97-AF65-F5344CB8AC3E}">
        <p14:creationId xmlns:p14="http://schemas.microsoft.com/office/powerpoint/2010/main" val="1483594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2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65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46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07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01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6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00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02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05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68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8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51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, opcionális cím és tartal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356810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4" hasCustomPrompt="1"/>
          </p:nvPr>
        </p:nvSpPr>
        <p:spPr>
          <a:xfrm>
            <a:off x="468313" y="2420888"/>
            <a:ext cx="8207375" cy="3744962"/>
          </a:xfrm>
        </p:spPr>
        <p:txBody>
          <a:bodyPr/>
          <a:lstStyle/>
          <a:p>
            <a:pPr lvl="0"/>
            <a:r>
              <a:rPr lang="hu-HU" dirty="0" smtClean="0"/>
              <a:t>kiscím szövege (ha kell) kisbetűkkel írandó</a:t>
            </a:r>
          </a:p>
          <a:p>
            <a:pPr lvl="1"/>
            <a:r>
              <a:rPr lang="hu-HU" dirty="0" smtClean="0"/>
              <a:t>Általános szöveg. A kiscím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</p:spTree>
    <p:extLst>
      <p:ext uri="{BB962C8B-B14F-4D97-AF65-F5344CB8AC3E}">
        <p14:creationId xmlns:p14="http://schemas.microsoft.com/office/powerpoint/2010/main" val="1291550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2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65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4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43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70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képes szövegdia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31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képes szövegdia animáció nélkül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790250"/>
            <a:ext cx="7202488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10" name="KH logó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48" y="0"/>
            <a:ext cx="1705752" cy="17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41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 - nyíl felsorolá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989138"/>
            <a:ext cx="8229600" cy="4176166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hu-HU" dirty="0" smtClean="0"/>
              <a:t>kiscím szövege (ha kell) kisbetűkkel írandó</a:t>
            </a:r>
          </a:p>
          <a:p>
            <a:pPr lvl="1"/>
            <a:r>
              <a:rPr lang="hu-HU" dirty="0" smtClean="0"/>
              <a:t>Általános szöveg. A kiscím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7202760" cy="8208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 dirty="0" smtClean="0"/>
              <a:t>diacím kisbetűkkel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756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 -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989138"/>
            <a:ext cx="8229600" cy="4176166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hu-HU" dirty="0" smtClean="0"/>
              <a:t>kiscím szövege (ha kell) kisbetűkkel írandó</a:t>
            </a:r>
          </a:p>
          <a:p>
            <a:pPr lvl="1"/>
            <a:r>
              <a:rPr lang="hu-HU" dirty="0" smtClean="0"/>
              <a:t>Általános szöveg. A kiscím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7202760" cy="8208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 dirty="0" smtClean="0"/>
              <a:t>diacím kisbetűkkel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2980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ím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382214" y="980728"/>
            <a:ext cx="8078218" cy="1944216"/>
          </a:xfrm>
        </p:spPr>
        <p:txBody>
          <a:bodyPr anchor="b">
            <a:noAutofit/>
          </a:bodyPr>
          <a:lstStyle>
            <a:lvl1pPr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dirty="0" smtClean="0"/>
              <a:t>bemutató címe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82214" y="2924944"/>
            <a:ext cx="8078218" cy="83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82588" y="5197475"/>
            <a:ext cx="4174172" cy="1096963"/>
          </a:xfrm>
        </p:spPr>
        <p:txBody>
          <a:bodyPr>
            <a:normAutofit/>
          </a:bodyPr>
          <a:lstStyle>
            <a:lvl1pPr marL="266700" indent="-266700">
              <a:buFontTx/>
              <a:buBlip>
                <a:blip r:embed="rId3"/>
              </a:buBlip>
              <a:defRPr sz="1400" b="0">
                <a:solidFill>
                  <a:srgbClr val="0091DF"/>
                </a:solidFill>
              </a:defRPr>
            </a:lvl1pPr>
            <a:lvl2pPr marL="266700" indent="0">
              <a:lnSpc>
                <a:spcPct val="150000"/>
              </a:lnSpc>
              <a:tabLst/>
              <a:defRPr sz="1400" b="0"/>
            </a:lvl2pPr>
            <a:lvl3pPr marL="0" indent="0">
              <a:buNone/>
              <a:defRPr/>
            </a:lvl3pPr>
          </a:lstStyle>
          <a:p>
            <a:pPr lvl="0"/>
            <a:r>
              <a:rPr lang="hu-HU" dirty="0" smtClean="0"/>
              <a:t>Dátum</a:t>
            </a:r>
          </a:p>
          <a:p>
            <a:pPr lvl="0"/>
            <a:r>
              <a:rPr lang="hu-HU" dirty="0" smtClean="0"/>
              <a:t>Név</a:t>
            </a:r>
          </a:p>
        </p:txBody>
      </p:sp>
    </p:spTree>
    <p:extLst>
      <p:ext uri="{BB962C8B-B14F-4D97-AF65-F5344CB8AC3E}">
        <p14:creationId xmlns:p14="http://schemas.microsoft.com/office/powerpoint/2010/main" val="20075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5536" y="2512800"/>
            <a:ext cx="3602793" cy="11448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02795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image" Target="../media/image2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9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02760" cy="8197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pic>
        <p:nvPicPr>
          <p:cNvPr id="7" name="KH logó nyilakkal" hidden="1"/>
          <p:cNvPicPr>
            <a:picLocks noChangeAspect="1"/>
          </p:cNvPicPr>
          <p:nvPr userDrawn="1"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11" y="0"/>
            <a:ext cx="4088889" cy="1904762"/>
          </a:xfrm>
          <a:prstGeom prst="rect">
            <a:avLst/>
          </a:prstGeom>
        </p:spPr>
      </p:pic>
      <p:sp>
        <p:nvSpPr>
          <p:cNvPr id="12" name="Szöveg helye 11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8363272" cy="426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kiscím szövege (ha kell) kisbetűkkel írandó</a:t>
            </a:r>
          </a:p>
          <a:p>
            <a:pPr lvl="1"/>
            <a:r>
              <a:rPr lang="hu-HU" dirty="0" smtClean="0"/>
              <a:t>Általános szöveg. A kiscím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‹#›</a:t>
            </a:fld>
            <a:r>
              <a:rPr lang="hu-HU" dirty="0" smtClean="0"/>
              <a:t>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214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6" r:id="rId6"/>
    <p:sldLayoutId id="2147483687" r:id="rId7"/>
    <p:sldLayoutId id="2147483688" r:id="rId8"/>
    <p:sldLayoutId id="2147483666" r:id="rId9"/>
    <p:sldLayoutId id="2147483668" r:id="rId10"/>
    <p:sldLayoutId id="2147483667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90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19" r:id="rId57"/>
    <p:sldLayoutId id="2147483720" r:id="rId58"/>
    <p:sldLayoutId id="2147483721" r:id="rId59"/>
    <p:sldLayoutId id="2147483722" r:id="rId60"/>
    <p:sldLayoutId id="2147483723" r:id="rId61"/>
    <p:sldLayoutId id="2147483724" r:id="rId62"/>
    <p:sldLayoutId id="2147483725" r:id="rId63"/>
    <p:sldLayoutId id="2147483726" r:id="rId64"/>
    <p:sldLayoutId id="2147483727" r:id="rId65"/>
    <p:sldLayoutId id="2147483728" r:id="rId66"/>
    <p:sldLayoutId id="2147483729" r:id="rId67"/>
    <p:sldLayoutId id="2147483730" r:id="rId68"/>
    <p:sldLayoutId id="2147483731" r:id="rId69"/>
    <p:sldLayoutId id="2147483732" r:id="rId70"/>
    <p:sldLayoutId id="2147483733" r:id="rId71"/>
    <p:sldLayoutId id="2147483734" r:id="rId72"/>
    <p:sldLayoutId id="2147483735" r:id="rId73"/>
    <p:sldLayoutId id="2147483736" r:id="rId74"/>
    <p:sldLayoutId id="2147483737" r:id="rId75"/>
    <p:sldLayoutId id="2147483738" r:id="rId76"/>
    <p:sldLayoutId id="2147483739" r:id="rId77"/>
    <p:sldLayoutId id="2147483740" r:id="rId78"/>
    <p:sldLayoutId id="2147483741" r:id="rId79"/>
    <p:sldLayoutId id="2147483742" r:id="rId80"/>
    <p:sldLayoutId id="2147483743" r:id="rId81"/>
    <p:sldLayoutId id="2147483744" r:id="rId82"/>
    <p:sldLayoutId id="2147483745" r:id="rId83"/>
    <p:sldLayoutId id="2147483746" r:id="rId84"/>
    <p:sldLayoutId id="2147483747" r:id="rId85"/>
    <p:sldLayoutId id="2147483748" r:id="rId86"/>
    <p:sldLayoutId id="2147483749" r:id="rId87"/>
  </p:sldLayoutIdLst>
  <p:transition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200" b="0" kern="1200">
          <a:solidFill>
            <a:schemeClr val="accent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marR="0" indent="0" algn="l" defTabSz="91281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lang="hu-HU" altLang="hu-HU" sz="1800" b="1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84163" marR="0" indent="-284163" algn="l" defTabSz="91281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lang="hu-HU" altLang="hu-HU" sz="18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85750" marR="0" indent="-285750" algn="l" defTabSz="91281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Blip>
          <a:blip r:embed="rId91"/>
        </a:buBlip>
        <a:tabLst/>
        <a:defRPr lang="hu-HU" altLang="hu-HU" sz="18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25475" indent="-285750" algn="l" defTabSz="914400" rtl="0" eaLnBrk="1" latinLnBrk="0" hangingPunct="1">
        <a:spcBef>
          <a:spcPct val="20000"/>
        </a:spcBef>
        <a:buFontTx/>
        <a:buBlip>
          <a:blip r:embed="rId91"/>
        </a:buBlip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1</a:t>
            </a:fld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09600" y="3047999"/>
            <a:ext cx="8011420" cy="12570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3600" b="1" dirty="0" err="1" smtClean="0"/>
              <a:t>Prezervál</a:t>
            </a:r>
            <a:r>
              <a:rPr lang="hu-HU" sz="3600" b="1" dirty="0" smtClean="0"/>
              <a:t> Biztosítási Alkusz Kft</a:t>
            </a: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382214" y="5370786"/>
            <a:ext cx="8078218" cy="850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marR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2800" b="1" kern="1200" baseline="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1800" b="0" kern="120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marR="0" indent="0" algn="ctr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1800" b="0" kern="120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1800" b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 smtClean="0"/>
          </a:p>
          <a:p>
            <a:endParaRPr lang="hu-HU" dirty="0" smtClean="0"/>
          </a:p>
          <a:p>
            <a:r>
              <a:rPr lang="hu-HU" sz="3300" dirty="0" smtClean="0"/>
              <a:t>2017. </a:t>
            </a:r>
            <a:r>
              <a:rPr lang="hu-HU" sz="3300" dirty="0" smtClean="0"/>
              <a:t>03. 29.</a:t>
            </a:r>
            <a:endParaRPr lang="hu-HU" sz="3300" dirty="0"/>
          </a:p>
        </p:txBody>
      </p:sp>
      <p:pic>
        <p:nvPicPr>
          <p:cNvPr id="1027" name="m_-1661970014145877546_x0000_i1025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1" y="822961"/>
            <a:ext cx="2667637" cy="11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8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400" dirty="0"/>
              <a:t>Vagyontárgy</a:t>
            </a:r>
            <a:r>
              <a:rPr lang="hu-HU" sz="1400" b="0" dirty="0"/>
              <a:t>: </a:t>
            </a:r>
            <a:endParaRPr lang="hu-HU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0" dirty="0" smtClean="0"/>
              <a:t>épület</a:t>
            </a:r>
            <a:r>
              <a:rPr lang="hu-HU" sz="1400" b="0" dirty="0"/>
              <a:t>, épületszerkezeti </a:t>
            </a:r>
            <a:r>
              <a:rPr lang="hu-HU" sz="1400" b="0" dirty="0" smtClean="0"/>
              <a:t>üvegek: </a:t>
            </a:r>
            <a:r>
              <a:rPr lang="hu-HU" altLang="hu-HU" sz="1400" b="0" dirty="0"/>
              <a:t>üvegtetők, üvegfalak, üvegtégla, üvegpultok, tükörfalak,</a:t>
            </a:r>
          </a:p>
          <a:p>
            <a:pPr marL="284400"/>
            <a:r>
              <a:rPr lang="hu-HU" altLang="hu-HU" sz="1400" b="0" dirty="0"/>
              <a:t>portálüvegezések, veranda és </a:t>
            </a:r>
            <a:r>
              <a:rPr lang="hu-HU" altLang="hu-HU" sz="1400" b="0" dirty="0" smtClean="0"/>
              <a:t>korlátüvegezés, </a:t>
            </a:r>
            <a:r>
              <a:rPr lang="hu-HU" sz="1400" b="0" dirty="0" smtClean="0"/>
              <a:t>dekoráció, védőfólia, </a:t>
            </a:r>
            <a:r>
              <a:rPr lang="hu-HU" sz="1400" b="0" dirty="0"/>
              <a:t>cégtábla, reklámtábla, </a:t>
            </a:r>
            <a:r>
              <a:rPr lang="hu-HU" sz="1400" b="0" dirty="0" smtClean="0"/>
              <a:t>napkollektor, </a:t>
            </a:r>
            <a:r>
              <a:rPr lang="hu-HU" altLang="hu-HU" sz="1400" b="0" dirty="0" smtClean="0"/>
              <a:t>stb.</a:t>
            </a:r>
            <a:endParaRPr lang="hu-HU" sz="14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0" dirty="0" smtClean="0"/>
              <a:t>berendezések </a:t>
            </a:r>
            <a:r>
              <a:rPr lang="hu-HU" sz="1400" b="0" dirty="0"/>
              <a:t>üvegezése: bútorok üvegezése, pultok, polcok üvegezése, tükrök, </a:t>
            </a:r>
            <a:r>
              <a:rPr lang="hu-HU" sz="1400" b="0" dirty="0" smtClean="0"/>
              <a:t>akváriumok, terráriumok üvegezése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400" b="0" dirty="0"/>
              <a:t>szerkezetileg beépített üveg, bérelt épület esetén</a:t>
            </a:r>
            <a:endParaRPr lang="hu-HU" sz="1400" b="0" dirty="0" smtClean="0"/>
          </a:p>
          <a:p>
            <a:pPr marL="0" lvl="1" indent="0"/>
            <a:r>
              <a:rPr lang="hu-HU" sz="1400" b="1" dirty="0" smtClean="0"/>
              <a:t>Esemény</a:t>
            </a:r>
            <a:r>
              <a:rPr lang="hu-HU" sz="1400" dirty="0"/>
              <a:t>: a törés vagy repedés következtében keletkezett károk</a:t>
            </a:r>
          </a:p>
          <a:p>
            <a:pPr marL="0" lvl="1" indent="0"/>
            <a:r>
              <a:rPr lang="hu-HU" sz="1400" b="1" dirty="0"/>
              <a:t>Kárkifizetés</a:t>
            </a:r>
            <a:r>
              <a:rPr lang="hu-HU" sz="1400" dirty="0"/>
              <a:t>: legfeljebb a biztosított üvegezés biztosítási összege</a:t>
            </a:r>
          </a:p>
          <a:p>
            <a:pPr marL="0" lvl="1" indent="0"/>
            <a:r>
              <a:rPr lang="hu-HU" sz="1400" b="1" dirty="0"/>
              <a:t>Nem biztosítható üvegek: </a:t>
            </a:r>
          </a:p>
          <a:p>
            <a:pPr lvl="1"/>
            <a:r>
              <a:rPr lang="en-US" sz="1400" dirty="0" err="1"/>
              <a:t>műalkotás</a:t>
            </a:r>
            <a:r>
              <a:rPr lang="en-US" sz="1400" dirty="0"/>
              <a:t>,</a:t>
            </a:r>
            <a:endParaRPr lang="hu-HU" sz="1400" dirty="0"/>
          </a:p>
          <a:p>
            <a:pPr lvl="1"/>
            <a:r>
              <a:rPr lang="en-US" sz="1400" dirty="0" err="1"/>
              <a:t>copolit</a:t>
            </a:r>
            <a:r>
              <a:rPr lang="en-US" sz="1400" dirty="0"/>
              <a:t> </a:t>
            </a:r>
            <a:r>
              <a:rPr lang="en-US" sz="1400" dirty="0" err="1"/>
              <a:t>üvegezés</a:t>
            </a:r>
            <a:r>
              <a:rPr lang="en-US" sz="1400" dirty="0"/>
              <a:t>,</a:t>
            </a:r>
            <a:endParaRPr lang="hu-HU" sz="1400" dirty="0"/>
          </a:p>
          <a:p>
            <a:pPr lvl="1"/>
            <a:r>
              <a:rPr lang="en-US" sz="1400" dirty="0" err="1"/>
              <a:t>üveget</a:t>
            </a:r>
            <a:r>
              <a:rPr lang="en-US" sz="1400" dirty="0"/>
              <a:t> </a:t>
            </a:r>
            <a:r>
              <a:rPr lang="en-US" sz="1400" dirty="0" err="1"/>
              <a:t>helyettesítő</a:t>
            </a:r>
            <a:r>
              <a:rPr lang="en-US" sz="1400" dirty="0"/>
              <a:t> </a:t>
            </a:r>
            <a:r>
              <a:rPr lang="en-US" sz="1400" dirty="0" err="1"/>
              <a:t>műanyagok</a:t>
            </a:r>
            <a:r>
              <a:rPr lang="hu-HU" sz="1400" dirty="0"/>
              <a:t>,</a:t>
            </a:r>
          </a:p>
          <a:p>
            <a:pPr lvl="1"/>
            <a:r>
              <a:rPr lang="en-US" sz="1400" dirty="0" err="1"/>
              <a:t>járófelületbe</a:t>
            </a:r>
            <a:r>
              <a:rPr lang="en-US" sz="1400" dirty="0"/>
              <a:t> </a:t>
            </a:r>
            <a:r>
              <a:rPr lang="en-US" sz="1400" dirty="0" err="1"/>
              <a:t>épített</a:t>
            </a:r>
            <a:r>
              <a:rPr lang="en-US" sz="1400" dirty="0"/>
              <a:t> </a:t>
            </a:r>
            <a:r>
              <a:rPr lang="en-US" sz="1400" dirty="0" err="1"/>
              <a:t>taposó</a:t>
            </a:r>
            <a:r>
              <a:rPr lang="en-US" sz="1400" dirty="0"/>
              <a:t> </a:t>
            </a:r>
            <a:r>
              <a:rPr lang="en-US" sz="1400" dirty="0" err="1"/>
              <a:t>üveg</a:t>
            </a:r>
            <a:r>
              <a:rPr lang="en-US" sz="1400" dirty="0"/>
              <a:t>,</a:t>
            </a:r>
            <a:endParaRPr lang="hu-HU" sz="1400" dirty="0"/>
          </a:p>
          <a:p>
            <a:pPr lvl="1"/>
            <a:r>
              <a:rPr lang="en-US" sz="1400" dirty="0" err="1"/>
              <a:t>világító</a:t>
            </a:r>
            <a:r>
              <a:rPr lang="en-US" sz="1400" dirty="0"/>
              <a:t> </a:t>
            </a:r>
            <a:r>
              <a:rPr lang="en-US" sz="1400" dirty="0" err="1"/>
              <a:t>testek</a:t>
            </a:r>
            <a:endParaRPr lang="hu-HU" sz="1400" dirty="0"/>
          </a:p>
          <a:p>
            <a:endParaRPr lang="hu-HU" sz="1400" b="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477108"/>
            <a:ext cx="7202760" cy="439724"/>
          </a:xfrm>
        </p:spPr>
        <p:txBody>
          <a:bodyPr>
            <a:normAutofit/>
          </a:bodyPr>
          <a:lstStyle/>
          <a:p>
            <a:r>
              <a:rPr lang="hu-HU" sz="1400" b="1" i="1" dirty="0"/>
              <a:t>Különleges üvegek üvegtörés biztosítása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57199" y="1405339"/>
            <a:ext cx="3632479" cy="437744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3"/>
          <p:cNvSpPr txBox="1">
            <a:spLocks/>
          </p:cNvSpPr>
          <p:nvPr/>
        </p:nvSpPr>
        <p:spPr>
          <a:xfrm>
            <a:off x="214184" y="476672"/>
            <a:ext cx="8174240" cy="1467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2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altLang="hu-HU" sz="3200" b="1" dirty="0" smtClean="0"/>
              <a:t>Kiegészítő </a:t>
            </a:r>
            <a:r>
              <a:rPr lang="hu-HU" altLang="hu-HU" sz="3200" b="1" dirty="0"/>
              <a:t>vagyon </a:t>
            </a:r>
            <a:r>
              <a:rPr lang="hu-HU" altLang="hu-HU" sz="3200" b="1" dirty="0" smtClean="0"/>
              <a:t>biztosítások</a:t>
            </a:r>
            <a:br>
              <a:rPr lang="hu-HU" altLang="hu-HU" sz="3200" b="1" dirty="0" smtClean="0"/>
            </a:b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1344835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0" y="1131341"/>
            <a:ext cx="8272827" cy="5193733"/>
            <a:chOff x="436604" y="1499247"/>
            <a:chExt cx="8101441" cy="4721311"/>
          </a:xfrm>
        </p:grpSpPr>
        <p:sp>
          <p:nvSpPr>
            <p:cNvPr id="5" name="Szabadkézi sokszög 4"/>
            <p:cNvSpPr/>
            <p:nvPr/>
          </p:nvSpPr>
          <p:spPr>
            <a:xfrm>
              <a:off x="436604" y="1499247"/>
              <a:ext cx="6519514" cy="398742"/>
            </a:xfrm>
            <a:custGeom>
              <a:avLst/>
              <a:gdLst>
                <a:gd name="connsiteX0" fmla="*/ 0 w 5853663"/>
                <a:gd name="connsiteY0" fmla="*/ 66458 h 398742"/>
                <a:gd name="connsiteX1" fmla="*/ 66458 w 5853663"/>
                <a:gd name="connsiteY1" fmla="*/ 0 h 398742"/>
                <a:gd name="connsiteX2" fmla="*/ 5787205 w 5853663"/>
                <a:gd name="connsiteY2" fmla="*/ 0 h 398742"/>
                <a:gd name="connsiteX3" fmla="*/ 5853663 w 5853663"/>
                <a:gd name="connsiteY3" fmla="*/ 66458 h 398742"/>
                <a:gd name="connsiteX4" fmla="*/ 5853663 w 5853663"/>
                <a:gd name="connsiteY4" fmla="*/ 332284 h 398742"/>
                <a:gd name="connsiteX5" fmla="*/ 5787205 w 5853663"/>
                <a:gd name="connsiteY5" fmla="*/ 398742 h 398742"/>
                <a:gd name="connsiteX6" fmla="*/ 66458 w 5853663"/>
                <a:gd name="connsiteY6" fmla="*/ 398742 h 398742"/>
                <a:gd name="connsiteX7" fmla="*/ 0 w 5853663"/>
                <a:gd name="connsiteY7" fmla="*/ 332284 h 398742"/>
                <a:gd name="connsiteX8" fmla="*/ 0 w 5853663"/>
                <a:gd name="connsiteY8" fmla="*/ 66458 h 39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3663" h="398742">
                  <a:moveTo>
                    <a:pt x="0" y="66458"/>
                  </a:moveTo>
                  <a:cubicBezTo>
                    <a:pt x="0" y="29754"/>
                    <a:pt x="29754" y="0"/>
                    <a:pt x="66458" y="0"/>
                  </a:cubicBezTo>
                  <a:lnTo>
                    <a:pt x="5787205" y="0"/>
                  </a:lnTo>
                  <a:cubicBezTo>
                    <a:pt x="5823909" y="0"/>
                    <a:pt x="5853663" y="29754"/>
                    <a:pt x="5853663" y="66458"/>
                  </a:cubicBezTo>
                  <a:lnTo>
                    <a:pt x="5853663" y="332284"/>
                  </a:lnTo>
                  <a:cubicBezTo>
                    <a:pt x="5853663" y="368988"/>
                    <a:pt x="5823909" y="398742"/>
                    <a:pt x="5787205" y="398742"/>
                  </a:cubicBezTo>
                  <a:lnTo>
                    <a:pt x="66458" y="398742"/>
                  </a:lnTo>
                  <a:cubicBezTo>
                    <a:pt x="29754" y="398742"/>
                    <a:pt x="0" y="368988"/>
                    <a:pt x="0" y="332284"/>
                  </a:cubicBezTo>
                  <a:lnTo>
                    <a:pt x="0" y="66458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8266" tIns="78266" rIns="78266" bIns="78266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dirty="0"/>
                <a:t>általános és épülethasználói felelősségbiztosítás</a:t>
              </a:r>
            </a:p>
          </p:txBody>
        </p:sp>
        <p:sp>
          <p:nvSpPr>
            <p:cNvPr id="9" name="Szabadkézi sokszög 8"/>
            <p:cNvSpPr/>
            <p:nvPr/>
          </p:nvSpPr>
          <p:spPr>
            <a:xfrm>
              <a:off x="1102455" y="2614458"/>
              <a:ext cx="5853663" cy="354513"/>
            </a:xfrm>
            <a:custGeom>
              <a:avLst/>
              <a:gdLst>
                <a:gd name="connsiteX0" fmla="*/ 0 w 5853663"/>
                <a:gd name="connsiteY0" fmla="*/ 59087 h 354513"/>
                <a:gd name="connsiteX1" fmla="*/ 59087 w 5853663"/>
                <a:gd name="connsiteY1" fmla="*/ 0 h 354513"/>
                <a:gd name="connsiteX2" fmla="*/ 5794576 w 5853663"/>
                <a:gd name="connsiteY2" fmla="*/ 0 h 354513"/>
                <a:gd name="connsiteX3" fmla="*/ 5853663 w 5853663"/>
                <a:gd name="connsiteY3" fmla="*/ 59087 h 354513"/>
                <a:gd name="connsiteX4" fmla="*/ 5853663 w 5853663"/>
                <a:gd name="connsiteY4" fmla="*/ 295426 h 354513"/>
                <a:gd name="connsiteX5" fmla="*/ 5794576 w 5853663"/>
                <a:gd name="connsiteY5" fmla="*/ 354513 h 354513"/>
                <a:gd name="connsiteX6" fmla="*/ 59087 w 5853663"/>
                <a:gd name="connsiteY6" fmla="*/ 354513 h 354513"/>
                <a:gd name="connsiteX7" fmla="*/ 0 w 5853663"/>
                <a:gd name="connsiteY7" fmla="*/ 295426 h 354513"/>
                <a:gd name="connsiteX8" fmla="*/ 0 w 5853663"/>
                <a:gd name="connsiteY8" fmla="*/ 59087 h 35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3663" h="354513">
                  <a:moveTo>
                    <a:pt x="0" y="59087"/>
                  </a:moveTo>
                  <a:cubicBezTo>
                    <a:pt x="0" y="26454"/>
                    <a:pt x="26454" y="0"/>
                    <a:pt x="59087" y="0"/>
                  </a:cubicBezTo>
                  <a:lnTo>
                    <a:pt x="5794576" y="0"/>
                  </a:lnTo>
                  <a:cubicBezTo>
                    <a:pt x="5827209" y="0"/>
                    <a:pt x="5853663" y="26454"/>
                    <a:pt x="5853663" y="59087"/>
                  </a:cubicBezTo>
                  <a:lnTo>
                    <a:pt x="5853663" y="295426"/>
                  </a:lnTo>
                  <a:cubicBezTo>
                    <a:pt x="5853663" y="328059"/>
                    <a:pt x="5827209" y="354513"/>
                    <a:pt x="5794576" y="354513"/>
                  </a:cubicBezTo>
                  <a:lnTo>
                    <a:pt x="59087" y="354513"/>
                  </a:lnTo>
                  <a:cubicBezTo>
                    <a:pt x="26454" y="354513"/>
                    <a:pt x="0" y="328059"/>
                    <a:pt x="0" y="295426"/>
                  </a:cubicBezTo>
                  <a:lnTo>
                    <a:pt x="0" y="59087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8266" tIns="78266" rIns="78266" bIns="78266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baseline="0" dirty="0" smtClean="0"/>
                <a:t>munkáltatói felelősségbiztosítás</a:t>
              </a:r>
              <a:endParaRPr lang="hu-HU" sz="1600" kern="1200" dirty="0"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2597578" y="1894483"/>
              <a:ext cx="5853663" cy="354513"/>
            </a:xfrm>
            <a:custGeom>
              <a:avLst/>
              <a:gdLst>
                <a:gd name="connsiteX0" fmla="*/ 0 w 5853663"/>
                <a:gd name="connsiteY0" fmla="*/ 59087 h 354513"/>
                <a:gd name="connsiteX1" fmla="*/ 59087 w 5853663"/>
                <a:gd name="connsiteY1" fmla="*/ 0 h 354513"/>
                <a:gd name="connsiteX2" fmla="*/ 5794576 w 5853663"/>
                <a:gd name="connsiteY2" fmla="*/ 0 h 354513"/>
                <a:gd name="connsiteX3" fmla="*/ 5853663 w 5853663"/>
                <a:gd name="connsiteY3" fmla="*/ 59087 h 354513"/>
                <a:gd name="connsiteX4" fmla="*/ 5853663 w 5853663"/>
                <a:gd name="connsiteY4" fmla="*/ 295426 h 354513"/>
                <a:gd name="connsiteX5" fmla="*/ 5794576 w 5853663"/>
                <a:gd name="connsiteY5" fmla="*/ 354513 h 354513"/>
                <a:gd name="connsiteX6" fmla="*/ 59087 w 5853663"/>
                <a:gd name="connsiteY6" fmla="*/ 354513 h 354513"/>
                <a:gd name="connsiteX7" fmla="*/ 0 w 5853663"/>
                <a:gd name="connsiteY7" fmla="*/ 295426 h 354513"/>
                <a:gd name="connsiteX8" fmla="*/ 0 w 5853663"/>
                <a:gd name="connsiteY8" fmla="*/ 59087 h 35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3663" h="354513">
                  <a:moveTo>
                    <a:pt x="0" y="59087"/>
                  </a:moveTo>
                  <a:cubicBezTo>
                    <a:pt x="0" y="26454"/>
                    <a:pt x="26454" y="0"/>
                    <a:pt x="59087" y="0"/>
                  </a:cubicBezTo>
                  <a:lnTo>
                    <a:pt x="5794576" y="0"/>
                  </a:lnTo>
                  <a:cubicBezTo>
                    <a:pt x="5827209" y="0"/>
                    <a:pt x="5853663" y="26454"/>
                    <a:pt x="5853663" y="59087"/>
                  </a:cubicBezTo>
                  <a:lnTo>
                    <a:pt x="5853663" y="295426"/>
                  </a:lnTo>
                  <a:cubicBezTo>
                    <a:pt x="5853663" y="328059"/>
                    <a:pt x="5827209" y="354513"/>
                    <a:pt x="5794576" y="354513"/>
                  </a:cubicBezTo>
                  <a:lnTo>
                    <a:pt x="59087" y="354513"/>
                  </a:lnTo>
                  <a:cubicBezTo>
                    <a:pt x="26454" y="354513"/>
                    <a:pt x="0" y="328059"/>
                    <a:pt x="0" y="295426"/>
                  </a:cubicBezTo>
                  <a:lnTo>
                    <a:pt x="0" y="59087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8266" tIns="78266" rIns="78266" bIns="78266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baseline="0" dirty="0" smtClean="0"/>
                <a:t>bérlői felelősségbiztosítás</a:t>
              </a:r>
              <a:endParaRPr lang="hu-HU" sz="1600" kern="1200" dirty="0"/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2597577" y="2266158"/>
              <a:ext cx="5853663" cy="354513"/>
            </a:xfrm>
            <a:custGeom>
              <a:avLst/>
              <a:gdLst>
                <a:gd name="connsiteX0" fmla="*/ 0 w 5853663"/>
                <a:gd name="connsiteY0" fmla="*/ 59087 h 354513"/>
                <a:gd name="connsiteX1" fmla="*/ 59087 w 5853663"/>
                <a:gd name="connsiteY1" fmla="*/ 0 h 354513"/>
                <a:gd name="connsiteX2" fmla="*/ 5794576 w 5853663"/>
                <a:gd name="connsiteY2" fmla="*/ 0 h 354513"/>
                <a:gd name="connsiteX3" fmla="*/ 5853663 w 5853663"/>
                <a:gd name="connsiteY3" fmla="*/ 59087 h 354513"/>
                <a:gd name="connsiteX4" fmla="*/ 5853663 w 5853663"/>
                <a:gd name="connsiteY4" fmla="*/ 295426 h 354513"/>
                <a:gd name="connsiteX5" fmla="*/ 5794576 w 5853663"/>
                <a:gd name="connsiteY5" fmla="*/ 354513 h 354513"/>
                <a:gd name="connsiteX6" fmla="*/ 59087 w 5853663"/>
                <a:gd name="connsiteY6" fmla="*/ 354513 h 354513"/>
                <a:gd name="connsiteX7" fmla="*/ 0 w 5853663"/>
                <a:gd name="connsiteY7" fmla="*/ 295426 h 354513"/>
                <a:gd name="connsiteX8" fmla="*/ 0 w 5853663"/>
                <a:gd name="connsiteY8" fmla="*/ 59087 h 35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3663" h="354513">
                  <a:moveTo>
                    <a:pt x="0" y="59087"/>
                  </a:moveTo>
                  <a:cubicBezTo>
                    <a:pt x="0" y="26454"/>
                    <a:pt x="26454" y="0"/>
                    <a:pt x="59087" y="0"/>
                  </a:cubicBezTo>
                  <a:lnTo>
                    <a:pt x="5794576" y="0"/>
                  </a:lnTo>
                  <a:cubicBezTo>
                    <a:pt x="5827209" y="0"/>
                    <a:pt x="5853663" y="26454"/>
                    <a:pt x="5853663" y="59087"/>
                  </a:cubicBezTo>
                  <a:lnTo>
                    <a:pt x="5853663" y="295426"/>
                  </a:lnTo>
                  <a:cubicBezTo>
                    <a:pt x="5853663" y="328059"/>
                    <a:pt x="5827209" y="354513"/>
                    <a:pt x="5794576" y="354513"/>
                  </a:cubicBezTo>
                  <a:lnTo>
                    <a:pt x="59087" y="354513"/>
                  </a:lnTo>
                  <a:cubicBezTo>
                    <a:pt x="26454" y="354513"/>
                    <a:pt x="0" y="328059"/>
                    <a:pt x="0" y="295426"/>
                  </a:cubicBezTo>
                  <a:lnTo>
                    <a:pt x="0" y="59087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8266" tIns="78266" rIns="78266" bIns="78266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dirty="0"/>
                <a:t>bérbeadói felelősségbiztosítás</a:t>
              </a:r>
            </a:p>
          </p:txBody>
        </p:sp>
        <p:sp>
          <p:nvSpPr>
            <p:cNvPr id="13" name="Szabadkézi sokszög 12"/>
            <p:cNvSpPr/>
            <p:nvPr/>
          </p:nvSpPr>
          <p:spPr>
            <a:xfrm>
              <a:off x="1102455" y="2975661"/>
              <a:ext cx="5853663" cy="354513"/>
            </a:xfrm>
            <a:custGeom>
              <a:avLst/>
              <a:gdLst>
                <a:gd name="connsiteX0" fmla="*/ 0 w 5853663"/>
                <a:gd name="connsiteY0" fmla="*/ 59087 h 354513"/>
                <a:gd name="connsiteX1" fmla="*/ 59087 w 5853663"/>
                <a:gd name="connsiteY1" fmla="*/ 0 h 354513"/>
                <a:gd name="connsiteX2" fmla="*/ 5794576 w 5853663"/>
                <a:gd name="connsiteY2" fmla="*/ 0 h 354513"/>
                <a:gd name="connsiteX3" fmla="*/ 5853663 w 5853663"/>
                <a:gd name="connsiteY3" fmla="*/ 59087 h 354513"/>
                <a:gd name="connsiteX4" fmla="*/ 5853663 w 5853663"/>
                <a:gd name="connsiteY4" fmla="*/ 295426 h 354513"/>
                <a:gd name="connsiteX5" fmla="*/ 5794576 w 5853663"/>
                <a:gd name="connsiteY5" fmla="*/ 354513 h 354513"/>
                <a:gd name="connsiteX6" fmla="*/ 59087 w 5853663"/>
                <a:gd name="connsiteY6" fmla="*/ 354513 h 354513"/>
                <a:gd name="connsiteX7" fmla="*/ 0 w 5853663"/>
                <a:gd name="connsiteY7" fmla="*/ 295426 h 354513"/>
                <a:gd name="connsiteX8" fmla="*/ 0 w 5853663"/>
                <a:gd name="connsiteY8" fmla="*/ 59087 h 35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3663" h="354513">
                  <a:moveTo>
                    <a:pt x="0" y="59087"/>
                  </a:moveTo>
                  <a:cubicBezTo>
                    <a:pt x="0" y="26454"/>
                    <a:pt x="26454" y="0"/>
                    <a:pt x="59087" y="0"/>
                  </a:cubicBezTo>
                  <a:lnTo>
                    <a:pt x="5794576" y="0"/>
                  </a:lnTo>
                  <a:cubicBezTo>
                    <a:pt x="5827209" y="0"/>
                    <a:pt x="5853663" y="26454"/>
                    <a:pt x="5853663" y="59087"/>
                  </a:cubicBezTo>
                  <a:lnTo>
                    <a:pt x="5853663" y="295426"/>
                  </a:lnTo>
                  <a:cubicBezTo>
                    <a:pt x="5853663" y="328059"/>
                    <a:pt x="5827209" y="354513"/>
                    <a:pt x="5794576" y="354513"/>
                  </a:cubicBezTo>
                  <a:lnTo>
                    <a:pt x="59087" y="354513"/>
                  </a:lnTo>
                  <a:cubicBezTo>
                    <a:pt x="26454" y="354513"/>
                    <a:pt x="0" y="328059"/>
                    <a:pt x="0" y="295426"/>
                  </a:cubicBezTo>
                  <a:lnTo>
                    <a:pt x="0" y="59087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8266" tIns="78266" rIns="78266" bIns="78266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dirty="0"/>
                <a:t>termékfelelősség biztosítás</a:t>
              </a:r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1102457" y="3345438"/>
              <a:ext cx="5853661" cy="354513"/>
            </a:xfrm>
            <a:custGeom>
              <a:avLst/>
              <a:gdLst>
                <a:gd name="connsiteX0" fmla="*/ 0 w 5853663"/>
                <a:gd name="connsiteY0" fmla="*/ 59087 h 354513"/>
                <a:gd name="connsiteX1" fmla="*/ 59087 w 5853663"/>
                <a:gd name="connsiteY1" fmla="*/ 0 h 354513"/>
                <a:gd name="connsiteX2" fmla="*/ 5794576 w 5853663"/>
                <a:gd name="connsiteY2" fmla="*/ 0 h 354513"/>
                <a:gd name="connsiteX3" fmla="*/ 5853663 w 5853663"/>
                <a:gd name="connsiteY3" fmla="*/ 59087 h 354513"/>
                <a:gd name="connsiteX4" fmla="*/ 5853663 w 5853663"/>
                <a:gd name="connsiteY4" fmla="*/ 295426 h 354513"/>
                <a:gd name="connsiteX5" fmla="*/ 5794576 w 5853663"/>
                <a:gd name="connsiteY5" fmla="*/ 354513 h 354513"/>
                <a:gd name="connsiteX6" fmla="*/ 59087 w 5853663"/>
                <a:gd name="connsiteY6" fmla="*/ 354513 h 354513"/>
                <a:gd name="connsiteX7" fmla="*/ 0 w 5853663"/>
                <a:gd name="connsiteY7" fmla="*/ 295426 h 354513"/>
                <a:gd name="connsiteX8" fmla="*/ 0 w 5853663"/>
                <a:gd name="connsiteY8" fmla="*/ 59087 h 35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3663" h="354513">
                  <a:moveTo>
                    <a:pt x="0" y="59087"/>
                  </a:moveTo>
                  <a:cubicBezTo>
                    <a:pt x="0" y="26454"/>
                    <a:pt x="26454" y="0"/>
                    <a:pt x="59087" y="0"/>
                  </a:cubicBezTo>
                  <a:lnTo>
                    <a:pt x="5794576" y="0"/>
                  </a:lnTo>
                  <a:cubicBezTo>
                    <a:pt x="5827209" y="0"/>
                    <a:pt x="5853663" y="26454"/>
                    <a:pt x="5853663" y="59087"/>
                  </a:cubicBezTo>
                  <a:lnTo>
                    <a:pt x="5853663" y="295426"/>
                  </a:lnTo>
                  <a:cubicBezTo>
                    <a:pt x="5853663" y="328059"/>
                    <a:pt x="5827209" y="354513"/>
                    <a:pt x="5794576" y="354513"/>
                  </a:cubicBezTo>
                  <a:lnTo>
                    <a:pt x="59087" y="354513"/>
                  </a:lnTo>
                  <a:cubicBezTo>
                    <a:pt x="26454" y="354513"/>
                    <a:pt x="0" y="328059"/>
                    <a:pt x="0" y="295426"/>
                  </a:cubicBezTo>
                  <a:lnTo>
                    <a:pt x="0" y="59087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8266" tIns="78266" rIns="78266" bIns="78266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baseline="0" dirty="0" smtClean="0"/>
                <a:t>szolgáltatói felelősség biztosítás</a:t>
              </a:r>
              <a:endParaRPr lang="hu-HU" sz="1600" kern="1200" dirty="0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2675241" y="3709070"/>
              <a:ext cx="5862804" cy="354513"/>
            </a:xfrm>
            <a:custGeom>
              <a:avLst/>
              <a:gdLst>
                <a:gd name="connsiteX0" fmla="*/ 0 w 5853663"/>
                <a:gd name="connsiteY0" fmla="*/ 59087 h 354513"/>
                <a:gd name="connsiteX1" fmla="*/ 59087 w 5853663"/>
                <a:gd name="connsiteY1" fmla="*/ 0 h 354513"/>
                <a:gd name="connsiteX2" fmla="*/ 5794576 w 5853663"/>
                <a:gd name="connsiteY2" fmla="*/ 0 h 354513"/>
                <a:gd name="connsiteX3" fmla="*/ 5853663 w 5853663"/>
                <a:gd name="connsiteY3" fmla="*/ 59087 h 354513"/>
                <a:gd name="connsiteX4" fmla="*/ 5853663 w 5853663"/>
                <a:gd name="connsiteY4" fmla="*/ 295426 h 354513"/>
                <a:gd name="connsiteX5" fmla="*/ 5794576 w 5853663"/>
                <a:gd name="connsiteY5" fmla="*/ 354513 h 354513"/>
                <a:gd name="connsiteX6" fmla="*/ 59087 w 5853663"/>
                <a:gd name="connsiteY6" fmla="*/ 354513 h 354513"/>
                <a:gd name="connsiteX7" fmla="*/ 0 w 5853663"/>
                <a:gd name="connsiteY7" fmla="*/ 295426 h 354513"/>
                <a:gd name="connsiteX8" fmla="*/ 0 w 5853663"/>
                <a:gd name="connsiteY8" fmla="*/ 59087 h 35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3663" h="354513">
                  <a:moveTo>
                    <a:pt x="0" y="59087"/>
                  </a:moveTo>
                  <a:cubicBezTo>
                    <a:pt x="0" y="26454"/>
                    <a:pt x="26454" y="0"/>
                    <a:pt x="59087" y="0"/>
                  </a:cubicBezTo>
                  <a:lnTo>
                    <a:pt x="5794576" y="0"/>
                  </a:lnTo>
                  <a:cubicBezTo>
                    <a:pt x="5827209" y="0"/>
                    <a:pt x="5853663" y="26454"/>
                    <a:pt x="5853663" y="59087"/>
                  </a:cubicBezTo>
                  <a:lnTo>
                    <a:pt x="5853663" y="295426"/>
                  </a:lnTo>
                  <a:cubicBezTo>
                    <a:pt x="5853663" y="328059"/>
                    <a:pt x="5827209" y="354513"/>
                    <a:pt x="5794576" y="354513"/>
                  </a:cubicBezTo>
                  <a:lnTo>
                    <a:pt x="59087" y="354513"/>
                  </a:lnTo>
                  <a:cubicBezTo>
                    <a:pt x="26454" y="354513"/>
                    <a:pt x="0" y="328059"/>
                    <a:pt x="0" y="295426"/>
                  </a:cubicBezTo>
                  <a:lnTo>
                    <a:pt x="0" y="59087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8266" tIns="78266" rIns="78266" bIns="78266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baseline="0" dirty="0" smtClean="0"/>
                <a:t>szolgáltatás tárgyában okozott károk felelősségbiztosítás</a:t>
              </a:r>
              <a:endParaRPr lang="hu-HU" sz="1600" kern="1200" dirty="0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1102455" y="5515297"/>
              <a:ext cx="5853663" cy="354513"/>
            </a:xfrm>
            <a:custGeom>
              <a:avLst/>
              <a:gdLst>
                <a:gd name="connsiteX0" fmla="*/ 0 w 5853663"/>
                <a:gd name="connsiteY0" fmla="*/ 59087 h 354513"/>
                <a:gd name="connsiteX1" fmla="*/ 59087 w 5853663"/>
                <a:gd name="connsiteY1" fmla="*/ 0 h 354513"/>
                <a:gd name="connsiteX2" fmla="*/ 5794576 w 5853663"/>
                <a:gd name="connsiteY2" fmla="*/ 0 h 354513"/>
                <a:gd name="connsiteX3" fmla="*/ 5853663 w 5853663"/>
                <a:gd name="connsiteY3" fmla="*/ 59087 h 354513"/>
                <a:gd name="connsiteX4" fmla="*/ 5853663 w 5853663"/>
                <a:gd name="connsiteY4" fmla="*/ 295426 h 354513"/>
                <a:gd name="connsiteX5" fmla="*/ 5794576 w 5853663"/>
                <a:gd name="connsiteY5" fmla="*/ 354513 h 354513"/>
                <a:gd name="connsiteX6" fmla="*/ 59087 w 5853663"/>
                <a:gd name="connsiteY6" fmla="*/ 354513 h 354513"/>
                <a:gd name="connsiteX7" fmla="*/ 0 w 5853663"/>
                <a:gd name="connsiteY7" fmla="*/ 295426 h 354513"/>
                <a:gd name="connsiteX8" fmla="*/ 0 w 5853663"/>
                <a:gd name="connsiteY8" fmla="*/ 59087 h 35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3663" h="354513">
                  <a:moveTo>
                    <a:pt x="0" y="59087"/>
                  </a:moveTo>
                  <a:cubicBezTo>
                    <a:pt x="0" y="26454"/>
                    <a:pt x="26454" y="0"/>
                    <a:pt x="59087" y="0"/>
                  </a:cubicBezTo>
                  <a:lnTo>
                    <a:pt x="5794576" y="0"/>
                  </a:lnTo>
                  <a:cubicBezTo>
                    <a:pt x="5827209" y="0"/>
                    <a:pt x="5853663" y="26454"/>
                    <a:pt x="5853663" y="59087"/>
                  </a:cubicBezTo>
                  <a:lnTo>
                    <a:pt x="5853663" y="295426"/>
                  </a:lnTo>
                  <a:cubicBezTo>
                    <a:pt x="5853663" y="328059"/>
                    <a:pt x="5827209" y="354513"/>
                    <a:pt x="5794576" y="354513"/>
                  </a:cubicBezTo>
                  <a:lnTo>
                    <a:pt x="59087" y="354513"/>
                  </a:lnTo>
                  <a:cubicBezTo>
                    <a:pt x="26454" y="354513"/>
                    <a:pt x="0" y="328059"/>
                    <a:pt x="0" y="295426"/>
                  </a:cubicBezTo>
                  <a:lnTo>
                    <a:pt x="0" y="59087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78266" tIns="78266" rIns="78266" bIns="78266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baseline="0" smtClean="0"/>
                <a:t>környezetszennyezési felelősségbiztosítás</a:t>
              </a:r>
              <a:endParaRPr lang="hu-HU" sz="1600" kern="1200"/>
            </a:p>
          </p:txBody>
        </p:sp>
        <p:sp>
          <p:nvSpPr>
            <p:cNvPr id="17" name="Szabadkézi sokszög 16"/>
            <p:cNvSpPr/>
            <p:nvPr/>
          </p:nvSpPr>
          <p:spPr>
            <a:xfrm>
              <a:off x="2684382" y="4059818"/>
              <a:ext cx="5853663" cy="354513"/>
            </a:xfrm>
            <a:custGeom>
              <a:avLst/>
              <a:gdLst>
                <a:gd name="connsiteX0" fmla="*/ 0 w 5853663"/>
                <a:gd name="connsiteY0" fmla="*/ 59087 h 354513"/>
                <a:gd name="connsiteX1" fmla="*/ 59087 w 5853663"/>
                <a:gd name="connsiteY1" fmla="*/ 0 h 354513"/>
                <a:gd name="connsiteX2" fmla="*/ 5794576 w 5853663"/>
                <a:gd name="connsiteY2" fmla="*/ 0 h 354513"/>
                <a:gd name="connsiteX3" fmla="*/ 5853663 w 5853663"/>
                <a:gd name="connsiteY3" fmla="*/ 59087 h 354513"/>
                <a:gd name="connsiteX4" fmla="*/ 5853663 w 5853663"/>
                <a:gd name="connsiteY4" fmla="*/ 295426 h 354513"/>
                <a:gd name="connsiteX5" fmla="*/ 5794576 w 5853663"/>
                <a:gd name="connsiteY5" fmla="*/ 354513 h 354513"/>
                <a:gd name="connsiteX6" fmla="*/ 59087 w 5853663"/>
                <a:gd name="connsiteY6" fmla="*/ 354513 h 354513"/>
                <a:gd name="connsiteX7" fmla="*/ 0 w 5853663"/>
                <a:gd name="connsiteY7" fmla="*/ 295426 h 354513"/>
                <a:gd name="connsiteX8" fmla="*/ 0 w 5853663"/>
                <a:gd name="connsiteY8" fmla="*/ 59087 h 35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3663" h="354513">
                  <a:moveTo>
                    <a:pt x="0" y="59087"/>
                  </a:moveTo>
                  <a:cubicBezTo>
                    <a:pt x="0" y="26454"/>
                    <a:pt x="26454" y="0"/>
                    <a:pt x="59087" y="0"/>
                  </a:cubicBezTo>
                  <a:lnTo>
                    <a:pt x="5794576" y="0"/>
                  </a:lnTo>
                  <a:cubicBezTo>
                    <a:pt x="5827209" y="0"/>
                    <a:pt x="5853663" y="26454"/>
                    <a:pt x="5853663" y="59087"/>
                  </a:cubicBezTo>
                  <a:lnTo>
                    <a:pt x="5853663" y="295426"/>
                  </a:lnTo>
                  <a:cubicBezTo>
                    <a:pt x="5853663" y="328059"/>
                    <a:pt x="5827209" y="354513"/>
                    <a:pt x="5794576" y="354513"/>
                  </a:cubicBezTo>
                  <a:lnTo>
                    <a:pt x="59087" y="354513"/>
                  </a:lnTo>
                  <a:cubicBezTo>
                    <a:pt x="26454" y="354513"/>
                    <a:pt x="0" y="328059"/>
                    <a:pt x="0" y="295426"/>
                  </a:cubicBezTo>
                  <a:lnTo>
                    <a:pt x="0" y="59087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8266" tIns="78266" rIns="78266" bIns="78266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baseline="0" dirty="0" smtClean="0"/>
                <a:t>szálloda üzemeltetői felelősségbiztosítás</a:t>
              </a:r>
              <a:endParaRPr lang="hu-HU" sz="1600" kern="1200" dirty="0"/>
            </a:p>
          </p:txBody>
        </p:sp>
        <p:sp>
          <p:nvSpPr>
            <p:cNvPr id="18" name="Szabadkézi sokszög 17"/>
            <p:cNvSpPr/>
            <p:nvPr/>
          </p:nvSpPr>
          <p:spPr>
            <a:xfrm>
              <a:off x="2675241" y="4428486"/>
              <a:ext cx="5853663" cy="354513"/>
            </a:xfrm>
            <a:custGeom>
              <a:avLst/>
              <a:gdLst>
                <a:gd name="connsiteX0" fmla="*/ 0 w 5853663"/>
                <a:gd name="connsiteY0" fmla="*/ 59087 h 354513"/>
                <a:gd name="connsiteX1" fmla="*/ 59087 w 5853663"/>
                <a:gd name="connsiteY1" fmla="*/ 0 h 354513"/>
                <a:gd name="connsiteX2" fmla="*/ 5794576 w 5853663"/>
                <a:gd name="connsiteY2" fmla="*/ 0 h 354513"/>
                <a:gd name="connsiteX3" fmla="*/ 5853663 w 5853663"/>
                <a:gd name="connsiteY3" fmla="*/ 59087 h 354513"/>
                <a:gd name="connsiteX4" fmla="*/ 5853663 w 5853663"/>
                <a:gd name="connsiteY4" fmla="*/ 295426 h 354513"/>
                <a:gd name="connsiteX5" fmla="*/ 5794576 w 5853663"/>
                <a:gd name="connsiteY5" fmla="*/ 354513 h 354513"/>
                <a:gd name="connsiteX6" fmla="*/ 59087 w 5853663"/>
                <a:gd name="connsiteY6" fmla="*/ 354513 h 354513"/>
                <a:gd name="connsiteX7" fmla="*/ 0 w 5853663"/>
                <a:gd name="connsiteY7" fmla="*/ 295426 h 354513"/>
                <a:gd name="connsiteX8" fmla="*/ 0 w 5853663"/>
                <a:gd name="connsiteY8" fmla="*/ 59087 h 35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3663" h="354513">
                  <a:moveTo>
                    <a:pt x="0" y="59087"/>
                  </a:moveTo>
                  <a:cubicBezTo>
                    <a:pt x="0" y="26454"/>
                    <a:pt x="26454" y="0"/>
                    <a:pt x="59087" y="0"/>
                  </a:cubicBezTo>
                  <a:lnTo>
                    <a:pt x="5794576" y="0"/>
                  </a:lnTo>
                  <a:cubicBezTo>
                    <a:pt x="5827209" y="0"/>
                    <a:pt x="5853663" y="26454"/>
                    <a:pt x="5853663" y="59087"/>
                  </a:cubicBezTo>
                  <a:lnTo>
                    <a:pt x="5853663" y="295426"/>
                  </a:lnTo>
                  <a:cubicBezTo>
                    <a:pt x="5853663" y="328059"/>
                    <a:pt x="5827209" y="354513"/>
                    <a:pt x="5794576" y="354513"/>
                  </a:cubicBezTo>
                  <a:lnTo>
                    <a:pt x="59087" y="354513"/>
                  </a:lnTo>
                  <a:cubicBezTo>
                    <a:pt x="26454" y="354513"/>
                    <a:pt x="0" y="328059"/>
                    <a:pt x="0" y="295426"/>
                  </a:cubicBezTo>
                  <a:lnTo>
                    <a:pt x="0" y="59087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8266" tIns="78266" rIns="78266" bIns="78266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dirty="0"/>
                <a:t>gépjárműjavítók felelősségbiztosítása</a:t>
              </a:r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2675240" y="4800838"/>
              <a:ext cx="5853663" cy="354513"/>
            </a:xfrm>
            <a:custGeom>
              <a:avLst/>
              <a:gdLst>
                <a:gd name="connsiteX0" fmla="*/ 0 w 5853663"/>
                <a:gd name="connsiteY0" fmla="*/ 59087 h 354513"/>
                <a:gd name="connsiteX1" fmla="*/ 59087 w 5853663"/>
                <a:gd name="connsiteY1" fmla="*/ 0 h 354513"/>
                <a:gd name="connsiteX2" fmla="*/ 5794576 w 5853663"/>
                <a:gd name="connsiteY2" fmla="*/ 0 h 354513"/>
                <a:gd name="connsiteX3" fmla="*/ 5853663 w 5853663"/>
                <a:gd name="connsiteY3" fmla="*/ 59087 h 354513"/>
                <a:gd name="connsiteX4" fmla="*/ 5853663 w 5853663"/>
                <a:gd name="connsiteY4" fmla="*/ 295426 h 354513"/>
                <a:gd name="connsiteX5" fmla="*/ 5794576 w 5853663"/>
                <a:gd name="connsiteY5" fmla="*/ 354513 h 354513"/>
                <a:gd name="connsiteX6" fmla="*/ 59087 w 5853663"/>
                <a:gd name="connsiteY6" fmla="*/ 354513 h 354513"/>
                <a:gd name="connsiteX7" fmla="*/ 0 w 5853663"/>
                <a:gd name="connsiteY7" fmla="*/ 295426 h 354513"/>
                <a:gd name="connsiteX8" fmla="*/ 0 w 5853663"/>
                <a:gd name="connsiteY8" fmla="*/ 59087 h 35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3663" h="354513">
                  <a:moveTo>
                    <a:pt x="0" y="59087"/>
                  </a:moveTo>
                  <a:cubicBezTo>
                    <a:pt x="0" y="26454"/>
                    <a:pt x="26454" y="0"/>
                    <a:pt x="59087" y="0"/>
                  </a:cubicBezTo>
                  <a:lnTo>
                    <a:pt x="5794576" y="0"/>
                  </a:lnTo>
                  <a:cubicBezTo>
                    <a:pt x="5827209" y="0"/>
                    <a:pt x="5853663" y="26454"/>
                    <a:pt x="5853663" y="59087"/>
                  </a:cubicBezTo>
                  <a:lnTo>
                    <a:pt x="5853663" y="295426"/>
                  </a:lnTo>
                  <a:cubicBezTo>
                    <a:pt x="5853663" y="328059"/>
                    <a:pt x="5827209" y="354513"/>
                    <a:pt x="5794576" y="354513"/>
                  </a:cubicBezTo>
                  <a:lnTo>
                    <a:pt x="59087" y="354513"/>
                  </a:lnTo>
                  <a:cubicBezTo>
                    <a:pt x="26454" y="354513"/>
                    <a:pt x="0" y="328059"/>
                    <a:pt x="0" y="295426"/>
                  </a:cubicBezTo>
                  <a:lnTo>
                    <a:pt x="0" y="59087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8266" tIns="78266" rIns="78266" bIns="78266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baseline="0" dirty="0" smtClean="0"/>
                <a:t>eredetiségvizsgálók felelősségbiztosítása</a:t>
              </a:r>
              <a:endParaRPr lang="hu-HU" sz="1600" kern="1200" dirty="0"/>
            </a:p>
          </p:txBody>
        </p:sp>
        <p:sp>
          <p:nvSpPr>
            <p:cNvPr id="20" name="Szabadkézi sokszög 19"/>
            <p:cNvSpPr/>
            <p:nvPr/>
          </p:nvSpPr>
          <p:spPr>
            <a:xfrm>
              <a:off x="2675239" y="5148701"/>
              <a:ext cx="5853663" cy="354513"/>
            </a:xfrm>
            <a:custGeom>
              <a:avLst/>
              <a:gdLst>
                <a:gd name="connsiteX0" fmla="*/ 0 w 5853663"/>
                <a:gd name="connsiteY0" fmla="*/ 59087 h 354513"/>
                <a:gd name="connsiteX1" fmla="*/ 59087 w 5853663"/>
                <a:gd name="connsiteY1" fmla="*/ 0 h 354513"/>
                <a:gd name="connsiteX2" fmla="*/ 5794576 w 5853663"/>
                <a:gd name="connsiteY2" fmla="*/ 0 h 354513"/>
                <a:gd name="connsiteX3" fmla="*/ 5853663 w 5853663"/>
                <a:gd name="connsiteY3" fmla="*/ 59087 h 354513"/>
                <a:gd name="connsiteX4" fmla="*/ 5853663 w 5853663"/>
                <a:gd name="connsiteY4" fmla="*/ 295426 h 354513"/>
                <a:gd name="connsiteX5" fmla="*/ 5794576 w 5853663"/>
                <a:gd name="connsiteY5" fmla="*/ 354513 h 354513"/>
                <a:gd name="connsiteX6" fmla="*/ 59087 w 5853663"/>
                <a:gd name="connsiteY6" fmla="*/ 354513 h 354513"/>
                <a:gd name="connsiteX7" fmla="*/ 0 w 5853663"/>
                <a:gd name="connsiteY7" fmla="*/ 295426 h 354513"/>
                <a:gd name="connsiteX8" fmla="*/ 0 w 5853663"/>
                <a:gd name="connsiteY8" fmla="*/ 59087 h 35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3663" h="354513">
                  <a:moveTo>
                    <a:pt x="0" y="59087"/>
                  </a:moveTo>
                  <a:cubicBezTo>
                    <a:pt x="0" y="26454"/>
                    <a:pt x="26454" y="0"/>
                    <a:pt x="59087" y="0"/>
                  </a:cubicBezTo>
                  <a:lnTo>
                    <a:pt x="5794576" y="0"/>
                  </a:lnTo>
                  <a:cubicBezTo>
                    <a:pt x="5827209" y="0"/>
                    <a:pt x="5853663" y="26454"/>
                    <a:pt x="5853663" y="59087"/>
                  </a:cubicBezTo>
                  <a:lnTo>
                    <a:pt x="5853663" y="295426"/>
                  </a:lnTo>
                  <a:cubicBezTo>
                    <a:pt x="5853663" y="328059"/>
                    <a:pt x="5827209" y="354513"/>
                    <a:pt x="5794576" y="354513"/>
                  </a:cubicBezTo>
                  <a:lnTo>
                    <a:pt x="59087" y="354513"/>
                  </a:lnTo>
                  <a:cubicBezTo>
                    <a:pt x="26454" y="354513"/>
                    <a:pt x="0" y="328059"/>
                    <a:pt x="0" y="295426"/>
                  </a:cubicBezTo>
                  <a:lnTo>
                    <a:pt x="0" y="59087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8266" tIns="78266" rIns="78266" bIns="78266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dirty="0"/>
                <a:t>gyógyszertári felelősségbiztosítás</a:t>
              </a:r>
            </a:p>
          </p:txBody>
        </p:sp>
        <p:sp>
          <p:nvSpPr>
            <p:cNvPr id="21" name="Szabadkézi sokszög 20"/>
            <p:cNvSpPr/>
            <p:nvPr/>
          </p:nvSpPr>
          <p:spPr>
            <a:xfrm>
              <a:off x="1102454" y="5866045"/>
              <a:ext cx="5853663" cy="354513"/>
            </a:xfrm>
            <a:custGeom>
              <a:avLst/>
              <a:gdLst>
                <a:gd name="connsiteX0" fmla="*/ 0 w 5853663"/>
                <a:gd name="connsiteY0" fmla="*/ 59087 h 354513"/>
                <a:gd name="connsiteX1" fmla="*/ 59087 w 5853663"/>
                <a:gd name="connsiteY1" fmla="*/ 0 h 354513"/>
                <a:gd name="connsiteX2" fmla="*/ 5794576 w 5853663"/>
                <a:gd name="connsiteY2" fmla="*/ 0 h 354513"/>
                <a:gd name="connsiteX3" fmla="*/ 5853663 w 5853663"/>
                <a:gd name="connsiteY3" fmla="*/ 59087 h 354513"/>
                <a:gd name="connsiteX4" fmla="*/ 5853663 w 5853663"/>
                <a:gd name="connsiteY4" fmla="*/ 295426 h 354513"/>
                <a:gd name="connsiteX5" fmla="*/ 5794576 w 5853663"/>
                <a:gd name="connsiteY5" fmla="*/ 354513 h 354513"/>
                <a:gd name="connsiteX6" fmla="*/ 59087 w 5853663"/>
                <a:gd name="connsiteY6" fmla="*/ 354513 h 354513"/>
                <a:gd name="connsiteX7" fmla="*/ 0 w 5853663"/>
                <a:gd name="connsiteY7" fmla="*/ 295426 h 354513"/>
                <a:gd name="connsiteX8" fmla="*/ 0 w 5853663"/>
                <a:gd name="connsiteY8" fmla="*/ 59087 h 35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3663" h="354513">
                  <a:moveTo>
                    <a:pt x="0" y="59087"/>
                  </a:moveTo>
                  <a:cubicBezTo>
                    <a:pt x="0" y="26454"/>
                    <a:pt x="26454" y="0"/>
                    <a:pt x="59087" y="0"/>
                  </a:cubicBezTo>
                  <a:lnTo>
                    <a:pt x="5794576" y="0"/>
                  </a:lnTo>
                  <a:cubicBezTo>
                    <a:pt x="5827209" y="0"/>
                    <a:pt x="5853663" y="26454"/>
                    <a:pt x="5853663" y="59087"/>
                  </a:cubicBezTo>
                  <a:lnTo>
                    <a:pt x="5853663" y="295426"/>
                  </a:lnTo>
                  <a:cubicBezTo>
                    <a:pt x="5853663" y="328059"/>
                    <a:pt x="5827209" y="354513"/>
                    <a:pt x="5794576" y="354513"/>
                  </a:cubicBezTo>
                  <a:lnTo>
                    <a:pt x="59087" y="354513"/>
                  </a:lnTo>
                  <a:cubicBezTo>
                    <a:pt x="26454" y="354513"/>
                    <a:pt x="0" y="328059"/>
                    <a:pt x="0" y="295426"/>
                  </a:cubicBezTo>
                  <a:lnTo>
                    <a:pt x="0" y="59087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78266" tIns="78266" rIns="78266" bIns="78266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baseline="0" dirty="0" smtClean="0"/>
                <a:t>tanuló baleseti és felelősségbiztosítás</a:t>
              </a:r>
              <a:endParaRPr lang="hu-HU" sz="1600" kern="1200" dirty="0"/>
            </a:p>
          </p:txBody>
        </p:sp>
      </p:grp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10" name="Cím 3"/>
          <p:cNvSpPr>
            <a:spLocks noGrp="1"/>
          </p:cNvSpPr>
          <p:nvPr>
            <p:ph type="title"/>
          </p:nvPr>
        </p:nvSpPr>
        <p:spPr>
          <a:xfrm>
            <a:off x="238529" y="207769"/>
            <a:ext cx="6224159" cy="724562"/>
          </a:xfrm>
        </p:spPr>
        <p:txBody>
          <a:bodyPr>
            <a:normAutofit fontScale="90000"/>
          </a:bodyPr>
          <a:lstStyle/>
          <a:p>
            <a:r>
              <a:rPr lang="hu-HU" sz="3200" b="1" dirty="0"/>
              <a:t>KVB-13 Termék </a:t>
            </a:r>
            <a:r>
              <a:rPr lang="hu-HU" sz="3200" b="1" dirty="0" smtClean="0"/>
              <a:t>felépítése </a:t>
            </a:r>
            <a:br>
              <a:rPr lang="hu-HU" sz="3200" b="1" dirty="0" smtClean="0"/>
            </a:br>
            <a:r>
              <a:rPr lang="hu-HU" sz="3200" b="1" dirty="0" smtClean="0"/>
              <a:t>Felelősségbiztosítás</a:t>
            </a:r>
            <a:endParaRPr lang="hu-HU" sz="3200" b="1" dirty="0"/>
          </a:p>
        </p:txBody>
      </p:sp>
      <p:sp>
        <p:nvSpPr>
          <p:cNvPr id="2" name="Ellipszis 1"/>
          <p:cNvSpPr/>
          <p:nvPr/>
        </p:nvSpPr>
        <p:spPr>
          <a:xfrm>
            <a:off x="2049309" y="3550550"/>
            <a:ext cx="4015589" cy="401216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2049309" y="5166573"/>
            <a:ext cx="3928188" cy="401216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2049309" y="4701092"/>
            <a:ext cx="4413379" cy="45050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0500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778" y="4538184"/>
            <a:ext cx="1481435" cy="1474279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02760" cy="1065257"/>
          </a:xfrm>
        </p:spPr>
        <p:txBody>
          <a:bodyPr/>
          <a:lstStyle/>
          <a:p>
            <a:r>
              <a:rPr lang="hu-HU" sz="2900" b="1" dirty="0">
                <a:solidFill>
                  <a:srgbClr val="003767"/>
                </a:solidFill>
              </a:rPr>
              <a:t>KVB-13 Termék felépítése </a:t>
            </a:r>
            <a:br>
              <a:rPr lang="hu-HU" sz="2900" b="1" dirty="0">
                <a:solidFill>
                  <a:srgbClr val="003767"/>
                </a:solidFill>
              </a:rPr>
            </a:br>
            <a:r>
              <a:rPr lang="hu-HU" sz="2900" b="1" dirty="0">
                <a:solidFill>
                  <a:srgbClr val="003767"/>
                </a:solidFill>
              </a:rPr>
              <a:t>Felelősségbiztosítás</a:t>
            </a:r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2233432" y="3102392"/>
            <a:ext cx="1504029" cy="1470216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403" y="4935461"/>
            <a:ext cx="1261981" cy="125588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836" y="1150330"/>
            <a:ext cx="1261981" cy="125588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380" y="2092450"/>
            <a:ext cx="1261981" cy="125588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35" y="1536638"/>
            <a:ext cx="1261981" cy="125588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38" y="2482600"/>
            <a:ext cx="1261981" cy="125588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429" y="4756579"/>
            <a:ext cx="1261981" cy="125588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608" y="2867767"/>
            <a:ext cx="1664352" cy="1633870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2579213" y="1903873"/>
            <a:ext cx="796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bérlői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43201" y="2904955"/>
            <a:ext cx="1221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munkáltatói</a:t>
            </a:r>
            <a:endParaRPr lang="hu-HU" sz="16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265117" y="2582569"/>
            <a:ext cx="1133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bérbeadói</a:t>
            </a:r>
            <a:endParaRPr lang="hu-HU" sz="16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097778" y="4935461"/>
            <a:ext cx="1679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Általános és épülethasználói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3836293" y="5227848"/>
            <a:ext cx="984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termék</a:t>
            </a:r>
            <a:endParaRPr lang="hu-HU" sz="16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2456869" y="3623868"/>
            <a:ext cx="1154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5,25,50</a:t>
            </a:r>
            <a:endParaRPr lang="hu-HU" sz="20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3883758" y="3438355"/>
            <a:ext cx="984077" cy="42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285512" y="3414504"/>
            <a:ext cx="1154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5,15,25</a:t>
            </a:r>
            <a:endParaRPr lang="hu-HU" sz="2000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6289171" y="5157751"/>
            <a:ext cx="124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k</a:t>
            </a:r>
            <a:r>
              <a:rPr lang="hu-HU" sz="1600" dirty="0" smtClean="0"/>
              <a:t>örnyezet-szennyezői</a:t>
            </a:r>
            <a:endParaRPr lang="hu-HU" sz="16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6177013" y="1541929"/>
            <a:ext cx="1233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szolgáltatói</a:t>
            </a:r>
            <a:endParaRPr lang="hu-HU" sz="1600" dirty="0"/>
          </a:p>
        </p:txBody>
      </p:sp>
      <p:cxnSp>
        <p:nvCxnSpPr>
          <p:cNvPr id="38" name="Egyenes összekötő 37"/>
          <p:cNvCxnSpPr/>
          <p:nvPr/>
        </p:nvCxnSpPr>
        <p:spPr>
          <a:xfrm>
            <a:off x="1489617" y="3240985"/>
            <a:ext cx="771220" cy="382883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>
            <a:endCxn id="5" idx="0"/>
          </p:cNvCxnSpPr>
          <p:nvPr/>
        </p:nvCxnSpPr>
        <p:spPr>
          <a:xfrm>
            <a:off x="2905784" y="2582569"/>
            <a:ext cx="79663" cy="519823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/>
          <p:nvPr/>
        </p:nvCxnSpPr>
        <p:spPr>
          <a:xfrm flipH="1">
            <a:off x="3757931" y="3110542"/>
            <a:ext cx="680109" cy="609236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>
            <a:endCxn id="5" idx="3"/>
          </p:cNvCxnSpPr>
          <p:nvPr/>
        </p:nvCxnSpPr>
        <p:spPr>
          <a:xfrm flipV="1">
            <a:off x="2212962" y="4357300"/>
            <a:ext cx="240730" cy="353901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>
            <a:endCxn id="5" idx="5"/>
          </p:cNvCxnSpPr>
          <p:nvPr/>
        </p:nvCxnSpPr>
        <p:spPr>
          <a:xfrm flipH="1" flipV="1">
            <a:off x="3517201" y="4357300"/>
            <a:ext cx="401395" cy="578161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>
            <a:off x="6793825" y="2305232"/>
            <a:ext cx="33959" cy="643316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/>
          <p:cNvCxnSpPr>
            <a:stCxn id="7" idx="0"/>
          </p:cNvCxnSpPr>
          <p:nvPr/>
        </p:nvCxnSpPr>
        <p:spPr>
          <a:xfrm flipH="1" flipV="1">
            <a:off x="6911393" y="4357300"/>
            <a:ext cx="1" cy="578161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6825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44070" y="476672"/>
            <a:ext cx="6915889" cy="867398"/>
          </a:xfrm>
        </p:spPr>
        <p:txBody>
          <a:bodyPr>
            <a:normAutofit fontScale="90000"/>
          </a:bodyPr>
          <a:lstStyle/>
          <a:p>
            <a:r>
              <a:rPr lang="hu-HU" sz="2900" b="1" dirty="0">
                <a:solidFill>
                  <a:srgbClr val="003767"/>
                </a:solidFill>
              </a:rPr>
              <a:t>KVB-13 Termék felépítése </a:t>
            </a:r>
            <a:br>
              <a:rPr lang="hu-HU" sz="2900" b="1" dirty="0">
                <a:solidFill>
                  <a:srgbClr val="003767"/>
                </a:solidFill>
              </a:rPr>
            </a:br>
            <a:r>
              <a:rPr lang="hu-HU" sz="2900" b="1" dirty="0">
                <a:solidFill>
                  <a:srgbClr val="003767"/>
                </a:solidFill>
              </a:rPr>
              <a:t>Felelősségbiztosítás</a:t>
            </a: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744070" y="3334883"/>
            <a:ext cx="1504029" cy="1470216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139" y="4605917"/>
            <a:ext cx="1558316" cy="1550789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6929523" y="4983007"/>
            <a:ext cx="146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Szolgáltatás tárgya</a:t>
            </a:r>
            <a:endParaRPr lang="hu-HU" sz="16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125062" y="3940901"/>
            <a:ext cx="1154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5,15</a:t>
            </a:r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883758" y="3438355"/>
            <a:ext cx="984077" cy="42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3" name="Ellipszis 22"/>
          <p:cNvSpPr/>
          <p:nvPr/>
        </p:nvSpPr>
        <p:spPr>
          <a:xfrm>
            <a:off x="4811084" y="3405848"/>
            <a:ext cx="1504029" cy="1470216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5257792" y="3956149"/>
            <a:ext cx="1154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5</a:t>
            </a:r>
            <a:endParaRPr lang="hu-HU" sz="2000" b="1" dirty="0"/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797" y="1680041"/>
            <a:ext cx="1558316" cy="1550789"/>
          </a:xfrm>
          <a:prstGeom prst="rect">
            <a:avLst/>
          </a:prstGeom>
        </p:spPr>
      </p:pic>
      <p:sp>
        <p:nvSpPr>
          <p:cNvPr id="31" name="Szövegdoboz 30"/>
          <p:cNvSpPr txBox="1"/>
          <p:nvPr/>
        </p:nvSpPr>
        <p:spPr>
          <a:xfrm>
            <a:off x="4926762" y="1965971"/>
            <a:ext cx="1485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Eredet-vizsgálatot végzők felelőssége</a:t>
            </a:r>
            <a:endParaRPr lang="hu-HU" sz="1600" dirty="0"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488" y="4605917"/>
            <a:ext cx="1558316" cy="1550789"/>
          </a:xfrm>
          <a:prstGeom prst="rect">
            <a:avLst/>
          </a:prstGeom>
        </p:spPr>
      </p:pic>
      <p:sp>
        <p:nvSpPr>
          <p:cNvPr id="33" name="Szövegdoboz 32"/>
          <p:cNvSpPr txBox="1"/>
          <p:nvPr/>
        </p:nvSpPr>
        <p:spPr>
          <a:xfrm>
            <a:off x="3259872" y="4983007"/>
            <a:ext cx="1460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Tanuló felelősség és baleset</a:t>
            </a:r>
            <a:endParaRPr lang="hu-HU" sz="1600" dirty="0"/>
          </a:p>
        </p:txBody>
      </p:sp>
      <p:pic>
        <p:nvPicPr>
          <p:cNvPr id="34" name="Kép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98" y="1654377"/>
            <a:ext cx="1558316" cy="1550789"/>
          </a:xfrm>
          <a:prstGeom prst="rect">
            <a:avLst/>
          </a:prstGeom>
        </p:spPr>
      </p:pic>
      <p:sp>
        <p:nvSpPr>
          <p:cNvPr id="35" name="Szövegdoboz 34"/>
          <p:cNvSpPr txBox="1"/>
          <p:nvPr/>
        </p:nvSpPr>
        <p:spPr>
          <a:xfrm>
            <a:off x="889182" y="2031467"/>
            <a:ext cx="1460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Szállodai szolgáltatás</a:t>
            </a:r>
            <a:endParaRPr lang="hu-HU" sz="1600" dirty="0"/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70" y="5000200"/>
            <a:ext cx="1558316" cy="1550789"/>
          </a:xfrm>
          <a:prstGeom prst="rect">
            <a:avLst/>
          </a:prstGeom>
        </p:spPr>
      </p:pic>
      <p:sp>
        <p:nvSpPr>
          <p:cNvPr id="37" name="Szövegdoboz 36"/>
          <p:cNvSpPr txBox="1"/>
          <p:nvPr/>
        </p:nvSpPr>
        <p:spPr>
          <a:xfrm>
            <a:off x="744070" y="5567782"/>
            <a:ext cx="173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gépjárműjavítók</a:t>
            </a:r>
            <a:endParaRPr lang="hu-HU" sz="1600" dirty="0"/>
          </a:p>
        </p:txBody>
      </p:sp>
      <p:cxnSp>
        <p:nvCxnSpPr>
          <p:cNvPr id="39" name="Egyenes összekötő 38"/>
          <p:cNvCxnSpPr>
            <a:endCxn id="6" idx="0"/>
          </p:cNvCxnSpPr>
          <p:nvPr/>
        </p:nvCxnSpPr>
        <p:spPr>
          <a:xfrm>
            <a:off x="1496084" y="3043189"/>
            <a:ext cx="1" cy="291694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>
            <a:endCxn id="6" idx="4"/>
          </p:cNvCxnSpPr>
          <p:nvPr/>
        </p:nvCxnSpPr>
        <p:spPr>
          <a:xfrm flipV="1">
            <a:off x="1496084" y="4805099"/>
            <a:ext cx="1" cy="271647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>
            <a:off x="5478922" y="3107292"/>
            <a:ext cx="1" cy="291694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>
            <a:endCxn id="23" idx="3"/>
          </p:cNvCxnSpPr>
          <p:nvPr/>
        </p:nvCxnSpPr>
        <p:spPr>
          <a:xfrm flipV="1">
            <a:off x="4473388" y="4660756"/>
            <a:ext cx="557956" cy="322251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 flipH="1" flipV="1">
            <a:off x="6203576" y="4437529"/>
            <a:ext cx="824753" cy="562671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1421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10" name="Cím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6470822" cy="915523"/>
          </a:xfrm>
        </p:spPr>
        <p:txBody>
          <a:bodyPr>
            <a:normAutofit/>
          </a:bodyPr>
          <a:lstStyle/>
          <a:p>
            <a:r>
              <a:rPr lang="hu-HU" sz="3200" b="1" dirty="0"/>
              <a:t>KVB-13 </a:t>
            </a:r>
            <a:r>
              <a:rPr lang="hu-HU" sz="3200" b="1" dirty="0" err="1" smtClean="0"/>
              <a:t>tarifáló</a:t>
            </a:r>
            <a:endParaRPr lang="hu-HU" sz="3200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2195"/>
            <a:ext cx="8229600" cy="48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788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02482"/>
            <a:ext cx="8297694" cy="487449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Rendelkezésre álló kapacitás: </a:t>
            </a:r>
            <a:r>
              <a:rPr lang="hu-HU" dirty="0" smtClean="0"/>
              <a:t>6 </a:t>
            </a:r>
            <a:r>
              <a:rPr lang="hu-HU" dirty="0"/>
              <a:t>Mrd Ft PML </a:t>
            </a:r>
            <a:r>
              <a:rPr lang="hu-HU" dirty="0" smtClean="0"/>
              <a:t>értékhatár</a:t>
            </a:r>
          </a:p>
          <a:p>
            <a:endParaRPr lang="hu-HU" dirty="0"/>
          </a:p>
          <a:p>
            <a:r>
              <a:rPr lang="hu-HU" dirty="0"/>
              <a:t>Egyedi igényre szabható fedezetek</a:t>
            </a:r>
          </a:p>
          <a:p>
            <a:pPr lvl="2"/>
            <a:r>
              <a:rPr lang="hu-HU" dirty="0"/>
              <a:t>Alapfedezet  </a:t>
            </a:r>
            <a:r>
              <a:rPr lang="hu-HU" dirty="0" smtClean="0"/>
              <a:t>Tűzkárbiztosítás /</a:t>
            </a:r>
            <a:r>
              <a:rPr lang="hu-HU" dirty="0"/>
              <a:t>FLEXA / </a:t>
            </a:r>
            <a:endParaRPr lang="hu-HU" dirty="0" smtClean="0"/>
          </a:p>
          <a:p>
            <a:pPr marL="252000" lvl="2" indent="0">
              <a:buNone/>
            </a:pPr>
            <a:r>
              <a:rPr lang="hu-HU" dirty="0" smtClean="0"/>
              <a:t>+ villámcsapás </a:t>
            </a:r>
            <a:r>
              <a:rPr lang="hu-HU" dirty="0"/>
              <a:t>másodlagos hatása </a:t>
            </a:r>
            <a:r>
              <a:rPr lang="hu-HU" dirty="0" smtClean="0"/>
              <a:t>és elektromos tűz</a:t>
            </a:r>
          </a:p>
          <a:p>
            <a:pPr marL="252000" lvl="2" indent="0">
              <a:buNone/>
            </a:pPr>
            <a:r>
              <a:rPr lang="hu-HU" dirty="0" smtClean="0"/>
              <a:t> </a:t>
            </a:r>
            <a:endParaRPr lang="hu-HU" dirty="0"/>
          </a:p>
          <a:p>
            <a:pPr lvl="1"/>
            <a:r>
              <a:rPr lang="hu-HU" sz="1600" b="1" dirty="0"/>
              <a:t>Kiegészítő </a:t>
            </a:r>
            <a:r>
              <a:rPr lang="hu-HU" sz="1600" b="1" dirty="0" smtClean="0"/>
              <a:t>biztosítások</a:t>
            </a:r>
            <a:endParaRPr lang="hu-HU" sz="1600" b="1" dirty="0"/>
          </a:p>
          <a:p>
            <a:pPr lvl="2"/>
            <a:r>
              <a:rPr lang="hu-HU" i="1" dirty="0"/>
              <a:t>földmozgás </a:t>
            </a:r>
          </a:p>
          <a:p>
            <a:pPr lvl="2"/>
            <a:r>
              <a:rPr lang="hu-HU" i="1" dirty="0"/>
              <a:t>vízkár</a:t>
            </a:r>
            <a:r>
              <a:rPr lang="hu-HU" b="1" dirty="0"/>
              <a:t> </a:t>
            </a:r>
            <a:endParaRPr lang="hu-HU" b="1" dirty="0" smtClean="0"/>
          </a:p>
          <a:p>
            <a:pPr lvl="2"/>
            <a:r>
              <a:rPr lang="hu-HU" dirty="0"/>
              <a:t>csővezeték fedezet </a:t>
            </a:r>
          </a:p>
          <a:p>
            <a:pPr lvl="2"/>
            <a:r>
              <a:rPr lang="hu-HU" altLang="hu-HU" dirty="0" smtClean="0"/>
              <a:t>elfolyt </a:t>
            </a:r>
            <a:r>
              <a:rPr lang="hu-HU" altLang="hu-HU" dirty="0"/>
              <a:t>víz fedezete</a:t>
            </a:r>
          </a:p>
          <a:p>
            <a:pPr lvl="2"/>
            <a:r>
              <a:rPr lang="hu-HU" i="1" dirty="0" smtClean="0"/>
              <a:t>viharkár </a:t>
            </a:r>
            <a:r>
              <a:rPr lang="hu-HU" dirty="0" smtClean="0"/>
              <a:t> </a:t>
            </a:r>
          </a:p>
          <a:p>
            <a:pPr lvl="2"/>
            <a:r>
              <a:rPr lang="hu-HU" dirty="0" smtClean="0"/>
              <a:t>üvegtörés </a:t>
            </a:r>
          </a:p>
          <a:p>
            <a:pPr lvl="2"/>
            <a:r>
              <a:rPr lang="hu-HU" altLang="hu-HU" dirty="0"/>
              <a:t>különleges üvegek </a:t>
            </a:r>
          </a:p>
          <a:p>
            <a:pPr lvl="2"/>
            <a:r>
              <a:rPr lang="hu-HU" dirty="0" smtClean="0"/>
              <a:t>betöréses-lopás rablás </a:t>
            </a:r>
          </a:p>
          <a:p>
            <a:pPr lvl="2"/>
            <a:r>
              <a:rPr lang="hu-HU" dirty="0" smtClean="0"/>
              <a:t>küldött rablás </a:t>
            </a:r>
          </a:p>
          <a:p>
            <a:pPr lvl="2"/>
            <a:r>
              <a:rPr lang="hu-HU" dirty="0" smtClean="0"/>
              <a:t>vandalizmus 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VTB-14 Vállalkozói vagyonbiztosítás </a:t>
            </a:r>
            <a:endParaRPr lang="hu-HU" sz="3200" b="1" dirty="0"/>
          </a:p>
        </p:txBody>
      </p:sp>
      <p:sp>
        <p:nvSpPr>
          <p:cNvPr id="9" name="Lekerekített téglalap 8"/>
          <p:cNvSpPr/>
          <p:nvPr/>
        </p:nvSpPr>
        <p:spPr>
          <a:xfrm>
            <a:off x="754374" y="3921124"/>
            <a:ext cx="2055501" cy="307976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6859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hu-HU" altLang="hu-HU" dirty="0"/>
              <a:t>vakolatkárok</a:t>
            </a:r>
          </a:p>
          <a:p>
            <a:pPr lvl="2"/>
            <a:r>
              <a:rPr lang="hu-HU" altLang="hu-HU" dirty="0"/>
              <a:t>tetőbeázási </a:t>
            </a:r>
            <a:r>
              <a:rPr lang="hu-HU" altLang="hu-HU" dirty="0" smtClean="0"/>
              <a:t>károk</a:t>
            </a:r>
            <a:endParaRPr lang="hu-HU" dirty="0" smtClean="0"/>
          </a:p>
          <a:p>
            <a:pPr lvl="2"/>
            <a:r>
              <a:rPr lang="hu-HU" dirty="0" smtClean="0"/>
              <a:t>szállítmánybiztosítás </a:t>
            </a:r>
            <a:endParaRPr lang="hu-HU" dirty="0"/>
          </a:p>
          <a:p>
            <a:pPr lvl="2"/>
            <a:r>
              <a:rPr lang="hu-HU" dirty="0"/>
              <a:t>tűz üzemszünet biztosítás </a:t>
            </a:r>
          </a:p>
          <a:p>
            <a:pPr lvl="2"/>
            <a:r>
              <a:rPr lang="hu-HU" dirty="0" smtClean="0"/>
              <a:t>többletköltség </a:t>
            </a:r>
            <a:endParaRPr lang="hu-HU" dirty="0"/>
          </a:p>
          <a:p>
            <a:pPr lvl="2"/>
            <a:r>
              <a:rPr lang="hu-HU" dirty="0" smtClean="0"/>
              <a:t>mezőgazdasági </a:t>
            </a:r>
            <a:r>
              <a:rPr lang="hu-HU" dirty="0"/>
              <a:t>szárítóberendezések fedezete </a:t>
            </a:r>
          </a:p>
          <a:p>
            <a:pPr lvl="2"/>
            <a:r>
              <a:rPr lang="hu-HU" dirty="0" smtClean="0"/>
              <a:t>hűtött </a:t>
            </a:r>
            <a:r>
              <a:rPr lang="hu-HU" dirty="0"/>
              <a:t>és fagyasztott áruk fedezete </a:t>
            </a:r>
          </a:p>
          <a:p>
            <a:pPr lvl="2"/>
            <a:r>
              <a:rPr lang="hu-HU" dirty="0" smtClean="0"/>
              <a:t>automata </a:t>
            </a:r>
            <a:r>
              <a:rPr lang="hu-HU" dirty="0"/>
              <a:t>tűzoltó-berendezések </a:t>
            </a:r>
          </a:p>
          <a:p>
            <a:pPr lvl="2"/>
            <a:r>
              <a:rPr lang="hu-HU" altLang="hu-HU" dirty="0" smtClean="0"/>
              <a:t>változó </a:t>
            </a:r>
            <a:r>
              <a:rPr lang="hu-HU" altLang="hu-HU" dirty="0"/>
              <a:t>munkahelyek záradéka</a:t>
            </a:r>
          </a:p>
          <a:p>
            <a:pPr lvl="2"/>
            <a:r>
              <a:rPr lang="hu-HU" altLang="hu-HU" dirty="0" smtClean="0"/>
              <a:t>elektromos </a:t>
            </a:r>
            <a:r>
              <a:rPr lang="hu-HU" altLang="hu-HU" dirty="0"/>
              <a:t>és elektronikus gépek, </a:t>
            </a:r>
            <a:r>
              <a:rPr lang="hu-HU" altLang="hu-HU" dirty="0" smtClean="0"/>
              <a:t>berendezések (ELBER)</a:t>
            </a:r>
            <a:endParaRPr lang="hu-HU" altLang="hu-HU" dirty="0"/>
          </a:p>
          <a:p>
            <a:pPr lvl="2"/>
            <a:endParaRPr lang="hu-HU" dirty="0"/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52450" y="1543050"/>
            <a:ext cx="6936060" cy="1166168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Kiegészítő biztosítások</a:t>
            </a:r>
            <a:endParaRPr lang="hu-HU" sz="1800" dirty="0"/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457200" y="476672"/>
            <a:ext cx="7202760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2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3200" b="1" smtClean="0"/>
              <a:t>VTB-14 Vállalkozói vagyonbiztosítás </a:t>
            </a:r>
            <a:endParaRPr lang="hu-HU" sz="3200" b="1" dirty="0"/>
          </a:p>
        </p:txBody>
      </p:sp>
      <p:sp>
        <p:nvSpPr>
          <p:cNvPr id="7" name="Lekerekített téglalap 6"/>
          <p:cNvSpPr/>
          <p:nvPr/>
        </p:nvSpPr>
        <p:spPr>
          <a:xfrm>
            <a:off x="780884" y="2038349"/>
            <a:ext cx="1441616" cy="288925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/>
          <p:cNvSpPr/>
          <p:nvPr/>
        </p:nvSpPr>
        <p:spPr>
          <a:xfrm>
            <a:off x="780884" y="2376258"/>
            <a:ext cx="1882941" cy="258992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Hatszög 8"/>
          <p:cNvSpPr>
            <a:spLocks noChangeArrowheads="1"/>
          </p:cNvSpPr>
          <p:nvPr/>
        </p:nvSpPr>
        <p:spPr bwMode="auto">
          <a:xfrm>
            <a:off x="780884" y="5521473"/>
            <a:ext cx="2417086" cy="7620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FF993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Egyedi záradékok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zis 11"/>
          <p:cNvSpPr>
            <a:spLocks noChangeArrowheads="1"/>
          </p:cNvSpPr>
          <p:nvPr/>
        </p:nvSpPr>
        <p:spPr bwMode="auto">
          <a:xfrm>
            <a:off x="3775976" y="5295482"/>
            <a:ext cx="3046856" cy="1215850"/>
          </a:xfrm>
          <a:prstGeom prst="ellipse">
            <a:avLst/>
          </a:prstGeom>
          <a:solidFill>
            <a:srgbClr val="FF993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Egyedi,</a:t>
            </a:r>
            <a:r>
              <a:rPr kumimoji="0" lang="hu-HU" alt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rögzített szövegű záradékok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83223"/>
      </p:ext>
    </p:extLst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FEL-07 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 smtClean="0"/>
              <a:t>Vállalkozói felelősségbiztosítás</a:t>
            </a:r>
            <a:endParaRPr lang="hu-HU" sz="3200" b="1" dirty="0"/>
          </a:p>
        </p:txBody>
      </p:sp>
      <p:graphicFrame>
        <p:nvGraphicFramePr>
          <p:cNvPr id="7" name="Tartalom helye 4"/>
          <p:cNvGraphicFramePr>
            <a:graphicFrameLocks/>
          </p:cNvGraphicFramePr>
          <p:nvPr>
            <p:extLst/>
          </p:nvPr>
        </p:nvGraphicFramePr>
        <p:xfrm>
          <a:off x="457200" y="1916832"/>
          <a:ext cx="5374536" cy="3026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03151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18</a:t>
            </a:fld>
            <a:endParaRPr lang="hu-HU"/>
          </a:p>
        </p:txBody>
      </p:sp>
      <p:grpSp>
        <p:nvGrpSpPr>
          <p:cNvPr id="8" name="Organization Chart 6"/>
          <p:cNvGrpSpPr>
            <a:grpSpLocks/>
          </p:cNvGrpSpPr>
          <p:nvPr/>
        </p:nvGrpSpPr>
        <p:grpSpPr bwMode="auto">
          <a:xfrm>
            <a:off x="-3852" y="603121"/>
            <a:ext cx="8461083" cy="4730750"/>
            <a:chOff x="91" y="760"/>
            <a:chExt cx="2016" cy="1584"/>
          </a:xfrm>
        </p:grpSpPr>
        <p:cxnSp>
          <p:nvCxnSpPr>
            <p:cNvPr id="1041" name="_s1041"/>
            <p:cNvCxnSpPr>
              <a:cxnSpLocks noChangeShapeType="1"/>
              <a:stCxn id="14" idx="3"/>
              <a:endCxn id="9" idx="2"/>
            </p:cNvCxnSpPr>
            <p:nvPr/>
          </p:nvCxnSpPr>
          <p:spPr bwMode="auto">
            <a:xfrm flipV="1">
              <a:off x="955" y="1048"/>
              <a:ext cx="144" cy="288"/>
            </a:xfrm>
            <a:prstGeom prst="bentConnector2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2" name="_s1042"/>
            <p:cNvCxnSpPr>
              <a:cxnSpLocks noChangeShapeType="1"/>
              <a:stCxn id="13" idx="1"/>
              <a:endCxn id="9" idx="2"/>
            </p:cNvCxnSpPr>
            <p:nvPr/>
          </p:nvCxnSpPr>
          <p:spPr bwMode="auto">
            <a:xfrm rot="10800000">
              <a:off x="1099" y="1048"/>
              <a:ext cx="144" cy="1152"/>
            </a:xfrm>
            <a:prstGeom prst="bentConnector2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3" name="_s1043"/>
            <p:cNvCxnSpPr>
              <a:cxnSpLocks noChangeShapeType="1"/>
              <a:stCxn id="12" idx="3"/>
              <a:endCxn id="9" idx="2"/>
            </p:cNvCxnSpPr>
            <p:nvPr/>
          </p:nvCxnSpPr>
          <p:spPr bwMode="auto">
            <a:xfrm flipV="1">
              <a:off x="955" y="1048"/>
              <a:ext cx="144" cy="1152"/>
            </a:xfrm>
            <a:prstGeom prst="bentConnector2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" name="_s1044"/>
            <p:cNvCxnSpPr>
              <a:cxnSpLocks noChangeShapeType="1"/>
              <a:stCxn id="11" idx="1"/>
              <a:endCxn id="9" idx="2"/>
            </p:cNvCxnSpPr>
            <p:nvPr/>
          </p:nvCxnSpPr>
          <p:spPr bwMode="auto">
            <a:xfrm rot="10800000">
              <a:off x="1099" y="1048"/>
              <a:ext cx="144" cy="720"/>
            </a:xfrm>
            <a:prstGeom prst="bentConnector2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" name="_s1045"/>
            <p:cNvCxnSpPr>
              <a:cxnSpLocks noChangeShapeType="1"/>
              <a:stCxn id="10" idx="3"/>
              <a:endCxn id="9" idx="2"/>
            </p:cNvCxnSpPr>
            <p:nvPr/>
          </p:nvCxnSpPr>
          <p:spPr bwMode="auto">
            <a:xfrm flipV="1">
              <a:off x="955" y="1048"/>
              <a:ext cx="144" cy="720"/>
            </a:xfrm>
            <a:prstGeom prst="bentConnector2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_s1046"/>
            <p:cNvSpPr>
              <a:spLocks noChangeArrowheads="1"/>
            </p:cNvSpPr>
            <p:nvPr/>
          </p:nvSpPr>
          <p:spPr bwMode="auto">
            <a:xfrm>
              <a:off x="667" y="760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99EBD7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Általános felelősségbiztosítás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(ÁFF-07)</a:t>
              </a:r>
            </a:p>
          </p:txBody>
        </p:sp>
        <p:sp>
          <p:nvSpPr>
            <p:cNvPr id="10" name="_s1047"/>
            <p:cNvSpPr>
              <a:spLocks noChangeArrowheads="1"/>
            </p:cNvSpPr>
            <p:nvPr/>
          </p:nvSpPr>
          <p:spPr bwMode="auto">
            <a:xfrm>
              <a:off x="91" y="1624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99EBD7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Termékfelelősség-biztosítás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(TEF-07.)</a:t>
              </a:r>
            </a:p>
          </p:txBody>
        </p:sp>
        <p:sp>
          <p:nvSpPr>
            <p:cNvPr id="11" name="_s1048"/>
            <p:cNvSpPr>
              <a:spLocks noChangeArrowheads="1"/>
            </p:cNvSpPr>
            <p:nvPr/>
          </p:nvSpPr>
          <p:spPr bwMode="auto">
            <a:xfrm>
              <a:off x="1243" y="1624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99EBD7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Vegyszerhasználói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felelősségbiztosítás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(VEF-07.)</a:t>
              </a:r>
            </a:p>
          </p:txBody>
        </p:sp>
        <p:sp>
          <p:nvSpPr>
            <p:cNvPr id="12" name="_s1049"/>
            <p:cNvSpPr>
              <a:spLocks noChangeArrowheads="1"/>
            </p:cNvSpPr>
            <p:nvPr/>
          </p:nvSpPr>
          <p:spPr bwMode="auto">
            <a:xfrm>
              <a:off x="91" y="2056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99EBD7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Környezetszennyezési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felelősségbiztosítás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(KFF-07.)</a:t>
              </a:r>
            </a:p>
          </p:txBody>
        </p:sp>
        <p:sp>
          <p:nvSpPr>
            <p:cNvPr id="13" name="_s1050"/>
            <p:cNvSpPr>
              <a:spLocks noChangeArrowheads="1"/>
            </p:cNvSpPr>
            <p:nvPr/>
          </p:nvSpPr>
          <p:spPr bwMode="auto">
            <a:xfrm>
              <a:off x="1243" y="2056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99EBD7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Szolgáltatói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felelősségbiztosítás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(SZFF-07)</a:t>
              </a:r>
            </a:p>
          </p:txBody>
        </p:sp>
        <p:sp>
          <p:nvSpPr>
            <p:cNvPr id="14" name="_s1051"/>
            <p:cNvSpPr>
              <a:spLocks noChangeArrowheads="1"/>
            </p:cNvSpPr>
            <p:nvPr/>
          </p:nvSpPr>
          <p:spPr bwMode="auto">
            <a:xfrm>
              <a:off x="91" y="1192"/>
              <a:ext cx="864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99EBD7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Munkaadói felelősségbiztosítás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(MFF-07.)</a:t>
              </a:r>
            </a:p>
          </p:txBody>
        </p:sp>
      </p:grpSp>
      <p:sp>
        <p:nvSpPr>
          <p:cNvPr id="20" name="Balra nyílbuborék 6"/>
          <p:cNvSpPr>
            <a:spLocks noChangeArrowheads="1"/>
          </p:cNvSpPr>
          <p:nvPr/>
        </p:nvSpPr>
        <p:spPr bwMode="auto">
          <a:xfrm>
            <a:off x="4226690" y="1848089"/>
            <a:ext cx="3613150" cy="895111"/>
          </a:xfrm>
          <a:prstGeom prst="leftArrowCallout">
            <a:avLst>
              <a:gd name="adj1" fmla="val 25000"/>
              <a:gd name="adj2" fmla="val 25000"/>
              <a:gd name="adj3" fmla="val 24975"/>
              <a:gd name="adj4" fmla="val 64977"/>
            </a:avLst>
          </a:prstGeom>
          <a:solidFill>
            <a:srgbClr val="BBE0E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szerződési feltételben található záradékok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atszög 20"/>
          <p:cNvSpPr>
            <a:spLocks noChangeArrowheads="1"/>
          </p:cNvSpPr>
          <p:nvPr/>
        </p:nvSpPr>
        <p:spPr bwMode="auto">
          <a:xfrm>
            <a:off x="1205240" y="5629048"/>
            <a:ext cx="2417086" cy="7620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FF993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Egyedi záradékok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zis 21"/>
          <p:cNvSpPr>
            <a:spLocks noChangeArrowheads="1"/>
          </p:cNvSpPr>
          <p:nvPr/>
        </p:nvSpPr>
        <p:spPr bwMode="auto">
          <a:xfrm>
            <a:off x="4831053" y="5396362"/>
            <a:ext cx="3097096" cy="1227372"/>
          </a:xfrm>
          <a:prstGeom prst="ellipse">
            <a:avLst/>
          </a:prstGeom>
          <a:solidFill>
            <a:srgbClr val="FF9933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10429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Egyedi, rögzített szövegű záradékok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71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8" name="Cím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02760" cy="144016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FEL-07 kiegészítő záradékok</a:t>
            </a:r>
            <a:br>
              <a:rPr lang="hu-HU" sz="3200" b="1" dirty="0" smtClean="0"/>
            </a:br>
            <a:r>
              <a:rPr lang="hu-HU" sz="3200" b="1" dirty="0" smtClean="0"/>
              <a:t>szerződési feltételben</a:t>
            </a:r>
            <a:endParaRPr lang="hu-HU" sz="3200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589504" y="1916832"/>
            <a:ext cx="8229600" cy="41761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18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163" marR="0" indent="-284163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18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marR="0" indent="-2857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 lang="hu-HU" altLang="hu-HU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hu-HU" dirty="0" smtClean="0"/>
              <a:t>bérlői</a:t>
            </a:r>
          </a:p>
          <a:p>
            <a:pPr lvl="2"/>
            <a:r>
              <a:rPr lang="hu-HU" dirty="0" smtClean="0"/>
              <a:t>bérbeadói</a:t>
            </a:r>
          </a:p>
          <a:p>
            <a:pPr lvl="2"/>
            <a:r>
              <a:rPr lang="hu-HU" dirty="0" smtClean="0"/>
              <a:t>tanulói</a:t>
            </a:r>
          </a:p>
          <a:p>
            <a:pPr lvl="2"/>
            <a:r>
              <a:rPr lang="hu-HU" dirty="0" smtClean="0"/>
              <a:t>szálloda üzemeltetői</a:t>
            </a:r>
          </a:p>
          <a:p>
            <a:pPr lvl="2"/>
            <a:r>
              <a:rPr lang="hu-HU" dirty="0" smtClean="0"/>
              <a:t>őrző-védő</a:t>
            </a:r>
          </a:p>
          <a:p>
            <a:pPr lvl="2"/>
            <a:r>
              <a:rPr lang="hu-HU" altLang="hu-HU" dirty="0"/>
              <a:t>távriasztó rendszer üzemeltetői </a:t>
            </a:r>
            <a:r>
              <a:rPr lang="hu-HU" altLang="hu-HU" dirty="0" smtClean="0"/>
              <a:t>tevékenység</a:t>
            </a:r>
          </a:p>
          <a:p>
            <a:pPr lvl="2"/>
            <a:r>
              <a:rPr lang="hu-HU" altLang="hu-HU" dirty="0"/>
              <a:t>elektronikus betörésvédelmi eszközök </a:t>
            </a:r>
            <a:r>
              <a:rPr lang="hu-HU" altLang="hu-HU" dirty="0" smtClean="0"/>
              <a:t>szerelőinek</a:t>
            </a:r>
          </a:p>
          <a:p>
            <a:pPr lvl="2"/>
            <a:endParaRPr lang="hu-HU" dirty="0"/>
          </a:p>
          <a:p>
            <a:pPr lvl="2"/>
            <a:r>
              <a:rPr lang="hu-HU" altLang="hu-HU" dirty="0" smtClean="0"/>
              <a:t>rakodási </a:t>
            </a:r>
            <a:r>
              <a:rPr lang="hu-HU" altLang="hu-HU" dirty="0"/>
              <a:t>tevékenység során okozott károk </a:t>
            </a:r>
            <a:endParaRPr lang="hu-HU" altLang="hu-HU" dirty="0" smtClean="0"/>
          </a:p>
          <a:p>
            <a:pPr lvl="2"/>
            <a:r>
              <a:rPr lang="hu-HU" altLang="hu-HU" dirty="0" smtClean="0"/>
              <a:t>takarítási </a:t>
            </a:r>
            <a:r>
              <a:rPr lang="hu-HU" altLang="hu-HU" dirty="0"/>
              <a:t>tevékenység során okozott károk </a:t>
            </a:r>
          </a:p>
          <a:p>
            <a:pPr lvl="2"/>
            <a:r>
              <a:rPr lang="hu-HU" altLang="hu-HU" dirty="0" smtClean="0"/>
              <a:t>gépjárműjavítók </a:t>
            </a:r>
            <a:r>
              <a:rPr lang="hu-HU" altLang="hu-HU" dirty="0"/>
              <a:t>felelősségbiztosítása </a:t>
            </a:r>
          </a:p>
          <a:p>
            <a:pPr lvl="2"/>
            <a:r>
              <a:rPr lang="hu-HU" altLang="hu-HU" dirty="0" smtClean="0"/>
              <a:t>automata </a:t>
            </a:r>
            <a:r>
              <a:rPr lang="hu-HU" altLang="hu-HU" dirty="0"/>
              <a:t>autómosó berendezések felelősségbiztosítása </a:t>
            </a:r>
            <a:endParaRPr lang="hu-HU" dirty="0"/>
          </a:p>
          <a:p>
            <a:pPr lvl="2"/>
            <a:r>
              <a:rPr lang="hu-HU" altLang="hu-HU" dirty="0" smtClean="0"/>
              <a:t>kézi </a:t>
            </a:r>
            <a:r>
              <a:rPr lang="hu-HU" altLang="hu-HU" dirty="0"/>
              <a:t>autómosó felelősségbiztosítása </a:t>
            </a:r>
            <a:endParaRPr lang="hu-HU" dirty="0"/>
          </a:p>
          <a:p>
            <a:pPr lvl="2"/>
            <a:endParaRPr lang="hu-HU" altLang="hu-HU" dirty="0"/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13705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5790" y="1997376"/>
            <a:ext cx="8229600" cy="4176166"/>
          </a:xfrm>
        </p:spPr>
        <p:txBody>
          <a:bodyPr/>
          <a:lstStyle/>
          <a:p>
            <a:pPr>
              <a:defRPr/>
            </a:pPr>
            <a:r>
              <a:rPr lang="hu-HU" sz="2000" dirty="0" smtClean="0"/>
              <a:t>díjajánlat kérésekre kialakított közös e-mail postafiók: </a:t>
            </a:r>
          </a:p>
          <a:p>
            <a:pPr lvl="1">
              <a:defRPr/>
            </a:pPr>
            <a:r>
              <a:rPr lang="hu-HU" sz="1600" dirty="0" smtClean="0"/>
              <a:t>megkeresést </a:t>
            </a:r>
            <a:r>
              <a:rPr lang="hu-HU" sz="1600" dirty="0"/>
              <a:t>követően kockázatvállalók veszik fel a kapcsolatot</a:t>
            </a:r>
          </a:p>
          <a:p>
            <a:pPr lvl="1">
              <a:defRPr/>
            </a:pPr>
            <a:endParaRPr lang="hu-HU" sz="1600" dirty="0"/>
          </a:p>
          <a:p>
            <a:pPr>
              <a:defRPr/>
            </a:pPr>
            <a:r>
              <a:rPr lang="hu-HU" sz="2000" dirty="0"/>
              <a:t>kockázatvállalók által készített díjkalkulációk</a:t>
            </a:r>
          </a:p>
          <a:p>
            <a:pPr lvl="1">
              <a:defRPr/>
            </a:pPr>
            <a:r>
              <a:rPr lang="hu-HU" sz="1600" dirty="0"/>
              <a:t>kért határidők betartása mellett</a:t>
            </a:r>
          </a:p>
          <a:p>
            <a:pPr lvl="1">
              <a:defRPr/>
            </a:pPr>
            <a:endParaRPr lang="hu-HU" sz="1600" dirty="0"/>
          </a:p>
          <a:p>
            <a:pPr>
              <a:defRPr/>
            </a:pPr>
            <a:r>
              <a:rPr lang="hu-HU" sz="2000" dirty="0"/>
              <a:t>folyamatos </a:t>
            </a:r>
            <a:r>
              <a:rPr lang="hu-HU" sz="2000" dirty="0" err="1"/>
              <a:t>utánkövetés</a:t>
            </a:r>
            <a:endParaRPr lang="hu-HU" sz="2000" dirty="0"/>
          </a:p>
          <a:p>
            <a:pPr lvl="1">
              <a:defRPr/>
            </a:pPr>
            <a:r>
              <a:rPr lang="hu-HU" sz="1600" dirty="0"/>
              <a:t>amennyiben szükséges módosított kalkulációk megküldése, díjajánlatok véglegesítése</a:t>
            </a:r>
          </a:p>
          <a:p>
            <a:pPr lvl="1">
              <a:defRPr/>
            </a:pPr>
            <a:endParaRPr lang="hu-HU" sz="1600" dirty="0"/>
          </a:p>
          <a:p>
            <a:pPr>
              <a:defRPr/>
            </a:pPr>
            <a:r>
              <a:rPr lang="hu-HU" sz="2000" dirty="0" err="1"/>
              <a:t>kockázatelbírálás</a:t>
            </a:r>
            <a:endParaRPr lang="hu-HU" sz="2000" dirty="0"/>
          </a:p>
          <a:p>
            <a:pPr lvl="1">
              <a:defRPr/>
            </a:pPr>
            <a:r>
              <a:rPr lang="hu-HU" sz="1600" dirty="0" smtClean="0"/>
              <a:t>helyszíni szemlék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200" b="1" dirty="0" smtClean="0"/>
              <a:t>Kockázatvállalás</a:t>
            </a:r>
            <a:r>
              <a:rPr lang="hu-HU" altLang="hu-HU" sz="3200" dirty="0" smtClean="0"/>
              <a:t> </a:t>
            </a:r>
            <a:endParaRPr lang="hu-HU" sz="3200" dirty="0"/>
          </a:p>
        </p:txBody>
      </p:sp>
      <p:sp>
        <p:nvSpPr>
          <p:cNvPr id="5" name="Téglalap 10"/>
          <p:cNvSpPr>
            <a:spLocks noChangeArrowheads="1"/>
          </p:cNvSpPr>
          <p:nvPr/>
        </p:nvSpPr>
        <p:spPr bwMode="auto">
          <a:xfrm>
            <a:off x="1395831" y="5711877"/>
            <a:ext cx="5700600" cy="461665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 b="1">
                <a:solidFill>
                  <a:srgbClr val="0099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0099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4"/>
              </a:buBlip>
              <a:defRPr sz="1400">
                <a:solidFill>
                  <a:srgbClr val="0099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dirty="0">
                <a:solidFill>
                  <a:schemeClr val="bg1"/>
                </a:solidFill>
                <a:latin typeface="+mn-lt"/>
              </a:rPr>
              <a:t>ajánlatkérés:  </a:t>
            </a:r>
            <a:r>
              <a:rPr lang="hu-HU" altLang="hu-HU" dirty="0" err="1" smtClean="0">
                <a:solidFill>
                  <a:schemeClr val="bg1"/>
                </a:solidFill>
                <a:latin typeface="+mn-lt"/>
              </a:rPr>
              <a:t>topajanlatkeres</a:t>
            </a:r>
            <a:r>
              <a:rPr lang="hu-HU" altLang="hu-HU" dirty="0" smtClean="0">
                <a:solidFill>
                  <a:schemeClr val="bg1"/>
                </a:solidFill>
                <a:latin typeface="+mn-lt"/>
              </a:rPr>
              <a:t>@</a:t>
            </a:r>
            <a:r>
              <a:rPr lang="hu-HU" altLang="hu-HU" dirty="0" err="1" smtClean="0">
                <a:solidFill>
                  <a:schemeClr val="bg1"/>
                </a:solidFill>
                <a:latin typeface="+mn-lt"/>
              </a:rPr>
              <a:t>kh.hu</a:t>
            </a:r>
            <a:r>
              <a:rPr lang="hu-HU" altLang="hu-HU" dirty="0" smtClean="0">
                <a:solidFill>
                  <a:schemeClr val="bg1"/>
                </a:solidFill>
                <a:latin typeface="+mn-lt"/>
              </a:rPr>
              <a:t> </a:t>
            </a:r>
            <a:endParaRPr lang="hu-HU" altLang="hu-HU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16108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z="3600" b="1" dirty="0"/>
              <a:t>Záradékok VTB és FEL </a:t>
            </a:r>
            <a:r>
              <a:rPr lang="hu-HU" altLang="hu-HU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/>
              <a:t>Egyedi igények kiszolgálására, kiegészítő fedezetek igény szintű alkalmazása</a:t>
            </a:r>
          </a:p>
        </p:txBody>
      </p:sp>
      <p:sp>
        <p:nvSpPr>
          <p:cNvPr id="6" name="Tartalom helye 1"/>
          <p:cNvSpPr txBox="1">
            <a:spLocks noGrp="1"/>
          </p:cNvSpPr>
          <p:nvPr>
            <p:ph sz="quarter" idx="14"/>
          </p:nvPr>
        </p:nvSpPr>
        <p:spPr>
          <a:xfrm>
            <a:off x="468313" y="2080727"/>
            <a:ext cx="8207375" cy="408512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marR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2800" b="1" kern="1200" baseline="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1800" b="0" kern="120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marR="0" indent="0" algn="ctr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1800" b="0" kern="1200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1800" b="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buszmegállók biztosítás</a:t>
            </a:r>
          </a:p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állatbiztosítás</a:t>
            </a:r>
          </a:p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hűtött áruk fedezete</a:t>
            </a:r>
          </a:p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vényekre vonatkozó záradék</a:t>
            </a:r>
          </a:p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nem tervezett vízcsere költségei</a:t>
            </a:r>
          </a:p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kiömlő folyadék vagy gőz</a:t>
            </a:r>
          </a:p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alvállalkozók által okozott károk fedezetére</a:t>
            </a:r>
          </a:p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önkormányzati felelősség kiterjesztése</a:t>
            </a:r>
          </a:p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szolgáltatói felelősségbiztosítás kiterjesztése személyi sérüléses károkra</a:t>
            </a:r>
          </a:p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szolgáltatás tárgya</a:t>
            </a:r>
          </a:p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szállodai felelősség (bővített)</a:t>
            </a:r>
          </a:p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letétbe helyezett vagyontárgyak</a:t>
            </a:r>
          </a:p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rendezvényszervezői</a:t>
            </a:r>
          </a:p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gépjármű-eredetvizsgálat</a:t>
            </a:r>
          </a:p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önkormányzatok: kátyú sorfa, hivatali felelősség, közmunkások</a:t>
            </a:r>
          </a:p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oktatási nevelési, gyermekellátási tevékenység </a:t>
            </a:r>
          </a:p>
          <a:p>
            <a:pPr marL="285750" lvl="2" indent="-285750" algn="l">
              <a:lnSpc>
                <a:spcPct val="120000"/>
              </a:lnSpc>
              <a:buBlip>
                <a:blip r:embed="rId2"/>
              </a:buBlip>
            </a:pPr>
            <a:r>
              <a:rPr lang="hu-HU" altLang="hu-HU" sz="2300" dirty="0">
                <a:solidFill>
                  <a:schemeClr val="tx1"/>
                </a:solidFill>
              </a:rPr>
              <a:t>egészségügyi és szociális ellátás</a:t>
            </a:r>
          </a:p>
          <a:p>
            <a:pPr lvl="2"/>
            <a:endParaRPr lang="hu-HU" dirty="0"/>
          </a:p>
          <a:p>
            <a:pPr lvl="2"/>
            <a:endParaRPr lang="hu-HU" dirty="0"/>
          </a:p>
          <a:p>
            <a:pPr lvl="2"/>
            <a:endParaRPr lang="hu-HU" dirty="0"/>
          </a:p>
          <a:p>
            <a:endParaRPr lang="hu-HU" dirty="0"/>
          </a:p>
          <a:p>
            <a:pPr algn="just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86328570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41622"/>
            <a:ext cx="8229600" cy="4723682"/>
          </a:xfrm>
        </p:spPr>
        <p:txBody>
          <a:bodyPr>
            <a:normAutofit/>
          </a:bodyPr>
          <a:lstStyle/>
          <a:p>
            <a:endParaRPr lang="hu-HU" altLang="hu-HU" b="0" dirty="0"/>
          </a:p>
          <a:p>
            <a:r>
              <a:rPr lang="hu-HU" altLang="hu-HU" b="0" dirty="0"/>
              <a:t>önálló biztosítási módozat : </a:t>
            </a:r>
            <a:r>
              <a:rPr lang="hu-HU" altLang="hu-HU" dirty="0" err="1" smtClean="0"/>
              <a:t>all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risks</a:t>
            </a:r>
            <a:endParaRPr lang="hu-HU" altLang="hu-HU" dirty="0" smtClean="0"/>
          </a:p>
          <a:p>
            <a:endParaRPr lang="hu-HU" altLang="hu-HU" b="0" dirty="0"/>
          </a:p>
          <a:p>
            <a:r>
              <a:rPr lang="hu-HU" altLang="hu-HU" b="0" dirty="0" smtClean="0"/>
              <a:t>biztosítható </a:t>
            </a:r>
            <a:r>
              <a:rPr lang="hu-HU" altLang="hu-HU" b="0" dirty="0"/>
              <a:t>gépek:</a:t>
            </a:r>
          </a:p>
          <a:p>
            <a:pPr lvl="2"/>
            <a:r>
              <a:rPr lang="hu-HU" altLang="hu-HU" b="0" dirty="0" smtClean="0"/>
              <a:t>mezőgazdasági </a:t>
            </a:r>
            <a:r>
              <a:rPr lang="hu-HU" altLang="hu-HU" b="0" dirty="0"/>
              <a:t>vontató és tartozékai</a:t>
            </a:r>
          </a:p>
          <a:p>
            <a:pPr lvl="2"/>
            <a:r>
              <a:rPr lang="hu-HU" altLang="hu-HU" b="0" dirty="0" smtClean="0"/>
              <a:t>földmunkagépek</a:t>
            </a:r>
            <a:endParaRPr lang="hu-HU" altLang="hu-HU" b="0" dirty="0"/>
          </a:p>
          <a:p>
            <a:pPr lvl="2"/>
            <a:r>
              <a:rPr lang="hu-HU" altLang="hu-HU" b="0" dirty="0" smtClean="0"/>
              <a:t>villás </a:t>
            </a:r>
            <a:r>
              <a:rPr lang="hu-HU" altLang="hu-HU" b="0" dirty="0"/>
              <a:t>targonca</a:t>
            </a:r>
          </a:p>
          <a:p>
            <a:pPr lvl="2"/>
            <a:r>
              <a:rPr lang="hu-HU" altLang="hu-HU" b="0" dirty="0" smtClean="0"/>
              <a:t>telepített-mezőgazdasági </a:t>
            </a:r>
            <a:r>
              <a:rPr lang="hu-HU" altLang="hu-HU" b="0" dirty="0"/>
              <a:t>és ipari gépek </a:t>
            </a:r>
            <a:endParaRPr lang="hu-HU" altLang="hu-HU" b="0" dirty="0" smtClean="0"/>
          </a:p>
          <a:p>
            <a:pPr marL="0" lvl="2" indent="0">
              <a:buNone/>
            </a:pPr>
            <a:endParaRPr lang="hu-HU" altLang="hu-HU" b="0" dirty="0"/>
          </a:p>
          <a:p>
            <a:r>
              <a:rPr lang="hu-HU" altLang="hu-HU" b="0" dirty="0" smtClean="0"/>
              <a:t>termékstruktúra</a:t>
            </a:r>
            <a:r>
              <a:rPr lang="hu-HU" altLang="hu-HU" b="0" dirty="0"/>
              <a:t>:</a:t>
            </a:r>
          </a:p>
          <a:p>
            <a:pPr lvl="2"/>
            <a:r>
              <a:rPr lang="hu-HU" altLang="hu-HU" b="0" dirty="0" smtClean="0"/>
              <a:t>alap</a:t>
            </a:r>
            <a:r>
              <a:rPr lang="hu-HU" altLang="hu-HU" b="0" dirty="0"/>
              <a:t>: </a:t>
            </a:r>
            <a:r>
              <a:rPr lang="hu-HU" altLang="hu-HU" b="0" dirty="0" smtClean="0"/>
              <a:t>összkockázatú géptörés </a:t>
            </a:r>
            <a:r>
              <a:rPr lang="hu-HU" altLang="hu-HU" b="0" dirty="0"/>
              <a:t>biztosítás </a:t>
            </a:r>
          </a:p>
          <a:p>
            <a:pPr lvl="2"/>
            <a:r>
              <a:rPr lang="hu-HU" altLang="hu-HU" b="0" dirty="0" smtClean="0"/>
              <a:t>bővített </a:t>
            </a:r>
            <a:r>
              <a:rPr lang="hu-HU" altLang="hu-HU" b="0" dirty="0"/>
              <a:t>fedezet: nevesített kockázatokkal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02760" cy="889673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GKH-05 Géptörés biztosítás</a:t>
            </a:r>
            <a:endParaRPr lang="hu-HU" sz="32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3287949" y="1741251"/>
            <a:ext cx="1186774" cy="466928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9185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36295"/>
            <a:ext cx="8229600" cy="4529009"/>
          </a:xfrm>
        </p:spPr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hu-HU" altLang="hu-HU" sz="2000" b="1" dirty="0"/>
              <a:t>v</a:t>
            </a:r>
            <a:r>
              <a:rPr lang="hu-HU" altLang="hu-HU" sz="2000" b="1" dirty="0" smtClean="0"/>
              <a:t>agyonbiztosítás</a:t>
            </a:r>
            <a:endParaRPr lang="hu-HU" altLang="hu-HU" sz="2000" b="1" dirty="0"/>
          </a:p>
          <a:p>
            <a:pPr lvl="2"/>
            <a:r>
              <a:rPr lang="hu-HU" altLang="hu-HU" dirty="0"/>
              <a:t>a</a:t>
            </a:r>
            <a:r>
              <a:rPr lang="hu-HU" altLang="hu-HU" dirty="0" smtClean="0"/>
              <a:t>lapbiztosítás</a:t>
            </a:r>
            <a:endParaRPr lang="hu-HU" altLang="hu-HU" dirty="0"/>
          </a:p>
          <a:p>
            <a:pPr lvl="2"/>
            <a:r>
              <a:rPr lang="hu-HU" altLang="hu-HU" dirty="0"/>
              <a:t>b</a:t>
            </a:r>
            <a:r>
              <a:rPr lang="hu-HU" altLang="hu-HU" dirty="0" smtClean="0"/>
              <a:t>etöréses </a:t>
            </a:r>
            <a:r>
              <a:rPr lang="hu-HU" altLang="hu-HU" dirty="0"/>
              <a:t>lopás- és rablás</a:t>
            </a:r>
          </a:p>
          <a:p>
            <a:pPr lvl="2"/>
            <a:r>
              <a:rPr lang="hu-HU" altLang="hu-HU" dirty="0"/>
              <a:t>v</a:t>
            </a:r>
            <a:r>
              <a:rPr lang="hu-HU" altLang="hu-HU" dirty="0" smtClean="0"/>
              <a:t>andalizmus</a:t>
            </a:r>
            <a:endParaRPr lang="hu-HU" altLang="hu-HU" dirty="0"/>
          </a:p>
          <a:p>
            <a:pPr lvl="2"/>
            <a:r>
              <a:rPr lang="hu-HU" altLang="hu-HU" dirty="0"/>
              <a:t>s</a:t>
            </a:r>
            <a:r>
              <a:rPr lang="hu-HU" altLang="hu-HU" dirty="0" smtClean="0"/>
              <a:t>zabadban </a:t>
            </a:r>
            <a:r>
              <a:rPr lang="hu-HU" altLang="hu-HU" dirty="0"/>
              <a:t>tárolt vagyontárgyak</a:t>
            </a:r>
          </a:p>
          <a:p>
            <a:pPr lvl="2"/>
            <a:r>
              <a:rPr lang="hu-HU" altLang="hu-HU" dirty="0"/>
              <a:t>b</a:t>
            </a:r>
            <a:r>
              <a:rPr lang="hu-HU" altLang="hu-HU" dirty="0" smtClean="0"/>
              <a:t>eépített </a:t>
            </a:r>
            <a:r>
              <a:rPr lang="hu-HU" altLang="hu-HU" dirty="0"/>
              <a:t>géptörés</a:t>
            </a:r>
          </a:p>
          <a:p>
            <a:pPr lvl="2"/>
            <a:r>
              <a:rPr lang="hu-HU" altLang="hu-HU" dirty="0"/>
              <a:t>b</a:t>
            </a:r>
            <a:r>
              <a:rPr lang="hu-HU" altLang="hu-HU" dirty="0" smtClean="0"/>
              <a:t>eépített </a:t>
            </a:r>
            <a:r>
              <a:rPr lang="hu-HU" altLang="hu-HU" dirty="0"/>
              <a:t>elektromos és elektronikus gépek és berendezések</a:t>
            </a:r>
          </a:p>
          <a:p>
            <a:pPr lvl="2"/>
            <a:r>
              <a:rPr lang="hu-HU" altLang="hu-HU" dirty="0"/>
              <a:t>ü</a:t>
            </a:r>
            <a:r>
              <a:rPr lang="hu-HU" altLang="hu-HU" dirty="0" smtClean="0"/>
              <a:t>vegtörés</a:t>
            </a:r>
            <a:endParaRPr lang="hu-HU" altLang="hu-HU" dirty="0"/>
          </a:p>
          <a:p>
            <a:pPr lvl="1">
              <a:buFont typeface="Arial" pitchFamily="34" charset="0"/>
              <a:buChar char="•"/>
            </a:pPr>
            <a:r>
              <a:rPr lang="hu-HU" altLang="hu-HU" sz="2000" b="1" dirty="0"/>
              <a:t>e</a:t>
            </a:r>
            <a:r>
              <a:rPr lang="hu-HU" altLang="hu-HU" sz="2000" b="1" dirty="0" smtClean="0"/>
              <a:t>lektromos </a:t>
            </a:r>
            <a:r>
              <a:rPr lang="hu-HU" altLang="hu-HU" sz="2000" b="1" dirty="0"/>
              <a:t>és elektronikus gépek, berendezések biztosítása</a:t>
            </a:r>
          </a:p>
          <a:p>
            <a:pPr lvl="1">
              <a:buFont typeface="Arial" pitchFamily="34" charset="0"/>
              <a:buChar char="•"/>
            </a:pPr>
            <a:r>
              <a:rPr lang="hu-HU" altLang="hu-HU" sz="2000" b="1" dirty="0"/>
              <a:t>g</a:t>
            </a:r>
            <a:r>
              <a:rPr lang="hu-HU" altLang="hu-HU" sz="2000" b="1" dirty="0" smtClean="0"/>
              <a:t>éptörés </a:t>
            </a:r>
            <a:r>
              <a:rPr lang="hu-HU" altLang="hu-HU" sz="2000" b="1" dirty="0"/>
              <a:t>biztosítás</a:t>
            </a:r>
          </a:p>
          <a:p>
            <a:pPr lvl="1">
              <a:buFont typeface="Arial" pitchFamily="34" charset="0"/>
              <a:buChar char="•"/>
            </a:pPr>
            <a:r>
              <a:rPr lang="hu-HU" altLang="hu-HU" sz="2000" b="1" dirty="0"/>
              <a:t>ü</a:t>
            </a:r>
            <a:r>
              <a:rPr lang="hu-HU" altLang="hu-HU" sz="2000" b="1" dirty="0" smtClean="0"/>
              <a:t>zemszünet </a:t>
            </a:r>
            <a:r>
              <a:rPr lang="hu-HU" altLang="hu-HU" sz="2000" b="1" dirty="0"/>
              <a:t>biztosítás</a:t>
            </a:r>
          </a:p>
          <a:p>
            <a:pPr lvl="1">
              <a:buFont typeface="Arial" pitchFamily="34" charset="0"/>
              <a:buChar char="•"/>
            </a:pPr>
            <a:r>
              <a:rPr lang="hu-HU" altLang="hu-HU" sz="2000" b="1" dirty="0"/>
              <a:t>s</a:t>
            </a:r>
            <a:r>
              <a:rPr lang="hu-HU" altLang="hu-HU" sz="2000" b="1" dirty="0" smtClean="0"/>
              <a:t>zállítmánybiztosítás</a:t>
            </a:r>
            <a:endParaRPr lang="hu-HU" altLang="hu-HU" sz="2000" b="1" dirty="0"/>
          </a:p>
          <a:p>
            <a:pPr lvl="1">
              <a:buFont typeface="Arial" pitchFamily="34" charset="0"/>
              <a:buChar char="•"/>
            </a:pPr>
            <a:r>
              <a:rPr lang="hu-HU" altLang="hu-HU" sz="2000" b="1" dirty="0"/>
              <a:t>é</a:t>
            </a:r>
            <a:r>
              <a:rPr lang="hu-HU" altLang="hu-HU" sz="2000" b="1" dirty="0" smtClean="0"/>
              <a:t>pítésszerelés </a:t>
            </a:r>
            <a:r>
              <a:rPr lang="hu-HU" altLang="hu-HU" sz="2000" b="1" dirty="0"/>
              <a:t>biztosítás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0565" y="476672"/>
            <a:ext cx="7202760" cy="1078859"/>
          </a:xfrm>
        </p:spPr>
        <p:txBody>
          <a:bodyPr>
            <a:normAutofit/>
          </a:bodyPr>
          <a:lstStyle/>
          <a:p>
            <a:r>
              <a:rPr lang="hu-HU" altLang="hu-HU" sz="3200" b="1" dirty="0" smtClean="0"/>
              <a:t>ALV-14 </a:t>
            </a:r>
            <a:r>
              <a:rPr lang="hu-HU" altLang="hu-HU" sz="3200" b="1" dirty="0" err="1"/>
              <a:t>All</a:t>
            </a:r>
            <a:r>
              <a:rPr lang="hu-HU" altLang="hu-HU" sz="3200" b="1" dirty="0"/>
              <a:t> </a:t>
            </a:r>
            <a:r>
              <a:rPr lang="hu-HU" altLang="hu-HU" sz="3200" b="1" dirty="0" err="1" smtClean="0"/>
              <a:t>Risks</a:t>
            </a:r>
            <a:r>
              <a:rPr lang="hu-HU" altLang="hu-HU" sz="3200" b="1" dirty="0" smtClean="0"/>
              <a:t> biztosítás</a:t>
            </a:r>
            <a:br>
              <a:rPr lang="hu-HU" altLang="hu-HU" sz="3200" b="1" dirty="0" smtClean="0"/>
            </a:br>
            <a:r>
              <a:rPr lang="hu-HU" altLang="hu-HU" sz="3200" b="1" dirty="0" smtClean="0"/>
              <a:t>Termékfelépítés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7592012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/>
              <a:t>a</a:t>
            </a:r>
            <a:r>
              <a:rPr lang="hu-HU" altLang="hu-HU" dirty="0" smtClean="0"/>
              <a:t>lapbiztosítás</a:t>
            </a:r>
            <a:endParaRPr lang="hu-HU" altLang="hu-HU" dirty="0"/>
          </a:p>
          <a:p>
            <a:pPr lvl="2"/>
            <a:r>
              <a:rPr lang="hu-HU" altLang="hu-HU" dirty="0" err="1"/>
              <a:t>ö</a:t>
            </a:r>
            <a:r>
              <a:rPr lang="hu-HU" altLang="hu-HU" dirty="0" err="1" smtClean="0"/>
              <a:t>sszkockázat</a:t>
            </a:r>
            <a:r>
              <a:rPr lang="hu-HU" altLang="hu-HU" dirty="0"/>
              <a:t>: „biztosítási fedezet mindenre, kivéve ami ki van zárva”</a:t>
            </a:r>
          </a:p>
          <a:p>
            <a:pPr lvl="2"/>
            <a:r>
              <a:rPr lang="hu-HU" altLang="hu-HU" dirty="0"/>
              <a:t>é</a:t>
            </a:r>
            <a:r>
              <a:rPr lang="hu-HU" altLang="hu-HU" dirty="0" smtClean="0"/>
              <a:t>rtékelés </a:t>
            </a:r>
            <a:r>
              <a:rPr lang="hu-HU" altLang="hu-HU" dirty="0"/>
              <a:t>módja: új érték vagy valóságos érték</a:t>
            </a:r>
          </a:p>
          <a:p>
            <a:pPr lvl="2"/>
            <a:r>
              <a:rPr lang="hu-HU" altLang="hu-HU" dirty="0"/>
              <a:t>k</a:t>
            </a:r>
            <a:r>
              <a:rPr lang="hu-HU" altLang="hu-HU" dirty="0" smtClean="0"/>
              <a:t>apacitás</a:t>
            </a:r>
            <a:r>
              <a:rPr lang="hu-HU" altLang="hu-HU" dirty="0"/>
              <a:t>: </a:t>
            </a:r>
            <a:r>
              <a:rPr lang="hu-HU" altLang="hu-HU" dirty="0" smtClean="0"/>
              <a:t>6 </a:t>
            </a:r>
            <a:r>
              <a:rPr lang="hu-HU" altLang="hu-HU" dirty="0"/>
              <a:t>milliárd forint, PML alapon</a:t>
            </a:r>
          </a:p>
          <a:p>
            <a:pPr lvl="1"/>
            <a:endParaRPr lang="hu-HU" altLang="hu-HU" sz="1600" dirty="0"/>
          </a:p>
          <a:p>
            <a:r>
              <a:rPr lang="hu-HU" altLang="hu-HU" dirty="0" smtClean="0"/>
              <a:t>betöréses </a:t>
            </a:r>
            <a:r>
              <a:rPr lang="hu-HU" altLang="hu-HU" dirty="0"/>
              <a:t>lopás- és rablás </a:t>
            </a:r>
          </a:p>
          <a:p>
            <a:pPr lvl="2"/>
            <a:r>
              <a:rPr lang="hu-HU" altLang="hu-HU" dirty="0"/>
              <a:t>k</a:t>
            </a:r>
            <a:r>
              <a:rPr lang="hu-HU" altLang="hu-HU" dirty="0" smtClean="0"/>
              <a:t>ártérítési </a:t>
            </a:r>
            <a:r>
              <a:rPr lang="hu-HU" altLang="hu-HU" dirty="0"/>
              <a:t>limitek jelentős </a:t>
            </a:r>
            <a:r>
              <a:rPr lang="hu-HU" altLang="hu-HU" dirty="0" smtClean="0"/>
              <a:t>emelése </a:t>
            </a:r>
          </a:p>
          <a:p>
            <a:pPr lvl="2"/>
            <a:r>
              <a:rPr lang="hu-HU" altLang="hu-HU" dirty="0" smtClean="0"/>
              <a:t>munkagépek esetén területi hatály kiterjeszthető Magyarország területére</a:t>
            </a:r>
            <a:endParaRPr lang="hu-HU" alt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200" b="1" dirty="0"/>
              <a:t>ALV-14 </a:t>
            </a:r>
            <a:r>
              <a:rPr lang="hu-HU" altLang="hu-HU" sz="3200" b="1" dirty="0" err="1"/>
              <a:t>All</a:t>
            </a:r>
            <a:r>
              <a:rPr lang="hu-HU" altLang="hu-HU" sz="3200" b="1" dirty="0"/>
              <a:t> </a:t>
            </a:r>
            <a:r>
              <a:rPr lang="hu-HU" altLang="hu-HU" sz="3200" b="1" dirty="0" err="1"/>
              <a:t>Risks</a:t>
            </a:r>
            <a:r>
              <a:rPr lang="hu-HU" altLang="hu-HU" sz="3200" b="1" dirty="0"/>
              <a:t> I</a:t>
            </a:r>
            <a:r>
              <a:rPr lang="hu-HU" altLang="hu-HU" sz="3200" b="1" dirty="0" smtClean="0"/>
              <a:t>.</a:t>
            </a:r>
            <a:endParaRPr lang="hu-HU" sz="3200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6031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/>
              <a:t>v</a:t>
            </a:r>
            <a:r>
              <a:rPr lang="hu-HU" altLang="hu-HU" dirty="0" smtClean="0"/>
              <a:t>andalizmus </a:t>
            </a:r>
            <a:endParaRPr lang="hu-HU" altLang="hu-HU" dirty="0"/>
          </a:p>
          <a:p>
            <a:pPr lvl="2"/>
            <a:r>
              <a:rPr lang="hu-HU" altLang="hu-HU" dirty="0"/>
              <a:t>s</a:t>
            </a:r>
            <a:r>
              <a:rPr lang="hu-HU" altLang="hu-HU" dirty="0" smtClean="0"/>
              <a:t>zándékos </a:t>
            </a:r>
            <a:r>
              <a:rPr lang="hu-HU" altLang="hu-HU" dirty="0"/>
              <a:t>rongálás</a:t>
            </a:r>
          </a:p>
          <a:p>
            <a:pPr lvl="2"/>
            <a:r>
              <a:rPr lang="hu-HU" altLang="hu-HU" dirty="0"/>
              <a:t>b</a:t>
            </a:r>
            <a:r>
              <a:rPr lang="hu-HU" altLang="hu-HU" dirty="0" smtClean="0"/>
              <a:t>etöréses </a:t>
            </a:r>
            <a:r>
              <a:rPr lang="hu-HU" altLang="hu-HU" dirty="0"/>
              <a:t>lopás kísérlete során végrehajtott tárgyrongálás</a:t>
            </a:r>
          </a:p>
          <a:p>
            <a:pPr lvl="2"/>
            <a:r>
              <a:rPr lang="hu-HU" altLang="hu-HU" dirty="0"/>
              <a:t>f</a:t>
            </a:r>
            <a:r>
              <a:rPr lang="hu-HU" altLang="hu-HU" dirty="0" smtClean="0"/>
              <a:t>elületsérülések</a:t>
            </a:r>
            <a:r>
              <a:rPr lang="hu-HU" altLang="hu-HU" dirty="0"/>
              <a:t>, graffiti</a:t>
            </a:r>
          </a:p>
          <a:p>
            <a:endParaRPr lang="hu-HU" altLang="hu-HU" sz="1600" dirty="0"/>
          </a:p>
          <a:p>
            <a:r>
              <a:rPr lang="hu-HU" altLang="hu-HU" dirty="0"/>
              <a:t>s</a:t>
            </a:r>
            <a:r>
              <a:rPr lang="hu-HU" altLang="hu-HU" dirty="0" smtClean="0"/>
              <a:t>zabadban </a:t>
            </a:r>
            <a:r>
              <a:rPr lang="hu-HU" altLang="hu-HU" dirty="0"/>
              <a:t>tárolt vagyontárgyak</a:t>
            </a:r>
          </a:p>
          <a:p>
            <a:pPr lvl="2"/>
            <a:r>
              <a:rPr lang="hu-HU" altLang="hu-HU" dirty="0"/>
              <a:t>t</a:t>
            </a:r>
            <a:r>
              <a:rPr lang="hu-HU" altLang="hu-HU" dirty="0" smtClean="0"/>
              <a:t>ermészeti </a:t>
            </a:r>
            <a:r>
              <a:rPr lang="hu-HU" altLang="hu-HU" dirty="0"/>
              <a:t>csapások ellen nyújt fedezetet</a:t>
            </a:r>
          </a:p>
          <a:p>
            <a:pPr lvl="2"/>
            <a:r>
              <a:rPr lang="hu-HU" altLang="hu-HU" dirty="0"/>
              <a:t>b</a:t>
            </a:r>
            <a:r>
              <a:rPr lang="hu-HU" altLang="hu-HU" dirty="0" smtClean="0"/>
              <a:t>iztosítási </a:t>
            </a:r>
            <a:r>
              <a:rPr lang="hu-HU" altLang="hu-HU" dirty="0"/>
              <a:t>fedezet: tűz, robbanás, villámcsapás, vihar, felhőszakadás, </a:t>
            </a:r>
            <a:r>
              <a:rPr lang="hu-HU" altLang="hu-HU" dirty="0" smtClean="0"/>
              <a:t>árvíz, jégverés </a:t>
            </a:r>
            <a:r>
              <a:rPr lang="hu-HU" altLang="hu-HU" dirty="0"/>
              <a:t>és </a:t>
            </a:r>
            <a:r>
              <a:rPr lang="hu-HU" altLang="hu-HU" dirty="0" err="1"/>
              <a:t>hónyomás</a:t>
            </a:r>
            <a:endParaRPr lang="hu-HU" alt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200" b="1" dirty="0"/>
              <a:t>ALV-14 </a:t>
            </a:r>
            <a:r>
              <a:rPr lang="hu-HU" altLang="hu-HU" sz="3200" b="1" dirty="0" err="1"/>
              <a:t>All</a:t>
            </a:r>
            <a:r>
              <a:rPr lang="hu-HU" altLang="hu-HU" sz="3200" b="1" dirty="0"/>
              <a:t> </a:t>
            </a:r>
            <a:r>
              <a:rPr lang="hu-HU" altLang="hu-HU" sz="3200" b="1" dirty="0" err="1"/>
              <a:t>Risks</a:t>
            </a:r>
            <a:r>
              <a:rPr lang="hu-HU" altLang="hu-HU" sz="3200" b="1" dirty="0"/>
              <a:t> II</a:t>
            </a:r>
            <a:r>
              <a:rPr lang="hu-HU" altLang="hu-HU" sz="3200" b="1" dirty="0" smtClean="0"/>
              <a:t>.</a:t>
            </a:r>
            <a:endParaRPr lang="hu-HU" sz="3200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8668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/>
              <a:t>b</a:t>
            </a:r>
            <a:r>
              <a:rPr lang="hu-HU" altLang="hu-HU" dirty="0" smtClean="0"/>
              <a:t>eépített </a:t>
            </a:r>
            <a:r>
              <a:rPr lang="hu-HU" altLang="hu-HU" dirty="0"/>
              <a:t>géptörés és/vagy </a:t>
            </a:r>
            <a:r>
              <a:rPr lang="hu-HU" altLang="hu-HU" dirty="0" smtClean="0"/>
              <a:t>beépített </a:t>
            </a:r>
            <a:r>
              <a:rPr lang="hu-HU" altLang="hu-HU" dirty="0"/>
              <a:t>elektromos és elektronikus gépek, berendezések</a:t>
            </a:r>
          </a:p>
          <a:p>
            <a:pPr lvl="2"/>
            <a:r>
              <a:rPr lang="hu-HU" altLang="hu-HU" dirty="0"/>
              <a:t>k</a:t>
            </a:r>
            <a:r>
              <a:rPr lang="hu-HU" altLang="hu-HU" dirty="0" smtClean="0"/>
              <a:t>ártérítési </a:t>
            </a:r>
            <a:r>
              <a:rPr lang="hu-HU" altLang="hu-HU" dirty="0"/>
              <a:t>limit alkalmazása</a:t>
            </a:r>
          </a:p>
          <a:p>
            <a:pPr lvl="2"/>
            <a:r>
              <a:rPr lang="hu-HU" altLang="hu-HU" dirty="0"/>
              <a:t>t</a:t>
            </a:r>
            <a:r>
              <a:rPr lang="hu-HU" altLang="hu-HU" dirty="0" smtClean="0"/>
              <a:t>ételes </a:t>
            </a:r>
            <a:r>
              <a:rPr lang="hu-HU" altLang="hu-HU" dirty="0"/>
              <a:t>lista </a:t>
            </a:r>
            <a:r>
              <a:rPr lang="hu-HU" altLang="hu-HU" b="1" dirty="0"/>
              <a:t>nem</a:t>
            </a:r>
            <a:r>
              <a:rPr lang="hu-HU" altLang="hu-HU" dirty="0"/>
              <a:t> szükséges a vagyontárgyakról</a:t>
            </a:r>
          </a:p>
          <a:p>
            <a:pPr lvl="2"/>
            <a:r>
              <a:rPr lang="hu-HU" altLang="hu-HU" dirty="0"/>
              <a:t>f</a:t>
            </a:r>
            <a:r>
              <a:rPr lang="hu-HU" altLang="hu-HU" dirty="0" smtClean="0"/>
              <a:t>eltételrendszer </a:t>
            </a:r>
            <a:r>
              <a:rPr lang="hu-HU" altLang="hu-HU" dirty="0"/>
              <a:t>a kiegészítő biztosításokban foglaltak szerint  </a:t>
            </a:r>
          </a:p>
          <a:p>
            <a:pPr lvl="1"/>
            <a:endParaRPr lang="hu-HU" altLang="hu-HU" sz="1600" dirty="0"/>
          </a:p>
          <a:p>
            <a:r>
              <a:rPr lang="hu-HU" altLang="hu-HU" dirty="0"/>
              <a:t>ü</a:t>
            </a:r>
            <a:r>
              <a:rPr lang="hu-HU" altLang="hu-HU" dirty="0" smtClean="0"/>
              <a:t>vegtörés </a:t>
            </a:r>
            <a:endParaRPr lang="hu-HU" altLang="hu-HU" dirty="0"/>
          </a:p>
          <a:p>
            <a:pPr lvl="2"/>
            <a:r>
              <a:rPr lang="hu-HU" altLang="hu-HU" dirty="0"/>
              <a:t>s</a:t>
            </a:r>
            <a:r>
              <a:rPr lang="hu-HU" altLang="hu-HU" dirty="0" smtClean="0"/>
              <a:t>aját </a:t>
            </a:r>
            <a:r>
              <a:rPr lang="hu-HU" altLang="hu-HU" dirty="0"/>
              <a:t>és bérelt épületek esetén </a:t>
            </a:r>
            <a:r>
              <a:rPr lang="hu-HU" altLang="hu-HU" dirty="0" smtClean="0"/>
              <a:t>is</a:t>
            </a:r>
            <a:endParaRPr lang="hu-HU" altLang="hu-HU" dirty="0"/>
          </a:p>
          <a:p>
            <a:pPr lvl="2"/>
            <a:r>
              <a:rPr lang="hu-HU" altLang="hu-HU" dirty="0"/>
              <a:t>b</a:t>
            </a:r>
            <a:r>
              <a:rPr lang="hu-HU" altLang="hu-HU" dirty="0" smtClean="0"/>
              <a:t>iztosítási </a:t>
            </a:r>
            <a:r>
              <a:rPr lang="hu-HU" altLang="hu-HU" dirty="0"/>
              <a:t>fedezet a </a:t>
            </a:r>
            <a:r>
              <a:rPr lang="hu-HU" altLang="hu-HU" dirty="0" smtClean="0"/>
              <a:t>„különleges üvegtörés”</a:t>
            </a:r>
            <a:r>
              <a:rPr lang="hu-HU" altLang="hu-HU" dirty="0" err="1" smtClean="0"/>
              <a:t>-re</a:t>
            </a:r>
            <a:r>
              <a:rPr lang="hu-HU" altLang="hu-HU" dirty="0" smtClean="0"/>
              <a:t> is</a:t>
            </a:r>
            <a:endParaRPr lang="hu-HU" altLang="hu-HU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200" b="1" dirty="0"/>
              <a:t>ALV-14 </a:t>
            </a:r>
            <a:r>
              <a:rPr lang="hu-HU" altLang="hu-HU" sz="3200" b="1" dirty="0" err="1"/>
              <a:t>All</a:t>
            </a:r>
            <a:r>
              <a:rPr lang="hu-HU" altLang="hu-HU" sz="3200" b="1" dirty="0"/>
              <a:t> </a:t>
            </a:r>
            <a:r>
              <a:rPr lang="hu-HU" altLang="hu-HU" sz="3200" b="1" dirty="0" err="1"/>
              <a:t>Risks</a:t>
            </a:r>
            <a:r>
              <a:rPr lang="hu-HU" altLang="hu-HU" sz="3200" b="1" dirty="0"/>
              <a:t> III</a:t>
            </a:r>
            <a:r>
              <a:rPr lang="hu-HU" altLang="hu-HU" sz="3200" b="1" dirty="0" smtClean="0"/>
              <a:t>.</a:t>
            </a:r>
            <a:endParaRPr lang="hu-HU" sz="3200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408207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/>
              <a:t>e</a:t>
            </a:r>
            <a:r>
              <a:rPr lang="hu-HU" altLang="hu-HU" dirty="0" smtClean="0"/>
              <a:t>lektromos </a:t>
            </a:r>
            <a:r>
              <a:rPr lang="hu-HU" altLang="hu-HU" dirty="0"/>
              <a:t>és elektronikus gépek, berendezések biztosítása</a:t>
            </a:r>
          </a:p>
          <a:p>
            <a:pPr lvl="2"/>
            <a:r>
              <a:rPr lang="hu-HU" altLang="hu-HU" dirty="0"/>
              <a:t>t</a:t>
            </a:r>
            <a:r>
              <a:rPr lang="hu-HU" altLang="hu-HU" dirty="0" smtClean="0"/>
              <a:t>ételes</a:t>
            </a:r>
            <a:r>
              <a:rPr lang="hu-HU" altLang="hu-HU" dirty="0"/>
              <a:t>, azonosításra alkalmas lista alapján </a:t>
            </a:r>
          </a:p>
          <a:p>
            <a:pPr lvl="2"/>
            <a:r>
              <a:rPr lang="hu-HU" altLang="hu-HU" dirty="0"/>
              <a:t>Magyarország területi hatály lopás kockázattal</a:t>
            </a:r>
          </a:p>
          <a:p>
            <a:pPr lvl="2"/>
            <a:r>
              <a:rPr lang="hu-HU" altLang="hu-HU" dirty="0"/>
              <a:t>t</a:t>
            </a:r>
            <a:r>
              <a:rPr lang="hu-HU" altLang="hu-HU" dirty="0" smtClean="0"/>
              <a:t>eljes </a:t>
            </a:r>
            <a:r>
              <a:rPr lang="hu-HU" altLang="hu-HU" dirty="0"/>
              <a:t>kár esetén nincs avultatás a gyártási évtől számított 2 évig</a:t>
            </a:r>
          </a:p>
          <a:p>
            <a:pPr lvl="1"/>
            <a:endParaRPr lang="hu-HU" altLang="hu-HU" sz="1600" dirty="0"/>
          </a:p>
          <a:p>
            <a:r>
              <a:rPr lang="hu-HU" altLang="hu-HU" dirty="0"/>
              <a:t>g</a:t>
            </a:r>
            <a:r>
              <a:rPr lang="hu-HU" altLang="hu-HU" dirty="0" smtClean="0"/>
              <a:t>éptörés </a:t>
            </a:r>
            <a:r>
              <a:rPr lang="hu-HU" altLang="hu-HU" dirty="0"/>
              <a:t>biztosítás </a:t>
            </a:r>
          </a:p>
          <a:p>
            <a:pPr lvl="2"/>
            <a:r>
              <a:rPr lang="hu-HU" altLang="hu-HU" dirty="0"/>
              <a:t>b</a:t>
            </a:r>
            <a:r>
              <a:rPr lang="hu-HU" altLang="hu-HU" dirty="0" smtClean="0"/>
              <a:t>iztosítható </a:t>
            </a:r>
            <a:r>
              <a:rPr lang="hu-HU" altLang="hu-HU" dirty="0"/>
              <a:t>vagyontárgyak: alapbiztosítási fedezetben feladott gépek, berendezések</a:t>
            </a:r>
          </a:p>
          <a:p>
            <a:pPr lvl="2"/>
            <a:r>
              <a:rPr lang="hu-HU" altLang="hu-HU" dirty="0"/>
              <a:t>b</a:t>
            </a:r>
            <a:r>
              <a:rPr lang="hu-HU" altLang="hu-HU" dirty="0" smtClean="0"/>
              <a:t>iztosítási </a:t>
            </a:r>
            <a:r>
              <a:rPr lang="hu-HU" altLang="hu-HU" dirty="0"/>
              <a:t>összeg új vagy valós értéken is megadható</a:t>
            </a:r>
          </a:p>
          <a:p>
            <a:pPr lvl="2"/>
            <a:r>
              <a:rPr lang="hu-HU" altLang="hu-HU" dirty="0"/>
              <a:t>m</a:t>
            </a:r>
            <a:r>
              <a:rPr lang="hu-HU" altLang="hu-HU" dirty="0" smtClean="0"/>
              <a:t>obil </a:t>
            </a:r>
            <a:r>
              <a:rPr lang="hu-HU" altLang="hu-HU" dirty="0"/>
              <a:t>gépek esetén a fedezet akár Magyarország területi hatállyal 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200" b="1" dirty="0"/>
              <a:t>ALV-14 </a:t>
            </a:r>
            <a:r>
              <a:rPr lang="hu-HU" altLang="hu-HU" sz="3200" b="1" dirty="0" err="1"/>
              <a:t>All</a:t>
            </a:r>
            <a:r>
              <a:rPr lang="hu-HU" altLang="hu-HU" sz="3200" b="1" dirty="0"/>
              <a:t> </a:t>
            </a:r>
            <a:r>
              <a:rPr lang="hu-HU" altLang="hu-HU" sz="3200" b="1" dirty="0" err="1"/>
              <a:t>Risks</a:t>
            </a:r>
            <a:r>
              <a:rPr lang="hu-HU" altLang="hu-HU" sz="3200" b="1" dirty="0"/>
              <a:t> </a:t>
            </a:r>
            <a:r>
              <a:rPr lang="hu-HU" altLang="hu-HU" sz="3200" b="1" dirty="0" smtClean="0"/>
              <a:t/>
            </a:r>
            <a:br>
              <a:rPr lang="hu-HU" altLang="hu-HU" sz="3200" b="1" dirty="0" smtClean="0"/>
            </a:br>
            <a:r>
              <a:rPr lang="hu-HU" altLang="hu-HU" sz="3200" b="1" dirty="0" smtClean="0"/>
              <a:t>kiegészítő </a:t>
            </a:r>
            <a:r>
              <a:rPr lang="hu-HU" altLang="hu-HU" sz="3200" b="1" dirty="0"/>
              <a:t>biztosítások </a:t>
            </a:r>
            <a:r>
              <a:rPr lang="hu-HU" altLang="hu-HU" sz="3200" b="1" dirty="0" smtClean="0"/>
              <a:t>  I.</a:t>
            </a:r>
            <a:endParaRPr lang="hu-HU" sz="3200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38328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710" y="2188834"/>
            <a:ext cx="8229600" cy="4176166"/>
          </a:xfrm>
        </p:spPr>
        <p:txBody>
          <a:bodyPr/>
          <a:lstStyle/>
          <a:p>
            <a:r>
              <a:rPr lang="hu-HU" altLang="hu-HU" dirty="0"/>
              <a:t>ü</a:t>
            </a:r>
            <a:r>
              <a:rPr lang="hu-HU" altLang="hu-HU" dirty="0" smtClean="0"/>
              <a:t>zemszünet </a:t>
            </a:r>
            <a:r>
              <a:rPr lang="hu-HU" altLang="hu-HU" dirty="0"/>
              <a:t>biztosítás </a:t>
            </a:r>
          </a:p>
          <a:p>
            <a:pPr lvl="1"/>
            <a:r>
              <a:rPr lang="hu-HU" altLang="hu-HU" dirty="0" err="1"/>
              <a:t>All</a:t>
            </a:r>
            <a:r>
              <a:rPr lang="hu-HU" altLang="hu-HU" dirty="0"/>
              <a:t> </a:t>
            </a:r>
            <a:r>
              <a:rPr lang="hu-HU" altLang="hu-HU" dirty="0" err="1"/>
              <a:t>Risks</a:t>
            </a:r>
            <a:r>
              <a:rPr lang="hu-HU" altLang="hu-HU" dirty="0"/>
              <a:t> vagyonbiztosítás alapján térítendő kár miatt bekövetkezett részleges vagy teljes kényszerű tevékenységi szünet</a:t>
            </a:r>
          </a:p>
          <a:p>
            <a:pPr lvl="1"/>
            <a:r>
              <a:rPr lang="hu-HU" altLang="hu-HU" dirty="0"/>
              <a:t>b</a:t>
            </a:r>
            <a:r>
              <a:rPr lang="hu-HU" altLang="hu-HU" dirty="0" smtClean="0"/>
              <a:t>iztosítási </a:t>
            </a:r>
            <a:r>
              <a:rPr lang="hu-HU" altLang="hu-HU" dirty="0"/>
              <a:t>összeg:</a:t>
            </a:r>
          </a:p>
          <a:p>
            <a:pPr lvl="2"/>
            <a:r>
              <a:rPr lang="hu-HU" altLang="hu-HU" dirty="0"/>
              <a:t>ü</a:t>
            </a:r>
            <a:r>
              <a:rPr lang="hu-HU" altLang="hu-HU" dirty="0" smtClean="0"/>
              <a:t>zemi </a:t>
            </a:r>
            <a:r>
              <a:rPr lang="hu-HU" altLang="hu-HU" dirty="0"/>
              <a:t>(üzleti) tevékenység nyereséges</a:t>
            </a:r>
          </a:p>
          <a:p>
            <a:pPr lvl="2"/>
            <a:r>
              <a:rPr lang="hu-HU" altLang="hu-HU" dirty="0"/>
              <a:t>f</a:t>
            </a:r>
            <a:r>
              <a:rPr lang="hu-HU" altLang="hu-HU" dirty="0" smtClean="0"/>
              <a:t>olyamatos </a:t>
            </a:r>
            <a:r>
              <a:rPr lang="hu-HU" altLang="hu-HU" dirty="0"/>
              <a:t>működési költségek pl.: bérek, rezsiköltségek, bérleti, előfizetési díjak stb. </a:t>
            </a:r>
          </a:p>
          <a:p>
            <a:pPr lvl="1"/>
            <a:r>
              <a:rPr lang="hu-HU" altLang="hu-HU" dirty="0"/>
              <a:t>t</a:t>
            </a:r>
            <a:r>
              <a:rPr lang="hu-HU" altLang="hu-HU" dirty="0" smtClean="0"/>
              <a:t>érítési </a:t>
            </a:r>
            <a:r>
              <a:rPr lang="hu-HU" altLang="hu-HU" dirty="0"/>
              <a:t>tartam maximum 12 hónap</a:t>
            </a:r>
          </a:p>
          <a:p>
            <a:pPr lvl="1"/>
            <a:r>
              <a:rPr lang="hu-HU" altLang="hu-HU" dirty="0"/>
              <a:t>ö</a:t>
            </a:r>
            <a:r>
              <a:rPr lang="hu-HU" altLang="hu-HU" dirty="0" smtClean="0"/>
              <a:t>nrészesedés</a:t>
            </a:r>
            <a:r>
              <a:rPr lang="hu-HU" altLang="hu-HU" dirty="0"/>
              <a:t>: időtartam vagy összeg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200" b="1" dirty="0"/>
              <a:t>ALV-14 </a:t>
            </a:r>
            <a:r>
              <a:rPr lang="hu-HU" altLang="hu-HU" sz="3200" b="1" dirty="0" err="1"/>
              <a:t>All</a:t>
            </a:r>
            <a:r>
              <a:rPr lang="hu-HU" altLang="hu-HU" sz="3200" b="1" dirty="0"/>
              <a:t> </a:t>
            </a:r>
            <a:r>
              <a:rPr lang="hu-HU" altLang="hu-HU" sz="3200" b="1" dirty="0" err="1"/>
              <a:t>Risks</a:t>
            </a:r>
            <a:r>
              <a:rPr lang="hu-HU" altLang="hu-HU" sz="3200" b="1" dirty="0"/>
              <a:t> </a:t>
            </a:r>
            <a:r>
              <a:rPr lang="hu-HU" altLang="hu-HU" sz="3200" b="1" dirty="0" smtClean="0"/>
              <a:t/>
            </a:r>
            <a:br>
              <a:rPr lang="hu-HU" altLang="hu-HU" sz="3200" b="1" dirty="0" smtClean="0"/>
            </a:br>
            <a:r>
              <a:rPr lang="hu-HU" altLang="hu-HU" sz="3200" b="1" dirty="0" smtClean="0"/>
              <a:t>kiegészítő biztosítások  II.</a:t>
            </a:r>
            <a:endParaRPr lang="hu-HU" sz="3200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17531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/>
              <a:t>s</a:t>
            </a:r>
            <a:r>
              <a:rPr lang="hu-HU" altLang="hu-HU" dirty="0" smtClean="0"/>
              <a:t>zállítmánybiztosítás</a:t>
            </a:r>
            <a:endParaRPr lang="hu-HU" altLang="hu-HU" dirty="0"/>
          </a:p>
          <a:p>
            <a:pPr lvl="1"/>
            <a:r>
              <a:rPr lang="hu-HU" altLang="hu-HU" dirty="0"/>
              <a:t>b</a:t>
            </a:r>
            <a:r>
              <a:rPr lang="hu-HU" altLang="hu-HU" dirty="0" smtClean="0"/>
              <a:t>elföldön </a:t>
            </a:r>
            <a:r>
              <a:rPr lang="hu-HU" altLang="hu-HU" dirty="0"/>
              <a:t>bekövetkező károk, amelyek a feltételben </a:t>
            </a:r>
            <a:r>
              <a:rPr lang="hu-HU" altLang="hu-HU"/>
              <a:t>rögzített </a:t>
            </a:r>
            <a:r>
              <a:rPr lang="hu-HU" altLang="hu-HU" smtClean="0"/>
              <a:t>biztosítási események </a:t>
            </a:r>
            <a:r>
              <a:rPr lang="hu-HU" altLang="hu-HU" dirty="0"/>
              <a:t>miatt keletkeztek (nevesített kockázatok)</a:t>
            </a:r>
          </a:p>
          <a:p>
            <a:pPr lvl="1"/>
            <a:r>
              <a:rPr lang="hu-HU" altLang="hu-HU" dirty="0"/>
              <a:t>b</a:t>
            </a:r>
            <a:r>
              <a:rPr lang="hu-HU" altLang="hu-HU" dirty="0" smtClean="0"/>
              <a:t>iztosítható </a:t>
            </a:r>
            <a:r>
              <a:rPr lang="hu-HU" altLang="hu-HU" dirty="0"/>
              <a:t>vagyontárgyak: </a:t>
            </a:r>
          </a:p>
          <a:p>
            <a:pPr lvl="2"/>
            <a:r>
              <a:rPr lang="hu-HU" altLang="hu-HU" dirty="0"/>
              <a:t>s</a:t>
            </a:r>
            <a:r>
              <a:rPr lang="hu-HU" altLang="hu-HU" dirty="0" smtClean="0"/>
              <a:t>aját </a:t>
            </a:r>
            <a:r>
              <a:rPr lang="hu-HU" altLang="hu-HU" dirty="0"/>
              <a:t>és/vagy idegen tulajdonú áruk</a:t>
            </a:r>
          </a:p>
          <a:p>
            <a:pPr lvl="2"/>
            <a:r>
              <a:rPr lang="hu-HU" altLang="hu-HU" dirty="0"/>
              <a:t>m</a:t>
            </a:r>
            <a:r>
              <a:rPr lang="hu-HU" altLang="hu-HU" dirty="0" smtClean="0"/>
              <a:t>unkaeszközök</a:t>
            </a:r>
            <a:r>
              <a:rPr lang="hu-HU" altLang="hu-HU" dirty="0"/>
              <a:t>, beleértve a bérelt munkaeszközöket is</a:t>
            </a:r>
          </a:p>
          <a:p>
            <a:pPr lvl="1"/>
            <a:r>
              <a:rPr lang="hu-HU" altLang="hu-HU" dirty="0"/>
              <a:t>k</a:t>
            </a:r>
            <a:r>
              <a:rPr lang="hu-HU" altLang="hu-HU" dirty="0" smtClean="0"/>
              <a:t>ártérítési </a:t>
            </a:r>
            <a:r>
              <a:rPr lang="hu-HU" altLang="hu-HU" dirty="0"/>
              <a:t>limit alkalmazása szállítóeszközönként</a:t>
            </a:r>
          </a:p>
          <a:p>
            <a:endParaRPr lang="hu-HU" altLang="hu-HU" sz="1600" dirty="0"/>
          </a:p>
          <a:p>
            <a:r>
              <a:rPr lang="hu-HU" altLang="hu-HU" dirty="0"/>
              <a:t>é</a:t>
            </a:r>
            <a:r>
              <a:rPr lang="hu-HU" altLang="hu-HU" dirty="0" smtClean="0"/>
              <a:t>pítés </a:t>
            </a:r>
            <a:r>
              <a:rPr lang="hu-HU" altLang="hu-HU" dirty="0"/>
              <a:t>szerelés biztosítás </a:t>
            </a:r>
          </a:p>
          <a:p>
            <a:pPr lvl="1"/>
            <a:r>
              <a:rPr lang="hu-HU" altLang="hu-HU" dirty="0"/>
              <a:t>b</a:t>
            </a:r>
            <a:r>
              <a:rPr lang="hu-HU" altLang="hu-HU" dirty="0" smtClean="0"/>
              <a:t>iztosító </a:t>
            </a:r>
            <a:r>
              <a:rPr lang="hu-HU" altLang="hu-HU" dirty="0"/>
              <a:t>szolgáltatásának felső határa 100 millió forint</a:t>
            </a:r>
          </a:p>
          <a:p>
            <a:pPr lvl="1"/>
            <a:r>
              <a:rPr lang="hu-HU" altLang="hu-HU" dirty="0"/>
              <a:t>C.A.R. biztosításban alkalmazott záradékokkal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200" b="1" dirty="0"/>
              <a:t>ALV-14 </a:t>
            </a:r>
            <a:r>
              <a:rPr lang="hu-HU" altLang="hu-HU" sz="3200" b="1" dirty="0" err="1"/>
              <a:t>All</a:t>
            </a:r>
            <a:r>
              <a:rPr lang="hu-HU" altLang="hu-HU" sz="3200" b="1" dirty="0"/>
              <a:t> </a:t>
            </a:r>
            <a:r>
              <a:rPr lang="hu-HU" altLang="hu-HU" sz="3200" b="1" dirty="0" err="1"/>
              <a:t>Risks</a:t>
            </a:r>
            <a:r>
              <a:rPr lang="hu-HU" altLang="hu-HU" sz="3200" b="1" dirty="0"/>
              <a:t> </a:t>
            </a:r>
            <a:r>
              <a:rPr lang="hu-HU" altLang="hu-HU" sz="3200" b="1" dirty="0" smtClean="0"/>
              <a:t/>
            </a:r>
            <a:br>
              <a:rPr lang="hu-HU" altLang="hu-HU" sz="3200" b="1" dirty="0" smtClean="0"/>
            </a:br>
            <a:r>
              <a:rPr lang="hu-HU" altLang="hu-HU" sz="3200" b="1" dirty="0" smtClean="0"/>
              <a:t>kiegészítő biztosítások   III.</a:t>
            </a:r>
            <a:endParaRPr lang="hu-HU" sz="3200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679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u-HU" altLang="hu-HU" sz="2000" dirty="0" smtClean="0"/>
              <a:t>egyedi </a:t>
            </a:r>
            <a:r>
              <a:rPr lang="hu-HU" altLang="hu-HU" sz="2000" dirty="0"/>
              <a:t>záradékok</a:t>
            </a:r>
            <a:endParaRPr lang="hu-HU" altLang="en-US" sz="2000" dirty="0"/>
          </a:p>
          <a:p>
            <a:pPr>
              <a:defRPr/>
            </a:pPr>
            <a:r>
              <a:rPr lang="hu-HU" altLang="hu-HU" sz="2000" dirty="0" smtClean="0"/>
              <a:t>kombinált </a:t>
            </a:r>
            <a:r>
              <a:rPr lang="hu-HU" altLang="hu-HU" sz="2000" dirty="0"/>
              <a:t>limit</a:t>
            </a:r>
          </a:p>
          <a:p>
            <a:r>
              <a:rPr lang="hu-HU" altLang="hu-HU" dirty="0" smtClean="0"/>
              <a:t>egyedi díjak</a:t>
            </a:r>
          </a:p>
          <a:p>
            <a:r>
              <a:rPr lang="hu-HU" altLang="hu-HU" dirty="0" smtClean="0"/>
              <a:t>központi kedvezmények</a:t>
            </a:r>
            <a:endParaRPr lang="hu-HU" alt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29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 b="1" kern="0" dirty="0">
                <a:solidFill>
                  <a:srgbClr val="000066"/>
                </a:solidFill>
              </a:rPr>
              <a:t>Rugalmas kockázatvállalás</a:t>
            </a:r>
            <a:r>
              <a:rPr lang="hu-HU" altLang="en-US" sz="3200" b="1" kern="0" dirty="0">
                <a:solidFill>
                  <a:srgbClr val="000066"/>
                </a:solidFill>
              </a:rPr>
              <a:t/>
            </a:r>
            <a:br>
              <a:rPr lang="hu-HU" altLang="en-US" sz="3200" b="1" kern="0" dirty="0">
                <a:solidFill>
                  <a:srgbClr val="000066"/>
                </a:solidFill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83887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Vállalkozói biztosítás (</a:t>
            </a:r>
            <a:r>
              <a:rPr lang="hu-HU" sz="2000" dirty="0"/>
              <a:t>KVB-13 </a:t>
            </a:r>
            <a:r>
              <a:rPr lang="hu-HU" sz="2000" dirty="0" smtClean="0"/>
              <a:t>)</a:t>
            </a:r>
          </a:p>
          <a:p>
            <a:r>
              <a:rPr lang="hu-HU" sz="2000" dirty="0" smtClean="0"/>
              <a:t>Vállalkozói Vagyonbiztosítás (VTB-14)</a:t>
            </a:r>
          </a:p>
          <a:p>
            <a:r>
              <a:rPr lang="hu-HU" sz="2000" dirty="0" smtClean="0"/>
              <a:t>Felelősségbiztosítás (FEL-07)</a:t>
            </a:r>
          </a:p>
          <a:p>
            <a:r>
              <a:rPr lang="hu-HU" sz="2000" dirty="0" smtClean="0"/>
              <a:t>Géptörés biztosítás (GKH-07)</a:t>
            </a:r>
          </a:p>
          <a:p>
            <a:r>
              <a:rPr lang="hu-HU" sz="2000" dirty="0" err="1" smtClean="0"/>
              <a:t>All</a:t>
            </a:r>
            <a:r>
              <a:rPr lang="hu-HU" sz="2000" dirty="0" smtClean="0"/>
              <a:t> </a:t>
            </a:r>
            <a:r>
              <a:rPr lang="hu-HU" sz="2000" dirty="0" err="1" smtClean="0"/>
              <a:t>Risks</a:t>
            </a:r>
            <a:r>
              <a:rPr lang="hu-HU" sz="2000" dirty="0" smtClean="0"/>
              <a:t> (ALV-14)</a:t>
            </a:r>
            <a:endParaRPr lang="hu-HU" sz="20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Termékek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31320483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hu-HU" altLang="hu-HU" b="1" dirty="0"/>
              <a:t>Káresemény bejelentése</a:t>
            </a:r>
            <a:r>
              <a:rPr lang="hu-HU" altLang="hu-HU" dirty="0"/>
              <a:t>: 2 munkanapon </a:t>
            </a:r>
            <a:r>
              <a:rPr lang="hu-HU" altLang="hu-HU" dirty="0" smtClean="0"/>
              <a:t>belül</a:t>
            </a:r>
            <a:endParaRPr lang="hu-HU" altLang="hu-HU" b="0" dirty="0"/>
          </a:p>
          <a:p>
            <a:pPr lvl="2">
              <a:spcAft>
                <a:spcPts val="1200"/>
              </a:spcAft>
            </a:pPr>
            <a:r>
              <a:rPr lang="hu-HU" altLang="hu-HU" b="1" dirty="0"/>
              <a:t>Kárrendezés megkezdése</a:t>
            </a:r>
            <a:r>
              <a:rPr lang="hu-HU" altLang="hu-HU" dirty="0"/>
              <a:t>: 5 munkanapon </a:t>
            </a:r>
            <a:r>
              <a:rPr lang="hu-HU" altLang="hu-HU" dirty="0" smtClean="0"/>
              <a:t>belül csak </a:t>
            </a:r>
            <a:r>
              <a:rPr lang="hu-HU" altLang="hu-HU" dirty="0"/>
              <a:t>a kárenyhítéshez szükséges mértékű </a:t>
            </a:r>
            <a:r>
              <a:rPr lang="hu-HU" altLang="hu-HU" dirty="0" smtClean="0"/>
              <a:t>változtatás</a:t>
            </a:r>
            <a:endParaRPr lang="hu-HU" altLang="hu-HU" b="0" dirty="0" smtClean="0"/>
          </a:p>
          <a:p>
            <a:pPr lvl="2">
              <a:spcAft>
                <a:spcPts val="1200"/>
              </a:spcAft>
            </a:pPr>
            <a:r>
              <a:rPr lang="hu-HU" altLang="hu-HU" b="1" dirty="0"/>
              <a:t>5 munkanapon túl </a:t>
            </a:r>
            <a:r>
              <a:rPr lang="hu-HU" altLang="hu-HU" dirty="0"/>
              <a:t>a helyreállítás elkezdődhet, de szükséges fényképeket készíteni és a maradványokat </a:t>
            </a:r>
            <a:r>
              <a:rPr lang="hu-HU" altLang="hu-HU" dirty="0" smtClean="0"/>
              <a:t>megőrizni</a:t>
            </a:r>
            <a:endParaRPr lang="hu-HU" altLang="hu-HU" b="0" dirty="0" smtClean="0"/>
          </a:p>
          <a:p>
            <a:pPr lvl="2">
              <a:spcAft>
                <a:spcPts val="1200"/>
              </a:spcAft>
            </a:pPr>
            <a:r>
              <a:rPr lang="hu-HU" altLang="hu-HU" dirty="0"/>
              <a:t>A </a:t>
            </a:r>
            <a:r>
              <a:rPr lang="hu-HU" altLang="hu-HU" b="1" dirty="0"/>
              <a:t>biztosítási esemény </a:t>
            </a:r>
            <a:r>
              <a:rPr lang="hu-HU" altLang="hu-HU" dirty="0"/>
              <a:t>bekövetkezésének és a </a:t>
            </a:r>
            <a:r>
              <a:rPr lang="hu-HU" altLang="hu-HU" b="1" dirty="0"/>
              <a:t>kár összegszerűségének </a:t>
            </a:r>
            <a:r>
              <a:rPr lang="hu-HU" altLang="hu-HU" dirty="0"/>
              <a:t>bizonyítása a </a:t>
            </a:r>
            <a:r>
              <a:rPr lang="hu-HU" altLang="hu-HU" dirty="0" smtClean="0"/>
              <a:t>biztosítottat</a:t>
            </a:r>
            <a:r>
              <a:rPr lang="hu-HU" altLang="hu-HU" dirty="0"/>
              <a:t>, illetőleg a károsultat terheli. </a:t>
            </a:r>
            <a:endParaRPr lang="hu-HU" altLang="hu-HU" b="0" dirty="0"/>
          </a:p>
          <a:p>
            <a:pPr lvl="2">
              <a:spcAft>
                <a:spcPts val="1200"/>
              </a:spcAft>
            </a:pPr>
            <a:r>
              <a:rPr lang="hu-HU" altLang="hu-HU" dirty="0"/>
              <a:t>A Biztosító szolgáltatási kötelezettsége az utolsó irat beérkezését követő </a:t>
            </a:r>
            <a:r>
              <a:rPr lang="hu-HU" altLang="hu-HU" b="1" dirty="0"/>
              <a:t>15 napon</a:t>
            </a:r>
            <a:r>
              <a:rPr lang="hu-HU" altLang="hu-HU" dirty="0"/>
              <a:t> belül esedékes. </a:t>
            </a:r>
          </a:p>
          <a:p>
            <a:endParaRPr lang="hu-HU" altLang="hu-HU" b="0" dirty="0"/>
          </a:p>
          <a:p>
            <a:endParaRPr lang="hu-HU" altLang="hu-HU" sz="1600" dirty="0"/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200" b="1" dirty="0" smtClean="0"/>
              <a:t>Kárrendezés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18481741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hu-HU" altLang="hu-HU" b="1" dirty="0"/>
              <a:t>Tűz és robbanás </a:t>
            </a:r>
            <a:r>
              <a:rPr lang="hu-HU" altLang="hu-HU" dirty="0"/>
              <a:t>esetén a tűzoltóságot kell értesíteni</a:t>
            </a:r>
            <a:endParaRPr lang="hu-HU" altLang="hu-HU" b="0" dirty="0"/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hu-HU" altLang="hu-HU" b="1" dirty="0"/>
              <a:t>Betöréses lopás, rablás </a:t>
            </a:r>
            <a:r>
              <a:rPr lang="hu-HU" altLang="hu-HU" dirty="0"/>
              <a:t>esetén feljelentést kell tenni a rendőrségen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hu-HU" altLang="hu-HU" b="1" dirty="0"/>
              <a:t>Kármegelőzési és kárenyhítési kötelezettségek</a:t>
            </a:r>
            <a:r>
              <a:rPr lang="hu-HU" altLang="hu-HU" dirty="0"/>
              <a:t>; épület folyamatos karbantartása, berendezések üzemképes állapotban tartása, hatósági és építészeti előírások betartása, káresemény esetén további károk megakadályozása,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hu-HU" altLang="hu-HU" b="1" dirty="0"/>
              <a:t>Kárszakértő irodák: </a:t>
            </a:r>
            <a:r>
              <a:rPr lang="hu-HU" altLang="hu-HU" dirty="0" err="1"/>
              <a:t>Dekra</a:t>
            </a:r>
            <a:r>
              <a:rPr lang="hu-HU" altLang="hu-HU" dirty="0"/>
              <a:t>, </a:t>
            </a:r>
            <a:r>
              <a:rPr lang="hu-HU" altLang="hu-HU" dirty="0" err="1"/>
              <a:t>Autotal, K&amp;H kárszakértők</a:t>
            </a:r>
            <a:endParaRPr lang="hu-HU" altLang="hu-HU" dirty="0"/>
          </a:p>
          <a:p>
            <a:endParaRPr lang="hu-HU" altLang="hu-HU" b="0" dirty="0"/>
          </a:p>
          <a:p>
            <a:endParaRPr lang="hu-HU" altLang="hu-HU" b="0" dirty="0"/>
          </a:p>
          <a:p>
            <a:endParaRPr lang="hu-HU" altLang="hu-HU" sz="1600" dirty="0"/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31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3200" b="1" dirty="0" smtClean="0"/>
              <a:t>Kárrendezés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1842068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5009" y="1297472"/>
            <a:ext cx="6091706" cy="5193480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o</a:t>
            </a:r>
            <a:r>
              <a:rPr lang="hu-HU" sz="3200" b="1" dirty="0" smtClean="0"/>
              <a:t>kos kárbejelentő </a:t>
            </a:r>
            <a:endParaRPr lang="hu-HU" sz="3200" b="1" dirty="0"/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</p:spPr>
        <p:txBody>
          <a:bodyPr/>
          <a:lstStyle/>
          <a:p>
            <a:r>
              <a:rPr lang="hu-HU" dirty="0" smtClean="0"/>
              <a:t>26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04601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o</a:t>
            </a:r>
            <a:r>
              <a:rPr lang="hu-HU" sz="3200" b="1" dirty="0" smtClean="0"/>
              <a:t>kos kárbejelentő </a:t>
            </a:r>
            <a:endParaRPr lang="hu-HU" sz="3200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33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22871"/>
            <a:ext cx="7442791" cy="46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923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5644662"/>
            <a:ext cx="8229600" cy="520642"/>
          </a:xfrm>
        </p:spPr>
        <p:txBody>
          <a:bodyPr/>
          <a:lstStyle/>
          <a:p>
            <a:r>
              <a:rPr lang="hu-HU" dirty="0" smtClean="0"/>
              <a:t>ismerjük meg jobban a kárügyet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34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a kár nyomon követése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Biztosnet</a:t>
            </a:r>
            <a:r>
              <a:rPr lang="hu-HU" sz="3200" b="1" dirty="0" smtClean="0"/>
              <a:t> </a:t>
            </a:r>
            <a:endParaRPr lang="hu-HU" sz="32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8167"/>
            <a:ext cx="4633546" cy="379205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119447" y="2101358"/>
            <a:ext cx="2464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hu-HU" altLang="hu-HU" sz="2200" b="1" dirty="0" smtClean="0">
                <a:solidFill>
                  <a:srgbClr val="0091DF"/>
                </a:solidFill>
              </a:rPr>
              <a:t>mit láthatunk itt</a:t>
            </a:r>
            <a:r>
              <a:rPr lang="en-US" altLang="hu-HU" sz="2200" b="1" dirty="0" smtClean="0">
                <a:solidFill>
                  <a:srgbClr val="0091DF"/>
                </a:solidFill>
              </a:rPr>
              <a:t>?</a:t>
            </a:r>
            <a:endParaRPr lang="en-US" altLang="hu-HU" sz="2200" b="1" dirty="0">
              <a:solidFill>
                <a:srgbClr val="0091DF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222631" y="2776259"/>
            <a:ext cx="278114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kárszám</a:t>
            </a:r>
            <a:endParaRPr lang="en-US" altLang="hu-HU" sz="2000" dirty="0" smtClean="0">
              <a:solidFill>
                <a:srgbClr val="0091DF"/>
              </a:solidFill>
            </a:endParaRP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kötvényszám</a:t>
            </a:r>
            <a:endParaRPr lang="en-US" altLang="hu-HU" sz="2000" dirty="0" smtClean="0">
              <a:solidFill>
                <a:srgbClr val="0091DF"/>
              </a:solidFill>
            </a:endParaRP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A szerződés típusa </a:t>
            </a:r>
            <a:r>
              <a:rPr lang="en-US" altLang="hu-HU" sz="2000" dirty="0" smtClean="0">
                <a:solidFill>
                  <a:srgbClr val="0091DF"/>
                </a:solidFill>
              </a:rPr>
              <a:t> </a:t>
            </a: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A kár státusza</a:t>
            </a:r>
            <a:endParaRPr lang="en-US" altLang="hu-HU" sz="2000" dirty="0" smtClean="0">
              <a:solidFill>
                <a:srgbClr val="0091DF"/>
              </a:solidFill>
            </a:endParaRP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részletek</a:t>
            </a:r>
            <a:endParaRPr lang="en-US" altLang="hu-HU" sz="2000" dirty="0" smtClean="0">
              <a:solidFill>
                <a:srgbClr val="0091DF"/>
              </a:solidFill>
            </a:endParaRPr>
          </a:p>
        </p:txBody>
      </p:sp>
      <p:pic>
        <p:nvPicPr>
          <p:cNvPr id="10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15" y="1950876"/>
            <a:ext cx="728932" cy="73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53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5785338"/>
            <a:ext cx="8229600" cy="379966"/>
          </a:xfrm>
        </p:spPr>
        <p:txBody>
          <a:bodyPr>
            <a:normAutofit/>
          </a:bodyPr>
          <a:lstStyle/>
          <a:p>
            <a:r>
              <a:rPr lang="hu-HU" dirty="0" smtClean="0"/>
              <a:t>ha még több információra van szükségünk… 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35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a kár nyomon követése - </a:t>
            </a:r>
            <a:r>
              <a:rPr lang="hu-HU" sz="3200" b="1" dirty="0" err="1" smtClean="0"/>
              <a:t>Biztosnet</a:t>
            </a:r>
            <a:endParaRPr lang="hu-HU" sz="32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94909"/>
            <a:ext cx="4448907" cy="399387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119447" y="2101358"/>
            <a:ext cx="2464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hu-HU" altLang="hu-HU" sz="2200" b="1" dirty="0" smtClean="0">
                <a:solidFill>
                  <a:srgbClr val="0091DF"/>
                </a:solidFill>
              </a:rPr>
              <a:t>mit láthatunk itt</a:t>
            </a:r>
            <a:r>
              <a:rPr lang="en-US" altLang="hu-HU" sz="2200" b="1" dirty="0" smtClean="0">
                <a:solidFill>
                  <a:srgbClr val="0091DF"/>
                </a:solidFill>
              </a:rPr>
              <a:t>?</a:t>
            </a:r>
            <a:endParaRPr lang="en-US" altLang="hu-HU" sz="2200" b="1" dirty="0">
              <a:solidFill>
                <a:srgbClr val="0091DF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222631" y="2776259"/>
            <a:ext cx="35682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a káresemény bejelentését</a:t>
            </a:r>
            <a:endParaRPr lang="en-US" altLang="hu-HU" sz="2000" dirty="0" smtClean="0">
              <a:solidFill>
                <a:srgbClr val="0091DF"/>
              </a:solidFill>
            </a:endParaRP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a rögzítést</a:t>
            </a:r>
            <a:endParaRPr lang="en-US" altLang="hu-HU" sz="2000" dirty="0" smtClean="0">
              <a:solidFill>
                <a:srgbClr val="0091DF"/>
              </a:solidFill>
            </a:endParaRP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a szemlejegyzőkönyvet</a:t>
            </a:r>
            <a:r>
              <a:rPr lang="en-US" altLang="hu-HU" sz="2000" dirty="0" smtClean="0">
                <a:solidFill>
                  <a:srgbClr val="0091DF"/>
                </a:solidFill>
              </a:rPr>
              <a:t> </a:t>
            </a: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ellenőrzést, felülvizsgálatot</a:t>
            </a:r>
            <a:endParaRPr lang="en-US" altLang="hu-HU" sz="2000" dirty="0" smtClean="0">
              <a:solidFill>
                <a:srgbClr val="0091DF"/>
              </a:solidFill>
            </a:endParaRP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kifizetést</a:t>
            </a:r>
            <a:endParaRPr lang="en-US" altLang="hu-HU" sz="2000" dirty="0" smtClean="0">
              <a:solidFill>
                <a:srgbClr val="0091DF"/>
              </a:solidFill>
            </a:endParaRP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elutasítást</a:t>
            </a:r>
            <a:endParaRPr lang="en-US" altLang="hu-HU" sz="2000" dirty="0">
              <a:solidFill>
                <a:srgbClr val="0091DF"/>
              </a:solidFill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80" y="1950878"/>
            <a:ext cx="728932" cy="73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898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54413" y="1766947"/>
            <a:ext cx="8229600" cy="4176166"/>
          </a:xfrm>
        </p:spPr>
        <p:txBody>
          <a:bodyPr>
            <a:normAutofit/>
          </a:bodyPr>
          <a:lstStyle/>
          <a:p>
            <a:pPr algn="ctr"/>
            <a:endParaRPr lang="hu-HU" sz="4000" dirty="0" smtClean="0"/>
          </a:p>
          <a:p>
            <a:pPr algn="ctr"/>
            <a:r>
              <a:rPr lang="hu-HU" sz="4000" dirty="0" smtClean="0"/>
              <a:t>Köszönjük a figyelmet!</a:t>
            </a:r>
            <a:endParaRPr lang="hu-HU" sz="4000" dirty="0"/>
          </a:p>
        </p:txBody>
      </p:sp>
      <p:pic>
        <p:nvPicPr>
          <p:cNvPr id="4" name="KH_prezi_icon_0019_2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13" y="3594456"/>
            <a:ext cx="1778000" cy="1778000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272277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Megcélzott ügyfélkör:</a:t>
            </a:r>
          </a:p>
          <a:p>
            <a:endParaRPr lang="hu-HU" dirty="0"/>
          </a:p>
          <a:p>
            <a:pPr lvl="1"/>
            <a:r>
              <a:rPr lang="hu-HU" dirty="0" smtClean="0"/>
              <a:t>	Maximálisan </a:t>
            </a:r>
            <a:r>
              <a:rPr lang="hu-HU" dirty="0"/>
              <a:t>2 Mrd éves árbevétellel és 500 millió Ft. teljes vagyonértékkel rendelkező vállalkozások részére </a:t>
            </a:r>
            <a:r>
              <a:rPr lang="hu-HU" dirty="0" smtClean="0"/>
              <a:t>nyújtható</a:t>
            </a:r>
          </a:p>
          <a:p>
            <a:pPr lvl="1"/>
            <a:endParaRPr lang="hu-HU" dirty="0"/>
          </a:p>
          <a:p>
            <a:pPr lvl="1"/>
            <a:r>
              <a:rPr lang="hu-HU" dirty="0" smtClean="0"/>
              <a:t>	Saját </a:t>
            </a:r>
            <a:r>
              <a:rPr lang="hu-HU" dirty="0"/>
              <a:t>és idegen tulajdonú vagyontárgyak vagyoni és felelősségi kockázataira egyaránt </a:t>
            </a:r>
            <a:r>
              <a:rPr lang="hu-HU" dirty="0" smtClean="0"/>
              <a:t>köthető</a:t>
            </a:r>
          </a:p>
          <a:p>
            <a:pPr lvl="1"/>
            <a:endParaRPr lang="hu-HU" dirty="0"/>
          </a:p>
          <a:p>
            <a:pPr lvl="1"/>
            <a:r>
              <a:rPr lang="hu-HU" dirty="0" smtClean="0"/>
              <a:t>	A </a:t>
            </a:r>
            <a:r>
              <a:rPr lang="hu-HU" dirty="0"/>
              <a:t>vállalkozás legfeljebb 5 telephelye biztosítható, azonos vagy különböző kockázatokra új és valós értékelési módon. 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43016" y="476672"/>
            <a:ext cx="7508789" cy="144016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KVB-13 Vállalkozói biztosítás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3339836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sz="2000" dirty="0" smtClean="0"/>
              <a:t>Időszakosan </a:t>
            </a:r>
            <a:r>
              <a:rPr lang="hu-HU" sz="2000" dirty="0"/>
              <a:t>(szezonálisan működő </a:t>
            </a:r>
            <a:r>
              <a:rPr lang="hu-HU" sz="2000" dirty="0" smtClean="0"/>
              <a:t>tevékenységek)</a:t>
            </a:r>
            <a:endParaRPr lang="hu-HU" sz="2000" dirty="0"/>
          </a:p>
          <a:p>
            <a:pPr lvl="1"/>
            <a:r>
              <a:rPr lang="hu-HU" sz="2000" dirty="0"/>
              <a:t>Nem működő panzió szálloda, és egyéb </a:t>
            </a:r>
            <a:r>
              <a:rPr lang="hu-HU" sz="2000" dirty="0" err="1"/>
              <a:t>vendéglátóipari</a:t>
            </a:r>
            <a:r>
              <a:rPr lang="hu-HU" sz="2000" dirty="0"/>
              <a:t> egységek</a:t>
            </a:r>
          </a:p>
          <a:p>
            <a:pPr lvl="1"/>
            <a:r>
              <a:rPr lang="hu-HU" sz="2000" dirty="0"/>
              <a:t>Vegyszerraktározás</a:t>
            </a:r>
          </a:p>
          <a:p>
            <a:pPr lvl="1"/>
            <a:r>
              <a:rPr lang="hu-HU" sz="2000" dirty="0"/>
              <a:t>Piaci árusok, vásározók vállalkozása</a:t>
            </a:r>
          </a:p>
          <a:p>
            <a:pPr lvl="1"/>
            <a:r>
              <a:rPr lang="hu-HU" sz="2000" dirty="0" err="1" smtClean="0"/>
              <a:t>Disco</a:t>
            </a:r>
            <a:r>
              <a:rPr lang="hu-HU" sz="2000" dirty="0" smtClean="0"/>
              <a:t>, </a:t>
            </a:r>
            <a:r>
              <a:rPr lang="hu-HU" sz="2000" dirty="0"/>
              <a:t>játékterem</a:t>
            </a:r>
          </a:p>
          <a:p>
            <a:pPr lvl="1"/>
            <a:r>
              <a:rPr lang="hu-HU" sz="2000" dirty="0"/>
              <a:t>Használtcikk kereskedés</a:t>
            </a:r>
          </a:p>
          <a:p>
            <a:pPr lvl="1"/>
            <a:r>
              <a:rPr lang="hu-HU" sz="2000" dirty="0"/>
              <a:t>Zálogház, ékszerbolt</a:t>
            </a:r>
          </a:p>
          <a:p>
            <a:pPr lvl="1"/>
            <a:r>
              <a:rPr lang="hu-HU" sz="2000" dirty="0"/>
              <a:t>Nádtetős épületekkel rendelkező vállalkozás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243016" y="476672"/>
            <a:ext cx="7508789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2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3200" b="1" dirty="0" smtClean="0"/>
              <a:t>KVB-13 </a:t>
            </a:r>
            <a:br>
              <a:rPr lang="hu-HU" sz="3200" b="1" dirty="0" smtClean="0"/>
            </a:br>
            <a:r>
              <a:rPr lang="hu-HU" sz="3200" b="1" dirty="0" smtClean="0"/>
              <a:t>Nem biztosítható tevékenységek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3889600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lvl="1"/>
            <a:r>
              <a:rPr lang="hu-HU" dirty="0" smtClean="0"/>
              <a:t>Állatok</a:t>
            </a:r>
            <a:endParaRPr lang="hu-HU" dirty="0"/>
          </a:p>
          <a:p>
            <a:pPr lvl="1"/>
            <a:r>
              <a:rPr lang="hu-HU" dirty="0"/>
              <a:t>Lábon álló növényi  kultúrák</a:t>
            </a:r>
          </a:p>
          <a:p>
            <a:pPr lvl="1"/>
            <a:r>
              <a:rPr lang="hu-HU" dirty="0"/>
              <a:t>Gépjármű-felelősségbiztosítás hatálya alá tartozó járművek</a:t>
            </a:r>
          </a:p>
          <a:p>
            <a:pPr lvl="1"/>
            <a:r>
              <a:rPr lang="hu-HU" dirty="0"/>
              <a:t>Értékpapír, értékcikk</a:t>
            </a:r>
          </a:p>
          <a:p>
            <a:pPr lvl="1"/>
            <a:r>
              <a:rPr lang="hu-HU" dirty="0"/>
              <a:t>Termelésből kivont, használaton kívüli tárgyi eszközök, épületek</a:t>
            </a:r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5" name="Cím 3"/>
          <p:cNvSpPr txBox="1">
            <a:spLocks/>
          </p:cNvSpPr>
          <p:nvPr/>
        </p:nvSpPr>
        <p:spPr>
          <a:xfrm>
            <a:off x="243016" y="476672"/>
            <a:ext cx="7508789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2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3200" b="1" dirty="0"/>
              <a:t>KVB-13 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 smtClean="0"/>
              <a:t>Nem biztosítható vagyontárgyak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31110302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392195"/>
            <a:ext cx="3950043" cy="4810897"/>
          </a:xfrm>
        </p:spPr>
        <p:txBody>
          <a:bodyPr>
            <a:normAutofit/>
          </a:bodyPr>
          <a:lstStyle/>
          <a:p>
            <a:pPr fontAlgn="t"/>
            <a:r>
              <a:rPr lang="hu-HU" altLang="hu-HU" b="0" dirty="0" smtClean="0"/>
              <a:t>Alap </a:t>
            </a:r>
            <a:r>
              <a:rPr lang="hu-HU" altLang="hu-HU" b="0" dirty="0"/>
              <a:t>biztosítások</a:t>
            </a:r>
          </a:p>
          <a:p>
            <a:pPr fontAlgn="t"/>
            <a:endParaRPr lang="hu-HU" altLang="hu-HU" b="0" dirty="0" smtClean="0"/>
          </a:p>
          <a:p>
            <a:pPr fontAlgn="t"/>
            <a:endParaRPr lang="hu-HU" altLang="hu-HU" b="0" dirty="0"/>
          </a:p>
          <a:p>
            <a:pPr fontAlgn="t"/>
            <a:r>
              <a:rPr lang="hu-HU" altLang="hu-HU" b="0" dirty="0" smtClean="0"/>
              <a:t>Kiegészítő </a:t>
            </a:r>
            <a:r>
              <a:rPr lang="hu-HU" altLang="hu-HU" b="0" dirty="0"/>
              <a:t>biztosítások</a:t>
            </a:r>
          </a:p>
          <a:p>
            <a:pPr fontAlgn="auto"/>
            <a:endParaRPr lang="hu-HU" altLang="hu-HU" b="0" dirty="0"/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6470822" cy="915523"/>
          </a:xfrm>
        </p:spPr>
        <p:txBody>
          <a:bodyPr>
            <a:normAutofit fontScale="90000"/>
          </a:bodyPr>
          <a:lstStyle/>
          <a:p>
            <a:r>
              <a:rPr lang="hu-HU" sz="3200" b="1" dirty="0" smtClean="0"/>
              <a:t>KVB-13 </a:t>
            </a:r>
            <a:r>
              <a:rPr lang="hu-HU" sz="3200" b="1" dirty="0"/>
              <a:t>Termék </a:t>
            </a:r>
            <a:r>
              <a:rPr lang="hu-HU" sz="3200" b="1" dirty="0" smtClean="0"/>
              <a:t>felépítése</a:t>
            </a:r>
            <a:br>
              <a:rPr lang="hu-HU" sz="3200" b="1" dirty="0" smtClean="0"/>
            </a:br>
            <a:r>
              <a:rPr lang="hu-HU" sz="3200" b="1" dirty="0" smtClean="0"/>
              <a:t>Vagyon biztosítás</a:t>
            </a:r>
            <a:endParaRPr lang="hu-HU" sz="3200" b="1" dirty="0"/>
          </a:p>
        </p:txBody>
      </p:sp>
      <p:graphicFrame>
        <p:nvGraphicFramePr>
          <p:cNvPr id="7" name="Tartalom helye 3"/>
          <p:cNvGraphicFramePr>
            <a:graphicFrameLocks/>
          </p:cNvGraphicFramePr>
          <p:nvPr>
            <p:extLst/>
          </p:nvPr>
        </p:nvGraphicFramePr>
        <p:xfrm>
          <a:off x="2561967" y="1458097"/>
          <a:ext cx="6211329" cy="74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rtalom helye 4"/>
          <p:cNvGraphicFramePr>
            <a:graphicFrameLocks/>
          </p:cNvGraphicFramePr>
          <p:nvPr>
            <p:extLst/>
          </p:nvPr>
        </p:nvGraphicFramePr>
        <p:xfrm>
          <a:off x="530185" y="2701015"/>
          <a:ext cx="5374536" cy="339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030094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/>
          </p:nvPr>
        </p:nvGraphicFramePr>
        <p:xfrm>
          <a:off x="288758" y="2464066"/>
          <a:ext cx="8527985" cy="351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597"/>
                <a:gridCol w="1705597"/>
                <a:gridCol w="1705597"/>
                <a:gridCol w="1705597"/>
                <a:gridCol w="1705597"/>
              </a:tblGrid>
              <a:tr h="43915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Védelem típusa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hu-H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Vagyoncsoportok és az ahhoz rendelt biztosítási eseményenkénti maximális kártérítési limit (ezer Ft)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39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Mechanikai védelem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Elektronikai védelem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Egyéb tárgyi eszközök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Készletek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Készpénz </a:t>
                      </a:r>
                    </a:p>
                  </a:txBody>
                  <a:tcPr marL="9525" marR="9525" marT="9525" marB="0" anchor="ctr"/>
                </a:tc>
              </a:tr>
              <a:tr h="439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Minimális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nincs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</a:tr>
              <a:tr h="439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Minimális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Helyi riasztó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</a:tr>
              <a:tr h="439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Minimális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Szakszolgálathoz bekötött riasztó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</a:tr>
              <a:tr h="439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Részleges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nincs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</a:tr>
              <a:tr h="439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Részleges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Helyi riasztó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</a:tr>
              <a:tr h="439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Részleges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Szakszolgálathoz bekötött riasztó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Biztosítási összeg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Biztosítási összeg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14184" y="476672"/>
            <a:ext cx="8174240" cy="14671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altLang="hu-HU" sz="3200" b="1" dirty="0"/>
              <a:t>Kiegészítő </a:t>
            </a:r>
            <a:r>
              <a:rPr lang="hu-HU" altLang="hu-HU" sz="3200" b="1" dirty="0" smtClean="0"/>
              <a:t>vagyon biztosítások</a:t>
            </a:r>
            <a:r>
              <a:rPr lang="hu-HU" altLang="hu-HU" sz="3200" b="1" dirty="0"/>
              <a:t/>
            </a:r>
            <a:br>
              <a:rPr lang="hu-HU" altLang="hu-HU" sz="3200" b="1" dirty="0"/>
            </a:br>
            <a:endParaRPr lang="hu-HU" sz="32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407773" y="2043023"/>
            <a:ext cx="601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Betöréses lopás rablás kártérítési szintjei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32960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2381895"/>
          </a:xfrm>
        </p:spPr>
        <p:txBody>
          <a:bodyPr>
            <a:normAutofit/>
          </a:bodyPr>
          <a:lstStyle/>
          <a:p>
            <a:r>
              <a:rPr lang="hu-HU" sz="1400" dirty="0" smtClean="0"/>
              <a:t>Vagyontárgy: </a:t>
            </a:r>
            <a:r>
              <a:rPr lang="hu-HU" sz="1400" b="0" dirty="0" smtClean="0"/>
              <a:t>az </a:t>
            </a:r>
            <a:r>
              <a:rPr lang="hu-HU" sz="1400" b="0" dirty="0"/>
              <a:t>épületek, építmények külső vakolata, vakolati rendszere, burkolata és festése</a:t>
            </a:r>
          </a:p>
          <a:p>
            <a:pPr marL="0" lvl="1" indent="0"/>
            <a:r>
              <a:rPr lang="hu-HU" sz="1400" b="1" dirty="0" smtClean="0"/>
              <a:t>Esemény: </a:t>
            </a:r>
            <a:r>
              <a:rPr lang="hu-HU" sz="1400" dirty="0" smtClean="0"/>
              <a:t>a </a:t>
            </a:r>
            <a:r>
              <a:rPr lang="hu-HU" sz="1400" dirty="0"/>
              <a:t>viharkárok biztosítási eseményei, és a természetes vizek károkozása </a:t>
            </a:r>
            <a:endParaRPr lang="hu-HU" sz="1400" dirty="0" smtClean="0"/>
          </a:p>
          <a:p>
            <a:pPr marL="0" lvl="1" indent="0"/>
            <a:r>
              <a:rPr lang="hu-HU" sz="1400" b="1" dirty="0" smtClean="0"/>
              <a:t>Kárkifizetés: </a:t>
            </a:r>
            <a:r>
              <a:rPr lang="hu-HU" sz="1400" dirty="0" smtClean="0"/>
              <a:t>maximum</a:t>
            </a:r>
            <a:r>
              <a:rPr lang="en-US" sz="1400" dirty="0" smtClean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épületek</a:t>
            </a:r>
            <a:r>
              <a:rPr lang="en-US" sz="1400" dirty="0"/>
              <a:t>, </a:t>
            </a:r>
            <a:r>
              <a:rPr lang="en-US" sz="1400" dirty="0" err="1"/>
              <a:t>építmények</a:t>
            </a:r>
            <a:r>
              <a:rPr lang="en-US" sz="1400" dirty="0"/>
              <a:t> </a:t>
            </a:r>
            <a:r>
              <a:rPr lang="en-US" sz="1400" dirty="0" err="1"/>
              <a:t>biztosítási</a:t>
            </a:r>
            <a:r>
              <a:rPr lang="en-US" sz="1400" dirty="0"/>
              <a:t> </a:t>
            </a:r>
            <a:r>
              <a:rPr lang="en-US" sz="1400" dirty="0" err="1"/>
              <a:t>összegének</a:t>
            </a:r>
            <a:r>
              <a:rPr lang="en-US" sz="1400" dirty="0"/>
              <a:t> 10%-</a:t>
            </a:r>
            <a:r>
              <a:rPr lang="en-US" sz="1400" dirty="0" err="1"/>
              <a:t>áig</a:t>
            </a:r>
            <a:r>
              <a:rPr lang="en-US" sz="1400" dirty="0"/>
              <a:t>.</a:t>
            </a:r>
            <a:endParaRPr lang="hu-HU" sz="1400" dirty="0"/>
          </a:p>
          <a:p>
            <a:pPr marL="0" lvl="1" indent="0"/>
            <a:r>
              <a:rPr lang="hu-HU" sz="1400" b="1" dirty="0"/>
              <a:t>Kizárások: </a:t>
            </a:r>
          </a:p>
          <a:p>
            <a:pPr lvl="2"/>
            <a:r>
              <a:rPr lang="en-US" sz="1400" dirty="0"/>
              <a:t>a </a:t>
            </a:r>
            <a:r>
              <a:rPr lang="en-US" sz="1400" dirty="0" err="1"/>
              <a:t>karbantartás</a:t>
            </a:r>
            <a:r>
              <a:rPr lang="en-US" sz="1400" dirty="0"/>
              <a:t> </a:t>
            </a:r>
            <a:r>
              <a:rPr lang="en-US" sz="1400" dirty="0" err="1"/>
              <a:t>elmulasztása</a:t>
            </a:r>
            <a:r>
              <a:rPr lang="en-US" sz="1400" dirty="0"/>
              <a:t> </a:t>
            </a:r>
            <a:r>
              <a:rPr lang="en-US" sz="1400" dirty="0" err="1"/>
              <a:t>miatt</a:t>
            </a:r>
            <a:r>
              <a:rPr lang="en-US" sz="1400" dirty="0"/>
              <a:t> </a:t>
            </a:r>
            <a:r>
              <a:rPr lang="en-US" sz="1400" dirty="0" err="1"/>
              <a:t>következtek</a:t>
            </a:r>
            <a:r>
              <a:rPr lang="en-US" sz="1400" dirty="0"/>
              <a:t> be</a:t>
            </a:r>
            <a:endParaRPr lang="hu-HU" sz="1400" dirty="0"/>
          </a:p>
          <a:p>
            <a:pPr lvl="2"/>
            <a:r>
              <a:rPr lang="en-US" sz="1400" dirty="0"/>
              <a:t>a </a:t>
            </a:r>
            <a:r>
              <a:rPr lang="en-US" sz="1400" dirty="0" err="1"/>
              <a:t>vakolatok</a:t>
            </a:r>
            <a:r>
              <a:rPr lang="en-US" sz="1400" dirty="0"/>
              <a:t>, </a:t>
            </a:r>
            <a:r>
              <a:rPr lang="en-US" sz="1400" dirty="0" err="1"/>
              <a:t>vakolatrendszerek</a:t>
            </a:r>
            <a:r>
              <a:rPr lang="en-US" sz="1400" dirty="0"/>
              <a:t> </a:t>
            </a:r>
            <a:r>
              <a:rPr lang="en-US" sz="1400" dirty="0" err="1"/>
              <a:t>ismétlődő</a:t>
            </a:r>
            <a:r>
              <a:rPr lang="en-US" sz="1400" dirty="0"/>
              <a:t> </a:t>
            </a:r>
            <a:r>
              <a:rPr lang="en-US" sz="1400" dirty="0" err="1"/>
              <a:t>kár</a:t>
            </a:r>
            <a:r>
              <a:rPr lang="hu-HU" sz="1400" dirty="0" err="1"/>
              <a:t>ai</a:t>
            </a:r>
            <a:endParaRPr lang="hu-HU" sz="1400" dirty="0"/>
          </a:p>
          <a:p>
            <a:pPr lvl="2"/>
            <a:r>
              <a:rPr lang="en-US" sz="1400" dirty="0" err="1"/>
              <a:t>elöntés</a:t>
            </a:r>
            <a:r>
              <a:rPr lang="en-US" sz="1400" dirty="0"/>
              <a:t> </a:t>
            </a:r>
            <a:r>
              <a:rPr lang="en-US" sz="1400" dirty="0" err="1"/>
              <a:t>nélküli</a:t>
            </a:r>
            <a:r>
              <a:rPr lang="en-US" sz="1400" dirty="0"/>
              <a:t> </a:t>
            </a:r>
            <a:r>
              <a:rPr lang="en-US" sz="1400" dirty="0" err="1"/>
              <a:t>átnedvesedés</a:t>
            </a:r>
            <a:r>
              <a:rPr lang="en-US" sz="1400" dirty="0"/>
              <a:t>, </a:t>
            </a:r>
            <a:r>
              <a:rPr lang="en-US" sz="1400" dirty="0" err="1"/>
              <a:t>vagy</a:t>
            </a:r>
            <a:r>
              <a:rPr lang="en-US" sz="1400" dirty="0"/>
              <a:t> </a:t>
            </a:r>
            <a:r>
              <a:rPr lang="en-US" sz="1400" dirty="0" err="1"/>
              <a:t>felázás</a:t>
            </a:r>
            <a:r>
              <a:rPr lang="en-US" sz="1400" dirty="0"/>
              <a:t>, </a:t>
            </a:r>
            <a:r>
              <a:rPr lang="en-US" sz="1400" dirty="0" err="1"/>
              <a:t>rozsdásodás</a:t>
            </a:r>
            <a:r>
              <a:rPr lang="en-US" sz="1400" dirty="0"/>
              <a:t>, </a:t>
            </a:r>
            <a:r>
              <a:rPr lang="en-US" sz="1400" dirty="0" err="1"/>
              <a:t>gombásodás</a:t>
            </a:r>
            <a:r>
              <a:rPr lang="en-US" sz="1400" dirty="0"/>
              <a:t>, </a:t>
            </a:r>
            <a:r>
              <a:rPr lang="en-US" sz="1400" dirty="0" err="1"/>
              <a:t>penészesedés</a:t>
            </a:r>
            <a:r>
              <a:rPr lang="en-US" sz="1400" dirty="0"/>
              <a:t> </a:t>
            </a:r>
            <a:endParaRPr lang="hu-HU" sz="1400" dirty="0"/>
          </a:p>
          <a:p>
            <a:pPr lvl="2"/>
            <a:r>
              <a:rPr lang="en-US" sz="1400" dirty="0" err="1"/>
              <a:t>belvíz</a:t>
            </a:r>
            <a:r>
              <a:rPr lang="en-US" sz="1400" dirty="0"/>
              <a:t> </a:t>
            </a:r>
            <a:r>
              <a:rPr lang="en-US" sz="1400" dirty="0" err="1"/>
              <a:t>vagy</a:t>
            </a:r>
            <a:r>
              <a:rPr lang="en-US" sz="1400" dirty="0"/>
              <a:t> </a:t>
            </a:r>
            <a:r>
              <a:rPr lang="en-US" sz="1400" dirty="0" err="1"/>
              <a:t>talajvíz</a:t>
            </a:r>
            <a:r>
              <a:rPr lang="en-US" sz="1400" dirty="0"/>
              <a:t> </a:t>
            </a:r>
            <a:r>
              <a:rPr lang="en-US" sz="1400" dirty="0" err="1"/>
              <a:t>miatt</a:t>
            </a:r>
            <a:r>
              <a:rPr lang="en-US" sz="1400" dirty="0"/>
              <a:t> </a:t>
            </a:r>
            <a:r>
              <a:rPr lang="en-US" sz="1400" dirty="0" err="1"/>
              <a:t>keletkez</a:t>
            </a:r>
            <a:r>
              <a:rPr lang="hu-HU" sz="1400" dirty="0" err="1"/>
              <a:t>ett</a:t>
            </a:r>
            <a:r>
              <a:rPr lang="hu-HU" sz="1400" dirty="0"/>
              <a:t> károk</a:t>
            </a:r>
          </a:p>
          <a:p>
            <a:pPr lvl="2"/>
            <a:r>
              <a:rPr lang="en-US" sz="1400" dirty="0" err="1"/>
              <a:t>lábazatokon</a:t>
            </a:r>
            <a:r>
              <a:rPr lang="en-US" sz="1400" dirty="0"/>
              <a:t> </a:t>
            </a:r>
            <a:r>
              <a:rPr lang="en-US" sz="1400" dirty="0" err="1"/>
              <a:t>keresztüli</a:t>
            </a:r>
            <a:r>
              <a:rPr lang="en-US" sz="1400" dirty="0"/>
              <a:t> </a:t>
            </a:r>
            <a:r>
              <a:rPr lang="en-US" sz="1400" dirty="0" err="1"/>
              <a:t>vízszivárgás</a:t>
            </a:r>
            <a:r>
              <a:rPr lang="en-US" sz="1400" dirty="0"/>
              <a:t> </a:t>
            </a:r>
            <a:r>
              <a:rPr lang="en-US" sz="1400" dirty="0" err="1"/>
              <a:t>által</a:t>
            </a:r>
            <a:r>
              <a:rPr lang="en-US" sz="1400" dirty="0"/>
              <a:t> </a:t>
            </a:r>
            <a:r>
              <a:rPr lang="en-US" sz="1400" dirty="0" err="1"/>
              <a:t>keletkez</a:t>
            </a:r>
            <a:r>
              <a:rPr lang="hu-HU" sz="1400" dirty="0" err="1"/>
              <a:t>ett</a:t>
            </a:r>
            <a:r>
              <a:rPr lang="hu-HU" sz="1400" dirty="0"/>
              <a:t> károk</a:t>
            </a:r>
          </a:p>
          <a:p>
            <a:endParaRPr lang="hu-HU" sz="14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483965"/>
            <a:ext cx="6727371" cy="459821"/>
          </a:xfrm>
        </p:spPr>
        <p:txBody>
          <a:bodyPr>
            <a:normAutofit/>
          </a:bodyPr>
          <a:lstStyle/>
          <a:p>
            <a:r>
              <a:rPr lang="hu-HU" sz="1400" b="1" i="1" dirty="0"/>
              <a:t>Vakolat károk biztosítása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57200" y="1405339"/>
            <a:ext cx="2346290" cy="437744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457200" y="4461899"/>
            <a:ext cx="26944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b="1" i="1" dirty="0"/>
              <a:t>Tetőbeázási károk biztosítása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457200" y="4461899"/>
            <a:ext cx="2694456" cy="309207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artalom helye 1"/>
          <p:cNvSpPr txBox="1">
            <a:spLocks/>
          </p:cNvSpPr>
          <p:nvPr/>
        </p:nvSpPr>
        <p:spPr>
          <a:xfrm>
            <a:off x="457200" y="4989208"/>
            <a:ext cx="8229600" cy="141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18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163" marR="0" indent="-284163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1800" b="0" kern="1200" baseline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marR="0" indent="-2857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lang="hu-HU" altLang="hu-HU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5475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/>
            <a:r>
              <a:rPr lang="hu-HU" sz="1400" b="1" dirty="0" smtClean="0"/>
              <a:t>Esemény: </a:t>
            </a:r>
            <a:r>
              <a:rPr lang="hu-HU" sz="1400" dirty="0" smtClean="0"/>
              <a:t>a tetőn és a panelhézagokon keresztüli egyszerű csapadék okozta beázási károk</a:t>
            </a:r>
          </a:p>
          <a:p>
            <a:pPr marL="0" lvl="1" indent="0"/>
            <a:r>
              <a:rPr lang="hu-HU" sz="1400" b="1" dirty="0" smtClean="0"/>
              <a:t>Kárkifizetés: </a:t>
            </a:r>
            <a:r>
              <a:rPr lang="hu-HU" sz="1400" dirty="0" smtClean="0"/>
              <a:t>legfeljebb a biztosított épületek, építmények biztosítási összege</a:t>
            </a:r>
          </a:p>
          <a:p>
            <a:pPr marL="0" lvl="1" indent="0"/>
            <a:r>
              <a:rPr lang="hu-HU" sz="1400" b="1" dirty="0" smtClean="0"/>
              <a:t>Kizárások: </a:t>
            </a:r>
            <a:r>
              <a:rPr lang="hu-HU" sz="1400" dirty="0" smtClean="0"/>
              <a:t>a beázást előidéző ok(</a:t>
            </a:r>
            <a:r>
              <a:rPr lang="hu-HU" sz="1400" dirty="0" err="1" smtClean="0"/>
              <a:t>ok</a:t>
            </a:r>
            <a:r>
              <a:rPr lang="hu-HU" sz="1400" dirty="0" smtClean="0"/>
              <a:t>) megszüntetésének (tetőszigetelés, tetőjavítás) költségei</a:t>
            </a:r>
          </a:p>
          <a:p>
            <a:endParaRPr lang="hu-HU" sz="1400" dirty="0"/>
          </a:p>
        </p:txBody>
      </p:sp>
      <p:sp>
        <p:nvSpPr>
          <p:cNvPr id="11" name="Cím 3"/>
          <p:cNvSpPr txBox="1">
            <a:spLocks/>
          </p:cNvSpPr>
          <p:nvPr/>
        </p:nvSpPr>
        <p:spPr>
          <a:xfrm>
            <a:off x="214184" y="476672"/>
            <a:ext cx="8174240" cy="1467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2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altLang="hu-HU" sz="3200" b="1" dirty="0" smtClean="0"/>
              <a:t>Kiegészítő vagyon biztosítások</a:t>
            </a:r>
            <a:br>
              <a:rPr lang="hu-HU" altLang="hu-HU" sz="3200" b="1" dirty="0" smtClean="0"/>
            </a:b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2591592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H">
  <a:themeElements>
    <a:clrScheme name="KH1">
      <a:dk1>
        <a:srgbClr val="003767"/>
      </a:dk1>
      <a:lt1>
        <a:sysClr val="window" lastClr="FFFFFF"/>
      </a:lt1>
      <a:dk2>
        <a:srgbClr val="000000"/>
      </a:dk2>
      <a:lt2>
        <a:srgbClr val="7F98B3"/>
      </a:lt2>
      <a:accent1>
        <a:srgbClr val="003767"/>
      </a:accent1>
      <a:accent2>
        <a:srgbClr val="0091DF"/>
      </a:accent2>
      <a:accent3>
        <a:srgbClr val="F36F21"/>
      </a:accent3>
      <a:accent4>
        <a:srgbClr val="ED1C24"/>
      </a:accent4>
      <a:accent5>
        <a:srgbClr val="00A651"/>
      </a:accent5>
      <a:accent6>
        <a:srgbClr val="6E8296"/>
      </a:accent6>
      <a:hlink>
        <a:srgbClr val="47B9DE"/>
      </a:hlink>
      <a:folHlink>
        <a:srgbClr val="E94B00"/>
      </a:folHlink>
    </a:clrScheme>
    <a:fontScheme name="KH_U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headEnd type="none" w="med" len="med"/>
          <a:tailEnd type="triangle" w="med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lakossagi_alap.potx" id="{ECB8E910-933D-4AA6-83B4-E3EC55FDBD85}" vid="{087F3577-600E-48C4-900B-19504838D672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093B64710341B47B8A5709C13803064" ma:contentTypeVersion="0" ma:contentTypeDescription="Új dokumentum létrehozása." ma:contentTypeScope="" ma:versionID="739bd75d1bb83000c66970f5ca6f1b8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384B84-3197-4E99-A310-A17DFCC24F0D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8715BDC-6D3A-4569-9D23-F7204F3492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CA4AC0-1ABB-493E-85F0-A13120EABE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PPt_lakossagi_alap_sablon_2015</Template>
  <TotalTime>1974</TotalTime>
  <Words>1523</Words>
  <Application>Microsoft Office PowerPoint</Application>
  <PresentationFormat>Diavetítés a képernyőre (4:3 oldalarány)</PresentationFormat>
  <Paragraphs>441</Paragraphs>
  <Slides>36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KH</vt:lpstr>
      <vt:lpstr>PowerPoint bemutató</vt:lpstr>
      <vt:lpstr>Kockázatvállalás </vt:lpstr>
      <vt:lpstr>Termékek</vt:lpstr>
      <vt:lpstr>KVB-13 Vállalkozói biztosítás</vt:lpstr>
      <vt:lpstr>PowerPoint bemutató</vt:lpstr>
      <vt:lpstr>PowerPoint bemutató</vt:lpstr>
      <vt:lpstr>KVB-13 Termék felépítése Vagyon biztosítás</vt:lpstr>
      <vt:lpstr>Kiegészítő vagyon biztosítások </vt:lpstr>
      <vt:lpstr>Vakolat károk biztosítása</vt:lpstr>
      <vt:lpstr>Különleges üvegek üvegtörés biztosítása</vt:lpstr>
      <vt:lpstr>KVB-13 Termék felépítése  Felelősségbiztosítás</vt:lpstr>
      <vt:lpstr>KVB-13 Termék felépítése  Felelősségbiztosítás</vt:lpstr>
      <vt:lpstr>KVB-13 Termék felépítése  Felelősségbiztosítás</vt:lpstr>
      <vt:lpstr>KVB-13 tarifáló</vt:lpstr>
      <vt:lpstr>VTB-14 Vállalkozói vagyonbiztosítás </vt:lpstr>
      <vt:lpstr>Kiegészítő biztosítások</vt:lpstr>
      <vt:lpstr>FEL-07  Vállalkozói felelősségbiztosítás</vt:lpstr>
      <vt:lpstr>PowerPoint bemutató</vt:lpstr>
      <vt:lpstr>FEL-07 kiegészítő záradékok szerződési feltételben</vt:lpstr>
      <vt:lpstr>Záradékok VTB és FEL  </vt:lpstr>
      <vt:lpstr>GKH-05 Géptörés biztosítás</vt:lpstr>
      <vt:lpstr>ALV-14 All Risks biztosítás Termékfelépítés</vt:lpstr>
      <vt:lpstr>ALV-14 All Risks I.</vt:lpstr>
      <vt:lpstr>ALV-14 All Risks II.</vt:lpstr>
      <vt:lpstr>ALV-14 All Risks III.</vt:lpstr>
      <vt:lpstr>ALV-14 All Risks  kiegészítő biztosítások   I.</vt:lpstr>
      <vt:lpstr>ALV-14 All Risks  kiegészítő biztosítások  II.</vt:lpstr>
      <vt:lpstr>ALV-14 All Risks  kiegészítő biztosítások   III.</vt:lpstr>
      <vt:lpstr>Rugalmas kockázatvállalás </vt:lpstr>
      <vt:lpstr>Kárrendezés</vt:lpstr>
      <vt:lpstr>Kárrendezés</vt:lpstr>
      <vt:lpstr>okos kárbejelentő </vt:lpstr>
      <vt:lpstr>okos kárbejelentő </vt:lpstr>
      <vt:lpstr>a kár nyomon követése – Biztosnet </vt:lpstr>
      <vt:lpstr>a kár nyomon követése - Biztosnet</vt:lpstr>
      <vt:lpstr>PowerPoint bemutató</vt:lpstr>
    </vt:vector>
  </TitlesOfParts>
  <Company>KBC Group Hungarian Branch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MAJOROS KATALIN</dc:creator>
  <cp:lastModifiedBy>DR. FAZEKASNÉ GULYÁS KRISZTINA</cp:lastModifiedBy>
  <cp:revision>245</cp:revision>
  <dcterms:created xsi:type="dcterms:W3CDTF">2014-12-31T10:05:07Z</dcterms:created>
  <dcterms:modified xsi:type="dcterms:W3CDTF">2017-03-28T13:35:37Z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0x0101009093B64710341B47B8A5709C13803064</vt:lpwstr>
  </property>
</Properties>
</file>