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vsd" ContentType="application/vnd.visio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UI/images/Nyil_ureges_narancs.png" ContentType="image/.png"/>
  <Override PartName="/customUI/images/Korben_nyil_narancs.png" ContentType="image/.png"/>
  <Override PartName="/customUI/images/Nyil_ureges_skek.png" ContentType="image/.png"/>
  <Override PartName="/customUI/images/Nyil_skek.png" ContentType="image/.png"/>
  <Override PartName="/customUI/images/Nyil_feher.png" ContentType="image/.png"/>
  <Override PartName="/customUI/images/potty_narancs.png" ContentType="image/.png"/>
  <Override PartName="/customUI/images/Nyil_ureges_kek.png" ContentType="image/.png"/>
  <Override PartName="/customUI/images/potty_kek.png" ContentType="image/.png"/>
  <Override PartName="/customUI/images/potty_skek.png" ContentType="image/.png"/>
  <Override PartName="/customUI/images/Nyil_narancs.png" ContentType="image/.png"/>
  <Override PartName="/customUI/images/Nyil_kek.png" ContentType="image/.png"/>
  <Override PartName="/customUI/images/Nyil_ureges_feher.png" ContentType="image/.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2404b59ad99a4b9f" Type="http://schemas.microsoft.com/office/2007/relationships/ui/extensibility" Target="customUI/customUI14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1"/>
  </p:notesMasterIdLst>
  <p:handoutMasterIdLst>
    <p:handoutMasterId r:id="rId32"/>
  </p:handoutMasterIdLst>
  <p:sldIdLst>
    <p:sldId id="270" r:id="rId5"/>
    <p:sldId id="312" r:id="rId6"/>
    <p:sldId id="317" r:id="rId7"/>
    <p:sldId id="286" r:id="rId8"/>
    <p:sldId id="323" r:id="rId9"/>
    <p:sldId id="290" r:id="rId10"/>
    <p:sldId id="294" r:id="rId11"/>
    <p:sldId id="316" r:id="rId12"/>
    <p:sldId id="313" r:id="rId13"/>
    <p:sldId id="298" r:id="rId14"/>
    <p:sldId id="296" r:id="rId15"/>
    <p:sldId id="314" r:id="rId16"/>
    <p:sldId id="315" r:id="rId17"/>
    <p:sldId id="318" r:id="rId18"/>
    <p:sldId id="319" r:id="rId19"/>
    <p:sldId id="320" r:id="rId20"/>
    <p:sldId id="321" r:id="rId21"/>
    <p:sldId id="322" r:id="rId22"/>
    <p:sldId id="302" r:id="rId23"/>
    <p:sldId id="303" r:id="rId24"/>
    <p:sldId id="304" r:id="rId25"/>
    <p:sldId id="305" r:id="rId26"/>
    <p:sldId id="306" r:id="rId27"/>
    <p:sldId id="307" r:id="rId28"/>
    <p:sldId id="311" r:id="rId29"/>
    <p:sldId id="310" r:id="rId30"/>
  </p:sldIdLst>
  <p:sldSz cx="9144000" cy="6858000" type="screen4x3"/>
  <p:notesSz cx="6805613" cy="99441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6433" autoAdjust="0"/>
  </p:normalViewPr>
  <p:slideViewPr>
    <p:cSldViewPr snapToGrid="0">
      <p:cViewPr varScale="1">
        <p:scale>
          <a:sx n="109" d="100"/>
          <a:sy n="109" d="100"/>
        </p:scale>
        <p:origin x="1020" y="96"/>
      </p:cViewPr>
      <p:guideLst>
        <p:guide orient="horz" pos="111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9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6A2A2-61D9-4E87-B8EB-02D7599D921E}" type="datetimeFigureOut">
              <a:rPr lang="hu-HU" smtClean="0"/>
              <a:t>2017.03.29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C16DD-840D-48A6-A8E7-B93B38E4BF9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829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3968A-3652-41FE-85E5-BC3A9F3F789D}" type="datetimeFigureOut">
              <a:rPr lang="hu-HU" smtClean="0"/>
              <a:pPr/>
              <a:t>2017.03.29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73108-AD49-47E8-A8F7-1953239720B0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82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377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67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0417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B73108-AD49-47E8-A8F7-1953239720B0}" type="slidenum">
              <a:rPr lang="hu-HU" smtClean="0"/>
              <a:pPr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13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382214" y="980728"/>
            <a:ext cx="8078218" cy="1944216"/>
          </a:xfrm>
        </p:spPr>
        <p:txBody>
          <a:bodyPr anchor="b">
            <a:noAutofit/>
          </a:bodyPr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 smtClean="0"/>
              <a:t>bemutató címe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82214" y="2924944"/>
            <a:ext cx="8078218" cy="83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6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5197475"/>
            <a:ext cx="4174172" cy="1096963"/>
          </a:xfrm>
        </p:spPr>
        <p:txBody>
          <a:bodyPr>
            <a:normAutofit/>
          </a:bodyPr>
          <a:lstStyle>
            <a:lvl1pPr marL="266700" indent="-266700">
              <a:buFontTx/>
              <a:buBlip>
                <a:blip r:embed="rId3"/>
              </a:buBlip>
              <a:defRPr sz="1400" b="0">
                <a:solidFill>
                  <a:srgbClr val="0091DF"/>
                </a:solidFill>
              </a:defRPr>
            </a:lvl1pPr>
            <a:lvl2pPr marL="266700" indent="0">
              <a:lnSpc>
                <a:spcPct val="150000"/>
              </a:lnSpc>
              <a:tabLst/>
              <a:defRPr sz="1400" b="0"/>
            </a:lvl2pPr>
            <a:lvl3pPr marL="0" indent="0">
              <a:buNone/>
              <a:defRPr/>
            </a:lvl3pPr>
          </a:lstStyle>
          <a:p>
            <a:pPr lvl="0"/>
            <a:r>
              <a:rPr lang="hu-HU" dirty="0" smtClean="0"/>
              <a:t>Dátum</a:t>
            </a:r>
          </a:p>
          <a:p>
            <a:pPr lvl="0"/>
            <a:r>
              <a:rPr lang="hu-HU" dirty="0" smtClean="0"/>
              <a:t>Név</a:t>
            </a:r>
          </a:p>
        </p:txBody>
      </p:sp>
    </p:spTree>
    <p:extLst>
      <p:ext uri="{BB962C8B-B14F-4D97-AF65-F5344CB8AC3E}">
        <p14:creationId xmlns:p14="http://schemas.microsoft.com/office/powerpoint/2010/main" val="34626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kis kép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/>
          <p:cNvSpPr>
            <a:spLocks noGrp="1"/>
          </p:cNvSpPr>
          <p:nvPr>
            <p:ph type="pic" sz="quarter" idx="13"/>
          </p:nvPr>
        </p:nvSpPr>
        <p:spPr>
          <a:xfrm>
            <a:off x="468314" y="1989138"/>
            <a:ext cx="2783822" cy="43965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03955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5"/>
          </p:nvPr>
        </p:nvSpPr>
        <p:spPr>
          <a:xfrm>
            <a:off x="3352800" y="1989138"/>
            <a:ext cx="5322888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43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6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diagram/kép magyarázószöveg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3" hasCustomPrompt="1"/>
          </p:nvPr>
        </p:nvSpPr>
        <p:spPr>
          <a:xfrm>
            <a:off x="466067" y="1989139"/>
            <a:ext cx="5317775" cy="4368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Diagram vagy kép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03955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6" hasCustomPrompt="1"/>
          </p:nvPr>
        </p:nvSpPr>
        <p:spPr>
          <a:xfrm>
            <a:off x="5895474" y="1989138"/>
            <a:ext cx="2780214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 smtClean="0"/>
              <a:t>kiscím</a:t>
            </a:r>
          </a:p>
          <a:p>
            <a:pPr lvl="1"/>
            <a:r>
              <a:rPr lang="hu-HU" dirty="0" smtClean="0"/>
              <a:t>Magyarázószöveg</a:t>
            </a:r>
          </a:p>
          <a:p>
            <a:pPr lvl="2"/>
            <a:r>
              <a:rPr lang="hu-HU" dirty="0" smtClean="0"/>
              <a:t>felsorolás</a:t>
            </a:r>
          </a:p>
        </p:txBody>
      </p:sp>
    </p:spTree>
    <p:extLst>
      <p:ext uri="{BB962C8B-B14F-4D97-AF65-F5344CB8AC3E}">
        <p14:creationId xmlns:p14="http://schemas.microsoft.com/office/powerpoint/2010/main" val="537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548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gyarázószöveg nagy diagrammal/képp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ép helye 7"/>
          <p:cNvSpPr>
            <a:spLocks noGrp="1"/>
          </p:cNvSpPr>
          <p:nvPr>
            <p:ph type="pic" sz="quarter" idx="13" hasCustomPrompt="1"/>
          </p:nvPr>
        </p:nvSpPr>
        <p:spPr>
          <a:xfrm>
            <a:off x="3369025" y="1989138"/>
            <a:ext cx="5317775" cy="436881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Diagram vagy kép</a:t>
            </a:r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03955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0" name="Szöveg helye 4"/>
          <p:cNvSpPr>
            <a:spLocks noGrp="1"/>
          </p:cNvSpPr>
          <p:nvPr>
            <p:ph type="body" sz="quarter" idx="16" hasCustomPrompt="1"/>
          </p:nvPr>
        </p:nvSpPr>
        <p:spPr>
          <a:xfrm>
            <a:off x="468313" y="1989138"/>
            <a:ext cx="2780214" cy="43926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hu-HU" dirty="0" smtClean="0"/>
              <a:t>kiscím</a:t>
            </a:r>
          </a:p>
          <a:p>
            <a:pPr lvl="1"/>
            <a:r>
              <a:rPr lang="hu-HU" dirty="0" smtClean="0"/>
              <a:t>Magyarázószöveg</a:t>
            </a:r>
          </a:p>
          <a:p>
            <a:pPr lvl="2"/>
            <a:r>
              <a:rPr lang="hu-HU" dirty="0" smtClean="0"/>
              <a:t>felsorolás</a:t>
            </a:r>
          </a:p>
        </p:txBody>
      </p:sp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7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y táblázat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3" hasCustomPrompt="1"/>
          </p:nvPr>
        </p:nvSpPr>
        <p:spPr>
          <a:xfrm>
            <a:off x="1615113" y="1412776"/>
            <a:ext cx="5948468" cy="496897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Nagy táblázat, vagy diagram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68" y="1989138"/>
            <a:ext cx="1047918" cy="4176166"/>
          </a:xfrm>
          <a:prstGeom prst="rect">
            <a:avLst/>
          </a:prstGeom>
        </p:spPr>
        <p:txBody>
          <a:bodyPr vert="vert270" anchor="b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9" name="Szöveg helye 7"/>
          <p:cNvSpPr>
            <a:spLocks noGrp="1"/>
          </p:cNvSpPr>
          <p:nvPr>
            <p:ph type="body" sz="quarter" idx="15" hasCustomPrompt="1"/>
          </p:nvPr>
        </p:nvSpPr>
        <p:spPr>
          <a:xfrm>
            <a:off x="7649068" y="1989138"/>
            <a:ext cx="1047918" cy="4176166"/>
          </a:xfrm>
          <a:prstGeom prst="rect">
            <a:avLst/>
          </a:prstGeom>
        </p:spPr>
        <p:txBody>
          <a:bodyPr vert="vert270" anchor="t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384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ó táblázat/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3" hasCustomPrompt="1"/>
          </p:nvPr>
        </p:nvSpPr>
        <p:spPr>
          <a:xfrm>
            <a:off x="1615113" y="1412776"/>
            <a:ext cx="5948468" cy="23544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Összehasonlító táblázat, vagy diagram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sz="quarter" idx="14" hasCustomPrompt="1"/>
          </p:nvPr>
        </p:nvSpPr>
        <p:spPr>
          <a:xfrm>
            <a:off x="466068" y="1989139"/>
            <a:ext cx="1047918" cy="1779587"/>
          </a:xfrm>
          <a:prstGeom prst="rect">
            <a:avLst/>
          </a:prstGeom>
        </p:spPr>
        <p:txBody>
          <a:bodyPr vert="vert270" anchor="b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9" name="Szöveg helye 7"/>
          <p:cNvSpPr>
            <a:spLocks noGrp="1"/>
          </p:cNvSpPr>
          <p:nvPr>
            <p:ph type="body" sz="quarter" idx="15" hasCustomPrompt="1"/>
          </p:nvPr>
        </p:nvSpPr>
        <p:spPr>
          <a:xfrm>
            <a:off x="7649068" y="1989139"/>
            <a:ext cx="1047918" cy="1779587"/>
          </a:xfrm>
          <a:prstGeom prst="rect">
            <a:avLst/>
          </a:prstGeom>
        </p:spPr>
        <p:txBody>
          <a:bodyPr vert="vert270"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7" name="Kép helye 4"/>
          <p:cNvSpPr>
            <a:spLocks noGrp="1"/>
          </p:cNvSpPr>
          <p:nvPr>
            <p:ph type="pic" sz="quarter" idx="16" hasCustomPrompt="1"/>
          </p:nvPr>
        </p:nvSpPr>
        <p:spPr>
          <a:xfrm>
            <a:off x="1615113" y="3879750"/>
            <a:ext cx="5948468" cy="23575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dirty="0" smtClean="0"/>
              <a:t>Összehasonlító táblázat, vagy diagram</a:t>
            </a:r>
            <a:endParaRPr lang="hu-HU" dirty="0"/>
          </a:p>
        </p:txBody>
      </p:sp>
      <p:sp>
        <p:nvSpPr>
          <p:cNvPr id="10" name="Szöveg hely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6068" y="3897333"/>
            <a:ext cx="1047918" cy="1907931"/>
          </a:xfrm>
          <a:prstGeom prst="rect">
            <a:avLst/>
          </a:prstGeom>
        </p:spPr>
        <p:txBody>
          <a:bodyPr vert="vert270" anchor="b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11" name="Szöveg helye 7"/>
          <p:cNvSpPr>
            <a:spLocks noGrp="1"/>
          </p:cNvSpPr>
          <p:nvPr>
            <p:ph type="body" sz="quarter" idx="18" hasCustomPrompt="1"/>
          </p:nvPr>
        </p:nvSpPr>
        <p:spPr>
          <a:xfrm>
            <a:off x="7649068" y="3897333"/>
            <a:ext cx="1047918" cy="1907931"/>
          </a:xfrm>
          <a:prstGeom prst="rect">
            <a:avLst/>
          </a:prstGeom>
        </p:spPr>
        <p:txBody>
          <a:bodyPr vert="vert270"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pPr lvl="0"/>
            <a:r>
              <a:rPr lang="hu-HU" dirty="0" smtClean="0"/>
              <a:t>Leírás (ha szükséges)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628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áblázat/diagram +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3883025"/>
            <a:ext cx="7202760" cy="242629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Kép helye 4"/>
          <p:cNvSpPr>
            <a:spLocks noGrp="1"/>
          </p:cNvSpPr>
          <p:nvPr>
            <p:ph type="pic" sz="quarter" idx="13" hasCustomPrompt="1"/>
          </p:nvPr>
        </p:nvSpPr>
        <p:spPr>
          <a:xfrm>
            <a:off x="457200" y="1412776"/>
            <a:ext cx="7202760" cy="2355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hu-HU" dirty="0" smtClean="0"/>
              <a:t>Diagram vagy táblázat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28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8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03955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10" name="Tartalom helye 8"/>
          <p:cNvSpPr>
            <a:spLocks noGrp="1"/>
          </p:cNvSpPr>
          <p:nvPr>
            <p:ph sz="quarter" idx="15"/>
          </p:nvPr>
        </p:nvSpPr>
        <p:spPr>
          <a:xfrm>
            <a:off x="468313" y="1989138"/>
            <a:ext cx="4027487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  <p:sp>
        <p:nvSpPr>
          <p:cNvPr id="11" name="Tartalom helye 8"/>
          <p:cNvSpPr>
            <a:spLocks noGrp="1"/>
          </p:cNvSpPr>
          <p:nvPr>
            <p:ph sz="quarter" idx="16"/>
          </p:nvPr>
        </p:nvSpPr>
        <p:spPr>
          <a:xfrm>
            <a:off x="4648200" y="1989138"/>
            <a:ext cx="4027487" cy="439261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</p:txBody>
      </p:sp>
    </p:spTree>
    <p:extLst>
      <p:ext uri="{BB962C8B-B14F-4D97-AF65-F5344CB8AC3E}">
        <p14:creationId xmlns:p14="http://schemas.microsoft.com/office/powerpoint/2010/main" val="788276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15113" y="1360675"/>
            <a:ext cx="2882276" cy="564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1989139"/>
            <a:ext cx="4040188" cy="4137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360675"/>
            <a:ext cx="2917570" cy="56423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989139"/>
            <a:ext cx="4041775" cy="41370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15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 animáció nélkü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15113" y="1396678"/>
            <a:ext cx="2882276" cy="4922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1" y="1989139"/>
            <a:ext cx="4040188" cy="41370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6" y="1396678"/>
            <a:ext cx="2917570" cy="49222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6" y="1989139"/>
            <a:ext cx="4041775" cy="41370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015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298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989138"/>
            <a:ext cx="8229600" cy="4176166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7202760" cy="1440160"/>
          </a:xfrm>
        </p:spPr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1573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0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10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58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31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5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17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45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35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18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989138"/>
            <a:ext cx="8229600" cy="4176166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7202760" cy="1440160"/>
          </a:xfrm>
        </p:spPr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44178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8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9061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067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8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04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6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3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29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5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196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>
            <a:spLocks noGrp="1"/>
          </p:cNvSpPr>
          <p:nvPr>
            <p:ph type="ctrTitle" hasCustomPrompt="1"/>
          </p:nvPr>
        </p:nvSpPr>
        <p:spPr>
          <a:xfrm>
            <a:off x="382214" y="980728"/>
            <a:ext cx="8078218" cy="1944216"/>
          </a:xfrm>
        </p:spPr>
        <p:txBody>
          <a:bodyPr anchor="b">
            <a:noAutofit/>
          </a:bodyPr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 smtClean="0"/>
              <a:t>bemutató címe</a:t>
            </a:r>
            <a:endParaRPr lang="hu-HU" dirty="0"/>
          </a:p>
        </p:txBody>
      </p:sp>
      <p:sp>
        <p:nvSpPr>
          <p:cNvPr id="9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82214" y="2924944"/>
            <a:ext cx="8078218" cy="83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12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5197475"/>
            <a:ext cx="4174172" cy="1096963"/>
          </a:xfrm>
        </p:spPr>
        <p:txBody>
          <a:bodyPr>
            <a:normAutofit/>
          </a:bodyPr>
          <a:lstStyle>
            <a:lvl1pPr marL="266700" indent="-266700">
              <a:buFontTx/>
              <a:buBlip>
                <a:blip r:embed="rId3"/>
              </a:buBlip>
              <a:defRPr sz="1400" b="0">
                <a:solidFill>
                  <a:srgbClr val="0091DF"/>
                </a:solidFill>
              </a:defRPr>
            </a:lvl1pPr>
            <a:lvl2pPr marL="266700" indent="0">
              <a:lnSpc>
                <a:spcPct val="150000"/>
              </a:lnSpc>
              <a:tabLst/>
              <a:defRPr sz="1400" b="0"/>
            </a:lvl2pPr>
            <a:lvl3pPr marL="0" indent="0">
              <a:buNone/>
              <a:defRPr/>
            </a:lvl3pPr>
          </a:lstStyle>
          <a:p>
            <a:pPr lvl="0"/>
            <a:r>
              <a:rPr lang="hu-HU" dirty="0" smtClean="0"/>
              <a:t>Dátum</a:t>
            </a:r>
          </a:p>
          <a:p>
            <a:pPr lvl="0"/>
            <a:r>
              <a:rPr lang="hu-HU" dirty="0" smtClean="0"/>
              <a:t>Név</a:t>
            </a:r>
          </a:p>
        </p:txBody>
      </p:sp>
    </p:spTree>
    <p:extLst>
      <p:ext uri="{BB962C8B-B14F-4D97-AF65-F5344CB8AC3E}">
        <p14:creationId xmlns:p14="http://schemas.microsoft.com/office/powerpoint/2010/main" val="3195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34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379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15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691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1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61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55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28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09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ímdia 3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1"/>
          <p:cNvSpPr>
            <a:spLocks noGrp="1"/>
          </p:cNvSpPr>
          <p:nvPr>
            <p:ph type="ctrTitle" hasCustomPrompt="1"/>
          </p:nvPr>
        </p:nvSpPr>
        <p:spPr>
          <a:xfrm>
            <a:off x="382214" y="980728"/>
            <a:ext cx="8078218" cy="1944216"/>
          </a:xfrm>
        </p:spPr>
        <p:txBody>
          <a:bodyPr anchor="b">
            <a:noAutofit/>
          </a:bodyPr>
          <a:lstStyle>
            <a:lvl1pPr>
              <a:defRPr sz="40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hu-HU" dirty="0" smtClean="0"/>
              <a:t>bemutató címe</a:t>
            </a:r>
            <a:endParaRPr lang="hu-HU" dirty="0"/>
          </a:p>
        </p:txBody>
      </p:sp>
      <p:sp>
        <p:nvSpPr>
          <p:cNvPr id="10" name="Alcím 2"/>
          <p:cNvSpPr>
            <a:spLocks noGrp="1"/>
          </p:cNvSpPr>
          <p:nvPr>
            <p:ph type="subTitle" idx="1" hasCustomPrompt="1"/>
          </p:nvPr>
        </p:nvSpPr>
        <p:spPr>
          <a:xfrm>
            <a:off x="382214" y="2924944"/>
            <a:ext cx="8078218" cy="83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13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Szöveg helye 10"/>
          <p:cNvSpPr>
            <a:spLocks noGrp="1"/>
          </p:cNvSpPr>
          <p:nvPr>
            <p:ph type="body" sz="quarter" idx="11" hasCustomPrompt="1"/>
          </p:nvPr>
        </p:nvSpPr>
        <p:spPr>
          <a:xfrm>
            <a:off x="382588" y="5197475"/>
            <a:ext cx="4174172" cy="1096963"/>
          </a:xfrm>
        </p:spPr>
        <p:txBody>
          <a:bodyPr>
            <a:normAutofit/>
          </a:bodyPr>
          <a:lstStyle>
            <a:lvl1pPr marL="266700" indent="-266700">
              <a:buFontTx/>
              <a:buBlip>
                <a:blip r:embed="rId3"/>
              </a:buBlip>
              <a:defRPr sz="1400" b="0">
                <a:solidFill>
                  <a:srgbClr val="0091DF"/>
                </a:solidFill>
              </a:defRPr>
            </a:lvl1pPr>
            <a:lvl2pPr marL="266700" indent="0">
              <a:lnSpc>
                <a:spcPct val="150000"/>
              </a:lnSpc>
              <a:tabLst/>
              <a:defRPr sz="1400" b="0"/>
            </a:lvl2pPr>
            <a:lvl3pPr marL="0" indent="0">
              <a:buNone/>
              <a:defRPr/>
            </a:lvl3pPr>
          </a:lstStyle>
          <a:p>
            <a:pPr lvl="0"/>
            <a:r>
              <a:rPr lang="hu-HU" dirty="0" smtClean="0"/>
              <a:t>Dátum</a:t>
            </a:r>
          </a:p>
          <a:p>
            <a:pPr lvl="0"/>
            <a:r>
              <a:rPr lang="hu-HU" dirty="0" smtClean="0"/>
              <a:t>Név</a:t>
            </a:r>
          </a:p>
        </p:txBody>
      </p:sp>
    </p:spTree>
    <p:extLst>
      <p:ext uri="{BB962C8B-B14F-4D97-AF65-F5344CB8AC3E}">
        <p14:creationId xmlns:p14="http://schemas.microsoft.com/office/powerpoint/2010/main" val="64932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16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182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12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7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88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08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59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0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306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képes szövegdia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41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. képes szövegdia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Lábléc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60720"/>
            <a:ext cx="9144000" cy="1097280"/>
          </a:xfrm>
          <a:prstGeom prst="rect">
            <a:avLst/>
          </a:prstGeom>
        </p:spPr>
      </p:pic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356049"/>
            <a:ext cx="7202760" cy="2002514"/>
          </a:xfrm>
        </p:spPr>
        <p:txBody>
          <a:bodyPr anchor="b"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1" y="2369457"/>
            <a:ext cx="7202488" cy="1073926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455299"/>
            <a:ext cx="7202487" cy="2508939"/>
          </a:xfrm>
        </p:spPr>
        <p:txBody>
          <a:bodyPr/>
          <a:lstStyle>
            <a:lvl1pPr marL="342900" indent="-342900">
              <a:buFont typeface="+mj-lt"/>
              <a:buAutoNum type="arabicPeriod"/>
              <a:defRPr b="0"/>
            </a:lvl1pPr>
            <a:lvl2pPr marL="0" indent="0">
              <a:buFontTx/>
              <a:buNone/>
              <a:defRPr baseline="0"/>
            </a:lvl2pPr>
          </a:lstStyle>
          <a:p>
            <a:pPr lvl="0"/>
            <a:r>
              <a:rPr lang="hu-HU" dirty="0" smtClean="0"/>
              <a:t>felsorolás</a:t>
            </a:r>
          </a:p>
          <a:p>
            <a:pPr lvl="1"/>
            <a:r>
              <a:rPr lang="hu-HU" dirty="0" smtClean="0"/>
              <a:t>Általános szöveg. A felsorolás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pic>
        <p:nvPicPr>
          <p:cNvPr id="8" name="Picture 7" descr="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201" y="1"/>
            <a:ext cx="1615798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584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6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opcionális cím és tartalom - nyíl felsorolá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05672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4" hasCustomPrompt="1"/>
          </p:nvPr>
        </p:nvSpPr>
        <p:spPr>
          <a:xfrm>
            <a:off x="468313" y="2420888"/>
            <a:ext cx="8207375" cy="3744962"/>
          </a:xfrm>
        </p:spPr>
        <p:txBody>
          <a:bodyPr/>
          <a:lstStyle/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</p:spTree>
    <p:extLst>
      <p:ext uri="{BB962C8B-B14F-4D97-AF65-F5344CB8AC3E}">
        <p14:creationId xmlns:p14="http://schemas.microsoft.com/office/powerpoint/2010/main" val="1408327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1253" userDrawn="1">
          <p15:clr>
            <a:srgbClr val="FBAE40"/>
          </p15:clr>
        </p15:guide>
        <p15:guide id="2" pos="295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65" userDrawn="1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 - nyíl felsorolás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989138"/>
            <a:ext cx="8229600" cy="4176166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7202760" cy="820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dirty="0" smtClean="0"/>
              <a:t>diacím kisbetűkkel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85774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ím és tartalom -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 hasCustomPrompt="1"/>
          </p:nvPr>
        </p:nvSpPr>
        <p:spPr>
          <a:xfrm>
            <a:off x="457200" y="1989138"/>
            <a:ext cx="8229600" cy="4176166"/>
          </a:xfrm>
          <a:prstGeom prst="rect">
            <a:avLst/>
          </a:prstGeom>
        </p:spPr>
        <p:txBody>
          <a:bodyPr/>
          <a:lstStyle>
            <a:lvl2pPr>
              <a:defRPr baseline="0"/>
            </a:lvl2pPr>
          </a:lstStyle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>
          <a:xfrm>
            <a:off x="457200" y="476672"/>
            <a:ext cx="7202760" cy="8208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hu-HU" dirty="0" smtClean="0"/>
              <a:t>diacím kisbetűkkel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804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opcionális cím és tartalom animáció nélkül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305672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4" hasCustomPrompt="1"/>
          </p:nvPr>
        </p:nvSpPr>
        <p:spPr>
          <a:xfrm>
            <a:off x="468313" y="2420888"/>
            <a:ext cx="8207375" cy="3744962"/>
          </a:xfrm>
        </p:spPr>
        <p:txBody>
          <a:bodyPr/>
          <a:lstStyle/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</p:spTree>
    <p:extLst>
      <p:ext uri="{BB962C8B-B14F-4D97-AF65-F5344CB8AC3E}">
        <p14:creationId xmlns:p14="http://schemas.microsoft.com/office/powerpoint/2010/main" val="37736662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253">
          <p15:clr>
            <a:srgbClr val="FBAE40"/>
          </p15:clr>
        </p15:guide>
        <p15:guide id="2" pos="2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6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zakaszfejléc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5536" y="2512800"/>
            <a:ext cx="3602793" cy="1144800"/>
          </a:xfrm>
        </p:spPr>
        <p:txBody>
          <a:bodyPr anchor="t">
            <a:normAutofit/>
          </a:bodyPr>
          <a:lstStyle>
            <a:lvl1pPr algn="l">
              <a:defRPr sz="3200" b="1" cap="none" baseline="0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2027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, tartalom és kis ké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/>
          <a:lstStyle/>
          <a:p>
            <a:fld id="{7C327FC0-7A97-4CE9-ADD3-E3AF9E69C7B5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Kép helye 7"/>
          <p:cNvSpPr>
            <a:spLocks noGrp="1"/>
          </p:cNvSpPr>
          <p:nvPr>
            <p:ph type="pic" sz="quarter" idx="13"/>
          </p:nvPr>
        </p:nvSpPr>
        <p:spPr>
          <a:xfrm>
            <a:off x="5902050" y="1989138"/>
            <a:ext cx="2794936" cy="43965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hu-HU" smtClean="0"/>
              <a:t>Kép beszúrásához kattintson az ikonra</a:t>
            </a:r>
            <a:endParaRPr lang="hu-HU" dirty="0"/>
          </a:p>
        </p:txBody>
      </p:sp>
      <p:sp>
        <p:nvSpPr>
          <p:cNvPr id="4" name="Cím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sp>
        <p:nvSpPr>
          <p:cNvPr id="9" name="Szöveg helye 3"/>
          <p:cNvSpPr>
            <a:spLocks noGrp="1"/>
          </p:cNvSpPr>
          <p:nvPr>
            <p:ph type="body" sz="quarter" idx="14" hasCustomPrompt="1"/>
          </p:nvPr>
        </p:nvSpPr>
        <p:spPr>
          <a:xfrm>
            <a:off x="468313" y="1303955"/>
            <a:ext cx="7191375" cy="57539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hu-HU" dirty="0" smtClean="0"/>
              <a:t>opcionális cím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quarter" idx="15"/>
          </p:nvPr>
        </p:nvSpPr>
        <p:spPr>
          <a:xfrm>
            <a:off x="468313" y="1989138"/>
            <a:ext cx="5327650" cy="4412504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</p:spTree>
    <p:extLst>
      <p:ext uri="{BB962C8B-B14F-4D97-AF65-F5344CB8AC3E}">
        <p14:creationId xmlns:p14="http://schemas.microsoft.com/office/powerpoint/2010/main" val="181438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65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diacím kisbetűkkel</a:t>
            </a:r>
            <a:endParaRPr lang="hu-HU" dirty="0"/>
          </a:p>
        </p:txBody>
      </p:sp>
      <p:pic>
        <p:nvPicPr>
          <p:cNvPr id="7" name="KH logó nyilakkal" hidden="1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111" y="0"/>
            <a:ext cx="4088889" cy="1904762"/>
          </a:xfrm>
          <a:prstGeom prst="rect">
            <a:avLst/>
          </a:prstGeom>
        </p:spPr>
      </p:pic>
      <p:sp>
        <p:nvSpPr>
          <p:cNvPr id="12" name="Szöveg helye 11"/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8363272" cy="42676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kiscím szövege (ha kell) kisbetűkkel írandó</a:t>
            </a:r>
          </a:p>
          <a:p>
            <a:pPr lvl="1"/>
            <a:r>
              <a:rPr lang="hu-HU" dirty="0" smtClean="0"/>
              <a:t>Általános szöveg. A kiscím a vázlatnézetben TAB segítségével alakítható erre.</a:t>
            </a:r>
          </a:p>
          <a:p>
            <a:pPr lvl="2"/>
            <a:r>
              <a:rPr lang="hu-HU" dirty="0" smtClean="0"/>
              <a:t>általános felsorolás kisbetűkkel. Az általános szöveg a vázlatnézetben TAB segítségével alakítható erre.</a:t>
            </a:r>
          </a:p>
          <a:p>
            <a:pPr lvl="3"/>
            <a:r>
              <a:rPr lang="hu-HU" dirty="0" smtClean="0"/>
              <a:t>Csak indokolt esetben! Az általános felsorolás a vázlatnézetben TAB segítségével alakítható erre.</a:t>
            </a:r>
          </a:p>
        </p:txBody>
      </p:sp>
      <p:sp>
        <p:nvSpPr>
          <p:cNvPr id="8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92142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34" r:id="rId3"/>
    <p:sldLayoutId id="2147483664" r:id="rId4"/>
    <p:sldLayoutId id="2147483665" r:id="rId5"/>
    <p:sldLayoutId id="2147483686" r:id="rId6"/>
    <p:sldLayoutId id="2147483735" r:id="rId7"/>
    <p:sldLayoutId id="2147483666" r:id="rId8"/>
    <p:sldLayoutId id="2147483668" r:id="rId9"/>
    <p:sldLayoutId id="2147483669" r:id="rId10"/>
    <p:sldLayoutId id="2147483671" r:id="rId11"/>
    <p:sldLayoutId id="2147483673" r:id="rId12"/>
    <p:sldLayoutId id="2147483675" r:id="rId13"/>
    <p:sldLayoutId id="2147483676" r:id="rId14"/>
    <p:sldLayoutId id="2147483677" r:id="rId15"/>
    <p:sldLayoutId id="2147483679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93" r:id="rId22"/>
    <p:sldLayoutId id="2147483736" r:id="rId23"/>
    <p:sldLayoutId id="2147483737" r:id="rId24"/>
    <p:sldLayoutId id="2147483738" r:id="rId25"/>
    <p:sldLayoutId id="2147483739" r:id="rId26"/>
    <p:sldLayoutId id="2147483740" r:id="rId27"/>
    <p:sldLayoutId id="2147483741" r:id="rId28"/>
    <p:sldLayoutId id="2147483742" r:id="rId29"/>
    <p:sldLayoutId id="2147483743" r:id="rId30"/>
    <p:sldLayoutId id="2147483744" r:id="rId31"/>
    <p:sldLayoutId id="2147483745" r:id="rId32"/>
    <p:sldLayoutId id="2147483746" r:id="rId33"/>
    <p:sldLayoutId id="2147483747" r:id="rId34"/>
    <p:sldLayoutId id="2147483748" r:id="rId35"/>
    <p:sldLayoutId id="2147483749" r:id="rId36"/>
    <p:sldLayoutId id="2147483750" r:id="rId37"/>
    <p:sldLayoutId id="2147483751" r:id="rId38"/>
    <p:sldLayoutId id="2147483752" r:id="rId39"/>
    <p:sldLayoutId id="2147483753" r:id="rId40"/>
    <p:sldLayoutId id="2147483754" r:id="rId41"/>
    <p:sldLayoutId id="2147483755" r:id="rId42"/>
    <p:sldLayoutId id="2147483756" r:id="rId43"/>
    <p:sldLayoutId id="2147483757" r:id="rId44"/>
    <p:sldLayoutId id="2147483758" r:id="rId45"/>
    <p:sldLayoutId id="2147483759" r:id="rId46"/>
    <p:sldLayoutId id="2147483760" r:id="rId47"/>
    <p:sldLayoutId id="2147483761" r:id="rId48"/>
    <p:sldLayoutId id="2147483762" r:id="rId49"/>
    <p:sldLayoutId id="2147483763" r:id="rId50"/>
    <p:sldLayoutId id="2147483764" r:id="rId51"/>
    <p:sldLayoutId id="2147483765" r:id="rId52"/>
    <p:sldLayoutId id="2147483766" r:id="rId53"/>
    <p:sldLayoutId id="2147483767" r:id="rId54"/>
    <p:sldLayoutId id="2147483768" r:id="rId55"/>
    <p:sldLayoutId id="2147483769" r:id="rId56"/>
    <p:sldLayoutId id="2147483770" r:id="rId57"/>
    <p:sldLayoutId id="2147483771" r:id="rId58"/>
    <p:sldLayoutId id="2147483772" r:id="rId59"/>
    <p:sldLayoutId id="2147483773" r:id="rId60"/>
    <p:sldLayoutId id="2147483774" r:id="rId6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0" kern="1200">
          <a:solidFill>
            <a:schemeClr val="accent1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marR="0" indent="0" algn="l" defTabSz="91281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lang="hu-HU" altLang="hu-HU" sz="2400" b="1" kern="1200" baseline="0" noProof="0" dirty="0" smtClean="0">
          <a:solidFill>
            <a:srgbClr val="0091DF"/>
          </a:solidFill>
          <a:latin typeface="+mn-lt"/>
          <a:ea typeface="+mn-ea"/>
          <a:cs typeface="+mn-cs"/>
        </a:defRPr>
      </a:lvl1pPr>
      <a:lvl2pPr marL="284163" marR="0" indent="-284163" algn="l" defTabSz="91281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None/>
        <a:tabLst/>
        <a:defRPr lang="hu-HU" altLang="hu-HU" sz="2400" b="0" kern="1200" baseline="0" noProof="0" dirty="0" smtClean="0">
          <a:solidFill>
            <a:srgbClr val="0091DF"/>
          </a:solidFill>
          <a:latin typeface="+mn-lt"/>
          <a:ea typeface="+mn-ea"/>
          <a:cs typeface="+mn-cs"/>
        </a:defRPr>
      </a:lvl2pPr>
      <a:lvl3pPr marL="285750" marR="0" indent="-285750" algn="l" defTabSz="912813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Blip>
          <a:blip r:embed="rId65"/>
        </a:buBlip>
        <a:tabLst/>
        <a:defRPr lang="hu-HU" altLang="hu-HU" sz="2400" b="0" kern="1200" baseline="0" noProof="0" dirty="0" smtClean="0">
          <a:solidFill>
            <a:srgbClr val="0091DF"/>
          </a:solidFill>
          <a:latin typeface="+mn-lt"/>
          <a:ea typeface="+mn-ea"/>
          <a:cs typeface="+mn-cs"/>
        </a:defRPr>
      </a:lvl3pPr>
      <a:lvl4pPr marL="625475" indent="-285750" algn="l" defTabSz="914400" rtl="0" eaLnBrk="1" latinLnBrk="0" hangingPunct="1">
        <a:spcBef>
          <a:spcPct val="20000"/>
        </a:spcBef>
        <a:buSzPct val="100000"/>
        <a:buFontTx/>
        <a:buBlip>
          <a:blip r:embed="rId66"/>
        </a:buBlip>
        <a:defRPr sz="2400" b="0" kern="1200" baseline="0">
          <a:solidFill>
            <a:srgbClr val="0091D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mailto:bertajp@t-online.h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emf"/><Relationship Id="rId7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microsoft.com/office/2007/relationships/hdphoto" Target="../media/hdphoto1.wdp"/><Relationship Id="rId4" Type="http://schemas.openxmlformats.org/officeDocument/2006/relationships/image" Target="../media/image47.png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eszter.kardos@kh.hu" TargetMode="External"/><Relationship Id="rId13" Type="http://schemas.openxmlformats.org/officeDocument/2006/relationships/hyperlink" Target="mailto:Jozsef.Beri@kh.hu" TargetMode="External"/><Relationship Id="rId18" Type="http://schemas.openxmlformats.org/officeDocument/2006/relationships/hyperlink" Target="mailto:Nikoletta.Rozsak@kh.hu" TargetMode="External"/><Relationship Id="rId3" Type="http://schemas.openxmlformats.org/officeDocument/2006/relationships/hyperlink" Target="mailto:Hunor.Meszaros@kh.hu" TargetMode="External"/><Relationship Id="rId21" Type="http://schemas.openxmlformats.org/officeDocument/2006/relationships/hyperlink" Target="mailto:eniko.irsai@kh.hu" TargetMode="External"/><Relationship Id="rId7" Type="http://schemas.openxmlformats.org/officeDocument/2006/relationships/hyperlink" Target="mailto:katalin.harangine.takacs@kh.hu" TargetMode="External"/><Relationship Id="rId12" Type="http://schemas.openxmlformats.org/officeDocument/2006/relationships/hyperlink" Target="mailto:mihaly.balogh@kh.hu" TargetMode="External"/><Relationship Id="rId17" Type="http://schemas.openxmlformats.org/officeDocument/2006/relationships/hyperlink" Target="mailto:krisztina.tormasi@kh.hu" TargetMode="External"/><Relationship Id="rId2" Type="http://schemas.openxmlformats.org/officeDocument/2006/relationships/hyperlink" Target="mailto:Gyorgy.Szak&#225;llosy@kh.hu" TargetMode="External"/><Relationship Id="rId16" Type="http://schemas.openxmlformats.org/officeDocument/2006/relationships/hyperlink" Target="mailto:erik.krammer@kh.hu" TargetMode="External"/><Relationship Id="rId20" Type="http://schemas.openxmlformats.org/officeDocument/2006/relationships/hyperlink" Target="mailto:csaba.hamar@kh.h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risztina2.Gulyas@kh.hu" TargetMode="External"/><Relationship Id="rId11" Type="http://schemas.openxmlformats.org/officeDocument/2006/relationships/hyperlink" Target="mailto:sandor.javorszky@kh.hu" TargetMode="External"/><Relationship Id="rId5" Type="http://schemas.openxmlformats.org/officeDocument/2006/relationships/hyperlink" Target="mailto:Monika.Dezse@kh.hu" TargetMode="External"/><Relationship Id="rId15" Type="http://schemas.openxmlformats.org/officeDocument/2006/relationships/hyperlink" Target="mailto:janos.gyesko@kh.hu" TargetMode="External"/><Relationship Id="rId23" Type="http://schemas.openxmlformats.org/officeDocument/2006/relationships/hyperlink" Target="mailto:attila.vidolovics@kh.hu" TargetMode="External"/><Relationship Id="rId10" Type="http://schemas.openxmlformats.org/officeDocument/2006/relationships/hyperlink" Target="mailto:bertajp@t-online.hu" TargetMode="External"/><Relationship Id="rId19" Type="http://schemas.openxmlformats.org/officeDocument/2006/relationships/hyperlink" Target="mailto:emese.verestoy@kh-hu" TargetMode="External"/><Relationship Id="rId4" Type="http://schemas.openxmlformats.org/officeDocument/2006/relationships/hyperlink" Target="mailto:Gyorgy.Denes@kh.hu" TargetMode="External"/><Relationship Id="rId9" Type="http://schemas.openxmlformats.org/officeDocument/2006/relationships/hyperlink" Target="mailto:Robert2.Nagy@kh.hu" TargetMode="External"/><Relationship Id="rId14" Type="http://schemas.openxmlformats.org/officeDocument/2006/relationships/hyperlink" Target="mailto:laszlo.brecska@kh.hu" TargetMode="External"/><Relationship Id="rId22" Type="http://schemas.openxmlformats.org/officeDocument/2006/relationships/hyperlink" Target="mailto:zsolt.debreczeni@kh.hu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kh.hu/" TargetMode="External"/><Relationship Id="rId3" Type="http://schemas.openxmlformats.org/officeDocument/2006/relationships/hyperlink" Target="mailto:vipalkusz@kh.hu" TargetMode="External"/><Relationship Id="rId7" Type="http://schemas.openxmlformats.org/officeDocument/2006/relationships/hyperlink" Target="mailto:kar@kh.h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gepjarmukar@kh.hu" TargetMode="External"/><Relationship Id="rId5" Type="http://schemas.openxmlformats.org/officeDocument/2006/relationships/hyperlink" Target="mailto:salesadmin_biztosito@kh.hu" TargetMode="External"/><Relationship Id="rId4" Type="http://schemas.openxmlformats.org/officeDocument/2006/relationships/hyperlink" Target="mailto:topajanlatkeres@kh.hu" TargetMode="External"/><Relationship Id="rId9" Type="http://schemas.openxmlformats.org/officeDocument/2006/relationships/hyperlink" Target="https://www.kh.hu/dokumentum-keres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Visio_2003_2010_rajz11111111111111111111.vsd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pn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ctrTitle"/>
          </p:nvPr>
        </p:nvSpPr>
        <p:spPr>
          <a:xfrm>
            <a:off x="619816" y="1789620"/>
            <a:ext cx="8078218" cy="1944216"/>
          </a:xfrm>
        </p:spPr>
        <p:txBody>
          <a:bodyPr/>
          <a:lstStyle/>
          <a:p>
            <a:r>
              <a:rPr lang="hu-HU" b="1" dirty="0" smtClean="0"/>
              <a:t>K&amp;H – általános információk </a:t>
            </a:r>
            <a:endParaRPr lang="hu-HU" b="1" dirty="0"/>
          </a:p>
        </p:txBody>
      </p:sp>
      <p:sp>
        <p:nvSpPr>
          <p:cNvPr id="14" name="Alcím 13"/>
          <p:cNvSpPr>
            <a:spLocks noGrp="1"/>
          </p:cNvSpPr>
          <p:nvPr>
            <p:ph type="subTitle" idx="1"/>
          </p:nvPr>
        </p:nvSpPr>
        <p:spPr>
          <a:xfrm>
            <a:off x="619816" y="3733836"/>
            <a:ext cx="8078218" cy="838800"/>
          </a:xfrm>
        </p:spPr>
        <p:txBody>
          <a:bodyPr/>
          <a:lstStyle/>
          <a:p>
            <a:r>
              <a:rPr lang="hu-HU" dirty="0" smtClean="0"/>
              <a:t>2017.</a:t>
            </a:r>
            <a:endParaRPr lang="hu-HU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1</a:t>
            </a:fld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816" y="1185706"/>
            <a:ext cx="3836583" cy="14972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45790" y="1456201"/>
            <a:ext cx="8229600" cy="4176166"/>
          </a:xfrm>
        </p:spPr>
        <p:txBody>
          <a:bodyPr/>
          <a:lstStyle/>
          <a:p>
            <a:pPr>
              <a:defRPr/>
            </a:pPr>
            <a:r>
              <a:rPr lang="hu-HU" sz="2000" dirty="0" smtClean="0"/>
              <a:t>díjajánlat kérésekre kialakított közös e-mail postafiók: </a:t>
            </a:r>
          </a:p>
          <a:p>
            <a:pPr lvl="1">
              <a:defRPr/>
            </a:pPr>
            <a:r>
              <a:rPr lang="hu-HU" sz="1600" dirty="0" smtClean="0"/>
              <a:t>megkeresést </a:t>
            </a:r>
            <a:r>
              <a:rPr lang="hu-HU" sz="1600" dirty="0"/>
              <a:t>követően kockázatvállalók veszik fel a kapcsolatot</a:t>
            </a:r>
          </a:p>
          <a:p>
            <a:pPr lvl="1">
              <a:defRPr/>
            </a:pPr>
            <a:endParaRPr lang="hu-HU" sz="1600" dirty="0"/>
          </a:p>
          <a:p>
            <a:pPr>
              <a:defRPr/>
            </a:pPr>
            <a:r>
              <a:rPr lang="hu-HU" sz="2000" dirty="0"/>
              <a:t>kockázatvállalók által készített díjkalkulációk</a:t>
            </a:r>
          </a:p>
          <a:p>
            <a:pPr lvl="1">
              <a:defRPr/>
            </a:pPr>
            <a:r>
              <a:rPr lang="hu-HU" sz="1600" dirty="0"/>
              <a:t>kért határidők betartása mellett</a:t>
            </a:r>
          </a:p>
          <a:p>
            <a:pPr lvl="1">
              <a:defRPr/>
            </a:pPr>
            <a:endParaRPr lang="hu-HU" sz="1600" dirty="0"/>
          </a:p>
          <a:p>
            <a:pPr>
              <a:defRPr/>
            </a:pPr>
            <a:r>
              <a:rPr lang="hu-HU" sz="2000" dirty="0"/>
              <a:t>folyamatos </a:t>
            </a:r>
            <a:r>
              <a:rPr lang="hu-HU" sz="2000" dirty="0" err="1"/>
              <a:t>utánkövetés</a:t>
            </a:r>
            <a:endParaRPr lang="hu-HU" sz="2000" dirty="0"/>
          </a:p>
          <a:p>
            <a:pPr lvl="1">
              <a:defRPr/>
            </a:pPr>
            <a:r>
              <a:rPr lang="hu-HU" sz="1600" dirty="0"/>
              <a:t>amennyiben szükséges módosított kalkulációk megküldése, díjajánlatok véglegesítése</a:t>
            </a:r>
          </a:p>
          <a:p>
            <a:pPr lvl="1">
              <a:defRPr/>
            </a:pPr>
            <a:endParaRPr lang="hu-HU" sz="1600" dirty="0"/>
          </a:p>
          <a:p>
            <a:pPr>
              <a:defRPr/>
            </a:pPr>
            <a:r>
              <a:rPr lang="hu-HU" sz="2000" dirty="0" err="1"/>
              <a:t>kockázatelbírálás</a:t>
            </a:r>
            <a:endParaRPr lang="hu-HU" sz="2000" dirty="0"/>
          </a:p>
          <a:p>
            <a:pPr lvl="1">
              <a:defRPr/>
            </a:pPr>
            <a:r>
              <a:rPr lang="hu-HU" sz="1600" dirty="0" smtClean="0"/>
              <a:t>helyszíni szemlék/ Berta József /</a:t>
            </a:r>
          </a:p>
          <a:p>
            <a:pPr lvl="1">
              <a:defRPr/>
            </a:pPr>
            <a:r>
              <a:rPr lang="hu-HU" sz="1600" u="sng" dirty="0" err="1">
                <a:solidFill>
                  <a:srgbClr val="0563C1"/>
                </a:solidFill>
                <a:latin typeface="Calibri" panose="020F0502020204030204" pitchFamily="34" charset="0"/>
                <a:hlinkClick r:id="rId2"/>
              </a:rPr>
              <a:t>bertajp</a:t>
            </a:r>
            <a:r>
              <a:rPr lang="hu-HU" sz="1600" u="sng" dirty="0">
                <a:solidFill>
                  <a:srgbClr val="0563C1"/>
                </a:solidFill>
                <a:latin typeface="Calibri" panose="020F0502020204030204" pitchFamily="34" charset="0"/>
                <a:hlinkClick r:id="rId2"/>
              </a:rPr>
              <a:t>@</a:t>
            </a:r>
            <a:r>
              <a:rPr lang="hu-HU" sz="1600" u="sng" dirty="0" err="1">
                <a:solidFill>
                  <a:srgbClr val="0563C1"/>
                </a:solidFill>
                <a:latin typeface="Calibri" panose="020F0502020204030204" pitchFamily="34" charset="0"/>
                <a:hlinkClick r:id="rId2"/>
              </a:rPr>
              <a:t>t-online.hu</a:t>
            </a:r>
            <a:r>
              <a:rPr lang="hu-HU" sz="1600" dirty="0"/>
              <a:t> </a:t>
            </a:r>
            <a:endParaRPr lang="hu-HU" sz="1600" dirty="0" smtClean="0"/>
          </a:p>
          <a:p>
            <a:pPr lvl="1">
              <a:defRPr/>
            </a:pPr>
            <a:r>
              <a:rPr lang="hu-HU" sz="1600" dirty="0">
                <a:solidFill>
                  <a:srgbClr val="002060"/>
                </a:solidFill>
                <a:latin typeface="Arial" panose="020B0604020202020204" pitchFamily="34" charset="0"/>
              </a:rPr>
              <a:t>06 30 25 74980</a:t>
            </a:r>
            <a:r>
              <a:rPr lang="hu-HU" sz="1600" dirty="0"/>
              <a:t> </a:t>
            </a:r>
            <a:endParaRPr lang="hu-HU" sz="1600" dirty="0" smtClean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45790" y="205273"/>
            <a:ext cx="7202760" cy="787828"/>
          </a:xfrm>
        </p:spPr>
        <p:txBody>
          <a:bodyPr>
            <a:normAutofit/>
          </a:bodyPr>
          <a:lstStyle/>
          <a:p>
            <a:r>
              <a:rPr lang="hu-HU" altLang="hu-HU" sz="3200" b="1" dirty="0"/>
              <a:t>k</a:t>
            </a:r>
            <a:r>
              <a:rPr lang="hu-HU" altLang="hu-HU" sz="3200" b="1" dirty="0" smtClean="0"/>
              <a:t>ockázatvállalás</a:t>
            </a:r>
            <a:r>
              <a:rPr lang="hu-HU" altLang="hu-HU" sz="3200" dirty="0" smtClean="0"/>
              <a:t> </a:t>
            </a:r>
            <a:endParaRPr lang="hu-HU" sz="3200" dirty="0"/>
          </a:p>
        </p:txBody>
      </p:sp>
      <p:sp>
        <p:nvSpPr>
          <p:cNvPr id="5" name="Téglalap 10"/>
          <p:cNvSpPr>
            <a:spLocks noChangeArrowheads="1"/>
          </p:cNvSpPr>
          <p:nvPr/>
        </p:nvSpPr>
        <p:spPr bwMode="auto">
          <a:xfrm>
            <a:off x="1395831" y="5711877"/>
            <a:ext cx="5700600" cy="461665"/>
          </a:xfrm>
          <a:prstGeom prst="rect">
            <a:avLst/>
          </a:prstGeom>
          <a:solidFill>
            <a:srgbClr val="00B0F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2400" b="1">
                <a:solidFill>
                  <a:srgbClr val="0099CC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Blip>
                <a:blip r:embed="rId4"/>
              </a:buBlip>
              <a:defRPr sz="2000">
                <a:solidFill>
                  <a:srgbClr val="0099CC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Blip>
                <a:blip r:embed="rId5"/>
              </a:buBlip>
              <a:defRPr sz="1400">
                <a:solidFill>
                  <a:srgbClr val="0099CC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dirty="0">
                <a:solidFill>
                  <a:schemeClr val="bg1"/>
                </a:solidFill>
                <a:latin typeface="+mn-lt"/>
              </a:rPr>
              <a:t>ajánlatkérés:  </a:t>
            </a:r>
            <a:r>
              <a:rPr lang="hu-HU" altLang="hu-HU" dirty="0" err="1" smtClean="0">
                <a:solidFill>
                  <a:schemeClr val="bg1"/>
                </a:solidFill>
                <a:latin typeface="+mn-lt"/>
              </a:rPr>
              <a:t>topajanlatkeres</a:t>
            </a:r>
            <a:r>
              <a:rPr lang="hu-HU" altLang="hu-HU" dirty="0" smtClean="0">
                <a:solidFill>
                  <a:schemeClr val="bg1"/>
                </a:solidFill>
                <a:latin typeface="+mn-lt"/>
              </a:rPr>
              <a:t>@</a:t>
            </a:r>
            <a:r>
              <a:rPr lang="hu-HU" altLang="hu-HU" dirty="0" err="1" smtClean="0">
                <a:solidFill>
                  <a:schemeClr val="bg1"/>
                </a:solidFill>
                <a:latin typeface="+mn-lt"/>
              </a:rPr>
              <a:t>kh.hu</a:t>
            </a:r>
            <a:r>
              <a:rPr lang="hu-HU" altLang="hu-HU" dirty="0" smtClean="0">
                <a:solidFill>
                  <a:schemeClr val="bg1"/>
                </a:solidFill>
                <a:latin typeface="+mn-lt"/>
              </a:rPr>
              <a:t> </a:t>
            </a:r>
            <a:endParaRPr lang="hu-HU" altLang="hu-HU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544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 smtClean="0"/>
          </a:p>
          <a:p>
            <a:endParaRPr lang="hu-HU" altLang="hu-HU" sz="2400" dirty="0" smtClean="0"/>
          </a:p>
          <a:p>
            <a:endParaRPr lang="hu-HU" altLang="hu-HU" sz="2400" dirty="0"/>
          </a:p>
          <a:p>
            <a:endParaRPr lang="hu-HU" altLang="hu-HU" sz="2400" dirty="0" smtClean="0"/>
          </a:p>
          <a:p>
            <a:r>
              <a:rPr lang="hu-HU" altLang="hu-HU" sz="2400" dirty="0" smtClean="0"/>
              <a:t> </a:t>
            </a:r>
            <a:endParaRPr lang="hu-HU" sz="2400" dirty="0" smtClean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466624"/>
            <a:ext cx="7202760" cy="144016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Alkusz értékesítés </a:t>
            </a:r>
            <a:r>
              <a:rPr lang="hu-HU" sz="3200" b="1" dirty="0" err="1" smtClean="0"/>
              <a:t>ll</a:t>
            </a:r>
            <a:r>
              <a:rPr lang="hu-HU" sz="3200" b="1" dirty="0" smtClean="0"/>
              <a:t>.</a:t>
            </a:r>
            <a:endParaRPr lang="hu-HU" sz="3200" b="1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92" y="1286394"/>
            <a:ext cx="7241700" cy="4526062"/>
          </a:xfrm>
          <a:prstGeom prst="rect">
            <a:avLst/>
          </a:prstGeom>
        </p:spPr>
      </p:pic>
      <p:sp>
        <p:nvSpPr>
          <p:cNvPr id="6" name="Cím 2"/>
          <p:cNvSpPr txBox="1">
            <a:spLocks/>
          </p:cNvSpPr>
          <p:nvPr/>
        </p:nvSpPr>
        <p:spPr>
          <a:xfrm>
            <a:off x="457199" y="281431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600" b="1" dirty="0"/>
              <a:t>a</a:t>
            </a:r>
            <a:r>
              <a:rPr lang="hu-HU" sz="3600" b="1" dirty="0" smtClean="0"/>
              <a:t>lkusztámogatás</a:t>
            </a:r>
            <a:endParaRPr lang="hu-HU" sz="3600" b="1" dirty="0"/>
          </a:p>
        </p:txBody>
      </p:sp>
      <p:pic>
        <p:nvPicPr>
          <p:cNvPr id="7" name="Kép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0" y="3922771"/>
            <a:ext cx="920826" cy="843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ép 8" descr="F:\DSC_0123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074"/>
          <a:stretch/>
        </p:blipFill>
        <p:spPr bwMode="auto">
          <a:xfrm>
            <a:off x="1062678" y="2561684"/>
            <a:ext cx="766121" cy="8946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Kép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/>
          <a:stretch/>
        </p:blipFill>
        <p:spPr bwMode="auto">
          <a:xfrm>
            <a:off x="1062679" y="4344288"/>
            <a:ext cx="932613" cy="10559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Kép 10" descr="C:\Users\u70013\AppData\Local\Microsoft\Windows\Temporary Internet Files\Content.Outlook\8KW4X2XV\önéletrajzba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80" y="1989138"/>
            <a:ext cx="856479" cy="922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459" y="2921502"/>
            <a:ext cx="646966" cy="862621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524" y="2912627"/>
            <a:ext cx="660280" cy="88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1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err="1" smtClean="0"/>
              <a:t>Verestóy</a:t>
            </a:r>
            <a:r>
              <a:rPr lang="hu-HU" dirty="0" smtClean="0"/>
              <a:t> Emese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Hamar Csaba</a:t>
            </a: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Adminisztráció</a:t>
            </a:r>
            <a:endParaRPr lang="hu-HU" dirty="0"/>
          </a:p>
        </p:txBody>
      </p:sp>
      <p:pic>
        <p:nvPicPr>
          <p:cNvPr id="4" name="Kép 3" descr="C:\Users\u70013\AppData\Local\Microsoft\Windows\Temporary Internet Files\Content.Word\000702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054114"/>
            <a:ext cx="1000125" cy="1332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 descr="C:\Users\u70013\AppData\Local\Microsoft\Windows\Temporary Internet Files\Content.Outlook\8KW4X2XV\000704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3986547"/>
            <a:ext cx="981075" cy="1306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2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199" y="1550599"/>
            <a:ext cx="8229600" cy="4176166"/>
          </a:xfrm>
        </p:spPr>
        <p:txBody>
          <a:bodyPr>
            <a:normAutofit/>
          </a:bodyPr>
          <a:lstStyle/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Vállalkozói biztosítás (KVB-13 </a:t>
            </a:r>
            <a:r>
              <a:rPr lang="hu-HU" altLang="hu-HU" b="1" dirty="0" smtClean="0"/>
              <a:t>)</a:t>
            </a:r>
            <a:endParaRPr lang="hu-HU" altLang="hu-HU" b="1" dirty="0"/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Vállalkozói Vagyonbiztosítás (VTB-14)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Felelősségbiztosítás </a:t>
            </a:r>
            <a:r>
              <a:rPr lang="hu-HU" altLang="hu-HU" b="1" dirty="0"/>
              <a:t>(FEL-07)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Géptörés </a:t>
            </a:r>
            <a:r>
              <a:rPr lang="hu-HU" altLang="hu-HU" b="1" dirty="0"/>
              <a:t>biztosítás (GKH-07)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err="1" smtClean="0"/>
              <a:t>All</a:t>
            </a:r>
            <a:r>
              <a:rPr lang="hu-HU" altLang="hu-HU" b="1" dirty="0" smtClean="0"/>
              <a:t> </a:t>
            </a:r>
            <a:r>
              <a:rPr lang="hu-HU" altLang="hu-HU" b="1" dirty="0" err="1"/>
              <a:t>Risks</a:t>
            </a:r>
            <a:r>
              <a:rPr lang="hu-HU" altLang="hu-HU" b="1" dirty="0"/>
              <a:t> (ALV-14)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457199" y="281431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600" b="1" dirty="0" smtClean="0"/>
              <a:t>termékek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3208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199" y="1550599"/>
            <a:ext cx="8229600" cy="4176166"/>
          </a:xfrm>
        </p:spPr>
        <p:txBody>
          <a:bodyPr>
            <a:normAutofit fontScale="92500"/>
          </a:bodyPr>
          <a:lstStyle/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csomagbiztosítás</a:t>
            </a:r>
            <a:r>
              <a:rPr lang="hu-HU" altLang="hu-HU" b="1" dirty="0"/>
              <a:t>, interneten is </a:t>
            </a:r>
            <a:r>
              <a:rPr lang="hu-HU" altLang="hu-HU" b="1" dirty="0" err="1" smtClean="0"/>
              <a:t>tarifálható</a:t>
            </a:r>
            <a:r>
              <a:rPr lang="hu-HU" altLang="hu-HU" b="1" dirty="0" smtClean="0"/>
              <a:t> és megköthető</a:t>
            </a:r>
            <a:endParaRPr lang="hu-HU" altLang="hu-HU" b="1" dirty="0"/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főbb fedezeti körök: tűz-és elemi károk, betöréses lopás, általános-és munkáltatói felelősség, bérlői és bérbeadói felelősség, belföldi szállítmány, üvegtörés biztosítás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egyszerű, minimális adatot kell megadni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500 millió Ft </a:t>
            </a:r>
            <a:r>
              <a:rPr lang="hu-HU" altLang="hu-HU" b="1" dirty="0"/>
              <a:t>vagyonértékig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457199" y="309422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altLang="hu-HU" sz="3600" b="1" dirty="0" smtClean="0"/>
              <a:t>KVB-13 vállalkozói biztosítás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9215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199" y="1550599"/>
            <a:ext cx="8229600" cy="4176166"/>
          </a:xfrm>
        </p:spPr>
        <p:txBody>
          <a:bodyPr>
            <a:normAutofit fontScale="92500" lnSpcReduction="10000"/>
          </a:bodyPr>
          <a:lstStyle/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moduláris </a:t>
            </a:r>
            <a:r>
              <a:rPr lang="hu-HU" altLang="hu-HU" b="1" dirty="0"/>
              <a:t>biztosítás, interneten nem </a:t>
            </a:r>
            <a:r>
              <a:rPr lang="hu-HU" altLang="hu-HU" b="1" dirty="0" smtClean="0"/>
              <a:t>köthető, a díjkalkulációt a kockázatvállalás készíti</a:t>
            </a:r>
            <a:endParaRPr lang="hu-HU" altLang="hu-HU" b="1" dirty="0"/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főbb modulok:	tűz-és elemi károk, betöréses lopás, </a:t>
            </a:r>
            <a:r>
              <a:rPr lang="hu-HU" altLang="hu-HU" b="1" dirty="0" smtClean="0"/>
              <a:t>vandalizmus</a:t>
            </a:r>
            <a:r>
              <a:rPr lang="hu-HU" altLang="hu-HU" b="1" dirty="0"/>
              <a:t>, belföldi szállítmány, üvegtörés biztosítás, tűz </a:t>
            </a:r>
            <a:r>
              <a:rPr lang="hu-HU" altLang="hu-HU" b="1" dirty="0" smtClean="0"/>
              <a:t>üzemszünet, elektromos berendezések biztosítása</a:t>
            </a:r>
            <a:endParaRPr lang="hu-HU" altLang="hu-HU" b="1" dirty="0"/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kiegészíthető az alábbiakkal: elfolyt víz, bármely okú tetőbeázások, vakolatkárok  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6 </a:t>
            </a:r>
            <a:r>
              <a:rPr lang="hu-HU" altLang="hu-HU" b="1" dirty="0"/>
              <a:t>milliárd </a:t>
            </a:r>
            <a:r>
              <a:rPr lang="hu-HU" altLang="hu-HU" b="1" dirty="0" smtClean="0"/>
              <a:t>Ft vagyonértékig, PML alapon</a:t>
            </a:r>
            <a:endParaRPr lang="hu-HU" alt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457199" y="552019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altLang="hu-HU" sz="3600" b="1" dirty="0" smtClean="0"/>
              <a:t>VTB-14 Vállalkozói Vagyonbiztosítás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9893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199" y="1550599"/>
            <a:ext cx="8229600" cy="4176166"/>
          </a:xfrm>
        </p:spPr>
        <p:txBody>
          <a:bodyPr>
            <a:normAutofit lnSpcReduction="10000"/>
          </a:bodyPr>
          <a:lstStyle/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kis és közepes vállalatoknak</a:t>
            </a:r>
            <a:endParaRPr lang="hu-HU" altLang="hu-HU" b="1" dirty="0"/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300 millió Ft </a:t>
            </a:r>
            <a:r>
              <a:rPr lang="hu-HU" altLang="hu-HU" b="1" dirty="0"/>
              <a:t>kártérítési limitig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általános, </a:t>
            </a:r>
            <a:r>
              <a:rPr lang="hu-HU" altLang="hu-HU" b="1" dirty="0" smtClean="0"/>
              <a:t>munkáltatói, szolgáltatói, </a:t>
            </a:r>
            <a:r>
              <a:rPr lang="hu-HU" altLang="hu-HU" b="1" dirty="0"/>
              <a:t>termék, bérlői, bérbeadói 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őrző védőknek és patikáknak </a:t>
            </a:r>
            <a:r>
              <a:rPr lang="hu-HU" altLang="hu-HU" b="1" dirty="0" smtClean="0"/>
              <a:t>is, 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egyedi záradékok alkalmazása felelősségbiztosítási fedezetek bővítésére</a:t>
            </a:r>
            <a:endParaRPr lang="hu-HU" alt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457199" y="281431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600" b="1" dirty="0" smtClean="0"/>
              <a:t>FEL-07 Felelősségbiztosítás</a:t>
            </a:r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78098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199" y="1550599"/>
            <a:ext cx="8229600" cy="4176166"/>
          </a:xfrm>
        </p:spPr>
        <p:txBody>
          <a:bodyPr>
            <a:normAutofit/>
          </a:bodyPr>
          <a:lstStyle/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géptörés</a:t>
            </a:r>
            <a:r>
              <a:rPr lang="hu-HU" altLang="hu-HU" b="1" dirty="0"/>
              <a:t>, gépbaleset esetére </a:t>
            </a:r>
            <a:r>
              <a:rPr lang="hu-HU" altLang="hu-HU" b="1" dirty="0" smtClean="0"/>
              <a:t>(kezelési </a:t>
            </a:r>
            <a:r>
              <a:rPr lang="hu-HU" altLang="hu-HU" b="1" dirty="0"/>
              <a:t>hiba, leejtés, stb., szállítás okozta károk, betlop, stb.)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csak egyedileg köthető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6 milliárd </a:t>
            </a:r>
            <a:r>
              <a:rPr lang="hu-HU" altLang="hu-HU" b="1" dirty="0"/>
              <a:t>F</a:t>
            </a:r>
            <a:r>
              <a:rPr lang="hu-HU" altLang="hu-HU" b="1" dirty="0" smtClean="0"/>
              <a:t>t </a:t>
            </a:r>
            <a:r>
              <a:rPr lang="hu-HU" altLang="hu-HU" b="1" dirty="0"/>
              <a:t>gépértékig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457199" y="281431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altLang="hu-HU" sz="3600" b="1" dirty="0"/>
              <a:t>GKH-07 </a:t>
            </a:r>
            <a:r>
              <a:rPr lang="hu-HU" altLang="hu-HU" sz="3600" b="1" dirty="0" smtClean="0"/>
              <a:t>Géptörés </a:t>
            </a:r>
            <a:r>
              <a:rPr lang="hu-HU" altLang="hu-HU" sz="3600" b="1" dirty="0"/>
              <a:t>biztosítás </a:t>
            </a:r>
          </a:p>
        </p:txBody>
      </p:sp>
    </p:spTree>
    <p:extLst>
      <p:ext uri="{BB962C8B-B14F-4D97-AF65-F5344CB8AC3E}">
        <p14:creationId xmlns:p14="http://schemas.microsoft.com/office/powerpoint/2010/main" val="93519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199" y="1550599"/>
            <a:ext cx="8229600" cy="4176166"/>
          </a:xfrm>
        </p:spPr>
        <p:txBody>
          <a:bodyPr>
            <a:normAutofit/>
          </a:bodyPr>
          <a:lstStyle/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minden </a:t>
            </a:r>
            <a:r>
              <a:rPr lang="hu-HU" altLang="hu-HU" b="1" dirty="0"/>
              <a:t>kockázatra kiterjed, ami nem kizárt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/>
              <a:t>a kizárások megfelelnek a nemzetközi normáknak (háború, terrorizmus, sztrájk, nukleáris szennyezés, stb.)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6 milliárd Ft vagyonérték </a:t>
            </a:r>
            <a:r>
              <a:rPr lang="hu-HU" altLang="hu-HU" b="1" dirty="0"/>
              <a:t>felett </a:t>
            </a:r>
            <a:r>
              <a:rPr lang="hu-HU" altLang="hu-HU" b="1" dirty="0" smtClean="0"/>
              <a:t>is</a:t>
            </a:r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r>
              <a:rPr lang="hu-HU" altLang="hu-HU" b="1" dirty="0" smtClean="0"/>
              <a:t>díjkalkulációk készítése </a:t>
            </a:r>
            <a:r>
              <a:rPr lang="hu-HU" altLang="hu-HU" b="1" dirty="0"/>
              <a:t>a kockázatvállalás </a:t>
            </a:r>
            <a:r>
              <a:rPr lang="hu-HU" altLang="hu-HU" b="1" dirty="0" smtClean="0"/>
              <a:t>által</a:t>
            </a:r>
            <a:endParaRPr lang="hu-HU" altLang="hu-HU" b="1" dirty="0"/>
          </a:p>
          <a:p>
            <a:pPr marL="288000" lvl="1" indent="-288000">
              <a:lnSpc>
                <a:spcPct val="150000"/>
              </a:lnSpc>
              <a:buBlip>
                <a:blip r:embed="rId2"/>
              </a:buBlip>
            </a:pPr>
            <a:endParaRPr lang="hu-HU" altLang="hu-HU" b="1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5" name="Cím 2"/>
          <p:cNvSpPr txBox="1">
            <a:spLocks/>
          </p:cNvSpPr>
          <p:nvPr/>
        </p:nvSpPr>
        <p:spPr>
          <a:xfrm>
            <a:off x="457199" y="281431"/>
            <a:ext cx="7202760" cy="81977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altLang="hu-HU" sz="3600" b="1" dirty="0"/>
              <a:t>ALV-14 </a:t>
            </a:r>
            <a:r>
              <a:rPr lang="hu-HU" altLang="hu-HU" sz="3600" b="1" dirty="0" err="1" smtClean="0"/>
              <a:t>All</a:t>
            </a:r>
            <a:r>
              <a:rPr lang="hu-HU" altLang="hu-HU" sz="3600" b="1" dirty="0" smtClean="0"/>
              <a:t> </a:t>
            </a:r>
            <a:r>
              <a:rPr lang="hu-HU" altLang="hu-HU" sz="3600" b="1" dirty="0" err="1" smtClean="0"/>
              <a:t>Risks</a:t>
            </a:r>
            <a:endParaRPr lang="hu-HU" alt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98362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522608"/>
            <a:ext cx="8229600" cy="4176166"/>
          </a:xfrm>
        </p:spPr>
        <p:txBody>
          <a:bodyPr>
            <a:normAutofit fontScale="70000" lnSpcReduction="20000"/>
          </a:bodyPr>
          <a:lstStyle/>
          <a:p>
            <a:pPr marL="288000" lvl="1" indent="-288000">
              <a:lnSpc>
                <a:spcPct val="160000"/>
              </a:lnSpc>
              <a:buBlip>
                <a:blip r:embed="rId2"/>
              </a:buBlip>
            </a:pPr>
            <a:r>
              <a:rPr lang="hu-HU" altLang="hu-HU" sz="2600" b="1" dirty="0"/>
              <a:t>Káresemény bejelentése: 2 munkanapon belül</a:t>
            </a:r>
          </a:p>
          <a:p>
            <a:pPr marL="288000" lvl="1" indent="-288000">
              <a:lnSpc>
                <a:spcPct val="160000"/>
              </a:lnSpc>
              <a:buBlip>
                <a:blip r:embed="rId2"/>
              </a:buBlip>
            </a:pPr>
            <a:r>
              <a:rPr lang="hu-HU" altLang="hu-HU" sz="2600" b="1" dirty="0"/>
              <a:t>Kárrendezés megkezdése: 5 munkanapon belül csak a kárenyhítéshez szükséges mértékű változtatás</a:t>
            </a:r>
          </a:p>
          <a:p>
            <a:pPr marL="288000" lvl="1" indent="-288000">
              <a:lnSpc>
                <a:spcPct val="160000"/>
              </a:lnSpc>
              <a:buBlip>
                <a:blip r:embed="rId2"/>
              </a:buBlip>
            </a:pPr>
            <a:r>
              <a:rPr lang="hu-HU" altLang="hu-HU" sz="2600" b="1" dirty="0"/>
              <a:t>5 munkanapon túl a helyreállítás elkezdődhet, de szükséges fényképeket készíteni és a maradványokat megőrizni</a:t>
            </a:r>
          </a:p>
          <a:p>
            <a:pPr marL="288000" lvl="1" indent="-288000">
              <a:lnSpc>
                <a:spcPct val="160000"/>
              </a:lnSpc>
              <a:buBlip>
                <a:blip r:embed="rId2"/>
              </a:buBlip>
            </a:pPr>
            <a:r>
              <a:rPr lang="hu-HU" altLang="hu-HU" sz="2600" b="1" dirty="0"/>
              <a:t>A biztosítási esemény bekövetkezésének és a kár összegszerűségének bizonyítása a biztosítottat, illetőleg a károsultat terheli. </a:t>
            </a:r>
          </a:p>
          <a:p>
            <a:pPr marL="288000" lvl="1" indent="-288000">
              <a:lnSpc>
                <a:spcPct val="160000"/>
              </a:lnSpc>
              <a:buBlip>
                <a:blip r:embed="rId2"/>
              </a:buBlip>
            </a:pPr>
            <a:r>
              <a:rPr lang="hu-HU" altLang="hu-HU" sz="2600" b="1" dirty="0"/>
              <a:t>A Biztosító szolgáltatási kötelezettsége az utolsó irat beérkezését követő 15 napon belül esedékes. </a:t>
            </a:r>
          </a:p>
          <a:p>
            <a:endParaRPr lang="hu-HU" altLang="hu-HU" b="0" dirty="0"/>
          </a:p>
          <a:p>
            <a:endParaRPr lang="hu-HU" altLang="hu-HU" sz="1600" dirty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-400406"/>
            <a:ext cx="7202760" cy="1440160"/>
          </a:xfrm>
        </p:spPr>
        <p:txBody>
          <a:bodyPr>
            <a:normAutofit/>
          </a:bodyPr>
          <a:lstStyle/>
          <a:p>
            <a:r>
              <a:rPr lang="hu-HU" altLang="hu-HU" sz="3200" b="1" dirty="0" smtClean="0"/>
              <a:t>kárrendezés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40507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1184475"/>
            <a:ext cx="6690050" cy="5113688"/>
          </a:xfrm>
          <a:prstGeom prst="rect">
            <a:avLst/>
          </a:prstGeom>
        </p:spPr>
        <p:txBody>
          <a:bodyPr/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1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kern="1200" baseline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-288000">
              <a:buBlip>
                <a:blip r:embed="rId4"/>
              </a:buBlip>
            </a:pPr>
            <a:endParaRPr lang="hu-HU" altLang="hu-HU" b="1" dirty="0" smtClean="0"/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történetünk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a KKV terület felépítése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tervezett lépések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kockázatvállalás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alkusztámogatás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termékek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kárrendezés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elérhetőségek</a:t>
            </a:r>
            <a:endParaRPr lang="hu-HU" altLang="hu-HU" b="1" dirty="0"/>
          </a:p>
          <a:p>
            <a:endParaRPr lang="hu-HU" altLang="hu-HU" dirty="0" smtClean="0"/>
          </a:p>
        </p:txBody>
      </p:sp>
    </p:spTree>
    <p:extLst>
      <p:ext uri="{BB962C8B-B14F-4D97-AF65-F5344CB8AC3E}">
        <p14:creationId xmlns:p14="http://schemas.microsoft.com/office/powerpoint/2010/main" val="37157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1662567"/>
            <a:ext cx="8229600" cy="4176166"/>
          </a:xfrm>
        </p:spPr>
        <p:txBody>
          <a:bodyPr>
            <a:normAutofit/>
          </a:bodyPr>
          <a:lstStyle/>
          <a:p>
            <a:pPr marL="288000" lvl="1" indent="-288000">
              <a:lnSpc>
                <a:spcPct val="140000"/>
              </a:lnSpc>
              <a:buBlip>
                <a:blip r:embed="rId2"/>
              </a:buBlip>
            </a:pPr>
            <a:r>
              <a:rPr lang="hu-HU" altLang="hu-HU" sz="1800" b="1" dirty="0"/>
              <a:t>Tűz és robbanás esetén a tűzoltóságot kell értesíteni</a:t>
            </a:r>
          </a:p>
          <a:p>
            <a:pPr marL="288000" lvl="1" indent="-288000">
              <a:lnSpc>
                <a:spcPct val="140000"/>
              </a:lnSpc>
              <a:buBlip>
                <a:blip r:embed="rId2"/>
              </a:buBlip>
            </a:pPr>
            <a:r>
              <a:rPr lang="hu-HU" altLang="hu-HU" sz="1800" b="1" dirty="0"/>
              <a:t>Betöréses lopás, rablás esetén feljelentést kell tenni a rendőrségen </a:t>
            </a:r>
          </a:p>
          <a:p>
            <a:pPr marL="288000" lvl="1" indent="-288000">
              <a:lnSpc>
                <a:spcPct val="140000"/>
              </a:lnSpc>
              <a:buBlip>
                <a:blip r:embed="rId2"/>
              </a:buBlip>
            </a:pPr>
            <a:r>
              <a:rPr lang="hu-HU" altLang="hu-HU" sz="1800" b="1" dirty="0"/>
              <a:t>Kármegelőzési és kárenyhítési kötelezettségek; épület folyamatos karbantartása, berendezések üzemképes állapotban tartása, hatósági és építészeti előírások betartása, káresemény esetén további károk megakadályozása, </a:t>
            </a:r>
          </a:p>
          <a:p>
            <a:pPr marL="288000" lvl="1" indent="-288000">
              <a:lnSpc>
                <a:spcPct val="140000"/>
              </a:lnSpc>
              <a:buBlip>
                <a:blip r:embed="rId2"/>
              </a:buBlip>
            </a:pPr>
            <a:r>
              <a:rPr lang="hu-HU" altLang="hu-HU" sz="1800" b="1" dirty="0"/>
              <a:t>Kárszakértő irodák: </a:t>
            </a:r>
            <a:r>
              <a:rPr lang="hu-HU" altLang="hu-HU" sz="1800" b="1" dirty="0" err="1"/>
              <a:t>Dekra</a:t>
            </a:r>
            <a:r>
              <a:rPr lang="hu-HU" altLang="hu-HU" sz="1800" b="1" dirty="0"/>
              <a:t>, </a:t>
            </a:r>
            <a:r>
              <a:rPr lang="hu-HU" altLang="hu-HU" sz="1800" b="1" dirty="0" err="1"/>
              <a:t>Autotal</a:t>
            </a:r>
            <a:endParaRPr lang="hu-HU" altLang="hu-HU" sz="1800" b="1" dirty="0"/>
          </a:p>
          <a:p>
            <a:endParaRPr lang="hu-HU" altLang="hu-HU" b="0" dirty="0"/>
          </a:p>
          <a:p>
            <a:endParaRPr lang="hu-HU" altLang="hu-HU" b="0" dirty="0"/>
          </a:p>
          <a:p>
            <a:endParaRPr lang="hu-HU" altLang="hu-HU" sz="1600" dirty="0"/>
          </a:p>
          <a:p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20</a:t>
            </a:fld>
            <a:endParaRPr lang="hu-HU" dirty="0"/>
          </a:p>
        </p:txBody>
      </p:sp>
      <p:sp>
        <p:nvSpPr>
          <p:cNvPr id="6" name="Cím 3"/>
          <p:cNvSpPr>
            <a:spLocks noGrp="1"/>
          </p:cNvSpPr>
          <p:nvPr>
            <p:ph type="title"/>
          </p:nvPr>
        </p:nvSpPr>
        <p:spPr>
          <a:xfrm>
            <a:off x="457200" y="-400406"/>
            <a:ext cx="7202760" cy="1440160"/>
          </a:xfrm>
        </p:spPr>
        <p:txBody>
          <a:bodyPr>
            <a:normAutofit/>
          </a:bodyPr>
          <a:lstStyle/>
          <a:p>
            <a:r>
              <a:rPr lang="hu-HU" altLang="hu-HU" sz="3200" b="1" dirty="0" smtClean="0"/>
              <a:t>kárrendezés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18548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75009" y="1297472"/>
            <a:ext cx="6091706" cy="5193480"/>
          </a:xfrm>
          <a:prstGeom prst="rect">
            <a:avLst/>
          </a:prstGeom>
        </p:spPr>
      </p:pic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o</a:t>
            </a:r>
            <a:r>
              <a:rPr lang="hu-HU" sz="3200" b="1" dirty="0" smtClean="0"/>
              <a:t>kos kárbejelentő </a:t>
            </a:r>
            <a:endParaRPr lang="hu-HU" sz="3200" b="1" dirty="0"/>
          </a:p>
        </p:txBody>
      </p:sp>
      <p:sp>
        <p:nvSpPr>
          <p:cNvPr id="5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8388424" y="6401642"/>
            <a:ext cx="648072" cy="339726"/>
          </a:xfrm>
        </p:spPr>
        <p:txBody>
          <a:bodyPr/>
          <a:lstStyle/>
          <a:p>
            <a:r>
              <a:rPr lang="hu-HU" dirty="0" smtClean="0"/>
              <a:t>26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31763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o</a:t>
            </a:r>
            <a:r>
              <a:rPr lang="hu-HU" sz="3200" b="1" dirty="0" smtClean="0"/>
              <a:t>kos kárbejelentő </a:t>
            </a:r>
            <a:endParaRPr lang="hu-HU" sz="3200" b="1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22</a:t>
            </a:fld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22871"/>
            <a:ext cx="7442791" cy="462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58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644662"/>
            <a:ext cx="8229600" cy="520642"/>
          </a:xfrm>
        </p:spPr>
        <p:txBody>
          <a:bodyPr/>
          <a:lstStyle/>
          <a:p>
            <a:r>
              <a:rPr lang="hu-HU" dirty="0" smtClean="0"/>
              <a:t>ismerjük meg jobban a kárügyet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a kár nyomon követése</a:t>
            </a:r>
            <a:r>
              <a:rPr lang="en-US" sz="3200" b="1" dirty="0" smtClean="0"/>
              <a:t> – </a:t>
            </a:r>
            <a:r>
              <a:rPr lang="en-US" sz="3200" b="1" dirty="0" err="1" smtClean="0"/>
              <a:t>Biztosnet</a:t>
            </a:r>
            <a:r>
              <a:rPr lang="hu-HU" sz="3200" b="1" dirty="0" smtClean="0"/>
              <a:t> </a:t>
            </a:r>
            <a:endParaRPr lang="hu-HU" sz="3200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8167"/>
            <a:ext cx="4633546" cy="3792050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6119447" y="2101358"/>
            <a:ext cx="2464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hu-HU" altLang="hu-HU" sz="2200" b="1" dirty="0" smtClean="0">
                <a:solidFill>
                  <a:srgbClr val="0091DF"/>
                </a:solidFill>
              </a:rPr>
              <a:t>mit láthatunk itt</a:t>
            </a:r>
            <a:r>
              <a:rPr lang="en-US" altLang="hu-HU" sz="2200" b="1" dirty="0" smtClean="0">
                <a:solidFill>
                  <a:srgbClr val="0091DF"/>
                </a:solidFill>
              </a:rPr>
              <a:t>?</a:t>
            </a:r>
            <a:endParaRPr lang="en-US" altLang="hu-HU" sz="2200" b="1" dirty="0">
              <a:solidFill>
                <a:srgbClr val="0091DF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222631" y="2776259"/>
            <a:ext cx="2781146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kárszám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kötvényszám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szerződés típusa </a:t>
            </a:r>
            <a:r>
              <a:rPr lang="en-US" altLang="hu-HU" sz="2000" dirty="0" smtClean="0">
                <a:solidFill>
                  <a:srgbClr val="0091DF"/>
                </a:solidFill>
              </a:rPr>
              <a:t> </a:t>
            </a: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kár státusza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részletek</a:t>
            </a:r>
            <a:endParaRPr lang="en-US" altLang="hu-HU" sz="2000" dirty="0" smtClean="0">
              <a:solidFill>
                <a:srgbClr val="0091DF"/>
              </a:solidFill>
            </a:endParaRPr>
          </a:p>
        </p:txBody>
      </p:sp>
      <p:pic>
        <p:nvPicPr>
          <p:cNvPr id="10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515" y="1950876"/>
            <a:ext cx="728932" cy="7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457200" y="5785338"/>
            <a:ext cx="8229600" cy="379966"/>
          </a:xfrm>
        </p:spPr>
        <p:txBody>
          <a:bodyPr>
            <a:normAutofit fontScale="92500" lnSpcReduction="20000"/>
          </a:bodyPr>
          <a:lstStyle/>
          <a:p>
            <a:r>
              <a:rPr lang="hu-HU" dirty="0" smtClean="0"/>
              <a:t>ha még több információra van szükségünk… </a:t>
            </a:r>
            <a:endParaRPr lang="hu-HU" dirty="0"/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24</a:t>
            </a:fld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>a kár nyomon követése - </a:t>
            </a:r>
            <a:r>
              <a:rPr lang="hu-HU" sz="3200" b="1" dirty="0" err="1" smtClean="0"/>
              <a:t>Biztosnet</a:t>
            </a:r>
            <a:endParaRPr lang="hu-HU" sz="32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94909"/>
            <a:ext cx="4448907" cy="3993878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6119447" y="2101358"/>
            <a:ext cx="24641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2813" fontAlgn="base">
              <a:spcBef>
                <a:spcPct val="20000"/>
              </a:spcBef>
              <a:spcAft>
                <a:spcPct val="0"/>
              </a:spcAft>
            </a:pPr>
            <a:r>
              <a:rPr lang="hu-HU" altLang="hu-HU" sz="2200" b="1" dirty="0" smtClean="0">
                <a:solidFill>
                  <a:srgbClr val="0091DF"/>
                </a:solidFill>
              </a:rPr>
              <a:t>mit láthatunk itt</a:t>
            </a:r>
            <a:r>
              <a:rPr lang="en-US" altLang="hu-HU" sz="2200" b="1" dirty="0" smtClean="0">
                <a:solidFill>
                  <a:srgbClr val="0091DF"/>
                </a:solidFill>
              </a:rPr>
              <a:t>?</a:t>
            </a:r>
            <a:endParaRPr lang="en-US" altLang="hu-HU" sz="2200" b="1" dirty="0">
              <a:solidFill>
                <a:srgbClr val="0091DF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5222631" y="2776259"/>
            <a:ext cx="3568221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káresemény bejelentését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rögzítést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a szemlejegyzőkönyvet</a:t>
            </a:r>
            <a:r>
              <a:rPr lang="en-US" altLang="hu-HU" sz="2000" dirty="0" smtClean="0">
                <a:solidFill>
                  <a:srgbClr val="0091DF"/>
                </a:solidFill>
              </a:rPr>
              <a:t> </a:t>
            </a: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ellenőrzést, felülvizsgálatot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kifizetést</a:t>
            </a:r>
            <a:endParaRPr lang="en-US" altLang="hu-HU" sz="2000" dirty="0" smtClean="0">
              <a:solidFill>
                <a:srgbClr val="0091DF"/>
              </a:solidFill>
            </a:endParaRPr>
          </a:p>
          <a:p>
            <a:pPr marL="288000" indent="-288000" defTabSz="912813" fontAlgn="base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</a:pPr>
            <a:r>
              <a:rPr lang="hu-HU" altLang="hu-HU" sz="2000" dirty="0" smtClean="0">
                <a:solidFill>
                  <a:srgbClr val="0091DF"/>
                </a:solidFill>
              </a:rPr>
              <a:t>elutasítást</a:t>
            </a:r>
            <a:endParaRPr lang="en-US" altLang="hu-HU" sz="2000" dirty="0">
              <a:solidFill>
                <a:srgbClr val="0091DF"/>
              </a:solidFill>
            </a:endParaRPr>
          </a:p>
        </p:txBody>
      </p:sp>
      <p:pic>
        <p:nvPicPr>
          <p:cNvPr id="9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80" y="1950878"/>
            <a:ext cx="728932" cy="7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3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02760" cy="8208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elérhetőségek I. </a:t>
            </a:r>
            <a:endParaRPr lang="hu-HU" sz="3200" b="1" dirty="0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449165"/>
              </p:ext>
            </p:extLst>
          </p:nvPr>
        </p:nvGraphicFramePr>
        <p:xfrm>
          <a:off x="663589" y="1302475"/>
          <a:ext cx="6996370" cy="44916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8617"/>
                <a:gridCol w="2372386"/>
                <a:gridCol w="694115"/>
                <a:gridCol w="644535"/>
                <a:gridCol w="1566717"/>
              </a:tblGrid>
              <a:tr h="2508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 dirty="0">
                          <a:effectLst/>
                        </a:rPr>
                        <a:t>név</a:t>
                      </a:r>
                      <a:endParaRPr lang="hu-HU" sz="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munkakör</a:t>
                      </a:r>
                      <a:endParaRPr lang="hu-HU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mobil</a:t>
                      </a:r>
                      <a:endParaRPr lang="hu-HU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vezetékes telefon</a:t>
                      </a:r>
                      <a:endParaRPr lang="hu-HU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e-mail cím</a:t>
                      </a:r>
                      <a:endParaRPr lang="hu-HU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Szakállosy György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vállalati és KKV biztosítások vezetője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06 30 70 93451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06 1 461 5338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2"/>
                        </a:rPr>
                        <a:t>gyorgy.szakállosy@kh.hu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kockázatvállalás</a:t>
                      </a:r>
                      <a:endParaRPr lang="hu-HU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Mészáros Hunor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nem-élet kockázatvállalás vezető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06 30 65 76063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06 1 461 5261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3"/>
                        </a:rPr>
                        <a:t>hunor.meszaros@kh.hu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Dénes György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senior kockázatvállaló, vagyon és felelősségbizt.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06 30 39 70757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06 1 461 5354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4"/>
                        </a:rPr>
                        <a:t>gyorgy.denes@kh.hu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Dezse Mónika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vagyon- és felelősségbiztosítások kockázatvállaló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06 30 83 39504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06 1 461 5308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5"/>
                        </a:rPr>
                        <a:t>monika.dezse@kh.hu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Dr. Gulyás Krisztina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vagyon- és felelősségbiztosítások kockázatvállaló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06 30 22 95927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06 1 461 5294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6"/>
                        </a:rPr>
                        <a:t>krisztina2.gulyas@kh.hu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Haranginé Takács Katalin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vagyon- és felelősségbiztosítások kockázatvállaló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06 30 83 39495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06 1 461 5346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7"/>
                        </a:rPr>
                        <a:t>katalin.harangine.takacs@kh.hu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Kardos Eszter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vagyon- és felelősségbiztosítások kockázatvállaló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06 30 83 39482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06 1 461 5347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8"/>
                        </a:rPr>
                        <a:t>eszter.kardos@kh.hu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Nagy Róbert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 dirty="0">
                          <a:effectLst/>
                        </a:rPr>
                        <a:t>lakás- társasház- </a:t>
                      </a:r>
                      <a:r>
                        <a:rPr lang="hu-HU" sz="700" u="none" strike="noStrike" dirty="0" smtClean="0">
                          <a:effectLst/>
                        </a:rPr>
                        <a:t>CASCO biztosítások </a:t>
                      </a:r>
                      <a:r>
                        <a:rPr lang="hu-HU" sz="700" u="none" strike="noStrike" dirty="0">
                          <a:effectLst/>
                        </a:rPr>
                        <a:t>kockázatvállaló</a:t>
                      </a:r>
                      <a:endParaRPr lang="hu-H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06 30 79 12278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06 1 461 5225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9"/>
                        </a:rPr>
                        <a:t>robert2.nagy@kh.hu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250804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Berta József/ ALDEBARAN Bt.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helyszíni szemle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06 30 25 74980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 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0"/>
                        </a:rPr>
                        <a:t>bertajp@t-online.hu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alkusztámogatás</a:t>
                      </a:r>
                      <a:endParaRPr lang="hu-HU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Jávorszky Sándor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alkusz értékesítési vezető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06 30 39 82480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06 1 461 5646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1"/>
                        </a:rPr>
                        <a:t>sandor.javorszky@kh.hu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Balogh Mihály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alkusztámogató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06 30 54 79024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06 1 461 5342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2"/>
                        </a:rPr>
                        <a:t>mihaly.balogh@kh.hu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Beri József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alkusztámogató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06 30 75 88879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06 1 478 5456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3"/>
                        </a:rPr>
                        <a:t>jozsef.beri@kh.hu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Brecska László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alkusztámogató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06 30 83 39527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 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4"/>
                        </a:rPr>
                        <a:t>laszlo.brecska@kh.hu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Gyeskó János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alkusztámogató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 dirty="0">
                          <a:effectLst/>
                        </a:rPr>
                        <a:t> </a:t>
                      </a:r>
                      <a:r>
                        <a:rPr lang="hu-HU" sz="700" u="none" strike="noStrike" dirty="0" smtClean="0">
                          <a:effectLst/>
                        </a:rPr>
                        <a:t>06 30 29 03648</a:t>
                      </a: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 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5"/>
                        </a:rPr>
                        <a:t>janos.gyesko@kh.hu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Krammer Erik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alkusztámogató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 dirty="0">
                          <a:effectLst/>
                        </a:rPr>
                        <a:t>06 30 76 82277</a:t>
                      </a:r>
                      <a:endParaRPr lang="hu-H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 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6"/>
                        </a:rPr>
                        <a:t>erik.krammer@kh.hu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Tormási Krisztina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alkusztámogató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 </a:t>
                      </a:r>
                      <a:r>
                        <a:rPr lang="hu-HU" sz="700" u="none" strike="noStrike" smtClean="0">
                          <a:effectLst/>
                        </a:rPr>
                        <a:t>06 30 29 03517</a:t>
                      </a:r>
                      <a:endParaRPr lang="hu-HU" sz="7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 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7"/>
                        </a:rPr>
                        <a:t>krisztina.tormasi@kh.hu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adminisztráció</a:t>
                      </a:r>
                      <a:endParaRPr lang="hu-HU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Rozsák Nikoletta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vagyon- és felelősségbiztosítások adminisztrációs vezető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06 30 83 39499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06 1 461 5309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18"/>
                        </a:rPr>
                        <a:t>nikoletta.rozsak@kh.hu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Verestóy Emese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vállalati és KKV biztosítások adminisztráció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>
                          <a:effectLst/>
                        </a:rPr>
                        <a:t> 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06 1 468 8143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sng" strike="noStrike">
                          <a:effectLst/>
                          <a:hlinkClick r:id="rId19"/>
                        </a:rPr>
                        <a:t>emese.verestoy@kh-hu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b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Hamar Csaba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vállalati és KKV biztosítások adminisztráció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none" strike="noStrike">
                          <a:effectLst/>
                        </a:rPr>
                        <a:t> </a:t>
                      </a:r>
                      <a:endParaRPr lang="hu-HU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06 1 478 5454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800" u="sng" strike="noStrike">
                          <a:effectLst/>
                          <a:hlinkClick r:id="rId20"/>
                        </a:rPr>
                        <a:t>csaba.hamar@kh.hu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b"/>
                </a:tc>
              </a:tr>
              <a:tr h="15960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hu-HU" sz="700" u="none" strike="noStrike">
                          <a:effectLst/>
                        </a:rPr>
                        <a:t>kárrendezés</a:t>
                      </a:r>
                      <a:endParaRPr lang="hu-HU" sz="7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Irsai Enikő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nem-életbiztosítási kárrendezési vezető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06 30 22 95668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06 1 461 5654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21"/>
                        </a:rPr>
                        <a:t>eniko.irsai@kh.hu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Debreczeni Zsolt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vagyon- műszaki- felelősségbizt. kárrendendezés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06 30 76 81581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06 1 461 5333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>
                          <a:effectLst/>
                          <a:hlinkClick r:id="rId22"/>
                        </a:rPr>
                        <a:t>zsolt.debreczeni@kh.hu</a:t>
                      </a:r>
                      <a:endParaRPr lang="hu-HU" sz="800" b="0" i="0" u="sng" strike="noStrike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  <a:tr h="159602"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Vidolovics Attila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gépjármű kerrendezés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06 20 44 49215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700" u="none" strike="noStrike">
                          <a:effectLst/>
                        </a:rPr>
                        <a:t>06 1 461 5210</a:t>
                      </a:r>
                      <a:endParaRPr lang="hu-HU" sz="700" b="0" i="0" u="none" strike="noStrike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220" marR="7220" marT="722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hu-HU" sz="800" u="sng" strike="noStrike" dirty="0" err="1">
                          <a:effectLst/>
                          <a:hlinkClick r:id="rId23"/>
                        </a:rPr>
                        <a:t>attila.vidolovics</a:t>
                      </a:r>
                      <a:r>
                        <a:rPr lang="hu-HU" sz="800" u="sng" strike="noStrike" dirty="0">
                          <a:effectLst/>
                          <a:hlinkClick r:id="rId23"/>
                        </a:rPr>
                        <a:t>@</a:t>
                      </a:r>
                      <a:r>
                        <a:rPr lang="hu-HU" sz="800" u="sng" strike="noStrike" dirty="0" err="1">
                          <a:effectLst/>
                          <a:hlinkClick r:id="rId23"/>
                        </a:rPr>
                        <a:t>kh.hu</a:t>
                      </a:r>
                      <a:endParaRPr lang="hu-HU" sz="800" b="0" i="0" u="sng" strike="noStrike" dirty="0">
                        <a:solidFill>
                          <a:srgbClr val="0563C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20" marR="7220" marT="722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759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/>
              <a:t>i</a:t>
            </a:r>
            <a:r>
              <a:rPr lang="hu-HU" sz="3200" b="1" dirty="0" smtClean="0"/>
              <a:t>nformációk, elérhetőségi lista</a:t>
            </a:r>
            <a:endParaRPr lang="hu-HU" sz="3200" b="1" dirty="0"/>
          </a:p>
        </p:txBody>
      </p:sp>
      <p:sp>
        <p:nvSpPr>
          <p:cNvPr id="2" name="Dia számának hely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27FC0-7A97-4CE9-ADD3-E3AF9E69C7B5}" type="slidenum">
              <a:rPr lang="hu-HU" smtClean="0"/>
              <a:pPr/>
              <a:t>26</a:t>
            </a:fld>
            <a:endParaRPr lang="hu-HU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667499"/>
              </p:ext>
            </p:extLst>
          </p:nvPr>
        </p:nvGraphicFramePr>
        <p:xfrm>
          <a:off x="552450" y="1251648"/>
          <a:ext cx="8011257" cy="50811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87488"/>
                <a:gridCol w="3223769"/>
              </a:tblGrid>
              <a:tr h="535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tartalom</a:t>
                      </a:r>
                      <a:endParaRPr lang="hu-HU" sz="14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91D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elérhetőségek</a:t>
                      </a:r>
                      <a:endParaRPr lang="hu-HU" sz="1400" dirty="0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rgbClr val="0091DF"/>
                    </a:solidFill>
                  </a:tcPr>
                </a:tc>
              </a:tr>
              <a:tr h="539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adminisztrációs ügyek 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ertekesitesihelpdesk</a:t>
                      </a: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@</a:t>
                      </a:r>
                      <a:r>
                        <a:rPr lang="hu-HU" sz="18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/>
                        </a:rPr>
                        <a:t>khab.hu</a:t>
                      </a:r>
                      <a:endParaRPr lang="hu-H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T: 06 1 / 468-8188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9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vagyon és felelősség ajánlatok kérése </a:t>
                      </a:r>
                      <a:b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gépjármű, társasház, géptörés biztosítások ajánlatkérései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strike="noStrike" dirty="0" err="1" smtClean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topajanlatkeres</a:t>
                      </a:r>
                      <a:r>
                        <a:rPr lang="hu-HU" sz="1400" u="none" strike="noStrike" dirty="0" smtClean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@</a:t>
                      </a:r>
                      <a:r>
                        <a:rPr lang="hu-HU" sz="1400" u="none" strike="noStrike" dirty="0" err="1" smtClean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kh.hu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391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nyomtatványrendelés, ajánlatszám tartomány </a:t>
                      </a: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kérése, 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örökítések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, jutalék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strike="noStrike" dirty="0" err="1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salesadmin</a:t>
                      </a: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_</a:t>
                      </a:r>
                      <a:r>
                        <a:rPr lang="hu-HU" sz="1400" u="none" strike="noStrike" dirty="0" err="1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biztosito</a:t>
                      </a: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@</a:t>
                      </a:r>
                      <a:r>
                        <a:rPr lang="hu-HU" sz="1400" u="none" strike="noStrike" dirty="0" err="1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kh.hu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4508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zálogjogosult vagy társbiztosított bejegyzés felvitelének kérése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chemeClr val="tx1"/>
                          </a:solidFill>
                          <a:effectLst/>
                        </a:rPr>
                        <a:t>sos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_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  <a:effectLst/>
                        </a:rPr>
                        <a:t>engedmenyezes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@</a:t>
                      </a:r>
                      <a:r>
                        <a:rPr lang="hu-HU" sz="1400" dirty="0" err="1">
                          <a:solidFill>
                            <a:schemeClr val="tx1"/>
                          </a:solidFill>
                          <a:effectLst/>
                        </a:rPr>
                        <a:t>kh.hu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73696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gépjárműkár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strike="noStrike" dirty="0" err="1" smtClean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gepjarmukar</a:t>
                      </a:r>
                      <a:r>
                        <a:rPr lang="hu-HU" sz="1400" u="none" strike="noStrike" dirty="0" smtClean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@</a:t>
                      </a:r>
                      <a:r>
                        <a:rPr lang="hu-HU" sz="1400" u="none" strike="noStrike" dirty="0" err="1" smtClean="0">
                          <a:solidFill>
                            <a:schemeClr val="tx1"/>
                          </a:solidFill>
                          <a:effectLst/>
                          <a:hlinkClick r:id="rId6"/>
                        </a:rPr>
                        <a:t>kh.hu</a:t>
                      </a:r>
                      <a:endParaRPr lang="hu-H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Tel:06-1-461-5200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Fax:06-1-461-5254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6832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smtClean="0">
                          <a:solidFill>
                            <a:schemeClr val="tx1"/>
                          </a:solidFill>
                          <a:effectLst/>
                        </a:rPr>
                        <a:t>vagyonkár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strike="noStrike" dirty="0" smtClean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kar@</a:t>
                      </a:r>
                      <a:r>
                        <a:rPr lang="hu-HU" sz="1400" u="none" strike="noStrike" dirty="0" err="1" smtClean="0">
                          <a:solidFill>
                            <a:schemeClr val="tx1"/>
                          </a:solidFill>
                          <a:effectLst/>
                          <a:hlinkClick r:id="rId7"/>
                        </a:rPr>
                        <a:t>kh.hu</a:t>
                      </a:r>
                      <a:endParaRPr lang="hu-HU" sz="1400" u="none" strike="noStrike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b="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Tel:06-1-461-5200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altLang="hu-HU" sz="1400" dirty="0" smtClean="0">
                          <a:solidFill>
                            <a:schemeClr val="tx1"/>
                          </a:solidFill>
                          <a:cs typeface="Arial" panose="020B0604020202020204" pitchFamily="34" charset="0"/>
                        </a:rPr>
                        <a:t>Fax:06-1-461-5235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2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 err="1">
                          <a:solidFill>
                            <a:schemeClr val="tx1"/>
                          </a:solidFill>
                          <a:effectLst/>
                        </a:rPr>
                        <a:t>BiztosNet</a:t>
                      </a:r>
                      <a:r>
                        <a:rPr lang="hu-HU" sz="1400" dirty="0">
                          <a:solidFill>
                            <a:schemeClr val="tx1"/>
                          </a:solidFill>
                          <a:effectLst/>
                        </a:rPr>
                        <a:t>    (Portál belépés)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strike="noStrike" dirty="0">
                          <a:solidFill>
                            <a:schemeClr val="tx1"/>
                          </a:solidFill>
                          <a:effectLst/>
                          <a:hlinkClick r:id="rId8"/>
                        </a:rPr>
                        <a:t>https://portal.kh.hu</a:t>
                      </a:r>
                      <a:endParaRPr lang="hu-HU" sz="14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825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szerződési feltételek</a:t>
                      </a: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/>
                        </a:rPr>
                        <a:t>https://www.kh.hu/dokumentum-kereso</a:t>
                      </a:r>
                      <a:endParaRPr lang="hu-HU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ím 3"/>
          <p:cNvSpPr txBox="1">
            <a:spLocks/>
          </p:cNvSpPr>
          <p:nvPr/>
        </p:nvSpPr>
        <p:spPr>
          <a:xfrm>
            <a:off x="457200" y="476672"/>
            <a:ext cx="7202760" cy="820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0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u-HU" sz="3200" b="1" dirty="0" smtClean="0"/>
              <a:t>elérhetőségek II. 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412909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történetünk</a:t>
            </a:r>
            <a:endParaRPr lang="hu-HU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199" y="1184475"/>
            <a:ext cx="6690050" cy="5113688"/>
          </a:xfrm>
          <a:prstGeom prst="rect">
            <a:avLst/>
          </a:prstGeom>
        </p:spPr>
        <p:txBody>
          <a:bodyPr/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1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kern="1200" baseline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-288000">
              <a:buBlip>
                <a:blip r:embed="rId4"/>
              </a:buBlip>
            </a:pPr>
            <a:endParaRPr lang="hu-HU" altLang="hu-HU" b="1" dirty="0" smtClean="0"/>
          </a:p>
          <a:p>
            <a:pPr marL="288000" lvl="1" indent="-288000">
              <a:buBlip>
                <a:blip r:embed="rId4"/>
              </a:buBlip>
            </a:pPr>
            <a:r>
              <a:rPr lang="hu-HU" altLang="hu-HU" sz="1600" b="1" dirty="0" smtClean="0"/>
              <a:t>1987</a:t>
            </a:r>
            <a:r>
              <a:rPr lang="hu-HU" altLang="hu-HU" sz="1600" b="1" dirty="0"/>
              <a:t>. </a:t>
            </a:r>
            <a:r>
              <a:rPr lang="hu-HU" altLang="hu-HU" sz="1600" b="1" dirty="0" smtClean="0"/>
              <a:t>	Kereskedelmi </a:t>
            </a:r>
            <a:r>
              <a:rPr lang="hu-HU" altLang="hu-HU" sz="1600" b="1" dirty="0"/>
              <a:t>és Hitelbank megkezdi működését, alapítója a Magyar Állam 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sz="1600" b="1" dirty="0"/>
              <a:t>1996. </a:t>
            </a:r>
            <a:r>
              <a:rPr lang="hu-HU" altLang="hu-HU" sz="1600" b="1" dirty="0" smtClean="0"/>
              <a:t>	a </a:t>
            </a:r>
            <a:r>
              <a:rPr lang="hu-HU" altLang="hu-HU" sz="1600" b="1" dirty="0"/>
              <a:t>Bank magába olvasztja az IBUSZ Bankot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sz="1600" b="1" dirty="0"/>
              <a:t>2000. </a:t>
            </a:r>
            <a:r>
              <a:rPr lang="hu-HU" altLang="hu-HU" sz="1600" b="1" dirty="0" smtClean="0"/>
              <a:t>	a </a:t>
            </a:r>
            <a:r>
              <a:rPr lang="hu-HU" altLang="hu-HU" sz="1600" b="1" dirty="0"/>
              <a:t>belga KBC csoport megjelenik hazánkban, szakmai befektetőként többségi tulajdonrészt szerzett a Kereskedelmi és Hitelbank RT.-ben 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sz="1600" b="1" dirty="0"/>
              <a:t>2001. </a:t>
            </a:r>
            <a:r>
              <a:rPr lang="hu-HU" altLang="hu-HU" sz="1600" b="1" dirty="0" smtClean="0"/>
              <a:t>	a </a:t>
            </a:r>
            <a:r>
              <a:rPr lang="hu-HU" altLang="hu-HU" sz="1600" b="1" dirty="0"/>
              <a:t>Belga tulajdonos beolvasztja a magyarországi ABN-AMRO Bankot a K&amp;H </a:t>
            </a:r>
            <a:r>
              <a:rPr lang="hu-HU" altLang="hu-HU" sz="1600" b="1" dirty="0" smtClean="0"/>
              <a:t>Bankba. A </a:t>
            </a:r>
            <a:r>
              <a:rPr lang="hu-HU" altLang="hu-HU" sz="1600" b="1" dirty="0"/>
              <a:t>Belga tulajdonosnak Magyarországon ekkor már van biztosító társasága, az Argosz, amit a Belga ABB biztosító Társaság alapított 1992-ben. 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sz="1600" b="1" dirty="0"/>
              <a:t>2005. </a:t>
            </a:r>
            <a:r>
              <a:rPr lang="hu-HU" altLang="hu-HU" sz="1600" b="1" dirty="0" smtClean="0"/>
              <a:t>	az </a:t>
            </a:r>
            <a:r>
              <a:rPr lang="hu-HU" altLang="hu-HU" sz="1600" b="1" dirty="0"/>
              <a:t>Argosz Biztosítóból megalakul a K&amp;H Általános Biztosító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sz="1600" b="1" dirty="0" smtClean="0"/>
              <a:t>2006. 	a társaság neve K&amp;H Biztosító Zrt. 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sz="1600" b="1" dirty="0" smtClean="0"/>
              <a:t>2011. 	új székház átadása</a:t>
            </a:r>
            <a:endParaRPr lang="hu-HU" altLang="hu-HU" sz="1600" dirty="0" smtClean="0"/>
          </a:p>
        </p:txBody>
      </p:sp>
    </p:spTree>
    <p:extLst>
      <p:ext uri="{BB962C8B-B14F-4D97-AF65-F5344CB8AC3E}">
        <p14:creationId xmlns:p14="http://schemas.microsoft.com/office/powerpoint/2010/main" val="19748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u-HU" sz="3600" b="1" dirty="0" smtClean="0"/>
              <a:t>a K&amp;H biztosító számokban</a:t>
            </a:r>
            <a:endParaRPr lang="hu-HU" sz="3600" b="1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4</a:t>
            </a:fld>
            <a:endParaRPr lang="hu-HU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199" y="1184475"/>
            <a:ext cx="8360230" cy="5113688"/>
          </a:xfrm>
          <a:prstGeom prst="rect">
            <a:avLst/>
          </a:prstGeom>
        </p:spPr>
        <p:txBody>
          <a:bodyPr/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1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kern="1200" baseline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/>
            <a:endParaRPr lang="hu-HU" altLang="hu-HU" b="1" dirty="0" smtClean="0"/>
          </a:p>
          <a:p>
            <a:pPr marL="0" lvl="1" indent="0"/>
            <a:r>
              <a:rPr lang="hu-HU" altLang="hu-HU" b="1" dirty="0" smtClean="0"/>
              <a:t>2016. decemberi állomány alapján: </a:t>
            </a:r>
          </a:p>
          <a:p>
            <a:pPr marL="0" lvl="1" indent="0"/>
            <a:endParaRPr lang="hu-HU" altLang="hu-HU" b="1" dirty="0" smtClean="0"/>
          </a:p>
          <a:p>
            <a:pPr marL="354013" lvl="2" indent="-287338">
              <a:buBlip>
                <a:blip r:embed="rId4"/>
              </a:buBlip>
            </a:pPr>
            <a:r>
              <a:rPr lang="hu-HU" altLang="hu-HU" sz="2800" b="1" dirty="0" smtClean="0"/>
              <a:t>KGFB</a:t>
            </a:r>
            <a:r>
              <a:rPr lang="hu-HU" altLang="hu-HU" sz="2800" b="1" dirty="0"/>
              <a:t>	</a:t>
            </a:r>
            <a:r>
              <a:rPr lang="hu-HU" altLang="hu-HU" sz="2800" b="1" dirty="0" smtClean="0"/>
              <a:t>		20 </a:t>
            </a:r>
            <a:r>
              <a:rPr lang="hu-HU" altLang="hu-HU" sz="2800" b="1" dirty="0"/>
              <a:t>014 669 </a:t>
            </a:r>
            <a:r>
              <a:rPr lang="hu-HU" altLang="hu-HU" sz="2800" b="1" dirty="0" smtClean="0"/>
              <a:t>577 Ft</a:t>
            </a:r>
          </a:p>
          <a:p>
            <a:pPr marL="354013" lvl="1" indent="-287338">
              <a:buBlip>
                <a:blip r:embed="rId4"/>
              </a:buBlip>
            </a:pPr>
            <a:r>
              <a:rPr lang="hu-HU" altLang="hu-HU" sz="2800" b="1" dirty="0" smtClean="0"/>
              <a:t>CASCO			2 </a:t>
            </a:r>
            <a:r>
              <a:rPr lang="hu-HU" altLang="hu-HU" sz="2800" b="1" dirty="0"/>
              <a:t>143 329 </a:t>
            </a:r>
            <a:r>
              <a:rPr lang="hu-HU" altLang="hu-HU" sz="2800" b="1" dirty="0" smtClean="0"/>
              <a:t>507 Ft</a:t>
            </a:r>
            <a:endParaRPr lang="hu-HU" altLang="hu-HU" sz="2800" b="1" dirty="0"/>
          </a:p>
          <a:p>
            <a:pPr marL="354013" lvl="1" indent="-287338">
              <a:buBlip>
                <a:blip r:embed="rId4"/>
              </a:buBlip>
            </a:pPr>
            <a:r>
              <a:rPr lang="hu-HU" altLang="hu-HU" sz="2800" b="1" dirty="0" smtClean="0"/>
              <a:t>LAKÁS			3 </a:t>
            </a:r>
            <a:r>
              <a:rPr lang="hu-HU" altLang="hu-HU" sz="2800" b="1" dirty="0"/>
              <a:t>597 779 </a:t>
            </a:r>
            <a:r>
              <a:rPr lang="hu-HU" altLang="hu-HU" sz="2800" b="1" dirty="0" smtClean="0"/>
              <a:t>898 Ft</a:t>
            </a:r>
            <a:endParaRPr lang="hu-HU" altLang="hu-HU" sz="2800" b="1" dirty="0"/>
          </a:p>
          <a:p>
            <a:pPr marL="354013" lvl="1" indent="-287338">
              <a:buBlip>
                <a:blip r:embed="rId4"/>
              </a:buBlip>
            </a:pPr>
            <a:r>
              <a:rPr lang="hu-HU" altLang="hu-HU" sz="2800" b="1" dirty="0" smtClean="0"/>
              <a:t>VAGYON ÉS FEL. </a:t>
            </a:r>
            <a:r>
              <a:rPr lang="hu-HU" altLang="hu-HU" sz="2800" b="1" dirty="0"/>
              <a:t>	1 194 210 </a:t>
            </a:r>
            <a:r>
              <a:rPr lang="hu-HU" altLang="hu-HU" sz="2800" b="1" dirty="0" smtClean="0"/>
              <a:t>742 Ft</a:t>
            </a:r>
            <a:endParaRPr lang="hu-HU" alt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72767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u-HU" sz="3600" b="1" dirty="0" smtClean="0"/>
              <a:t>vállalati </a:t>
            </a:r>
            <a:r>
              <a:rPr lang="hu-HU" sz="3600" b="1" dirty="0"/>
              <a:t>és kkv biztosítások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5</a:t>
            </a:fld>
            <a:endParaRPr lang="hu-HU" dirty="0"/>
          </a:p>
        </p:txBody>
      </p:sp>
      <p:graphicFrame>
        <p:nvGraphicFramePr>
          <p:cNvPr id="6" name="Objektum 5"/>
          <p:cNvGraphicFramePr>
            <a:graphicFrameLocks noChangeAspect="1"/>
          </p:cNvGraphicFramePr>
          <p:nvPr>
            <p:extLst/>
          </p:nvPr>
        </p:nvGraphicFramePr>
        <p:xfrm>
          <a:off x="2024486" y="1638206"/>
          <a:ext cx="5424064" cy="693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Visio" r:id="rId4" imgW="3489526" imgH="4457683" progId="Visio.Drawing.11">
                  <p:embed/>
                </p:oleObj>
              </mc:Choice>
              <mc:Fallback>
                <p:oleObj name="Visio" r:id="rId4" imgW="3489526" imgH="44576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4486" y="1638206"/>
                        <a:ext cx="5424064" cy="69356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60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u-HU" sz="3600" b="1" dirty="0" smtClean="0"/>
              <a:t>vállalati </a:t>
            </a:r>
            <a:r>
              <a:rPr lang="hu-HU" sz="3600" b="1" dirty="0"/>
              <a:t>és kkv biztosítások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6</a:t>
            </a:fld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030" y="1184031"/>
            <a:ext cx="6515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199" y="281431"/>
            <a:ext cx="7202760" cy="819770"/>
          </a:xfrm>
        </p:spPr>
        <p:txBody>
          <a:bodyPr anchor="b">
            <a:normAutofit fontScale="90000"/>
          </a:bodyPr>
          <a:lstStyle/>
          <a:p>
            <a:r>
              <a:rPr lang="hu-HU" sz="3600" b="1" dirty="0"/>
              <a:t>hogyan valósítjuk meg terveinket?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7</a:t>
            </a:fld>
            <a:endParaRPr lang="hu-H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567030"/>
            <a:ext cx="5867328" cy="5290970"/>
          </a:xfrm>
          <a:prstGeom prst="rect">
            <a:avLst/>
          </a:prstGeom>
        </p:spPr>
        <p:txBody>
          <a:bodyPr/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1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kern="1200" baseline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bővítjük </a:t>
            </a:r>
            <a:r>
              <a:rPr lang="hu-HU" altLang="hu-HU" b="1" dirty="0"/>
              <a:t>a termékek körét, kilépünk új </a:t>
            </a:r>
            <a:r>
              <a:rPr lang="hu-HU" altLang="hu-HU" b="1" dirty="0" smtClean="0"/>
              <a:t>piacokra</a:t>
            </a:r>
          </a:p>
          <a:p>
            <a:pPr marL="629312" lvl="3" indent="-288000">
              <a:buBlip>
                <a:blip r:embed="rId4"/>
              </a:buBlip>
            </a:pPr>
            <a:r>
              <a:rPr lang="hu-HU" altLang="hu-HU" sz="1800" b="1" dirty="0" smtClean="0"/>
              <a:t>építés- és szerelés biztosítás márciustól</a:t>
            </a:r>
          </a:p>
          <a:p>
            <a:pPr marL="629312" lvl="3" indent="-288000">
              <a:buBlip>
                <a:blip r:embed="rId4"/>
              </a:buBlip>
            </a:pPr>
            <a:r>
              <a:rPr lang="hu-HU" altLang="hu-HU" sz="1800" b="1" dirty="0"/>
              <a:t>t</a:t>
            </a:r>
            <a:r>
              <a:rPr lang="hu-HU" altLang="hu-HU" sz="1800" b="1" dirty="0" smtClean="0"/>
              <a:t>ervezői felelősség áprilistól</a:t>
            </a:r>
            <a:endParaRPr lang="hu-HU" altLang="hu-HU" sz="1800" b="1" dirty="0"/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megújítjuk meglévő termékeinket</a:t>
            </a:r>
          </a:p>
          <a:p>
            <a:pPr marL="629312" lvl="3" indent="-288000">
              <a:buBlip>
                <a:blip r:embed="rId4"/>
              </a:buBlip>
            </a:pPr>
            <a:r>
              <a:rPr lang="hu-HU" altLang="hu-HU" sz="1800" b="1" dirty="0"/>
              <a:t>GKH, FEL – 2. negyedév</a:t>
            </a:r>
          </a:p>
          <a:p>
            <a:pPr marL="629312" lvl="3" indent="-288000">
              <a:buBlip>
                <a:blip r:embed="rId4"/>
              </a:buBlip>
            </a:pPr>
            <a:r>
              <a:rPr lang="hu-HU" altLang="hu-HU" sz="1800" b="1" dirty="0"/>
              <a:t>KVB, VTB – 3. negyedév</a:t>
            </a:r>
          </a:p>
          <a:p>
            <a:pPr marL="629312" lvl="3" indent="-288000">
              <a:buBlip>
                <a:blip r:embed="rId4"/>
              </a:buBlip>
            </a:pPr>
            <a:r>
              <a:rPr lang="hu-HU" altLang="hu-HU" sz="1800" b="1" dirty="0"/>
              <a:t>ALL RISK </a:t>
            </a:r>
            <a:r>
              <a:rPr lang="hu-HU" altLang="hu-HU" dirty="0"/>
              <a:t>– </a:t>
            </a:r>
            <a:r>
              <a:rPr lang="hu-HU" altLang="hu-HU" dirty="0" smtClean="0"/>
              <a:t>4. negyedév</a:t>
            </a:r>
            <a:endParaRPr lang="hu-HU" altLang="hu-HU" sz="3200" dirty="0"/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/>
              <a:t>folyamatosan fejlesztjük az információ technológiát</a:t>
            </a:r>
          </a:p>
          <a:p>
            <a:pPr marL="288000" lvl="1" indent="-288000">
              <a:buBlip>
                <a:blip r:embed="rId4"/>
              </a:buBlip>
            </a:pPr>
            <a:endParaRPr lang="hu-HU" altLang="hu-HU" b="1" dirty="0"/>
          </a:p>
          <a:p>
            <a:endParaRPr lang="hu-HU" alt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527" y="2282107"/>
            <a:ext cx="2670865" cy="222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199" y="281431"/>
            <a:ext cx="7202760" cy="819770"/>
          </a:xfrm>
        </p:spPr>
        <p:txBody>
          <a:bodyPr anchor="b">
            <a:normAutofit fontScale="90000"/>
          </a:bodyPr>
          <a:lstStyle/>
          <a:p>
            <a:r>
              <a:rPr lang="hu-HU" sz="3600" b="1" dirty="0"/>
              <a:t>hogyan valósítjuk meg terveinket? </a:t>
            </a:r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8</a:t>
            </a:fld>
            <a:endParaRPr lang="hu-H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9" y="1613683"/>
            <a:ext cx="5701005" cy="4488537"/>
          </a:xfrm>
          <a:prstGeom prst="rect">
            <a:avLst/>
          </a:prstGeom>
        </p:spPr>
        <p:txBody>
          <a:bodyPr/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1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kern="1200" baseline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fejlesztettük </a:t>
            </a:r>
            <a:r>
              <a:rPr lang="hu-HU" altLang="hu-HU" b="1" dirty="0"/>
              <a:t>a </a:t>
            </a:r>
            <a:r>
              <a:rPr lang="hu-HU" altLang="hu-HU" b="1" dirty="0" smtClean="0"/>
              <a:t>létszámot</a:t>
            </a:r>
          </a:p>
          <a:p>
            <a:pPr marL="629312" lvl="3" indent="-288000">
              <a:buBlip>
                <a:blip r:embed="rId4"/>
              </a:buBlip>
            </a:pPr>
            <a:r>
              <a:rPr lang="hu-HU" altLang="hu-HU" sz="1800" b="1" dirty="0" smtClean="0"/>
              <a:t>7 fős UW csapat</a:t>
            </a:r>
          </a:p>
          <a:p>
            <a:pPr marL="629312" lvl="3" indent="-288000">
              <a:buBlip>
                <a:blip r:embed="rId4"/>
              </a:buBlip>
            </a:pPr>
            <a:r>
              <a:rPr lang="hu-HU" altLang="hu-HU" sz="1800" b="1" dirty="0" smtClean="0"/>
              <a:t>7 fős Alkusztámogatói csapat régiós támogatással</a:t>
            </a:r>
          </a:p>
          <a:p>
            <a:pPr marL="629312" lvl="3" indent="-288000">
              <a:buBlip>
                <a:blip r:embed="rId4"/>
              </a:buBlip>
            </a:pPr>
            <a:r>
              <a:rPr lang="hu-HU" altLang="hu-HU" sz="1800" b="1" dirty="0" smtClean="0"/>
              <a:t>3 fős vagyon adminisztráció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értékesítési akciók</a:t>
            </a:r>
          </a:p>
          <a:p>
            <a:pPr marL="288000" lvl="1" indent="-288000">
              <a:buBlip>
                <a:blip r:embed="rId4"/>
              </a:buBlip>
            </a:pPr>
            <a:r>
              <a:rPr lang="hu-HU" altLang="hu-HU" b="1" dirty="0" smtClean="0"/>
              <a:t>folyamatos tájékoztatás az újdonságokról</a:t>
            </a:r>
          </a:p>
          <a:p>
            <a:endParaRPr lang="hu-HU" alt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527" y="2282107"/>
            <a:ext cx="2670865" cy="2227019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027853" y="4854515"/>
            <a:ext cx="5063414" cy="1247705"/>
          </a:xfrm>
          <a:prstGeom prst="rect">
            <a:avLst/>
          </a:prstGeom>
        </p:spPr>
        <p:txBody>
          <a:bodyPr/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1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kern="1200" baseline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hu-HU" altLang="hu-HU" dirty="0" smtClean="0"/>
              <a:t>Célunk 3 éven belül a piac jelentős szereplőjévé válni. </a:t>
            </a:r>
          </a:p>
        </p:txBody>
      </p:sp>
    </p:spTree>
    <p:extLst>
      <p:ext uri="{BB962C8B-B14F-4D97-AF65-F5344CB8AC3E}">
        <p14:creationId xmlns:p14="http://schemas.microsoft.com/office/powerpoint/2010/main" val="141728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-31407" y="-30940"/>
            <a:ext cx="7202760" cy="819770"/>
          </a:xfrm>
        </p:spPr>
        <p:txBody>
          <a:bodyPr anchor="b">
            <a:normAutofit/>
          </a:bodyPr>
          <a:lstStyle/>
          <a:p>
            <a:r>
              <a:rPr lang="hu-HU" sz="3600" b="1" dirty="0" smtClean="0"/>
              <a:t>                 Kockázatvállalás</a:t>
            </a:r>
            <a:endParaRPr lang="hu-HU" sz="3600" b="1" dirty="0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8388424" y="6401642"/>
            <a:ext cx="648072" cy="3397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7C327FC0-7A97-4CE9-ADD3-E3AF9E69C7B5}" type="slidenum">
              <a:rPr lang="hu-HU" smtClean="0"/>
              <a:pPr/>
              <a:t>9</a:t>
            </a:fld>
            <a:endParaRPr lang="hu-H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198" y="1018825"/>
            <a:ext cx="6141309" cy="5382818"/>
          </a:xfrm>
          <a:prstGeom prst="rect">
            <a:avLst/>
          </a:prstGeom>
        </p:spPr>
        <p:txBody>
          <a:bodyPr/>
          <a:lstStyle>
            <a:lvl1pPr marL="0" marR="0" indent="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1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1pPr>
            <a:lvl2pPr marL="284163" marR="0" indent="-284163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2pPr>
            <a:lvl3pPr marL="285750" marR="0" indent="-285750" algn="l" defTabSz="912813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Tx/>
              <a:buBlip>
                <a:blip r:embed="rId2"/>
              </a:buBlip>
              <a:tabLst/>
              <a:defRPr lang="hu-HU" altLang="hu-HU" sz="2400" b="0" kern="1200" baseline="0" noProof="0" dirty="0" smtClean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3pPr>
            <a:lvl4pPr marL="625475" indent="-285750" algn="l" defTabSz="914400" rtl="0" eaLnBrk="1" latinLnBrk="0" hangingPunct="1">
              <a:spcBef>
                <a:spcPct val="20000"/>
              </a:spcBef>
              <a:buSzPct val="100000"/>
              <a:buFontTx/>
              <a:buBlip>
                <a:blip r:embed="rId3"/>
              </a:buBlip>
              <a:defRPr sz="2400" b="0" kern="1200" baseline="0">
                <a:solidFill>
                  <a:srgbClr val="0091DF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altLang="hu-HU" dirty="0" smtClean="0"/>
              <a:t>Dénes György 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Gulyás Krisztina dr.  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Nagy Róbert</a:t>
            </a:r>
          </a:p>
          <a:p>
            <a:endParaRPr lang="hu-HU" altLang="hu-HU" dirty="0" smtClean="0"/>
          </a:p>
          <a:p>
            <a:r>
              <a:rPr lang="hu-HU" altLang="hu-HU" dirty="0" err="1" smtClean="0"/>
              <a:t>Dezse</a:t>
            </a:r>
            <a:r>
              <a:rPr lang="hu-HU" altLang="hu-HU" dirty="0" smtClean="0"/>
              <a:t> Mónika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Haranginé Takács Katalin</a:t>
            </a:r>
          </a:p>
          <a:p>
            <a:endParaRPr lang="hu-HU" altLang="hu-HU" dirty="0" smtClean="0"/>
          </a:p>
          <a:p>
            <a:r>
              <a:rPr lang="hu-HU" altLang="hu-HU" dirty="0" smtClean="0"/>
              <a:t>Kardos Eszter</a:t>
            </a:r>
          </a:p>
          <a:p>
            <a:endParaRPr lang="hu-HU" alt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527" y="2282107"/>
            <a:ext cx="2670865" cy="222701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1437" y="1018824"/>
            <a:ext cx="753190" cy="100425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095" y="1449860"/>
            <a:ext cx="864974" cy="115329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78742" y="2500436"/>
            <a:ext cx="769019" cy="10253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78742" y="3525795"/>
            <a:ext cx="778476" cy="1037968"/>
          </a:xfrm>
          <a:prstGeom prst="rect">
            <a:avLst/>
          </a:prstGeom>
        </p:spPr>
      </p:pic>
      <p:pic>
        <p:nvPicPr>
          <p:cNvPr id="10" name="Kép 9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741" y="4291914"/>
            <a:ext cx="825476" cy="9303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0451" y="5130973"/>
            <a:ext cx="717644" cy="103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55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vallalati_alap_LAB">
  <a:themeElements>
    <a:clrScheme name="KH1">
      <a:dk1>
        <a:srgbClr val="003767"/>
      </a:dk1>
      <a:lt1>
        <a:sysClr val="window" lastClr="FFFFFF"/>
      </a:lt1>
      <a:dk2>
        <a:srgbClr val="000000"/>
      </a:dk2>
      <a:lt2>
        <a:srgbClr val="7F98B3"/>
      </a:lt2>
      <a:accent1>
        <a:srgbClr val="003767"/>
      </a:accent1>
      <a:accent2>
        <a:srgbClr val="0091DF"/>
      </a:accent2>
      <a:accent3>
        <a:srgbClr val="F36F21"/>
      </a:accent3>
      <a:accent4>
        <a:srgbClr val="ED1C24"/>
      </a:accent4>
      <a:accent5>
        <a:srgbClr val="00A651"/>
      </a:accent5>
      <a:accent6>
        <a:srgbClr val="6E8296"/>
      </a:accent6>
      <a:hlink>
        <a:srgbClr val="47B9DE"/>
      </a:hlink>
      <a:folHlink>
        <a:srgbClr val="E94B00"/>
      </a:folHlink>
    </a:clrScheme>
    <a:fontScheme name="KH_UJ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57150">
          <a:solidFill>
            <a:schemeClr val="accent3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headEnd type="none" w="med" len="med"/>
          <a:tailEnd type="triangle" w="med" len="med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_vallalati_alap_LAB01.potm" id="{7B1E7DBE-9B02-4C63-82AA-FBEB0FC142C8}" vid="{11FE8EF5-4C4D-4D92-B7DC-C402E7BA919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_rels/customUI14.xml.rels><?xml version="1.0" encoding="UTF-8" standalone="yes"?>
<Relationships xmlns="http://schemas.openxmlformats.org/package/2006/relationships"><Relationship Id="Nyil_ureges_narancs" Type="http://schemas.openxmlformats.org/officeDocument/2006/relationships/image" Target="images/Nyil_ureges_narancs.png"/><Relationship Id="Korben_nyil_narancs" Type="http://schemas.openxmlformats.org/officeDocument/2006/relationships/image" Target="images/Korben_nyil_narancs.png"/><Relationship Id="Nyil_ureges_skek" Type="http://schemas.openxmlformats.org/officeDocument/2006/relationships/image" Target="images/Nyil_ureges_skek.png"/><Relationship Id="Nyil_skek" Type="http://schemas.openxmlformats.org/officeDocument/2006/relationships/image" Target="images/Nyil_skek.png"/><Relationship Id="Nyil_feher" Type="http://schemas.openxmlformats.org/officeDocument/2006/relationships/image" Target="images/Nyil_feher.png"/><Relationship Id="potty_narancs" Type="http://schemas.openxmlformats.org/officeDocument/2006/relationships/image" Target="images/potty_narancs.png"/><Relationship Id="Nyil_ureges_kek" Type="http://schemas.openxmlformats.org/officeDocument/2006/relationships/image" Target="images/Nyil_ureges_kek.png"/><Relationship Id="potty_kek" Type="http://schemas.openxmlformats.org/officeDocument/2006/relationships/image" Target="images/potty_kek.png"/><Relationship Id="potty_skek" Type="http://schemas.openxmlformats.org/officeDocument/2006/relationships/image" Target="images/potty_skek.png"/><Relationship Id="Nyil_narancs" Type="http://schemas.openxmlformats.org/officeDocument/2006/relationships/image" Target="images/Nyil_narancs.png"/><Relationship Id="Nyil_kek" Type="http://schemas.openxmlformats.org/officeDocument/2006/relationships/image" Target="images/Nyil_kek.png"/><Relationship Id="Nyil_ureges_feher" Type="http://schemas.openxmlformats.org/officeDocument/2006/relationships/image" Target="images/Nyil_ureges_feher.png"/></Relationships>
</file>

<file path=customUI/customUI14.xml><?xml version="1.0" encoding="utf-8"?>
<customUI xmlns="http://schemas.microsoft.com/office/2009/07/customui">
  <ribbon>
    <tabs>
      <tab id="Felsorolasok" label="FELSOROLÁSOK">
        <group id="Felsor" label="Felsorolás">
          <button id="SKek_nyil" label="skék nyíl" size="large" onAction="SKek_nyil" image="Nyil_skek"/>
          <button id="VKek_nyil" label="vkék nyíl" size="large" onAction="VKek_nyil" image="Nyil_kek"/>
          <button id="Narancs_nyil" label="narancs nyíl" size="large" onAction="Narancs_nyil" image="Nyil_narancs"/>
          <button id="Feher_nyil" label="fehér nyíl" size="large" onAction="Feher_nyil" image="Nyil_feher"/>
          <button id="SKek_konturnyil" label="skék kontúrnyíl" size="large" onAction="SKek_konturnyil" image="Nyil_ureges_skek"/>
          <button id="VKek_konturnyil" label="vkék kontúrnyíl" size="large" onAction="VKek_konturnyil" image="Nyil_ureges_kek"/>
          <button id="Narancs_konturnyil" label="narancs kontúrnyíl" size="large" onAction="Narancs_konturnyil" image="Nyil_ureges_narancs"/>
          <button id="Feher_konturnyil" label="fehér kontúrnyíl" size="large" onAction="Feher_konturnyil" image="Nyil_ureges_feher"/>
          <button id="SKek_potty" label="skék pötty" size="large" onAction="SKek_potty" image="potty_skek"/>
          <button id="VKek_potty" label="vkék pötty" size="large" onAction="VKek_potty" image="potty_kek"/>
          <button id="Narancs_potty" label="narancs pötty" size="large" onAction="Narancs_potty" image="potty_narancs"/>
          <button id="Korben_Narancs_nyil" label="körben nyíl" size="large" onAction="Korben_Narancs_nyil" image="Korben_nyil_narancs"/>
        </group>
      </tab>
    </tabs>
  </ribbon>
</customUI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33AC8B9E43117E48B432317023008BC3" ma:contentTypeVersion="0" ma:contentTypeDescription="Új dokumentum létrehozása." ma:contentTypeScope="" ma:versionID="7e54d0ed8394163c7c6f5b3a14ed249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047bb06e0a2f553563b46466d8dd50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2CB586-BCC5-473D-A278-C9CE788FB8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CA461E-5CC9-418F-A8D0-C9B76C1BC43B}">
  <ds:schemaRefs>
    <ds:schemaRef ds:uri="http://schemas.microsoft.com/office/infopath/2007/PartnerControls"/>
    <ds:schemaRef ds:uri="http://schemas.microsoft.com/office/2006/metadata/propertie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5F5885A-BBA8-4336-8CD1-4820A7A502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PPT_vallalati_alap_LAB</Template>
  <TotalTime>642</TotalTime>
  <Words>953</Words>
  <Application>Microsoft Office PowerPoint</Application>
  <PresentationFormat>Diavetítés a képernyőre (4:3 oldalarány)</PresentationFormat>
  <Paragraphs>324</Paragraphs>
  <Slides>26</Slides>
  <Notes>4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PPT_vallalati_alap_LAB</vt:lpstr>
      <vt:lpstr>Visio</vt:lpstr>
      <vt:lpstr>K&amp;H – általános információk </vt:lpstr>
      <vt:lpstr>tartalom</vt:lpstr>
      <vt:lpstr>történetünk</vt:lpstr>
      <vt:lpstr>a K&amp;H biztosító számokban</vt:lpstr>
      <vt:lpstr>vállalati és kkv biztosítások</vt:lpstr>
      <vt:lpstr>vállalati és kkv biztosítások</vt:lpstr>
      <vt:lpstr>hogyan valósítjuk meg terveinket? </vt:lpstr>
      <vt:lpstr>hogyan valósítjuk meg terveinket? </vt:lpstr>
      <vt:lpstr>                 Kockázatvállalás</vt:lpstr>
      <vt:lpstr>kockázatvállalás </vt:lpstr>
      <vt:lpstr>Alkusz értékesítés ll.</vt:lpstr>
      <vt:lpstr>Adminisztráció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kárrendezés</vt:lpstr>
      <vt:lpstr>kárrendezés</vt:lpstr>
      <vt:lpstr>okos kárbejelentő </vt:lpstr>
      <vt:lpstr>okos kárbejelentő </vt:lpstr>
      <vt:lpstr>a kár nyomon követése – Biztosnet </vt:lpstr>
      <vt:lpstr>a kár nyomon követése - Biztosnet</vt:lpstr>
      <vt:lpstr>elérhetőségek I. </vt:lpstr>
      <vt:lpstr>információk, elérhetőségi lista</vt:lpstr>
    </vt:vector>
  </TitlesOfParts>
  <Company>KBC Group Hungarian Branch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K&amp;H alkusz nap</dc:title>
  <dc:creator>Mohai Réka</dc:creator>
  <cp:lastModifiedBy>JÁVORSZKY SÁNDOR</cp:lastModifiedBy>
  <cp:revision>78</cp:revision>
  <cp:lastPrinted>2016-11-11T07:13:59Z</cp:lastPrinted>
  <dcterms:created xsi:type="dcterms:W3CDTF">2016-11-09T15:43:50Z</dcterms:created>
  <dcterms:modified xsi:type="dcterms:W3CDTF">2017-03-29T12:57:59Z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0x01010033AC8B9E43117E48B432317023008BC3</vt:lpwstr>
  </property>
</Properties>
</file>