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49"/>
  </p:notesMasterIdLst>
  <p:sldIdLst>
    <p:sldId id="314" r:id="rId3"/>
    <p:sldId id="271" r:id="rId4"/>
    <p:sldId id="334" r:id="rId5"/>
    <p:sldId id="315" r:id="rId6"/>
    <p:sldId id="292" r:id="rId7"/>
    <p:sldId id="293" r:id="rId8"/>
    <p:sldId id="277" r:id="rId9"/>
    <p:sldId id="367" r:id="rId10"/>
    <p:sldId id="371" r:id="rId11"/>
    <p:sldId id="368" r:id="rId12"/>
    <p:sldId id="369" r:id="rId13"/>
    <p:sldId id="391" r:id="rId14"/>
    <p:sldId id="393" r:id="rId15"/>
    <p:sldId id="392" r:id="rId16"/>
    <p:sldId id="394" r:id="rId17"/>
    <p:sldId id="397" r:id="rId18"/>
    <p:sldId id="398" r:id="rId19"/>
    <p:sldId id="399" r:id="rId20"/>
    <p:sldId id="295" r:id="rId21"/>
    <p:sldId id="339" r:id="rId22"/>
    <p:sldId id="332" r:id="rId23"/>
    <p:sldId id="385" r:id="rId24"/>
    <p:sldId id="379" r:id="rId25"/>
    <p:sldId id="381" r:id="rId26"/>
    <p:sldId id="378" r:id="rId27"/>
    <p:sldId id="318" r:id="rId28"/>
    <p:sldId id="383" r:id="rId29"/>
    <p:sldId id="357" r:id="rId30"/>
    <p:sldId id="384" r:id="rId31"/>
    <p:sldId id="386" r:id="rId32"/>
    <p:sldId id="387" r:id="rId33"/>
    <p:sldId id="388" r:id="rId34"/>
    <p:sldId id="316" r:id="rId35"/>
    <p:sldId id="374" r:id="rId36"/>
    <p:sldId id="375" r:id="rId37"/>
    <p:sldId id="376" r:id="rId38"/>
    <p:sldId id="346" r:id="rId39"/>
    <p:sldId id="373" r:id="rId40"/>
    <p:sldId id="365" r:id="rId41"/>
    <p:sldId id="358" r:id="rId42"/>
    <p:sldId id="377" r:id="rId43"/>
    <p:sldId id="352" r:id="rId44"/>
    <p:sldId id="338" r:id="rId45"/>
    <p:sldId id="336" r:id="rId46"/>
    <p:sldId id="389" r:id="rId47"/>
    <p:sldId id="291" r:id="rId4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 autoAdjust="0"/>
    <p:restoredTop sz="94580" autoAdjust="0"/>
  </p:normalViewPr>
  <p:slideViewPr>
    <p:cSldViewPr showGuides="1">
      <p:cViewPr varScale="1">
        <p:scale>
          <a:sx n="93" d="100"/>
          <a:sy n="93" d="100"/>
        </p:scale>
        <p:origin x="-858" y="-96"/>
      </p:cViewPr>
      <p:guideLst>
        <p:guide orient="horz" pos="1620"/>
        <p:guide pos="3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24.jpg"/><Relationship Id="rId2" Type="http://schemas.openxmlformats.org/officeDocument/2006/relationships/image" Target="../media/image36.jpeg"/><Relationship Id="rId1" Type="http://schemas.openxmlformats.org/officeDocument/2006/relationships/image" Target="../media/image35.jp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image" Target="../media/image25.JP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5E04D-78BF-4A98-AA54-F644A8D6EAA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FEE63E2-5761-4B14-A63C-D7B58B70D61E}">
      <dgm:prSet phldrT="[Szöveg]"/>
      <dgm:spPr/>
      <dgm:t>
        <a:bodyPr/>
        <a:lstStyle/>
        <a:p>
          <a:r>
            <a:rPr lang="hu-HU" dirty="0" smtClean="0"/>
            <a:t>Minimum 18 év mind a két igénylőnél és a feleség maximum 40. éves lehet</a:t>
          </a:r>
          <a:endParaRPr lang="hu-HU" dirty="0"/>
        </a:p>
      </dgm:t>
    </dgm:pt>
    <dgm:pt modelId="{3F14A717-8B0F-41E9-9F09-094970976CDF}" type="parTrans" cxnId="{70350075-24B8-4C8C-8FCC-BBB9F1DACBB8}">
      <dgm:prSet/>
      <dgm:spPr/>
      <dgm:t>
        <a:bodyPr/>
        <a:lstStyle/>
        <a:p>
          <a:endParaRPr lang="hu-HU"/>
        </a:p>
      </dgm:t>
    </dgm:pt>
    <dgm:pt modelId="{77D1AD80-235F-437C-B0E1-806A734F486A}" type="sibTrans" cxnId="{70350075-24B8-4C8C-8FCC-BBB9F1DACBB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E2EE66FB-FE06-473D-8857-FADA17D6989C}">
      <dgm:prSet phldrT="[Szöveg]"/>
      <dgm:spPr/>
      <dgm:t>
        <a:bodyPr/>
        <a:lstStyle/>
        <a:p>
          <a:r>
            <a:rPr lang="hu-HU" dirty="0" smtClean="0"/>
            <a:t>Havi nettó 150ezer Ft jövedelem –</a:t>
          </a:r>
          <a:endParaRPr lang="hu-HU" dirty="0"/>
        </a:p>
      </dgm:t>
    </dgm:pt>
    <dgm:pt modelId="{DA471E05-560F-4CB9-B900-FA7227708A9E}" type="parTrans" cxnId="{C805C2FF-85EA-4200-B1C1-3AAC5DA9F958}">
      <dgm:prSet/>
      <dgm:spPr/>
      <dgm:t>
        <a:bodyPr/>
        <a:lstStyle/>
        <a:p>
          <a:endParaRPr lang="hu-HU"/>
        </a:p>
      </dgm:t>
    </dgm:pt>
    <dgm:pt modelId="{16BDC1DF-4A4B-4A57-9567-52E4DD59BC3B}" type="sibTrans" cxnId="{C805C2FF-85EA-4200-B1C1-3AAC5DA9F95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hu-HU"/>
        </a:p>
      </dgm:t>
    </dgm:pt>
    <dgm:pt modelId="{68FC6072-5F2A-4D1B-8E82-0553A9EE5F0A}">
      <dgm:prSet phldrT="[Szöveg]"/>
      <dgm:spPr/>
      <dgm:t>
        <a:bodyPr/>
        <a:lstStyle/>
        <a:p>
          <a:r>
            <a:rPr lang="hu-HU" dirty="0" smtClean="0"/>
            <a:t>3 havi bankszámlamúlt, melyre a jövedelem érkezik</a:t>
          </a:r>
          <a:endParaRPr lang="hu-HU" dirty="0"/>
        </a:p>
      </dgm:t>
    </dgm:pt>
    <dgm:pt modelId="{2B1064B1-1C54-41FD-8FE4-5F7515C7DECE}" type="parTrans" cxnId="{5242698C-979E-4C2E-8FB5-6A9A880FD036}">
      <dgm:prSet/>
      <dgm:spPr/>
      <dgm:t>
        <a:bodyPr/>
        <a:lstStyle/>
        <a:p>
          <a:endParaRPr lang="hu-HU"/>
        </a:p>
      </dgm:t>
    </dgm:pt>
    <dgm:pt modelId="{B14EA852-4365-401F-A159-7130FBD86768}" type="sibTrans" cxnId="{5242698C-979E-4C2E-8FB5-6A9A880FD03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hu-HU"/>
        </a:p>
      </dgm:t>
    </dgm:pt>
    <dgm:pt modelId="{49F39DC6-B1D5-4634-8DBC-E523E57BE87E}">
      <dgm:prSet phldrT="[Szöveg]"/>
      <dgm:spPr/>
      <dgm:t>
        <a:bodyPr/>
        <a:lstStyle/>
        <a:p>
          <a:r>
            <a:rPr lang="hu-HU" dirty="0" smtClean="0"/>
            <a:t>3 éves folyamatos TB jogviszony</a:t>
          </a:r>
          <a:endParaRPr lang="hu-HU" dirty="0"/>
        </a:p>
      </dgm:t>
    </dgm:pt>
    <dgm:pt modelId="{B924A161-039A-48E5-8C8A-129E50584ADE}" type="parTrans" cxnId="{9675E602-53A0-451D-AD83-B16A8F36803A}">
      <dgm:prSet/>
      <dgm:spPr/>
      <dgm:t>
        <a:bodyPr/>
        <a:lstStyle/>
        <a:p>
          <a:endParaRPr lang="hu-HU"/>
        </a:p>
      </dgm:t>
    </dgm:pt>
    <dgm:pt modelId="{BD30C7BC-F01D-42B1-B375-BF81252E3509}" type="sibTrans" cxnId="{9675E602-53A0-451D-AD83-B16A8F36803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hu-HU"/>
        </a:p>
      </dgm:t>
    </dgm:pt>
    <dgm:pt modelId="{6984BB61-94F9-432F-A743-BD879FA8CC6D}">
      <dgm:prSet phldrT="[Szöveg]"/>
      <dgm:spPr/>
      <dgm:t>
        <a:bodyPr/>
        <a:lstStyle/>
        <a:p>
          <a:r>
            <a:rPr lang="hu-HU" dirty="0" smtClean="0"/>
            <a:t>Házaspárok közösen igényelhetik</a:t>
          </a:r>
          <a:endParaRPr lang="hu-HU" dirty="0"/>
        </a:p>
      </dgm:t>
    </dgm:pt>
    <dgm:pt modelId="{FE05A1D8-F1B4-40F7-8A59-7F331889146F}" type="parTrans" cxnId="{D5DA893D-9634-4D6F-BEBF-12D066416F20}">
      <dgm:prSet/>
      <dgm:spPr/>
      <dgm:t>
        <a:bodyPr/>
        <a:lstStyle/>
        <a:p>
          <a:endParaRPr lang="hu-HU"/>
        </a:p>
      </dgm:t>
    </dgm:pt>
    <dgm:pt modelId="{33E66B89-B47F-47F0-BC98-63FA99DEF8F7}" type="sibTrans" cxnId="{D5DA893D-9634-4D6F-BEBF-12D066416F2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hu-HU"/>
        </a:p>
      </dgm:t>
    </dgm:pt>
    <dgm:pt modelId="{7F398788-2533-4C0A-9240-F48ECB40B045}">
      <dgm:prSet phldrT="[Szöveg]"/>
      <dgm:spPr/>
      <dgm:t>
        <a:bodyPr/>
        <a:lstStyle/>
        <a:p>
          <a:r>
            <a:rPr lang="hu-HU" dirty="0" smtClean="0"/>
            <a:t>6 hónapos munkaviszony vagy 12 hónapos vállalkozói múlt, vagy nyugdíjas</a:t>
          </a:r>
          <a:endParaRPr lang="hu-HU" dirty="0"/>
        </a:p>
      </dgm:t>
    </dgm:pt>
    <dgm:pt modelId="{1C8C2E6E-829E-41B8-AA1E-12B71BD9D8ED}" type="parTrans" cxnId="{A87B9F25-C9C2-44DA-A92B-88A68491399E}">
      <dgm:prSet/>
      <dgm:spPr/>
      <dgm:t>
        <a:bodyPr/>
        <a:lstStyle/>
        <a:p>
          <a:endParaRPr lang="hu-HU"/>
        </a:p>
      </dgm:t>
    </dgm:pt>
    <dgm:pt modelId="{A9F9F35A-DBB3-4FD7-9EA5-7970D55A2507}" type="sibTrans" cxnId="{A87B9F25-C9C2-44DA-A92B-88A68491399E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9044013-2279-451E-BACC-9818F95B897B}">
      <dgm:prSet phldrT="[Szöveg]"/>
      <dgm:spPr/>
      <dgm:t>
        <a:bodyPr/>
        <a:lstStyle/>
        <a:p>
          <a:r>
            <a:rPr lang="hu-HU" dirty="0" smtClean="0"/>
            <a:t>büntetlen előélet, nincs negatív KHR információ, nincs köztartozása</a:t>
          </a:r>
          <a:endParaRPr lang="hu-HU" dirty="0"/>
        </a:p>
      </dgm:t>
    </dgm:pt>
    <dgm:pt modelId="{96773898-A425-4BD0-B3BC-7F5B27180F5F}" type="parTrans" cxnId="{E9A0E55B-D148-4E38-A4A8-62C9444B2C56}">
      <dgm:prSet/>
      <dgm:spPr/>
      <dgm:t>
        <a:bodyPr/>
        <a:lstStyle/>
        <a:p>
          <a:endParaRPr lang="hu-HU"/>
        </a:p>
      </dgm:t>
    </dgm:pt>
    <dgm:pt modelId="{840E9C0F-58EB-447B-B1F8-27CDAC451F4C}" type="sibTrans" cxnId="{E9A0E55B-D148-4E38-A4A8-62C9444B2C56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/>
        </a:p>
      </dgm:t>
    </dgm:pt>
    <dgm:pt modelId="{7967F46B-E8FE-4C0E-8966-4120FEAA60AC}" type="pres">
      <dgm:prSet presAssocID="{3725E04D-78BF-4A98-AA54-F644A8D6EAA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hu-HU"/>
        </a:p>
      </dgm:t>
    </dgm:pt>
    <dgm:pt modelId="{EC6C3A44-D788-470C-B891-A3E70993E19F}" type="pres">
      <dgm:prSet presAssocID="{3725E04D-78BF-4A98-AA54-F644A8D6EAAA}" presName="accent_6" presStyleLbl="alignNode1" presStyleIdx="0" presStyleCnt="13"/>
      <dgm:spPr/>
    </dgm:pt>
    <dgm:pt modelId="{765781EA-33DC-4D63-9C53-11CEA0C12773}" type="pres">
      <dgm:prSet presAssocID="{6984BB61-94F9-432F-A743-BD879FA8CC6D}" presName="parent_text_1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CB1C10-74C0-449B-B5CE-2B8E9412E35C}" type="pres">
      <dgm:prSet presAssocID="{6984BB61-94F9-432F-A743-BD879FA8CC6D}" presName="image_accent_1" presStyleCnt="0"/>
      <dgm:spPr/>
    </dgm:pt>
    <dgm:pt modelId="{9F1DC074-4042-4931-8467-27AF175FA2F9}" type="pres">
      <dgm:prSet presAssocID="{6984BB61-94F9-432F-A743-BD879FA8CC6D}" presName="imageAccentRepeatNode" presStyleLbl="alignNode1" presStyleIdx="1" presStyleCnt="13"/>
      <dgm:spPr/>
    </dgm:pt>
    <dgm:pt modelId="{1E53EDA0-4F04-42D0-A7AB-D2B41A0C010B}" type="pres">
      <dgm:prSet presAssocID="{6984BB61-94F9-432F-A743-BD879FA8CC6D}" presName="accent_1" presStyleLbl="alignNode1" presStyleIdx="2" presStyleCnt="13"/>
      <dgm:spPr/>
    </dgm:pt>
    <dgm:pt modelId="{F102E80B-3870-4C35-B1FB-DAABFE86B3E0}" type="pres">
      <dgm:prSet presAssocID="{33E66B89-B47F-47F0-BC98-63FA99DEF8F7}" presName="image_1" presStyleCnt="0"/>
      <dgm:spPr/>
    </dgm:pt>
    <dgm:pt modelId="{49F8F5EF-288A-46BD-9E57-C1D46E4767BA}" type="pres">
      <dgm:prSet presAssocID="{33E66B89-B47F-47F0-BC98-63FA99DEF8F7}" presName="imageRepeatNode" presStyleLbl="fgImgPlace1" presStyleIdx="0" presStyleCnt="7" custLinFactNeighborX="219" custLinFactNeighborY="-1603"/>
      <dgm:spPr/>
      <dgm:t>
        <a:bodyPr/>
        <a:lstStyle/>
        <a:p>
          <a:endParaRPr lang="hu-HU"/>
        </a:p>
      </dgm:t>
    </dgm:pt>
    <dgm:pt modelId="{ADE15CED-4A17-408D-9012-C22A4A8C7492}" type="pres">
      <dgm:prSet presAssocID="{1FEE63E2-5761-4B14-A63C-D7B58B70D61E}" presName="parent_text_2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C11784-A92F-444E-8508-173675E58F4E}" type="pres">
      <dgm:prSet presAssocID="{1FEE63E2-5761-4B14-A63C-D7B58B70D61E}" presName="image_accent_2" presStyleCnt="0"/>
      <dgm:spPr/>
    </dgm:pt>
    <dgm:pt modelId="{3E7607B4-0349-4776-81DF-98DBD0F2BD77}" type="pres">
      <dgm:prSet presAssocID="{1FEE63E2-5761-4B14-A63C-D7B58B70D61E}" presName="imageAccentRepeatNode" presStyleLbl="alignNode1" presStyleIdx="3" presStyleCnt="13"/>
      <dgm:spPr/>
    </dgm:pt>
    <dgm:pt modelId="{98526C6B-E34F-47AF-AB01-4AD34AEF136B}" type="pres">
      <dgm:prSet presAssocID="{77D1AD80-235F-437C-B0E1-806A734F486A}" presName="image_2" presStyleCnt="0"/>
      <dgm:spPr/>
    </dgm:pt>
    <dgm:pt modelId="{EBD30A7A-32F9-44EB-A56B-DE87BD63FD87}" type="pres">
      <dgm:prSet presAssocID="{77D1AD80-235F-437C-B0E1-806A734F486A}" presName="imageRepeatNode" presStyleLbl="fgImgPlace1" presStyleIdx="1" presStyleCnt="7"/>
      <dgm:spPr/>
      <dgm:t>
        <a:bodyPr/>
        <a:lstStyle/>
        <a:p>
          <a:endParaRPr lang="hu-HU"/>
        </a:p>
      </dgm:t>
    </dgm:pt>
    <dgm:pt modelId="{A14A4139-D587-466E-B14C-41C3DA92EF81}" type="pres">
      <dgm:prSet presAssocID="{49F39DC6-B1D5-4634-8DBC-E523E57BE87E}" presName="image_accent_3" presStyleCnt="0"/>
      <dgm:spPr/>
    </dgm:pt>
    <dgm:pt modelId="{EFB56750-C9CC-4983-9B5F-B8118657B95E}" type="pres">
      <dgm:prSet presAssocID="{49F39DC6-B1D5-4634-8DBC-E523E57BE87E}" presName="imageAccentRepeatNode" presStyleLbl="alignNode1" presStyleIdx="4" presStyleCnt="13"/>
      <dgm:spPr/>
    </dgm:pt>
    <dgm:pt modelId="{A8B98338-021B-42BF-A6E0-949C976E4A97}" type="pres">
      <dgm:prSet presAssocID="{49F39DC6-B1D5-4634-8DBC-E523E57BE87E}" presName="parent_text_3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CF6EF4-DAD1-4412-A54C-10CC3274D0F4}" type="pres">
      <dgm:prSet presAssocID="{49F39DC6-B1D5-4634-8DBC-E523E57BE87E}" presName="accent_2" presStyleLbl="alignNode1" presStyleIdx="5" presStyleCnt="13"/>
      <dgm:spPr/>
    </dgm:pt>
    <dgm:pt modelId="{C8C257B9-C8DB-4EE1-B8B9-A6E53F70CFF5}" type="pres">
      <dgm:prSet presAssocID="{49F39DC6-B1D5-4634-8DBC-E523E57BE87E}" presName="accent_3" presStyleLbl="alignNode1" presStyleIdx="6" presStyleCnt="13"/>
      <dgm:spPr/>
    </dgm:pt>
    <dgm:pt modelId="{09A355F5-E839-4143-BD03-BAA9AFEF0906}" type="pres">
      <dgm:prSet presAssocID="{BD30C7BC-F01D-42B1-B375-BF81252E3509}" presName="image_3" presStyleCnt="0"/>
      <dgm:spPr/>
    </dgm:pt>
    <dgm:pt modelId="{011BA0A0-97E2-43D5-9BB0-E78E317CC68B}" type="pres">
      <dgm:prSet presAssocID="{BD30C7BC-F01D-42B1-B375-BF81252E3509}" presName="imageRepeatNode" presStyleLbl="fgImgPlace1" presStyleIdx="2" presStyleCnt="7" custLinFactNeighborX="-278" custLinFactNeighborY="1258"/>
      <dgm:spPr/>
      <dgm:t>
        <a:bodyPr/>
        <a:lstStyle/>
        <a:p>
          <a:endParaRPr lang="hu-HU"/>
        </a:p>
      </dgm:t>
    </dgm:pt>
    <dgm:pt modelId="{555B4165-056F-4495-B892-8D246CFEB0B3}" type="pres">
      <dgm:prSet presAssocID="{7F398788-2533-4C0A-9240-F48ECB40B045}" presName="image_accent_4" presStyleCnt="0"/>
      <dgm:spPr/>
    </dgm:pt>
    <dgm:pt modelId="{14E9D657-74DC-46DA-83FF-09F8212C08B4}" type="pres">
      <dgm:prSet presAssocID="{7F398788-2533-4C0A-9240-F48ECB40B045}" presName="imageAccentRepeatNode" presStyleLbl="alignNode1" presStyleIdx="7" presStyleCnt="13"/>
      <dgm:spPr/>
    </dgm:pt>
    <dgm:pt modelId="{F34DEF1D-CB9C-4968-8993-BD64B5D6E874}" type="pres">
      <dgm:prSet presAssocID="{7F398788-2533-4C0A-9240-F48ECB40B045}" presName="parent_text_4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18016C-F90E-4220-9787-F44B661F82BF}" type="pres">
      <dgm:prSet presAssocID="{7F398788-2533-4C0A-9240-F48ECB40B045}" presName="accent_4" presStyleLbl="alignNode1" presStyleIdx="8" presStyleCnt="13"/>
      <dgm:spPr/>
    </dgm:pt>
    <dgm:pt modelId="{3FDFD9FE-1F39-4052-A787-8575C2B4FE87}" type="pres">
      <dgm:prSet presAssocID="{A9F9F35A-DBB3-4FD7-9EA5-7970D55A2507}" presName="image_4" presStyleCnt="0"/>
      <dgm:spPr/>
    </dgm:pt>
    <dgm:pt modelId="{ABF5F93F-0034-4802-A9AC-4E9D737EF5A5}" type="pres">
      <dgm:prSet presAssocID="{A9F9F35A-DBB3-4FD7-9EA5-7970D55A2507}" presName="imageRepeatNode" presStyleLbl="fgImgPlace1" presStyleIdx="3" presStyleCnt="7"/>
      <dgm:spPr/>
      <dgm:t>
        <a:bodyPr/>
        <a:lstStyle/>
        <a:p>
          <a:endParaRPr lang="hu-HU"/>
        </a:p>
      </dgm:t>
    </dgm:pt>
    <dgm:pt modelId="{59102D96-E347-46B6-8A61-58102AF59644}" type="pres">
      <dgm:prSet presAssocID="{E2EE66FB-FE06-473D-8857-FADA17D6989C}" presName="image_accent_5" presStyleCnt="0"/>
      <dgm:spPr/>
    </dgm:pt>
    <dgm:pt modelId="{3332873D-6375-4E8C-8D27-ED605AAB6D6D}" type="pres">
      <dgm:prSet presAssocID="{E2EE66FB-FE06-473D-8857-FADA17D6989C}" presName="imageAccentRepeatNode" presStyleLbl="alignNode1" presStyleIdx="9" presStyleCnt="13"/>
      <dgm:spPr/>
    </dgm:pt>
    <dgm:pt modelId="{53196CD9-3708-41FD-B6E3-377AF5C9E08D}" type="pres">
      <dgm:prSet presAssocID="{E2EE66FB-FE06-473D-8857-FADA17D6989C}" presName="parent_text_5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C112C0-5B41-4393-B874-DB3591787728}" type="pres">
      <dgm:prSet presAssocID="{16BDC1DF-4A4B-4A57-9567-52E4DD59BC3B}" presName="image_5" presStyleCnt="0"/>
      <dgm:spPr/>
    </dgm:pt>
    <dgm:pt modelId="{037119E2-2C18-462A-8032-F30B4B595D1D}" type="pres">
      <dgm:prSet presAssocID="{16BDC1DF-4A4B-4A57-9567-52E4DD59BC3B}" presName="imageRepeatNode" presStyleLbl="fgImgPlace1" presStyleIdx="4" presStyleCnt="7"/>
      <dgm:spPr/>
      <dgm:t>
        <a:bodyPr/>
        <a:lstStyle/>
        <a:p>
          <a:endParaRPr lang="hu-HU"/>
        </a:p>
      </dgm:t>
    </dgm:pt>
    <dgm:pt modelId="{2F893618-2041-49D7-B6D7-E2D221A23009}" type="pres">
      <dgm:prSet presAssocID="{68FC6072-5F2A-4D1B-8E82-0553A9EE5F0A}" presName="parent_text_6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AC3D44-1BA0-482F-BB41-818AB18E69E1}" type="pres">
      <dgm:prSet presAssocID="{68FC6072-5F2A-4D1B-8E82-0553A9EE5F0A}" presName="image_accent_6" presStyleCnt="0"/>
      <dgm:spPr/>
    </dgm:pt>
    <dgm:pt modelId="{64591046-D709-453C-9EC6-DD5525A83023}" type="pres">
      <dgm:prSet presAssocID="{68FC6072-5F2A-4D1B-8E82-0553A9EE5F0A}" presName="imageAccentRepeatNode" presStyleLbl="alignNode1" presStyleIdx="10" presStyleCnt="13"/>
      <dgm:spPr/>
    </dgm:pt>
    <dgm:pt modelId="{791E2718-0DDA-4E79-A746-46B1A29B4BBA}" type="pres">
      <dgm:prSet presAssocID="{68FC6072-5F2A-4D1B-8E82-0553A9EE5F0A}" presName="accent_5" presStyleLbl="alignNode1" presStyleIdx="11" presStyleCnt="13"/>
      <dgm:spPr/>
    </dgm:pt>
    <dgm:pt modelId="{455C97FB-4835-4F35-9B58-EA288E290168}" type="pres">
      <dgm:prSet presAssocID="{B14EA852-4365-401F-A159-7130FBD86768}" presName="image_6" presStyleCnt="0"/>
      <dgm:spPr/>
    </dgm:pt>
    <dgm:pt modelId="{6E00AC21-AD5E-4177-9ED0-5A55D9F0B861}" type="pres">
      <dgm:prSet presAssocID="{B14EA852-4365-401F-A159-7130FBD86768}" presName="imageRepeatNode" presStyleLbl="fgImgPlace1" presStyleIdx="5" presStyleCnt="7"/>
      <dgm:spPr/>
      <dgm:t>
        <a:bodyPr/>
        <a:lstStyle/>
        <a:p>
          <a:endParaRPr lang="hu-HU"/>
        </a:p>
      </dgm:t>
    </dgm:pt>
    <dgm:pt modelId="{60F37D63-3600-41A9-99E7-D41829675219}" type="pres">
      <dgm:prSet presAssocID="{B9044013-2279-451E-BACC-9818F95B897B}" presName="parent_text_7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AD71ED-9F4B-495A-B042-C70F55468BA5}" type="pres">
      <dgm:prSet presAssocID="{B9044013-2279-451E-BACC-9818F95B897B}" presName="image_accent_7" presStyleCnt="0"/>
      <dgm:spPr/>
    </dgm:pt>
    <dgm:pt modelId="{11F9C637-2FA4-48DE-B705-FBF0A2299F33}" type="pres">
      <dgm:prSet presAssocID="{B9044013-2279-451E-BACC-9818F95B897B}" presName="imageAccentRepeatNode" presStyleLbl="alignNode1" presStyleIdx="12" presStyleCnt="13"/>
      <dgm:spPr/>
    </dgm:pt>
    <dgm:pt modelId="{767156D7-041B-4013-BB49-596CDF210FB3}" type="pres">
      <dgm:prSet presAssocID="{840E9C0F-58EB-447B-B1F8-27CDAC451F4C}" presName="image_7" presStyleCnt="0"/>
      <dgm:spPr/>
    </dgm:pt>
    <dgm:pt modelId="{7A754969-B077-4EB9-92E6-66FE10E63A45}" type="pres">
      <dgm:prSet presAssocID="{840E9C0F-58EB-447B-B1F8-27CDAC451F4C}" presName="imageRepeatNode" presStyleLbl="fgImgPlace1" presStyleIdx="6" presStyleCnt="7"/>
      <dgm:spPr/>
      <dgm:t>
        <a:bodyPr/>
        <a:lstStyle/>
        <a:p>
          <a:endParaRPr lang="hu-HU"/>
        </a:p>
      </dgm:t>
    </dgm:pt>
  </dgm:ptLst>
  <dgm:cxnLst>
    <dgm:cxn modelId="{D5DA893D-9634-4D6F-BEBF-12D066416F20}" srcId="{3725E04D-78BF-4A98-AA54-F644A8D6EAAA}" destId="{6984BB61-94F9-432F-A743-BD879FA8CC6D}" srcOrd="0" destOrd="0" parTransId="{FE05A1D8-F1B4-40F7-8A59-7F331889146F}" sibTransId="{33E66B89-B47F-47F0-BC98-63FA99DEF8F7}"/>
    <dgm:cxn modelId="{E9A0E55B-D148-4E38-A4A8-62C9444B2C56}" srcId="{3725E04D-78BF-4A98-AA54-F644A8D6EAAA}" destId="{B9044013-2279-451E-BACC-9818F95B897B}" srcOrd="6" destOrd="0" parTransId="{96773898-A425-4BD0-B3BC-7F5B27180F5F}" sibTransId="{840E9C0F-58EB-447B-B1F8-27CDAC451F4C}"/>
    <dgm:cxn modelId="{1A332061-1F6F-4749-83CE-3D934C921388}" type="presOf" srcId="{68FC6072-5F2A-4D1B-8E82-0553A9EE5F0A}" destId="{2F893618-2041-49D7-B6D7-E2D221A23009}" srcOrd="0" destOrd="0" presId="urn:microsoft.com/office/officeart/2008/layout/BubblePictureList"/>
    <dgm:cxn modelId="{476976EC-3B77-4D44-91EE-744C9F76ED01}" type="presOf" srcId="{3725E04D-78BF-4A98-AA54-F644A8D6EAAA}" destId="{7967F46B-E8FE-4C0E-8966-4120FEAA60AC}" srcOrd="0" destOrd="0" presId="urn:microsoft.com/office/officeart/2008/layout/BubblePictureList"/>
    <dgm:cxn modelId="{A87B9F25-C9C2-44DA-A92B-88A68491399E}" srcId="{3725E04D-78BF-4A98-AA54-F644A8D6EAAA}" destId="{7F398788-2533-4C0A-9240-F48ECB40B045}" srcOrd="3" destOrd="0" parTransId="{1C8C2E6E-829E-41B8-AA1E-12B71BD9D8ED}" sibTransId="{A9F9F35A-DBB3-4FD7-9EA5-7970D55A2507}"/>
    <dgm:cxn modelId="{5242698C-979E-4C2E-8FB5-6A9A880FD036}" srcId="{3725E04D-78BF-4A98-AA54-F644A8D6EAAA}" destId="{68FC6072-5F2A-4D1B-8E82-0553A9EE5F0A}" srcOrd="5" destOrd="0" parTransId="{2B1064B1-1C54-41FD-8FE4-5F7515C7DECE}" sibTransId="{B14EA852-4365-401F-A159-7130FBD86768}"/>
    <dgm:cxn modelId="{AB4E6937-5B3D-4A12-A71E-BAEE0A09BD00}" type="presOf" srcId="{B9044013-2279-451E-BACC-9818F95B897B}" destId="{60F37D63-3600-41A9-99E7-D41829675219}" srcOrd="0" destOrd="0" presId="urn:microsoft.com/office/officeart/2008/layout/BubblePictureList"/>
    <dgm:cxn modelId="{70350075-24B8-4C8C-8FCC-BBB9F1DACBB8}" srcId="{3725E04D-78BF-4A98-AA54-F644A8D6EAAA}" destId="{1FEE63E2-5761-4B14-A63C-D7B58B70D61E}" srcOrd="1" destOrd="0" parTransId="{3F14A717-8B0F-41E9-9F09-094970976CDF}" sibTransId="{77D1AD80-235F-437C-B0E1-806A734F486A}"/>
    <dgm:cxn modelId="{59E1328C-B8D5-4187-987C-5157A1D51909}" type="presOf" srcId="{7F398788-2533-4C0A-9240-F48ECB40B045}" destId="{F34DEF1D-CB9C-4968-8993-BD64B5D6E874}" srcOrd="0" destOrd="0" presId="urn:microsoft.com/office/officeart/2008/layout/BubblePictureList"/>
    <dgm:cxn modelId="{F6DC5536-6322-4E18-81E0-7A6EE065A2EB}" type="presOf" srcId="{BD30C7BC-F01D-42B1-B375-BF81252E3509}" destId="{011BA0A0-97E2-43D5-9BB0-E78E317CC68B}" srcOrd="0" destOrd="0" presId="urn:microsoft.com/office/officeart/2008/layout/BubblePictureList"/>
    <dgm:cxn modelId="{6D4E2654-B197-4CB9-A79C-9FA33DA61E30}" type="presOf" srcId="{A9F9F35A-DBB3-4FD7-9EA5-7970D55A2507}" destId="{ABF5F93F-0034-4802-A9AC-4E9D737EF5A5}" srcOrd="0" destOrd="0" presId="urn:microsoft.com/office/officeart/2008/layout/BubblePictureList"/>
    <dgm:cxn modelId="{D0395961-0CEB-430D-844F-464FD26E680A}" type="presOf" srcId="{B14EA852-4365-401F-A159-7130FBD86768}" destId="{6E00AC21-AD5E-4177-9ED0-5A55D9F0B861}" srcOrd="0" destOrd="0" presId="urn:microsoft.com/office/officeart/2008/layout/BubblePictureList"/>
    <dgm:cxn modelId="{B4190993-5F7B-47A7-BDDD-F5BBF7A68F67}" type="presOf" srcId="{33E66B89-B47F-47F0-BC98-63FA99DEF8F7}" destId="{49F8F5EF-288A-46BD-9E57-C1D46E4767BA}" srcOrd="0" destOrd="0" presId="urn:microsoft.com/office/officeart/2008/layout/BubblePictureList"/>
    <dgm:cxn modelId="{E1771EBB-BFC2-414C-8253-3FB57FACA4F8}" type="presOf" srcId="{6984BB61-94F9-432F-A743-BD879FA8CC6D}" destId="{765781EA-33DC-4D63-9C53-11CEA0C12773}" srcOrd="0" destOrd="0" presId="urn:microsoft.com/office/officeart/2008/layout/BubblePictureList"/>
    <dgm:cxn modelId="{9CD89276-EEB5-4219-AA1E-947059BCF49E}" type="presOf" srcId="{16BDC1DF-4A4B-4A57-9567-52E4DD59BC3B}" destId="{037119E2-2C18-462A-8032-F30B4B595D1D}" srcOrd="0" destOrd="0" presId="urn:microsoft.com/office/officeart/2008/layout/BubblePictureList"/>
    <dgm:cxn modelId="{6DC76168-5A6F-41DF-9571-B0D351CDE8E2}" type="presOf" srcId="{840E9C0F-58EB-447B-B1F8-27CDAC451F4C}" destId="{7A754969-B077-4EB9-92E6-66FE10E63A45}" srcOrd="0" destOrd="0" presId="urn:microsoft.com/office/officeart/2008/layout/BubblePictureList"/>
    <dgm:cxn modelId="{C805C2FF-85EA-4200-B1C1-3AAC5DA9F958}" srcId="{3725E04D-78BF-4A98-AA54-F644A8D6EAAA}" destId="{E2EE66FB-FE06-473D-8857-FADA17D6989C}" srcOrd="4" destOrd="0" parTransId="{DA471E05-560F-4CB9-B900-FA7227708A9E}" sibTransId="{16BDC1DF-4A4B-4A57-9567-52E4DD59BC3B}"/>
    <dgm:cxn modelId="{F61D0E48-12AE-481B-B427-AD6E8BFE97EC}" type="presOf" srcId="{E2EE66FB-FE06-473D-8857-FADA17D6989C}" destId="{53196CD9-3708-41FD-B6E3-377AF5C9E08D}" srcOrd="0" destOrd="0" presId="urn:microsoft.com/office/officeart/2008/layout/BubblePictureList"/>
    <dgm:cxn modelId="{9D11512E-F6A9-4873-B35A-9D231E5D85AE}" type="presOf" srcId="{77D1AD80-235F-437C-B0E1-806A734F486A}" destId="{EBD30A7A-32F9-44EB-A56B-DE87BD63FD87}" srcOrd="0" destOrd="0" presId="urn:microsoft.com/office/officeart/2008/layout/BubblePictureList"/>
    <dgm:cxn modelId="{F19A1269-415F-4121-B8E8-BCEDD7B418E5}" type="presOf" srcId="{1FEE63E2-5761-4B14-A63C-D7B58B70D61E}" destId="{ADE15CED-4A17-408D-9012-C22A4A8C7492}" srcOrd="0" destOrd="0" presId="urn:microsoft.com/office/officeart/2008/layout/BubblePictureList"/>
    <dgm:cxn modelId="{9675E602-53A0-451D-AD83-B16A8F36803A}" srcId="{3725E04D-78BF-4A98-AA54-F644A8D6EAAA}" destId="{49F39DC6-B1D5-4634-8DBC-E523E57BE87E}" srcOrd="2" destOrd="0" parTransId="{B924A161-039A-48E5-8C8A-129E50584ADE}" sibTransId="{BD30C7BC-F01D-42B1-B375-BF81252E3509}"/>
    <dgm:cxn modelId="{BAEF78E2-AB59-46E7-A84B-995A6C4BC08D}" type="presOf" srcId="{49F39DC6-B1D5-4634-8DBC-E523E57BE87E}" destId="{A8B98338-021B-42BF-A6E0-949C976E4A97}" srcOrd="0" destOrd="0" presId="urn:microsoft.com/office/officeart/2008/layout/BubblePictureList"/>
    <dgm:cxn modelId="{84C1EE75-CFCE-4679-92ED-0574F6B13803}" type="presParOf" srcId="{7967F46B-E8FE-4C0E-8966-4120FEAA60AC}" destId="{EC6C3A44-D788-470C-B891-A3E70993E19F}" srcOrd="0" destOrd="0" presId="urn:microsoft.com/office/officeart/2008/layout/BubblePictureList"/>
    <dgm:cxn modelId="{0E41BFBF-AEDB-4145-B128-975C19C581F0}" type="presParOf" srcId="{7967F46B-E8FE-4C0E-8966-4120FEAA60AC}" destId="{765781EA-33DC-4D63-9C53-11CEA0C12773}" srcOrd="1" destOrd="0" presId="urn:microsoft.com/office/officeart/2008/layout/BubblePictureList"/>
    <dgm:cxn modelId="{8A64E750-D273-4523-A623-308E9699EFCB}" type="presParOf" srcId="{7967F46B-E8FE-4C0E-8966-4120FEAA60AC}" destId="{D3CB1C10-74C0-449B-B5CE-2B8E9412E35C}" srcOrd="2" destOrd="0" presId="urn:microsoft.com/office/officeart/2008/layout/BubblePictureList"/>
    <dgm:cxn modelId="{708DF2BA-C1CB-42F0-B2A2-82095BEA1E1A}" type="presParOf" srcId="{D3CB1C10-74C0-449B-B5CE-2B8E9412E35C}" destId="{9F1DC074-4042-4931-8467-27AF175FA2F9}" srcOrd="0" destOrd="0" presId="urn:microsoft.com/office/officeart/2008/layout/BubblePictureList"/>
    <dgm:cxn modelId="{F733FA19-6A87-4B9F-B46C-1203AE11F345}" type="presParOf" srcId="{7967F46B-E8FE-4C0E-8966-4120FEAA60AC}" destId="{1E53EDA0-4F04-42D0-A7AB-D2B41A0C010B}" srcOrd="3" destOrd="0" presId="urn:microsoft.com/office/officeart/2008/layout/BubblePictureList"/>
    <dgm:cxn modelId="{7F912E64-F0AD-47B0-B55E-DC293035FF6A}" type="presParOf" srcId="{7967F46B-E8FE-4C0E-8966-4120FEAA60AC}" destId="{F102E80B-3870-4C35-B1FB-DAABFE86B3E0}" srcOrd="4" destOrd="0" presId="urn:microsoft.com/office/officeart/2008/layout/BubblePictureList"/>
    <dgm:cxn modelId="{AD3E4BDD-B39F-4BE2-9138-D3BB1160A27C}" type="presParOf" srcId="{F102E80B-3870-4C35-B1FB-DAABFE86B3E0}" destId="{49F8F5EF-288A-46BD-9E57-C1D46E4767BA}" srcOrd="0" destOrd="0" presId="urn:microsoft.com/office/officeart/2008/layout/BubblePictureList"/>
    <dgm:cxn modelId="{071E47D6-8DB9-4BFA-ADDE-3EAC021B99F2}" type="presParOf" srcId="{7967F46B-E8FE-4C0E-8966-4120FEAA60AC}" destId="{ADE15CED-4A17-408D-9012-C22A4A8C7492}" srcOrd="5" destOrd="0" presId="urn:microsoft.com/office/officeart/2008/layout/BubblePictureList"/>
    <dgm:cxn modelId="{9B633075-03E5-4BD1-A9C1-003A50B0B579}" type="presParOf" srcId="{7967F46B-E8FE-4C0E-8966-4120FEAA60AC}" destId="{4FC11784-A92F-444E-8508-173675E58F4E}" srcOrd="6" destOrd="0" presId="urn:microsoft.com/office/officeart/2008/layout/BubblePictureList"/>
    <dgm:cxn modelId="{8A15BCF0-9605-4F5A-8078-39B65D991592}" type="presParOf" srcId="{4FC11784-A92F-444E-8508-173675E58F4E}" destId="{3E7607B4-0349-4776-81DF-98DBD0F2BD77}" srcOrd="0" destOrd="0" presId="urn:microsoft.com/office/officeart/2008/layout/BubblePictureList"/>
    <dgm:cxn modelId="{10EB54F7-B76A-4ED8-B7CD-1C61EE685C6A}" type="presParOf" srcId="{7967F46B-E8FE-4C0E-8966-4120FEAA60AC}" destId="{98526C6B-E34F-47AF-AB01-4AD34AEF136B}" srcOrd="7" destOrd="0" presId="urn:microsoft.com/office/officeart/2008/layout/BubblePictureList"/>
    <dgm:cxn modelId="{50EE1C05-6D04-4BC0-9042-91D98B2DAE7C}" type="presParOf" srcId="{98526C6B-E34F-47AF-AB01-4AD34AEF136B}" destId="{EBD30A7A-32F9-44EB-A56B-DE87BD63FD87}" srcOrd="0" destOrd="0" presId="urn:microsoft.com/office/officeart/2008/layout/BubblePictureList"/>
    <dgm:cxn modelId="{7BEF482D-B4CB-4876-B66A-4C1314C29AA4}" type="presParOf" srcId="{7967F46B-E8FE-4C0E-8966-4120FEAA60AC}" destId="{A14A4139-D587-466E-B14C-41C3DA92EF81}" srcOrd="8" destOrd="0" presId="urn:microsoft.com/office/officeart/2008/layout/BubblePictureList"/>
    <dgm:cxn modelId="{A6139B96-EE3B-4FB3-8908-3AC593982A13}" type="presParOf" srcId="{A14A4139-D587-466E-B14C-41C3DA92EF81}" destId="{EFB56750-C9CC-4983-9B5F-B8118657B95E}" srcOrd="0" destOrd="0" presId="urn:microsoft.com/office/officeart/2008/layout/BubblePictureList"/>
    <dgm:cxn modelId="{7415180F-D166-423F-B51F-FAA0B4F9C7B7}" type="presParOf" srcId="{7967F46B-E8FE-4C0E-8966-4120FEAA60AC}" destId="{A8B98338-021B-42BF-A6E0-949C976E4A97}" srcOrd="9" destOrd="0" presId="urn:microsoft.com/office/officeart/2008/layout/BubblePictureList"/>
    <dgm:cxn modelId="{B4A8364C-36F2-4BD0-AF90-5618A327B995}" type="presParOf" srcId="{7967F46B-E8FE-4C0E-8966-4120FEAA60AC}" destId="{78CF6EF4-DAD1-4412-A54C-10CC3274D0F4}" srcOrd="10" destOrd="0" presId="urn:microsoft.com/office/officeart/2008/layout/BubblePictureList"/>
    <dgm:cxn modelId="{3D54CB97-2097-4980-A268-794BD1360780}" type="presParOf" srcId="{7967F46B-E8FE-4C0E-8966-4120FEAA60AC}" destId="{C8C257B9-C8DB-4EE1-B8B9-A6E53F70CFF5}" srcOrd="11" destOrd="0" presId="urn:microsoft.com/office/officeart/2008/layout/BubblePictureList"/>
    <dgm:cxn modelId="{F932D20E-29B6-4CC3-BC24-A52629517E0E}" type="presParOf" srcId="{7967F46B-E8FE-4C0E-8966-4120FEAA60AC}" destId="{09A355F5-E839-4143-BD03-BAA9AFEF0906}" srcOrd="12" destOrd="0" presId="urn:microsoft.com/office/officeart/2008/layout/BubblePictureList"/>
    <dgm:cxn modelId="{94F7A71E-9A45-4046-91E8-58F7CA4AF13D}" type="presParOf" srcId="{09A355F5-E839-4143-BD03-BAA9AFEF0906}" destId="{011BA0A0-97E2-43D5-9BB0-E78E317CC68B}" srcOrd="0" destOrd="0" presId="urn:microsoft.com/office/officeart/2008/layout/BubblePictureList"/>
    <dgm:cxn modelId="{DF49E63F-8A81-41B9-8662-DA5D2884F3AE}" type="presParOf" srcId="{7967F46B-E8FE-4C0E-8966-4120FEAA60AC}" destId="{555B4165-056F-4495-B892-8D246CFEB0B3}" srcOrd="13" destOrd="0" presId="urn:microsoft.com/office/officeart/2008/layout/BubblePictureList"/>
    <dgm:cxn modelId="{FE135ECA-C3E0-4B37-B3B0-9520F002C072}" type="presParOf" srcId="{555B4165-056F-4495-B892-8D246CFEB0B3}" destId="{14E9D657-74DC-46DA-83FF-09F8212C08B4}" srcOrd="0" destOrd="0" presId="urn:microsoft.com/office/officeart/2008/layout/BubblePictureList"/>
    <dgm:cxn modelId="{E74369AB-64CC-4921-856B-348866522A14}" type="presParOf" srcId="{7967F46B-E8FE-4C0E-8966-4120FEAA60AC}" destId="{F34DEF1D-CB9C-4968-8993-BD64B5D6E874}" srcOrd="14" destOrd="0" presId="urn:microsoft.com/office/officeart/2008/layout/BubblePictureList"/>
    <dgm:cxn modelId="{00F09F51-D882-4C4D-9B1C-9B8E93B89BF2}" type="presParOf" srcId="{7967F46B-E8FE-4C0E-8966-4120FEAA60AC}" destId="{DD18016C-F90E-4220-9787-F44B661F82BF}" srcOrd="15" destOrd="0" presId="urn:microsoft.com/office/officeart/2008/layout/BubblePictureList"/>
    <dgm:cxn modelId="{46F8DB83-1BB6-4C39-B366-0B1301808B2A}" type="presParOf" srcId="{7967F46B-E8FE-4C0E-8966-4120FEAA60AC}" destId="{3FDFD9FE-1F39-4052-A787-8575C2B4FE87}" srcOrd="16" destOrd="0" presId="urn:microsoft.com/office/officeart/2008/layout/BubblePictureList"/>
    <dgm:cxn modelId="{6D0DADC3-BC22-404C-96A6-E8D97F42B7C5}" type="presParOf" srcId="{3FDFD9FE-1F39-4052-A787-8575C2B4FE87}" destId="{ABF5F93F-0034-4802-A9AC-4E9D737EF5A5}" srcOrd="0" destOrd="0" presId="urn:microsoft.com/office/officeart/2008/layout/BubblePictureList"/>
    <dgm:cxn modelId="{C7481E25-AC32-4FF3-8745-2EC1758C906F}" type="presParOf" srcId="{7967F46B-E8FE-4C0E-8966-4120FEAA60AC}" destId="{59102D96-E347-46B6-8A61-58102AF59644}" srcOrd="17" destOrd="0" presId="urn:microsoft.com/office/officeart/2008/layout/BubblePictureList"/>
    <dgm:cxn modelId="{DBD67211-48D5-4684-B336-EFE1AE8AFFAF}" type="presParOf" srcId="{59102D96-E347-46B6-8A61-58102AF59644}" destId="{3332873D-6375-4E8C-8D27-ED605AAB6D6D}" srcOrd="0" destOrd="0" presId="urn:microsoft.com/office/officeart/2008/layout/BubblePictureList"/>
    <dgm:cxn modelId="{0C36514C-F3CA-462F-BB38-8EA459BA4240}" type="presParOf" srcId="{7967F46B-E8FE-4C0E-8966-4120FEAA60AC}" destId="{53196CD9-3708-41FD-B6E3-377AF5C9E08D}" srcOrd="18" destOrd="0" presId="urn:microsoft.com/office/officeart/2008/layout/BubblePictureList"/>
    <dgm:cxn modelId="{20ECAA2C-ED86-4F0D-AFA7-B27184672676}" type="presParOf" srcId="{7967F46B-E8FE-4C0E-8966-4120FEAA60AC}" destId="{FDC112C0-5B41-4393-B874-DB3591787728}" srcOrd="19" destOrd="0" presId="urn:microsoft.com/office/officeart/2008/layout/BubblePictureList"/>
    <dgm:cxn modelId="{C5E7E757-FD61-4F1B-9E06-09961FCDDE4B}" type="presParOf" srcId="{FDC112C0-5B41-4393-B874-DB3591787728}" destId="{037119E2-2C18-462A-8032-F30B4B595D1D}" srcOrd="0" destOrd="0" presId="urn:microsoft.com/office/officeart/2008/layout/BubblePictureList"/>
    <dgm:cxn modelId="{A325465A-822E-4EBD-BA9E-B052C01F2E67}" type="presParOf" srcId="{7967F46B-E8FE-4C0E-8966-4120FEAA60AC}" destId="{2F893618-2041-49D7-B6D7-E2D221A23009}" srcOrd="20" destOrd="0" presId="urn:microsoft.com/office/officeart/2008/layout/BubblePictureList"/>
    <dgm:cxn modelId="{DF183E88-32F0-43C6-AF9D-ECC9983B5D74}" type="presParOf" srcId="{7967F46B-E8FE-4C0E-8966-4120FEAA60AC}" destId="{42AC3D44-1BA0-482F-BB41-818AB18E69E1}" srcOrd="21" destOrd="0" presId="urn:microsoft.com/office/officeart/2008/layout/BubblePictureList"/>
    <dgm:cxn modelId="{5B487F27-E93E-4E21-87F3-EDC738A39334}" type="presParOf" srcId="{42AC3D44-1BA0-482F-BB41-818AB18E69E1}" destId="{64591046-D709-453C-9EC6-DD5525A83023}" srcOrd="0" destOrd="0" presId="urn:microsoft.com/office/officeart/2008/layout/BubblePictureList"/>
    <dgm:cxn modelId="{FB4F7BDA-98E6-48E2-A4AF-A4F58E821ECA}" type="presParOf" srcId="{7967F46B-E8FE-4C0E-8966-4120FEAA60AC}" destId="{791E2718-0DDA-4E79-A746-46B1A29B4BBA}" srcOrd="22" destOrd="0" presId="urn:microsoft.com/office/officeart/2008/layout/BubblePictureList"/>
    <dgm:cxn modelId="{B46332A9-2C91-4890-A4AF-C01F38C5EB7C}" type="presParOf" srcId="{7967F46B-E8FE-4C0E-8966-4120FEAA60AC}" destId="{455C97FB-4835-4F35-9B58-EA288E290168}" srcOrd="23" destOrd="0" presId="urn:microsoft.com/office/officeart/2008/layout/BubblePictureList"/>
    <dgm:cxn modelId="{2A205B22-3C89-4B7D-B39C-09B38356721F}" type="presParOf" srcId="{455C97FB-4835-4F35-9B58-EA288E290168}" destId="{6E00AC21-AD5E-4177-9ED0-5A55D9F0B861}" srcOrd="0" destOrd="0" presId="urn:microsoft.com/office/officeart/2008/layout/BubblePictureList"/>
    <dgm:cxn modelId="{A0D9DDFB-D015-45ED-83D8-657940586B77}" type="presParOf" srcId="{7967F46B-E8FE-4C0E-8966-4120FEAA60AC}" destId="{60F37D63-3600-41A9-99E7-D41829675219}" srcOrd="24" destOrd="0" presId="urn:microsoft.com/office/officeart/2008/layout/BubblePictureList"/>
    <dgm:cxn modelId="{565B2820-E492-41E4-949B-BC93C7184018}" type="presParOf" srcId="{7967F46B-E8FE-4C0E-8966-4120FEAA60AC}" destId="{2FAD71ED-9F4B-495A-B042-C70F55468BA5}" srcOrd="25" destOrd="0" presId="urn:microsoft.com/office/officeart/2008/layout/BubblePictureList"/>
    <dgm:cxn modelId="{0D1059F3-A9C5-49C6-B91D-EFCDC6007620}" type="presParOf" srcId="{2FAD71ED-9F4B-495A-B042-C70F55468BA5}" destId="{11F9C637-2FA4-48DE-B705-FBF0A2299F33}" srcOrd="0" destOrd="0" presId="urn:microsoft.com/office/officeart/2008/layout/BubblePictureList"/>
    <dgm:cxn modelId="{8359B10F-A13F-423F-A4EE-2DE02688213E}" type="presParOf" srcId="{7967F46B-E8FE-4C0E-8966-4120FEAA60AC}" destId="{767156D7-041B-4013-BB49-596CDF210FB3}" srcOrd="26" destOrd="0" presId="urn:microsoft.com/office/officeart/2008/layout/BubblePictureList"/>
    <dgm:cxn modelId="{B912D39D-B032-46CC-95A7-DC241C5EC5BE}" type="presParOf" srcId="{767156D7-041B-4013-BB49-596CDF210FB3}" destId="{7A754969-B077-4EB9-92E6-66FE10E63A4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F5DF0-DDF6-4F20-9639-EA08430FF8F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6798549-FE68-4AF1-878A-D40DD0C3A364}">
      <dgm:prSet phldrT="[Szöveg]" custT="1"/>
      <dgm:spPr/>
      <dgm:t>
        <a:bodyPr/>
        <a:lstStyle/>
        <a:p>
          <a:r>
            <a:rPr lang="hu-HU" sz="1400" dirty="0" smtClean="0">
              <a:latin typeface="+mn-lt"/>
            </a:rPr>
            <a:t>Nem születik* gyermek a folyósítást követő első 5 évben</a:t>
          </a:r>
          <a:endParaRPr lang="hu-HU" sz="1400" dirty="0"/>
        </a:p>
      </dgm:t>
    </dgm:pt>
    <dgm:pt modelId="{3D2AA95C-5C63-48E9-87AB-3F4F7FA0C2E7}" type="parTrans" cxnId="{5F0BB85C-09E8-48E9-ADAA-AA24530996DE}">
      <dgm:prSet/>
      <dgm:spPr/>
      <dgm:t>
        <a:bodyPr/>
        <a:lstStyle/>
        <a:p>
          <a:endParaRPr lang="hu-HU"/>
        </a:p>
      </dgm:t>
    </dgm:pt>
    <dgm:pt modelId="{BFAE429B-8C03-4DC6-826D-06A51165FDB1}" type="sibTrans" cxnId="{5F0BB85C-09E8-48E9-ADAA-AA24530996DE}">
      <dgm:prSet/>
      <dgm:spPr/>
      <dgm:t>
        <a:bodyPr/>
        <a:lstStyle/>
        <a:p>
          <a:endParaRPr lang="hu-HU"/>
        </a:p>
      </dgm:t>
    </dgm:pt>
    <dgm:pt modelId="{2A0B05EF-BCAA-4A2C-A5A2-FAE9DB5EC06E}">
      <dgm:prSet phldrT="[Szöveg]" custT="1"/>
      <dgm:spPr/>
      <dgm:t>
        <a:bodyPr/>
        <a:lstStyle/>
        <a:p>
          <a:r>
            <a:rPr lang="hu-HU" sz="1400" dirty="0" smtClean="0">
              <a:latin typeface="+mn-lt"/>
            </a:rPr>
            <a:t>Támogatott személyek egyike sem rendelkezik magyarországi lakcímmel</a:t>
          </a:r>
          <a:r>
            <a:rPr lang="hu-HU" sz="1100" dirty="0" smtClean="0">
              <a:solidFill>
                <a:schemeClr val="bg1">
                  <a:lumMod val="50000"/>
                </a:schemeClr>
              </a:solidFill>
              <a:latin typeface="+mn-lt"/>
            </a:rPr>
            <a:t>, </a:t>
          </a:r>
          <a:endParaRPr lang="hu-HU" sz="1100" dirty="0"/>
        </a:p>
      </dgm:t>
    </dgm:pt>
    <dgm:pt modelId="{7209692E-87A9-4B44-B14C-F3B6A1066111}" type="parTrans" cxnId="{756408A7-1228-4D2B-BC39-2C6A78B9A16C}">
      <dgm:prSet/>
      <dgm:spPr/>
      <dgm:t>
        <a:bodyPr/>
        <a:lstStyle/>
        <a:p>
          <a:endParaRPr lang="hu-HU"/>
        </a:p>
      </dgm:t>
    </dgm:pt>
    <dgm:pt modelId="{21D68512-CD92-49D6-A5BD-E5A10B97D48C}" type="sibTrans" cxnId="{756408A7-1228-4D2B-BC39-2C6A78B9A16C}">
      <dgm:prSet/>
      <dgm:spPr/>
      <dgm:t>
        <a:bodyPr/>
        <a:lstStyle/>
        <a:p>
          <a:endParaRPr lang="hu-HU"/>
        </a:p>
      </dgm:t>
    </dgm:pt>
    <dgm:pt modelId="{E54CCD9A-2A84-4AE0-B951-FE785473B323}">
      <dgm:prSet phldrT="[Szöveg]" custT="1"/>
      <dgm:spPr/>
      <dgm:t>
        <a:bodyPr/>
        <a:lstStyle/>
        <a:p>
          <a:r>
            <a:rPr lang="hu-HU" sz="1400" dirty="0" smtClean="0">
              <a:latin typeface="+mn-lt"/>
            </a:rPr>
            <a:t>Gyermekvállalási támogatással érintett gyermeket egyik szülő sem neveli közös háztartásban, </a:t>
          </a:r>
          <a:endParaRPr lang="hu-HU" sz="1400" dirty="0"/>
        </a:p>
      </dgm:t>
    </dgm:pt>
    <dgm:pt modelId="{6B23368C-08E6-43D7-A1FF-558F5B6F620D}" type="parTrans" cxnId="{1B4E9C02-7494-4BFC-8717-466E0150B40D}">
      <dgm:prSet/>
      <dgm:spPr/>
      <dgm:t>
        <a:bodyPr/>
        <a:lstStyle/>
        <a:p>
          <a:endParaRPr lang="hu-HU"/>
        </a:p>
      </dgm:t>
    </dgm:pt>
    <dgm:pt modelId="{D6870BC3-FE05-454A-96D1-D7E852B4AE01}" type="sibTrans" cxnId="{1B4E9C02-7494-4BFC-8717-466E0150B40D}">
      <dgm:prSet/>
      <dgm:spPr/>
      <dgm:t>
        <a:bodyPr/>
        <a:lstStyle/>
        <a:p>
          <a:endParaRPr lang="hu-HU"/>
        </a:p>
      </dgm:t>
    </dgm:pt>
    <dgm:pt modelId="{53D8FDD3-F9D3-4F19-A9CE-ECB8D655DDA7}">
      <dgm:prSet custT="1"/>
      <dgm:spPr/>
      <dgm:t>
        <a:bodyPr/>
        <a:lstStyle/>
        <a:p>
          <a:r>
            <a:rPr lang="hu-HU" sz="1400" i="1" dirty="0" smtClean="0">
              <a:solidFill>
                <a:schemeClr val="bg1">
                  <a:lumMod val="50000"/>
                </a:schemeClr>
              </a:solidFill>
              <a:latin typeface="+mn-lt"/>
            </a:rPr>
            <a:t>az 5 éves időszak lejártát követően a kamattámogatás nélkül kamatozik a hitel.</a:t>
          </a:r>
          <a:endParaRPr lang="hu-HU" sz="1400" dirty="0"/>
        </a:p>
      </dgm:t>
    </dgm:pt>
    <dgm:pt modelId="{075BA140-5859-474F-931D-EC18A3B5EFC0}" type="parTrans" cxnId="{175E38B6-7C33-4D12-BD38-EAE39EB642BB}">
      <dgm:prSet/>
      <dgm:spPr/>
      <dgm:t>
        <a:bodyPr/>
        <a:lstStyle/>
        <a:p>
          <a:endParaRPr lang="hu-HU"/>
        </a:p>
      </dgm:t>
    </dgm:pt>
    <dgm:pt modelId="{9DEA267E-86B0-457F-8065-77D1C2864EF4}" type="sibTrans" cxnId="{175E38B6-7C33-4D12-BD38-EAE39EB642BB}">
      <dgm:prSet/>
      <dgm:spPr/>
      <dgm:t>
        <a:bodyPr/>
        <a:lstStyle/>
        <a:p>
          <a:endParaRPr lang="hu-HU"/>
        </a:p>
      </dgm:t>
    </dgm:pt>
    <dgm:pt modelId="{A53763D5-2FAB-49F4-BE86-A32324E3DA6E}">
      <dgm:prSet custT="1"/>
      <dgm:spPr/>
      <dgm:t>
        <a:bodyPr/>
        <a:lstStyle/>
        <a:p>
          <a:r>
            <a:rPr lang="hu-HU" sz="1400" i="1" dirty="0" smtClean="0">
              <a:solidFill>
                <a:schemeClr val="bg1">
                  <a:lumMod val="50000"/>
                </a:schemeClr>
              </a:solidFill>
              <a:latin typeface="+mn-lt"/>
            </a:rPr>
            <a:t>lakcím megszűnést követő naptól kamattámogatás nélkül kamatozik a hitel</a:t>
          </a:r>
          <a:endParaRPr lang="hu-HU" sz="1400" dirty="0"/>
        </a:p>
      </dgm:t>
    </dgm:pt>
    <dgm:pt modelId="{9884546F-F709-4AE5-BF5A-2BDC83A506AB}" type="parTrans" cxnId="{74300341-DE9D-409A-A6AA-0B856EA67D18}">
      <dgm:prSet/>
      <dgm:spPr/>
      <dgm:t>
        <a:bodyPr/>
        <a:lstStyle/>
        <a:p>
          <a:endParaRPr lang="hu-HU"/>
        </a:p>
      </dgm:t>
    </dgm:pt>
    <dgm:pt modelId="{1EB35D8A-B942-4104-9671-F4991222282C}" type="sibTrans" cxnId="{74300341-DE9D-409A-A6AA-0B856EA67D18}">
      <dgm:prSet/>
      <dgm:spPr/>
      <dgm:t>
        <a:bodyPr/>
        <a:lstStyle/>
        <a:p>
          <a:endParaRPr lang="hu-HU"/>
        </a:p>
      </dgm:t>
    </dgm:pt>
    <dgm:pt modelId="{6F2C9ECA-0D71-4585-BEF1-AFF6B16AED47}">
      <dgm:prSet custT="1"/>
      <dgm:spPr/>
      <dgm:t>
        <a:bodyPr/>
        <a:lstStyle/>
        <a:p>
          <a:r>
            <a:rPr lang="hu-HU" sz="1400" i="1" dirty="0" smtClean="0">
              <a:solidFill>
                <a:schemeClr val="bg1">
                  <a:lumMod val="50000"/>
                </a:schemeClr>
              </a:solidFill>
              <a:latin typeface="+mn-lt"/>
            </a:rPr>
            <a:t>a szülők háztartásából való kikerülését követő naptól kamattámogatás nélkül kamatozik a hitel</a:t>
          </a:r>
          <a:endParaRPr lang="hu-HU" sz="1400" dirty="0"/>
        </a:p>
      </dgm:t>
    </dgm:pt>
    <dgm:pt modelId="{BF4B965B-B0D2-4317-93CE-4703A286D28E}" type="parTrans" cxnId="{BBCFBF27-B2BF-4D67-AEFD-B2639D4065A3}">
      <dgm:prSet/>
      <dgm:spPr/>
      <dgm:t>
        <a:bodyPr/>
        <a:lstStyle/>
        <a:p>
          <a:endParaRPr lang="hu-HU"/>
        </a:p>
      </dgm:t>
    </dgm:pt>
    <dgm:pt modelId="{D4ECA2A0-31C5-49BF-84C8-58D9926FF5BA}" type="sibTrans" cxnId="{BBCFBF27-B2BF-4D67-AEFD-B2639D4065A3}">
      <dgm:prSet/>
      <dgm:spPr/>
      <dgm:t>
        <a:bodyPr/>
        <a:lstStyle/>
        <a:p>
          <a:endParaRPr lang="hu-HU"/>
        </a:p>
      </dgm:t>
    </dgm:pt>
    <dgm:pt modelId="{E0D6AB8E-1F00-417E-99D6-79C8642389A3}" type="pres">
      <dgm:prSet presAssocID="{83BF5DF0-DDF6-4F20-9639-EA08430FF8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7BFDC38-3053-4ECE-BA7A-9BBFF5437731}" type="pres">
      <dgm:prSet presAssocID="{76798549-FE68-4AF1-878A-D40DD0C3A364}" presName="parentLin" presStyleCnt="0"/>
      <dgm:spPr/>
    </dgm:pt>
    <dgm:pt modelId="{FA77A162-2C9A-4E34-83B1-D508FBAF8AD2}" type="pres">
      <dgm:prSet presAssocID="{76798549-FE68-4AF1-878A-D40DD0C3A364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1A7C36C9-71F9-44F5-A533-6572BBF5F457}" type="pres">
      <dgm:prSet presAssocID="{76798549-FE68-4AF1-878A-D40DD0C3A364}" presName="parentText" presStyleLbl="node1" presStyleIdx="0" presStyleCnt="3" custScaleX="130336" custScaleY="6183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45C964-7852-421C-8F1A-9B8AC45AFA5D}" type="pres">
      <dgm:prSet presAssocID="{76798549-FE68-4AF1-878A-D40DD0C3A364}" presName="negativeSpace" presStyleCnt="0"/>
      <dgm:spPr/>
    </dgm:pt>
    <dgm:pt modelId="{1F12829D-38C5-4FA1-A046-90721B72B2DD}" type="pres">
      <dgm:prSet presAssocID="{76798549-FE68-4AF1-878A-D40DD0C3A36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BEBF90-9D7A-4A4F-BDEE-5C2B131B6C6A}" type="pres">
      <dgm:prSet presAssocID="{BFAE429B-8C03-4DC6-826D-06A51165FDB1}" presName="spaceBetweenRectangles" presStyleCnt="0"/>
      <dgm:spPr/>
    </dgm:pt>
    <dgm:pt modelId="{441DD830-8621-4EB6-8666-4CA6E27C2575}" type="pres">
      <dgm:prSet presAssocID="{2A0B05EF-BCAA-4A2C-A5A2-FAE9DB5EC06E}" presName="parentLin" presStyleCnt="0"/>
      <dgm:spPr/>
    </dgm:pt>
    <dgm:pt modelId="{6BB65E21-345A-4BE9-ACA8-EBBEDEF43531}" type="pres">
      <dgm:prSet presAssocID="{2A0B05EF-BCAA-4A2C-A5A2-FAE9DB5EC06E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4C459C09-2C52-407B-AC30-535D6D3D7DDD}" type="pres">
      <dgm:prSet presAssocID="{2A0B05EF-BCAA-4A2C-A5A2-FAE9DB5EC06E}" presName="parentText" presStyleLbl="node1" presStyleIdx="1" presStyleCnt="3" custScaleX="130266" custScaleY="6563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1BCD59-818F-41BF-98A6-048D7CB16620}" type="pres">
      <dgm:prSet presAssocID="{2A0B05EF-BCAA-4A2C-A5A2-FAE9DB5EC06E}" presName="negativeSpace" presStyleCnt="0"/>
      <dgm:spPr/>
    </dgm:pt>
    <dgm:pt modelId="{AB5A050C-F9CA-45C2-AA32-BAE3E2073DCD}" type="pres">
      <dgm:prSet presAssocID="{2A0B05EF-BCAA-4A2C-A5A2-FAE9DB5EC06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703B1-636F-463D-8B90-F33F24FB2166}" type="pres">
      <dgm:prSet presAssocID="{21D68512-CD92-49D6-A5BD-E5A10B97D48C}" presName="spaceBetweenRectangles" presStyleCnt="0"/>
      <dgm:spPr/>
    </dgm:pt>
    <dgm:pt modelId="{30D42A59-9827-4427-A75E-943C8AF24A93}" type="pres">
      <dgm:prSet presAssocID="{E54CCD9A-2A84-4AE0-B951-FE785473B323}" presName="parentLin" presStyleCnt="0"/>
      <dgm:spPr/>
    </dgm:pt>
    <dgm:pt modelId="{A6745D29-B5FE-4C0D-85F2-5B76307D62B4}" type="pres">
      <dgm:prSet presAssocID="{E54CCD9A-2A84-4AE0-B951-FE785473B323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533FD441-BDCF-4EAB-AC09-928510014A1E}" type="pres">
      <dgm:prSet presAssocID="{E54CCD9A-2A84-4AE0-B951-FE785473B323}" presName="parentText" presStyleLbl="node1" presStyleIdx="2" presStyleCnt="3" custScaleX="130008" custScaleY="5485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A5FC1E-A986-459C-974C-56F88B91F6D7}" type="pres">
      <dgm:prSet presAssocID="{E54CCD9A-2A84-4AE0-B951-FE785473B323}" presName="negativeSpace" presStyleCnt="0"/>
      <dgm:spPr/>
    </dgm:pt>
    <dgm:pt modelId="{8948420C-E873-40EB-9F7F-35998DB77D60}" type="pres">
      <dgm:prSet presAssocID="{E54CCD9A-2A84-4AE0-B951-FE785473B3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A9CE783-35EC-486E-8A40-E3C9E7C93E3F}" type="presOf" srcId="{53D8FDD3-F9D3-4F19-A9CE-ECB8D655DDA7}" destId="{1F12829D-38C5-4FA1-A046-90721B72B2DD}" srcOrd="0" destOrd="0" presId="urn:microsoft.com/office/officeart/2005/8/layout/list1"/>
    <dgm:cxn modelId="{1B4E9C02-7494-4BFC-8717-466E0150B40D}" srcId="{83BF5DF0-DDF6-4F20-9639-EA08430FF8F4}" destId="{E54CCD9A-2A84-4AE0-B951-FE785473B323}" srcOrd="2" destOrd="0" parTransId="{6B23368C-08E6-43D7-A1FF-558F5B6F620D}" sibTransId="{D6870BC3-FE05-454A-96D1-D7E852B4AE01}"/>
    <dgm:cxn modelId="{756408A7-1228-4D2B-BC39-2C6A78B9A16C}" srcId="{83BF5DF0-DDF6-4F20-9639-EA08430FF8F4}" destId="{2A0B05EF-BCAA-4A2C-A5A2-FAE9DB5EC06E}" srcOrd="1" destOrd="0" parTransId="{7209692E-87A9-4B44-B14C-F3B6A1066111}" sibTransId="{21D68512-CD92-49D6-A5BD-E5A10B97D48C}"/>
    <dgm:cxn modelId="{175E38B6-7C33-4D12-BD38-EAE39EB642BB}" srcId="{76798549-FE68-4AF1-878A-D40DD0C3A364}" destId="{53D8FDD3-F9D3-4F19-A9CE-ECB8D655DDA7}" srcOrd="0" destOrd="0" parTransId="{075BA140-5859-474F-931D-EC18A3B5EFC0}" sibTransId="{9DEA267E-86B0-457F-8065-77D1C2864EF4}"/>
    <dgm:cxn modelId="{E4D4A037-EF8B-4D08-BCDA-5AFA342E431D}" type="presOf" srcId="{76798549-FE68-4AF1-878A-D40DD0C3A364}" destId="{FA77A162-2C9A-4E34-83B1-D508FBAF8AD2}" srcOrd="0" destOrd="0" presId="urn:microsoft.com/office/officeart/2005/8/layout/list1"/>
    <dgm:cxn modelId="{BE4506BE-18D7-48F7-936A-FCC65C92F212}" type="presOf" srcId="{E54CCD9A-2A84-4AE0-B951-FE785473B323}" destId="{A6745D29-B5FE-4C0D-85F2-5B76307D62B4}" srcOrd="0" destOrd="0" presId="urn:microsoft.com/office/officeart/2005/8/layout/list1"/>
    <dgm:cxn modelId="{74300341-DE9D-409A-A6AA-0B856EA67D18}" srcId="{2A0B05EF-BCAA-4A2C-A5A2-FAE9DB5EC06E}" destId="{A53763D5-2FAB-49F4-BE86-A32324E3DA6E}" srcOrd="0" destOrd="0" parTransId="{9884546F-F709-4AE5-BF5A-2BDC83A506AB}" sibTransId="{1EB35D8A-B942-4104-9671-F4991222282C}"/>
    <dgm:cxn modelId="{8DAAE8EC-78F0-4EC8-971C-B0E9EB6E8D31}" type="presOf" srcId="{2A0B05EF-BCAA-4A2C-A5A2-FAE9DB5EC06E}" destId="{6BB65E21-345A-4BE9-ACA8-EBBEDEF43531}" srcOrd="0" destOrd="0" presId="urn:microsoft.com/office/officeart/2005/8/layout/list1"/>
    <dgm:cxn modelId="{9EF3D0FF-ABAF-448C-BF15-C7715D4FA96C}" type="presOf" srcId="{A53763D5-2FAB-49F4-BE86-A32324E3DA6E}" destId="{AB5A050C-F9CA-45C2-AA32-BAE3E2073DCD}" srcOrd="0" destOrd="0" presId="urn:microsoft.com/office/officeart/2005/8/layout/list1"/>
    <dgm:cxn modelId="{BBCFBF27-B2BF-4D67-AEFD-B2639D4065A3}" srcId="{E54CCD9A-2A84-4AE0-B951-FE785473B323}" destId="{6F2C9ECA-0D71-4585-BEF1-AFF6B16AED47}" srcOrd="0" destOrd="0" parTransId="{BF4B965B-B0D2-4317-93CE-4703A286D28E}" sibTransId="{D4ECA2A0-31C5-49BF-84C8-58D9926FF5BA}"/>
    <dgm:cxn modelId="{77E258FC-DFA7-4A05-9E89-491F1C56BAD6}" type="presOf" srcId="{E54CCD9A-2A84-4AE0-B951-FE785473B323}" destId="{533FD441-BDCF-4EAB-AC09-928510014A1E}" srcOrd="1" destOrd="0" presId="urn:microsoft.com/office/officeart/2005/8/layout/list1"/>
    <dgm:cxn modelId="{ECB7CC82-9CC1-494D-A521-9B63F12D30DB}" type="presOf" srcId="{2A0B05EF-BCAA-4A2C-A5A2-FAE9DB5EC06E}" destId="{4C459C09-2C52-407B-AC30-535D6D3D7DDD}" srcOrd="1" destOrd="0" presId="urn:microsoft.com/office/officeart/2005/8/layout/list1"/>
    <dgm:cxn modelId="{E3D79E64-0FAB-4327-B354-855D322C8195}" type="presOf" srcId="{76798549-FE68-4AF1-878A-D40DD0C3A364}" destId="{1A7C36C9-71F9-44F5-A533-6572BBF5F457}" srcOrd="1" destOrd="0" presId="urn:microsoft.com/office/officeart/2005/8/layout/list1"/>
    <dgm:cxn modelId="{C0BD0E9B-53E4-4129-82C7-5B6EC9E45606}" type="presOf" srcId="{6F2C9ECA-0D71-4585-BEF1-AFF6B16AED47}" destId="{8948420C-E873-40EB-9F7F-35998DB77D60}" srcOrd="0" destOrd="0" presId="urn:microsoft.com/office/officeart/2005/8/layout/list1"/>
    <dgm:cxn modelId="{5F0BB85C-09E8-48E9-ADAA-AA24530996DE}" srcId="{83BF5DF0-DDF6-4F20-9639-EA08430FF8F4}" destId="{76798549-FE68-4AF1-878A-D40DD0C3A364}" srcOrd="0" destOrd="0" parTransId="{3D2AA95C-5C63-48E9-87AB-3F4F7FA0C2E7}" sibTransId="{BFAE429B-8C03-4DC6-826D-06A51165FDB1}"/>
    <dgm:cxn modelId="{F864D4C7-5EFA-4ADF-AB22-BEEFB74925F1}" type="presOf" srcId="{83BF5DF0-DDF6-4F20-9639-EA08430FF8F4}" destId="{E0D6AB8E-1F00-417E-99D6-79C8642389A3}" srcOrd="0" destOrd="0" presId="urn:microsoft.com/office/officeart/2005/8/layout/list1"/>
    <dgm:cxn modelId="{CD10474B-8C4E-4DBD-913B-579878C83B93}" type="presParOf" srcId="{E0D6AB8E-1F00-417E-99D6-79C8642389A3}" destId="{67BFDC38-3053-4ECE-BA7A-9BBFF5437731}" srcOrd="0" destOrd="0" presId="urn:microsoft.com/office/officeart/2005/8/layout/list1"/>
    <dgm:cxn modelId="{034C8848-32CD-4302-A543-5981AE2B8A56}" type="presParOf" srcId="{67BFDC38-3053-4ECE-BA7A-9BBFF5437731}" destId="{FA77A162-2C9A-4E34-83B1-D508FBAF8AD2}" srcOrd="0" destOrd="0" presId="urn:microsoft.com/office/officeart/2005/8/layout/list1"/>
    <dgm:cxn modelId="{8CBF9E89-EB87-4DBF-999C-FB775BA3538B}" type="presParOf" srcId="{67BFDC38-3053-4ECE-BA7A-9BBFF5437731}" destId="{1A7C36C9-71F9-44F5-A533-6572BBF5F457}" srcOrd="1" destOrd="0" presId="urn:microsoft.com/office/officeart/2005/8/layout/list1"/>
    <dgm:cxn modelId="{058C9160-8C96-4B1A-88DB-91099F46A57B}" type="presParOf" srcId="{E0D6AB8E-1F00-417E-99D6-79C8642389A3}" destId="{CB45C964-7852-421C-8F1A-9B8AC45AFA5D}" srcOrd="1" destOrd="0" presId="urn:microsoft.com/office/officeart/2005/8/layout/list1"/>
    <dgm:cxn modelId="{5D0AC480-B96F-440D-9CDD-7D0639791AFD}" type="presParOf" srcId="{E0D6AB8E-1F00-417E-99D6-79C8642389A3}" destId="{1F12829D-38C5-4FA1-A046-90721B72B2DD}" srcOrd="2" destOrd="0" presId="urn:microsoft.com/office/officeart/2005/8/layout/list1"/>
    <dgm:cxn modelId="{F93E4E7F-3840-4DB9-9B57-9F27AB508394}" type="presParOf" srcId="{E0D6AB8E-1F00-417E-99D6-79C8642389A3}" destId="{E8BEBF90-9D7A-4A4F-BDEE-5C2B131B6C6A}" srcOrd="3" destOrd="0" presId="urn:microsoft.com/office/officeart/2005/8/layout/list1"/>
    <dgm:cxn modelId="{864539C8-7A81-4293-BFA5-A38728B2BEF1}" type="presParOf" srcId="{E0D6AB8E-1F00-417E-99D6-79C8642389A3}" destId="{441DD830-8621-4EB6-8666-4CA6E27C2575}" srcOrd="4" destOrd="0" presId="urn:microsoft.com/office/officeart/2005/8/layout/list1"/>
    <dgm:cxn modelId="{A5DB9EA2-CC0D-4665-A880-99835E9E579D}" type="presParOf" srcId="{441DD830-8621-4EB6-8666-4CA6E27C2575}" destId="{6BB65E21-345A-4BE9-ACA8-EBBEDEF43531}" srcOrd="0" destOrd="0" presId="urn:microsoft.com/office/officeart/2005/8/layout/list1"/>
    <dgm:cxn modelId="{FE087140-0B6D-4A26-943C-6D8827D78769}" type="presParOf" srcId="{441DD830-8621-4EB6-8666-4CA6E27C2575}" destId="{4C459C09-2C52-407B-AC30-535D6D3D7DDD}" srcOrd="1" destOrd="0" presId="urn:microsoft.com/office/officeart/2005/8/layout/list1"/>
    <dgm:cxn modelId="{F5DD1446-02FD-476B-9842-9E9F768796AF}" type="presParOf" srcId="{E0D6AB8E-1F00-417E-99D6-79C8642389A3}" destId="{601BCD59-818F-41BF-98A6-048D7CB16620}" srcOrd="5" destOrd="0" presId="urn:microsoft.com/office/officeart/2005/8/layout/list1"/>
    <dgm:cxn modelId="{3F3E8491-8341-42F2-A2EA-7E1D845293BF}" type="presParOf" srcId="{E0D6AB8E-1F00-417E-99D6-79C8642389A3}" destId="{AB5A050C-F9CA-45C2-AA32-BAE3E2073DCD}" srcOrd="6" destOrd="0" presId="urn:microsoft.com/office/officeart/2005/8/layout/list1"/>
    <dgm:cxn modelId="{EC9832FA-DE4E-41A2-8C81-3C73FC119AC7}" type="presParOf" srcId="{E0D6AB8E-1F00-417E-99D6-79C8642389A3}" destId="{675703B1-636F-463D-8B90-F33F24FB2166}" srcOrd="7" destOrd="0" presId="urn:microsoft.com/office/officeart/2005/8/layout/list1"/>
    <dgm:cxn modelId="{9ECBC3EA-E869-4373-B64D-F2D224AB9DE5}" type="presParOf" srcId="{E0D6AB8E-1F00-417E-99D6-79C8642389A3}" destId="{30D42A59-9827-4427-A75E-943C8AF24A93}" srcOrd="8" destOrd="0" presId="urn:microsoft.com/office/officeart/2005/8/layout/list1"/>
    <dgm:cxn modelId="{693B25B8-AE48-4222-93A0-893A8B2F7C69}" type="presParOf" srcId="{30D42A59-9827-4427-A75E-943C8AF24A93}" destId="{A6745D29-B5FE-4C0D-85F2-5B76307D62B4}" srcOrd="0" destOrd="0" presId="urn:microsoft.com/office/officeart/2005/8/layout/list1"/>
    <dgm:cxn modelId="{9AD0DCA6-4FB0-4F4D-901E-DECBF8BA9018}" type="presParOf" srcId="{30D42A59-9827-4427-A75E-943C8AF24A93}" destId="{533FD441-BDCF-4EAB-AC09-928510014A1E}" srcOrd="1" destOrd="0" presId="urn:microsoft.com/office/officeart/2005/8/layout/list1"/>
    <dgm:cxn modelId="{0B6685EC-CD27-4AC3-BD18-3FA16612A80E}" type="presParOf" srcId="{E0D6AB8E-1F00-417E-99D6-79C8642389A3}" destId="{79A5FC1E-A986-459C-974C-56F88B91F6D7}" srcOrd="9" destOrd="0" presId="urn:microsoft.com/office/officeart/2005/8/layout/list1"/>
    <dgm:cxn modelId="{82125C0C-91B7-4097-8DE1-AB4EC0493F0A}" type="presParOf" srcId="{E0D6AB8E-1F00-417E-99D6-79C8642389A3}" destId="{8948420C-E873-40EB-9F7F-35998DB77D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E1609-A511-412C-B1B1-473B559B8E1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B5D707A-0EA6-4642-88BE-780972E5F215}">
      <dgm:prSet phldrT="[Szöveg]" custT="1"/>
      <dgm:spPr/>
      <dgm:t>
        <a:bodyPr/>
        <a:lstStyle/>
        <a:p>
          <a:pPr algn="l"/>
          <a:r>
            <a:rPr lang="hu-HU" sz="1800" dirty="0" smtClean="0"/>
            <a:t>Legalább 50% </a:t>
          </a:r>
          <a:r>
            <a:rPr lang="hu-HU" sz="1800" dirty="0" err="1" smtClean="0"/>
            <a:t>-os</a:t>
          </a:r>
          <a:r>
            <a:rPr lang="hu-HU" sz="1800" dirty="0" smtClean="0"/>
            <a:t> előtörlesztés </a:t>
          </a:r>
          <a:endParaRPr lang="hu-HU" sz="1800" dirty="0"/>
        </a:p>
      </dgm:t>
    </dgm:pt>
    <dgm:pt modelId="{BBCFAA07-03B5-491D-B456-C103542B5D94}" type="parTrans" cxnId="{4E5D6A92-047C-4365-9D55-9E48B4C4FA23}">
      <dgm:prSet/>
      <dgm:spPr/>
      <dgm:t>
        <a:bodyPr/>
        <a:lstStyle/>
        <a:p>
          <a:endParaRPr lang="hu-HU"/>
        </a:p>
      </dgm:t>
    </dgm:pt>
    <dgm:pt modelId="{4F0B4156-AEE9-4B01-949D-1572FCC044DE}" type="sibTrans" cxnId="{4E5D6A92-047C-4365-9D55-9E48B4C4FA23}">
      <dgm:prSet/>
      <dgm:spPr/>
      <dgm:t>
        <a:bodyPr/>
        <a:lstStyle/>
        <a:p>
          <a:endParaRPr lang="hu-HU"/>
        </a:p>
      </dgm:t>
    </dgm:pt>
    <dgm:pt modelId="{7E69EDBE-1694-4394-A9FD-30DCBC5A5AE8}">
      <dgm:prSet phldrT="[Szöveg]" custT="1"/>
      <dgm:spPr/>
      <dgm:t>
        <a:bodyPr/>
        <a:lstStyle/>
        <a:p>
          <a:r>
            <a:rPr lang="hu-HU" sz="1400" dirty="0" smtClean="0"/>
            <a:t>Az előtörlesztett összegre eső </a:t>
          </a:r>
          <a:r>
            <a:rPr lang="hu-HU" sz="1400" b="0" dirty="0" smtClean="0"/>
            <a:t>kamattámogatást egy összegben vissza kell fizetni, </a:t>
          </a:r>
          <a:r>
            <a:rPr lang="hu-HU" sz="1400" dirty="0" smtClean="0"/>
            <a:t>melyről</a:t>
          </a:r>
          <a:endParaRPr lang="hu-HU" sz="1400" dirty="0"/>
        </a:p>
      </dgm:t>
    </dgm:pt>
    <dgm:pt modelId="{B4C89CF9-B64B-4787-8303-BB45F6B5FAE5}" type="parTrans" cxnId="{A19185FD-0922-4D7A-8102-1AEB89246C2A}">
      <dgm:prSet/>
      <dgm:spPr/>
      <dgm:t>
        <a:bodyPr/>
        <a:lstStyle/>
        <a:p>
          <a:endParaRPr lang="hu-HU"/>
        </a:p>
      </dgm:t>
    </dgm:pt>
    <dgm:pt modelId="{A580B163-7F7C-4F41-87D7-4F9368C1D716}" type="sibTrans" cxnId="{A19185FD-0922-4D7A-8102-1AEB89246C2A}">
      <dgm:prSet/>
      <dgm:spPr/>
      <dgm:t>
        <a:bodyPr/>
        <a:lstStyle/>
        <a:p>
          <a:endParaRPr lang="hu-HU"/>
        </a:p>
      </dgm:t>
    </dgm:pt>
    <dgm:pt modelId="{E0593262-B0D6-477C-A39F-03DBB0B0A4F4}">
      <dgm:prSet phldrT="[Szöveg]" custT="1"/>
      <dgm:spPr/>
      <dgm:t>
        <a:bodyPr/>
        <a:lstStyle/>
        <a:p>
          <a:r>
            <a:rPr lang="hu-HU" sz="1400" dirty="0" smtClean="0"/>
            <a:t>a hitelintézet az előtörlesztést követő hónap 15. napjáig tájékoztatást küld</a:t>
          </a:r>
          <a:endParaRPr lang="hu-HU" sz="1400" dirty="0"/>
        </a:p>
      </dgm:t>
    </dgm:pt>
    <dgm:pt modelId="{D153D6B3-5B23-4E19-82A1-A38B7DB81593}" type="parTrans" cxnId="{58F22725-C519-4DFD-9EE1-74B1D1D7575B}">
      <dgm:prSet/>
      <dgm:spPr/>
      <dgm:t>
        <a:bodyPr/>
        <a:lstStyle/>
        <a:p>
          <a:endParaRPr lang="hu-HU"/>
        </a:p>
      </dgm:t>
    </dgm:pt>
    <dgm:pt modelId="{7D1F894E-5BA2-4B0C-A9C2-09B5CB0538DE}" type="sibTrans" cxnId="{58F22725-C519-4DFD-9EE1-74B1D1D7575B}">
      <dgm:prSet/>
      <dgm:spPr/>
      <dgm:t>
        <a:bodyPr/>
        <a:lstStyle/>
        <a:p>
          <a:endParaRPr lang="hu-HU"/>
        </a:p>
      </dgm:t>
    </dgm:pt>
    <dgm:pt modelId="{EFCDF4AD-5E77-4A95-B9F0-98C798518923}">
      <dgm:prSet phldrT="[Szöveg]" custT="1"/>
      <dgm:spPr/>
      <dgm:t>
        <a:bodyPr/>
        <a:lstStyle/>
        <a:p>
          <a:pPr algn="l"/>
          <a:r>
            <a:rPr lang="hu-HU" sz="1800" dirty="0" smtClean="0"/>
            <a:t>Utólagos kamattámogatás érvényesítés</a:t>
          </a:r>
          <a:endParaRPr lang="hu-HU" sz="1800" dirty="0"/>
        </a:p>
      </dgm:t>
    </dgm:pt>
    <dgm:pt modelId="{8EE5E23F-FD23-4387-8EC1-35E8B0660202}" type="parTrans" cxnId="{45F667E7-7F2C-4DEC-A9DB-DE3300E6031F}">
      <dgm:prSet/>
      <dgm:spPr/>
      <dgm:t>
        <a:bodyPr/>
        <a:lstStyle/>
        <a:p>
          <a:endParaRPr lang="hu-HU"/>
        </a:p>
      </dgm:t>
    </dgm:pt>
    <dgm:pt modelId="{9186D2BD-23D5-48C4-B26B-A388F0421CA9}" type="sibTrans" cxnId="{45F667E7-7F2C-4DEC-A9DB-DE3300E6031F}">
      <dgm:prSet/>
      <dgm:spPr/>
      <dgm:t>
        <a:bodyPr/>
        <a:lstStyle/>
        <a:p>
          <a:endParaRPr lang="hu-HU"/>
        </a:p>
      </dgm:t>
    </dgm:pt>
    <dgm:pt modelId="{22C0C464-FFC1-453A-AA5F-01C6F337FC70}">
      <dgm:prSet phldrT="[Szöveg]" custT="1"/>
      <dgm:spPr/>
      <dgm:t>
        <a:bodyPr/>
        <a:lstStyle/>
        <a:p>
          <a:r>
            <a:rPr lang="hu-HU" sz="1400" dirty="0" smtClean="0"/>
            <a:t>Ha az első 5 évben gyermek születik, az előtörlesztett részre visszafizetett kamattámogatást megtéríti</a:t>
          </a:r>
          <a:r>
            <a:rPr lang="hu-HU" sz="1800" dirty="0" smtClean="0"/>
            <a:t>, </a:t>
          </a:r>
          <a:r>
            <a:rPr lang="hu-HU" sz="1400" dirty="0" smtClean="0"/>
            <a:t>ha rendelkeznek magyarországi lakcímmel. </a:t>
          </a:r>
          <a:endParaRPr lang="hu-HU" sz="1800" dirty="0"/>
        </a:p>
      </dgm:t>
    </dgm:pt>
    <dgm:pt modelId="{9BAB0928-0FD1-4FF2-993A-C330B4870A18}" type="parTrans" cxnId="{92BFEDFB-6855-4370-A845-EDC9D7950F34}">
      <dgm:prSet/>
      <dgm:spPr/>
      <dgm:t>
        <a:bodyPr/>
        <a:lstStyle/>
        <a:p>
          <a:endParaRPr lang="hu-HU"/>
        </a:p>
      </dgm:t>
    </dgm:pt>
    <dgm:pt modelId="{9DD252FC-D334-4270-BE98-47F233E2A6DF}" type="sibTrans" cxnId="{92BFEDFB-6855-4370-A845-EDC9D7950F34}">
      <dgm:prSet/>
      <dgm:spPr/>
      <dgm:t>
        <a:bodyPr/>
        <a:lstStyle/>
        <a:p>
          <a:endParaRPr lang="hu-HU"/>
        </a:p>
      </dgm:t>
    </dgm:pt>
    <dgm:pt modelId="{FD51019D-5216-41A5-A8CB-262CABB3073B}">
      <dgm:prSet phldrT="[Szöveg]" custT="1"/>
      <dgm:spPr/>
      <dgm:t>
        <a:bodyPr/>
        <a:lstStyle/>
        <a:p>
          <a:pPr algn="l"/>
          <a:r>
            <a:rPr lang="hu-HU" sz="1800" dirty="0" smtClean="0"/>
            <a:t>Előtörlesztési díj</a:t>
          </a:r>
          <a:endParaRPr lang="hu-HU" sz="1800" dirty="0"/>
        </a:p>
      </dgm:t>
    </dgm:pt>
    <dgm:pt modelId="{A20D9B86-8BF8-4735-B363-20CBE5ED3F33}" type="parTrans" cxnId="{17CBB9D8-A172-463D-BF81-0A0DBAD4A97B}">
      <dgm:prSet/>
      <dgm:spPr/>
      <dgm:t>
        <a:bodyPr/>
        <a:lstStyle/>
        <a:p>
          <a:endParaRPr lang="hu-HU"/>
        </a:p>
      </dgm:t>
    </dgm:pt>
    <dgm:pt modelId="{AB2F3919-413F-4C28-8878-BE5210B3ACB3}" type="sibTrans" cxnId="{17CBB9D8-A172-463D-BF81-0A0DBAD4A97B}">
      <dgm:prSet/>
      <dgm:spPr/>
      <dgm:t>
        <a:bodyPr/>
        <a:lstStyle/>
        <a:p>
          <a:endParaRPr lang="hu-HU"/>
        </a:p>
      </dgm:t>
    </dgm:pt>
    <dgm:pt modelId="{CCF756B4-C245-4C71-AA6F-105544EE2765}">
      <dgm:prSet phldrT="[Szöveg]" custT="1"/>
      <dgm:spPr/>
      <dgm:t>
        <a:bodyPr/>
        <a:lstStyle/>
        <a:p>
          <a:r>
            <a:rPr lang="hu-HU" sz="1400" dirty="0" smtClean="0"/>
            <a:t>Előtörlesztési díj nem számítható fel </a:t>
          </a:r>
          <a:endParaRPr lang="hu-HU" sz="1400" dirty="0"/>
        </a:p>
      </dgm:t>
    </dgm:pt>
    <dgm:pt modelId="{30A7512D-7833-432C-B3AD-FC6171D88B8B}" type="parTrans" cxnId="{0BE65E8B-F065-424B-BE19-6D7DD358F0C5}">
      <dgm:prSet/>
      <dgm:spPr/>
      <dgm:t>
        <a:bodyPr/>
        <a:lstStyle/>
        <a:p>
          <a:endParaRPr lang="hu-HU"/>
        </a:p>
      </dgm:t>
    </dgm:pt>
    <dgm:pt modelId="{64554E99-28FC-4EBA-949C-8886C96B289D}" type="sibTrans" cxnId="{0BE65E8B-F065-424B-BE19-6D7DD358F0C5}">
      <dgm:prSet/>
      <dgm:spPr/>
      <dgm:t>
        <a:bodyPr/>
        <a:lstStyle/>
        <a:p>
          <a:endParaRPr lang="hu-HU"/>
        </a:p>
      </dgm:t>
    </dgm:pt>
    <dgm:pt modelId="{5D1C2C8F-CCA4-43E7-86E5-1538111F948F}" type="pres">
      <dgm:prSet presAssocID="{4C4E1609-A511-412C-B1B1-473B559B8E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B2F6E5C-AA58-4CF5-9422-91F05A69A8D7}" type="pres">
      <dgm:prSet presAssocID="{5B5D707A-0EA6-4642-88BE-780972E5F215}" presName="circle1" presStyleLbl="node1" presStyleIdx="0" presStyleCnt="3"/>
      <dgm:spPr/>
    </dgm:pt>
    <dgm:pt modelId="{98C123C6-BD83-461E-99A7-4A4221D58C6B}" type="pres">
      <dgm:prSet presAssocID="{5B5D707A-0EA6-4642-88BE-780972E5F215}" presName="space" presStyleCnt="0"/>
      <dgm:spPr/>
    </dgm:pt>
    <dgm:pt modelId="{8AD75909-39AD-470E-981C-392DAA19D6AA}" type="pres">
      <dgm:prSet presAssocID="{5B5D707A-0EA6-4642-88BE-780972E5F215}" presName="rect1" presStyleLbl="alignAcc1" presStyleIdx="0" presStyleCnt="3" custLinFactNeighborX="-241" custLinFactNeighborY="-181"/>
      <dgm:spPr/>
      <dgm:t>
        <a:bodyPr/>
        <a:lstStyle/>
        <a:p>
          <a:endParaRPr lang="hu-HU"/>
        </a:p>
      </dgm:t>
    </dgm:pt>
    <dgm:pt modelId="{C64962DD-BF28-4332-ABE4-F216E8E7CF86}" type="pres">
      <dgm:prSet presAssocID="{EFCDF4AD-5E77-4A95-B9F0-98C798518923}" presName="vertSpace2" presStyleLbl="node1" presStyleIdx="0" presStyleCnt="3"/>
      <dgm:spPr/>
    </dgm:pt>
    <dgm:pt modelId="{5A344A5A-4DB1-4529-AEDE-08EFC025C051}" type="pres">
      <dgm:prSet presAssocID="{EFCDF4AD-5E77-4A95-B9F0-98C798518923}" presName="circle2" presStyleLbl="node1" presStyleIdx="1" presStyleCnt="3"/>
      <dgm:spPr/>
    </dgm:pt>
    <dgm:pt modelId="{C96AF3A6-E194-4C56-B6C9-47C4606A5CBC}" type="pres">
      <dgm:prSet presAssocID="{EFCDF4AD-5E77-4A95-B9F0-98C798518923}" presName="rect2" presStyleLbl="alignAcc1" presStyleIdx="1" presStyleCnt="3"/>
      <dgm:spPr/>
      <dgm:t>
        <a:bodyPr/>
        <a:lstStyle/>
        <a:p>
          <a:endParaRPr lang="hu-HU"/>
        </a:p>
      </dgm:t>
    </dgm:pt>
    <dgm:pt modelId="{BFEF05EE-933B-444D-91A7-76E480CF0C3D}" type="pres">
      <dgm:prSet presAssocID="{FD51019D-5216-41A5-A8CB-262CABB3073B}" presName="vertSpace3" presStyleLbl="node1" presStyleIdx="1" presStyleCnt="3"/>
      <dgm:spPr/>
    </dgm:pt>
    <dgm:pt modelId="{38C31782-5C2E-4E6F-A8A9-F37C77FD1091}" type="pres">
      <dgm:prSet presAssocID="{FD51019D-5216-41A5-A8CB-262CABB3073B}" presName="circle3" presStyleLbl="node1" presStyleIdx="2" presStyleCnt="3"/>
      <dgm:spPr/>
    </dgm:pt>
    <dgm:pt modelId="{1CC7FD8A-76E0-48C7-98F3-8B6B139EDB58}" type="pres">
      <dgm:prSet presAssocID="{FD51019D-5216-41A5-A8CB-262CABB3073B}" presName="rect3" presStyleLbl="alignAcc1" presStyleIdx="2" presStyleCnt="3" custLinFactNeighborX="-74" custLinFactNeighborY="-1719"/>
      <dgm:spPr/>
      <dgm:t>
        <a:bodyPr/>
        <a:lstStyle/>
        <a:p>
          <a:endParaRPr lang="hu-HU"/>
        </a:p>
      </dgm:t>
    </dgm:pt>
    <dgm:pt modelId="{EEEB8B23-5B9F-4633-B350-ADFA4E1FA081}" type="pres">
      <dgm:prSet presAssocID="{5B5D707A-0EA6-4642-88BE-780972E5F21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57BB6A-8A9B-4A05-89C5-93C8DD6B49AC}" type="pres">
      <dgm:prSet presAssocID="{5B5D707A-0EA6-4642-88BE-780972E5F215}" presName="rect1ChTx" presStyleLbl="alignAcc1" presStyleIdx="2" presStyleCnt="3" custScaleX="106083" custLinFactNeighborX="-347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56361C-3202-4E11-934E-D30ACF186ECD}" type="pres">
      <dgm:prSet presAssocID="{EFCDF4AD-5E77-4A95-B9F0-98C79851892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0ABD84-4973-4EA7-B19B-88D85D159C1B}" type="pres">
      <dgm:prSet presAssocID="{EFCDF4AD-5E77-4A95-B9F0-98C798518923}" presName="rect2ChTx" presStyleLbl="alignAcc1" presStyleIdx="2" presStyleCnt="3" custScaleX="1152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FB8016-96E9-40E8-9D05-30C3161ED22C}" type="pres">
      <dgm:prSet presAssocID="{FD51019D-5216-41A5-A8CB-262CABB3073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53D353-0D1B-4F41-9C6E-D2A1CC8D6648}" type="pres">
      <dgm:prSet presAssocID="{FD51019D-5216-41A5-A8CB-262CABB3073B}" presName="rect3ChTx" presStyleLbl="alignAcc1" presStyleIdx="2" presStyleCnt="3" custScaleX="104406" custLinFactNeighborX="-4144" custLinFactNeighborY="-50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7CBB9D8-A172-463D-BF81-0A0DBAD4A97B}" srcId="{4C4E1609-A511-412C-B1B1-473B559B8E15}" destId="{FD51019D-5216-41A5-A8CB-262CABB3073B}" srcOrd="2" destOrd="0" parTransId="{A20D9B86-8BF8-4735-B363-20CBE5ED3F33}" sibTransId="{AB2F3919-413F-4C28-8878-BE5210B3ACB3}"/>
    <dgm:cxn modelId="{1EF2B71D-0888-4E09-B8EA-6E448F95F9D1}" type="presOf" srcId="{FD51019D-5216-41A5-A8CB-262CABB3073B}" destId="{F5FB8016-96E9-40E8-9D05-30C3161ED22C}" srcOrd="1" destOrd="0" presId="urn:microsoft.com/office/officeart/2005/8/layout/target3"/>
    <dgm:cxn modelId="{58F22725-C519-4DFD-9EE1-74B1D1D7575B}" srcId="{5B5D707A-0EA6-4642-88BE-780972E5F215}" destId="{E0593262-B0D6-477C-A39F-03DBB0B0A4F4}" srcOrd="1" destOrd="0" parTransId="{D153D6B3-5B23-4E19-82A1-A38B7DB81593}" sibTransId="{7D1F894E-5BA2-4B0C-A9C2-09B5CB0538DE}"/>
    <dgm:cxn modelId="{0BE65E8B-F065-424B-BE19-6D7DD358F0C5}" srcId="{FD51019D-5216-41A5-A8CB-262CABB3073B}" destId="{CCF756B4-C245-4C71-AA6F-105544EE2765}" srcOrd="0" destOrd="0" parTransId="{30A7512D-7833-432C-B3AD-FC6171D88B8B}" sibTransId="{64554E99-28FC-4EBA-949C-8886C96B289D}"/>
    <dgm:cxn modelId="{A19185FD-0922-4D7A-8102-1AEB89246C2A}" srcId="{5B5D707A-0EA6-4642-88BE-780972E5F215}" destId="{7E69EDBE-1694-4394-A9FD-30DCBC5A5AE8}" srcOrd="0" destOrd="0" parTransId="{B4C89CF9-B64B-4787-8303-BB45F6B5FAE5}" sibTransId="{A580B163-7F7C-4F41-87D7-4F9368C1D716}"/>
    <dgm:cxn modelId="{92BFEDFB-6855-4370-A845-EDC9D7950F34}" srcId="{EFCDF4AD-5E77-4A95-B9F0-98C798518923}" destId="{22C0C464-FFC1-453A-AA5F-01C6F337FC70}" srcOrd="0" destOrd="0" parTransId="{9BAB0928-0FD1-4FF2-993A-C330B4870A18}" sibTransId="{9DD252FC-D334-4270-BE98-47F233E2A6DF}"/>
    <dgm:cxn modelId="{41184FD5-917E-45AA-A75B-9F30722A9D81}" type="presOf" srcId="{5B5D707A-0EA6-4642-88BE-780972E5F215}" destId="{EEEB8B23-5B9F-4633-B350-ADFA4E1FA081}" srcOrd="1" destOrd="0" presId="urn:microsoft.com/office/officeart/2005/8/layout/target3"/>
    <dgm:cxn modelId="{717FD497-DB63-4D81-A628-970D77714971}" type="presOf" srcId="{EFCDF4AD-5E77-4A95-B9F0-98C798518923}" destId="{2256361C-3202-4E11-934E-D30ACF186ECD}" srcOrd="1" destOrd="0" presId="urn:microsoft.com/office/officeart/2005/8/layout/target3"/>
    <dgm:cxn modelId="{74A98E29-DF04-48F0-8C37-83306DC7A920}" type="presOf" srcId="{CCF756B4-C245-4C71-AA6F-105544EE2765}" destId="{A653D353-0D1B-4F41-9C6E-D2A1CC8D6648}" srcOrd="0" destOrd="0" presId="urn:microsoft.com/office/officeart/2005/8/layout/target3"/>
    <dgm:cxn modelId="{A76F0973-6555-4082-A18D-96278C98028C}" type="presOf" srcId="{5B5D707A-0EA6-4642-88BE-780972E5F215}" destId="{8AD75909-39AD-470E-981C-392DAA19D6AA}" srcOrd="0" destOrd="0" presId="urn:microsoft.com/office/officeart/2005/8/layout/target3"/>
    <dgm:cxn modelId="{4E5D6A92-047C-4365-9D55-9E48B4C4FA23}" srcId="{4C4E1609-A511-412C-B1B1-473B559B8E15}" destId="{5B5D707A-0EA6-4642-88BE-780972E5F215}" srcOrd="0" destOrd="0" parTransId="{BBCFAA07-03B5-491D-B456-C103542B5D94}" sibTransId="{4F0B4156-AEE9-4B01-949D-1572FCC044DE}"/>
    <dgm:cxn modelId="{45F667E7-7F2C-4DEC-A9DB-DE3300E6031F}" srcId="{4C4E1609-A511-412C-B1B1-473B559B8E15}" destId="{EFCDF4AD-5E77-4A95-B9F0-98C798518923}" srcOrd="1" destOrd="0" parTransId="{8EE5E23F-FD23-4387-8EC1-35E8B0660202}" sibTransId="{9186D2BD-23D5-48C4-B26B-A388F0421CA9}"/>
    <dgm:cxn modelId="{D99811F4-4A45-44E3-852A-ACA491F6DAB2}" type="presOf" srcId="{E0593262-B0D6-477C-A39F-03DBB0B0A4F4}" destId="{2557BB6A-8A9B-4A05-89C5-93C8DD6B49AC}" srcOrd="0" destOrd="1" presId="urn:microsoft.com/office/officeart/2005/8/layout/target3"/>
    <dgm:cxn modelId="{2747FCB1-BA02-48A1-A03A-4B45E8E9C62C}" type="presOf" srcId="{FD51019D-5216-41A5-A8CB-262CABB3073B}" destId="{1CC7FD8A-76E0-48C7-98F3-8B6B139EDB58}" srcOrd="0" destOrd="0" presId="urn:microsoft.com/office/officeart/2005/8/layout/target3"/>
    <dgm:cxn modelId="{7E14125F-7D80-4AA0-A087-357D058F55CE}" type="presOf" srcId="{EFCDF4AD-5E77-4A95-B9F0-98C798518923}" destId="{C96AF3A6-E194-4C56-B6C9-47C4606A5CBC}" srcOrd="0" destOrd="0" presId="urn:microsoft.com/office/officeart/2005/8/layout/target3"/>
    <dgm:cxn modelId="{CF416A8B-1DB1-4342-848F-9E7E3126E3DA}" type="presOf" srcId="{22C0C464-FFC1-453A-AA5F-01C6F337FC70}" destId="{C10ABD84-4973-4EA7-B19B-88D85D159C1B}" srcOrd="0" destOrd="0" presId="urn:microsoft.com/office/officeart/2005/8/layout/target3"/>
    <dgm:cxn modelId="{DE36B849-A008-4AD5-8C56-8A9A0CA6B0EC}" type="presOf" srcId="{4C4E1609-A511-412C-B1B1-473B559B8E15}" destId="{5D1C2C8F-CCA4-43E7-86E5-1538111F948F}" srcOrd="0" destOrd="0" presId="urn:microsoft.com/office/officeart/2005/8/layout/target3"/>
    <dgm:cxn modelId="{68AE9DE6-77B2-484B-8251-70D8251655D3}" type="presOf" srcId="{7E69EDBE-1694-4394-A9FD-30DCBC5A5AE8}" destId="{2557BB6A-8A9B-4A05-89C5-93C8DD6B49AC}" srcOrd="0" destOrd="0" presId="urn:microsoft.com/office/officeart/2005/8/layout/target3"/>
    <dgm:cxn modelId="{725AFE24-D258-4500-A259-CD2D44A0F2F8}" type="presParOf" srcId="{5D1C2C8F-CCA4-43E7-86E5-1538111F948F}" destId="{5B2F6E5C-AA58-4CF5-9422-91F05A69A8D7}" srcOrd="0" destOrd="0" presId="urn:microsoft.com/office/officeart/2005/8/layout/target3"/>
    <dgm:cxn modelId="{DD8C1911-4245-4398-9990-5D8ADF5BCDBE}" type="presParOf" srcId="{5D1C2C8F-CCA4-43E7-86E5-1538111F948F}" destId="{98C123C6-BD83-461E-99A7-4A4221D58C6B}" srcOrd="1" destOrd="0" presId="urn:microsoft.com/office/officeart/2005/8/layout/target3"/>
    <dgm:cxn modelId="{80169037-46EF-4400-AB5B-A8F2D94880B2}" type="presParOf" srcId="{5D1C2C8F-CCA4-43E7-86E5-1538111F948F}" destId="{8AD75909-39AD-470E-981C-392DAA19D6AA}" srcOrd="2" destOrd="0" presId="urn:microsoft.com/office/officeart/2005/8/layout/target3"/>
    <dgm:cxn modelId="{DED84A92-0B45-4511-AD6A-743B09ACB722}" type="presParOf" srcId="{5D1C2C8F-CCA4-43E7-86E5-1538111F948F}" destId="{C64962DD-BF28-4332-ABE4-F216E8E7CF86}" srcOrd="3" destOrd="0" presId="urn:microsoft.com/office/officeart/2005/8/layout/target3"/>
    <dgm:cxn modelId="{58FD9AAC-DB72-4AA4-826F-E3810F1BA58D}" type="presParOf" srcId="{5D1C2C8F-CCA4-43E7-86E5-1538111F948F}" destId="{5A344A5A-4DB1-4529-AEDE-08EFC025C051}" srcOrd="4" destOrd="0" presId="urn:microsoft.com/office/officeart/2005/8/layout/target3"/>
    <dgm:cxn modelId="{61357309-E775-48F1-828F-B94DEF3C7428}" type="presParOf" srcId="{5D1C2C8F-CCA4-43E7-86E5-1538111F948F}" destId="{C96AF3A6-E194-4C56-B6C9-47C4606A5CBC}" srcOrd="5" destOrd="0" presId="urn:microsoft.com/office/officeart/2005/8/layout/target3"/>
    <dgm:cxn modelId="{7BC4AA19-4601-4459-A0F3-C876936071BC}" type="presParOf" srcId="{5D1C2C8F-CCA4-43E7-86E5-1538111F948F}" destId="{BFEF05EE-933B-444D-91A7-76E480CF0C3D}" srcOrd="6" destOrd="0" presId="urn:microsoft.com/office/officeart/2005/8/layout/target3"/>
    <dgm:cxn modelId="{D251DC38-FDA7-4AE2-BC5E-3A3BB5F5A907}" type="presParOf" srcId="{5D1C2C8F-CCA4-43E7-86E5-1538111F948F}" destId="{38C31782-5C2E-4E6F-A8A9-F37C77FD1091}" srcOrd="7" destOrd="0" presId="urn:microsoft.com/office/officeart/2005/8/layout/target3"/>
    <dgm:cxn modelId="{10D2CB3B-6030-4288-9996-41DB002D7D7C}" type="presParOf" srcId="{5D1C2C8F-CCA4-43E7-86E5-1538111F948F}" destId="{1CC7FD8A-76E0-48C7-98F3-8B6B139EDB58}" srcOrd="8" destOrd="0" presId="urn:microsoft.com/office/officeart/2005/8/layout/target3"/>
    <dgm:cxn modelId="{9DFEC0D5-C37E-4765-AEC3-7FBAC9D76BB0}" type="presParOf" srcId="{5D1C2C8F-CCA4-43E7-86E5-1538111F948F}" destId="{EEEB8B23-5B9F-4633-B350-ADFA4E1FA081}" srcOrd="9" destOrd="0" presId="urn:microsoft.com/office/officeart/2005/8/layout/target3"/>
    <dgm:cxn modelId="{E8F2BE1A-B79A-4436-9CB1-7593F4B3890C}" type="presParOf" srcId="{5D1C2C8F-CCA4-43E7-86E5-1538111F948F}" destId="{2557BB6A-8A9B-4A05-89C5-93C8DD6B49AC}" srcOrd="10" destOrd="0" presId="urn:microsoft.com/office/officeart/2005/8/layout/target3"/>
    <dgm:cxn modelId="{48C35E76-CD9E-400E-8EA9-6AF7B96D198A}" type="presParOf" srcId="{5D1C2C8F-CCA4-43E7-86E5-1538111F948F}" destId="{2256361C-3202-4E11-934E-D30ACF186ECD}" srcOrd="11" destOrd="0" presId="urn:microsoft.com/office/officeart/2005/8/layout/target3"/>
    <dgm:cxn modelId="{2610E759-ABEC-49EF-A80B-5A7D63FDADEF}" type="presParOf" srcId="{5D1C2C8F-CCA4-43E7-86E5-1538111F948F}" destId="{C10ABD84-4973-4EA7-B19B-88D85D159C1B}" srcOrd="12" destOrd="0" presId="urn:microsoft.com/office/officeart/2005/8/layout/target3"/>
    <dgm:cxn modelId="{BC771F5A-CBB0-479D-9FF7-034B1D6F2CD5}" type="presParOf" srcId="{5D1C2C8F-CCA4-43E7-86E5-1538111F948F}" destId="{F5FB8016-96E9-40E8-9D05-30C3161ED22C}" srcOrd="13" destOrd="0" presId="urn:microsoft.com/office/officeart/2005/8/layout/target3"/>
    <dgm:cxn modelId="{BCFE0B74-91CC-454C-8B25-D1DC4D27AA8A}" type="presParOf" srcId="{5D1C2C8F-CCA4-43E7-86E5-1538111F948F}" destId="{A653D353-0D1B-4F41-9C6E-D2A1CC8D664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2C8FA-62D2-46DC-9864-38E6C8F4822F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4142A48-3E8D-4D01-914A-8E0D9DBCB7CB}">
      <dgm:prSet phldrT="[Szöveg]"/>
      <dgm:spPr/>
      <dgm:t>
        <a:bodyPr/>
        <a:lstStyle/>
        <a:p>
          <a:r>
            <a:rPr lang="hu-HU" dirty="0" smtClean="0"/>
            <a:t>Méltányosság kérés visszafizetésre</a:t>
          </a:r>
          <a:endParaRPr lang="hu-HU" dirty="0"/>
        </a:p>
      </dgm:t>
    </dgm:pt>
    <dgm:pt modelId="{AFA2775B-0F54-4E92-B920-BD5A20EDB9FE}" type="parTrans" cxnId="{C9E31CC6-8A0C-402E-B139-9B1E4192874E}">
      <dgm:prSet/>
      <dgm:spPr/>
      <dgm:t>
        <a:bodyPr/>
        <a:lstStyle/>
        <a:p>
          <a:endParaRPr lang="hu-HU"/>
        </a:p>
      </dgm:t>
    </dgm:pt>
    <dgm:pt modelId="{53B3D454-AC3D-4585-8DA4-AEA25A52E756}" type="sibTrans" cxnId="{C9E31CC6-8A0C-402E-B139-9B1E4192874E}">
      <dgm:prSet/>
      <dgm:spPr/>
      <dgm:t>
        <a:bodyPr/>
        <a:lstStyle/>
        <a:p>
          <a:endParaRPr lang="hu-HU"/>
        </a:p>
      </dgm:t>
    </dgm:pt>
    <dgm:pt modelId="{6882A86C-DF33-4766-BB7F-6D034BB6B7FC}">
      <dgm:prSet phldrT="[Szöveg]" custT="1"/>
      <dgm:spPr/>
      <dgm:t>
        <a:bodyPr/>
        <a:lstStyle/>
        <a:p>
          <a:pPr algn="l"/>
          <a:r>
            <a:rPr lang="hu-HU" sz="1200" dirty="0" smtClean="0">
              <a:solidFill>
                <a:schemeClr val="tx2"/>
              </a:solidFill>
              <a:latin typeface="+mn-lt"/>
            </a:rPr>
            <a:t>Egyik szerződött fél a megváltozott munkaképességűvé vált</a:t>
          </a:r>
          <a:endParaRPr lang="hu-HU" sz="1200" dirty="0">
            <a:solidFill>
              <a:schemeClr val="tx2"/>
            </a:solidFill>
          </a:endParaRPr>
        </a:p>
      </dgm:t>
    </dgm:pt>
    <dgm:pt modelId="{1CB6CDB2-0DDE-4080-95CF-B6F9BFA2E667}" type="parTrans" cxnId="{FD41F325-23C1-4CB6-8E32-F5C155E90EE3}">
      <dgm:prSet/>
      <dgm:spPr/>
      <dgm:t>
        <a:bodyPr/>
        <a:lstStyle/>
        <a:p>
          <a:endParaRPr lang="hu-HU"/>
        </a:p>
      </dgm:t>
    </dgm:pt>
    <dgm:pt modelId="{CEEDD7DD-5EDE-43E8-973A-685C2F91D8E6}" type="sibTrans" cxnId="{FD41F325-23C1-4CB6-8E32-F5C155E90EE3}">
      <dgm:prSet/>
      <dgm:spPr/>
      <dgm:t>
        <a:bodyPr/>
        <a:lstStyle/>
        <a:p>
          <a:endParaRPr lang="hu-HU"/>
        </a:p>
      </dgm:t>
    </dgm:pt>
    <dgm:pt modelId="{444EA4ED-CF08-4C06-8917-053177FAA56E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Meddőségkezelési eljárásban részt vettek és ezt megfelelően igazolják</a:t>
          </a:r>
          <a:endParaRPr lang="hu-HU" sz="1200" dirty="0">
            <a:solidFill>
              <a:schemeClr val="tx2"/>
            </a:solidFill>
          </a:endParaRPr>
        </a:p>
      </dgm:t>
    </dgm:pt>
    <dgm:pt modelId="{BE19B5BE-B58E-4309-B2D7-95A2DF35D33C}" type="parTrans" cxnId="{B4E4C12E-652F-4ABD-8F80-F2C080F1A312}">
      <dgm:prSet/>
      <dgm:spPr/>
      <dgm:t>
        <a:bodyPr/>
        <a:lstStyle/>
        <a:p>
          <a:endParaRPr lang="hu-HU"/>
        </a:p>
      </dgm:t>
    </dgm:pt>
    <dgm:pt modelId="{ECE464FE-D5B8-4798-87D0-B02428129B38}" type="sibTrans" cxnId="{B4E4C12E-652F-4ABD-8F80-F2C080F1A312}">
      <dgm:prSet/>
      <dgm:spPr/>
      <dgm:t>
        <a:bodyPr/>
        <a:lstStyle/>
        <a:p>
          <a:endParaRPr lang="hu-HU"/>
        </a:p>
      </dgm:t>
    </dgm:pt>
    <dgm:pt modelId="{EAEEAABE-EE6F-47CA-BD4C-F0BB4DD37C2B}">
      <dgm:prSet phldrT="[Szöveg]"/>
      <dgm:spPr/>
      <dgm:t>
        <a:bodyPr/>
        <a:lstStyle/>
        <a:p>
          <a:r>
            <a:rPr lang="hu-HU" dirty="0" smtClean="0"/>
            <a:t>Méltányosság kérés részletfizetésre</a:t>
          </a:r>
          <a:endParaRPr lang="hu-HU" dirty="0"/>
        </a:p>
      </dgm:t>
    </dgm:pt>
    <dgm:pt modelId="{CFC54F24-2304-436B-B5B2-1A9342A8CF17}" type="parTrans" cxnId="{BD102F4F-CC70-47CF-879C-CBCA6AFABFFF}">
      <dgm:prSet/>
      <dgm:spPr/>
      <dgm:t>
        <a:bodyPr/>
        <a:lstStyle/>
        <a:p>
          <a:endParaRPr lang="hu-HU"/>
        </a:p>
      </dgm:t>
    </dgm:pt>
    <dgm:pt modelId="{EB21A87C-16C6-4DD9-AF48-3B05A45F8BC8}" type="sibTrans" cxnId="{BD102F4F-CC70-47CF-879C-CBCA6AFABFFF}">
      <dgm:prSet/>
      <dgm:spPr/>
      <dgm:t>
        <a:bodyPr/>
        <a:lstStyle/>
        <a:p>
          <a:endParaRPr lang="hu-HU"/>
        </a:p>
      </dgm:t>
    </dgm:pt>
    <dgm:pt modelId="{11ED386B-74BE-4CCB-B1CA-61D33A95008E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Nem teljesítik a gyermekvállalást</a:t>
          </a:r>
          <a:endParaRPr lang="hu-HU" sz="1200" dirty="0">
            <a:solidFill>
              <a:schemeClr val="tx2"/>
            </a:solidFill>
          </a:endParaRPr>
        </a:p>
      </dgm:t>
    </dgm:pt>
    <dgm:pt modelId="{B614CB15-5FC7-4FD3-AE3D-42C1A088CE48}" type="parTrans" cxnId="{D337F520-CA54-4187-9FB2-26A794E6E392}">
      <dgm:prSet/>
      <dgm:spPr/>
      <dgm:t>
        <a:bodyPr/>
        <a:lstStyle/>
        <a:p>
          <a:endParaRPr lang="hu-HU"/>
        </a:p>
      </dgm:t>
    </dgm:pt>
    <dgm:pt modelId="{CC2F7804-E8A4-4991-A3C7-1599D08FFA40}" type="sibTrans" cxnId="{D337F520-CA54-4187-9FB2-26A794E6E392}">
      <dgm:prSet/>
      <dgm:spPr/>
      <dgm:t>
        <a:bodyPr/>
        <a:lstStyle/>
        <a:p>
          <a:endParaRPr lang="hu-HU"/>
        </a:p>
      </dgm:t>
    </dgm:pt>
    <dgm:pt modelId="{D3AB747E-2B8A-49DB-9DB9-9785C03D44B2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Nem rendelkeznek magyarországi lakcímmel</a:t>
          </a:r>
          <a:endParaRPr lang="hu-HU" sz="1200" dirty="0">
            <a:solidFill>
              <a:schemeClr val="tx2"/>
            </a:solidFill>
          </a:endParaRPr>
        </a:p>
      </dgm:t>
    </dgm:pt>
    <dgm:pt modelId="{09DB3DD1-8744-4905-B664-15E57D1CD63E}" type="parTrans" cxnId="{71F1F426-0191-444D-8DB2-9E3A7B6F719A}">
      <dgm:prSet/>
      <dgm:spPr/>
      <dgm:t>
        <a:bodyPr/>
        <a:lstStyle/>
        <a:p>
          <a:endParaRPr lang="hu-HU"/>
        </a:p>
      </dgm:t>
    </dgm:pt>
    <dgm:pt modelId="{D28E36EA-6641-48F2-AB79-5C49109E3946}" type="sibTrans" cxnId="{71F1F426-0191-444D-8DB2-9E3A7B6F719A}">
      <dgm:prSet/>
      <dgm:spPr/>
      <dgm:t>
        <a:bodyPr/>
        <a:lstStyle/>
        <a:p>
          <a:endParaRPr lang="hu-HU"/>
        </a:p>
      </dgm:t>
    </dgm:pt>
    <dgm:pt modelId="{FAFAD369-AC09-4194-A057-E6F4E53CA28B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Gyermekvállalás egészségügyi dokumentációval igazoltan ellen javallt</a:t>
          </a:r>
          <a:endParaRPr lang="hu-HU" sz="1200" dirty="0">
            <a:solidFill>
              <a:schemeClr val="tx2"/>
            </a:solidFill>
          </a:endParaRPr>
        </a:p>
      </dgm:t>
    </dgm:pt>
    <dgm:pt modelId="{6953E3A4-D697-47C2-B975-FE01ABDD5081}" type="parTrans" cxnId="{6415BFE7-1C30-4AE5-A9F5-3F98B3AD5255}">
      <dgm:prSet/>
      <dgm:spPr/>
      <dgm:t>
        <a:bodyPr/>
        <a:lstStyle/>
        <a:p>
          <a:endParaRPr lang="hu-HU"/>
        </a:p>
      </dgm:t>
    </dgm:pt>
    <dgm:pt modelId="{23F6FCD7-93A3-488E-8982-6594502C7CB8}" type="sibTrans" cxnId="{6415BFE7-1C30-4AE5-A9F5-3F98B3AD5255}">
      <dgm:prSet/>
      <dgm:spPr/>
      <dgm:t>
        <a:bodyPr/>
        <a:lstStyle/>
        <a:p>
          <a:endParaRPr lang="hu-HU"/>
        </a:p>
      </dgm:t>
    </dgm:pt>
    <dgm:pt modelId="{C171D6FF-EAC6-40A4-BB62-7699B4D866A0}">
      <dgm:prSet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Meddőségkezelési megkezdése előtt/alatt kizáró egészségügyi ok merül fel</a:t>
          </a:r>
        </a:p>
      </dgm:t>
    </dgm:pt>
    <dgm:pt modelId="{729B6EC2-166A-4F24-B7DD-7CB2AE330CB7}" type="parTrans" cxnId="{56D91AF9-BF73-4177-AE5C-69112E9D9018}">
      <dgm:prSet/>
      <dgm:spPr/>
      <dgm:t>
        <a:bodyPr/>
        <a:lstStyle/>
        <a:p>
          <a:endParaRPr lang="hu-HU"/>
        </a:p>
      </dgm:t>
    </dgm:pt>
    <dgm:pt modelId="{98FBF03E-6165-45C9-BBC5-19C319AAC9C4}" type="sibTrans" cxnId="{56D91AF9-BF73-4177-AE5C-69112E9D9018}">
      <dgm:prSet/>
      <dgm:spPr/>
      <dgm:t>
        <a:bodyPr/>
        <a:lstStyle/>
        <a:p>
          <a:endParaRPr lang="hu-HU"/>
        </a:p>
      </dgm:t>
    </dgm:pt>
    <dgm:pt modelId="{B72D976D-BA3D-4F84-B67E-56C919C789D4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A házasság válással megszűnt</a:t>
          </a:r>
          <a:endParaRPr lang="hu-HU" sz="1200" dirty="0">
            <a:solidFill>
              <a:schemeClr val="tx2"/>
            </a:solidFill>
          </a:endParaRPr>
        </a:p>
      </dgm:t>
    </dgm:pt>
    <dgm:pt modelId="{4DCCE523-98C9-4C52-8D86-8D49B79F4E7D}" type="parTrans" cxnId="{4C663FE1-0DCA-4ACD-BDFA-8EA7ADFB705C}">
      <dgm:prSet/>
      <dgm:spPr/>
      <dgm:t>
        <a:bodyPr/>
        <a:lstStyle/>
        <a:p>
          <a:endParaRPr lang="hu-HU"/>
        </a:p>
      </dgm:t>
    </dgm:pt>
    <dgm:pt modelId="{E709BF3E-7F72-404E-81A6-BDF30AB6D19E}" type="sibTrans" cxnId="{4C663FE1-0DCA-4ACD-BDFA-8EA7ADFB705C}">
      <dgm:prSet/>
      <dgm:spPr/>
      <dgm:t>
        <a:bodyPr/>
        <a:lstStyle/>
        <a:p>
          <a:endParaRPr lang="hu-HU"/>
        </a:p>
      </dgm:t>
    </dgm:pt>
    <dgm:pt modelId="{84A2AA9B-9C0D-4BB7-BDB5-A026D4535E5E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2"/>
              </a:solidFill>
              <a:latin typeface="+mn-lt"/>
            </a:rPr>
            <a:t>A gyermekkel egyik támogatott sem él egy háztartásban, </a:t>
          </a:r>
          <a:endParaRPr lang="hu-HU" sz="1200" dirty="0">
            <a:solidFill>
              <a:schemeClr val="tx2"/>
            </a:solidFill>
          </a:endParaRPr>
        </a:p>
      </dgm:t>
    </dgm:pt>
    <dgm:pt modelId="{37A30176-EB74-4433-A627-3522E3AF19AF}" type="parTrans" cxnId="{C2C2E71D-B025-4D78-B0B8-9B5131A3AB5D}">
      <dgm:prSet/>
      <dgm:spPr/>
      <dgm:t>
        <a:bodyPr/>
        <a:lstStyle/>
        <a:p>
          <a:endParaRPr lang="hu-HU"/>
        </a:p>
      </dgm:t>
    </dgm:pt>
    <dgm:pt modelId="{D3075FA7-A37F-472F-8D6F-C397FF3D1B00}" type="sibTrans" cxnId="{C2C2E71D-B025-4D78-B0B8-9B5131A3AB5D}">
      <dgm:prSet/>
      <dgm:spPr/>
      <dgm:t>
        <a:bodyPr/>
        <a:lstStyle/>
        <a:p>
          <a:endParaRPr lang="hu-HU"/>
        </a:p>
      </dgm:t>
    </dgm:pt>
    <dgm:pt modelId="{D5433D22-6C73-4299-ACB9-3AED9BB84E51}" type="pres">
      <dgm:prSet presAssocID="{08A2C8FA-62D2-46DC-9864-38E6C8F482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F9F8B1DC-8649-4D4F-8C07-D8002D42D230}" type="pres">
      <dgm:prSet presAssocID="{A4142A48-3E8D-4D01-914A-8E0D9DBCB7CB}" presName="root" presStyleCnt="0"/>
      <dgm:spPr/>
    </dgm:pt>
    <dgm:pt modelId="{6CCE956E-13A7-422E-A1DF-EE4526183DC2}" type="pres">
      <dgm:prSet presAssocID="{A4142A48-3E8D-4D01-914A-8E0D9DBCB7CB}" presName="rootComposite" presStyleCnt="0"/>
      <dgm:spPr/>
    </dgm:pt>
    <dgm:pt modelId="{F55DF1C1-8518-4567-AF63-4342DD2C1A26}" type="pres">
      <dgm:prSet presAssocID="{A4142A48-3E8D-4D01-914A-8E0D9DBCB7CB}" presName="rootText" presStyleLbl="node1" presStyleIdx="0" presStyleCnt="2" custScaleX="196452" custLinFactNeighborX="11617" custLinFactNeighborY="-126"/>
      <dgm:spPr/>
      <dgm:t>
        <a:bodyPr/>
        <a:lstStyle/>
        <a:p>
          <a:endParaRPr lang="hu-HU"/>
        </a:p>
      </dgm:t>
    </dgm:pt>
    <dgm:pt modelId="{035EBF5E-6320-4E3F-9AC8-1B771F37A6D7}" type="pres">
      <dgm:prSet presAssocID="{A4142A48-3E8D-4D01-914A-8E0D9DBCB7CB}" presName="rootConnector" presStyleLbl="node1" presStyleIdx="0" presStyleCnt="2"/>
      <dgm:spPr/>
      <dgm:t>
        <a:bodyPr/>
        <a:lstStyle/>
        <a:p>
          <a:endParaRPr lang="hu-HU"/>
        </a:p>
      </dgm:t>
    </dgm:pt>
    <dgm:pt modelId="{1216D671-C9FE-4CBE-9F3F-F41E65DA72B8}" type="pres">
      <dgm:prSet presAssocID="{A4142A48-3E8D-4D01-914A-8E0D9DBCB7CB}" presName="childShape" presStyleCnt="0"/>
      <dgm:spPr/>
    </dgm:pt>
    <dgm:pt modelId="{298F2F7F-7683-4A85-A943-58F741A85821}" type="pres">
      <dgm:prSet presAssocID="{1CB6CDB2-0DDE-4080-95CF-B6F9BFA2E667}" presName="Name13" presStyleLbl="parChTrans1D2" presStyleIdx="0" presStyleCnt="8"/>
      <dgm:spPr/>
      <dgm:t>
        <a:bodyPr/>
        <a:lstStyle/>
        <a:p>
          <a:endParaRPr lang="hu-HU"/>
        </a:p>
      </dgm:t>
    </dgm:pt>
    <dgm:pt modelId="{BED17E51-847F-441E-84A7-665DB5072C4D}" type="pres">
      <dgm:prSet presAssocID="{6882A86C-DF33-4766-BB7F-6D034BB6B7FC}" presName="childText" presStyleLbl="bgAcc1" presStyleIdx="0" presStyleCnt="8" custScaleX="2228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993B02-705F-4044-94F5-9AE3A665B7F5}" type="pres">
      <dgm:prSet presAssocID="{BE19B5BE-B58E-4309-B2D7-95A2DF35D33C}" presName="Name13" presStyleLbl="parChTrans1D2" presStyleIdx="1" presStyleCnt="8"/>
      <dgm:spPr/>
      <dgm:t>
        <a:bodyPr/>
        <a:lstStyle/>
        <a:p>
          <a:endParaRPr lang="hu-HU"/>
        </a:p>
      </dgm:t>
    </dgm:pt>
    <dgm:pt modelId="{788A1359-6CD0-4994-98EE-10D82331F716}" type="pres">
      <dgm:prSet presAssocID="{444EA4ED-CF08-4C06-8917-053177FAA56E}" presName="childText" presStyleLbl="bgAcc1" presStyleIdx="1" presStyleCnt="8" custScaleX="2230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C5C932-3C11-4A66-95A2-47E77B8139D5}" type="pres">
      <dgm:prSet presAssocID="{729B6EC2-166A-4F24-B7DD-7CB2AE330CB7}" presName="Name13" presStyleLbl="parChTrans1D2" presStyleIdx="2" presStyleCnt="8"/>
      <dgm:spPr/>
      <dgm:t>
        <a:bodyPr/>
        <a:lstStyle/>
        <a:p>
          <a:endParaRPr lang="hu-HU"/>
        </a:p>
      </dgm:t>
    </dgm:pt>
    <dgm:pt modelId="{8F8D0AF5-0FB6-41B0-8F92-C3103D1D8E94}" type="pres">
      <dgm:prSet presAssocID="{C171D6FF-EAC6-40A4-BB62-7699B4D866A0}" presName="childText" presStyleLbl="bgAcc1" presStyleIdx="2" presStyleCnt="8" custScaleX="2217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D2185-F68A-463C-920D-28329EF45F50}" type="pres">
      <dgm:prSet presAssocID="{6953E3A4-D697-47C2-B975-FE01ABDD5081}" presName="Name13" presStyleLbl="parChTrans1D2" presStyleIdx="3" presStyleCnt="8"/>
      <dgm:spPr/>
      <dgm:t>
        <a:bodyPr/>
        <a:lstStyle/>
        <a:p>
          <a:endParaRPr lang="hu-HU"/>
        </a:p>
      </dgm:t>
    </dgm:pt>
    <dgm:pt modelId="{804F8B7A-CC10-492F-831F-8A47C2D210C4}" type="pres">
      <dgm:prSet presAssocID="{FAFAD369-AC09-4194-A057-E6F4E53CA28B}" presName="childText" presStyleLbl="bgAcc1" presStyleIdx="3" presStyleCnt="8" custScaleX="22170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96AFB2-D7D1-440A-9C8D-D70C0DBB9C00}" type="pres">
      <dgm:prSet presAssocID="{EAEEAABE-EE6F-47CA-BD4C-F0BB4DD37C2B}" presName="root" presStyleCnt="0"/>
      <dgm:spPr/>
    </dgm:pt>
    <dgm:pt modelId="{19E8DB29-6CBD-4412-A799-9D4A0EF4ECE0}" type="pres">
      <dgm:prSet presAssocID="{EAEEAABE-EE6F-47CA-BD4C-F0BB4DD37C2B}" presName="rootComposite" presStyleCnt="0"/>
      <dgm:spPr/>
    </dgm:pt>
    <dgm:pt modelId="{EBA26EF9-44AA-4AD0-94AD-621BA9D0971F}" type="pres">
      <dgm:prSet presAssocID="{EAEEAABE-EE6F-47CA-BD4C-F0BB4DD37C2B}" presName="rootText" presStyleLbl="node1" presStyleIdx="1" presStyleCnt="2" custScaleX="183741"/>
      <dgm:spPr/>
      <dgm:t>
        <a:bodyPr/>
        <a:lstStyle/>
        <a:p>
          <a:endParaRPr lang="hu-HU"/>
        </a:p>
      </dgm:t>
    </dgm:pt>
    <dgm:pt modelId="{DC905468-67DA-445F-AC37-63C2089D383C}" type="pres">
      <dgm:prSet presAssocID="{EAEEAABE-EE6F-47CA-BD4C-F0BB4DD37C2B}" presName="rootConnector" presStyleLbl="node1" presStyleIdx="1" presStyleCnt="2"/>
      <dgm:spPr/>
      <dgm:t>
        <a:bodyPr/>
        <a:lstStyle/>
        <a:p>
          <a:endParaRPr lang="hu-HU"/>
        </a:p>
      </dgm:t>
    </dgm:pt>
    <dgm:pt modelId="{09A559ED-8F9F-4EB3-A3DE-7F4098DD959F}" type="pres">
      <dgm:prSet presAssocID="{EAEEAABE-EE6F-47CA-BD4C-F0BB4DD37C2B}" presName="childShape" presStyleCnt="0"/>
      <dgm:spPr/>
    </dgm:pt>
    <dgm:pt modelId="{6504BFF0-1057-4804-A8ED-5D60C5EDFD08}" type="pres">
      <dgm:prSet presAssocID="{B614CB15-5FC7-4FD3-AE3D-42C1A088CE48}" presName="Name13" presStyleLbl="parChTrans1D2" presStyleIdx="4" presStyleCnt="8"/>
      <dgm:spPr/>
      <dgm:t>
        <a:bodyPr/>
        <a:lstStyle/>
        <a:p>
          <a:endParaRPr lang="hu-HU"/>
        </a:p>
      </dgm:t>
    </dgm:pt>
    <dgm:pt modelId="{D2777F42-A376-40AC-B5A6-57D7857C3FC8}" type="pres">
      <dgm:prSet presAssocID="{11ED386B-74BE-4CCB-B1CA-61D33A95008E}" presName="childText" presStyleLbl="bgAcc1" presStyleIdx="4" presStyleCnt="8" custScaleX="2399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11E999-E22C-42B1-9747-1CC533D4EF7A}" type="pres">
      <dgm:prSet presAssocID="{09DB3DD1-8744-4905-B664-15E57D1CD63E}" presName="Name13" presStyleLbl="parChTrans1D2" presStyleIdx="5" presStyleCnt="8"/>
      <dgm:spPr/>
      <dgm:t>
        <a:bodyPr/>
        <a:lstStyle/>
        <a:p>
          <a:endParaRPr lang="hu-HU"/>
        </a:p>
      </dgm:t>
    </dgm:pt>
    <dgm:pt modelId="{D1533281-D9CA-4E07-8386-237DBAD54EFA}" type="pres">
      <dgm:prSet presAssocID="{D3AB747E-2B8A-49DB-9DB9-9785C03D44B2}" presName="childText" presStyleLbl="bgAcc1" presStyleIdx="5" presStyleCnt="8" custScaleX="2360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B09E4A-8B48-40AC-991B-5A753535430C}" type="pres">
      <dgm:prSet presAssocID="{37A30176-EB74-4433-A627-3522E3AF19AF}" presName="Name13" presStyleLbl="parChTrans1D2" presStyleIdx="6" presStyleCnt="8"/>
      <dgm:spPr/>
      <dgm:t>
        <a:bodyPr/>
        <a:lstStyle/>
        <a:p>
          <a:endParaRPr lang="hu-HU"/>
        </a:p>
      </dgm:t>
    </dgm:pt>
    <dgm:pt modelId="{ECEC16ED-713A-458B-8A57-E863F3F183E9}" type="pres">
      <dgm:prSet presAssocID="{84A2AA9B-9C0D-4BB7-BDB5-A026D4535E5E}" presName="childText" presStyleLbl="bgAcc1" presStyleIdx="6" presStyleCnt="8" custScaleX="2399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11E31C-BA0E-4464-A078-ADA1B5B43A16}" type="pres">
      <dgm:prSet presAssocID="{4DCCE523-98C9-4C52-8D86-8D49B79F4E7D}" presName="Name13" presStyleLbl="parChTrans1D2" presStyleIdx="7" presStyleCnt="8"/>
      <dgm:spPr/>
      <dgm:t>
        <a:bodyPr/>
        <a:lstStyle/>
        <a:p>
          <a:endParaRPr lang="hu-HU"/>
        </a:p>
      </dgm:t>
    </dgm:pt>
    <dgm:pt modelId="{418A5A19-54BB-47EE-A3DF-EB953606EEC3}" type="pres">
      <dgm:prSet presAssocID="{B72D976D-BA3D-4F84-B67E-56C919C789D4}" presName="childText" presStyleLbl="bgAcc1" presStyleIdx="7" presStyleCnt="8" custScaleX="2430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C3EE35-5BE3-4D39-9659-6AAD31656997}" type="presOf" srcId="{08A2C8FA-62D2-46DC-9864-38E6C8F4822F}" destId="{D5433D22-6C73-4299-ACB9-3AED9BB84E51}" srcOrd="0" destOrd="0" presId="urn:microsoft.com/office/officeart/2005/8/layout/hierarchy3"/>
    <dgm:cxn modelId="{C2C2E71D-B025-4D78-B0B8-9B5131A3AB5D}" srcId="{EAEEAABE-EE6F-47CA-BD4C-F0BB4DD37C2B}" destId="{84A2AA9B-9C0D-4BB7-BDB5-A026D4535E5E}" srcOrd="2" destOrd="0" parTransId="{37A30176-EB74-4433-A627-3522E3AF19AF}" sibTransId="{D3075FA7-A37F-472F-8D6F-C397FF3D1B00}"/>
    <dgm:cxn modelId="{51FCF862-76C2-4478-BD8E-A16BA64456CB}" type="presOf" srcId="{6953E3A4-D697-47C2-B975-FE01ABDD5081}" destId="{526D2185-F68A-463C-920D-28329EF45F50}" srcOrd="0" destOrd="0" presId="urn:microsoft.com/office/officeart/2005/8/layout/hierarchy3"/>
    <dgm:cxn modelId="{A263729D-75BB-43AE-9851-15EF7F565F90}" type="presOf" srcId="{D3AB747E-2B8A-49DB-9DB9-9785C03D44B2}" destId="{D1533281-D9CA-4E07-8386-237DBAD54EFA}" srcOrd="0" destOrd="0" presId="urn:microsoft.com/office/officeart/2005/8/layout/hierarchy3"/>
    <dgm:cxn modelId="{6415BFE7-1C30-4AE5-A9F5-3F98B3AD5255}" srcId="{A4142A48-3E8D-4D01-914A-8E0D9DBCB7CB}" destId="{FAFAD369-AC09-4194-A057-E6F4E53CA28B}" srcOrd="3" destOrd="0" parTransId="{6953E3A4-D697-47C2-B975-FE01ABDD5081}" sibTransId="{23F6FCD7-93A3-488E-8982-6594502C7CB8}"/>
    <dgm:cxn modelId="{FD41F325-23C1-4CB6-8E32-F5C155E90EE3}" srcId="{A4142A48-3E8D-4D01-914A-8E0D9DBCB7CB}" destId="{6882A86C-DF33-4766-BB7F-6D034BB6B7FC}" srcOrd="0" destOrd="0" parTransId="{1CB6CDB2-0DDE-4080-95CF-B6F9BFA2E667}" sibTransId="{CEEDD7DD-5EDE-43E8-973A-685C2F91D8E6}"/>
    <dgm:cxn modelId="{9AF36133-2AC7-4701-A78E-9F213CF57CD9}" type="presOf" srcId="{A4142A48-3E8D-4D01-914A-8E0D9DBCB7CB}" destId="{035EBF5E-6320-4E3F-9AC8-1B771F37A6D7}" srcOrd="1" destOrd="0" presId="urn:microsoft.com/office/officeart/2005/8/layout/hierarchy3"/>
    <dgm:cxn modelId="{DF09707E-0AF7-4269-AB48-89DA5E38129A}" type="presOf" srcId="{B614CB15-5FC7-4FD3-AE3D-42C1A088CE48}" destId="{6504BFF0-1057-4804-A8ED-5D60C5EDFD08}" srcOrd="0" destOrd="0" presId="urn:microsoft.com/office/officeart/2005/8/layout/hierarchy3"/>
    <dgm:cxn modelId="{0C396E71-4DB3-4C69-907B-344E92EE251B}" type="presOf" srcId="{BE19B5BE-B58E-4309-B2D7-95A2DF35D33C}" destId="{E3993B02-705F-4044-94F5-9AE3A665B7F5}" srcOrd="0" destOrd="0" presId="urn:microsoft.com/office/officeart/2005/8/layout/hierarchy3"/>
    <dgm:cxn modelId="{D337F520-CA54-4187-9FB2-26A794E6E392}" srcId="{EAEEAABE-EE6F-47CA-BD4C-F0BB4DD37C2B}" destId="{11ED386B-74BE-4CCB-B1CA-61D33A95008E}" srcOrd="0" destOrd="0" parTransId="{B614CB15-5FC7-4FD3-AE3D-42C1A088CE48}" sibTransId="{CC2F7804-E8A4-4991-A3C7-1599D08FFA40}"/>
    <dgm:cxn modelId="{E9CEC142-FEF5-4513-BFBD-62FCAC4BD6B7}" type="presOf" srcId="{A4142A48-3E8D-4D01-914A-8E0D9DBCB7CB}" destId="{F55DF1C1-8518-4567-AF63-4342DD2C1A26}" srcOrd="0" destOrd="0" presId="urn:microsoft.com/office/officeart/2005/8/layout/hierarchy3"/>
    <dgm:cxn modelId="{7D2799C3-B4E7-41DB-9625-29068040B68F}" type="presOf" srcId="{444EA4ED-CF08-4C06-8917-053177FAA56E}" destId="{788A1359-6CD0-4994-98EE-10D82331F716}" srcOrd="0" destOrd="0" presId="urn:microsoft.com/office/officeart/2005/8/layout/hierarchy3"/>
    <dgm:cxn modelId="{6AD5FF76-829F-42CE-BDDE-DD3ABFA79290}" type="presOf" srcId="{37A30176-EB74-4433-A627-3522E3AF19AF}" destId="{7BB09E4A-8B48-40AC-991B-5A753535430C}" srcOrd="0" destOrd="0" presId="urn:microsoft.com/office/officeart/2005/8/layout/hierarchy3"/>
    <dgm:cxn modelId="{57F45A0F-17B3-4E7A-9D9D-90756B9AFE3B}" type="presOf" srcId="{FAFAD369-AC09-4194-A057-E6F4E53CA28B}" destId="{804F8B7A-CC10-492F-831F-8A47C2D210C4}" srcOrd="0" destOrd="0" presId="urn:microsoft.com/office/officeart/2005/8/layout/hierarchy3"/>
    <dgm:cxn modelId="{71F1F426-0191-444D-8DB2-9E3A7B6F719A}" srcId="{EAEEAABE-EE6F-47CA-BD4C-F0BB4DD37C2B}" destId="{D3AB747E-2B8A-49DB-9DB9-9785C03D44B2}" srcOrd="1" destOrd="0" parTransId="{09DB3DD1-8744-4905-B664-15E57D1CD63E}" sibTransId="{D28E36EA-6641-48F2-AB79-5C49109E3946}"/>
    <dgm:cxn modelId="{1A93EEA2-7A72-46BD-8BE8-BA248B77EB3A}" type="presOf" srcId="{729B6EC2-166A-4F24-B7DD-7CB2AE330CB7}" destId="{B5C5C932-3C11-4A66-95A2-47E77B8139D5}" srcOrd="0" destOrd="0" presId="urn:microsoft.com/office/officeart/2005/8/layout/hierarchy3"/>
    <dgm:cxn modelId="{D4049149-57FA-4168-BB95-103ECA5DEBAF}" type="presOf" srcId="{1CB6CDB2-0DDE-4080-95CF-B6F9BFA2E667}" destId="{298F2F7F-7683-4A85-A943-58F741A85821}" srcOrd="0" destOrd="0" presId="urn:microsoft.com/office/officeart/2005/8/layout/hierarchy3"/>
    <dgm:cxn modelId="{7EEF3BCA-1FC8-4D44-9C7F-0663C4395505}" type="presOf" srcId="{11ED386B-74BE-4CCB-B1CA-61D33A95008E}" destId="{D2777F42-A376-40AC-B5A6-57D7857C3FC8}" srcOrd="0" destOrd="0" presId="urn:microsoft.com/office/officeart/2005/8/layout/hierarchy3"/>
    <dgm:cxn modelId="{1259D680-6790-46C6-8085-DFC941881FA2}" type="presOf" srcId="{C171D6FF-EAC6-40A4-BB62-7699B4D866A0}" destId="{8F8D0AF5-0FB6-41B0-8F92-C3103D1D8E94}" srcOrd="0" destOrd="0" presId="urn:microsoft.com/office/officeart/2005/8/layout/hierarchy3"/>
    <dgm:cxn modelId="{9F22BED6-F578-4258-B528-A77489F8AC24}" type="presOf" srcId="{EAEEAABE-EE6F-47CA-BD4C-F0BB4DD37C2B}" destId="{EBA26EF9-44AA-4AD0-94AD-621BA9D0971F}" srcOrd="0" destOrd="0" presId="urn:microsoft.com/office/officeart/2005/8/layout/hierarchy3"/>
    <dgm:cxn modelId="{4C663FE1-0DCA-4ACD-BDFA-8EA7ADFB705C}" srcId="{EAEEAABE-EE6F-47CA-BD4C-F0BB4DD37C2B}" destId="{B72D976D-BA3D-4F84-B67E-56C919C789D4}" srcOrd="3" destOrd="0" parTransId="{4DCCE523-98C9-4C52-8D86-8D49B79F4E7D}" sibTransId="{E709BF3E-7F72-404E-81A6-BDF30AB6D19E}"/>
    <dgm:cxn modelId="{36647B37-2BD6-467E-856A-DA97DAF3F5A3}" type="presOf" srcId="{09DB3DD1-8744-4905-B664-15E57D1CD63E}" destId="{E611E999-E22C-42B1-9747-1CC533D4EF7A}" srcOrd="0" destOrd="0" presId="urn:microsoft.com/office/officeart/2005/8/layout/hierarchy3"/>
    <dgm:cxn modelId="{798E1826-7808-49CF-A635-58D2C364DB28}" type="presOf" srcId="{84A2AA9B-9C0D-4BB7-BDB5-A026D4535E5E}" destId="{ECEC16ED-713A-458B-8A57-E863F3F183E9}" srcOrd="0" destOrd="0" presId="urn:microsoft.com/office/officeart/2005/8/layout/hierarchy3"/>
    <dgm:cxn modelId="{9484542E-2956-4D62-9A9D-5A47901A358E}" type="presOf" srcId="{4DCCE523-98C9-4C52-8D86-8D49B79F4E7D}" destId="{4311E31C-BA0E-4464-A078-ADA1B5B43A16}" srcOrd="0" destOrd="0" presId="urn:microsoft.com/office/officeart/2005/8/layout/hierarchy3"/>
    <dgm:cxn modelId="{56D91AF9-BF73-4177-AE5C-69112E9D9018}" srcId="{A4142A48-3E8D-4D01-914A-8E0D9DBCB7CB}" destId="{C171D6FF-EAC6-40A4-BB62-7699B4D866A0}" srcOrd="2" destOrd="0" parTransId="{729B6EC2-166A-4F24-B7DD-7CB2AE330CB7}" sibTransId="{98FBF03E-6165-45C9-BBC5-19C319AAC9C4}"/>
    <dgm:cxn modelId="{C9E31CC6-8A0C-402E-B139-9B1E4192874E}" srcId="{08A2C8FA-62D2-46DC-9864-38E6C8F4822F}" destId="{A4142A48-3E8D-4D01-914A-8E0D9DBCB7CB}" srcOrd="0" destOrd="0" parTransId="{AFA2775B-0F54-4E92-B920-BD5A20EDB9FE}" sibTransId="{53B3D454-AC3D-4585-8DA4-AEA25A52E756}"/>
    <dgm:cxn modelId="{BD102F4F-CC70-47CF-879C-CBCA6AFABFFF}" srcId="{08A2C8FA-62D2-46DC-9864-38E6C8F4822F}" destId="{EAEEAABE-EE6F-47CA-BD4C-F0BB4DD37C2B}" srcOrd="1" destOrd="0" parTransId="{CFC54F24-2304-436B-B5B2-1A9342A8CF17}" sibTransId="{EB21A87C-16C6-4DD9-AF48-3B05A45F8BC8}"/>
    <dgm:cxn modelId="{6E9E76F3-D83C-4AE0-9AC5-000D7B1BB292}" type="presOf" srcId="{EAEEAABE-EE6F-47CA-BD4C-F0BB4DD37C2B}" destId="{DC905468-67DA-445F-AC37-63C2089D383C}" srcOrd="1" destOrd="0" presId="urn:microsoft.com/office/officeart/2005/8/layout/hierarchy3"/>
    <dgm:cxn modelId="{144573C9-4972-48D1-9194-F7CBB4F06993}" type="presOf" srcId="{6882A86C-DF33-4766-BB7F-6D034BB6B7FC}" destId="{BED17E51-847F-441E-84A7-665DB5072C4D}" srcOrd="0" destOrd="0" presId="urn:microsoft.com/office/officeart/2005/8/layout/hierarchy3"/>
    <dgm:cxn modelId="{D9419BA7-B71A-4A47-A475-B2B77E4CB07E}" type="presOf" srcId="{B72D976D-BA3D-4F84-B67E-56C919C789D4}" destId="{418A5A19-54BB-47EE-A3DF-EB953606EEC3}" srcOrd="0" destOrd="0" presId="urn:microsoft.com/office/officeart/2005/8/layout/hierarchy3"/>
    <dgm:cxn modelId="{B4E4C12E-652F-4ABD-8F80-F2C080F1A312}" srcId="{A4142A48-3E8D-4D01-914A-8E0D9DBCB7CB}" destId="{444EA4ED-CF08-4C06-8917-053177FAA56E}" srcOrd="1" destOrd="0" parTransId="{BE19B5BE-B58E-4309-B2D7-95A2DF35D33C}" sibTransId="{ECE464FE-D5B8-4798-87D0-B02428129B38}"/>
    <dgm:cxn modelId="{B481EDE7-4669-4940-B8E3-BC8D5A852FEA}" type="presParOf" srcId="{D5433D22-6C73-4299-ACB9-3AED9BB84E51}" destId="{F9F8B1DC-8649-4D4F-8C07-D8002D42D230}" srcOrd="0" destOrd="0" presId="urn:microsoft.com/office/officeart/2005/8/layout/hierarchy3"/>
    <dgm:cxn modelId="{3D24267A-0500-42B7-80DF-7C01D730CF42}" type="presParOf" srcId="{F9F8B1DC-8649-4D4F-8C07-D8002D42D230}" destId="{6CCE956E-13A7-422E-A1DF-EE4526183DC2}" srcOrd="0" destOrd="0" presId="urn:microsoft.com/office/officeart/2005/8/layout/hierarchy3"/>
    <dgm:cxn modelId="{275CA95B-B196-46BE-8017-2600337E6732}" type="presParOf" srcId="{6CCE956E-13A7-422E-A1DF-EE4526183DC2}" destId="{F55DF1C1-8518-4567-AF63-4342DD2C1A26}" srcOrd="0" destOrd="0" presId="urn:microsoft.com/office/officeart/2005/8/layout/hierarchy3"/>
    <dgm:cxn modelId="{4EE06856-E989-4C8D-9F2D-5F3DE4EDD802}" type="presParOf" srcId="{6CCE956E-13A7-422E-A1DF-EE4526183DC2}" destId="{035EBF5E-6320-4E3F-9AC8-1B771F37A6D7}" srcOrd="1" destOrd="0" presId="urn:microsoft.com/office/officeart/2005/8/layout/hierarchy3"/>
    <dgm:cxn modelId="{8F766872-5FEF-4115-BB16-885A85563AEF}" type="presParOf" srcId="{F9F8B1DC-8649-4D4F-8C07-D8002D42D230}" destId="{1216D671-C9FE-4CBE-9F3F-F41E65DA72B8}" srcOrd="1" destOrd="0" presId="urn:microsoft.com/office/officeart/2005/8/layout/hierarchy3"/>
    <dgm:cxn modelId="{88269226-B8EB-4D76-A0D8-229B529784FD}" type="presParOf" srcId="{1216D671-C9FE-4CBE-9F3F-F41E65DA72B8}" destId="{298F2F7F-7683-4A85-A943-58F741A85821}" srcOrd="0" destOrd="0" presId="urn:microsoft.com/office/officeart/2005/8/layout/hierarchy3"/>
    <dgm:cxn modelId="{E6190AD8-4F53-44A9-9F01-8654C640B8A1}" type="presParOf" srcId="{1216D671-C9FE-4CBE-9F3F-F41E65DA72B8}" destId="{BED17E51-847F-441E-84A7-665DB5072C4D}" srcOrd="1" destOrd="0" presId="urn:microsoft.com/office/officeart/2005/8/layout/hierarchy3"/>
    <dgm:cxn modelId="{52F1D414-070C-49EB-8575-EDC554AAE537}" type="presParOf" srcId="{1216D671-C9FE-4CBE-9F3F-F41E65DA72B8}" destId="{E3993B02-705F-4044-94F5-9AE3A665B7F5}" srcOrd="2" destOrd="0" presId="urn:microsoft.com/office/officeart/2005/8/layout/hierarchy3"/>
    <dgm:cxn modelId="{5C5AE682-8A74-4950-B14E-D66DB8CD459A}" type="presParOf" srcId="{1216D671-C9FE-4CBE-9F3F-F41E65DA72B8}" destId="{788A1359-6CD0-4994-98EE-10D82331F716}" srcOrd="3" destOrd="0" presId="urn:microsoft.com/office/officeart/2005/8/layout/hierarchy3"/>
    <dgm:cxn modelId="{375B7C3B-6991-435C-960F-F8D32FE427B2}" type="presParOf" srcId="{1216D671-C9FE-4CBE-9F3F-F41E65DA72B8}" destId="{B5C5C932-3C11-4A66-95A2-47E77B8139D5}" srcOrd="4" destOrd="0" presId="urn:microsoft.com/office/officeart/2005/8/layout/hierarchy3"/>
    <dgm:cxn modelId="{9D99446B-89C8-4703-AC8F-C4155ED3E4CE}" type="presParOf" srcId="{1216D671-C9FE-4CBE-9F3F-F41E65DA72B8}" destId="{8F8D0AF5-0FB6-41B0-8F92-C3103D1D8E94}" srcOrd="5" destOrd="0" presId="urn:microsoft.com/office/officeart/2005/8/layout/hierarchy3"/>
    <dgm:cxn modelId="{C67AC36F-29FC-445E-8731-635BA6C57C03}" type="presParOf" srcId="{1216D671-C9FE-4CBE-9F3F-F41E65DA72B8}" destId="{526D2185-F68A-463C-920D-28329EF45F50}" srcOrd="6" destOrd="0" presId="urn:microsoft.com/office/officeart/2005/8/layout/hierarchy3"/>
    <dgm:cxn modelId="{B9BF0ABA-4FAB-4876-B353-B7D1EFB4D1A0}" type="presParOf" srcId="{1216D671-C9FE-4CBE-9F3F-F41E65DA72B8}" destId="{804F8B7A-CC10-492F-831F-8A47C2D210C4}" srcOrd="7" destOrd="0" presId="urn:microsoft.com/office/officeart/2005/8/layout/hierarchy3"/>
    <dgm:cxn modelId="{3C6D79A5-0E1A-4EB9-AC5F-95B7895E4DCA}" type="presParOf" srcId="{D5433D22-6C73-4299-ACB9-3AED9BB84E51}" destId="{BD96AFB2-D7D1-440A-9C8D-D70C0DBB9C00}" srcOrd="1" destOrd="0" presId="urn:microsoft.com/office/officeart/2005/8/layout/hierarchy3"/>
    <dgm:cxn modelId="{AADB0286-B0E9-4089-B390-23378FB611C7}" type="presParOf" srcId="{BD96AFB2-D7D1-440A-9C8D-D70C0DBB9C00}" destId="{19E8DB29-6CBD-4412-A799-9D4A0EF4ECE0}" srcOrd="0" destOrd="0" presId="urn:microsoft.com/office/officeart/2005/8/layout/hierarchy3"/>
    <dgm:cxn modelId="{8AF0E8C2-8924-4728-A280-5A402FF45992}" type="presParOf" srcId="{19E8DB29-6CBD-4412-A799-9D4A0EF4ECE0}" destId="{EBA26EF9-44AA-4AD0-94AD-621BA9D0971F}" srcOrd="0" destOrd="0" presId="urn:microsoft.com/office/officeart/2005/8/layout/hierarchy3"/>
    <dgm:cxn modelId="{B7120034-8CBB-4949-9467-E05C067F5287}" type="presParOf" srcId="{19E8DB29-6CBD-4412-A799-9D4A0EF4ECE0}" destId="{DC905468-67DA-445F-AC37-63C2089D383C}" srcOrd="1" destOrd="0" presId="urn:microsoft.com/office/officeart/2005/8/layout/hierarchy3"/>
    <dgm:cxn modelId="{0D953377-34F4-47A8-A541-6B39C6FFF28E}" type="presParOf" srcId="{BD96AFB2-D7D1-440A-9C8D-D70C0DBB9C00}" destId="{09A559ED-8F9F-4EB3-A3DE-7F4098DD959F}" srcOrd="1" destOrd="0" presId="urn:microsoft.com/office/officeart/2005/8/layout/hierarchy3"/>
    <dgm:cxn modelId="{7B44E009-B32D-4A13-91A7-50E80E0CE21F}" type="presParOf" srcId="{09A559ED-8F9F-4EB3-A3DE-7F4098DD959F}" destId="{6504BFF0-1057-4804-A8ED-5D60C5EDFD08}" srcOrd="0" destOrd="0" presId="urn:microsoft.com/office/officeart/2005/8/layout/hierarchy3"/>
    <dgm:cxn modelId="{6DFDD214-A5CF-46B7-A48F-1DA69F068CD7}" type="presParOf" srcId="{09A559ED-8F9F-4EB3-A3DE-7F4098DD959F}" destId="{D2777F42-A376-40AC-B5A6-57D7857C3FC8}" srcOrd="1" destOrd="0" presId="urn:microsoft.com/office/officeart/2005/8/layout/hierarchy3"/>
    <dgm:cxn modelId="{A34B27D6-71E4-4E40-B082-D4A264BD03BB}" type="presParOf" srcId="{09A559ED-8F9F-4EB3-A3DE-7F4098DD959F}" destId="{E611E999-E22C-42B1-9747-1CC533D4EF7A}" srcOrd="2" destOrd="0" presId="urn:microsoft.com/office/officeart/2005/8/layout/hierarchy3"/>
    <dgm:cxn modelId="{9F078310-D560-4A86-89DE-7FB6292EABB4}" type="presParOf" srcId="{09A559ED-8F9F-4EB3-A3DE-7F4098DD959F}" destId="{D1533281-D9CA-4E07-8386-237DBAD54EFA}" srcOrd="3" destOrd="0" presId="urn:microsoft.com/office/officeart/2005/8/layout/hierarchy3"/>
    <dgm:cxn modelId="{297E947E-AEA2-42A1-83AE-D1E3F36206FB}" type="presParOf" srcId="{09A559ED-8F9F-4EB3-A3DE-7F4098DD959F}" destId="{7BB09E4A-8B48-40AC-991B-5A753535430C}" srcOrd="4" destOrd="0" presId="urn:microsoft.com/office/officeart/2005/8/layout/hierarchy3"/>
    <dgm:cxn modelId="{54749529-7668-4329-9645-099E44B55380}" type="presParOf" srcId="{09A559ED-8F9F-4EB3-A3DE-7F4098DD959F}" destId="{ECEC16ED-713A-458B-8A57-E863F3F183E9}" srcOrd="5" destOrd="0" presId="urn:microsoft.com/office/officeart/2005/8/layout/hierarchy3"/>
    <dgm:cxn modelId="{4C0DFB70-44D9-42E8-A065-365DB924513E}" type="presParOf" srcId="{09A559ED-8F9F-4EB3-A3DE-7F4098DD959F}" destId="{4311E31C-BA0E-4464-A078-ADA1B5B43A16}" srcOrd="6" destOrd="0" presId="urn:microsoft.com/office/officeart/2005/8/layout/hierarchy3"/>
    <dgm:cxn modelId="{0950E6EF-5084-45C8-B4CD-3E74BA562477}" type="presParOf" srcId="{09A559ED-8F9F-4EB3-A3DE-7F4098DD959F}" destId="{418A5A19-54BB-47EE-A3DF-EB953606EE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8C1E68-C881-4D64-AA2B-306E456C2FFC}" type="doc">
      <dgm:prSet loTypeId="urn:microsoft.com/office/officeart/2005/8/layout/hList7" loCatId="list" qsTypeId="urn:microsoft.com/office/officeart/2005/8/quickstyle/3d3" qsCatId="3D" csTypeId="urn:microsoft.com/office/officeart/2005/8/colors/colorful4" csCatId="colorful" phldr="1"/>
      <dgm:spPr/>
    </dgm:pt>
    <dgm:pt modelId="{318F5940-3161-466B-A2D9-5F3B9A4C9CEE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Jogszabályi tájékoztatók</a:t>
          </a:r>
        </a:p>
      </dgm:t>
    </dgm:pt>
    <dgm:pt modelId="{BA1D92EF-036F-4F84-8ED0-81EE97B8AEC2}" type="parTrans" cxnId="{12AD6174-AE54-4518-8AA3-CC0EC29292BD}">
      <dgm:prSet/>
      <dgm:spPr/>
      <dgm:t>
        <a:bodyPr/>
        <a:lstStyle/>
        <a:p>
          <a:endParaRPr lang="hu-HU"/>
        </a:p>
      </dgm:t>
    </dgm:pt>
    <dgm:pt modelId="{38C3D363-32CC-4361-87D9-F32E45D798EC}" type="sibTrans" cxnId="{12AD6174-AE54-4518-8AA3-CC0EC29292BD}">
      <dgm:prSet/>
      <dgm:spPr/>
      <dgm:t>
        <a:bodyPr/>
        <a:lstStyle/>
        <a:p>
          <a:endParaRPr lang="hu-HU"/>
        </a:p>
      </dgm:t>
    </dgm:pt>
    <dgm:pt modelId="{FE71D97F-9AE7-4FA1-AD29-ED0792E0F452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Személyes okmányok</a:t>
          </a:r>
        </a:p>
      </dgm:t>
    </dgm:pt>
    <dgm:pt modelId="{20C99414-BC1A-443E-9C09-2589B80232FD}" type="parTrans" cxnId="{164B43C2-49FD-4195-95D3-FC48EE544582}">
      <dgm:prSet/>
      <dgm:spPr/>
      <dgm:t>
        <a:bodyPr/>
        <a:lstStyle/>
        <a:p>
          <a:endParaRPr lang="hu-HU"/>
        </a:p>
      </dgm:t>
    </dgm:pt>
    <dgm:pt modelId="{922DF427-F225-4650-973F-27FB1D81510F}" type="sibTrans" cxnId="{164B43C2-49FD-4195-95D3-FC48EE544582}">
      <dgm:prSet/>
      <dgm:spPr/>
      <dgm:t>
        <a:bodyPr/>
        <a:lstStyle/>
        <a:p>
          <a:endParaRPr lang="hu-HU"/>
        </a:p>
      </dgm:t>
    </dgm:pt>
    <dgm:pt modelId="{20804A27-0C77-4124-9E4C-65D00E8AD5B0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Igénylő lap</a:t>
          </a:r>
          <a:endParaRPr lang="hu-HU" sz="1400" dirty="0"/>
        </a:p>
      </dgm:t>
    </dgm:pt>
    <dgm:pt modelId="{1DB60457-A228-45D9-9010-2D06AE992F4C}" type="parTrans" cxnId="{10EAE68D-FE1F-409F-A517-BAA36C5367F4}">
      <dgm:prSet/>
      <dgm:spPr/>
      <dgm:t>
        <a:bodyPr/>
        <a:lstStyle/>
        <a:p>
          <a:endParaRPr lang="hu-HU"/>
        </a:p>
      </dgm:t>
    </dgm:pt>
    <dgm:pt modelId="{2B90DF35-75ED-4488-997A-4DF4D4433185}" type="sibTrans" cxnId="{10EAE68D-FE1F-409F-A517-BAA36C5367F4}">
      <dgm:prSet/>
      <dgm:spPr/>
      <dgm:t>
        <a:bodyPr/>
        <a:lstStyle/>
        <a:p>
          <a:endParaRPr lang="hu-HU"/>
        </a:p>
      </dgm:t>
    </dgm:pt>
    <dgm:pt modelId="{7A614FBC-89FD-42DD-B06E-34F3AD4A9C58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Telefon-számla</a:t>
          </a:r>
          <a:endParaRPr lang="hu-HU" sz="1400" dirty="0"/>
        </a:p>
      </dgm:t>
    </dgm:pt>
    <dgm:pt modelId="{5D7EE360-6A34-466D-A6FA-192E9D404C5C}" type="parTrans" cxnId="{0C16AA17-1501-4CD4-B560-DED94115F874}">
      <dgm:prSet/>
      <dgm:spPr/>
      <dgm:t>
        <a:bodyPr/>
        <a:lstStyle/>
        <a:p>
          <a:endParaRPr lang="hu-HU"/>
        </a:p>
      </dgm:t>
    </dgm:pt>
    <dgm:pt modelId="{A2091803-444A-4A7D-A617-F5C5832D39A0}" type="sibTrans" cxnId="{0C16AA17-1501-4CD4-B560-DED94115F874}">
      <dgm:prSet/>
      <dgm:spPr/>
      <dgm:t>
        <a:bodyPr/>
        <a:lstStyle/>
        <a:p>
          <a:endParaRPr lang="hu-HU"/>
        </a:p>
      </dgm:t>
    </dgm:pt>
    <dgm:pt modelId="{8AB31C86-7568-4E59-BD26-E102D7B335A9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Munkáltatói igazolás</a:t>
          </a:r>
          <a:endParaRPr lang="hu-HU" sz="1400" dirty="0"/>
        </a:p>
      </dgm:t>
    </dgm:pt>
    <dgm:pt modelId="{F19BA021-4D91-4291-ADC8-A69C5C53AAD6}" type="parTrans" cxnId="{2ED04ED3-137A-474E-B8A0-9F803490C096}">
      <dgm:prSet/>
      <dgm:spPr/>
      <dgm:t>
        <a:bodyPr/>
        <a:lstStyle/>
        <a:p>
          <a:endParaRPr lang="hu-HU"/>
        </a:p>
      </dgm:t>
    </dgm:pt>
    <dgm:pt modelId="{D73D834A-B892-445B-8E45-E242F1FC922C}" type="sibTrans" cxnId="{2ED04ED3-137A-474E-B8A0-9F803490C096}">
      <dgm:prSet/>
      <dgm:spPr/>
      <dgm:t>
        <a:bodyPr/>
        <a:lstStyle/>
        <a:p>
          <a:endParaRPr lang="hu-HU"/>
        </a:p>
      </dgm:t>
    </dgm:pt>
    <dgm:pt modelId="{3143FFBA-C7EF-4F48-AA7F-C03F9B579AC9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Bankszámla kivonat</a:t>
          </a:r>
          <a:endParaRPr lang="hu-HU" sz="1400" dirty="0"/>
        </a:p>
      </dgm:t>
    </dgm:pt>
    <dgm:pt modelId="{7A71D7C3-A283-472D-A865-D731E8E9227F}" type="parTrans" cxnId="{FFFBBEE7-EB6F-425E-BDC9-2074F60BA6BF}">
      <dgm:prSet/>
      <dgm:spPr/>
      <dgm:t>
        <a:bodyPr/>
        <a:lstStyle/>
        <a:p>
          <a:endParaRPr lang="hu-HU"/>
        </a:p>
      </dgm:t>
    </dgm:pt>
    <dgm:pt modelId="{F044D1A8-0407-48BC-8B38-6A76E0A27B81}" type="sibTrans" cxnId="{FFFBBEE7-EB6F-425E-BDC9-2074F60BA6BF}">
      <dgm:prSet/>
      <dgm:spPr/>
      <dgm:t>
        <a:bodyPr/>
        <a:lstStyle/>
        <a:p>
          <a:endParaRPr lang="hu-HU"/>
        </a:p>
      </dgm:t>
    </dgm:pt>
    <dgm:pt modelId="{28D1A396-34BF-4C2D-AA18-FAFB83AB7E20}">
      <dgm:prSet phldrT="[Szöveg]" custT="1"/>
      <dgm:spPr>
        <a:solidFill>
          <a:srgbClr val="1D428A">
            <a:alpha val="67000"/>
          </a:srgbClr>
        </a:solidFill>
      </dgm:spPr>
      <dgm:t>
        <a:bodyPr/>
        <a:lstStyle/>
        <a:p>
          <a:r>
            <a:rPr lang="hu-HU" sz="1400" dirty="0" smtClean="0"/>
            <a:t>TB igazolás</a:t>
          </a:r>
          <a:endParaRPr lang="hu-HU" sz="1400" dirty="0"/>
        </a:p>
      </dgm:t>
    </dgm:pt>
    <dgm:pt modelId="{8F6775BD-8FCA-4E7E-8073-E165F370CEA6}" type="parTrans" cxnId="{CBA53325-04AB-4384-A631-86CB32DE62E1}">
      <dgm:prSet/>
      <dgm:spPr/>
      <dgm:t>
        <a:bodyPr/>
        <a:lstStyle/>
        <a:p>
          <a:endParaRPr lang="hu-HU"/>
        </a:p>
      </dgm:t>
    </dgm:pt>
    <dgm:pt modelId="{D3FDE97E-6225-469B-9BF0-3A5EB3C92175}" type="sibTrans" cxnId="{CBA53325-04AB-4384-A631-86CB32DE62E1}">
      <dgm:prSet/>
      <dgm:spPr/>
      <dgm:t>
        <a:bodyPr/>
        <a:lstStyle/>
        <a:p>
          <a:endParaRPr lang="hu-HU"/>
        </a:p>
      </dgm:t>
    </dgm:pt>
    <dgm:pt modelId="{4193F049-0222-4C15-9CA8-91EACE7A84D0}" type="pres">
      <dgm:prSet presAssocID="{198C1E68-C881-4D64-AA2B-306E456C2FFC}" presName="Name0" presStyleCnt="0">
        <dgm:presLayoutVars>
          <dgm:dir/>
          <dgm:resizeHandles val="exact"/>
        </dgm:presLayoutVars>
      </dgm:prSet>
      <dgm:spPr/>
    </dgm:pt>
    <dgm:pt modelId="{2B331A86-0209-4A1C-80E0-260AD06EF917}" type="pres">
      <dgm:prSet presAssocID="{198C1E68-C881-4D64-AA2B-306E456C2FFC}" presName="fgShape" presStyleLbl="fgShp" presStyleIdx="0" presStyleCnt="1"/>
      <dgm:spPr/>
    </dgm:pt>
    <dgm:pt modelId="{52E7C8E3-C222-4213-9EA4-8DD273BCC953}" type="pres">
      <dgm:prSet presAssocID="{198C1E68-C881-4D64-AA2B-306E456C2FFC}" presName="linComp" presStyleCnt="0"/>
      <dgm:spPr/>
    </dgm:pt>
    <dgm:pt modelId="{F6327BE3-808E-44A3-ADA2-86182DFEE2A5}" type="pres">
      <dgm:prSet presAssocID="{318F5940-3161-466B-A2D9-5F3B9A4C9CEE}" presName="compNode" presStyleCnt="0"/>
      <dgm:spPr/>
    </dgm:pt>
    <dgm:pt modelId="{40AB58E3-F093-4DC3-A6EA-102645E53AD6}" type="pres">
      <dgm:prSet presAssocID="{318F5940-3161-466B-A2D9-5F3B9A4C9CEE}" presName="bkgdShape" presStyleLbl="node1" presStyleIdx="0" presStyleCnt="7"/>
      <dgm:spPr/>
      <dgm:t>
        <a:bodyPr/>
        <a:lstStyle/>
        <a:p>
          <a:endParaRPr lang="hu-HU"/>
        </a:p>
      </dgm:t>
    </dgm:pt>
    <dgm:pt modelId="{AE1BB30D-34D4-4734-BEDD-7B1AD56BD01B}" type="pres">
      <dgm:prSet presAssocID="{318F5940-3161-466B-A2D9-5F3B9A4C9CEE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A10C98-AB21-4EF5-A530-68F0F0F03B22}" type="pres">
      <dgm:prSet presAssocID="{318F5940-3161-466B-A2D9-5F3B9A4C9CEE}" presName="invisiNode" presStyleLbl="node1" presStyleIdx="0" presStyleCnt="7"/>
      <dgm:spPr/>
    </dgm:pt>
    <dgm:pt modelId="{4D93709D-4F3D-4EA7-A7C9-5516205D7A24}" type="pres">
      <dgm:prSet presAssocID="{318F5940-3161-466B-A2D9-5F3B9A4C9CEE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0E26826-7555-4563-87F8-9425FE13624E}" type="pres">
      <dgm:prSet presAssocID="{38C3D363-32CC-4361-87D9-F32E45D798EC}" presName="sibTrans" presStyleLbl="sibTrans2D1" presStyleIdx="0" presStyleCnt="0"/>
      <dgm:spPr/>
      <dgm:t>
        <a:bodyPr/>
        <a:lstStyle/>
        <a:p>
          <a:endParaRPr lang="hu-HU"/>
        </a:p>
      </dgm:t>
    </dgm:pt>
    <dgm:pt modelId="{5F39F9F9-9ADC-4303-8895-ED48DFC7FC82}" type="pres">
      <dgm:prSet presAssocID="{FE71D97F-9AE7-4FA1-AD29-ED0792E0F452}" presName="compNode" presStyleCnt="0"/>
      <dgm:spPr/>
    </dgm:pt>
    <dgm:pt modelId="{0049D14B-8ECE-41E5-8A91-F2CE806CB001}" type="pres">
      <dgm:prSet presAssocID="{FE71D97F-9AE7-4FA1-AD29-ED0792E0F452}" presName="bkgdShape" presStyleLbl="node1" presStyleIdx="1" presStyleCnt="7" custLinFactNeighborX="2991" custLinFactNeighborY="1817"/>
      <dgm:spPr/>
      <dgm:t>
        <a:bodyPr/>
        <a:lstStyle/>
        <a:p>
          <a:endParaRPr lang="hu-HU"/>
        </a:p>
      </dgm:t>
    </dgm:pt>
    <dgm:pt modelId="{C38A3E09-0036-4DB9-97E3-5FCB69F8532F}" type="pres">
      <dgm:prSet presAssocID="{FE71D97F-9AE7-4FA1-AD29-ED0792E0F452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0169FF-507B-4017-A58E-BEA6B65C7192}" type="pres">
      <dgm:prSet presAssocID="{FE71D97F-9AE7-4FA1-AD29-ED0792E0F452}" presName="invisiNode" presStyleLbl="node1" presStyleIdx="1" presStyleCnt="7"/>
      <dgm:spPr/>
    </dgm:pt>
    <dgm:pt modelId="{2E67CEDD-C85A-4CC5-B952-FFD7F2F7ECE1}" type="pres">
      <dgm:prSet presAssocID="{FE71D97F-9AE7-4FA1-AD29-ED0792E0F452}" presName="imagNode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6EBC9425-A305-40C5-B0C7-24E845255E08}" type="pres">
      <dgm:prSet presAssocID="{922DF427-F225-4650-973F-27FB1D81510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B0AC3B8A-A847-4DF6-ABBD-DDA8B7DD918F}" type="pres">
      <dgm:prSet presAssocID="{20804A27-0C77-4124-9E4C-65D00E8AD5B0}" presName="compNode" presStyleCnt="0"/>
      <dgm:spPr/>
    </dgm:pt>
    <dgm:pt modelId="{36D07187-0939-4710-9254-7BCDF45F090A}" type="pres">
      <dgm:prSet presAssocID="{20804A27-0C77-4124-9E4C-65D00E8AD5B0}" presName="bkgdShape" presStyleLbl="node1" presStyleIdx="2" presStyleCnt="7"/>
      <dgm:spPr/>
      <dgm:t>
        <a:bodyPr/>
        <a:lstStyle/>
        <a:p>
          <a:endParaRPr lang="hu-HU"/>
        </a:p>
      </dgm:t>
    </dgm:pt>
    <dgm:pt modelId="{2D34538E-E0E3-4013-B4D5-F8407DB797FD}" type="pres">
      <dgm:prSet presAssocID="{20804A27-0C77-4124-9E4C-65D00E8AD5B0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0DEF5-D72C-44AB-BD50-14F49433D471}" type="pres">
      <dgm:prSet presAssocID="{20804A27-0C77-4124-9E4C-65D00E8AD5B0}" presName="invisiNode" presStyleLbl="node1" presStyleIdx="2" presStyleCnt="7"/>
      <dgm:spPr/>
    </dgm:pt>
    <dgm:pt modelId="{5969F5D6-4E0F-4F9A-AB00-37D264298111}" type="pres">
      <dgm:prSet presAssocID="{20804A27-0C77-4124-9E4C-65D00E8AD5B0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</dgm:pt>
    <dgm:pt modelId="{471C14AA-3FB1-4250-A75F-EF1560000A01}" type="pres">
      <dgm:prSet presAssocID="{2B90DF35-75ED-4488-997A-4DF4D4433185}" presName="sibTrans" presStyleLbl="sibTrans2D1" presStyleIdx="0" presStyleCnt="0"/>
      <dgm:spPr/>
      <dgm:t>
        <a:bodyPr/>
        <a:lstStyle/>
        <a:p>
          <a:endParaRPr lang="hu-HU"/>
        </a:p>
      </dgm:t>
    </dgm:pt>
    <dgm:pt modelId="{216087A8-961B-42A5-89AE-CF62B15920F6}" type="pres">
      <dgm:prSet presAssocID="{8AB31C86-7568-4E59-BD26-E102D7B335A9}" presName="compNode" presStyleCnt="0"/>
      <dgm:spPr/>
    </dgm:pt>
    <dgm:pt modelId="{06D550ED-7085-416D-B5DA-094DE28D6E13}" type="pres">
      <dgm:prSet presAssocID="{8AB31C86-7568-4E59-BD26-E102D7B335A9}" presName="bkgdShape" presStyleLbl="node1" presStyleIdx="3" presStyleCnt="7"/>
      <dgm:spPr/>
      <dgm:t>
        <a:bodyPr/>
        <a:lstStyle/>
        <a:p>
          <a:endParaRPr lang="hu-HU"/>
        </a:p>
      </dgm:t>
    </dgm:pt>
    <dgm:pt modelId="{09DC31DE-60F3-4B89-8639-37E930444BE6}" type="pres">
      <dgm:prSet presAssocID="{8AB31C86-7568-4E59-BD26-E102D7B335A9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DF5561-2FEA-4ED1-A1C0-E8EC7C4F9C5B}" type="pres">
      <dgm:prSet presAssocID="{8AB31C86-7568-4E59-BD26-E102D7B335A9}" presName="invisiNode" presStyleLbl="node1" presStyleIdx="3" presStyleCnt="7"/>
      <dgm:spPr/>
    </dgm:pt>
    <dgm:pt modelId="{5A42CEB9-ED64-4D57-88E6-2566D228E3C9}" type="pres">
      <dgm:prSet presAssocID="{8AB31C86-7568-4E59-BD26-E102D7B335A9}" presName="imagNode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6FFEFD-0EA6-44F9-AE91-A6647C035E73}" type="pres">
      <dgm:prSet presAssocID="{D73D834A-B892-445B-8E45-E242F1FC922C}" presName="sibTrans" presStyleLbl="sibTrans2D1" presStyleIdx="0" presStyleCnt="0"/>
      <dgm:spPr/>
      <dgm:t>
        <a:bodyPr/>
        <a:lstStyle/>
        <a:p>
          <a:endParaRPr lang="hu-HU"/>
        </a:p>
      </dgm:t>
    </dgm:pt>
    <dgm:pt modelId="{D31CD6C2-F856-479B-BC27-A0E30245B672}" type="pres">
      <dgm:prSet presAssocID="{3143FFBA-C7EF-4F48-AA7F-C03F9B579AC9}" presName="compNode" presStyleCnt="0"/>
      <dgm:spPr/>
    </dgm:pt>
    <dgm:pt modelId="{39481B24-CD52-4A3D-8C00-5B9D38AD51F2}" type="pres">
      <dgm:prSet presAssocID="{3143FFBA-C7EF-4F48-AA7F-C03F9B579AC9}" presName="bkgdShape" presStyleLbl="node1" presStyleIdx="4" presStyleCnt="7"/>
      <dgm:spPr/>
      <dgm:t>
        <a:bodyPr/>
        <a:lstStyle/>
        <a:p>
          <a:endParaRPr lang="hu-HU"/>
        </a:p>
      </dgm:t>
    </dgm:pt>
    <dgm:pt modelId="{16F9AF49-52A9-445A-A8A6-A56602FD4305}" type="pres">
      <dgm:prSet presAssocID="{3143FFBA-C7EF-4F48-AA7F-C03F9B579AC9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704654-6CEF-4869-BB19-644B8BED4110}" type="pres">
      <dgm:prSet presAssocID="{3143FFBA-C7EF-4F48-AA7F-C03F9B579AC9}" presName="invisiNode" presStyleLbl="node1" presStyleIdx="4" presStyleCnt="7"/>
      <dgm:spPr/>
    </dgm:pt>
    <dgm:pt modelId="{48CA3F37-8C54-4B09-803E-A34CF799357A}" type="pres">
      <dgm:prSet presAssocID="{3143FFBA-C7EF-4F48-AA7F-C03F9B579AC9}" presName="imagNode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8FFA0BF-FF3B-4560-8A8C-AC4FCE25BA02}" type="pres">
      <dgm:prSet presAssocID="{F044D1A8-0407-48BC-8B38-6A76E0A27B81}" presName="sibTrans" presStyleLbl="sibTrans2D1" presStyleIdx="0" presStyleCnt="0"/>
      <dgm:spPr/>
      <dgm:t>
        <a:bodyPr/>
        <a:lstStyle/>
        <a:p>
          <a:endParaRPr lang="hu-HU"/>
        </a:p>
      </dgm:t>
    </dgm:pt>
    <dgm:pt modelId="{2DA19878-BF6E-44E7-9EA3-D8BC4E0AE466}" type="pres">
      <dgm:prSet presAssocID="{7A614FBC-89FD-42DD-B06E-34F3AD4A9C58}" presName="compNode" presStyleCnt="0"/>
      <dgm:spPr/>
    </dgm:pt>
    <dgm:pt modelId="{9B75409F-7E6F-4716-A52B-8DE97BF1FFA8}" type="pres">
      <dgm:prSet presAssocID="{7A614FBC-89FD-42DD-B06E-34F3AD4A9C58}" presName="bkgdShape" presStyleLbl="node1" presStyleIdx="5" presStyleCnt="7"/>
      <dgm:spPr/>
      <dgm:t>
        <a:bodyPr/>
        <a:lstStyle/>
        <a:p>
          <a:endParaRPr lang="hu-HU"/>
        </a:p>
      </dgm:t>
    </dgm:pt>
    <dgm:pt modelId="{C2057701-920A-4954-A662-C91C93564100}" type="pres">
      <dgm:prSet presAssocID="{7A614FBC-89FD-42DD-B06E-34F3AD4A9C58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F8F54D-4D96-4789-9514-F063B68A81FB}" type="pres">
      <dgm:prSet presAssocID="{7A614FBC-89FD-42DD-B06E-34F3AD4A9C58}" presName="invisiNode" presStyleLbl="node1" presStyleIdx="5" presStyleCnt="7"/>
      <dgm:spPr/>
    </dgm:pt>
    <dgm:pt modelId="{98367543-4766-4202-97D1-06C64A31F41D}" type="pres">
      <dgm:prSet presAssocID="{7A614FBC-89FD-42DD-B06E-34F3AD4A9C58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B482B14-FF60-47A1-ACBF-98C3EF2F6E6D}" type="pres">
      <dgm:prSet presAssocID="{A2091803-444A-4A7D-A617-F5C5832D39A0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270B022-53FF-46F1-9663-E733B972A9DE}" type="pres">
      <dgm:prSet presAssocID="{28D1A396-34BF-4C2D-AA18-FAFB83AB7E20}" presName="compNode" presStyleCnt="0"/>
      <dgm:spPr/>
    </dgm:pt>
    <dgm:pt modelId="{48D071D6-FD49-42A2-9D8A-4FB65FB86A86}" type="pres">
      <dgm:prSet presAssocID="{28D1A396-34BF-4C2D-AA18-FAFB83AB7E20}" presName="bkgdShape" presStyleLbl="node1" presStyleIdx="6" presStyleCnt="7"/>
      <dgm:spPr/>
      <dgm:t>
        <a:bodyPr/>
        <a:lstStyle/>
        <a:p>
          <a:endParaRPr lang="hu-HU"/>
        </a:p>
      </dgm:t>
    </dgm:pt>
    <dgm:pt modelId="{1046C587-70E8-402E-ABAE-C45B351CE82F}" type="pres">
      <dgm:prSet presAssocID="{28D1A396-34BF-4C2D-AA18-FAFB83AB7E20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705DB5-72B4-44AE-AF12-01B64CC943FB}" type="pres">
      <dgm:prSet presAssocID="{28D1A396-34BF-4C2D-AA18-FAFB83AB7E20}" presName="invisiNode" presStyleLbl="node1" presStyleIdx="6" presStyleCnt="7"/>
      <dgm:spPr/>
    </dgm:pt>
    <dgm:pt modelId="{295813F3-3619-4E41-A949-E08B1239DDD5}" type="pres">
      <dgm:prSet presAssocID="{28D1A396-34BF-4C2D-AA18-FAFB83AB7E20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</dgm:ptLst>
  <dgm:cxnLst>
    <dgm:cxn modelId="{CBA53325-04AB-4384-A631-86CB32DE62E1}" srcId="{198C1E68-C881-4D64-AA2B-306E456C2FFC}" destId="{28D1A396-34BF-4C2D-AA18-FAFB83AB7E20}" srcOrd="6" destOrd="0" parTransId="{8F6775BD-8FCA-4E7E-8073-E165F370CEA6}" sibTransId="{D3FDE97E-6225-469B-9BF0-3A5EB3C92175}"/>
    <dgm:cxn modelId="{6A9D911A-2F91-42E7-B909-17E75A1A46F5}" type="presOf" srcId="{7A614FBC-89FD-42DD-B06E-34F3AD4A9C58}" destId="{9B75409F-7E6F-4716-A52B-8DE97BF1FFA8}" srcOrd="0" destOrd="0" presId="urn:microsoft.com/office/officeart/2005/8/layout/hList7"/>
    <dgm:cxn modelId="{87381DD0-38E8-4DA4-BC1C-3F4B1A72B8E4}" type="presOf" srcId="{318F5940-3161-466B-A2D9-5F3B9A4C9CEE}" destId="{AE1BB30D-34D4-4734-BEDD-7B1AD56BD01B}" srcOrd="1" destOrd="0" presId="urn:microsoft.com/office/officeart/2005/8/layout/hList7"/>
    <dgm:cxn modelId="{3AFF3A3E-1C49-4945-B28C-FFAE3C8BB377}" type="presOf" srcId="{8AB31C86-7568-4E59-BD26-E102D7B335A9}" destId="{06D550ED-7085-416D-B5DA-094DE28D6E13}" srcOrd="0" destOrd="0" presId="urn:microsoft.com/office/officeart/2005/8/layout/hList7"/>
    <dgm:cxn modelId="{A1D85897-FAD4-48CD-91D8-AB11334F936B}" type="presOf" srcId="{F044D1A8-0407-48BC-8B38-6A76E0A27B81}" destId="{B8FFA0BF-FF3B-4560-8A8C-AC4FCE25BA02}" srcOrd="0" destOrd="0" presId="urn:microsoft.com/office/officeart/2005/8/layout/hList7"/>
    <dgm:cxn modelId="{9FF1B614-BA57-49AE-B06A-E035364E44A8}" type="presOf" srcId="{A2091803-444A-4A7D-A617-F5C5832D39A0}" destId="{AB482B14-FF60-47A1-ACBF-98C3EF2F6E6D}" srcOrd="0" destOrd="0" presId="urn:microsoft.com/office/officeart/2005/8/layout/hList7"/>
    <dgm:cxn modelId="{FAB79AD1-244C-4995-9A02-1B1DB1D7694F}" type="presOf" srcId="{3143FFBA-C7EF-4F48-AA7F-C03F9B579AC9}" destId="{16F9AF49-52A9-445A-A8A6-A56602FD4305}" srcOrd="1" destOrd="0" presId="urn:microsoft.com/office/officeart/2005/8/layout/hList7"/>
    <dgm:cxn modelId="{85820455-1EC0-4A6D-A32D-107BB36CEE76}" type="presOf" srcId="{28D1A396-34BF-4C2D-AA18-FAFB83AB7E20}" destId="{1046C587-70E8-402E-ABAE-C45B351CE82F}" srcOrd="1" destOrd="0" presId="urn:microsoft.com/office/officeart/2005/8/layout/hList7"/>
    <dgm:cxn modelId="{B415E0E0-09E2-4CAB-812A-0683213D80E9}" type="presOf" srcId="{20804A27-0C77-4124-9E4C-65D00E8AD5B0}" destId="{36D07187-0939-4710-9254-7BCDF45F090A}" srcOrd="0" destOrd="0" presId="urn:microsoft.com/office/officeart/2005/8/layout/hList7"/>
    <dgm:cxn modelId="{1C153A52-78F3-45CD-BE96-932FADD1ED0F}" type="presOf" srcId="{198C1E68-C881-4D64-AA2B-306E456C2FFC}" destId="{4193F049-0222-4C15-9CA8-91EACE7A84D0}" srcOrd="0" destOrd="0" presId="urn:microsoft.com/office/officeart/2005/8/layout/hList7"/>
    <dgm:cxn modelId="{62A28148-21F7-47CD-970D-095B71A2E802}" type="presOf" srcId="{2B90DF35-75ED-4488-997A-4DF4D4433185}" destId="{471C14AA-3FB1-4250-A75F-EF1560000A01}" srcOrd="0" destOrd="0" presId="urn:microsoft.com/office/officeart/2005/8/layout/hList7"/>
    <dgm:cxn modelId="{7472DFB6-3DE0-4E25-A7FE-2523EA0E0956}" type="presOf" srcId="{7A614FBC-89FD-42DD-B06E-34F3AD4A9C58}" destId="{C2057701-920A-4954-A662-C91C93564100}" srcOrd="1" destOrd="0" presId="urn:microsoft.com/office/officeart/2005/8/layout/hList7"/>
    <dgm:cxn modelId="{2873D530-F1DA-437B-9E6B-215311CBE246}" type="presOf" srcId="{922DF427-F225-4650-973F-27FB1D81510F}" destId="{6EBC9425-A305-40C5-B0C7-24E845255E08}" srcOrd="0" destOrd="0" presId="urn:microsoft.com/office/officeart/2005/8/layout/hList7"/>
    <dgm:cxn modelId="{454EC70E-F582-43F3-A5CC-AF34313EF914}" type="presOf" srcId="{28D1A396-34BF-4C2D-AA18-FAFB83AB7E20}" destId="{48D071D6-FD49-42A2-9D8A-4FB65FB86A86}" srcOrd="0" destOrd="0" presId="urn:microsoft.com/office/officeart/2005/8/layout/hList7"/>
    <dgm:cxn modelId="{0C16AA17-1501-4CD4-B560-DED94115F874}" srcId="{198C1E68-C881-4D64-AA2B-306E456C2FFC}" destId="{7A614FBC-89FD-42DD-B06E-34F3AD4A9C58}" srcOrd="5" destOrd="0" parTransId="{5D7EE360-6A34-466D-A6FA-192E9D404C5C}" sibTransId="{A2091803-444A-4A7D-A617-F5C5832D39A0}"/>
    <dgm:cxn modelId="{FFFBBEE7-EB6F-425E-BDC9-2074F60BA6BF}" srcId="{198C1E68-C881-4D64-AA2B-306E456C2FFC}" destId="{3143FFBA-C7EF-4F48-AA7F-C03F9B579AC9}" srcOrd="4" destOrd="0" parTransId="{7A71D7C3-A283-472D-A865-D731E8E9227F}" sibTransId="{F044D1A8-0407-48BC-8B38-6A76E0A27B81}"/>
    <dgm:cxn modelId="{1A2895D3-E0CA-43D8-BFCF-6DB72843EFCF}" type="presOf" srcId="{3143FFBA-C7EF-4F48-AA7F-C03F9B579AC9}" destId="{39481B24-CD52-4A3D-8C00-5B9D38AD51F2}" srcOrd="0" destOrd="0" presId="urn:microsoft.com/office/officeart/2005/8/layout/hList7"/>
    <dgm:cxn modelId="{B491DED2-0DB6-40E6-BDF8-2EC24D97B334}" type="presOf" srcId="{20804A27-0C77-4124-9E4C-65D00E8AD5B0}" destId="{2D34538E-E0E3-4013-B4D5-F8407DB797FD}" srcOrd="1" destOrd="0" presId="urn:microsoft.com/office/officeart/2005/8/layout/hList7"/>
    <dgm:cxn modelId="{2ED04ED3-137A-474E-B8A0-9F803490C096}" srcId="{198C1E68-C881-4D64-AA2B-306E456C2FFC}" destId="{8AB31C86-7568-4E59-BD26-E102D7B335A9}" srcOrd="3" destOrd="0" parTransId="{F19BA021-4D91-4291-ADC8-A69C5C53AAD6}" sibTransId="{D73D834A-B892-445B-8E45-E242F1FC922C}"/>
    <dgm:cxn modelId="{164B43C2-49FD-4195-95D3-FC48EE544582}" srcId="{198C1E68-C881-4D64-AA2B-306E456C2FFC}" destId="{FE71D97F-9AE7-4FA1-AD29-ED0792E0F452}" srcOrd="1" destOrd="0" parTransId="{20C99414-BC1A-443E-9C09-2589B80232FD}" sibTransId="{922DF427-F225-4650-973F-27FB1D81510F}"/>
    <dgm:cxn modelId="{DBA7DAC5-28B0-4497-9D63-5F911A4B4CCF}" type="presOf" srcId="{FE71D97F-9AE7-4FA1-AD29-ED0792E0F452}" destId="{C38A3E09-0036-4DB9-97E3-5FCB69F8532F}" srcOrd="1" destOrd="0" presId="urn:microsoft.com/office/officeart/2005/8/layout/hList7"/>
    <dgm:cxn modelId="{7E903504-C1D7-4285-9731-1FE2DD8622E3}" type="presOf" srcId="{8AB31C86-7568-4E59-BD26-E102D7B335A9}" destId="{09DC31DE-60F3-4B89-8639-37E930444BE6}" srcOrd="1" destOrd="0" presId="urn:microsoft.com/office/officeart/2005/8/layout/hList7"/>
    <dgm:cxn modelId="{12AD6174-AE54-4518-8AA3-CC0EC29292BD}" srcId="{198C1E68-C881-4D64-AA2B-306E456C2FFC}" destId="{318F5940-3161-466B-A2D9-5F3B9A4C9CEE}" srcOrd="0" destOrd="0" parTransId="{BA1D92EF-036F-4F84-8ED0-81EE97B8AEC2}" sibTransId="{38C3D363-32CC-4361-87D9-F32E45D798EC}"/>
    <dgm:cxn modelId="{B03B4613-C078-4246-B76D-15308603B8FC}" type="presOf" srcId="{D73D834A-B892-445B-8E45-E242F1FC922C}" destId="{C16FFEFD-0EA6-44F9-AE91-A6647C035E73}" srcOrd="0" destOrd="0" presId="urn:microsoft.com/office/officeart/2005/8/layout/hList7"/>
    <dgm:cxn modelId="{AE2C24BF-DE4A-44D1-8D2A-1AE9D29230D7}" type="presOf" srcId="{38C3D363-32CC-4361-87D9-F32E45D798EC}" destId="{80E26826-7555-4563-87F8-9425FE13624E}" srcOrd="0" destOrd="0" presId="urn:microsoft.com/office/officeart/2005/8/layout/hList7"/>
    <dgm:cxn modelId="{10EAE68D-FE1F-409F-A517-BAA36C5367F4}" srcId="{198C1E68-C881-4D64-AA2B-306E456C2FFC}" destId="{20804A27-0C77-4124-9E4C-65D00E8AD5B0}" srcOrd="2" destOrd="0" parTransId="{1DB60457-A228-45D9-9010-2D06AE992F4C}" sibTransId="{2B90DF35-75ED-4488-997A-4DF4D4433185}"/>
    <dgm:cxn modelId="{15D595F2-5B13-4C2A-A661-9AB70C7B7D17}" type="presOf" srcId="{FE71D97F-9AE7-4FA1-AD29-ED0792E0F452}" destId="{0049D14B-8ECE-41E5-8A91-F2CE806CB001}" srcOrd="0" destOrd="0" presId="urn:microsoft.com/office/officeart/2005/8/layout/hList7"/>
    <dgm:cxn modelId="{36E89BE7-CE8E-48A5-8B89-D747CEFB2276}" type="presOf" srcId="{318F5940-3161-466B-A2D9-5F3B9A4C9CEE}" destId="{40AB58E3-F093-4DC3-A6EA-102645E53AD6}" srcOrd="0" destOrd="0" presId="urn:microsoft.com/office/officeart/2005/8/layout/hList7"/>
    <dgm:cxn modelId="{E186A921-CC2F-417E-9611-4FC015402E5A}" type="presParOf" srcId="{4193F049-0222-4C15-9CA8-91EACE7A84D0}" destId="{2B331A86-0209-4A1C-80E0-260AD06EF917}" srcOrd="0" destOrd="0" presId="urn:microsoft.com/office/officeart/2005/8/layout/hList7"/>
    <dgm:cxn modelId="{8FD52E49-6515-473A-94A0-F7B69207E2E1}" type="presParOf" srcId="{4193F049-0222-4C15-9CA8-91EACE7A84D0}" destId="{52E7C8E3-C222-4213-9EA4-8DD273BCC953}" srcOrd="1" destOrd="0" presId="urn:microsoft.com/office/officeart/2005/8/layout/hList7"/>
    <dgm:cxn modelId="{FC363E1F-A00E-43FC-A6C4-153C05EFB6FF}" type="presParOf" srcId="{52E7C8E3-C222-4213-9EA4-8DD273BCC953}" destId="{F6327BE3-808E-44A3-ADA2-86182DFEE2A5}" srcOrd="0" destOrd="0" presId="urn:microsoft.com/office/officeart/2005/8/layout/hList7"/>
    <dgm:cxn modelId="{503BFF26-44A9-4B32-A3A7-76EB6CD44B31}" type="presParOf" srcId="{F6327BE3-808E-44A3-ADA2-86182DFEE2A5}" destId="{40AB58E3-F093-4DC3-A6EA-102645E53AD6}" srcOrd="0" destOrd="0" presId="urn:microsoft.com/office/officeart/2005/8/layout/hList7"/>
    <dgm:cxn modelId="{6E8BF380-2776-423D-B506-A669525AB952}" type="presParOf" srcId="{F6327BE3-808E-44A3-ADA2-86182DFEE2A5}" destId="{AE1BB30D-34D4-4734-BEDD-7B1AD56BD01B}" srcOrd="1" destOrd="0" presId="urn:microsoft.com/office/officeart/2005/8/layout/hList7"/>
    <dgm:cxn modelId="{E37D8162-E6BC-4B22-900E-5558830C4986}" type="presParOf" srcId="{F6327BE3-808E-44A3-ADA2-86182DFEE2A5}" destId="{FDA10C98-AB21-4EF5-A530-68F0F0F03B22}" srcOrd="2" destOrd="0" presId="urn:microsoft.com/office/officeart/2005/8/layout/hList7"/>
    <dgm:cxn modelId="{A94F6C57-5C3C-42A1-848A-EBD10018784D}" type="presParOf" srcId="{F6327BE3-808E-44A3-ADA2-86182DFEE2A5}" destId="{4D93709D-4F3D-4EA7-A7C9-5516205D7A24}" srcOrd="3" destOrd="0" presId="urn:microsoft.com/office/officeart/2005/8/layout/hList7"/>
    <dgm:cxn modelId="{058B851D-2923-4DE5-9134-B06B88BFF0B4}" type="presParOf" srcId="{52E7C8E3-C222-4213-9EA4-8DD273BCC953}" destId="{80E26826-7555-4563-87F8-9425FE13624E}" srcOrd="1" destOrd="0" presId="urn:microsoft.com/office/officeart/2005/8/layout/hList7"/>
    <dgm:cxn modelId="{4E9D0F5E-B9D8-419F-B0B0-785F07690777}" type="presParOf" srcId="{52E7C8E3-C222-4213-9EA4-8DD273BCC953}" destId="{5F39F9F9-9ADC-4303-8895-ED48DFC7FC82}" srcOrd="2" destOrd="0" presId="urn:microsoft.com/office/officeart/2005/8/layout/hList7"/>
    <dgm:cxn modelId="{A809CB6C-5430-4C90-9846-54743A2305E5}" type="presParOf" srcId="{5F39F9F9-9ADC-4303-8895-ED48DFC7FC82}" destId="{0049D14B-8ECE-41E5-8A91-F2CE806CB001}" srcOrd="0" destOrd="0" presId="urn:microsoft.com/office/officeart/2005/8/layout/hList7"/>
    <dgm:cxn modelId="{216A4E48-F51D-4289-9188-3E36DFB1CE28}" type="presParOf" srcId="{5F39F9F9-9ADC-4303-8895-ED48DFC7FC82}" destId="{C38A3E09-0036-4DB9-97E3-5FCB69F8532F}" srcOrd="1" destOrd="0" presId="urn:microsoft.com/office/officeart/2005/8/layout/hList7"/>
    <dgm:cxn modelId="{36F8FB46-6621-4D74-A206-8385C083C023}" type="presParOf" srcId="{5F39F9F9-9ADC-4303-8895-ED48DFC7FC82}" destId="{9F0169FF-507B-4017-A58E-BEA6B65C7192}" srcOrd="2" destOrd="0" presId="urn:microsoft.com/office/officeart/2005/8/layout/hList7"/>
    <dgm:cxn modelId="{3D02368B-CB48-4F3B-B023-920F82E2560B}" type="presParOf" srcId="{5F39F9F9-9ADC-4303-8895-ED48DFC7FC82}" destId="{2E67CEDD-C85A-4CC5-B952-FFD7F2F7ECE1}" srcOrd="3" destOrd="0" presId="urn:microsoft.com/office/officeart/2005/8/layout/hList7"/>
    <dgm:cxn modelId="{E384F824-FC1D-44BE-83F1-7298E17C44CC}" type="presParOf" srcId="{52E7C8E3-C222-4213-9EA4-8DD273BCC953}" destId="{6EBC9425-A305-40C5-B0C7-24E845255E08}" srcOrd="3" destOrd="0" presId="urn:microsoft.com/office/officeart/2005/8/layout/hList7"/>
    <dgm:cxn modelId="{38CE793E-FA32-4B0B-BD13-8E37212BBB2F}" type="presParOf" srcId="{52E7C8E3-C222-4213-9EA4-8DD273BCC953}" destId="{B0AC3B8A-A847-4DF6-ABBD-DDA8B7DD918F}" srcOrd="4" destOrd="0" presId="urn:microsoft.com/office/officeart/2005/8/layout/hList7"/>
    <dgm:cxn modelId="{E6D2644A-158D-4DAC-A32C-B766CC11A0E2}" type="presParOf" srcId="{B0AC3B8A-A847-4DF6-ABBD-DDA8B7DD918F}" destId="{36D07187-0939-4710-9254-7BCDF45F090A}" srcOrd="0" destOrd="0" presId="urn:microsoft.com/office/officeart/2005/8/layout/hList7"/>
    <dgm:cxn modelId="{EA06B688-0F78-4F76-B63A-18F5413A131B}" type="presParOf" srcId="{B0AC3B8A-A847-4DF6-ABBD-DDA8B7DD918F}" destId="{2D34538E-E0E3-4013-B4D5-F8407DB797FD}" srcOrd="1" destOrd="0" presId="urn:microsoft.com/office/officeart/2005/8/layout/hList7"/>
    <dgm:cxn modelId="{C2E4386D-93E2-4BF3-9DB3-E493B3296F90}" type="presParOf" srcId="{B0AC3B8A-A847-4DF6-ABBD-DDA8B7DD918F}" destId="{54C0DEF5-D72C-44AB-BD50-14F49433D471}" srcOrd="2" destOrd="0" presId="urn:microsoft.com/office/officeart/2005/8/layout/hList7"/>
    <dgm:cxn modelId="{7E24C43E-D68A-4216-A1AD-483EFA3D378A}" type="presParOf" srcId="{B0AC3B8A-A847-4DF6-ABBD-DDA8B7DD918F}" destId="{5969F5D6-4E0F-4F9A-AB00-37D264298111}" srcOrd="3" destOrd="0" presId="urn:microsoft.com/office/officeart/2005/8/layout/hList7"/>
    <dgm:cxn modelId="{7C59E701-5227-43FC-A106-B2A111D5E608}" type="presParOf" srcId="{52E7C8E3-C222-4213-9EA4-8DD273BCC953}" destId="{471C14AA-3FB1-4250-A75F-EF1560000A01}" srcOrd="5" destOrd="0" presId="urn:microsoft.com/office/officeart/2005/8/layout/hList7"/>
    <dgm:cxn modelId="{22E4E6F9-EB26-4C5D-BF78-AB194E462D9A}" type="presParOf" srcId="{52E7C8E3-C222-4213-9EA4-8DD273BCC953}" destId="{216087A8-961B-42A5-89AE-CF62B15920F6}" srcOrd="6" destOrd="0" presId="urn:microsoft.com/office/officeart/2005/8/layout/hList7"/>
    <dgm:cxn modelId="{18F0CFAF-2750-471F-8F92-D87F898C9A78}" type="presParOf" srcId="{216087A8-961B-42A5-89AE-CF62B15920F6}" destId="{06D550ED-7085-416D-B5DA-094DE28D6E13}" srcOrd="0" destOrd="0" presId="urn:microsoft.com/office/officeart/2005/8/layout/hList7"/>
    <dgm:cxn modelId="{E9635534-AA92-4CC0-B3CA-03D3E6DCAA8A}" type="presParOf" srcId="{216087A8-961B-42A5-89AE-CF62B15920F6}" destId="{09DC31DE-60F3-4B89-8639-37E930444BE6}" srcOrd="1" destOrd="0" presId="urn:microsoft.com/office/officeart/2005/8/layout/hList7"/>
    <dgm:cxn modelId="{AB2B480E-5BF2-4BA1-8797-6801D2AD6B11}" type="presParOf" srcId="{216087A8-961B-42A5-89AE-CF62B15920F6}" destId="{B7DF5561-2FEA-4ED1-A1C0-E8EC7C4F9C5B}" srcOrd="2" destOrd="0" presId="urn:microsoft.com/office/officeart/2005/8/layout/hList7"/>
    <dgm:cxn modelId="{BFC03F90-A5AF-4A93-A938-B2A1BC349B22}" type="presParOf" srcId="{216087A8-961B-42A5-89AE-CF62B15920F6}" destId="{5A42CEB9-ED64-4D57-88E6-2566D228E3C9}" srcOrd="3" destOrd="0" presId="urn:microsoft.com/office/officeart/2005/8/layout/hList7"/>
    <dgm:cxn modelId="{42BF0E87-D1FC-4A89-894B-5CB889CE7337}" type="presParOf" srcId="{52E7C8E3-C222-4213-9EA4-8DD273BCC953}" destId="{C16FFEFD-0EA6-44F9-AE91-A6647C035E73}" srcOrd="7" destOrd="0" presId="urn:microsoft.com/office/officeart/2005/8/layout/hList7"/>
    <dgm:cxn modelId="{A475A0C3-DAB8-4A36-BBC9-375C04711D11}" type="presParOf" srcId="{52E7C8E3-C222-4213-9EA4-8DD273BCC953}" destId="{D31CD6C2-F856-479B-BC27-A0E30245B672}" srcOrd="8" destOrd="0" presId="urn:microsoft.com/office/officeart/2005/8/layout/hList7"/>
    <dgm:cxn modelId="{5664B22B-01D0-4629-9732-08EC459A33B9}" type="presParOf" srcId="{D31CD6C2-F856-479B-BC27-A0E30245B672}" destId="{39481B24-CD52-4A3D-8C00-5B9D38AD51F2}" srcOrd="0" destOrd="0" presId="urn:microsoft.com/office/officeart/2005/8/layout/hList7"/>
    <dgm:cxn modelId="{11B2CBA5-FAFE-4FAD-8FE5-49A64F8810D1}" type="presParOf" srcId="{D31CD6C2-F856-479B-BC27-A0E30245B672}" destId="{16F9AF49-52A9-445A-A8A6-A56602FD4305}" srcOrd="1" destOrd="0" presId="urn:microsoft.com/office/officeart/2005/8/layout/hList7"/>
    <dgm:cxn modelId="{7EFC57C2-60B5-496C-8CEA-4AF812DF4C19}" type="presParOf" srcId="{D31CD6C2-F856-479B-BC27-A0E30245B672}" destId="{8E704654-6CEF-4869-BB19-644B8BED4110}" srcOrd="2" destOrd="0" presId="urn:microsoft.com/office/officeart/2005/8/layout/hList7"/>
    <dgm:cxn modelId="{7109FBE5-BB33-43C6-9AAE-D667169B6766}" type="presParOf" srcId="{D31CD6C2-F856-479B-BC27-A0E30245B672}" destId="{48CA3F37-8C54-4B09-803E-A34CF799357A}" srcOrd="3" destOrd="0" presId="urn:microsoft.com/office/officeart/2005/8/layout/hList7"/>
    <dgm:cxn modelId="{331AE10C-F30D-4AA3-B3A7-1F54751D7DBD}" type="presParOf" srcId="{52E7C8E3-C222-4213-9EA4-8DD273BCC953}" destId="{B8FFA0BF-FF3B-4560-8A8C-AC4FCE25BA02}" srcOrd="9" destOrd="0" presId="urn:microsoft.com/office/officeart/2005/8/layout/hList7"/>
    <dgm:cxn modelId="{0BD9A7B4-C1F4-4FF4-96B1-454895DE5BC6}" type="presParOf" srcId="{52E7C8E3-C222-4213-9EA4-8DD273BCC953}" destId="{2DA19878-BF6E-44E7-9EA3-D8BC4E0AE466}" srcOrd="10" destOrd="0" presId="urn:microsoft.com/office/officeart/2005/8/layout/hList7"/>
    <dgm:cxn modelId="{9F027DE4-CE31-4241-AF7B-4117819C5682}" type="presParOf" srcId="{2DA19878-BF6E-44E7-9EA3-D8BC4E0AE466}" destId="{9B75409F-7E6F-4716-A52B-8DE97BF1FFA8}" srcOrd="0" destOrd="0" presId="urn:microsoft.com/office/officeart/2005/8/layout/hList7"/>
    <dgm:cxn modelId="{57C0797F-A22A-41C1-AC22-C27BE2B7F859}" type="presParOf" srcId="{2DA19878-BF6E-44E7-9EA3-D8BC4E0AE466}" destId="{C2057701-920A-4954-A662-C91C93564100}" srcOrd="1" destOrd="0" presId="urn:microsoft.com/office/officeart/2005/8/layout/hList7"/>
    <dgm:cxn modelId="{1C3E9882-E586-405C-BC50-93CE46E06D8B}" type="presParOf" srcId="{2DA19878-BF6E-44E7-9EA3-D8BC4E0AE466}" destId="{75F8F54D-4D96-4789-9514-F063B68A81FB}" srcOrd="2" destOrd="0" presId="urn:microsoft.com/office/officeart/2005/8/layout/hList7"/>
    <dgm:cxn modelId="{55CF1214-7130-48C5-BD89-78C6A8477A69}" type="presParOf" srcId="{2DA19878-BF6E-44E7-9EA3-D8BC4E0AE466}" destId="{98367543-4766-4202-97D1-06C64A31F41D}" srcOrd="3" destOrd="0" presId="urn:microsoft.com/office/officeart/2005/8/layout/hList7"/>
    <dgm:cxn modelId="{6AF59100-5153-4064-8D3C-A2F630105FC1}" type="presParOf" srcId="{52E7C8E3-C222-4213-9EA4-8DD273BCC953}" destId="{AB482B14-FF60-47A1-ACBF-98C3EF2F6E6D}" srcOrd="11" destOrd="0" presId="urn:microsoft.com/office/officeart/2005/8/layout/hList7"/>
    <dgm:cxn modelId="{7EF4F2E7-35EF-4621-9C8A-A0FC6721EE3E}" type="presParOf" srcId="{52E7C8E3-C222-4213-9EA4-8DD273BCC953}" destId="{8270B022-53FF-46F1-9663-E733B972A9DE}" srcOrd="12" destOrd="0" presId="urn:microsoft.com/office/officeart/2005/8/layout/hList7"/>
    <dgm:cxn modelId="{645614B3-1DF9-4BE3-A41C-0F6500EB9228}" type="presParOf" srcId="{8270B022-53FF-46F1-9663-E733B972A9DE}" destId="{48D071D6-FD49-42A2-9D8A-4FB65FB86A86}" srcOrd="0" destOrd="0" presId="urn:microsoft.com/office/officeart/2005/8/layout/hList7"/>
    <dgm:cxn modelId="{886FE6B2-5F82-46A6-B274-DF6B09F0E61F}" type="presParOf" srcId="{8270B022-53FF-46F1-9663-E733B972A9DE}" destId="{1046C587-70E8-402E-ABAE-C45B351CE82F}" srcOrd="1" destOrd="0" presId="urn:microsoft.com/office/officeart/2005/8/layout/hList7"/>
    <dgm:cxn modelId="{9D4059CF-0558-46CB-B986-E89E33E62A5C}" type="presParOf" srcId="{8270B022-53FF-46F1-9663-E733B972A9DE}" destId="{1B705DB5-72B4-44AE-AF12-01B64CC943FB}" srcOrd="2" destOrd="0" presId="urn:microsoft.com/office/officeart/2005/8/layout/hList7"/>
    <dgm:cxn modelId="{26A4A6AE-1B1B-4AA8-9768-91C0A1D37420}" type="presParOf" srcId="{8270B022-53FF-46F1-9663-E733B972A9DE}" destId="{295813F3-3619-4E41-A949-E08B1239DD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C3A44-D788-470C-B891-A3E70993E19F}">
      <dsp:nvSpPr>
        <dsp:cNvPr id="0" name=""/>
        <dsp:cNvSpPr/>
      </dsp:nvSpPr>
      <dsp:spPr>
        <a:xfrm>
          <a:off x="3527038" y="2747750"/>
          <a:ext cx="179025" cy="17921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DC074-4042-4931-8467-27AF175FA2F9}">
      <dsp:nvSpPr>
        <dsp:cNvPr id="0" name=""/>
        <dsp:cNvSpPr/>
      </dsp:nvSpPr>
      <dsp:spPr>
        <a:xfrm>
          <a:off x="1756258" y="1989240"/>
          <a:ext cx="1087141" cy="1086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3EDA0-4F04-42D0-A7AB-D2B41A0C010B}">
      <dsp:nvSpPr>
        <dsp:cNvPr id="0" name=""/>
        <dsp:cNvSpPr/>
      </dsp:nvSpPr>
      <dsp:spPr>
        <a:xfrm>
          <a:off x="4184239" y="4301061"/>
          <a:ext cx="179025" cy="17921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8F5EF-288A-46BD-9E57-C1D46E4767BA}">
      <dsp:nvSpPr>
        <dsp:cNvPr id="0" name=""/>
        <dsp:cNvSpPr/>
      </dsp:nvSpPr>
      <dsp:spPr>
        <a:xfrm>
          <a:off x="1800198" y="2014819"/>
          <a:ext cx="1003658" cy="10035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07B4-0349-4776-81DF-98DBD0F2BD77}">
      <dsp:nvSpPr>
        <dsp:cNvPr id="0" name=""/>
        <dsp:cNvSpPr/>
      </dsp:nvSpPr>
      <dsp:spPr>
        <a:xfrm>
          <a:off x="2922245" y="2194885"/>
          <a:ext cx="568616" cy="56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30A7A-32F9-44EB-A56B-DE87BD63FD87}">
      <dsp:nvSpPr>
        <dsp:cNvPr id="0" name=""/>
        <dsp:cNvSpPr/>
      </dsp:nvSpPr>
      <dsp:spPr>
        <a:xfrm>
          <a:off x="2955639" y="2228039"/>
          <a:ext cx="501829" cy="5017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56750-C9CC-4983-9B5F-B8118657B95E}">
      <dsp:nvSpPr>
        <dsp:cNvPr id="0" name=""/>
        <dsp:cNvSpPr/>
      </dsp:nvSpPr>
      <dsp:spPr>
        <a:xfrm>
          <a:off x="2699623" y="1392020"/>
          <a:ext cx="729553" cy="729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F6EF4-DAD1-4412-A54C-10CC3274D0F4}">
      <dsp:nvSpPr>
        <dsp:cNvPr id="0" name=""/>
        <dsp:cNvSpPr/>
      </dsp:nvSpPr>
      <dsp:spPr>
        <a:xfrm>
          <a:off x="2449636" y="1188616"/>
          <a:ext cx="322803" cy="32257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257B9-C8DB-4EE1-B8B9-A6E53F70CFF5}">
      <dsp:nvSpPr>
        <dsp:cNvPr id="0" name=""/>
        <dsp:cNvSpPr/>
      </dsp:nvSpPr>
      <dsp:spPr>
        <a:xfrm>
          <a:off x="3945383" y="0"/>
          <a:ext cx="119659" cy="11962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BA0A0-97E2-43D5-9BB0-E78E317CC68B}">
      <dsp:nvSpPr>
        <dsp:cNvPr id="0" name=""/>
        <dsp:cNvSpPr/>
      </dsp:nvSpPr>
      <dsp:spPr>
        <a:xfrm>
          <a:off x="2736304" y="1438757"/>
          <a:ext cx="652563" cy="6523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D657-74DC-46DA-83FF-09F8212C08B4}">
      <dsp:nvSpPr>
        <dsp:cNvPr id="0" name=""/>
        <dsp:cNvSpPr/>
      </dsp:nvSpPr>
      <dsp:spPr>
        <a:xfrm>
          <a:off x="2781251" y="743277"/>
          <a:ext cx="511568" cy="511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8016C-F90E-4220-9787-F44B661F82BF}">
      <dsp:nvSpPr>
        <dsp:cNvPr id="0" name=""/>
        <dsp:cNvSpPr/>
      </dsp:nvSpPr>
      <dsp:spPr>
        <a:xfrm>
          <a:off x="3586868" y="95429"/>
          <a:ext cx="238855" cy="23879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5F93F-0034-4802-A9AC-4E9D737EF5A5}">
      <dsp:nvSpPr>
        <dsp:cNvPr id="0" name=""/>
        <dsp:cNvSpPr/>
      </dsp:nvSpPr>
      <dsp:spPr>
        <a:xfrm>
          <a:off x="2811398" y="773294"/>
          <a:ext cx="451275" cy="45116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2873D-6375-4E8C-8D27-ED605AAB6D6D}">
      <dsp:nvSpPr>
        <dsp:cNvPr id="0" name=""/>
        <dsp:cNvSpPr/>
      </dsp:nvSpPr>
      <dsp:spPr>
        <a:xfrm>
          <a:off x="3139767" y="265232"/>
          <a:ext cx="474001" cy="474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119E2-2C18-462A-8032-F30B4B595D1D}">
      <dsp:nvSpPr>
        <dsp:cNvPr id="0" name=""/>
        <dsp:cNvSpPr/>
      </dsp:nvSpPr>
      <dsp:spPr>
        <a:xfrm>
          <a:off x="3167594" y="293009"/>
          <a:ext cx="418345" cy="41800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1046-D709-453C-9EC6-DD5525A83023}">
      <dsp:nvSpPr>
        <dsp:cNvPr id="0" name=""/>
        <dsp:cNvSpPr/>
      </dsp:nvSpPr>
      <dsp:spPr>
        <a:xfrm>
          <a:off x="2473289" y="3046584"/>
          <a:ext cx="814892" cy="814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E2718-0DDA-4E79-A746-46B1A29B4BBA}">
      <dsp:nvSpPr>
        <dsp:cNvPr id="0" name=""/>
        <dsp:cNvSpPr/>
      </dsp:nvSpPr>
      <dsp:spPr>
        <a:xfrm>
          <a:off x="3706064" y="4121850"/>
          <a:ext cx="322803" cy="32257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AC21-AD5E-4177-9ED0-5A55D9F0B861}">
      <dsp:nvSpPr>
        <dsp:cNvPr id="0" name=""/>
        <dsp:cNvSpPr/>
      </dsp:nvSpPr>
      <dsp:spPr>
        <a:xfrm>
          <a:off x="2516422" y="3089595"/>
          <a:ext cx="729090" cy="72894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9C637-2FA4-48DE-B705-FBF0A2299F33}">
      <dsp:nvSpPr>
        <dsp:cNvPr id="0" name=""/>
        <dsp:cNvSpPr/>
      </dsp:nvSpPr>
      <dsp:spPr>
        <a:xfrm>
          <a:off x="3135129" y="3729826"/>
          <a:ext cx="511568" cy="511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54969-B077-4EB9-92E6-66FE10E63A45}">
      <dsp:nvSpPr>
        <dsp:cNvPr id="0" name=""/>
        <dsp:cNvSpPr/>
      </dsp:nvSpPr>
      <dsp:spPr>
        <a:xfrm>
          <a:off x="3165276" y="3759844"/>
          <a:ext cx="451275" cy="45116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781EA-33DC-4D63-9C53-11CEA0C12773}">
      <dsp:nvSpPr>
        <dsp:cNvPr id="0" name=""/>
        <dsp:cNvSpPr/>
      </dsp:nvSpPr>
      <dsp:spPr>
        <a:xfrm>
          <a:off x="681175" y="1430550"/>
          <a:ext cx="1613088" cy="51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Házaspárok közösen igényelhetik</a:t>
          </a:r>
          <a:endParaRPr lang="hu-HU" sz="1000" kern="1200" dirty="0"/>
        </a:p>
      </dsp:txBody>
      <dsp:txXfrm>
        <a:off x="681175" y="1430550"/>
        <a:ext cx="1613088" cy="515231"/>
      </dsp:txXfrm>
    </dsp:sp>
    <dsp:sp modelId="{ADE15CED-4A17-408D-9012-C22A4A8C7492}">
      <dsp:nvSpPr>
        <dsp:cNvPr id="0" name=""/>
        <dsp:cNvSpPr/>
      </dsp:nvSpPr>
      <dsp:spPr>
        <a:xfrm>
          <a:off x="3608202" y="2228039"/>
          <a:ext cx="1613088" cy="50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Minimum 18 év mind a két igénylőnél és a feleség maximum 40. éves lehet</a:t>
          </a:r>
          <a:endParaRPr lang="hu-HU" sz="1000" kern="1200" dirty="0"/>
        </a:p>
      </dsp:txBody>
      <dsp:txXfrm>
        <a:off x="3608202" y="2228039"/>
        <a:ext cx="1613088" cy="501790"/>
      </dsp:txXfrm>
    </dsp:sp>
    <dsp:sp modelId="{A8B98338-021B-42BF-A6E0-949C976E4A97}">
      <dsp:nvSpPr>
        <dsp:cNvPr id="0" name=""/>
        <dsp:cNvSpPr/>
      </dsp:nvSpPr>
      <dsp:spPr>
        <a:xfrm>
          <a:off x="3548372" y="1430550"/>
          <a:ext cx="1613088" cy="65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3 éves folyamatos TB jogviszony</a:t>
          </a:r>
          <a:endParaRPr lang="hu-HU" sz="1000" kern="1200" dirty="0"/>
        </a:p>
      </dsp:txBody>
      <dsp:txXfrm>
        <a:off x="3548372" y="1430550"/>
        <a:ext cx="1613088" cy="652327"/>
      </dsp:txXfrm>
    </dsp:sp>
    <dsp:sp modelId="{F34DEF1D-CB9C-4968-8993-BD64B5D6E874}">
      <dsp:nvSpPr>
        <dsp:cNvPr id="0" name=""/>
        <dsp:cNvSpPr/>
      </dsp:nvSpPr>
      <dsp:spPr>
        <a:xfrm>
          <a:off x="3407378" y="773294"/>
          <a:ext cx="1613088" cy="45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6 hónapos munkaviszony vagy 12 hónapos vállalkozói múlt, vagy nyugdíjas</a:t>
          </a:r>
          <a:endParaRPr lang="hu-HU" sz="1000" kern="1200" dirty="0"/>
        </a:p>
      </dsp:txBody>
      <dsp:txXfrm>
        <a:off x="3407378" y="773294"/>
        <a:ext cx="1613088" cy="451163"/>
      </dsp:txXfrm>
    </dsp:sp>
    <dsp:sp modelId="{53196CD9-3708-41FD-B6E3-377AF5C9E08D}">
      <dsp:nvSpPr>
        <dsp:cNvPr id="0" name=""/>
        <dsp:cNvSpPr/>
      </dsp:nvSpPr>
      <dsp:spPr>
        <a:xfrm>
          <a:off x="3706064" y="293009"/>
          <a:ext cx="1613088" cy="41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Havi nettó 150ezer Ft jövedelem –</a:t>
          </a:r>
          <a:endParaRPr lang="hu-HU" sz="1000" kern="1200" dirty="0"/>
        </a:p>
      </dsp:txBody>
      <dsp:txXfrm>
        <a:off x="3706064" y="293009"/>
        <a:ext cx="1613088" cy="418009"/>
      </dsp:txXfrm>
    </dsp:sp>
    <dsp:sp modelId="{2F893618-2041-49D7-B6D7-E2D221A23009}">
      <dsp:nvSpPr>
        <dsp:cNvPr id="0" name=""/>
        <dsp:cNvSpPr/>
      </dsp:nvSpPr>
      <dsp:spPr>
        <a:xfrm>
          <a:off x="773934" y="3089595"/>
          <a:ext cx="1613088" cy="72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3 havi bankszámlamúlt, melyre a jövedelem érkezik</a:t>
          </a:r>
          <a:endParaRPr lang="hu-HU" sz="1000" kern="1200" dirty="0"/>
        </a:p>
      </dsp:txBody>
      <dsp:txXfrm>
        <a:off x="773934" y="3089595"/>
        <a:ext cx="1613088" cy="728940"/>
      </dsp:txXfrm>
    </dsp:sp>
    <dsp:sp modelId="{60F37D63-3600-41A9-99E7-D41829675219}">
      <dsp:nvSpPr>
        <dsp:cNvPr id="0" name=""/>
        <dsp:cNvSpPr/>
      </dsp:nvSpPr>
      <dsp:spPr>
        <a:xfrm>
          <a:off x="1168162" y="3897836"/>
          <a:ext cx="1887656" cy="58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büntetlen előélet, nincs negatív KHR információ, nincs köztartozása</a:t>
          </a:r>
          <a:endParaRPr lang="hu-HU" sz="1000" kern="1200" dirty="0"/>
        </a:p>
      </dsp:txBody>
      <dsp:txXfrm>
        <a:off x="1168162" y="3897836"/>
        <a:ext cx="1887656" cy="582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0498-55A7-4DD2-B319-C85165DE2A2E}" type="datetimeFigureOut">
              <a:rPr lang="hu-HU" smtClean="0"/>
              <a:pPr/>
              <a:t>2019.07.01.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B1EC-5118-4B5D-B72C-5058733D7F6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98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B1EC-5118-4B5D-B72C-5058733D7F6D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06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>
                <a:solidFill>
                  <a:srgbClr val="1D428A"/>
                </a:solidFill>
                <a:latin typeface="+mn-lt"/>
              </a:rPr>
              <a:t>Méltányosság kérése visszafizetésre</a:t>
            </a:r>
          </a:p>
          <a:p>
            <a:r>
              <a:rPr lang="hu-HU" sz="1200" dirty="0" smtClean="0">
                <a:latin typeface="+mn-lt"/>
              </a:rPr>
              <a:t>Amennyiben ügyfelek a 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folyósítás első 5 évében </a:t>
            </a:r>
            <a:r>
              <a:rPr lang="hu-HU" sz="1200" dirty="0" smtClean="0">
                <a:latin typeface="+mn-lt"/>
              </a:rPr>
              <a:t>nem teljesítik 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a gyermekvállalást a kamattámogatás megszűnése és visszafizetési kötelezettsége alól</a:t>
            </a:r>
            <a:r>
              <a:rPr lang="hu-HU" sz="1200" dirty="0" smtClean="0">
                <a:latin typeface="+mn-lt"/>
              </a:rPr>
              <a:t> a járási hivatalhoz benyújtott kérelem alapján a méltányosságból felmentést engedélyez az alábbi esetekben</a:t>
            </a:r>
          </a:p>
          <a:p>
            <a:endParaRPr lang="hu-HU" dirty="0" smtClean="0"/>
          </a:p>
          <a:p>
            <a:r>
              <a:rPr lang="hu-HU" sz="1200" b="1" dirty="0" smtClean="0">
                <a:solidFill>
                  <a:srgbClr val="1D428A"/>
                </a:solidFill>
                <a:latin typeface="+mn-lt"/>
              </a:rPr>
              <a:t>Méltányosság kérése részletfizetésre</a:t>
            </a:r>
          </a:p>
          <a:p>
            <a:r>
              <a:rPr lang="hu-HU" sz="1200" dirty="0" smtClean="0">
                <a:latin typeface="+mn-lt"/>
              </a:rPr>
              <a:t>Amennyiben az ügyfelek a 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folyósítás első 5 évében nem teljesítették</a:t>
            </a:r>
            <a:r>
              <a:rPr lang="hu-HU" sz="1200" dirty="0" smtClean="0">
                <a:latin typeface="+mn-lt"/>
              </a:rPr>
              <a:t> az alábbi esetekben a járási hivataltól legfeljebb 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24 havi részletfizetés kérhető</a:t>
            </a:r>
            <a:r>
              <a:rPr lang="hu-HU" sz="1200" dirty="0" smtClean="0">
                <a:latin typeface="+mn-lt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B1EC-5118-4B5D-B72C-5058733D7F6D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92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3 éves folyamatos</a:t>
            </a:r>
            <a:r>
              <a:rPr lang="hu-HU" b="1" baseline="0" dirty="0" smtClean="0"/>
              <a:t> TB jogviszonyról az igazolás</a:t>
            </a:r>
          </a:p>
          <a:p>
            <a:r>
              <a:rPr lang="hu-HU" b="1" baseline="0" dirty="0" smtClean="0"/>
              <a:t>Jogszabályi dokumentumok: </a:t>
            </a:r>
            <a:r>
              <a:rPr lang="hu-HU" b="0" baseline="0" dirty="0" smtClean="0"/>
              <a:t>COC, Egyszerűsített tájékoztató, KHR nyilatkozat, </a:t>
            </a:r>
            <a:r>
              <a:rPr lang="hu-HU" b="0" baseline="0" dirty="0" err="1" smtClean="0"/>
              <a:t>Nyilatkozat</a:t>
            </a:r>
            <a:r>
              <a:rPr lang="hu-HU" b="0" baseline="0" dirty="0" smtClean="0"/>
              <a:t> jelzáloggal nem fedezett hiteltermékekhez</a:t>
            </a:r>
          </a:p>
          <a:p>
            <a:r>
              <a:rPr lang="hu-HU" b="1" dirty="0" smtClean="0"/>
              <a:t>Személyes</a:t>
            </a:r>
            <a:r>
              <a:rPr lang="hu-HU" b="1" baseline="0" dirty="0" smtClean="0"/>
              <a:t> okmányok: </a:t>
            </a:r>
            <a:r>
              <a:rPr lang="hu-HU" baseline="0" dirty="0" err="1" smtClean="0"/>
              <a:t>Szig</a:t>
            </a:r>
            <a:r>
              <a:rPr lang="hu-HU" baseline="0" dirty="0" smtClean="0"/>
              <a:t>, Lakcímkártya, Adóazonosító kártya + 3 hónapot meghaladó tartózkodás esetében: regisztrációs kártya vagy állandó tartózkodási kártya</a:t>
            </a:r>
          </a:p>
          <a:p>
            <a:r>
              <a:rPr lang="hu-HU" b="1" baseline="0" dirty="0" smtClean="0"/>
              <a:t>Munkáltatói igazolás: </a:t>
            </a:r>
            <a:r>
              <a:rPr lang="hu-HU" baseline="0" dirty="0" smtClean="0"/>
              <a:t>TKSZ formanyomtatvány / </a:t>
            </a:r>
            <a:r>
              <a:rPr lang="hu-HU" baseline="0" dirty="0" err="1" smtClean="0"/>
              <a:t>Nav</a:t>
            </a:r>
            <a:r>
              <a:rPr lang="hu-HU" baseline="0" dirty="0" smtClean="0"/>
              <a:t> jövedelem igazolás/Vállalkozói igazolvány</a:t>
            </a:r>
          </a:p>
          <a:p>
            <a:r>
              <a:rPr lang="hu-HU" b="1" baseline="0" dirty="0" smtClean="0"/>
              <a:t>3 havi bankszámla kivonat </a:t>
            </a:r>
            <a:r>
              <a:rPr lang="hu-HU" baseline="0" dirty="0" smtClean="0"/>
              <a:t>amire a jövedelem érkezik / Eredeti posta szelvény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B1EC-5118-4B5D-B72C-5058733D7F6D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77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57AB-5602-4B49-A6F1-B22570739EF0}" type="datetime1">
              <a:rPr lang="hu-HU" smtClean="0"/>
              <a:t>2019.07.01.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9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990A-E4B0-4961-BFF0-C50336687CF8}" type="datetime1">
              <a:rPr lang="hu-HU" smtClean="0"/>
              <a:t>2019.07.01.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63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85A-CFC5-40D5-8819-F4DE639C3458}" type="datetime1">
              <a:rPr lang="hu-HU" smtClean="0"/>
              <a:t>2019.07.01.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"/>
            <a:ext cx="9144000" cy="514068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04800" y="57150"/>
            <a:ext cx="7503368" cy="457200"/>
          </a:xfrm>
        </p:spPr>
        <p:txBody>
          <a:bodyPr>
            <a:noAutofit/>
          </a:bodyPr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304800" y="666750"/>
            <a:ext cx="8229600" cy="3657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685837"/>
            <a:ext cx="990599" cy="269452"/>
          </a:xfrm>
          <a:prstGeom prst="rect">
            <a:avLst/>
          </a:prstGeom>
        </p:spPr>
      </p:pic>
      <p:sp>
        <p:nvSpPr>
          <p:cNvPr id="4" name="Szövegdoboz 3"/>
          <p:cNvSpPr txBox="1"/>
          <p:nvPr userDrawn="1"/>
        </p:nvSpPr>
        <p:spPr>
          <a:xfrm>
            <a:off x="7696200" y="477062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1378730-314E-4C42-9D09-649564A2C685}" type="slidenum">
              <a:rPr lang="hu-HU" smtClean="0">
                <a:solidFill>
                  <a:schemeClr val="accent6"/>
                </a:solidFill>
              </a:rPr>
              <a:pPr algn="r"/>
              <a:t>‹#›</a:t>
            </a:fld>
            <a:endParaRPr lang="hu-H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95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6FDB-0963-4717-8652-C7FB6CF3532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0700-ED15-4925-B7CE-577B0F7F87E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6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1B3D-6121-432B-B4E7-E296222271C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6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F2F3-AF2D-4636-934A-2301053F331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CE29-2F13-499D-9F41-FEA0EBD3ECC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3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7D08-3E6C-46C5-960B-4282D544FB7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8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5B3-5826-4245-A4EC-D1B29199E45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505-0CA4-4558-8C2B-37E558969732}" type="datetime1">
              <a:rPr lang="hu-HU" smtClean="0"/>
              <a:t>2019.07.01.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461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9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6E-B6AF-4BE7-A743-3B16CB7B3F1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32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6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00FD-FFE5-4B9A-A0DB-9820F343204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3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7D6B-A57E-4330-8BF8-C5593097F2E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5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4A39-05E7-41B7-B497-2EE9FA220DA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DA5-E0B6-44A3-ACDB-D07FD737423C}" type="datetime1">
              <a:rPr lang="hu-HU" smtClean="0"/>
              <a:t>2019.07.01.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7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1BF-6705-48FC-891F-7534F4F8C140}" type="datetime1">
              <a:rPr lang="hu-HU" smtClean="0"/>
              <a:t>2019.07.01.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26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6E5B-D5D1-4FA8-9C89-4B7FD53778E9}" type="datetime1">
              <a:rPr lang="hu-HU" smtClean="0"/>
              <a:t>2019.07.01.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64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729C-594F-4D83-B5BE-20707666FADC}" type="datetime1">
              <a:rPr lang="hu-HU" smtClean="0"/>
              <a:t>2019.07.01.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73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5B1C-A9F8-4B1C-A2C5-D5700CC9427A}" type="datetime1">
              <a:rPr lang="hu-HU" smtClean="0"/>
              <a:t>2019.07.01.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77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862D-543C-43E0-A2A6-F080E4AE7D8B}" type="datetime1">
              <a:rPr lang="hu-HU" smtClean="0"/>
              <a:t>2019.07.01.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11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C8E2-07EB-4AA4-8348-0945B64C6777}" type="datetime1">
              <a:rPr lang="hu-HU" smtClean="0"/>
              <a:t>2019.07.01.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44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8C93-CB37-4624-9945-B46C1351B69B}" type="datetime1">
              <a:rPr lang="hu-HU" smtClean="0"/>
              <a:t>2019.07.01.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B4FB-1D3F-48F6-A437-571D63A657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08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01F7-38DE-4737-80A8-74752A0B644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2019.07.01.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1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9512" y="1296293"/>
            <a:ext cx="72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 hitelezési iránytű</a:t>
            </a:r>
          </a:p>
          <a:p>
            <a:endParaRPr lang="hu-HU" sz="1600" b="1" dirty="0" smtClean="0"/>
          </a:p>
          <a:p>
            <a:endParaRPr lang="hu-HU" sz="1600" b="1" dirty="0"/>
          </a:p>
          <a:p>
            <a:endParaRPr lang="hu-HU" sz="1600" b="1" dirty="0" smtClean="0"/>
          </a:p>
          <a:p>
            <a:endParaRPr lang="hu-HU" sz="1600" b="1" dirty="0"/>
          </a:p>
          <a:p>
            <a:r>
              <a:rPr lang="hu-HU" sz="1400" dirty="0">
                <a:solidFill>
                  <a:schemeClr val="bg1"/>
                </a:solidFill>
              </a:rPr>
              <a:t>	</a:t>
            </a:r>
          </a:p>
          <a:p>
            <a:r>
              <a:rPr lang="hu-HU" sz="3600" dirty="0"/>
              <a:t>	</a:t>
            </a:r>
          </a:p>
          <a:p>
            <a:endParaRPr lang="hu-HU" sz="3600" dirty="0"/>
          </a:p>
          <a:p>
            <a:endParaRPr lang="hu-HU" sz="3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5" y="555526"/>
            <a:ext cx="4676384" cy="530448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42018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2019. </a:t>
            </a:r>
            <a:r>
              <a:rPr lang="hu-HU" dirty="0" smtClean="0">
                <a:solidFill>
                  <a:schemeClr val="bg1"/>
                </a:solidFill>
              </a:rPr>
              <a:t>július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60032" y="2619731"/>
            <a:ext cx="42209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Sebestyén </a:t>
            </a:r>
            <a:r>
              <a:rPr lang="hu-HU" sz="1400" b="1" dirty="0">
                <a:solidFill>
                  <a:schemeClr val="bg1"/>
                </a:solidFill>
              </a:rPr>
              <a:t>– Ozsvár Éva</a:t>
            </a:r>
          </a:p>
          <a:p>
            <a:r>
              <a:rPr lang="hu-HU" sz="1400" dirty="0">
                <a:solidFill>
                  <a:schemeClr val="bg1"/>
                </a:solidFill>
              </a:rPr>
              <a:t>Partnerkapcsolatok Vezető	</a:t>
            </a:r>
          </a:p>
          <a:p>
            <a:r>
              <a:rPr lang="hu-HU" sz="1400" dirty="0">
                <a:solidFill>
                  <a:schemeClr val="bg1"/>
                </a:solidFill>
              </a:rPr>
              <a:t>Külső Értékesítési Kompetencia Központ - </a:t>
            </a:r>
            <a:r>
              <a:rPr lang="hu-HU" sz="1400" dirty="0" err="1">
                <a:solidFill>
                  <a:schemeClr val="bg1"/>
                </a:solidFill>
              </a:rPr>
              <a:t>Retail</a:t>
            </a:r>
            <a:r>
              <a:rPr lang="hu-HU" sz="1400" dirty="0">
                <a:solidFill>
                  <a:schemeClr val="bg1"/>
                </a:solidFill>
              </a:rPr>
              <a:t> Üzletág</a:t>
            </a:r>
          </a:p>
          <a:p>
            <a:r>
              <a:rPr lang="hu-HU" sz="1400" b="1" dirty="0">
                <a:solidFill>
                  <a:schemeClr val="bg1"/>
                </a:solidFill>
              </a:rPr>
              <a:t>+36 30 665 16 13</a:t>
            </a:r>
          </a:p>
          <a:p>
            <a:r>
              <a:rPr lang="hu-HU" sz="1400" b="1" u="sng" dirty="0" err="1" smtClean="0">
                <a:solidFill>
                  <a:schemeClr val="bg1"/>
                </a:solidFill>
              </a:rPr>
              <a:t>Sebestyen-Ozsvar.Eva</a:t>
            </a:r>
            <a:r>
              <a:rPr lang="hu-HU" sz="1400" b="1" u="sng" dirty="0" smtClean="0">
                <a:solidFill>
                  <a:schemeClr val="bg1"/>
                </a:solidFill>
              </a:rPr>
              <a:t>@</a:t>
            </a:r>
            <a:r>
              <a:rPr lang="hu-HU" sz="1400" b="1" u="sng" dirty="0" err="1" smtClean="0">
                <a:solidFill>
                  <a:schemeClr val="bg1"/>
                </a:solidFill>
              </a:rPr>
              <a:t>takarek.hu</a:t>
            </a:r>
            <a:endParaRPr lang="hu-H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0" y="0"/>
            <a:ext cx="9144000" cy="514068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0" y="21853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További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családpolitikai kedvezmények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707904" y="908350"/>
            <a:ext cx="46218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b="1" dirty="0" smtClean="0"/>
              <a:t>Fennálló hiteltartozás átvállalása: </a:t>
            </a:r>
            <a:r>
              <a:rPr lang="hu-HU" sz="1400" dirty="0"/>
              <a:t>a második gyerek születésekor átvállal a kormány a család jelzáloghiteléből 1 millió forintot, a harmadik gyerek születésekor pedig 4 millió forintot, tovább gyerekek estén 1-1 </a:t>
            </a:r>
            <a:r>
              <a:rPr lang="hu-HU" sz="1400" dirty="0" smtClean="0"/>
              <a:t>milliót</a:t>
            </a:r>
            <a:r>
              <a:rPr lang="hu-HU" sz="1400" dirty="0"/>
              <a:t>.</a:t>
            </a:r>
            <a:endParaRPr lang="hu-HU" sz="1400" dirty="0" smtClean="0"/>
          </a:p>
          <a:p>
            <a:pPr algn="just"/>
            <a:endParaRPr lang="hu-HU" sz="14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/>
              <a:t>A gyermekvállalás segítése és a gyermeknevelés támogatása, valamint a három- vagy többgyermekes </a:t>
            </a:r>
            <a:r>
              <a:rPr lang="hu-HU" sz="1400" dirty="0" smtClean="0"/>
              <a:t>családok megfelelő </a:t>
            </a:r>
            <a:r>
              <a:rPr lang="hu-HU" sz="1400" dirty="0"/>
              <a:t>befogadóképességű személygépkocsihoz jutásának elősegítése érdekében </a:t>
            </a:r>
            <a:r>
              <a:rPr lang="hu-HU" sz="1400" b="1" dirty="0" smtClean="0"/>
              <a:t>vissza </a:t>
            </a:r>
            <a:r>
              <a:rPr lang="hu-HU" sz="1400" b="1" dirty="0"/>
              <a:t>nem térítendő személygépkocsi-szerzési támogatás</a:t>
            </a:r>
            <a:r>
              <a:rPr lang="hu-HU" sz="1400" dirty="0"/>
              <a:t> </a:t>
            </a:r>
            <a:r>
              <a:rPr lang="hu-HU" sz="1400" dirty="0" smtClean="0"/>
              <a:t> </a:t>
            </a:r>
            <a:r>
              <a:rPr lang="hu-HU" sz="1400" dirty="0"/>
              <a:t>vehető </a:t>
            </a:r>
            <a:r>
              <a:rPr lang="hu-HU" sz="1400" dirty="0" smtClean="0"/>
              <a:t>igénybe maximum 2.5 millió HUF értékben.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sz="1400" dirty="0" smtClean="0"/>
          </a:p>
          <a:p>
            <a:pPr algn="just"/>
            <a:endParaRPr lang="hu-HU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8" y="1203598"/>
            <a:ext cx="3319193" cy="221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6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0" y="29049"/>
            <a:ext cx="9144000" cy="514068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0" y="21853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Babaváró támogatás 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162100" y="651826"/>
            <a:ext cx="49541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gyermekvállalás és a gyermeknevelés támogatása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érdekében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nyújtott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kölcsön meghatározott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feltételekkel állami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babaváró támogatás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ként vehető igénybe: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a </a:t>
            </a:r>
            <a:r>
              <a:rPr lang="hu-HU" sz="1400" dirty="0"/>
              <a:t>kölcsönszerződés </a:t>
            </a:r>
            <a:r>
              <a:rPr lang="hu-HU" sz="1400" b="1" dirty="0"/>
              <a:t>2019. július 1-jétől 2022. december 31-éig</a:t>
            </a:r>
            <a:r>
              <a:rPr lang="hu-HU" sz="1400" dirty="0"/>
              <a:t> köthető meg, </a:t>
            </a:r>
            <a:r>
              <a:rPr lang="hu-HU" sz="1400" dirty="0" smtClean="0"/>
              <a:t>(</a:t>
            </a:r>
            <a:r>
              <a:rPr lang="hu-HU" sz="1400" b="1" dirty="0" smtClean="0">
                <a:solidFill>
                  <a:schemeClr val="accent6">
                    <a:lumMod val="75000"/>
                  </a:schemeClr>
                </a:solidFill>
              </a:rPr>
              <a:t>átmeneti időszak a július 1-30 között született babák esetében!</a:t>
            </a:r>
            <a:r>
              <a:rPr lang="hu-HU" sz="14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 smtClean="0"/>
          </a:p>
          <a:p>
            <a:r>
              <a:rPr lang="hu-HU" sz="1400" b="1" dirty="0"/>
              <a:t>Fiatal házasok gyermekvállalási támogatása: </a:t>
            </a:r>
            <a:r>
              <a:rPr lang="hu-HU" sz="1400" b="1" dirty="0" smtClean="0"/>
              <a:t>41 </a:t>
            </a:r>
            <a:r>
              <a:rPr lang="hu-HU" sz="1400" b="1" dirty="0"/>
              <a:t>év alatti, </a:t>
            </a:r>
            <a:r>
              <a:rPr lang="hu-HU" sz="1400" b="1" dirty="0" smtClean="0"/>
              <a:t>nő </a:t>
            </a:r>
            <a:r>
              <a:rPr lang="hu-HU" sz="1400" b="1" dirty="0"/>
              <a:t>10 millió forintos </a:t>
            </a:r>
            <a:r>
              <a:rPr lang="hu-HU" sz="1400" b="1" dirty="0" smtClean="0"/>
              <a:t>kedvezményes</a:t>
            </a:r>
            <a:r>
              <a:rPr lang="hu-HU" sz="1400" dirty="0" smtClean="0"/>
              <a:t> </a:t>
            </a:r>
            <a:r>
              <a:rPr lang="hu-HU" sz="1400" b="1" dirty="0"/>
              <a:t>kölcsönt kaphat</a:t>
            </a:r>
            <a:r>
              <a:rPr lang="hu-HU" sz="1400" dirty="0"/>
              <a:t>. A törlesztést az első gyermek érkezésekor 3 évre felfüggesztik, a </a:t>
            </a:r>
            <a:r>
              <a:rPr lang="hu-HU" sz="1400" b="1" dirty="0"/>
              <a:t>második gyermek esetében </a:t>
            </a:r>
            <a:r>
              <a:rPr lang="hu-HU" sz="1400" dirty="0"/>
              <a:t>újabb 3 évre felfüggesztik és </a:t>
            </a:r>
            <a:r>
              <a:rPr lang="hu-HU" sz="1400" b="1" dirty="0"/>
              <a:t>a tőketartozás a harmadát </a:t>
            </a:r>
            <a:r>
              <a:rPr lang="hu-HU" sz="1400" dirty="0"/>
              <a:t>elengedi az állam, a </a:t>
            </a:r>
            <a:r>
              <a:rPr lang="hu-HU" sz="1400" b="1" dirty="0"/>
              <a:t>harmadik gyermeknél </a:t>
            </a:r>
            <a:r>
              <a:rPr lang="hu-HU" sz="1400" dirty="0"/>
              <a:t>a </a:t>
            </a:r>
            <a:r>
              <a:rPr lang="hu-HU" sz="1400" b="1" dirty="0"/>
              <a:t>maradék tőketartozást is elengedik</a:t>
            </a:r>
            <a:r>
              <a:rPr lang="hu-HU" sz="1400" dirty="0"/>
              <a:t>. </a:t>
            </a:r>
            <a:endParaRPr lang="hu-HU" sz="1400" dirty="0" smtClean="0"/>
          </a:p>
          <a:p>
            <a:endParaRPr lang="hu-HU" sz="1400" dirty="0" smtClean="0"/>
          </a:p>
          <a:p>
            <a:r>
              <a:rPr lang="hu-HU" sz="1400" dirty="0" smtClean="0"/>
              <a:t>Az </a:t>
            </a:r>
            <a:r>
              <a:rPr lang="hu-HU" sz="1400" dirty="0"/>
              <a:t>igénybevétel </a:t>
            </a:r>
            <a:r>
              <a:rPr lang="hu-HU" sz="1400" dirty="0" smtClean="0"/>
              <a:t>lehetősége </a:t>
            </a:r>
            <a:r>
              <a:rPr lang="hu-HU" sz="1400" dirty="0"/>
              <a:t>2019. július 1-jétől lesz elérhető 3 éven keresztül</a:t>
            </a:r>
            <a:r>
              <a:rPr lang="hu-HU" sz="1600" dirty="0"/>
              <a:t>. </a:t>
            </a:r>
            <a:r>
              <a:rPr lang="hu-HU" sz="1400" dirty="0"/>
              <a:t>A </a:t>
            </a:r>
            <a:r>
              <a:rPr lang="hu-HU" sz="1400" b="1" dirty="0" err="1"/>
              <a:t>törlesztőrészlet</a:t>
            </a:r>
            <a:r>
              <a:rPr lang="hu-HU" sz="1400" dirty="0"/>
              <a:t> havi összege a kamattámogatás időszaka alatt – a kezességvállalási díjjal együtt – </a:t>
            </a:r>
            <a:r>
              <a:rPr lang="hu-HU" sz="1400" b="1" dirty="0"/>
              <a:t>nem haladhatja</a:t>
            </a:r>
          </a:p>
          <a:p>
            <a:r>
              <a:rPr lang="hu-HU" sz="1400" b="1" dirty="0"/>
              <a:t>meg az 50 000 </a:t>
            </a:r>
            <a:r>
              <a:rPr lang="hu-HU" sz="1400" b="1" dirty="0" smtClean="0"/>
              <a:t>forintot (</a:t>
            </a:r>
            <a:r>
              <a:rPr lang="hu-HU" sz="1400" b="1" dirty="0" smtClean="0">
                <a:solidFill>
                  <a:schemeClr val="accent6">
                    <a:lumMod val="75000"/>
                  </a:schemeClr>
                </a:solidFill>
              </a:rPr>
              <a:t>állami támogatással jogosult </a:t>
            </a:r>
            <a:r>
              <a:rPr lang="hu-HU" sz="1400" b="1" dirty="0" err="1" smtClean="0">
                <a:solidFill>
                  <a:schemeClr val="accent6">
                    <a:lumMod val="75000"/>
                  </a:schemeClr>
                </a:solidFill>
              </a:rPr>
              <a:t>törl</a:t>
            </a:r>
            <a:r>
              <a:rPr lang="hu-HU" sz="1400" b="1" dirty="0" smtClean="0"/>
              <a:t>).</a:t>
            </a:r>
            <a:endParaRPr lang="hu-HU" sz="1400" b="1" dirty="0"/>
          </a:p>
          <a:p>
            <a:pPr algn="just"/>
            <a:endParaRPr lang="hu-H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" y="885323"/>
            <a:ext cx="4140200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0" y="2733994"/>
            <a:ext cx="4140200" cy="147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3324941"/>
              </p:ext>
            </p:extLst>
          </p:nvPr>
        </p:nvGraphicFramePr>
        <p:xfrm>
          <a:off x="3275856" y="628938"/>
          <a:ext cx="60003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135" y="721551"/>
            <a:ext cx="1859441" cy="98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42005" y="1841433"/>
            <a:ext cx="445160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 fő </a:t>
            </a:r>
            <a:r>
              <a:rPr lang="hu-HU" sz="1200" b="1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paraméterei</a:t>
            </a:r>
            <a:r>
              <a:rPr lang="hu-HU" sz="1200" b="1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400" dirty="0" smtClean="0"/>
              <a:t>Hitelösszeg: 2millió Ft – 10millió Ft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400" dirty="0" smtClean="0"/>
              <a:t>Futamidő: 5 év - 20 év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400" dirty="0" smtClean="0"/>
              <a:t>Kamatozás: állami kamattámogatású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400" dirty="0" smtClean="0"/>
              <a:t>Hitelcél: Szabad felhasználás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hu-HU" sz="1400" dirty="0" smtClean="0"/>
              <a:t>Ügyfél vállalás: Szerződés aláírás követő gyermekvállalás</a:t>
            </a:r>
            <a:endParaRPr lang="hu-HU" sz="1400" dirty="0"/>
          </a:p>
        </p:txBody>
      </p:sp>
      <p:sp>
        <p:nvSpPr>
          <p:cNvPr id="9" name="Szöveg helye 1"/>
          <p:cNvSpPr>
            <a:spLocks noGrp="1"/>
          </p:cNvSpPr>
          <p:nvPr>
            <p:ph type="body" sz="quarter" idx="10"/>
          </p:nvPr>
        </p:nvSpPr>
        <p:spPr>
          <a:xfrm>
            <a:off x="179512" y="48317"/>
            <a:ext cx="7939608" cy="426368"/>
          </a:xfrm>
        </p:spPr>
        <p:txBody>
          <a:bodyPr/>
          <a:lstStyle/>
          <a:p>
            <a:r>
              <a:rPr lang="hu-HU" sz="2000" b="1" dirty="0"/>
              <a:t>Babaváró támogatás - Célcsoport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31" y="3327245"/>
            <a:ext cx="1515368" cy="9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6" y="3589387"/>
            <a:ext cx="1067434" cy="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209130" y="604590"/>
            <a:ext cx="7453340" cy="895945"/>
            <a:chOff x="755573" y="3183"/>
            <a:chExt cx="7453340" cy="8959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Ötszög 5"/>
            <p:cNvSpPr/>
            <p:nvPr/>
          </p:nvSpPr>
          <p:spPr>
            <a:xfrm rot="10800000">
              <a:off x="755573" y="3183"/>
              <a:ext cx="7453340" cy="895945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Ötszög 4"/>
            <p:cNvSpPr/>
            <p:nvPr/>
          </p:nvSpPr>
          <p:spPr>
            <a:xfrm rot="21600000">
              <a:off x="979559" y="3183"/>
              <a:ext cx="7229354" cy="8959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5087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b="1" kern="1200" dirty="0" smtClean="0"/>
                <a:t>INDULÓ KAMATTÁMOGATÁS</a:t>
              </a:r>
              <a:endParaRPr lang="hu-HU" sz="1400" b="1" dirty="0" smtClean="0"/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200" kern="1200" dirty="0" smtClean="0">
                  <a:latin typeface="+mn-lt"/>
                </a:rPr>
                <a:t>A hitel a folyósítást </a:t>
              </a:r>
              <a:r>
                <a:rPr lang="hu-HU" sz="1200" b="1" kern="1200" dirty="0" smtClean="0"/>
                <a:t>követő első 5 </a:t>
              </a:r>
              <a:r>
                <a:rPr lang="hu-HU" sz="1200" kern="1200" dirty="0" smtClean="0"/>
                <a:t>évben a hitel „kamatmentes”, az ügyfél csak tőkét és a kezességvállalási díjat fizeti. A kamat részt az állam fizeti meg a Banknak.  </a:t>
              </a:r>
              <a:endParaRPr lang="hu-HU" sz="1200" kern="1200" dirty="0"/>
            </a:p>
          </p:txBody>
        </p:sp>
      </p:grpSp>
      <p:sp>
        <p:nvSpPr>
          <p:cNvPr id="5" name="Ellipszis 4"/>
          <p:cNvSpPr/>
          <p:nvPr/>
        </p:nvSpPr>
        <p:spPr>
          <a:xfrm>
            <a:off x="751029" y="601409"/>
            <a:ext cx="895945" cy="89594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Csoportba foglalás 7"/>
          <p:cNvGrpSpPr/>
          <p:nvPr/>
        </p:nvGrpSpPr>
        <p:grpSpPr>
          <a:xfrm>
            <a:off x="1358718" y="1690652"/>
            <a:ext cx="7293396" cy="895945"/>
            <a:chOff x="936114" y="1152132"/>
            <a:chExt cx="7293396" cy="8959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Ötszög 9"/>
            <p:cNvSpPr/>
            <p:nvPr/>
          </p:nvSpPr>
          <p:spPr>
            <a:xfrm rot="10800000">
              <a:off x="936114" y="1152132"/>
              <a:ext cx="7293396" cy="895945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fillRef>
            <a:effectRef idx="2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Ötszög 4"/>
            <p:cNvSpPr/>
            <p:nvPr/>
          </p:nvSpPr>
          <p:spPr>
            <a:xfrm rot="21600000">
              <a:off x="1160100" y="1152132"/>
              <a:ext cx="7069410" cy="8959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5087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b="1" dirty="0" smtClean="0">
                  <a:cs typeface="Arial" panose="020B0604020202020204" pitchFamily="34" charset="0"/>
                </a:rPr>
                <a:t>KAMATTÁMOGATÁS A TELJES FUTAMIDŐRE, TÖRLESZTÉSI SZÜNET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200" kern="1200" dirty="0" smtClean="0">
                  <a:cs typeface="Arial" panose="020B0604020202020204" pitchFamily="34" charset="0"/>
                </a:rPr>
                <a:t>Ha az első 5 évben az első gyermek születik, vagy örökbefogadás jön létre</a:t>
              </a:r>
              <a:r>
                <a:rPr lang="hu-HU" sz="1200" dirty="0">
                  <a:cs typeface="Arial" panose="020B0604020202020204" pitchFamily="34" charset="0"/>
                </a:rPr>
                <a:t>, a hitel a teljes futamidőre </a:t>
              </a:r>
              <a:r>
                <a:rPr lang="hu-HU" sz="1200" b="1" dirty="0">
                  <a:cs typeface="Arial" panose="020B0604020202020204" pitchFamily="34" charset="0"/>
                </a:rPr>
                <a:t>kamatmentes </a:t>
              </a:r>
              <a:r>
                <a:rPr lang="hu-HU" sz="1200" b="1" dirty="0" smtClean="0">
                  <a:cs typeface="Arial" panose="020B0604020202020204" pitchFamily="34" charset="0"/>
                </a:rPr>
                <a:t>marad</a:t>
              </a:r>
              <a:r>
                <a:rPr lang="hu-HU" sz="1200" b="1" kern="1200" dirty="0" smtClean="0">
                  <a:cs typeface="Arial" panose="020B0604020202020204" pitchFamily="34" charset="0"/>
                </a:rPr>
                <a:t> </a:t>
              </a:r>
              <a:r>
                <a:rPr lang="hu-HU" sz="1200" kern="1200" dirty="0" smtClean="0">
                  <a:cs typeface="Arial" panose="020B0604020202020204" pitchFamily="34" charset="0"/>
                </a:rPr>
                <a:t>és a  </a:t>
              </a:r>
              <a:r>
                <a:rPr lang="hu-HU" sz="1200" b="1" kern="1200" dirty="0" smtClean="0">
                  <a:cs typeface="Arial" panose="020B0604020202020204" pitchFamily="34" charset="0"/>
                </a:rPr>
                <a:t>hiteltörlesztés 3 évre szüneteltethető</a:t>
              </a:r>
              <a:r>
                <a:rPr lang="hu-HU" sz="1200" kern="1200" dirty="0" smtClean="0">
                  <a:cs typeface="Arial" panose="020B0604020202020204" pitchFamily="34" charset="0"/>
                </a:rPr>
                <a:t>.</a:t>
              </a:r>
              <a:endParaRPr lang="hu-HU" sz="1200" kern="1200" dirty="0"/>
            </a:p>
          </p:txBody>
        </p:sp>
      </p:grpSp>
      <p:sp>
        <p:nvSpPr>
          <p:cNvPr id="9" name="Ellipszis 8"/>
          <p:cNvSpPr/>
          <p:nvPr/>
        </p:nvSpPr>
        <p:spPr>
          <a:xfrm>
            <a:off x="703636" y="1748402"/>
            <a:ext cx="895945" cy="89594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18797"/>
              <a:satOff val="-882"/>
              <a:lumOff val="37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Csoportba foglalás 11"/>
          <p:cNvGrpSpPr/>
          <p:nvPr/>
        </p:nvGrpSpPr>
        <p:grpSpPr>
          <a:xfrm>
            <a:off x="1376121" y="2761540"/>
            <a:ext cx="7309313" cy="895945"/>
            <a:chOff x="936084" y="2304253"/>
            <a:chExt cx="7309313" cy="8959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Ötszög 13"/>
            <p:cNvSpPr/>
            <p:nvPr/>
          </p:nvSpPr>
          <p:spPr>
            <a:xfrm rot="10800000">
              <a:off x="936084" y="2304253"/>
              <a:ext cx="7309313" cy="895945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fillRef>
            <a:effectRef idx="2">
              <a:schemeClr val="accent1">
                <a:shade val="80000"/>
                <a:hueOff val="204164"/>
                <a:satOff val="-2928"/>
                <a:lumOff val="170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Ötszög 4"/>
            <p:cNvSpPr/>
            <p:nvPr/>
          </p:nvSpPr>
          <p:spPr>
            <a:xfrm rot="21600000">
              <a:off x="1160070" y="2304253"/>
              <a:ext cx="7085327" cy="8959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5087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b="1" dirty="0" smtClean="0">
                  <a:cs typeface="Arial" panose="020B0604020202020204" pitchFamily="34" charset="0"/>
                </a:rPr>
                <a:t>GYERMEKVÁLLALÁSI TÁMOGATÁS - 30% , TÖRLESZTÉSI SZÜNET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200" kern="1200" dirty="0" smtClean="0">
                  <a:cs typeface="Arial" panose="020B0604020202020204" pitchFamily="34" charset="0"/>
                </a:rPr>
                <a:t>Ha a második gyermek születik, igényelhető a </a:t>
              </a:r>
              <a:r>
                <a:rPr lang="hu-HU" sz="1200" b="1" kern="1200" dirty="0" smtClean="0">
                  <a:cs typeface="Arial" panose="020B0604020202020204" pitchFamily="34" charset="0"/>
                </a:rPr>
                <a:t>fennálló tartozás 30%-nak kiváltása állami támogatással</a:t>
              </a:r>
              <a:r>
                <a:rPr lang="hu-HU" sz="1200" kern="1200" dirty="0" smtClean="0">
                  <a:cs typeface="Arial" panose="020B0604020202020204" pitchFamily="34" charset="0"/>
                </a:rPr>
                <a:t>. Azaz az állam kifizeti a tartozást.) és </a:t>
              </a:r>
              <a:r>
                <a:rPr lang="hu-HU" sz="1200" b="1" kern="1200" dirty="0" smtClean="0">
                  <a:cs typeface="Arial" panose="020B0604020202020204" pitchFamily="34" charset="0"/>
                </a:rPr>
                <a:t>a hiteltörlesztés 3 évre szüneteltethető</a:t>
              </a:r>
              <a:endParaRPr lang="hu-HU" sz="1200" b="1" kern="1200" dirty="0"/>
            </a:p>
          </p:txBody>
        </p:sp>
      </p:grpSp>
      <p:sp>
        <p:nvSpPr>
          <p:cNvPr id="13" name="Ellipszis 12"/>
          <p:cNvSpPr/>
          <p:nvPr/>
        </p:nvSpPr>
        <p:spPr>
          <a:xfrm>
            <a:off x="728066" y="2833547"/>
            <a:ext cx="895945" cy="89594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37594"/>
              <a:satOff val="-1763"/>
              <a:lumOff val="75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Csoportba foglalás 15"/>
          <p:cNvGrpSpPr/>
          <p:nvPr/>
        </p:nvGrpSpPr>
        <p:grpSpPr>
          <a:xfrm>
            <a:off x="1362291" y="3901945"/>
            <a:ext cx="7336973" cy="895945"/>
            <a:chOff x="936084" y="3456383"/>
            <a:chExt cx="7336973" cy="8959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Ötszög 17"/>
            <p:cNvSpPr/>
            <p:nvPr/>
          </p:nvSpPr>
          <p:spPr>
            <a:xfrm rot="10800000">
              <a:off x="936084" y="3456383"/>
              <a:ext cx="7336973" cy="895945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2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Ötszög 4"/>
            <p:cNvSpPr/>
            <p:nvPr/>
          </p:nvSpPr>
          <p:spPr>
            <a:xfrm rot="21600000">
              <a:off x="1160070" y="3456383"/>
              <a:ext cx="7112987" cy="8959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5087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400" b="1" kern="1200" dirty="0" smtClean="0">
                  <a:cs typeface="Arial" panose="020B0604020202020204" pitchFamily="34" charset="0"/>
                </a:rPr>
                <a:t>GYERMEKVÁLLALÁSI TÁMOGATÁS - 100%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200" kern="1200" dirty="0" smtClean="0">
                  <a:cs typeface="Arial" panose="020B0604020202020204" pitchFamily="34" charset="0"/>
                </a:rPr>
                <a:t> Ha a harmadik gyermek születik, igényelhető a </a:t>
              </a:r>
              <a:r>
                <a:rPr lang="hu-HU" sz="1200" b="1" kern="1200" dirty="0" smtClean="0">
                  <a:cs typeface="Arial" panose="020B0604020202020204" pitchFamily="34" charset="0"/>
                </a:rPr>
                <a:t>fennálló tartozás fennmaradó részének kiváltása állami támogatássa</a:t>
              </a:r>
              <a:r>
                <a:rPr lang="hu-HU" sz="1200" kern="1200" dirty="0" smtClean="0">
                  <a:cs typeface="Arial" panose="020B0604020202020204" pitchFamily="34" charset="0"/>
                </a:rPr>
                <a:t>l. Azaz az állam kifizeti a tartozást. </a:t>
              </a:r>
              <a:endParaRPr lang="hu-HU" sz="1200" kern="1200" dirty="0"/>
            </a:p>
          </p:txBody>
        </p:sp>
      </p:grpSp>
      <p:sp>
        <p:nvSpPr>
          <p:cNvPr id="17" name="Ellipszis 16"/>
          <p:cNvSpPr/>
          <p:nvPr/>
        </p:nvSpPr>
        <p:spPr>
          <a:xfrm>
            <a:off x="714236" y="3829938"/>
            <a:ext cx="895945" cy="895945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zöveg helye 1"/>
          <p:cNvSpPr txBox="1">
            <a:spLocks noGrp="1"/>
          </p:cNvSpPr>
          <p:nvPr>
            <p:ph type="body" sz="quarter" idx="10"/>
          </p:nvPr>
        </p:nvSpPr>
        <p:spPr>
          <a:xfrm>
            <a:off x="304800" y="57150"/>
            <a:ext cx="8011616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/>
              <a:t>Kedvezmények</a:t>
            </a:r>
          </a:p>
        </p:txBody>
      </p:sp>
    </p:spTree>
    <p:extLst>
      <p:ext uri="{BB962C8B-B14F-4D97-AF65-F5344CB8AC3E}">
        <p14:creationId xmlns:p14="http://schemas.microsoft.com/office/powerpoint/2010/main" val="28550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000" b="1" dirty="0"/>
              <a:t>Kamat </a:t>
            </a:r>
            <a:r>
              <a:rPr lang="hu-HU" sz="2000" b="1" dirty="0" smtClean="0"/>
              <a:t>mértéke – milyen törlesztővel számoljunk?</a:t>
            </a:r>
            <a:endParaRPr lang="hu-HU" sz="2000" b="1" dirty="0"/>
          </a:p>
        </p:txBody>
      </p:sp>
      <p:sp>
        <p:nvSpPr>
          <p:cNvPr id="7" name="Lekerekített téglalap 6"/>
          <p:cNvSpPr/>
          <p:nvPr/>
        </p:nvSpPr>
        <p:spPr>
          <a:xfrm>
            <a:off x="768102" y="699542"/>
            <a:ext cx="7704856" cy="1368152"/>
          </a:xfrm>
          <a:prstGeom prst="roundRect">
            <a:avLst/>
          </a:prstGeom>
          <a:solidFill>
            <a:srgbClr val="00B2A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bg1"/>
                </a:solidFill>
              </a:rPr>
              <a:t>Kamattámogatás alatt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Első 5 évben az ügyfél a </a:t>
            </a:r>
            <a:r>
              <a:rPr lang="hu-HU" sz="1400" dirty="0" err="1">
                <a:solidFill>
                  <a:schemeClr val="bg1"/>
                </a:solidFill>
              </a:rPr>
              <a:t>törlesztőrészletben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a</a:t>
            </a:r>
            <a:r>
              <a:rPr lang="hu-HU" sz="1400" dirty="0">
                <a:solidFill>
                  <a:schemeClr val="bg1"/>
                </a:solidFill>
              </a:rPr>
              <a:t> tőkét és a Állami kezességvállalási díjat fizeti, ami a éves fennálló tőket tartozás 0,5%-a. A kamat részt az állam fizeti meg a Banknak. Törlesztő részlet maximum havi 50ezer Ft lehet</a:t>
            </a:r>
            <a:r>
              <a:rPr lang="hu-H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68102" y="2139702"/>
            <a:ext cx="7704856" cy="2476996"/>
          </a:xfrm>
          <a:prstGeom prst="roundRect">
            <a:avLst/>
          </a:prstGeom>
          <a:solidFill>
            <a:schemeClr val="tx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chemeClr val="bg1"/>
                </a:solidFill>
              </a:rPr>
              <a:t>Kamattámogatás megszűnését követően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bg1"/>
                </a:solidFill>
              </a:rPr>
              <a:t>Kamattámogatás </a:t>
            </a:r>
            <a:r>
              <a:rPr lang="hu-HU" sz="1400" dirty="0">
                <a:solidFill>
                  <a:schemeClr val="bg1"/>
                </a:solidFill>
              </a:rPr>
              <a:t>elvesztését követően a hitel átárazásra kerül, a jogszabály alapján meghatározott  kamatra </a:t>
            </a:r>
            <a:r>
              <a:rPr lang="hu-HU" sz="1100" i="1" dirty="0" smtClean="0">
                <a:solidFill>
                  <a:schemeClr val="bg1"/>
                </a:solidFill>
              </a:rPr>
              <a:t>(</a:t>
            </a:r>
            <a:r>
              <a:rPr lang="hu-HU" sz="1100" i="1" dirty="0">
                <a:solidFill>
                  <a:schemeClr val="bg1"/>
                </a:solidFill>
              </a:rPr>
              <a:t>ÁKK </a:t>
            </a:r>
            <a:r>
              <a:rPr lang="hu-HU" sz="1100" i="1" dirty="0" err="1">
                <a:solidFill>
                  <a:schemeClr val="bg1"/>
                </a:solidFill>
              </a:rPr>
              <a:t>Zrt</a:t>
            </a:r>
            <a:r>
              <a:rPr lang="hu-HU" sz="1100" i="1" dirty="0">
                <a:solidFill>
                  <a:schemeClr val="bg1"/>
                </a:solidFill>
              </a:rPr>
              <a:t>. által havi rendszerességgel közzétett, a közzétételt megelőző naptári hónapban tartott 5 éves névleges futamidejű államkötvény aukciókon kialakult - a betéti kamat és az értékpapírok hozama számításáról és közzétételéről szóló kormányrendeletnek megfelelően számított - átlaghozamok adott aukciókon elfogadott mennyiségekkel súlyozott számtani átlaga 130 százalékának 5 százalékponttal növelt értéke)</a:t>
            </a:r>
            <a:r>
              <a:rPr lang="hu-HU" sz="1200" dirty="0">
                <a:solidFill>
                  <a:schemeClr val="bg1"/>
                </a:solidFill>
              </a:rPr>
              <a:t>,</a:t>
            </a:r>
            <a:r>
              <a:rPr lang="hu-HU" sz="1400" dirty="0">
                <a:solidFill>
                  <a:schemeClr val="bg1"/>
                </a:solidFill>
              </a:rPr>
              <a:t>mely jelenleg </a:t>
            </a:r>
            <a:r>
              <a:rPr lang="hu-HU" sz="1400" dirty="0" smtClean="0">
                <a:solidFill>
                  <a:schemeClr val="bg1"/>
                </a:solidFill>
              </a:rPr>
              <a:t>7,86</a:t>
            </a:r>
            <a:r>
              <a:rPr lang="hu-HU" sz="1400" dirty="0">
                <a:solidFill>
                  <a:schemeClr val="bg1"/>
                </a:solidFill>
              </a:rPr>
              <a:t>%-os kamatot jelentene</a:t>
            </a:r>
            <a:r>
              <a:rPr lang="hu-HU" sz="1400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1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bg1"/>
                </a:solidFill>
              </a:rPr>
              <a:t>A jogosulatlanul igénybevett kamattámogatást a törvény szerinti késedelmi kamattal  növelt összegben 120 napon belül kell visszafizetni.</a:t>
            </a:r>
            <a:endParaRPr lang="hu-HU" sz="1400" dirty="0">
              <a:solidFill>
                <a:schemeClr val="bg1"/>
              </a:solidFill>
            </a:endParaRPr>
          </a:p>
          <a:p>
            <a:pPr lvl="1"/>
            <a:endParaRPr lang="hu-HU" sz="1500" dirty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4239184"/>
              </p:ext>
            </p:extLst>
          </p:nvPr>
        </p:nvGraphicFramePr>
        <p:xfrm>
          <a:off x="107504" y="699542"/>
          <a:ext cx="8712968" cy="339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000" b="1" dirty="0"/>
              <a:t>Kamattámogatás elvesztése 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156176" y="4731990"/>
            <a:ext cx="202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chemeClr val="tx2"/>
                </a:solidFill>
              </a:rPr>
              <a:t>*</a:t>
            </a:r>
            <a:r>
              <a:rPr lang="hu-HU" sz="1200" dirty="0" smtClean="0">
                <a:solidFill>
                  <a:schemeClr val="tx2"/>
                </a:solidFill>
              </a:rPr>
              <a:t>Örökbefogadást is beleértve</a:t>
            </a:r>
            <a:endParaRPr lang="hu-HU" sz="1200" dirty="0">
              <a:solidFill>
                <a:schemeClr val="tx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59632" y="416662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sz="1400" dirty="0">
                <a:solidFill>
                  <a:schemeClr val="tx2"/>
                </a:solidFill>
              </a:rPr>
              <a:t>A kamatváltás határidejéig igénybe vett kamattámogatást a jogosultság megszűnését követő 120 napon belül egy összegben, a hitelintézeten keresztül kell visszafizetnie az ügyfélnek.</a:t>
            </a:r>
          </a:p>
        </p:txBody>
      </p:sp>
    </p:spTree>
    <p:extLst>
      <p:ext uri="{BB962C8B-B14F-4D97-AF65-F5344CB8AC3E}">
        <p14:creationId xmlns:p14="http://schemas.microsoft.com/office/powerpoint/2010/main" val="15146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000" b="1" dirty="0"/>
              <a:t>Előtörlesztés az első 5 évben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2908166"/>
              </p:ext>
            </p:extLst>
          </p:nvPr>
        </p:nvGraphicFramePr>
        <p:xfrm>
          <a:off x="179512" y="627534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5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000" b="1" dirty="0"/>
              <a:t>Mentesülések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6427398"/>
              </p:ext>
            </p:extLst>
          </p:nvPr>
        </p:nvGraphicFramePr>
        <p:xfrm>
          <a:off x="304800" y="627534"/>
          <a:ext cx="8204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2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5" name="Szöveg helye 1"/>
          <p:cNvSpPr>
            <a:spLocks noGrp="1"/>
          </p:cNvSpPr>
          <p:nvPr>
            <p:ph type="title"/>
          </p:nvPr>
        </p:nvSpPr>
        <p:spPr>
          <a:xfrm>
            <a:off x="421196" y="95361"/>
            <a:ext cx="8229600" cy="349547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hu-H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Termék dokumentáció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6692274"/>
              </p:ext>
            </p:extLst>
          </p:nvPr>
        </p:nvGraphicFramePr>
        <p:xfrm>
          <a:off x="107504" y="636521"/>
          <a:ext cx="8856984" cy="368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483768" y="4447277"/>
            <a:ext cx="5544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Babaváró hitel esetében is érvényes a </a:t>
            </a:r>
            <a:r>
              <a:rPr lang="hu-HU" sz="900" i="1" dirty="0"/>
              <a:t>2009. évi CLXII. Törvény a fogyasztónak nyújtott hitelről, azaz az ügyfél részére ugyan úgy át kell adni a személyi kölcsön esetében is alkalmazott tájékoztatókat.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7367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ÁFA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07504" y="987574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jelenleg érvényben lévő szabály szerint 2020-tól véget ér az 5%-os áfa időszaka, és újra 27%-os terhet kell fizetni az új lakások után. Ez egy csomó értelmezési lehetőséget adott, hiszen a kései projektek, illetve a munkaerőhiány miatt csúszásban lévő beruházások esetében nem volt világos, hogy a részteljesítések után milyen áfát kell fizetni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A kormány javaslata alapján 2023. december 31-ig továbbra is a kedvezményes, 5 százalékos </a:t>
            </a:r>
            <a:r>
              <a:rPr lang="hu-HU" sz="1600" b="1" dirty="0" err="1"/>
              <a:t>áfakulcs</a:t>
            </a:r>
            <a:r>
              <a:rPr lang="hu-HU" sz="1600" b="1" dirty="0"/>
              <a:t> alkalmazható azon új lakóingatlanok értékesítésekor, amelyek 2018. november 1-én végleges építési engedéllyel rendelkeztek.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Ez azt </a:t>
            </a:r>
            <a:r>
              <a:rPr lang="hu-HU" sz="1600" dirty="0"/>
              <a:t>jelenti, hogy </a:t>
            </a:r>
            <a:r>
              <a:rPr lang="hu-HU" sz="1600" b="1" dirty="0"/>
              <a:t>a ma ismert projektek</a:t>
            </a:r>
            <a:r>
              <a:rPr lang="hu-HU" sz="1600" dirty="0"/>
              <a:t> esetében mindenféle bizonytalanság megszűnt: az eladó és a vevő egyaránt számolhat az </a:t>
            </a:r>
            <a:r>
              <a:rPr lang="hu-HU" sz="1600" b="1" dirty="0"/>
              <a:t>5%-os áfával</a:t>
            </a:r>
            <a:r>
              <a:rPr lang="hu-HU" sz="1600" dirty="0"/>
              <a:t>. (Ez alól csak az olyan több száz lakásos óriásprojektek jelenthetnek kivételt, amelyek nem készülnek el 2023-ig sem.)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52410"/>
            <a:ext cx="1354261" cy="119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30" y="0"/>
            <a:ext cx="1365489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0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Takarék Csoport – AKTUALITÁSOK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699542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hu-HU" b="1" kern="0" dirty="0">
                <a:solidFill>
                  <a:schemeClr val="tx2"/>
                </a:solidFill>
              </a:rPr>
              <a:t>Új</a:t>
            </a:r>
            <a:r>
              <a:rPr lang="hu-HU" kern="0" dirty="0"/>
              <a:t> központi </a:t>
            </a:r>
            <a:r>
              <a:rPr lang="hu-HU" b="1" kern="0" dirty="0" smtClean="0">
                <a:solidFill>
                  <a:schemeClr val="tx2"/>
                </a:solidFill>
              </a:rPr>
              <a:t>termékek</a:t>
            </a:r>
            <a:r>
              <a:rPr lang="hu-HU" kern="0" dirty="0" smtClean="0"/>
              <a:t> </a:t>
            </a:r>
            <a:r>
              <a:rPr lang="hu-HU" kern="0" dirty="0"/>
              <a:t>piaci megjelenése, mely </a:t>
            </a:r>
            <a:r>
              <a:rPr lang="hu-HU" b="1" kern="0" dirty="0">
                <a:solidFill>
                  <a:schemeClr val="tx2"/>
                </a:solidFill>
              </a:rPr>
              <a:t>a teljes Csoport termékkínálatát </a:t>
            </a:r>
            <a:r>
              <a:rPr lang="hu-HU" b="1" kern="0" dirty="0" smtClean="0">
                <a:solidFill>
                  <a:schemeClr val="tx2"/>
                </a:solidFill>
              </a:rPr>
              <a:t>egységesítette</a:t>
            </a:r>
            <a:r>
              <a:rPr lang="hu-HU" kern="0" dirty="0" smtClean="0">
                <a:solidFill>
                  <a:schemeClr val="tx2"/>
                </a:solidFill>
              </a:rPr>
              <a:t>. </a:t>
            </a:r>
          </a:p>
          <a:p>
            <a:pPr lvl="0" algn="just" defTabSz="457200">
              <a:defRPr/>
            </a:pPr>
            <a:endParaRPr lang="hu-HU" kern="0" dirty="0"/>
          </a:p>
          <a:p>
            <a:pPr marL="285750" lvl="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hu-HU" b="1" kern="0" dirty="0" smtClean="0">
                <a:solidFill>
                  <a:schemeClr val="tx2"/>
                </a:solidFill>
              </a:rPr>
              <a:t>Fókuszban a jelzáloghitelek és személyi  kölcsön termékek partneri értékesítése</a:t>
            </a:r>
            <a:r>
              <a:rPr lang="hu-HU" kern="0" dirty="0" smtClean="0"/>
              <a:t>, melynek célja, hogy </a:t>
            </a:r>
            <a:r>
              <a:rPr lang="hu-HU" dirty="0" smtClean="0">
                <a:cs typeface="Calibri" panose="020F0502020204030204" pitchFamily="34" charset="0"/>
              </a:rPr>
              <a:t>az </a:t>
            </a:r>
            <a:r>
              <a:rPr lang="hu-HU" dirty="0">
                <a:cs typeface="Calibri" panose="020F0502020204030204" pitchFamily="34" charset="0"/>
              </a:rPr>
              <a:t>ügynöki közvetítésű ingatlanhitel </a:t>
            </a:r>
            <a:r>
              <a:rPr lang="hu-HU" dirty="0" smtClean="0">
                <a:cs typeface="Calibri" panose="020F0502020204030204" pitchFamily="34" charset="0"/>
              </a:rPr>
              <a:t>és személyi kölcsön állomány </a:t>
            </a:r>
            <a:r>
              <a:rPr lang="hu-HU" dirty="0">
                <a:cs typeface="Calibri" panose="020F0502020204030204" pitchFamily="34" charset="0"/>
              </a:rPr>
              <a:t>kihelyezés meghatározó része a Takarék Csoport együttműködés keretein belül valósuljon </a:t>
            </a:r>
            <a:r>
              <a:rPr lang="hu-HU" dirty="0" smtClean="0">
                <a:cs typeface="Calibri" panose="020F0502020204030204" pitchFamily="34" charset="0"/>
              </a:rPr>
              <a:t>meg.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</a:rPr>
              <a:t>Kiemelt partnerek premizálása</a:t>
            </a:r>
            <a:r>
              <a:rPr lang="hu-HU" b="1" dirty="0" smtClean="0"/>
              <a:t> </a:t>
            </a:r>
            <a:r>
              <a:rPr lang="hu-HU" dirty="0" smtClean="0"/>
              <a:t>a jelzáloghitelekben.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Professzionális pénzintézetként </a:t>
            </a:r>
            <a:r>
              <a:rPr lang="hu-HU" dirty="0" smtClean="0"/>
              <a:t>egyik </a:t>
            </a:r>
            <a:r>
              <a:rPr lang="hu-HU" dirty="0"/>
              <a:t>legfőbb törekvésünk, hogy </a:t>
            </a:r>
            <a:r>
              <a:rPr lang="hu-HU" b="1" dirty="0">
                <a:solidFill>
                  <a:schemeClr val="tx2"/>
                </a:solidFill>
              </a:rPr>
              <a:t>kifogástalan együttműködési feltételeket nyújtsunk partnereinknek és ügyfeleinknek egyaránt</a:t>
            </a:r>
            <a:r>
              <a:rPr lang="hu-HU" dirty="0"/>
              <a:t>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29841"/>
            <a:ext cx="1944216" cy="11773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0" y="29049"/>
            <a:ext cx="9144000" cy="514068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0" y="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JTM számítás változása 2018. október 1-től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34951"/>
              </p:ext>
            </p:extLst>
          </p:nvPr>
        </p:nvGraphicFramePr>
        <p:xfrm>
          <a:off x="179512" y="627534"/>
          <a:ext cx="8229600" cy="2545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0405">
                <a:tc rowSpan="2"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ADÓSSÁGFÉK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0" marR="76200" marT="38100" marB="381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Kamatperiódus</a:t>
                      </a:r>
                      <a:endParaRPr lang="hu-H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81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Kevesebb, mint 5 év</a:t>
                      </a:r>
                      <a:endParaRPr lang="hu-H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Legalább 5 </a:t>
                      </a:r>
                      <a:r>
                        <a:rPr lang="hu-HU" sz="1200" dirty="0" smtClean="0">
                          <a:effectLst/>
                        </a:rPr>
                        <a:t>- </a:t>
                      </a:r>
                      <a:r>
                        <a:rPr lang="hu-HU" sz="1200" dirty="0">
                          <a:effectLst/>
                        </a:rPr>
                        <a:t>10 év</a:t>
                      </a:r>
                      <a:endParaRPr lang="hu-H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Legalább 10 év vagy végig fix</a:t>
                      </a:r>
                      <a:endParaRPr lang="hu-H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</a:tr>
              <a:tr h="360405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Limitek forint jelzáloghitelekre</a:t>
                      </a:r>
                      <a:endParaRPr lang="hu-H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8183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</a:rPr>
                        <a:t>400e Ft alatti havi nettó jövedelem</a:t>
                      </a:r>
                      <a:endParaRPr lang="hu-H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</a:rPr>
                        <a:t>25%</a:t>
                      </a:r>
                      <a:endParaRPr lang="hu-HU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</a:rPr>
                        <a:t>35%</a:t>
                      </a:r>
                      <a:endParaRPr lang="hu-HU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effectLst/>
                        </a:rPr>
                        <a:t>50%</a:t>
                      </a:r>
                      <a:endParaRPr lang="hu-HU" sz="14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</a:tr>
              <a:tr h="608183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</a:rPr>
                        <a:t>400e Ft vagy feletti havi nettó jövedelem</a:t>
                      </a:r>
                      <a:endParaRPr lang="hu-H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</a:rPr>
                        <a:t>30%</a:t>
                      </a:r>
                      <a:endParaRPr lang="hu-HU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</a:rPr>
                        <a:t>40%</a:t>
                      </a:r>
                      <a:endParaRPr lang="hu-HU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effectLst/>
                        </a:rPr>
                        <a:t>60%</a:t>
                      </a:r>
                      <a:endParaRPr lang="hu-HU" sz="14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76200" marR="76200" marT="38100" marB="38100" anchor="ctr"/>
                </a:tc>
              </a:tr>
            </a:tbl>
          </a:graphicData>
        </a:graphic>
      </p:graphicFrame>
      <p:pic>
        <p:nvPicPr>
          <p:cNvPr id="3074" name="Picture 2" descr="H:\Tavmunka_Documents\PPT_Okrtatási anyagok\felkiáltój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26" y="23349"/>
            <a:ext cx="1038774" cy="6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3147814"/>
            <a:ext cx="911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dirty="0"/>
              <a:t>A </a:t>
            </a:r>
            <a:r>
              <a:rPr lang="hu-HU" sz="1300" b="1" dirty="0"/>
              <a:t>magasabb jövedelemmel rendelkezők </a:t>
            </a:r>
            <a:r>
              <a:rPr lang="hu-HU" sz="1300" dirty="0"/>
              <a:t>- a nagyobb törlesztési képességük miatt - továbbra is </a:t>
            </a:r>
            <a:r>
              <a:rPr lang="hu-HU" sz="1300" b="1" dirty="0"/>
              <a:t>magasabb havi törlesztés </a:t>
            </a:r>
            <a:r>
              <a:rPr lang="hu-HU" sz="1300" dirty="0"/>
              <a:t>mellett vehetnek fel hitelt. </a:t>
            </a:r>
            <a:r>
              <a:rPr lang="hu-HU" sz="1300" dirty="0" smtClean="0"/>
              <a:t>A </a:t>
            </a:r>
            <a:r>
              <a:rPr lang="hu-HU" sz="1300" b="1" dirty="0"/>
              <a:t>magasabb arányú </a:t>
            </a:r>
            <a:r>
              <a:rPr lang="hu-HU" sz="1300" b="1" dirty="0" smtClean="0"/>
              <a:t>törlesztő részletek </a:t>
            </a:r>
            <a:r>
              <a:rPr lang="hu-HU" sz="1300" dirty="0"/>
              <a:t>vállalását a rendelet </a:t>
            </a:r>
            <a:r>
              <a:rPr lang="hu-HU" sz="1300" b="1" dirty="0">
                <a:solidFill>
                  <a:srgbClr val="FF0000"/>
                </a:solidFill>
              </a:rPr>
              <a:t>2019. július 1-től 500 ezer forint havi jövedelem </a:t>
            </a:r>
            <a:r>
              <a:rPr lang="hu-HU" sz="1300" dirty="0"/>
              <a:t>estén teszi lehetővé a jelenlegi 400 ezer helyett</a:t>
            </a:r>
            <a:r>
              <a:rPr lang="hu-HU" sz="1300" dirty="0" smtClean="0"/>
              <a:t>.</a:t>
            </a:r>
          </a:p>
          <a:p>
            <a:endParaRPr lang="hu-HU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300" dirty="0"/>
              <a:t>Az MNB rendelet emellett a már </a:t>
            </a:r>
            <a:r>
              <a:rPr lang="hu-HU" sz="1300" b="1" dirty="0"/>
              <a:t>felvett hitelek kamatkockázatának mérséklését is támogatja </a:t>
            </a:r>
            <a:r>
              <a:rPr lang="hu-HU" sz="1300" dirty="0"/>
              <a:t>azzal, hogy </a:t>
            </a:r>
            <a:r>
              <a:rPr lang="hu-HU" sz="1300" b="1" dirty="0"/>
              <a:t>szerződésmódosításnál és hitelkiváltásnál - ha nem rövidül az új hitel kamatperiódusa - nem kell alkalmazni az adósságfék szabályokat. </a:t>
            </a:r>
          </a:p>
        </p:txBody>
      </p:sp>
    </p:spTree>
    <p:extLst>
      <p:ext uri="{BB962C8B-B14F-4D97-AF65-F5344CB8AC3E}">
        <p14:creationId xmlns:p14="http://schemas.microsoft.com/office/powerpoint/2010/main" val="8428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karek_arculat_ures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0"/>
            <a:ext cx="9144000" cy="51406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9236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 CSOPORT - Jelzáloghitelek</a:t>
            </a:r>
            <a:endParaRPr lang="hu-HU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15" y="1736394"/>
            <a:ext cx="1841072" cy="17714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-1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Hiteleink – általános termékparaméterek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53563"/>
              </p:ext>
            </p:extLst>
          </p:nvPr>
        </p:nvGraphicFramePr>
        <p:xfrm>
          <a:off x="198349" y="516391"/>
          <a:ext cx="8403203" cy="4107903"/>
        </p:xfrm>
        <a:graphic>
          <a:graphicData uri="http://schemas.openxmlformats.org/drawingml/2006/table">
            <a:tbl>
              <a:tblPr firstRow="1" bandRow="1"/>
              <a:tblGrid>
                <a:gridCol w="2138507"/>
                <a:gridCol w="2234955"/>
                <a:gridCol w="1974443"/>
                <a:gridCol w="2055298"/>
              </a:tblGrid>
              <a:tr h="399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Hitelcél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28A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Új– és használt ingatlanvásárlás, építési telek vásárlás, építés, bővítés, </a:t>
                      </a:r>
                      <a:r>
                        <a:rPr lang="hu-H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felújítás, lakáscélú hitelkiváltás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2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b="0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Takarék Referencia Otthon Lakáshitel</a:t>
                      </a:r>
                      <a:endParaRPr lang="hu-HU" sz="1100" b="1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Takarék Ötös Otthon Lakáshitel / Ötös Minősített Fogyasztóbarát Lakáshitel</a:t>
                      </a:r>
                    </a:p>
                    <a:p>
                      <a:pPr algn="ctr" fontAlgn="ctr"/>
                      <a:endParaRPr lang="hu-HU" sz="1100" b="1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Takarék Tízes  Otthon Lakáshitel / Tízes</a:t>
                      </a:r>
                      <a:r>
                        <a:rPr lang="hu-HU" sz="1100" b="1" i="0" u="none" strike="noStrike" baseline="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b="1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Minősített Fogyasztóbarát Lakáshitel</a:t>
                      </a:r>
                      <a:endParaRPr lang="hu-HU" sz="1100" b="1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</a:tr>
              <a:tr h="311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Hitelösszeg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1.000.000 </a:t>
                      </a:r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Ft-tól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11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Futamidő</a:t>
                      </a:r>
                      <a:endParaRPr lang="hu-HU" sz="1100" b="0" i="0" u="none" strike="noStrike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hu-HU" sz="1100" u="none" strike="noStrike" kern="1200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– 360 </a:t>
                      </a:r>
                      <a:r>
                        <a:rPr lang="hu-HU" sz="1100" u="none" strike="noStrike" kern="120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hónap</a:t>
                      </a:r>
                      <a:endParaRPr lang="hu-HU" sz="1100" u="none" strike="noStrike" kern="1200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100" u="none" strike="noStrike" kern="120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72 - 360 hónap</a:t>
                      </a:r>
                      <a:endParaRPr lang="hu-HU" sz="1100" u="none" strike="noStrike" kern="1200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</a:tr>
              <a:tr h="44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Kamatozás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b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hu-HU" sz="1100" b="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havi </a:t>
                      </a:r>
                      <a:r>
                        <a:rPr lang="hu-HU" sz="1100" b="0" u="none" strike="noStrike" dirty="0" err="1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BUBOR-hoz</a:t>
                      </a:r>
                      <a:r>
                        <a:rPr lang="hu-HU" sz="1100" b="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mint referenciakamathoz kötött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évig rögzített kamatozású</a:t>
                      </a:r>
                      <a:endParaRPr lang="hu-HU" sz="1100" b="0" i="0" u="none" strike="noStrike" dirty="0" smtClean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b="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évig rögzített kamatozású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</a:tr>
              <a:tr h="333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Referenciakamat-periódus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da-DK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hónap</a:t>
                      </a:r>
                      <a:endParaRPr lang="da-DK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a-DK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</a:tr>
              <a:tr h="311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Kamat/kamatfelár periódus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év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solidFill>
                            <a:srgbClr val="1D4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év</a:t>
                      </a:r>
                      <a:endParaRPr lang="hu-HU" sz="1100" b="0" i="0" u="none" strike="noStrike" dirty="0" smtClean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év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</a:tr>
              <a:tr h="389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Kamat/kamatfelár-változtatási mutató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H1F5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H1K5</a:t>
                      </a:r>
                      <a:endParaRPr lang="hu-HU" sz="1100" dirty="0">
                        <a:solidFill>
                          <a:srgbClr val="1D4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H1K10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</a:tr>
              <a:tr h="372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Türelmi </a:t>
                      </a:r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idő (legalább 15 éves futamidő esetén igénylehető)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hu-HU" sz="110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év</a:t>
                      </a:r>
                    </a:p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(kizárólag ingatlancél</a:t>
                      </a:r>
                      <a:r>
                        <a:rPr lang="hu-HU" sz="1100" b="0" i="0" u="none" strike="noStrike" baseline="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esetén igényelhető)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53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hu-HU" sz="1100" u="none" strike="noStrike" dirty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Rendelkezésre tartási idő</a:t>
                      </a:r>
                      <a:endParaRPr lang="hu-HU" sz="1100" b="0" i="0" u="none" strike="noStrike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algn="ctr" defTabSz="914400" rtl="0" eaLnBrk="1" latinLnBrk="0" hangingPunct="1"/>
                      <a:r>
                        <a:rPr lang="hu-HU" sz="1100" u="none" strike="noStrike" kern="120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egyösszegű folyósítás estében: 90 nap*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hu-HU" sz="1100" u="none" strike="noStrike" kern="120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többrészletű folyósítás (pl. terhelt ingatlan vásárlása  esetén): 150 nap*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hu-HU" sz="1100" u="none" strike="noStrike" kern="1200" dirty="0" smtClean="0">
                          <a:solidFill>
                            <a:srgbClr val="1D4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szakaszos finanszírozás esetén: 24 hónap</a:t>
                      </a:r>
                      <a:endParaRPr lang="hu-HU" sz="1100" u="none" strike="noStrike" kern="1200" dirty="0">
                        <a:solidFill>
                          <a:srgbClr val="1D4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9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139952" y="4748182"/>
            <a:ext cx="4224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*Rendelkezésre </a:t>
            </a:r>
            <a:r>
              <a:rPr lang="hu-HU" sz="1400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tartási díj nem kerül </a:t>
            </a:r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felszámításra!</a:t>
            </a:r>
            <a:endParaRPr lang="hu-HU" sz="1400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-2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Finanszírozási célok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-6360" y="550584"/>
            <a:ext cx="9144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hu-HU" sz="1300" b="1" i="1" u="sng" dirty="0" smtClean="0"/>
              <a:t>Új/használt </a:t>
            </a:r>
            <a:r>
              <a:rPr lang="hu-HU" sz="1300" b="1" i="1" u="sng" dirty="0"/>
              <a:t>lakóingatlan-vásárlás</a:t>
            </a:r>
            <a:r>
              <a:rPr lang="hu-HU" sz="1300" b="1" i="1" dirty="0"/>
              <a:t>:</a:t>
            </a:r>
            <a:r>
              <a:rPr lang="hu-HU" sz="1300" dirty="0"/>
              <a:t> </a:t>
            </a:r>
            <a:r>
              <a:rPr lang="hu-HU" sz="1300" b="1" dirty="0"/>
              <a:t>önállóan forgalomképes, Magyarország területén lévő</a:t>
            </a:r>
            <a:r>
              <a:rPr lang="hu-HU" sz="1300" dirty="0"/>
              <a:t>, használt vagy új építésű ingatlan megvásárlása, </a:t>
            </a:r>
            <a:r>
              <a:rPr lang="hu-HU" sz="1300" b="1" dirty="0"/>
              <a:t>mely </a:t>
            </a:r>
            <a:r>
              <a:rPr lang="hu-HU" sz="1300" b="1" dirty="0" smtClean="0"/>
              <a:t>rendelkezik használatbavételi engedéllyel</a:t>
            </a:r>
            <a:r>
              <a:rPr lang="hu-HU" sz="1300" dirty="0" smtClean="0"/>
              <a:t>. </a:t>
            </a:r>
          </a:p>
          <a:p>
            <a:pPr algn="just" hangingPunct="0"/>
            <a:endParaRPr lang="hu-HU" sz="1300" b="1" i="1" u="sng" dirty="0"/>
          </a:p>
          <a:p>
            <a:pPr algn="just" hangingPunct="0"/>
            <a:r>
              <a:rPr lang="hu-HU" sz="1300" b="1" i="1" u="sng" dirty="0" smtClean="0"/>
              <a:t>Építési </a:t>
            </a:r>
            <a:r>
              <a:rPr lang="hu-HU" sz="1300" b="1" i="1" u="sng" dirty="0"/>
              <a:t>telek vásárlás: </a:t>
            </a:r>
            <a:r>
              <a:rPr lang="hu-HU" sz="1300" dirty="0"/>
              <a:t>beépítésre szánt területen fekvő, </a:t>
            </a:r>
            <a:r>
              <a:rPr lang="hu-HU" sz="1300" b="1" dirty="0"/>
              <a:t>az építési szabályoknak megfelelően kialakított </a:t>
            </a:r>
            <a:r>
              <a:rPr lang="hu-HU" sz="1300" b="1" dirty="0" smtClean="0"/>
              <a:t>gépjárművel </a:t>
            </a:r>
            <a:r>
              <a:rPr lang="hu-HU" sz="1300" b="1" dirty="0"/>
              <a:t>közvetlenül</a:t>
            </a:r>
            <a:r>
              <a:rPr lang="hu-HU" sz="1300" dirty="0"/>
              <a:t>, zöldfelület, illetve termőföld sérelme nélkül </a:t>
            </a:r>
            <a:r>
              <a:rPr lang="hu-HU" sz="1300" b="1" dirty="0"/>
              <a:t>megközelíthető</a:t>
            </a:r>
            <a:r>
              <a:rPr lang="hu-HU" sz="1300" dirty="0"/>
              <a:t>, lakóingatlannal </a:t>
            </a:r>
            <a:r>
              <a:rPr lang="hu-HU" sz="1300" b="1" dirty="0"/>
              <a:t>beépíthető telek </a:t>
            </a:r>
            <a:r>
              <a:rPr lang="hu-HU" sz="1300" dirty="0" smtClean="0"/>
              <a:t>vásárlása.</a:t>
            </a:r>
          </a:p>
          <a:p>
            <a:pPr algn="just" hangingPunct="0"/>
            <a:endParaRPr lang="hu-HU" sz="1300" b="1" i="1" u="sng" dirty="0"/>
          </a:p>
          <a:p>
            <a:pPr algn="just" hangingPunct="0"/>
            <a:r>
              <a:rPr lang="hu-HU" sz="1300" b="1" i="1" u="sng" dirty="0" smtClean="0"/>
              <a:t>Új </a:t>
            </a:r>
            <a:r>
              <a:rPr lang="hu-HU" sz="1300" b="1" i="1" u="sng" dirty="0"/>
              <a:t>lakóingatlan építése: </a:t>
            </a:r>
            <a:r>
              <a:rPr lang="hu-HU" sz="1300" dirty="0"/>
              <a:t>építési telken, jogerős építési engedély vagy lakóépület egyszerű bejelentése alapján, műszaki terveknek és költségvetésben foglaltak alapján történő lakóingatlan építése:</a:t>
            </a:r>
          </a:p>
          <a:p>
            <a:pPr lvl="0" algn="just"/>
            <a:r>
              <a:rPr lang="hu-HU" sz="1300" dirty="0"/>
              <a:t>A </a:t>
            </a:r>
            <a:r>
              <a:rPr lang="hu-HU" sz="1300" b="1" dirty="0"/>
              <a:t>készültségi foknak megfelelő szakaszos folyósítás minimum 2, maximum 5 részletben az önerő felhasználását követően történik</a:t>
            </a:r>
            <a:r>
              <a:rPr lang="hu-HU" sz="1300" dirty="0"/>
              <a:t>. </a:t>
            </a:r>
          </a:p>
          <a:p>
            <a:pPr lvl="0" algn="just"/>
            <a:r>
              <a:rPr lang="hu-HU" sz="1300" dirty="0"/>
              <a:t>A szakaszok esetében </a:t>
            </a:r>
            <a:r>
              <a:rPr lang="hu-HU" sz="1300" b="1" dirty="0"/>
              <a:t>értékbecslő által igazolásra kerül, hogy az </a:t>
            </a:r>
            <a:r>
              <a:rPr lang="hu-HU" sz="1300" b="1" dirty="0" smtClean="0"/>
              <a:t>építkezés </a:t>
            </a:r>
            <a:r>
              <a:rPr lang="hu-HU" sz="1300" b="1" dirty="0"/>
              <a:t>a tervek és a költségvetés szerinti ütemben halad, az önerő illetve a kifolyósított kölcsön összeg(</a:t>
            </a:r>
            <a:r>
              <a:rPr lang="hu-HU" sz="1300" b="1" dirty="0" err="1"/>
              <a:t>ek</a:t>
            </a:r>
            <a:r>
              <a:rPr lang="hu-HU" sz="1300" b="1" dirty="0"/>
              <a:t>) az ingatlanba beépítésre került(</a:t>
            </a:r>
            <a:r>
              <a:rPr lang="hu-HU" sz="1300" b="1" dirty="0" err="1"/>
              <a:t>ek</a:t>
            </a:r>
            <a:r>
              <a:rPr lang="hu-HU" sz="1300" b="1" dirty="0"/>
              <a:t>), így az előírt készültségi fokot elérte.</a:t>
            </a:r>
            <a:r>
              <a:rPr lang="hu-HU" sz="1300" dirty="0"/>
              <a:t> </a:t>
            </a:r>
          </a:p>
          <a:p>
            <a:pPr lvl="0" algn="just"/>
            <a:r>
              <a:rPr lang="hu-HU" sz="1300" b="1" dirty="0"/>
              <a:t>Az utolsó részlet - 10% - folyósításának feltétele a megépített ingatlanra vonatkozó Használatbavételi Okirat </a:t>
            </a:r>
            <a:r>
              <a:rPr lang="hu-HU" sz="1300" b="1" dirty="0" smtClean="0"/>
              <a:t>bemutatása</a:t>
            </a:r>
            <a:r>
              <a:rPr lang="hu-HU" sz="1300" dirty="0" smtClean="0"/>
              <a:t>.</a:t>
            </a:r>
            <a:endParaRPr lang="hu-HU" sz="1300" dirty="0"/>
          </a:p>
          <a:p>
            <a:pPr lvl="0" algn="just"/>
            <a:endParaRPr lang="hu-HU" sz="1300" dirty="0"/>
          </a:p>
          <a:p>
            <a:pPr lvl="0" algn="just"/>
            <a:r>
              <a:rPr lang="hu-HU" sz="1300" b="1" u="sng" dirty="0" smtClean="0"/>
              <a:t>Bővítés, felújítás elkülönítése: </a:t>
            </a:r>
            <a:r>
              <a:rPr lang="hu-HU" sz="1300" dirty="0" smtClean="0"/>
              <a:t>a </a:t>
            </a:r>
            <a:r>
              <a:rPr lang="hu-HU" sz="1300" b="1" dirty="0" smtClean="0"/>
              <a:t>felújítás </a:t>
            </a:r>
            <a:r>
              <a:rPr lang="hu-HU" sz="1200" dirty="0" smtClean="0"/>
              <a:t>az</a:t>
            </a:r>
            <a:r>
              <a:rPr lang="hu-HU" sz="1200" b="1" dirty="0" smtClean="0"/>
              <a:t> </a:t>
            </a:r>
            <a:r>
              <a:rPr lang="hu-HU" sz="1200" b="1" dirty="0"/>
              <a:t>épület alapterületének növelésével nem jár</a:t>
            </a:r>
            <a:r>
              <a:rPr lang="hu-HU" sz="1200" dirty="0"/>
              <a:t>ó átalakítási, helyreállítási, felújítási, állagmegóvási munkálatok, valamint a rendeltetésszerű használatához kapcsolódó </a:t>
            </a:r>
            <a:r>
              <a:rPr lang="hu-HU" sz="1200" dirty="0" smtClean="0"/>
              <a:t>fejlesztések</a:t>
            </a:r>
            <a:r>
              <a:rPr lang="hu-HU" sz="1200" dirty="0"/>
              <a:t>. </a:t>
            </a:r>
            <a:endParaRPr lang="hu-HU" sz="1300" b="1" u="sng" dirty="0" smtClean="0"/>
          </a:p>
          <a:p>
            <a:pPr lvl="0" algn="just"/>
            <a:endParaRPr lang="hu-HU" sz="1300" b="1" u="sng" dirty="0"/>
          </a:p>
          <a:p>
            <a:pPr lvl="0" algn="just"/>
            <a:r>
              <a:rPr lang="hu-HU" sz="1300" b="1" u="sng" dirty="0" smtClean="0"/>
              <a:t>Szabadfelhasználás: </a:t>
            </a:r>
            <a:r>
              <a:rPr lang="hu-HU" sz="1400" dirty="0"/>
              <a:t>az Igénylő célhitelt nem tud, vagy nem kíván igénybe venni, de rendelkezik a Hitelintézet számára elfogadható ingatlan fedezettel. </a:t>
            </a:r>
            <a:endParaRPr lang="hu-HU" sz="1400" dirty="0" smtClean="0"/>
          </a:p>
          <a:p>
            <a:pPr lvl="0" algn="just"/>
            <a:endParaRPr lang="hu-HU" sz="1300" b="1" u="sng" dirty="0"/>
          </a:p>
          <a:p>
            <a:pPr lvl="0" algn="just"/>
            <a:endParaRPr lang="hu-HU" sz="1300" b="1" u="sng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11910"/>
            <a:ext cx="1866338" cy="1060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9" y="2811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Lakás és egyéb célú hitelkiváltás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sp>
        <p:nvSpPr>
          <p:cNvPr id="10" name="Téglalap 7"/>
          <p:cNvSpPr>
            <a:spLocks noChangeArrowheads="1"/>
          </p:cNvSpPr>
          <p:nvPr/>
        </p:nvSpPr>
        <p:spPr bwMode="auto">
          <a:xfrm>
            <a:off x="107504" y="507071"/>
            <a:ext cx="6624736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457200" hangingPunct="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hu-HU" sz="1400" b="1" dirty="0">
                <a:latin typeface="Arial"/>
                <a:ea typeface="Times New Roman"/>
              </a:rPr>
              <a:t>Egyidejűleg több kölcsön is kiváltható</a:t>
            </a:r>
            <a:r>
              <a:rPr lang="hu-HU" sz="1400" dirty="0">
                <a:latin typeface="Arial"/>
                <a:ea typeface="Times New Roman"/>
              </a:rPr>
              <a:t>, azonban lakáscélú hitel csak lakáscélú hitellel vonható össze. </a:t>
            </a:r>
            <a:endParaRPr lang="hu-HU" sz="1400" dirty="0" smtClean="0">
              <a:latin typeface="Arial"/>
              <a:ea typeface="Times New Roman"/>
            </a:endParaRPr>
          </a:p>
          <a:p>
            <a:pPr marL="285750" lvl="0" indent="-285750" algn="just" defTabSz="457200" hangingPunct="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hu-HU" sz="1400" dirty="0" smtClean="0">
                <a:latin typeface="Arial"/>
                <a:ea typeface="Times New Roman"/>
              </a:rPr>
              <a:t>A </a:t>
            </a:r>
            <a:r>
              <a:rPr lang="hu-HU" sz="1400" dirty="0">
                <a:latin typeface="Arial"/>
                <a:ea typeface="Times New Roman"/>
              </a:rPr>
              <a:t>kiváltásnak </a:t>
            </a:r>
            <a:r>
              <a:rPr lang="hu-HU" sz="1400" b="1" dirty="0">
                <a:latin typeface="Arial"/>
                <a:ea typeface="Times New Roman"/>
              </a:rPr>
              <a:t>minden esetben teljes körűnek kell lennie</a:t>
            </a:r>
            <a:r>
              <a:rPr lang="hu-HU" sz="1400" dirty="0">
                <a:latin typeface="Arial"/>
                <a:ea typeface="Times New Roman"/>
              </a:rPr>
              <a:t>, a korábbi kölcsön nem maradhat fenn részlegesen sem.</a:t>
            </a:r>
          </a:p>
          <a:p>
            <a:pPr marL="285750" lvl="0" indent="-285750" algn="just" defTabSz="457200" hangingPunct="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hu-HU" sz="1400" dirty="0">
                <a:latin typeface="Arial"/>
                <a:ea typeface="Times New Roman"/>
              </a:rPr>
              <a:t>Lakáscélú hitelkiváltás esetén a </a:t>
            </a:r>
            <a:r>
              <a:rPr lang="hu-HU" sz="1400" b="1" dirty="0" smtClean="0">
                <a:latin typeface="Arial"/>
                <a:ea typeface="Times New Roman"/>
              </a:rPr>
              <a:t>hiteltartozás </a:t>
            </a:r>
            <a:r>
              <a:rPr lang="hu-HU" sz="1400" b="1" dirty="0">
                <a:latin typeface="Arial"/>
                <a:ea typeface="Times New Roman"/>
              </a:rPr>
              <a:t>összege nem növekedhet </a:t>
            </a:r>
            <a:r>
              <a:rPr lang="hu-HU" sz="1400" dirty="0">
                <a:latin typeface="Arial"/>
                <a:ea typeface="Times New Roman"/>
              </a:rPr>
              <a:t>a kiváltott kölcsön, illetve kölcsönök együttes összegéhez viszonyítva, kivéve, ha a Kiváltó-hitel </a:t>
            </a:r>
            <a:r>
              <a:rPr lang="hu-HU" sz="1400" dirty="0" err="1">
                <a:latin typeface="Arial"/>
                <a:ea typeface="Times New Roman"/>
              </a:rPr>
              <a:t>folyósításkori</a:t>
            </a:r>
            <a:r>
              <a:rPr lang="hu-HU" sz="1400" dirty="0">
                <a:latin typeface="Arial"/>
                <a:ea typeface="Times New Roman"/>
              </a:rPr>
              <a:t> összege a kiváltandó hiteltartozás lezárásához vagy a Kiváltó-hitel folyósításához kapcsolódó igazolt díjak, költségek (pl. előtörlesztési díj) miatt haladja meg az eredeti hiteltartozás kiváltáskor fennálló összegét. </a:t>
            </a:r>
          </a:p>
          <a:p>
            <a:pPr marL="285750" lvl="0" indent="-285750" algn="just" defTabSz="457200" hangingPunct="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hu-HU" sz="1400" dirty="0" smtClean="0">
                <a:latin typeface="Arial"/>
                <a:ea typeface="Times New Roman"/>
              </a:rPr>
              <a:t>A </a:t>
            </a:r>
            <a:r>
              <a:rPr lang="hu-HU" sz="1400" dirty="0">
                <a:latin typeface="Arial"/>
                <a:ea typeface="Times New Roman"/>
              </a:rPr>
              <a:t>kiváltandó kölcsön teljes körű előtörlesztésének a kért időpontban nem állhat fenn jogi akadálya.</a:t>
            </a:r>
          </a:p>
          <a:p>
            <a:pPr marL="285750" lvl="0" indent="-285750" algn="just" defTabSz="457200" hangingPunct="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hu-HU" sz="1400" dirty="0">
                <a:latin typeface="Arial"/>
                <a:ea typeface="Times New Roman"/>
              </a:rPr>
              <a:t>A kiváltandó kölcsönnel kapcsolatosan </a:t>
            </a:r>
            <a:r>
              <a:rPr lang="hu-HU" sz="1400" b="1" dirty="0">
                <a:latin typeface="Arial"/>
                <a:ea typeface="Times New Roman"/>
              </a:rPr>
              <a:t>felmerülő előtörlesztési díjat és egyéb költségeket, díjakat az ügyfél vagy saját erőből finanszírozza, vagy </a:t>
            </a:r>
            <a:r>
              <a:rPr lang="hu-HU" sz="1400" b="1" dirty="0" smtClean="0">
                <a:latin typeface="Arial"/>
                <a:ea typeface="Times New Roman"/>
              </a:rPr>
              <a:t>ezekkel </a:t>
            </a:r>
            <a:r>
              <a:rPr lang="hu-HU" sz="1400" b="1" dirty="0">
                <a:latin typeface="Arial"/>
                <a:ea typeface="Times New Roman"/>
              </a:rPr>
              <a:t>növekedhet a kiváltó hitel összege</a:t>
            </a:r>
            <a:r>
              <a:rPr lang="hu-HU" sz="1400" dirty="0" smtClean="0">
                <a:latin typeface="Arial"/>
                <a:ea typeface="Times New Roman"/>
              </a:rPr>
              <a:t>.</a:t>
            </a:r>
          </a:p>
          <a:p>
            <a:pPr marL="285750" lvl="0" indent="-285750" algn="just" defTabSz="457200" hangingPunct="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hu-HU" sz="1400" u="sng" dirty="0" smtClean="0">
                <a:latin typeface="Arial"/>
                <a:ea typeface="Times New Roman"/>
              </a:rPr>
              <a:t>SALES:</a:t>
            </a:r>
            <a:r>
              <a:rPr lang="hu-HU" sz="1400" dirty="0" smtClean="0">
                <a:latin typeface="Arial"/>
                <a:ea typeface="Times New Roman"/>
              </a:rPr>
              <a:t> </a:t>
            </a:r>
            <a:r>
              <a:rPr lang="hu-HU" sz="1400" b="1" dirty="0" smtClean="0">
                <a:latin typeface="Arial"/>
                <a:ea typeface="Times New Roman"/>
              </a:rPr>
              <a:t>dedikált arany kamatkedvezmény </a:t>
            </a:r>
            <a:r>
              <a:rPr lang="hu-HU" sz="1400" dirty="0" smtClean="0">
                <a:latin typeface="Arial"/>
                <a:ea typeface="Times New Roman"/>
              </a:rPr>
              <a:t>piaci hitelek esetében, </a:t>
            </a:r>
            <a:r>
              <a:rPr lang="hu-HU" sz="1400" b="1" dirty="0" smtClean="0">
                <a:latin typeface="Arial"/>
                <a:ea typeface="Times New Roman"/>
              </a:rPr>
              <a:t>meglévő hitelek fixálása</a:t>
            </a:r>
            <a:r>
              <a:rPr lang="hu-HU" sz="1400" dirty="0" smtClean="0">
                <a:latin typeface="Arial"/>
                <a:ea typeface="Times New Roman"/>
              </a:rPr>
              <a:t> program – jelenleg „várakozó” ügyfélszegmens</a:t>
            </a:r>
            <a:endParaRPr lang="hu-HU" sz="1400" dirty="0">
              <a:latin typeface="Arial"/>
              <a:ea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2429"/>
            <a:ext cx="2101451" cy="210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Ügyletszereplők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hitelnyújtás általános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feltételei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sp>
        <p:nvSpPr>
          <p:cNvPr id="10" name="Téglalap 7"/>
          <p:cNvSpPr>
            <a:spLocks noChangeArrowheads="1"/>
          </p:cNvSpPr>
          <p:nvPr/>
        </p:nvSpPr>
        <p:spPr bwMode="auto">
          <a:xfrm>
            <a:off x="0" y="699542"/>
            <a:ext cx="71198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300" b="1" dirty="0" smtClean="0">
                <a:latin typeface="+mn-lt"/>
                <a:ea typeface="Times New Roman"/>
              </a:rPr>
              <a:t>nagykorú</a:t>
            </a:r>
            <a:r>
              <a:rPr lang="hu-HU" sz="1300" b="1" dirty="0">
                <a:latin typeface="+mn-lt"/>
                <a:ea typeface="Times New Roman"/>
              </a:rPr>
              <a:t>, cselekvőképes, </a:t>
            </a:r>
            <a:r>
              <a:rPr lang="hu-HU" sz="1300" b="1" dirty="0" smtClean="0">
                <a:latin typeface="+mn-lt"/>
                <a:ea typeface="Times New Roman"/>
              </a:rPr>
              <a:t>természetes </a:t>
            </a:r>
            <a:r>
              <a:rPr lang="hu-HU" sz="1300" b="1" dirty="0">
                <a:latin typeface="+mn-lt"/>
                <a:ea typeface="Times New Roman"/>
              </a:rPr>
              <a:t>személy, aki magyar vagy EGT állampolgár és legalább egy hitelszereplő a kölcsön futamidejének lejáratáig nem tölti be a 70. életévét</a:t>
            </a:r>
            <a:r>
              <a:rPr lang="hu-HU" sz="1300" dirty="0" smtClean="0">
                <a:latin typeface="+mn-lt"/>
                <a:ea typeface="Times New Roman"/>
              </a:rPr>
              <a:t>; </a:t>
            </a:r>
          </a:p>
          <a:p>
            <a:pPr marL="285750" indent="-285750" algn="just" defTabSz="457200">
              <a:spcBef>
                <a:spcPts val="0"/>
              </a:spcBef>
              <a:buFont typeface="Wingdings" pitchFamily="2" charset="2"/>
              <a:buChar char="à"/>
            </a:pPr>
            <a:r>
              <a:rPr lang="hu-HU" sz="1300" dirty="0" smtClean="0">
                <a:latin typeface="+mn-lt"/>
                <a:ea typeface="Times New Roman"/>
              </a:rPr>
              <a:t>amennyiben </a:t>
            </a:r>
            <a:r>
              <a:rPr lang="hu-HU" sz="1300" b="1" dirty="0">
                <a:latin typeface="+mn-lt"/>
                <a:ea typeface="Times New Roman"/>
              </a:rPr>
              <a:t>az Adós a kölcsön futamidejének lejáratáig betölti a 70. életévét, úgy </a:t>
            </a:r>
            <a:r>
              <a:rPr lang="hu-HU" sz="1300" dirty="0">
                <a:latin typeface="+mn-lt"/>
                <a:ea typeface="Times New Roman"/>
              </a:rPr>
              <a:t>a kölcsönügyletbe olyan beszámítható jövedelemmel rendelkező, nagykorú </a:t>
            </a:r>
            <a:r>
              <a:rPr lang="hu-HU" sz="1300" b="1" dirty="0">
                <a:latin typeface="+mn-lt"/>
                <a:ea typeface="Times New Roman"/>
              </a:rPr>
              <a:t>Adóstársat/Adóstársakat kell bevonni</a:t>
            </a:r>
            <a:r>
              <a:rPr lang="hu-HU" sz="1300" dirty="0">
                <a:latin typeface="+mn-lt"/>
                <a:ea typeface="Times New Roman"/>
              </a:rPr>
              <a:t>, akik közül legalább egy nem tölti be a 70. életévét a futamidő lejáratáig</a:t>
            </a:r>
            <a:r>
              <a:rPr lang="hu-HU" sz="1300" dirty="0" smtClean="0">
                <a:latin typeface="+mn-lt"/>
                <a:ea typeface="Times New Roman"/>
              </a:rPr>
              <a:t>;</a:t>
            </a:r>
          </a:p>
          <a:p>
            <a:pPr algn="just" defTabSz="457200">
              <a:spcBef>
                <a:spcPts val="0"/>
              </a:spcBef>
              <a:buNone/>
            </a:pPr>
            <a:endParaRPr lang="hu-HU" sz="1300" dirty="0">
              <a:latin typeface="+mn-lt"/>
              <a:ea typeface="Times New Roman"/>
            </a:endParaRP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300" b="1" dirty="0" smtClean="0">
                <a:latin typeface="+mn-lt"/>
                <a:ea typeface="Times New Roman"/>
              </a:rPr>
              <a:t>állandó </a:t>
            </a:r>
            <a:r>
              <a:rPr lang="hu-HU" sz="1300" b="1" dirty="0">
                <a:latin typeface="+mn-lt"/>
                <a:ea typeface="Times New Roman"/>
              </a:rPr>
              <a:t>(bejelentett) magyarországi lakóhellyel rendelkezik</a:t>
            </a:r>
            <a:r>
              <a:rPr lang="hu-HU" sz="1300" dirty="0">
                <a:latin typeface="+mn-lt"/>
                <a:ea typeface="Times New Roman"/>
              </a:rPr>
              <a:t>, </a:t>
            </a:r>
            <a:endParaRPr lang="hu-HU" sz="1300" dirty="0" smtClean="0">
              <a:latin typeface="+mn-lt"/>
              <a:ea typeface="Times New Roman"/>
            </a:endParaRPr>
          </a:p>
          <a:p>
            <a:pPr lvl="0" algn="just" defTabSz="457200">
              <a:spcBef>
                <a:spcPts val="0"/>
              </a:spcBef>
              <a:buNone/>
            </a:pPr>
            <a:endParaRPr lang="hu-HU" sz="1300" dirty="0">
              <a:latin typeface="+mn-lt"/>
              <a:ea typeface="Times New Roman"/>
            </a:endParaRP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300" b="1" dirty="0">
                <a:latin typeface="+mn-lt"/>
                <a:ea typeface="Times New Roman"/>
              </a:rPr>
              <a:t>munkahelyén legalább 3 hónapja folyamatos munkaviszonyban kell állnia</a:t>
            </a:r>
            <a:r>
              <a:rPr lang="hu-HU" sz="1300" dirty="0">
                <a:latin typeface="+mn-lt"/>
                <a:ea typeface="Times New Roman"/>
              </a:rPr>
              <a:t>, nem állhat próbaidő alatt</a:t>
            </a:r>
            <a:r>
              <a:rPr lang="hu-HU" sz="1300" dirty="0" smtClean="0">
                <a:latin typeface="+mn-lt"/>
                <a:ea typeface="Times New Roman"/>
              </a:rPr>
              <a:t>,</a:t>
            </a:r>
          </a:p>
          <a:p>
            <a:pPr lvl="0" algn="just" defTabSz="457200">
              <a:spcBef>
                <a:spcPts val="0"/>
              </a:spcBef>
              <a:buNone/>
            </a:pPr>
            <a:endParaRPr lang="hu-HU" sz="1300" dirty="0">
              <a:latin typeface="+mn-lt"/>
              <a:ea typeface="Times New Roman"/>
            </a:endParaRP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300" dirty="0">
                <a:latin typeface="+mn-lt"/>
                <a:ea typeface="Times New Roman"/>
              </a:rPr>
              <a:t>a</a:t>
            </a:r>
            <a:r>
              <a:rPr lang="hu-HU" sz="1300" dirty="0" smtClean="0">
                <a:latin typeface="+mn-lt"/>
                <a:ea typeface="Times New Roman"/>
              </a:rPr>
              <a:t>z adós a </a:t>
            </a:r>
            <a:r>
              <a:rPr lang="hu-HU" sz="1300" dirty="0">
                <a:latin typeface="+mn-lt"/>
                <a:ea typeface="Times New Roman"/>
              </a:rPr>
              <a:t>havi igazolt nettó </a:t>
            </a:r>
            <a:r>
              <a:rPr lang="hu-HU" sz="1300" b="1" dirty="0">
                <a:latin typeface="+mn-lt"/>
                <a:ea typeface="Times New Roman"/>
              </a:rPr>
              <a:t>jövedelme eléri az aktuális nettó minimálbér </a:t>
            </a:r>
            <a:r>
              <a:rPr lang="hu-HU" sz="1300" b="1" dirty="0" smtClean="0">
                <a:latin typeface="+mn-lt"/>
                <a:ea typeface="Times New Roman"/>
              </a:rPr>
              <a:t>összegét</a:t>
            </a:r>
          </a:p>
          <a:p>
            <a:pPr lvl="0" algn="just" defTabSz="457200">
              <a:spcBef>
                <a:spcPts val="0"/>
              </a:spcBef>
              <a:buNone/>
            </a:pPr>
            <a:endParaRPr lang="hu-HU" sz="1300" b="1" dirty="0" smtClean="0">
              <a:latin typeface="+mn-lt"/>
              <a:ea typeface="Times New Roman"/>
            </a:endParaRP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300" b="1" dirty="0" smtClean="0">
                <a:latin typeface="+mn-lt"/>
                <a:ea typeface="Times New Roman"/>
              </a:rPr>
              <a:t>kényszereljárás, „magáncsőd” nincs </a:t>
            </a:r>
            <a:r>
              <a:rPr lang="hu-HU" sz="1300" dirty="0" smtClean="0">
                <a:latin typeface="+mn-lt"/>
                <a:ea typeface="Times New Roman"/>
              </a:rPr>
              <a:t>folyamatban és az elmúlt egy évben nem indult ellene, a </a:t>
            </a:r>
            <a:r>
              <a:rPr lang="hu-HU" sz="1300" b="1" dirty="0">
                <a:latin typeface="+mn-lt"/>
                <a:ea typeface="Times New Roman"/>
              </a:rPr>
              <a:t>Központi Hitelinformációs Rendszerben nincs róla nyilvántartott negatív információ</a:t>
            </a:r>
            <a:r>
              <a:rPr lang="hu-HU" sz="1300" dirty="0" smtClean="0">
                <a:latin typeface="+mn-lt"/>
                <a:ea typeface="Times New Roman"/>
              </a:rPr>
              <a:t>,</a:t>
            </a:r>
          </a:p>
          <a:p>
            <a:pPr lvl="0" algn="just" defTabSz="457200">
              <a:spcBef>
                <a:spcPts val="0"/>
              </a:spcBef>
              <a:buNone/>
            </a:pPr>
            <a:endParaRPr lang="hu-HU" sz="1300" dirty="0">
              <a:latin typeface="+mn-lt"/>
              <a:ea typeface="Times New Roman"/>
            </a:endParaRPr>
          </a:p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300" dirty="0" smtClean="0">
                <a:latin typeface="+mn-lt"/>
                <a:ea typeface="Times New Roman"/>
              </a:rPr>
              <a:t>telefonos </a:t>
            </a:r>
            <a:r>
              <a:rPr lang="hu-HU" sz="1300" dirty="0">
                <a:latin typeface="+mn-lt"/>
                <a:ea typeface="Times New Roman"/>
              </a:rPr>
              <a:t>előfizetéssel vagy - amennyiben nincs az Igénylő nevén előfizetés, úgy - </a:t>
            </a:r>
            <a:r>
              <a:rPr lang="hu-HU" sz="1300" b="1" dirty="0">
                <a:latin typeface="+mn-lt"/>
                <a:ea typeface="Times New Roman"/>
              </a:rPr>
              <a:t>telefonos elérhetőséggel rendelkezik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25" y="1647546"/>
            <a:ext cx="19907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Fedezetek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07504" y="113159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3567" y="627534"/>
            <a:ext cx="7201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4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26</a:t>
            </a:fld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77931"/>
              </p:ext>
            </p:extLst>
          </p:nvPr>
        </p:nvGraphicFramePr>
        <p:xfrm>
          <a:off x="107504" y="553998"/>
          <a:ext cx="8729731" cy="1823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841"/>
                <a:gridCol w="1080120"/>
                <a:gridCol w="1296144"/>
                <a:gridCol w="576064"/>
                <a:gridCol w="720080"/>
                <a:gridCol w="792088"/>
                <a:gridCol w="864096"/>
                <a:gridCol w="720080"/>
                <a:gridCol w="1080120"/>
                <a:gridCol w="864098"/>
              </a:tblGrid>
              <a:tr h="695404">
                <a:tc gridSpan="2">
                  <a:txBody>
                    <a:bodyPr/>
                    <a:lstStyle/>
                    <a:p>
                      <a:endParaRPr lang="hu-HU" sz="11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Lakóingatlan és hozzá tartozó garázs (maximum 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2 db)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Tanya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Zárt kert</a:t>
                      </a:r>
                    </a:p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spc="-20" dirty="0">
                          <a:effectLst/>
                          <a:latin typeface="+mn-lt"/>
                        </a:rPr>
                        <a:t>(egyedi)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+mn-lt"/>
                        </a:rPr>
                        <a:t>Építési telek</a:t>
                      </a:r>
                      <a:endParaRPr lang="hu-H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+mn-lt"/>
                        </a:rPr>
                        <a:t>Üdülő/ nyaraló</a:t>
                      </a:r>
                      <a:endParaRPr lang="hu-H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+mn-lt"/>
                        </a:rPr>
                        <a:t>Üzlet/ Iroda </a:t>
                      </a:r>
                      <a:endParaRPr lang="hu-H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+mn-lt"/>
                        </a:rPr>
                        <a:t>Egyéb keres-kedelmi ingatlan</a:t>
                      </a:r>
                      <a:endParaRPr lang="hu-H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Termőföld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178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Átlag feletti 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Szűkített kiemelt/ </a:t>
                      </a:r>
                      <a:r>
                        <a:rPr lang="hu-HU" sz="11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Kiemelt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+mn-lt"/>
                        </a:rPr>
                        <a:t>80% - 100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50%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+mn-lt"/>
                        </a:rPr>
                        <a:t>0%</a:t>
                      </a:r>
                      <a:endParaRPr lang="hu-H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+mn-lt"/>
                        </a:rPr>
                        <a:t>80%- 100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311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Átlagos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Feltételesen kiemelt / Normál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80%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50%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7</a:t>
                      </a:r>
                      <a:r>
                        <a:rPr lang="hu-HU" sz="11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+mn-lt"/>
                        </a:rPr>
                        <a:t>0%</a:t>
                      </a:r>
                      <a:endParaRPr lang="hu-H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+mn-lt"/>
                        </a:rPr>
                        <a:t>80%- 100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311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Átlag alatti 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Kockázatos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n-lt"/>
                        </a:rPr>
                        <a:t>0%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+mn-lt"/>
                        </a:rPr>
                        <a:t>80%- 100</a:t>
                      </a:r>
                      <a:r>
                        <a:rPr lang="hu-HU" sz="1100" dirty="0">
                          <a:effectLst/>
                          <a:latin typeface="+mn-lt"/>
                        </a:rPr>
                        <a:t>%</a:t>
                      </a:r>
                      <a:endParaRPr lang="hu-H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107504" y="239378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1200" b="1" dirty="0"/>
              <a:t>Természetes személy tulajdonában álló, kizárólag Magyarország területén lévő</a:t>
            </a:r>
            <a:r>
              <a:rPr lang="hu-HU" sz="1200" dirty="0"/>
              <a:t>, önállóan </a:t>
            </a:r>
            <a:r>
              <a:rPr lang="hu-HU" sz="1200" dirty="0" smtClean="0"/>
              <a:t>forgalomképes. </a:t>
            </a:r>
          </a:p>
          <a:p>
            <a:pPr lvl="0" algn="just"/>
            <a:r>
              <a:rPr lang="hu-HU" sz="1200" b="1" dirty="0" smtClean="0"/>
              <a:t>Maximum </a:t>
            </a:r>
            <a:r>
              <a:rPr lang="hu-HU" sz="1200" b="1" dirty="0"/>
              <a:t>3 db önálló </a:t>
            </a:r>
            <a:r>
              <a:rPr lang="hu-HU" sz="1200" dirty="0"/>
              <a:t>helyrajzi számon található </a:t>
            </a:r>
            <a:r>
              <a:rPr lang="hu-HU" sz="1200" b="1" dirty="0"/>
              <a:t>ingatlan</a:t>
            </a:r>
            <a:r>
              <a:rPr lang="hu-HU" sz="1200" dirty="0"/>
              <a:t>. Az ingatlan vonatkozásában </a:t>
            </a:r>
            <a:r>
              <a:rPr lang="hu-HU" sz="1200" b="1" dirty="0"/>
              <a:t>szerkezeti megkötés </a:t>
            </a:r>
            <a:r>
              <a:rPr lang="hu-HU" sz="1200" b="1" dirty="0" smtClean="0"/>
              <a:t>nincs. </a:t>
            </a:r>
            <a:r>
              <a:rPr lang="hu-HU" sz="1200" dirty="0" smtClean="0"/>
              <a:t>Ingatlanok </a:t>
            </a:r>
            <a:r>
              <a:rPr lang="hu-HU" sz="1200" b="1" dirty="0"/>
              <a:t>forgalmi értéke ingatlanonként legalább 3 millió for</a:t>
            </a:r>
            <a:r>
              <a:rPr lang="hu-HU" sz="1200" dirty="0"/>
              <a:t>int (termőföld, és garázs esetén nincs forgalmi értékre vonatkozó korlátozás).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07504" y="3040112"/>
            <a:ext cx="5721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 hangingPunct="0"/>
            <a:r>
              <a:rPr lang="hu-HU" sz="1200" b="1" dirty="0">
                <a:solidFill>
                  <a:schemeClr val="accent6">
                    <a:lumMod val="75000"/>
                  </a:schemeClr>
                </a:solidFill>
              </a:rPr>
              <a:t>FÉ 80%, de maximum HBÉ 100% finanszírozás feltételei:</a:t>
            </a:r>
          </a:p>
          <a:p>
            <a:pPr marL="361950" lvl="0" indent="-180975">
              <a:buFont typeface="Courier New" panose="02070309020205020404" pitchFamily="49" charset="0"/>
              <a:buChar char="o"/>
            </a:pPr>
            <a:r>
              <a:rPr lang="hu-HU" sz="1200" dirty="0"/>
              <a:t>a hitel</a:t>
            </a:r>
            <a:r>
              <a:rPr lang="hu-HU" sz="1200" dirty="0" smtClean="0"/>
              <a:t>:</a:t>
            </a:r>
            <a:endParaRPr lang="hu-HU" sz="1200" dirty="0"/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hu-HU" sz="1200" dirty="0" smtClean="0"/>
              <a:t>első </a:t>
            </a:r>
            <a:r>
              <a:rPr lang="hu-HU" sz="1200" dirty="0"/>
              <a:t>zálogjogi ranghelyű (kivéve Takarék Bankcsoporti és SZHISZ tagja által nyújtott hitel</a:t>
            </a:r>
            <a:r>
              <a:rPr lang="hu-HU" sz="1200" dirty="0" smtClean="0"/>
              <a:t>)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hu-HU" sz="1200" dirty="0"/>
              <a:t>Maximum 50 millió </a:t>
            </a:r>
            <a:r>
              <a:rPr lang="hu-HU" sz="1200" dirty="0" smtClean="0"/>
              <a:t>forint</a:t>
            </a:r>
            <a:endParaRPr lang="hu-HU" sz="1200" dirty="0"/>
          </a:p>
          <a:p>
            <a:pPr marL="361950" lvl="0" indent="-196850">
              <a:buFont typeface="Courier New" panose="02070309020205020404" pitchFamily="49" charset="0"/>
              <a:buChar char="o"/>
            </a:pPr>
            <a:r>
              <a:rPr lang="hu-HU" sz="1200" dirty="0" smtClean="0"/>
              <a:t>az </a:t>
            </a:r>
            <a:r>
              <a:rPr lang="hu-HU" sz="1200" dirty="0"/>
              <a:t>ingatlan: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hu-HU" sz="1200" dirty="0"/>
              <a:t>Átlag feletti /kiemelt és szűkített kiemelt településen helyezkedik el és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hu-HU" sz="1200" dirty="0"/>
              <a:t>legalább komfortos belterületi </a:t>
            </a:r>
            <a:r>
              <a:rPr lang="hu-HU" sz="1200" dirty="0" smtClean="0"/>
              <a:t>lakóingatlan.</a:t>
            </a:r>
            <a:endParaRPr lang="hu-H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10" y="3028589"/>
            <a:ext cx="2952329" cy="1752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5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Fedezetek - tulajdoni lap bejegyzések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59594"/>
              </p:ext>
            </p:extLst>
          </p:nvPr>
        </p:nvGraphicFramePr>
        <p:xfrm>
          <a:off x="161491" y="483518"/>
          <a:ext cx="8802997" cy="43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2557"/>
                <a:gridCol w="3960440"/>
              </a:tblGrid>
              <a:tr h="29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u="none" strike="noStrike" dirty="0">
                          <a:effectLst/>
                        </a:rPr>
                        <a:t>Elfogadható bejegyzések az ingatlanon:</a:t>
                      </a:r>
                      <a:endParaRPr lang="hu-H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u="none" strike="noStrike" dirty="0">
                          <a:effectLst/>
                        </a:rPr>
                        <a:t>Tiltott bejegyzések az ingatlanon:</a:t>
                      </a:r>
                      <a:endParaRPr lang="hu-H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23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Magyar Állam javára bejegyzett jelzálogjog, elidegenítési és terhelési tilalom;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Visszavásárlási és vételi jog – kivéve építési és hitelkiváltási kölcsönök esetében a beépítési kötelezettség, illetve a kiváltandó hitel biztosítására bejegyzett vételi jogot valamint az ingatlan projekt hitelek esetén a keretbiztosítéki zálogjog mellett esetlegesen bejegyzett vételi jogot,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munkáltató vagy önkormányzat javára bejegyzett jelzálogjog, elidegenítési és terhelési tilalom;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Végrehajtási 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egy magyar hitelintézet által bejegyzett jelzálogjog, elidegenítési és terhelési tilalom megelőző ranghelyen (ugyanazon hitelintézet akár több hitellel is),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Felszámolási eljárás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haszonélvezeti/özvegyi jog abban az esetben, ha a haszonélvező/özvegyi jog jogosultja adóstársként bevonásra kerül,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Tartási és életjáradéki 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társasház alapító okirat,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Öröklési jog,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elővásárlási 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Használati 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telki szolgalmi jog,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Per (perfeljegyzés) és/vagy büntetőeljárás megindítása,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földmérési jelek,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Árverés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villamos berendezések elhelyezését biztosító használati 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A zárlat, zár alá vétel, zár alá vételt megelőző biztosítási intézkedés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vezetékjog,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Magánszemély javára bejegyzett jelzálogjog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vízvezetési és bányaszolgalmi 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Önkormányzat javára vételárhátralék jogcímen bejegyzett jelzálogjog.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telekalakítási tilalom elrendelése;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földhasználati jog;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</a:tr>
              <a:tr h="23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egyéb (lakásépítés esetén az építési szándékot nem akadályozó vagy korlátozó) építésügyi korlátozás, bejegyzés iránti kérelem vagy megkeresés elutasítása (pl. Beépítési kötelezettség biztosítására elidegenítési tilalom),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természetvédelmi vagy műemlékjelleg fennállása,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kártalanítási igény kizárása (ha a befogadáskor a bejegyzés óta már legalább 10 év eltelt),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elővásárlási jog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bejegyzett jelzálogjog,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ranghely fenntartás,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  <a:tr h="185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800" u="none" strike="noStrike">
                          <a:effectLst/>
                        </a:rPr>
                        <a:t>használati jog hidrogeológiai védőterület biztosítására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363" marR="3363" marT="33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 dirty="0">
                          <a:effectLst/>
                        </a:rPr>
                        <a:t> 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63" marR="3363" marT="33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3350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Jövedelmek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3569" y="627534"/>
            <a:ext cx="7201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5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4" y="478912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artalom helye 2"/>
          <p:cNvSpPr txBox="1">
            <a:spLocks/>
          </p:cNvSpPr>
          <p:nvPr/>
        </p:nvSpPr>
        <p:spPr>
          <a:xfrm>
            <a:off x="5220072" y="553998"/>
            <a:ext cx="3528392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hu-HU" sz="1200" b="1" u="sng" dirty="0" smtClean="0">
                <a:solidFill>
                  <a:schemeClr val="accent6">
                    <a:lumMod val="75000"/>
                  </a:schemeClr>
                </a:solidFill>
              </a:rPr>
              <a:t>Kiegészítő jövedelmek: </a:t>
            </a:r>
          </a:p>
          <a:p>
            <a:pPr defTabSz="914400">
              <a:spcBef>
                <a:spcPts val="0"/>
              </a:spcBef>
            </a:pPr>
            <a:r>
              <a:rPr lang="hu-HU" sz="1300" dirty="0" smtClean="0">
                <a:latin typeface="+mn-lt"/>
              </a:rPr>
              <a:t>(csak egy alapjövedelem mellett elfogadhatóak) 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altLang="hu-HU" sz="1300" b="1" dirty="0" smtClean="0">
                <a:latin typeface="+mn-lt"/>
              </a:rPr>
              <a:t>GYED, CSED, GYES, GYET </a:t>
            </a:r>
            <a:r>
              <a:rPr lang="hu-HU" altLang="hu-HU" sz="1300" dirty="0" smtClean="0">
                <a:latin typeface="+mn-lt"/>
              </a:rPr>
              <a:t>(határozat)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altLang="hu-HU" sz="1300" b="1" dirty="0" smtClean="0">
                <a:latin typeface="+mn-lt"/>
              </a:rPr>
              <a:t>családi pótlék,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altLang="hu-HU" sz="1300" b="1" dirty="0" smtClean="0">
                <a:latin typeface="+mn-lt"/>
              </a:rPr>
              <a:t>házastársi tartásdíj</a:t>
            </a:r>
            <a:r>
              <a:rPr lang="hu-HU" altLang="hu-HU" sz="1300" dirty="0" smtClean="0">
                <a:latin typeface="+mn-lt"/>
              </a:rPr>
              <a:t>,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altLang="hu-HU" sz="1300" b="1" dirty="0" smtClean="0">
                <a:latin typeface="+mn-lt"/>
              </a:rPr>
              <a:t>baleseti és egyéb járadékok </a:t>
            </a:r>
            <a:r>
              <a:rPr lang="hu-HU" altLang="hu-HU" sz="1300" dirty="0" smtClean="0">
                <a:latin typeface="+mn-lt"/>
              </a:rPr>
              <a:t>(pl. öregségi, 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altLang="hu-HU" sz="1300" dirty="0" smtClean="0">
                <a:latin typeface="+mn-lt"/>
              </a:rPr>
              <a:t>     </a:t>
            </a:r>
            <a:r>
              <a:rPr lang="hu-HU" altLang="hu-HU" sz="1300" b="1" dirty="0" smtClean="0">
                <a:latin typeface="+mn-lt"/>
              </a:rPr>
              <a:t>életjáradékok</a:t>
            </a:r>
            <a:r>
              <a:rPr lang="hu-HU" altLang="hu-HU" sz="1300" dirty="0" smtClean="0">
                <a:latin typeface="+mn-lt"/>
              </a:rPr>
              <a:t>, vakok személyi járadéka, stb.)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altLang="hu-HU" sz="1300" dirty="0" smtClean="0">
                <a:latin typeface="+mn-lt"/>
              </a:rPr>
              <a:t>nem munkaviszonyból származó </a:t>
            </a:r>
            <a:r>
              <a:rPr lang="hu-HU" altLang="hu-HU" sz="1300" b="1" dirty="0" smtClean="0">
                <a:latin typeface="+mn-lt"/>
              </a:rPr>
              <a:t>tiszteletdí</a:t>
            </a:r>
            <a:r>
              <a:rPr lang="hu-HU" altLang="hu-HU" sz="1300" dirty="0" smtClean="0">
                <a:latin typeface="+mn-lt"/>
              </a:rPr>
              <a:t>j,</a:t>
            </a:r>
          </a:p>
          <a:p>
            <a:pPr marL="171450" indent="-171450" defTabSz="914400">
              <a:spcBef>
                <a:spcPts val="576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hu-HU" sz="1300" b="1" dirty="0" err="1" smtClean="0">
                <a:latin typeface="+mn-lt"/>
              </a:rPr>
              <a:t>cafeteria</a:t>
            </a:r>
            <a:r>
              <a:rPr lang="hu-HU" sz="1300" dirty="0" smtClean="0">
                <a:latin typeface="+mn-lt"/>
              </a:rPr>
              <a:t> (munkáltatói igazolás szerint – </a:t>
            </a:r>
            <a:r>
              <a:rPr lang="hu-HU" sz="1300" b="1" dirty="0" smtClean="0">
                <a:latin typeface="+mn-lt"/>
              </a:rPr>
              <a:t>nincs maximalizálva</a:t>
            </a:r>
            <a:r>
              <a:rPr lang="hu-HU" sz="1300" dirty="0" smtClean="0">
                <a:latin typeface="+mn-lt"/>
              </a:rPr>
              <a:t>!)</a:t>
            </a:r>
            <a:endParaRPr lang="hu-HU" sz="1300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15" name="Tartalom helye 1"/>
          <p:cNvSpPr txBox="1">
            <a:spLocks/>
          </p:cNvSpPr>
          <p:nvPr/>
        </p:nvSpPr>
        <p:spPr>
          <a:xfrm>
            <a:off x="0" y="527533"/>
            <a:ext cx="4788024" cy="33683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Alapjövedelmek</a:t>
            </a:r>
            <a:r>
              <a:rPr kumimoji="0" lang="hu-HU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alkalmazotti munkaviszony 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(bankszámla/NAV </a:t>
            </a:r>
            <a:r>
              <a:rPr kumimoji="0" lang="hu-HU" altLang="hu-HU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jövig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. + munkáltatói ig.),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nyugdíj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: öregségi, özvegyi nyugdíj/járadék, véglegesített rokkantsági nyugdíj, fegyveres testületek tagjainak járó szolgálati nyugdíj,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egyéni vállalkozói jövedelem 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kumimoji="0" lang="hu-HU" altLang="hu-HU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KATA-s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hu-HU" altLang="hu-HU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jövedelem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is!),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bt, </a:t>
            </a:r>
            <a:r>
              <a:rPr kumimoji="0" lang="hu-HU" altLang="hu-HU" sz="13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kkt</a:t>
            </a: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, kft, egyszemélyes </a:t>
            </a:r>
            <a:r>
              <a:rPr kumimoji="0" lang="hu-HU" altLang="hu-HU" sz="13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zrt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. tulajdonosai és közeli hozzátartozói saját cégből szerzett jövedelme,</a:t>
            </a:r>
            <a:endParaRPr kumimoji="0" lang="hu-HU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ügyvéd, közjegyző 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(nem alkalmazottként),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osztalék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(utolsó 2 évben felvett átlaga),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megbízási díj 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(ha magánszemélyként kötötte),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bérleti díj 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(NAV jövedelemigazolás, bankszámlára érkező, utolsó havi díja igazoltan megfizetésre került.) </a:t>
            </a:r>
            <a:r>
              <a:rPr kumimoji="0" lang="hu-HU" alt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RBNB</a:t>
            </a:r>
            <a:r>
              <a:rPr kumimoji="0" lang="hu-HU" alt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bérbeadás</a:t>
            </a:r>
            <a:r>
              <a:rPr kumimoji="0" lang="hu-HU" altLang="hu-HU" sz="1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is!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KÜLFÖLDI JÖVEDELEM ELFOGADÁS!</a:t>
            </a:r>
            <a:r>
              <a:rPr lang="hu-HU" sz="1300" dirty="0">
                <a:latin typeface="+mn-lt"/>
              </a:rPr>
              <a:t> </a:t>
            </a:r>
            <a:r>
              <a:rPr kumimoji="0" 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(magyar állampolgár EGT (és Svájc)</a:t>
            </a:r>
            <a:r>
              <a:rPr kumimoji="0" lang="hu-HU" sz="1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hu-H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tagállamból igazolt jövedelem esetén, 6 havi eredeti bankszámlakivonat alapján)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3459695"/>
            <a:ext cx="2506440" cy="1417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9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-1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Jövedelem – igazolási feltételek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139952" y="4748182"/>
            <a:ext cx="4224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*Rendelkezésre </a:t>
            </a:r>
            <a:r>
              <a:rPr lang="hu-HU" sz="1400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tartási díj nem kerül </a:t>
            </a:r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felszámításra!</a:t>
            </a:r>
            <a:endParaRPr lang="hu-HU" sz="1400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050"/>
              </p:ext>
            </p:extLst>
          </p:nvPr>
        </p:nvGraphicFramePr>
        <p:xfrm>
          <a:off x="314681" y="627139"/>
          <a:ext cx="8064896" cy="3898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818"/>
                <a:gridCol w="2688539"/>
                <a:gridCol w="2688539"/>
              </a:tblGrid>
              <a:tr h="7440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KO kritérium: A háztartásban legalább egy személynek igazolnia szükséges a minimálbért ALAP jövedelemből. A minimálbér összege 2019-ben: 99.085.-ft.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Saját számla alatt értjük a Takarék Kereskedelmi Banknál, Takarékbanknál, Szövetkezeti Hitelintézeteknél vezetett számlákat.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6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Számlakivonatok – limitszámítással érintett adós esetén: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>
                          <a:effectLst/>
                        </a:rPr>
                        <a:t>az előírt utolsó 3/6 havi eredeti vagy hitelesített, vagy Netbanki számlakivonatot, amelyre a jövedelem érkezik. (Indokolt esetben további kivonatok is bekérhetők)  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Határozatlan munkaviszony: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</a:rPr>
                        <a:t>Jelzáloghitel: átvétel időpontjában legalább 3 hónapja fennáll (külföldi, készpénzes és NAV bevallással alátámasztott munkaviszony esetén 6 hónapja). Munkaerő kölcsönző cégtől való átvétel esetén ebbe a kölcsönzési idő is beleszámít.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•   Személyi kölcsön, </a:t>
                      </a:r>
                      <a:r>
                        <a:rPr lang="hu-HU" sz="1200" dirty="0" smtClean="0">
                          <a:effectLst/>
                        </a:rPr>
                        <a:t>Hitelkártya: </a:t>
                      </a:r>
                      <a:r>
                        <a:rPr lang="hu-HU" sz="1200" dirty="0">
                          <a:effectLst/>
                        </a:rPr>
                        <a:t>az átvétel időpontjában legalább 6 hónapja folyamatosan fennáll, maximum két munkahelyen, ebből a jelenlegi munkahelyén min. 3 hónapja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• Folyószámlahitel: az átvétel időpontjában legalább 3 hónapja fennáll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Határozott munkaviszony:</a:t>
                      </a:r>
                    </a:p>
                    <a:p>
                      <a:pPr marL="342900" marR="9334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13075" algn="l"/>
                          <a:tab pos="3103245" algn="l"/>
                        </a:tabLst>
                      </a:pPr>
                      <a:r>
                        <a:rPr lang="hu-HU" sz="1200" dirty="0">
                          <a:effectLst/>
                        </a:rPr>
                        <a:t>legalább egyszer meghosszabbították, és még legalább 6 hónapig fennáll VAGY </a:t>
                      </a:r>
                    </a:p>
                    <a:p>
                      <a:pPr marL="342900" marR="20129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</a:rPr>
                        <a:t>legalább 3 hónapja fennáll és még egy évig fennáll VAGY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</a:rPr>
                        <a:t>több mint 1 éves és még 6 hónapig fennáll VAGY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</a:rPr>
                        <a:t>a hitel futamideje hamarabb lejár, mint a munkaviszony</a:t>
                      </a:r>
                    </a:p>
                    <a:p>
                      <a:pPr marL="133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17588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3075" algn="l"/>
                <a:tab pos="3103563" algn="l"/>
              </a:tabLst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Takarék Csoport – Otthon a pénzügyekben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699542"/>
            <a:ext cx="64756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 smtClean="0"/>
              <a:t>A </a:t>
            </a:r>
            <a:r>
              <a:rPr lang="hu-HU" sz="1500" b="1" dirty="0">
                <a:solidFill>
                  <a:srgbClr val="0070C0"/>
                </a:solidFill>
              </a:rPr>
              <a:t>Takarék Csoport </a:t>
            </a:r>
            <a:r>
              <a:rPr lang="hu-HU" sz="1500" b="1" dirty="0"/>
              <a:t>a magyar pénzügyi szektor egyik legjelentősebb  </a:t>
            </a:r>
            <a:r>
              <a:rPr lang="hu-HU" sz="1500" b="1" dirty="0" smtClean="0"/>
              <a:t>szereplője: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 smtClean="0"/>
              <a:t>2500 </a:t>
            </a:r>
            <a:r>
              <a:rPr lang="hu-HU" sz="1500" b="1" dirty="0"/>
              <a:t>milliárd </a:t>
            </a:r>
            <a:r>
              <a:rPr lang="hu-HU" sz="1500" dirty="0"/>
              <a:t>forintos konszolidált </a:t>
            </a:r>
            <a:r>
              <a:rPr lang="hu-HU" sz="1500" dirty="0" smtClean="0"/>
              <a:t>mérlegfőösszeg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 smtClean="0"/>
              <a:t>9,7</a:t>
            </a:r>
            <a:r>
              <a:rPr lang="hu-HU" sz="1500" dirty="0" smtClean="0"/>
              <a:t> </a:t>
            </a:r>
            <a:r>
              <a:rPr lang="hu-HU" sz="1500" dirty="0"/>
              <a:t>százalékot meghaladó piaci </a:t>
            </a:r>
            <a:r>
              <a:rPr lang="hu-HU" sz="1500" dirty="0" smtClean="0"/>
              <a:t>részesedés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 smtClean="0"/>
              <a:t>7000 fő</a:t>
            </a:r>
            <a:r>
              <a:rPr lang="hu-HU" sz="1500" dirty="0" smtClean="0"/>
              <a:t>s munkavállalói létszám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A </a:t>
            </a:r>
            <a:r>
              <a:rPr lang="hu-HU" sz="1500" b="1" dirty="0" smtClean="0"/>
              <a:t>legnagyobb</a:t>
            </a:r>
            <a:r>
              <a:rPr lang="hu-HU" sz="1500" dirty="0" smtClean="0"/>
              <a:t> országos fiókhálózat</a:t>
            </a:r>
          </a:p>
          <a:p>
            <a:endParaRPr lang="hu-HU" sz="1500" dirty="0" smtClean="0"/>
          </a:p>
          <a:p>
            <a:r>
              <a:rPr lang="hu-HU" sz="1500" dirty="0" smtClean="0"/>
              <a:t>Takarék </a:t>
            </a:r>
            <a:r>
              <a:rPr lang="hu-HU" sz="1500" dirty="0"/>
              <a:t>Csoport olyan stabil és megbízható pénzintézetek és társaságok összessége, </a:t>
            </a:r>
            <a:r>
              <a:rPr lang="hu-HU" sz="1500" dirty="0" smtClean="0"/>
              <a:t>amely </a:t>
            </a:r>
            <a:r>
              <a:rPr lang="hu-HU" sz="1500" dirty="0"/>
              <a:t>országos hálózatukkal </a:t>
            </a:r>
            <a:r>
              <a:rPr lang="hu-HU" sz="1500" b="1" dirty="0"/>
              <a:t>mind a kisebb településeken, mind a fővárosban </a:t>
            </a:r>
            <a:r>
              <a:rPr lang="hu-HU" sz="1500" b="1" dirty="0" smtClean="0"/>
              <a:t>kiszolgálja akár </a:t>
            </a:r>
            <a:r>
              <a:rPr lang="hu-HU" sz="1500" b="1" dirty="0"/>
              <a:t>az egyedi ügyfél-, akár a nagyvállalati, vagy prémium igényeket is</a:t>
            </a:r>
            <a:r>
              <a:rPr lang="hu-HU" sz="1500" dirty="0"/>
              <a:t>. </a:t>
            </a:r>
            <a:endParaRPr lang="hu-HU" sz="1500" dirty="0" smtClean="0"/>
          </a:p>
          <a:p>
            <a:endParaRPr lang="hu-HU" sz="1500" dirty="0" smtClean="0"/>
          </a:p>
          <a:p>
            <a:r>
              <a:rPr lang="hu-HU" sz="1500" dirty="0" smtClean="0"/>
              <a:t>Korszerű </a:t>
            </a:r>
            <a:r>
              <a:rPr lang="hu-HU" sz="1500" dirty="0"/>
              <a:t>pénzügyi szolgáltatásainkkal </a:t>
            </a:r>
            <a:r>
              <a:rPr lang="hu-HU" sz="1500" b="1" dirty="0"/>
              <a:t>egyedi és hatékony megoldást kínálunk ügyfeleink számára, mindezt a hazai igényekre szabva</a:t>
            </a:r>
            <a:r>
              <a:rPr lang="hu-HU" sz="1500" dirty="0"/>
              <a:t>. </a:t>
            </a:r>
            <a:endParaRPr lang="hu-HU" sz="1500" dirty="0" smtClean="0"/>
          </a:p>
          <a:p>
            <a:endParaRPr lang="hu-HU" sz="1500" dirty="0"/>
          </a:p>
          <a:p>
            <a:r>
              <a:rPr lang="hu-HU" sz="1500" dirty="0" smtClean="0"/>
              <a:t> </a:t>
            </a:r>
            <a:r>
              <a:rPr lang="hu-HU" sz="1500" dirty="0" smtClean="0">
                <a:sym typeface="Wingdings" panose="05000000000000000000" pitchFamily="2" charset="2"/>
              </a:rPr>
              <a:t> </a:t>
            </a:r>
            <a:r>
              <a:rPr lang="hu-HU" sz="1500" b="1" dirty="0" smtClean="0">
                <a:solidFill>
                  <a:srgbClr val="0070C0"/>
                </a:solidFill>
              </a:rPr>
              <a:t>mi </a:t>
            </a:r>
            <a:r>
              <a:rPr lang="hu-HU" sz="1500" b="1" dirty="0">
                <a:solidFill>
                  <a:srgbClr val="0070C0"/>
                </a:solidFill>
              </a:rPr>
              <a:t>pedig azért dolgozunk, hogy egyre többen otthon érezzék magukat a pénzügyekben!</a:t>
            </a:r>
          </a:p>
          <a:p>
            <a:r>
              <a:rPr lang="hu-HU" sz="1600" b="1" dirty="0">
                <a:solidFill>
                  <a:srgbClr val="0070C0"/>
                </a:solidFill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26" y="1605917"/>
            <a:ext cx="2458483" cy="19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8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" y="-2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Jövedelem – igazolási feltételek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17588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3075" algn="l"/>
                <a:tab pos="3103563" algn="l"/>
              </a:tabLst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99186"/>
              </p:ext>
            </p:extLst>
          </p:nvPr>
        </p:nvGraphicFramePr>
        <p:xfrm>
          <a:off x="182039" y="627534"/>
          <a:ext cx="3923927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927"/>
              </a:tblGrid>
              <a:tr h="11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Alkalmazotti munkaviszony – fizetési számlára érkező jövedelem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877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Munkáltatói igazolás + 3 havi fizetési számlakivonat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Ügyfélnyilatkozat + 6 havi saját számlakivonat   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1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Alkalmazotti munkaviszony – </a:t>
                      </a:r>
                      <a:r>
                        <a:rPr lang="hu-HU" sz="1100" b="1" dirty="0">
                          <a:solidFill>
                            <a:schemeClr val="tx1"/>
                          </a:solidFill>
                          <a:effectLst/>
                        </a:rPr>
                        <a:t>készpénzes jövedelem</a:t>
                      </a:r>
                      <a:endParaRPr lang="hu-H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381192">
                <a:tc>
                  <a:txBody>
                    <a:bodyPr/>
                    <a:lstStyle/>
                    <a:p>
                      <a:pPr marL="342900" marR="1619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Ha az ügyfél a teljes adóévben ott dolgozott:</a:t>
                      </a:r>
                    </a:p>
                    <a:p>
                      <a:pPr marL="201295" marR="161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+ NAV jövedelemigazolás</a:t>
                      </a:r>
                    </a:p>
                    <a:p>
                      <a:pPr marL="342900" marR="1619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Törtévi munkaviszony esetén: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+ 6 havi NAV havi bevallás EBEV nyugtával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10037">
                <a:tc>
                  <a:txBody>
                    <a:bodyPr/>
                    <a:lstStyle/>
                    <a:p>
                      <a:pPr marR="161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Alkalmazotti munkaviszony –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hozzátartozó cégében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426952">
                <a:tc>
                  <a:txBody>
                    <a:bodyPr/>
                    <a:lstStyle/>
                    <a:p>
                      <a:pPr marL="342900" marR="1619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Munkáltatói igazolás + 6 havi számlakivonat </a:t>
                      </a:r>
                    </a:p>
                    <a:p>
                      <a:pPr marL="342900" marR="1619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Munkáltatói igazolás + NAV jövedelemigazolás </a:t>
                      </a:r>
                    </a:p>
                    <a:p>
                      <a:pPr marR="161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+ 6 havi NAV havi bevallás EBEV nyugtával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10037">
                <a:tc>
                  <a:txBody>
                    <a:bodyPr/>
                    <a:lstStyle/>
                    <a:p>
                      <a:pPr marR="161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Külföldi alkalmazotti munkaviszony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87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+ 3 havi számlakivonat</a:t>
                      </a:r>
                    </a:p>
                    <a:p>
                      <a:pPr marR="161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Ha a munkáltatói igazolás nem a Hitelintézet saját formanyomtatványán került kitöltésre, úgy hivatalos fordítóiroda általi fordítás is szükséges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67278"/>
              </p:ext>
            </p:extLst>
          </p:nvPr>
        </p:nvGraphicFramePr>
        <p:xfrm>
          <a:off x="4211960" y="627534"/>
          <a:ext cx="4578361" cy="4367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361"/>
              </a:tblGrid>
              <a:tr h="110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Ingatlan bérbeadásból származó jövedelem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87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Bérleti szerződés + NAV jövedelemigazolás + adóbevallás + utolsó havi fizetési számlakivonat (vagy a bérleti díj megfizetését igazoló dokumentum, pl. számla)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1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Szálláshely szolgáltatásból származó jövedelem </a:t>
                      </a:r>
                      <a:r>
                        <a:rPr lang="hu-HU" sz="1100" dirty="0">
                          <a:effectLst/>
                        </a:rPr>
                        <a:t>(</a:t>
                      </a:r>
                      <a:r>
                        <a:rPr lang="hu-HU" sz="1100" dirty="0" err="1">
                          <a:effectLst/>
                        </a:rPr>
                        <a:t>Airbnb</a:t>
                      </a:r>
                      <a:r>
                        <a:rPr lang="hu-HU" sz="1100" dirty="0">
                          <a:effectLst/>
                        </a:rPr>
                        <a:t>, falusi turizmus)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2" marR="39012" marT="0" marB="0"/>
                </a:tc>
              </a:tr>
              <a:tr h="16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Önkormányzati engedély a szálláshely szolgáltatásról + NAV jövedelemigazolás + adóbevallás + kiadott lakás elérhetősége interneten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34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Bónusz, jutalom, prémium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16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+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legutolsó 3 havi számlakivonat + a kifizetés hónapjaira vonatkozó további fizetési számlakivonatok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100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Magyarországi nyugdíj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252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éves nyugdíjértesítő (betétlap) + 3 havi számlakivonat VAGY 1 havi postai szelvény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Korhatár előtti nyugdíj, előnyugdíj, hozzátartozói ellátás, véglegesített rokkantsági ellátás esetén „Határozat” is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Ha a nyugdíj saját számlára érkezik: Ügyfélnyilatkozat + 6 havi saját számlakivonat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100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Külföldi nyugdíj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84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Határozat (hivatalos fordító iroda által lefordítva) + 3 havi számlakivonat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100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Lakhatási támogatás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  <a:tr h="180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Igazolás a hitel törlesztéséhez nyújtott, közszolgálati jogviszonyra kapott lakhatási támogatásról +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3 havi fizetési számlakivonat (folyósított támogatás esetén)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012" marR="390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" y="-2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Jövedelem – igazolási feltételek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17588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3075" algn="l"/>
                <a:tab pos="3103563" algn="l"/>
              </a:tabLst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61963"/>
              </p:ext>
            </p:extLst>
          </p:nvPr>
        </p:nvGraphicFramePr>
        <p:xfrm>
          <a:off x="1907704" y="1007270"/>
          <a:ext cx="7108825" cy="3763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88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Normál adózó vállalkozó – teljes tárgyévben végzett tevékenység esetén </a:t>
                      </a:r>
                      <a:r>
                        <a:rPr lang="hu-HU" sz="1100" dirty="0">
                          <a:effectLst/>
                        </a:rPr>
                        <a:t>(összevontan adózó jövedelem)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vagy Munkáltatói igazolás + előző adóévre vonatkozó NAV jövedelemigazolás + NAV köztartozás igazolás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Normál adózó vállalkozó –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törtév vagy fizetésemelés esetén</a:t>
                      </a:r>
                      <a:r>
                        <a:rPr lang="hu-HU" sz="1100" dirty="0">
                          <a:effectLst/>
                        </a:rPr>
                        <a:t> (összevontan adózó jövedelem)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NAV jövedelemigazolás +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+ 6 havi NAV havi bevallás EBEV nyugtával + NAV köztartozás igazolás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Fizetési számlára érkező munkabér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Munkáltatói igazolás VAGY saját számla esetén Ügyfélnyilatkozat + 6 havi számlakivonat + NAV köztartozás igazolás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Jogcím vizsgálata (munkabér) kiemelten fontos, és ha nem egyértelmű, akkor kötelező NAV jövedelemigazolás ÉS/VAGY 6 havi NAV havi bevallás EBEV nyugtával 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KATA adózók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NAV jövedelemigazolás + adófolyószámla kivonat+ KATA adóbevallás + NAV köztartozás igazolás + több tulajdonos esetén: társasági szerződés a legalább 50%-os tulajdoni hányad megállapítása miatt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Osztalék jövedelem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Ügyfélnyilatkozat+ Cégkivonat + NAV jövedelemigazolás (előző 2 év) + Adóbevallás (előző 2év) + NAV köztartozás igazolás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Ügyvéd, közjegyző, önálló bírósági végrehajtó (nem alkalmazottként)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Ügyfélnyilatkozat+Kamarai igazolvány + NAV jövedelemigazolás + NAV köztartozás igazolás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 b)    Törtévi tevékenység esetén: Ügyfélnyilatkozat+Kamarai igazolvány+NAV köztartozás igazolás+6 havi NAV havi bevallás +EBEV nyugta  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EKHO adózó és átalányadózó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NAV jövedelemigazolás + adóbevallás + NAV köztartozás igazolás 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28" y="609297"/>
            <a:ext cx="91158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Vállalkozásból származó jövedelmek</a:t>
            </a:r>
            <a:r>
              <a:rPr lang="hu-HU" altLang="hu-HU" sz="1200" dirty="0"/>
              <a:t> </a:t>
            </a:r>
            <a:r>
              <a:rPr lang="hu-HU" altLang="hu-HU" sz="1200" dirty="0" smtClean="0"/>
              <a:t>- </a:t>
            </a: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Legalább 12 naptári hónapja működő egyéni/társas vállalkozás, amely egy lezárt adóévvel rendelkezik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5" y="1705656"/>
            <a:ext cx="1589906" cy="1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" y="-2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Jövedelem – igazolási feltételek (kiegészítő jövedelmek)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17588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13075" algn="l"/>
                <a:tab pos="31035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3075" algn="l"/>
                <a:tab pos="3103563" algn="l"/>
              </a:tabLst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06866"/>
              </p:ext>
            </p:extLst>
          </p:nvPr>
        </p:nvGraphicFramePr>
        <p:xfrm>
          <a:off x="177060" y="771550"/>
          <a:ext cx="8355379" cy="36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5379"/>
              </a:tblGrid>
              <a:tr h="25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Gyermekek után járó ellátás (CSED, GYED, GYES, GYET, GYOD)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állami szerv igazolása/határozat + 3 havi fizetési számlakivonat / 1 havi postai szelvény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Ha a jövedelmet a munkáltató folyósítja: Munkáltatói igazolás + 3 havi fizetési számlakivonat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Családi Pótlék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0775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12 hónapnál nem régebbi határozat VAGY állami szerv igazolása + 3 havi számlakivonat VAGY 1 havi postai szelvény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hu-HU" sz="1100" dirty="0">
                          <a:effectLst/>
                        </a:rPr>
                        <a:t>Ügyfélnyilatkozat + 3 havi számlakivonat + 12 hónapnál nem régebbi határozat VAGY igazolás, ha a gyermekek száma és/vagy az ügyfél családi állapota alapján az összeg nem egyértelmű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Házastársi, élettársi tartásdíj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8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Bírósági végzés + 3 havi fizetési számlakivonat VAGY 1 havi postai szelvény 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3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Járadékok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8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Határozat a járadékról + 3 havi fizetési számlakivonat VAGY 1 havi postai szelvény 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3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Ápolási díj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5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állami szerv igazolása/határozat+3 havi fizetési számlakivonat/1 havi postai szelvény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Ha a jövedelmet a munkáltató folyósítja: Munkáltatói igazolás+3 havi fizetési számlakivonat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34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effectLst/>
                        </a:rPr>
                        <a:t>Nem főállású munkaviszonyból származó tiszteletdíj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9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Ügyfélnyilatkozat + Határozat a kinevezésről vagy a szervezet által kiállított hivatalos nyilatkozat (aláírásra jogosult személy által aláírva, pecsételve) + 3 havi fizetési számlakivonat VAGY 1 havi postai szelvény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6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" y="41110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18022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MFL értékesítési érvek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07504" y="113159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3567" y="627534"/>
            <a:ext cx="7201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.</a:t>
            </a:r>
            <a:endParaRPr lang="hu-HU" sz="1400" dirty="0"/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09" y="41110"/>
            <a:ext cx="1901369" cy="8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-18022" y="755994"/>
            <a:ext cx="90545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1" dirty="0" smtClean="0"/>
              <a:t>A </a:t>
            </a:r>
            <a:r>
              <a:rPr lang="hu-HU" sz="1400" b="1" dirty="0"/>
              <a:t>befogadásig a tulajdoni lap másolatának, illetve a térképmásolat lekérési díján kívül nem számítunk fel semmilyen díjat vagy </a:t>
            </a:r>
            <a:r>
              <a:rPr lang="hu-HU" sz="1400" b="1" dirty="0" smtClean="0"/>
              <a:t>költséget</a:t>
            </a:r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a </a:t>
            </a:r>
            <a:r>
              <a:rPr lang="hu-HU" sz="1400" b="1" dirty="0"/>
              <a:t>közjegyzői díjat átvállaljuk</a:t>
            </a:r>
            <a:r>
              <a:rPr lang="hu-HU" sz="1400" dirty="0"/>
              <a:t> maximum 50.000 Ft </a:t>
            </a:r>
            <a:r>
              <a:rPr lang="hu-HU" sz="1400" dirty="0" smtClean="0"/>
              <a:t>összeghatárig </a:t>
            </a:r>
            <a:r>
              <a:rPr lang="hu-HU" sz="1400" b="1" dirty="0" smtClean="0"/>
              <a:t>(mindig szükséges közokiratba foglalás!)</a:t>
            </a:r>
            <a:endParaRPr lang="hu-HU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1" dirty="0"/>
              <a:t>nem számítja fel a </a:t>
            </a:r>
            <a:r>
              <a:rPr lang="hu-HU" sz="1400" b="1" dirty="0" smtClean="0"/>
              <a:t>Hitelintézet a </a:t>
            </a:r>
            <a:r>
              <a:rPr lang="hu-HU" sz="1400" b="1" dirty="0"/>
              <a:t>folyósítási díj 100%-át</a:t>
            </a:r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1" dirty="0"/>
              <a:t>kamatperiódus fordulókor</a:t>
            </a:r>
            <a:r>
              <a:rPr lang="hu-HU" sz="1400" dirty="0"/>
              <a:t> (előzetes bejelentés alapján) </a:t>
            </a:r>
            <a:r>
              <a:rPr lang="hu-HU" sz="1400" b="1" dirty="0" smtClean="0"/>
              <a:t>lehetőség van rövidebb </a:t>
            </a:r>
            <a:r>
              <a:rPr lang="hu-HU" sz="1400" b="1" dirty="0"/>
              <a:t>vagy hosszabb kamatperiódusra váltani </a:t>
            </a:r>
            <a:r>
              <a:rPr lang="hu-HU" sz="1400" b="1" dirty="0" smtClean="0"/>
              <a:t>díjmentesen </a:t>
            </a:r>
            <a:r>
              <a:rPr lang="hu-HU" sz="1400" dirty="0" smtClean="0"/>
              <a:t>(szerződésmódosítás </a:t>
            </a:r>
            <a:r>
              <a:rPr lang="hu-HU" sz="1400" dirty="0"/>
              <a:t>nélkül) egy a kamatperiódus váltáskor értékesített másik MFL termékre (tehát az Ötösről Tízesre vagy fordítva)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Az MNB elvárásának megfelelően a </a:t>
            </a:r>
            <a:r>
              <a:rPr lang="hu-HU" sz="1400" b="1" dirty="0"/>
              <a:t>hitelbírálati határidő</a:t>
            </a:r>
            <a:r>
              <a:rPr lang="hu-HU" sz="1400" dirty="0"/>
              <a:t> az értékbecslés rendelkezésre állását követően maximum </a:t>
            </a:r>
            <a:r>
              <a:rPr lang="hu-HU" sz="1400" b="1" dirty="0"/>
              <a:t>15 munkanap</a:t>
            </a:r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A </a:t>
            </a:r>
            <a:r>
              <a:rPr lang="hu-HU" sz="1400" b="1" dirty="0"/>
              <a:t>folyósítási határidő</a:t>
            </a:r>
            <a:r>
              <a:rPr lang="hu-HU" sz="1400" dirty="0"/>
              <a:t> a folyósítási feltételek maradéktalan teljesítésétől számított </a:t>
            </a:r>
            <a:r>
              <a:rPr lang="hu-HU" sz="1400" b="1" dirty="0"/>
              <a:t>2</a:t>
            </a:r>
            <a:r>
              <a:rPr lang="hu-HU" sz="1400" dirty="0"/>
              <a:t> </a:t>
            </a:r>
            <a:r>
              <a:rPr lang="hu-HU" sz="1400" b="1" dirty="0"/>
              <a:t>munkanap</a:t>
            </a:r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 smtClean="0"/>
              <a:t>Előtörlesztési </a:t>
            </a:r>
            <a:r>
              <a:rPr lang="hu-HU" sz="1400" dirty="0"/>
              <a:t>díj 1%</a:t>
            </a:r>
            <a:br>
              <a:rPr lang="hu-HU" sz="1400" dirty="0"/>
            </a:br>
            <a:r>
              <a:rPr lang="hu-HU" sz="1400" b="1" dirty="0"/>
              <a:t>- Lakástakarék-pénztári</a:t>
            </a:r>
            <a:r>
              <a:rPr lang="hu-HU" sz="1400" dirty="0"/>
              <a:t> megtakarásból történő teljes vagy részleges </a:t>
            </a:r>
            <a:r>
              <a:rPr lang="hu-HU" sz="1400" b="1" dirty="0"/>
              <a:t>előtörlesztés </a:t>
            </a:r>
            <a:r>
              <a:rPr lang="hu-HU" sz="1400" b="1" dirty="0" smtClean="0"/>
              <a:t>díjmentes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1" dirty="0" smtClean="0"/>
              <a:t>Végtörlesztés esetén a </a:t>
            </a:r>
            <a:r>
              <a:rPr lang="hu-HU" sz="1400" b="1" dirty="0"/>
              <a:t>törlési </a:t>
            </a:r>
            <a:r>
              <a:rPr lang="hu-HU" sz="1400" b="1" dirty="0" smtClean="0"/>
              <a:t>engedélyt jóváírástól </a:t>
            </a:r>
            <a:r>
              <a:rPr lang="hu-HU" sz="1400" b="1" dirty="0"/>
              <a:t>számított 7 </a:t>
            </a:r>
            <a:r>
              <a:rPr lang="hu-HU" sz="1400" b="1" dirty="0" smtClean="0"/>
              <a:t>munkanap ki kell adni.</a:t>
            </a:r>
            <a:endParaRPr lang="hu-HU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Választható kamatperiódus:</a:t>
            </a:r>
            <a:br>
              <a:rPr lang="hu-HU" sz="1400" dirty="0"/>
            </a:br>
            <a:r>
              <a:rPr lang="hu-HU" sz="1400" dirty="0"/>
              <a:t>Hosszú távon kiszámítható </a:t>
            </a:r>
            <a:r>
              <a:rPr lang="hu-HU" sz="1400" dirty="0" smtClean="0"/>
              <a:t>törlesztő részleteket </a:t>
            </a:r>
            <a:r>
              <a:rPr lang="hu-HU" sz="1400" dirty="0"/>
              <a:t>biztosító </a:t>
            </a:r>
            <a:r>
              <a:rPr lang="hu-HU" sz="1400" b="1" dirty="0"/>
              <a:t>5 vagy 10 éves </a:t>
            </a:r>
            <a:r>
              <a:rPr lang="hu-HU" sz="1400" b="1" dirty="0" smtClean="0"/>
              <a:t>kamat-periódus </a:t>
            </a:r>
            <a:endParaRPr lang="hu-HU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1" dirty="0" smtClean="0"/>
              <a:t>Új</a:t>
            </a:r>
            <a:r>
              <a:rPr lang="hu-HU" sz="1400" b="1" dirty="0"/>
              <a:t>, épülő társasházi lakásvásárlási hitelek </a:t>
            </a:r>
            <a:r>
              <a:rPr lang="hu-HU" sz="1400" b="1" dirty="0" smtClean="0"/>
              <a:t>esetén szakaszos folyósítással is elérhető.</a:t>
            </a:r>
            <a:endParaRPr lang="hu-HU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1" dirty="0"/>
              <a:t>Az induló kamat legfeljebb 3,5 százalékponttal haladhatja meg az adott Kölcsönre meghatározott kamatváltoztatási mutató alapjául szolgáló referenciakamat értékét.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400" b="1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8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MFL – kamatkedvezmény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már 150.000Ft 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jóváírástól!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07504" y="113159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3567" y="627534"/>
            <a:ext cx="7201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34</a:t>
            </a:fld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8512"/>
              </p:ext>
            </p:extLst>
          </p:nvPr>
        </p:nvGraphicFramePr>
        <p:xfrm>
          <a:off x="135090" y="2139702"/>
          <a:ext cx="8613372" cy="2209850"/>
        </p:xfrm>
        <a:graphic>
          <a:graphicData uri="http://schemas.openxmlformats.org/drawingml/2006/table">
            <a:tbl>
              <a:tblPr firstRow="1" firstCol="1" bandRow="1"/>
              <a:tblGrid>
                <a:gridCol w="2468012"/>
                <a:gridCol w="764605"/>
                <a:gridCol w="764605"/>
                <a:gridCol w="764605"/>
                <a:gridCol w="764605"/>
                <a:gridCol w="764605"/>
                <a:gridCol w="765377"/>
                <a:gridCol w="778479"/>
                <a:gridCol w="778479"/>
              </a:tblGrid>
              <a:tr h="4419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Lakáscél és lakáscélú kiváltás kamata (%)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Ötös Minősített Fogyasztóbarát Lakáshitel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Tízes Minősített Fogyasztóbarát Lakáshitel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9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</a:tr>
              <a:tr h="44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Kedvezmények (számlanyitás) nélkül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Számlával, de 150E Ft jóváírás vállalása nélkül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Min. 150e Ft jóváírás vállalással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4,63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3,63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3,33</a:t>
                      </a:r>
                      <a:endParaRPr lang="hu-HU" sz="1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4,68</a:t>
                      </a:r>
                      <a:endParaRPr lang="hu-H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4,38</a:t>
                      </a:r>
                      <a:endParaRPr lang="hu-HU" sz="1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2" marR="44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41025"/>
              </p:ext>
            </p:extLst>
          </p:nvPr>
        </p:nvGraphicFramePr>
        <p:xfrm>
          <a:off x="107504" y="682697"/>
          <a:ext cx="8640960" cy="1257300"/>
        </p:xfrm>
        <a:graphic>
          <a:graphicData uri="http://schemas.openxmlformats.org/drawingml/2006/table">
            <a:tbl>
              <a:tblPr firstRow="1" firstCol="1" bandRow="1"/>
              <a:tblGrid>
                <a:gridCol w="2792111"/>
                <a:gridCol w="1476344"/>
                <a:gridCol w="1388682"/>
                <a:gridCol w="1388682"/>
                <a:gridCol w="1595141"/>
              </a:tblGrid>
              <a:tr h="19050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MFL sztenderd kamatkedvezmény rendszer (százalékpont)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Összegsávok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 – 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 – 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 – 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 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Kedvezmény (számlanyitás) nélkül vagy fizetési számlával, de 150.000 Ft rendszeres havi jóváírás vállalása nélkül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0,00</a:t>
                      </a:r>
                      <a:endParaRPr lang="hu-HU" sz="14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0,00</a:t>
                      </a:r>
                      <a:endParaRPr lang="hu-HU" sz="14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0,00</a:t>
                      </a:r>
                      <a:endParaRPr lang="hu-HU" sz="14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0,00</a:t>
                      </a:r>
                      <a:endParaRPr lang="hu-HU" sz="14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Fizetési számla megléte és legalább 150.000 Ft rendszeres havi jóváírás vállalásával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0,20</a:t>
                      </a:r>
                      <a:endParaRPr lang="hu-HU" sz="14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0,70</a:t>
                      </a:r>
                      <a:endParaRPr lang="hu-HU" sz="14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1,20</a:t>
                      </a:r>
                      <a:endParaRPr lang="hu-HU" sz="14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1,50</a:t>
                      </a:r>
                      <a:endParaRPr lang="hu-HU" sz="14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-1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PIACI HITELEINK INGATLAN célra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35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7" y="4815374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44611"/>
              </p:ext>
            </p:extLst>
          </p:nvPr>
        </p:nvGraphicFramePr>
        <p:xfrm>
          <a:off x="165240" y="718007"/>
          <a:ext cx="8655227" cy="3653943"/>
        </p:xfrm>
        <a:graphic>
          <a:graphicData uri="http://schemas.openxmlformats.org/drawingml/2006/table">
            <a:tbl>
              <a:tblPr firstRow="1" firstCol="1" bandRow="1"/>
              <a:tblGrid>
                <a:gridCol w="1370616"/>
                <a:gridCol w="551096"/>
                <a:gridCol w="639779"/>
                <a:gridCol w="639779"/>
                <a:gridCol w="551096"/>
                <a:gridCol w="601772"/>
                <a:gridCol w="639779"/>
                <a:gridCol w="639779"/>
                <a:gridCol w="601772"/>
                <a:gridCol w="589896"/>
                <a:gridCol w="639779"/>
                <a:gridCol w="639779"/>
                <a:gridCol w="550305"/>
              </a:tblGrid>
              <a:tr h="3095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Ingatlancélú kamat (%)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Referencia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Ötös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Tízes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620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</a:tr>
              <a:tr h="505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Kedvezmények (számlanyitás) nélkül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6,50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7,50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5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Számlával, de 150E Ft jóváírás vállalása nélkül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05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Bronz fokozatú kamatkedvezmény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3,54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3,04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2,79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5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Ezüst fokozatú kamatkedvezmény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4,04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3,29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2,79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2,54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05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Arany fokozatú kamatkedvezmény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3,79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3,04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2,54</a:t>
                      </a:r>
                      <a:endParaRPr lang="hu-HU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kern="1200" dirty="0" smtClean="0">
                          <a:solidFill>
                            <a:srgbClr val="E26D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2,29</a:t>
                      </a:r>
                      <a:endParaRPr lang="hu-HU" sz="1000" b="1" kern="1200" dirty="0">
                        <a:solidFill>
                          <a:srgbClr val="E26D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4,65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E26D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3,15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E26D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4,15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PIACI HITELEINK szabadfelhasználásra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4866150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85862"/>
              </p:ext>
            </p:extLst>
          </p:nvPr>
        </p:nvGraphicFramePr>
        <p:xfrm>
          <a:off x="251518" y="699544"/>
          <a:ext cx="8568953" cy="3744413"/>
        </p:xfrm>
        <a:graphic>
          <a:graphicData uri="http://schemas.openxmlformats.org/drawingml/2006/table">
            <a:tbl>
              <a:tblPr firstRow="1" firstCol="1" bandRow="1"/>
              <a:tblGrid>
                <a:gridCol w="1445802"/>
                <a:gridCol w="557921"/>
                <a:gridCol w="624377"/>
                <a:gridCol w="624377"/>
                <a:gridCol w="558693"/>
                <a:gridCol w="537830"/>
                <a:gridCol w="624377"/>
                <a:gridCol w="624377"/>
                <a:gridCol w="537830"/>
                <a:gridCol w="608149"/>
                <a:gridCol w="624377"/>
                <a:gridCol w="624377"/>
                <a:gridCol w="576466"/>
              </a:tblGrid>
              <a:tr h="3929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Szabad felhasználású kamat (%)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Referencia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Ötös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Takarék Tízes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93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1M-4,99M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5M-8,99M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9M-19,99M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20M+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</a:tr>
              <a:tr h="54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Kedvezmények (számlanyitás) nélkül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8,00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9,00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Számlával, de 150E Ft jóváírás vállalása nélkül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8,65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4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Bronz fokozatú kamatkedvezmény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5,04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4,54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4,29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Ezüst fokozatú kamatkedvezmény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5,54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4,79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4,29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4,04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6,40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6,65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4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Arany fokozatú kamatkedvezmény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5,29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4,54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4,04</a:t>
                      </a:r>
                      <a:endParaRPr lang="hu-HU" sz="10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kern="1200" dirty="0" smtClean="0">
                          <a:solidFill>
                            <a:srgbClr val="FF82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3,79</a:t>
                      </a:r>
                      <a:endParaRPr lang="hu-HU" sz="1000" b="1" kern="1200" dirty="0">
                        <a:solidFill>
                          <a:srgbClr val="FF8200"/>
                        </a:solidFill>
                        <a:effectLst/>
                        <a:latin typeface="Arial"/>
                        <a:ea typeface="Times New Roman"/>
                        <a:cs typeface="Century Gothic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6,15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82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4,65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7,15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6,40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5,90</a:t>
                      </a:r>
                      <a:endParaRPr lang="hu-HU" sz="110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8200"/>
                          </a:solidFill>
                          <a:effectLst/>
                          <a:latin typeface="Arial"/>
                          <a:ea typeface="Times New Roman"/>
                          <a:cs typeface="Century Gothic"/>
                        </a:rPr>
                        <a:t>5,65</a:t>
                      </a:r>
                      <a:endParaRPr lang="hu-HU" sz="1100" dirty="0">
                        <a:effectLst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3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Kamatkedvezményeink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37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4866150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835697" y="548825"/>
            <a:ext cx="712879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300" dirty="0"/>
              <a:t>A </a:t>
            </a:r>
            <a:r>
              <a:rPr lang="hu-HU" sz="1300" b="1" dirty="0"/>
              <a:t>kamatkedvezmény feltétele </a:t>
            </a:r>
            <a:r>
              <a:rPr lang="hu-HU" sz="1300" dirty="0"/>
              <a:t>– a táblázatban található hitelösszegen felül – </a:t>
            </a:r>
            <a:r>
              <a:rPr lang="hu-HU" sz="1300" dirty="0" smtClean="0"/>
              <a:t>a Hitelintézetnél </a:t>
            </a:r>
            <a:r>
              <a:rPr lang="hu-HU" sz="1300" b="1" dirty="0"/>
              <a:t>lakossági bankszámla </a:t>
            </a:r>
            <a:r>
              <a:rPr lang="hu-HU" sz="1300" dirty="0"/>
              <a:t>nyitása és annak futamidő alatti fenntartása, </a:t>
            </a:r>
            <a:r>
              <a:rPr lang="hu-HU" sz="1300" dirty="0" smtClean="0"/>
              <a:t>valamint:</a:t>
            </a:r>
          </a:p>
          <a:p>
            <a:endParaRPr lang="hu-HU" sz="1300" dirty="0"/>
          </a:p>
          <a:p>
            <a:r>
              <a:rPr lang="hu-HU" sz="1300" b="1" dirty="0">
                <a:solidFill>
                  <a:schemeClr val="accent6">
                    <a:lumMod val="75000"/>
                  </a:schemeClr>
                </a:solidFill>
              </a:rPr>
              <a:t>Bronz fokozatú kamatkedvezmény</a:t>
            </a:r>
            <a:r>
              <a:rPr lang="hu-HU" sz="1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300" dirty="0"/>
              <a:t>további feltétele legalább 150.000 Ft mértékű rendszeres, havi jóváírás vállalása</a:t>
            </a:r>
            <a:r>
              <a:rPr lang="hu-HU" sz="1300" dirty="0" smtClean="0"/>
              <a:t>;</a:t>
            </a:r>
          </a:p>
          <a:p>
            <a:endParaRPr lang="hu-HU" sz="1300" dirty="0"/>
          </a:p>
          <a:p>
            <a:r>
              <a:rPr lang="hu-HU" sz="1300" b="1" dirty="0">
                <a:solidFill>
                  <a:schemeClr val="accent6">
                    <a:lumMod val="75000"/>
                  </a:schemeClr>
                </a:solidFill>
              </a:rPr>
              <a:t>Ezüst fokozatú kamatkedvezmény</a:t>
            </a:r>
            <a:r>
              <a:rPr lang="hu-HU" sz="1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300" dirty="0"/>
              <a:t>további feltétele legalább 150.000 Ft mértékű rendszeres, havi jóváírás vállalása és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300" dirty="0"/>
              <a:t>Közszféra, Flotta dolgozó által igényelt kölcsönügylet vagy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300" b="1" u="sng" dirty="0"/>
              <a:t>Kiemelt Partner </a:t>
            </a:r>
            <a:r>
              <a:rPr lang="hu-HU" sz="1300" dirty="0"/>
              <a:t>által közvetített a kölcsönügylet vagy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300" dirty="0"/>
              <a:t>saját projektek vevő oldali finanszírozása esetén vagy </a:t>
            </a:r>
          </a:p>
          <a:p>
            <a:pPr marL="715963" indent="-285750">
              <a:buFont typeface="Courier New" panose="02070309020205020404" pitchFamily="49" charset="0"/>
              <a:buChar char="o"/>
            </a:pPr>
            <a:r>
              <a:rPr lang="hu-HU" sz="1300" dirty="0"/>
              <a:t>legalább 250.000 Ft összegű igazolt </a:t>
            </a:r>
            <a:r>
              <a:rPr lang="hu-HU" sz="1300" dirty="0" err="1"/>
              <a:t>adósi</a:t>
            </a:r>
            <a:r>
              <a:rPr lang="hu-HU" sz="1300" dirty="0"/>
              <a:t> jövedelem </a:t>
            </a:r>
            <a:r>
              <a:rPr lang="hu-HU" sz="1300" dirty="0" smtClean="0"/>
              <a:t>esetén</a:t>
            </a:r>
          </a:p>
          <a:p>
            <a:pPr marL="715963" indent="-285750">
              <a:buFont typeface="Courier New" panose="02070309020205020404" pitchFamily="49" charset="0"/>
              <a:buChar char="o"/>
            </a:pPr>
            <a:endParaRPr lang="hu-HU" sz="1300" dirty="0"/>
          </a:p>
          <a:p>
            <a:r>
              <a:rPr lang="hu-HU" sz="1300" b="1" dirty="0">
                <a:solidFill>
                  <a:schemeClr val="accent6">
                    <a:lumMod val="75000"/>
                  </a:schemeClr>
                </a:solidFill>
              </a:rPr>
              <a:t>Arany fokozatú kamatkedvezmény</a:t>
            </a:r>
            <a:r>
              <a:rPr lang="hu-HU" sz="13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300" dirty="0"/>
              <a:t>további feltétele legalább 150.000 Ft mértékű rendszeres, havi jóváírás vállalása és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300" dirty="0"/>
              <a:t>Az igényelt kölcsönügylet hitelkiváltási célú* vagy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300" dirty="0"/>
              <a:t>legalább 400.000 Ft összegű igazolt </a:t>
            </a:r>
            <a:r>
              <a:rPr lang="hu-HU" sz="1300" dirty="0" err="1"/>
              <a:t>adósi</a:t>
            </a:r>
            <a:r>
              <a:rPr lang="hu-HU" sz="1300" dirty="0"/>
              <a:t> jövedelem </a:t>
            </a:r>
            <a:r>
              <a:rPr lang="hu-HU" sz="1300" dirty="0" smtClean="0"/>
              <a:t>esetén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hu-HU" sz="1300" dirty="0" smtClean="0"/>
          </a:p>
          <a:p>
            <a:pPr marL="0" lvl="1" algn="just"/>
            <a:r>
              <a:rPr lang="hu-HU" sz="1300" i="1" dirty="0" smtClean="0"/>
              <a:t>* </a:t>
            </a:r>
            <a:r>
              <a:rPr lang="hu-HU" sz="1300" i="1" dirty="0"/>
              <a:t>Idegen banki kiváltás esetén a kamatkedvezmény Takarék Csoporton kívüli hitelintézet által nyújtott kiváltásra, valamint hitelintézeten belüli, jelzáloghitel kiváltásra is adható (akár többféle hitel együttes kiváltására is, ha a kiváltandók között van legalább egy jelzáloghitel), de Integráción belüli (más tag által nyújtott) hitel kiváltására nem.</a:t>
            </a:r>
            <a:endParaRPr lang="hu-HU" sz="13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1764355"/>
            <a:ext cx="1611978" cy="16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Kedvezmények, akciók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547664" y="886297"/>
            <a:ext cx="705678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1" indent="-171450" algn="just" defTabSz="5334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endParaRPr lang="hu-HU" sz="1600" dirty="0">
              <a:latin typeface="Arial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7504" y="627534"/>
            <a:ext cx="8424904" cy="1892826"/>
          </a:xfrm>
          <a:prstGeom prst="rect">
            <a:avLst/>
          </a:prstGeom>
          <a:solidFill>
            <a:srgbClr val="1D428A"/>
          </a:solidFill>
        </p:spPr>
        <p:txBody>
          <a:bodyPr wrap="square">
            <a:spAutoFit/>
          </a:bodyPr>
          <a:lstStyle/>
          <a:p>
            <a:pPr marL="0" marR="0" lvl="0" indent="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Akciósan elengedett díjak: </a:t>
            </a:r>
          </a:p>
          <a:p>
            <a:pPr marL="0" marR="0" lvl="0" indent="-28575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folyósítási </a:t>
            </a: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díj nem kerül felszámításra</a:t>
            </a:r>
            <a:endParaRPr kumimoji="0" lang="hu-HU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  <a:p>
            <a:pPr marL="0" marR="0" lvl="0" indent="-28575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közokiratba foglalás </a:t>
            </a: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díjának átvállalása 50 ezer forintig (piaci hitelek esetében csak 2millió</a:t>
            </a:r>
            <a:r>
              <a:rPr kumimoji="0" lang="hu-HU" sz="13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 feletti hitelösszeg esetén szükséges)</a:t>
            </a:r>
            <a:endParaRPr kumimoji="0" lang="hu-HU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  <a:p>
            <a:pPr marL="285750" marR="0" lvl="0" indent="-28575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nem hiteles tulajdoni lap(ok) </a:t>
            </a: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és térképmásolat </a:t>
            </a: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díjának átvállalása 6.000 Ft értékben, amennyiben azt az  ügyfél kéri le a Hitelintézetnél</a:t>
            </a:r>
            <a:r>
              <a:rPr kumimoji="0" lang="hu-HU" sz="13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 a </a:t>
            </a:r>
            <a:r>
              <a:rPr kumimoji="0" lang="hu-HU" sz="13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Takarneten</a:t>
            </a:r>
            <a:r>
              <a:rPr kumimoji="0" lang="hu-HU" sz="13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 keresztül</a:t>
            </a:r>
            <a:endParaRPr kumimoji="0" lang="hu-HU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  <a:p>
            <a:pPr marL="0" marR="0" lvl="0" indent="-28575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első értékbecslés </a:t>
            </a: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díja </a:t>
            </a: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1 ingatlanra </a:t>
            </a:r>
            <a:r>
              <a:rPr lang="hu-HU" sz="1300" kern="0" dirty="0" smtClean="0">
                <a:solidFill>
                  <a:prstClr val="white"/>
                </a:solidFill>
                <a:cs typeface="Arial" charset="0"/>
              </a:rPr>
              <a:t>elengedésre</a:t>
            </a:r>
            <a:r>
              <a:rPr kumimoji="0" lang="hu-HU" sz="13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 kerül</a:t>
            </a: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.</a:t>
            </a:r>
            <a:endParaRPr kumimoji="0" lang="hu-HU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 </a:t>
            </a:r>
          </a:p>
          <a:p>
            <a:pPr marL="0" marR="0" lvl="0" indent="0" defTabSz="4572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Akció ideje:</a:t>
            </a: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a mindenkori hirdetmény alapján.</a:t>
            </a:r>
            <a:r>
              <a:rPr kumimoji="0" lang="hu-HU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rPr>
              <a:t> 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06237" y="2567710"/>
            <a:ext cx="66966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hu-HU" sz="1300" u="sng" dirty="0">
                <a:ea typeface="Times New Roman"/>
              </a:rPr>
              <a:t>Az ügyfél köteles</a:t>
            </a:r>
            <a:r>
              <a:rPr lang="hu-HU" sz="1300" dirty="0">
                <a:ea typeface="Times New Roman"/>
              </a:rPr>
              <a:t> a helyette a hitelintézet által feltételesen átvállalt díjakat és költségeket a hitelintézet részére </a:t>
            </a:r>
            <a:r>
              <a:rPr lang="hu-HU" sz="1300" u="sng" dirty="0">
                <a:ea typeface="Times New Roman"/>
              </a:rPr>
              <a:t>visszatéríteni, amennyiben: </a:t>
            </a:r>
          </a:p>
          <a:p>
            <a:pPr marL="285750" indent="-285750" algn="just" defTabSz="457200">
              <a:buFont typeface="Wingdings" panose="05000000000000000000" pitchFamily="2" charset="2"/>
              <a:buChar char="v"/>
            </a:pPr>
            <a:r>
              <a:rPr lang="hu-HU" sz="1300" dirty="0">
                <a:ea typeface="Times New Roman"/>
              </a:rPr>
              <a:t> a kölcsön szerződött összegének legalább 90%-a (a rendelkezésre tartási időszak alatt) nem kerül folyósításra, vagy az Adós a kölcsön összegének igénybevételéről (a rendelkezésre tartási időszak alatt) lemond, vagy</a:t>
            </a:r>
          </a:p>
          <a:p>
            <a:pPr marL="285750" indent="-285750" algn="just" defTabSz="457200">
              <a:buFont typeface="Wingdings" panose="05000000000000000000" pitchFamily="2" charset="2"/>
              <a:buChar char="v"/>
            </a:pPr>
            <a:r>
              <a:rPr lang="hu-HU" sz="1300" dirty="0">
                <a:ea typeface="Times New Roman"/>
              </a:rPr>
              <a:t>az Adós a szerződéskötéstől számított 3 éven belül a szerződött összeg 50%-nál nagyobb összegű előtörlesztést teljesít (több alkalommal történt előtörlesztések esetén az előtörlesztések együttes összegének figyelembevételével), vagy</a:t>
            </a:r>
          </a:p>
          <a:p>
            <a:pPr marL="285750" indent="-285750" algn="just" defTabSz="457200">
              <a:buFont typeface="Wingdings" panose="05000000000000000000" pitchFamily="2" charset="2"/>
              <a:buChar char="v"/>
            </a:pPr>
            <a:r>
              <a:rPr lang="hu-HU" sz="1300" dirty="0">
                <a:ea typeface="Times New Roman"/>
              </a:rPr>
              <a:t>a szerződéskötéstől számított 3 éven belül a kölcsön végtörlesztésre, illetve a Hitelintézeten </a:t>
            </a:r>
            <a:r>
              <a:rPr lang="hu-HU" sz="1300" dirty="0" smtClean="0">
                <a:ea typeface="Times New Roman"/>
              </a:rPr>
              <a:t>					kívül </a:t>
            </a:r>
            <a:r>
              <a:rPr lang="hu-HU" sz="1300" dirty="0">
                <a:ea typeface="Times New Roman"/>
              </a:rPr>
              <a:t>álló okokból felmondásra kerül.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4660076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45" y="2881416"/>
            <a:ext cx="2225673" cy="131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karek_arculat_ures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3349"/>
            <a:ext cx="9144000" cy="51406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9236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 CSOPORT</a:t>
            </a:r>
          </a:p>
          <a:p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kölcsön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39</a:t>
            </a:fld>
            <a:endParaRPr lang="hu-H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23678"/>
            <a:ext cx="1749425" cy="126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834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Piaci kitekintés – Áttörés a lakáshiteleknél és személyi kölcsönöknél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7173" y="483518"/>
            <a:ext cx="31318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/>
              <a:t>A </a:t>
            </a:r>
            <a:r>
              <a:rPr lang="hu-HU" sz="1500" b="1" dirty="0" smtClean="0"/>
              <a:t>2018-as évben annyi </a:t>
            </a:r>
            <a:r>
              <a:rPr lang="hu-HU" sz="1500" b="1" dirty="0"/>
              <a:t>lakáshitelt </a:t>
            </a:r>
            <a:r>
              <a:rPr lang="hu-HU" sz="1500" b="1" dirty="0" smtClean="0"/>
              <a:t>és másfélszer annyi személyi kölcsönt vett </a:t>
            </a:r>
            <a:r>
              <a:rPr lang="hu-HU" sz="1500" b="1" dirty="0"/>
              <a:t>fel a magyar </a:t>
            </a:r>
            <a:r>
              <a:rPr lang="hu-HU" sz="1500" b="1" dirty="0" smtClean="0"/>
              <a:t>lakosság</a:t>
            </a:r>
            <a:r>
              <a:rPr lang="hu-HU" sz="1500" dirty="0" smtClean="0"/>
              <a:t>, </a:t>
            </a:r>
            <a:r>
              <a:rPr lang="hu-HU" sz="1500" dirty="0"/>
              <a:t>mint a 2008-as csúcsév </a:t>
            </a:r>
            <a:r>
              <a:rPr lang="hu-HU" sz="1500" dirty="0" smtClean="0"/>
              <a:t>adata</a:t>
            </a:r>
            <a:r>
              <a:rPr lang="hu-HU" sz="1500" dirty="0"/>
              <a:t>. </a:t>
            </a:r>
            <a:endParaRPr lang="hu-H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/>
              <a:t>Aggodalomra semmi </a:t>
            </a:r>
            <a:r>
              <a:rPr lang="hu-HU" sz="1500" dirty="0"/>
              <a:t>ok: deviza- helyett </a:t>
            </a:r>
            <a:r>
              <a:rPr lang="hu-HU" sz="1500" b="1" dirty="0"/>
              <a:t>forinthiteleket, méghozzá alacsony kamattal, erőteljesen szabályozott körülmények között vesz fel a lakosság.</a:t>
            </a:r>
            <a:r>
              <a:rPr lang="hu-HU" sz="1500" dirty="0"/>
              <a:t> A még mindig alacsony kamatszint alapján </a:t>
            </a:r>
            <a:r>
              <a:rPr lang="hu-HU" sz="1500" b="1" dirty="0"/>
              <a:t>nem érdemes halogatnia a hitelfelvételt annak, akinek lakáscélja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71550"/>
            <a:ext cx="585658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39" y="1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SZEMÉLYI KÖLCSÖN – értékesítési érvek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5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2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artalom helye 2"/>
          <p:cNvSpPr txBox="1">
            <a:spLocks/>
          </p:cNvSpPr>
          <p:nvPr/>
        </p:nvSpPr>
        <p:spPr>
          <a:xfrm>
            <a:off x="6762308" y="1048419"/>
            <a:ext cx="2137146" cy="39348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endParaRPr lang="hu-HU" sz="1200" b="1" dirty="0" smtClean="0">
              <a:solidFill>
                <a:srgbClr val="0070C0"/>
              </a:solidFill>
            </a:endParaRPr>
          </a:p>
          <a:p>
            <a:pPr defTabSz="914400">
              <a:spcBef>
                <a:spcPts val="0"/>
              </a:spcBef>
            </a:pPr>
            <a:endParaRPr lang="hu-HU" sz="1200" b="1" dirty="0">
              <a:solidFill>
                <a:srgbClr val="0070C0"/>
              </a:solidFill>
            </a:endParaRPr>
          </a:p>
          <a:p>
            <a:pPr defTabSz="914400">
              <a:spcBef>
                <a:spcPts val="576"/>
              </a:spcBef>
              <a:buClr>
                <a:srgbClr val="C40C3E"/>
              </a:buClr>
            </a:pPr>
            <a:endParaRPr lang="hu-HU" sz="1200" dirty="0">
              <a:solidFill>
                <a:srgbClr val="0070C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826733"/>
            <a:ext cx="54705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nincs árfolyamkockázat – </a:t>
            </a:r>
            <a:r>
              <a:rPr lang="hu-HU" sz="1600" b="1" dirty="0" smtClean="0"/>
              <a:t>fix, tervezhető törlesztő részlet</a:t>
            </a:r>
            <a:r>
              <a:rPr lang="hu-HU" sz="1600" dirty="0" smtClean="0"/>
              <a:t/>
            </a:r>
            <a:br>
              <a:rPr lang="hu-HU" sz="1600" dirty="0" smtClean="0"/>
            </a:b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nincs</a:t>
            </a:r>
            <a:r>
              <a:rPr lang="hu-HU" sz="1600" dirty="0"/>
              <a:t> hitelbírálati </a:t>
            </a:r>
            <a:r>
              <a:rPr lang="hu-HU" sz="1600" dirty="0" smtClean="0"/>
              <a:t>díj, kezelési költség, </a:t>
            </a:r>
            <a:r>
              <a:rPr lang="hu-HU" sz="1600" b="1" dirty="0" smtClean="0"/>
              <a:t>közjegyzői okirat</a:t>
            </a:r>
            <a:br>
              <a:rPr lang="hu-HU" sz="1600" b="1" dirty="0" smtClean="0"/>
            </a:br>
            <a:endParaRPr lang="hu-H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kölcsön összege a meghitelezett folyósítási </a:t>
            </a:r>
            <a:r>
              <a:rPr lang="hu-HU" sz="1600" dirty="0" smtClean="0"/>
              <a:t>díjjal megnövelhető</a:t>
            </a:r>
            <a:br>
              <a:rPr lang="hu-HU" sz="1600" dirty="0" smtClean="0"/>
            </a:b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jövedelem átutalást </a:t>
            </a:r>
            <a:r>
              <a:rPr lang="hu-HU" sz="1600" b="1" dirty="0"/>
              <a:t>magas kamatkedvezménnyel </a:t>
            </a:r>
            <a:r>
              <a:rPr lang="hu-HU" sz="1600" dirty="0" smtClean="0"/>
              <a:t>jutalmazzuk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j</a:t>
            </a:r>
            <a:r>
              <a:rPr lang="hu-HU" sz="1600" b="1" dirty="0" smtClean="0"/>
              <a:t>elzálog fedezet nélkül</a:t>
            </a:r>
            <a:r>
              <a:rPr lang="hu-HU" sz="1600" dirty="0" smtClean="0"/>
              <a:t>, </a:t>
            </a:r>
            <a:r>
              <a:rPr lang="hu-HU" sz="1600" b="1" dirty="0" smtClean="0"/>
              <a:t>szabad felhasználással</a:t>
            </a:r>
            <a:r>
              <a:rPr lang="hu-HU" sz="1600" dirty="0" smtClean="0"/>
              <a:t>, </a:t>
            </a:r>
            <a:r>
              <a:rPr lang="hu-HU" sz="1600" b="1" dirty="0" smtClean="0"/>
              <a:t>adósságrendezésre is </a:t>
            </a:r>
            <a:r>
              <a:rPr lang="hu-HU" sz="1600" dirty="0" smtClean="0"/>
              <a:t/>
            </a:r>
            <a:br>
              <a:rPr lang="hu-HU" sz="1600" dirty="0" smtClean="0"/>
            </a:br>
            <a:endParaRPr lang="hu-HU" sz="16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24" y="1695452"/>
            <a:ext cx="3643730" cy="1812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3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0538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SZEMÉLYI KÖLCSÖN – árazás, díjstruktúra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4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artalom helye 2"/>
          <p:cNvSpPr txBox="1">
            <a:spLocks/>
          </p:cNvSpPr>
          <p:nvPr/>
        </p:nvSpPr>
        <p:spPr>
          <a:xfrm>
            <a:off x="6762308" y="1048419"/>
            <a:ext cx="2137146" cy="39348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endParaRPr lang="hu-HU" sz="1200" b="1" dirty="0" smtClean="0">
              <a:solidFill>
                <a:srgbClr val="0070C0"/>
              </a:solidFill>
            </a:endParaRPr>
          </a:p>
          <a:p>
            <a:pPr defTabSz="914400">
              <a:spcBef>
                <a:spcPts val="0"/>
              </a:spcBef>
            </a:pPr>
            <a:endParaRPr lang="hu-HU" sz="1200" b="1" dirty="0">
              <a:solidFill>
                <a:srgbClr val="0070C0"/>
              </a:solidFill>
            </a:endParaRPr>
          </a:p>
          <a:p>
            <a:pPr defTabSz="914400">
              <a:spcBef>
                <a:spcPts val="576"/>
              </a:spcBef>
              <a:buClr>
                <a:srgbClr val="C40C3E"/>
              </a:buClr>
            </a:pPr>
            <a:endParaRPr lang="hu-HU" sz="1200" dirty="0">
              <a:solidFill>
                <a:srgbClr val="0070C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41</a:t>
            </a:fld>
            <a:endParaRPr lang="hu-H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53474" y="627534"/>
            <a:ext cx="4358886" cy="24622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hu-HU" altLang="hu-H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Takarék Fix Személyi Kölcsön, Takarék Fix Kiváltó Személyi Kölcsön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92697" y="771550"/>
            <a:ext cx="21750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u="sng" dirty="0"/>
              <a:t>Konstrukciók feltételei</a:t>
            </a:r>
            <a:r>
              <a:rPr lang="hu-HU" sz="1200" b="1" u="sng" dirty="0" smtClean="0"/>
              <a:t>:</a:t>
            </a:r>
          </a:p>
          <a:p>
            <a:endParaRPr lang="hu-HU" sz="1200" dirty="0"/>
          </a:p>
          <a:p>
            <a:pPr lvl="0"/>
            <a:r>
              <a:rPr lang="hu-HU" sz="1200" b="1" dirty="0"/>
              <a:t>Átutalás nélkül: </a:t>
            </a:r>
            <a:r>
              <a:rPr lang="hu-HU" sz="1200" dirty="0"/>
              <a:t>nincs jóváírási kötelezettség </a:t>
            </a:r>
            <a:endParaRPr lang="hu-HU" sz="1200" dirty="0" smtClean="0"/>
          </a:p>
          <a:p>
            <a:pPr lvl="0"/>
            <a:endParaRPr lang="hu-HU" sz="1200" dirty="0"/>
          </a:p>
          <a:p>
            <a:pPr lvl="0"/>
            <a:r>
              <a:rPr lang="hu-HU" sz="1200" b="1" dirty="0"/>
              <a:t>Átutalással: </a:t>
            </a:r>
            <a:r>
              <a:rPr lang="hu-HU" sz="1200" dirty="0"/>
              <a:t>a mindenkori nettó minimálbérrel megegyező havi rendszeres jóváírás teljesítése kötelező a teljes futamidő </a:t>
            </a:r>
            <a:r>
              <a:rPr lang="hu-HU" sz="1200" dirty="0" smtClean="0"/>
              <a:t>alatt</a:t>
            </a:r>
          </a:p>
          <a:p>
            <a:pPr lvl="0"/>
            <a:r>
              <a:rPr lang="hu-HU" sz="1200" dirty="0" smtClean="0"/>
              <a:t> </a:t>
            </a:r>
            <a:endParaRPr lang="hu-HU" sz="1200" dirty="0"/>
          </a:p>
          <a:p>
            <a:pPr lvl="0"/>
            <a:r>
              <a:rPr lang="hu-HU" sz="1200" b="1" dirty="0"/>
              <a:t>Extra: </a:t>
            </a:r>
            <a:r>
              <a:rPr lang="hu-HU" sz="1200" dirty="0"/>
              <a:t>havi nettó 200 ezer Ft elérő jövedelem megléte, legalább egy igénylőre és 200 ezer Ft havi rendszeres jóváírás teljesítése a teljes futamidő alatt </a:t>
            </a:r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87385"/>
              </p:ext>
            </p:extLst>
          </p:nvPr>
        </p:nvGraphicFramePr>
        <p:xfrm>
          <a:off x="2267745" y="843558"/>
          <a:ext cx="6840760" cy="2072516"/>
        </p:xfrm>
        <a:graphic>
          <a:graphicData uri="http://schemas.openxmlformats.org/drawingml/2006/table">
            <a:tbl>
              <a:tblPr firstRow="1" firstCol="1" bandRow="1"/>
              <a:tblGrid>
                <a:gridCol w="1237355"/>
                <a:gridCol w="1415714"/>
                <a:gridCol w="1434092"/>
                <a:gridCol w="1290682"/>
                <a:gridCol w="1462917"/>
              </a:tblGrid>
              <a:tr h="453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Konstrukció megnevezése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Kamat mértéke (%/év)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THM (%)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2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</a:tr>
              <a:tr h="408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Hitelösszeg</a:t>
                      </a:r>
                      <a:endParaRPr lang="hu-HU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200.000 – 2.999.000 Ft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3.000.000 – </a:t>
                      </a:r>
                      <a:r>
                        <a:rPr lang="hu-HU" sz="9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8.000.000 </a:t>
                      </a:r>
                      <a:r>
                        <a:rPr lang="hu-HU" sz="9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Ft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200.000 – 2.999.000 Ft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3.000.000 – </a:t>
                      </a:r>
                      <a:r>
                        <a:rPr lang="hu-HU" sz="9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8.000.000 </a:t>
                      </a:r>
                      <a:r>
                        <a:rPr lang="hu-HU" sz="9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Ft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408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Átutalás nélkül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16,99%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11,99%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 smtClean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19,51%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13,65%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Átutalással</a:t>
                      </a:r>
                      <a:endParaRPr lang="hu-HU" sz="9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10,99%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8,99%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 smtClean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12,51%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smtClean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10,26%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2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Extra</a:t>
                      </a:r>
                      <a:endParaRPr lang="hu-HU" sz="9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2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7,99%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</a:rPr>
                        <a:t>6,99%</a:t>
                      </a:r>
                      <a:endParaRPr lang="hu-HU" sz="9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 smtClean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9,16%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1D428A"/>
                          </a:solidFill>
                          <a:effectLst/>
                          <a:latin typeface="Arial"/>
                          <a:ea typeface="Calibri"/>
                        </a:rPr>
                        <a:t>8,06%</a:t>
                      </a:r>
                      <a:endParaRPr lang="hu-HU" sz="900" dirty="0">
                        <a:solidFill>
                          <a:srgbClr val="1D428A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376264" y="3077547"/>
            <a:ext cx="6660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5.000.000 Ft feletti hitelezés speciális </a:t>
            </a:r>
            <a:r>
              <a:rPr lang="hu-H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szabályai: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100" b="1" dirty="0"/>
              <a:t>A mindenkor hatályos minősítés</a:t>
            </a:r>
            <a:r>
              <a:rPr lang="hu-HU" sz="1100" dirty="0"/>
              <a:t> </a:t>
            </a:r>
            <a:r>
              <a:rPr lang="hu-HU" sz="1100" b="1" dirty="0"/>
              <a:t>alapján az Ügyfél</a:t>
            </a:r>
            <a:r>
              <a:rPr lang="hu-HU" sz="1100" dirty="0"/>
              <a:t> </a:t>
            </a:r>
            <a:r>
              <a:rPr lang="hu-HU" sz="1100" b="1" dirty="0"/>
              <a:t>az igényelt hitelösszegre hitelképes</a:t>
            </a:r>
            <a:r>
              <a:rPr lang="hu-HU" sz="1100" b="1" dirty="0" smtClean="0"/>
              <a:t>.</a:t>
            </a:r>
            <a:endParaRPr lang="hu-HU" sz="11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100" dirty="0"/>
              <a:t>Az Ügyfélminősítés eredménye 1-2-3. </a:t>
            </a:r>
            <a:r>
              <a:rPr lang="hu-HU" sz="1100" dirty="0" smtClean="0"/>
              <a:t>osztályú</a:t>
            </a:r>
            <a:endParaRPr lang="hu-HU" sz="11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100" dirty="0"/>
              <a:t>A JTM mutató nem haladhatja meg a 35%-ot</a:t>
            </a:r>
            <a:r>
              <a:rPr lang="hu-HU" sz="1100" dirty="0" smtClean="0"/>
              <a:t>.</a:t>
            </a:r>
            <a:endParaRPr lang="hu-HU" sz="11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100" dirty="0"/>
              <a:t>Az ügyletbe bevont adósok együttes jövedelme eléri a nettó 300 000 Ft-ot</a:t>
            </a:r>
            <a:r>
              <a:rPr lang="hu-HU" sz="1100" dirty="0" smtClean="0"/>
              <a:t>.</a:t>
            </a:r>
            <a:endParaRPr lang="hu-HU" sz="11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1100" dirty="0"/>
              <a:t>A külföldi jövedelem az alábbi esetekben fogadható el:</a:t>
            </a:r>
          </a:p>
          <a:p>
            <a:pPr lvl="0"/>
            <a:endParaRPr lang="hu-HU" sz="1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100" dirty="0"/>
              <a:t>külföldi jövedelemmel rendelkező ügyfél csak akkor finanszírozható, ha bevon elfogadható magyarországi jövedelemmel rendelkező adóstársat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100" dirty="0"/>
              <a:t> külföldi állampolgár csak akkor finanszírozható, ha az ügyletbe bevon magyar állampolgár adóstársat</a:t>
            </a:r>
          </a:p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1463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karek_arculat_ures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0"/>
            <a:ext cx="9144000" cy="51406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923678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 CSOPORT</a:t>
            </a:r>
          </a:p>
          <a:p>
            <a:r>
              <a:rPr lang="hu-H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– Fiókhálózat – Központi támogatás </a:t>
            </a:r>
          </a:p>
          <a:p>
            <a:endParaRPr lang="hu-HU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42</a:t>
            </a:fld>
            <a:endParaRPr lang="hu-H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30" y="2017432"/>
            <a:ext cx="2235370" cy="1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"/>
            <a:ext cx="9144000" cy="514068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4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artalom helye 2"/>
          <p:cNvSpPr txBox="1">
            <a:spLocks/>
          </p:cNvSpPr>
          <p:nvPr/>
        </p:nvSpPr>
        <p:spPr>
          <a:xfrm>
            <a:off x="6762308" y="1048419"/>
            <a:ext cx="2137146" cy="39348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endParaRPr lang="hu-HU" sz="1200" b="1" dirty="0" smtClean="0">
              <a:solidFill>
                <a:srgbClr val="0070C0"/>
              </a:solidFill>
            </a:endParaRPr>
          </a:p>
          <a:p>
            <a:pPr defTabSz="914400">
              <a:spcBef>
                <a:spcPts val="0"/>
              </a:spcBef>
            </a:pPr>
            <a:endParaRPr lang="hu-HU" sz="1200" b="1" dirty="0">
              <a:solidFill>
                <a:srgbClr val="0070C0"/>
              </a:solidFill>
            </a:endParaRPr>
          </a:p>
          <a:p>
            <a:pPr defTabSz="914400">
              <a:spcBef>
                <a:spcPts val="576"/>
              </a:spcBef>
              <a:buClr>
                <a:srgbClr val="C40C3E"/>
              </a:buClr>
            </a:pPr>
            <a:endParaRPr lang="hu-HU" sz="1200" dirty="0">
              <a:solidFill>
                <a:srgbClr val="0070C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1816" y="4510"/>
            <a:ext cx="5372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/>
              <a:t>Operatív szintű együttműködés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97438"/>
            <a:ext cx="1993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artalom helye 1"/>
          <p:cNvSpPr txBox="1">
            <a:spLocks/>
          </p:cNvSpPr>
          <p:nvPr/>
        </p:nvSpPr>
        <p:spPr>
          <a:xfrm>
            <a:off x="343934" y="680278"/>
            <a:ext cx="8442400" cy="3789151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Fióki kapcsolattartás</a:t>
            </a:r>
            <a:br>
              <a:rPr kumimoji="0" lang="hu-H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</a:br>
            <a:endParaRPr kumimoji="0" lang="hu-HU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93726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Folyamatainkban és kiszolgálásban </a:t>
            </a:r>
            <a:r>
              <a:rPr kumimoji="0" lang="hu-H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maximális szakmaiságot és megoldás központúságot képviselünk</a:t>
            </a:r>
            <a:r>
              <a:rPr kumimoji="0" lang="hu-HU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,</a:t>
            </a:r>
            <a:r>
              <a:rPr kumimoji="0" lang="hu-HU" sz="3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ebben a szellemben került kijelölésre </a:t>
            </a:r>
            <a:r>
              <a:rPr kumimoji="0" lang="hu-HU" sz="3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országszerte </a:t>
            </a:r>
            <a:r>
              <a:rPr lang="hu-HU" sz="3500" b="1" dirty="0" smtClean="0">
                <a:latin typeface="+mn-lt"/>
              </a:rPr>
              <a:t>több mint 200</a:t>
            </a:r>
            <a:r>
              <a:rPr kumimoji="0" lang="hu-HU" sz="3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fiók</a:t>
            </a:r>
            <a:r>
              <a:rPr kumimoji="0" lang="hu-HU" sz="3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unk partneri ügyletekre.</a:t>
            </a:r>
            <a:endParaRPr kumimoji="0" lang="hu-HU" sz="3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93726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hu-HU" sz="3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75000"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 typeface="+mj-lt"/>
              <a:buAutoNum type="arabicPeriod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 typeface="+mj-lt"/>
              <a:buAutoNum type="arabicPeriod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 typeface="+mj-lt"/>
              <a:buAutoNum type="arabicPeriod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43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81459"/>
            <a:ext cx="3499769" cy="204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510"/>
            <a:ext cx="9144000" cy="514068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4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41816" y="4510"/>
            <a:ext cx="545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Központi partnermenedzsment </a:t>
            </a:r>
            <a:endParaRPr lang="hu-HU" sz="3200" dirty="0"/>
          </a:p>
        </p:txBody>
      </p:sp>
      <p:sp>
        <p:nvSpPr>
          <p:cNvPr id="14" name="Tartalom helye 1"/>
          <p:cNvSpPr txBox="1">
            <a:spLocks/>
          </p:cNvSpPr>
          <p:nvPr/>
        </p:nvSpPr>
        <p:spPr>
          <a:xfrm>
            <a:off x="343934" y="680278"/>
            <a:ext cx="8442400" cy="37891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44</a:t>
            </a:fld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79856" y="722323"/>
            <a:ext cx="4227243" cy="3652724"/>
            <a:chOff x="24064" y="1504371"/>
            <a:chExt cx="4317345" cy="5159535"/>
          </a:xfrm>
        </p:grpSpPr>
        <p:pic>
          <p:nvPicPr>
            <p:cNvPr id="23" name="Picture 4" descr="D:\Ugynok\Mukodesi modell\indul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62" y="1504371"/>
              <a:ext cx="2881486" cy="252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Szövegdoboz 23"/>
            <p:cNvSpPr txBox="1"/>
            <p:nvPr/>
          </p:nvSpPr>
          <p:spPr>
            <a:xfrm>
              <a:off x="28001" y="5903112"/>
              <a:ext cx="4309469" cy="760794"/>
            </a:xfrm>
            <a:prstGeom prst="rect">
              <a:avLst/>
            </a:prstGeom>
            <a:solidFill>
              <a:srgbClr val="009EE3">
                <a:lumMod val="40000"/>
                <a:lumOff val="6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Kelet Magyarország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500" b="1" kern="0" dirty="0" smtClean="0">
                  <a:solidFill>
                    <a:prstClr val="white"/>
                  </a:solidFill>
                  <a:latin typeface="Arial"/>
                </a:rPr>
                <a:t>Belme Andrea</a:t>
              </a:r>
              <a:endParaRPr kumimoji="0" lang="hu-H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4064" y="4371065"/>
              <a:ext cx="4313407" cy="760794"/>
            </a:xfrm>
            <a:prstGeom prst="rect">
              <a:avLst/>
            </a:prstGeom>
            <a:solidFill>
              <a:srgbClr val="1D428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Budapest</a:t>
              </a:r>
              <a:r>
                <a:rPr kumimoji="0" lang="hu-HU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és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Pest megye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500" b="1" kern="0" dirty="0" smtClean="0">
                  <a:solidFill>
                    <a:prstClr val="white"/>
                  </a:solidFill>
                  <a:latin typeface="Arial"/>
                </a:rPr>
                <a:t>Varga Lilla</a:t>
              </a:r>
              <a:endParaRPr kumimoji="0" lang="hu-H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8002" y="5120581"/>
              <a:ext cx="4313407" cy="7825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Nyugat</a:t>
              </a:r>
              <a:r>
                <a:rPr kumimoji="0" lang="hu-HU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Magyarország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500" b="1" kern="0" noProof="0" dirty="0" smtClean="0">
                  <a:solidFill>
                    <a:prstClr val="white"/>
                  </a:solidFill>
                  <a:latin typeface="Arial"/>
                </a:rPr>
                <a:t>Dr. </a:t>
              </a:r>
              <a:r>
                <a:rPr lang="hu-HU" sz="1500" b="1" kern="0" noProof="0" dirty="0" err="1" smtClean="0">
                  <a:solidFill>
                    <a:prstClr val="white"/>
                  </a:solidFill>
                  <a:latin typeface="Arial"/>
                </a:rPr>
                <a:t>Pukler</a:t>
              </a:r>
              <a:r>
                <a:rPr lang="hu-HU" sz="1500" b="1" kern="0" noProof="0" dirty="0" smtClean="0">
                  <a:solidFill>
                    <a:prstClr val="white"/>
                  </a:solidFill>
                  <a:latin typeface="Arial"/>
                </a:rPr>
                <a:t> Zoltán</a:t>
              </a:r>
              <a:endParaRPr kumimoji="0" lang="hu-H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4734055" y="1411136"/>
            <a:ext cx="3888431" cy="3323987"/>
          </a:xfrm>
          <a:prstGeom prst="rect">
            <a:avLst/>
          </a:prstGeom>
          <a:noFill/>
          <a:ln>
            <a:solidFill>
              <a:srgbClr val="1D428A"/>
            </a:solidFill>
          </a:ln>
        </p:spPr>
        <p:txBody>
          <a:bodyPr wrap="square" rtlCol="0">
            <a:spAutoFit/>
          </a:bodyPr>
          <a:lstStyle/>
          <a:p>
            <a:endParaRPr lang="hu-HU" sz="1400" u="sng" dirty="0" smtClean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u="sng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és </a:t>
            </a:r>
            <a:r>
              <a:rPr lang="hu-HU" sz="1400" u="sng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 megye</a:t>
            </a:r>
          </a:p>
          <a:p>
            <a:r>
              <a:rPr lang="hu-HU" sz="1400" b="1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Varga Lilla</a:t>
            </a:r>
            <a:endParaRPr lang="hu-HU" sz="1400" b="1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(</a:t>
            </a:r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30)317-9036</a:t>
            </a:r>
            <a:endParaRPr lang="hu-HU" sz="1400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hu-HU" sz="1400" dirty="0" err="1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varga.lilla</a:t>
            </a:r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1400" dirty="0" err="1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takarek.hu</a:t>
            </a:r>
            <a:endParaRPr lang="hu-HU" sz="1400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u="sng" dirty="0" smtClean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u="sng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Nyugat Magyarország</a:t>
            </a:r>
          </a:p>
          <a:p>
            <a:r>
              <a:rPr lang="hu-HU" sz="1400" b="1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hu-HU" sz="1400" b="1" dirty="0" err="1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Pukler</a:t>
            </a:r>
            <a:r>
              <a:rPr lang="hu-HU" sz="1400" b="1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Zoltán</a:t>
            </a:r>
          </a:p>
          <a:p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(20)364-6524</a:t>
            </a:r>
          </a:p>
          <a:p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pukler.zoltan@</a:t>
            </a:r>
            <a:r>
              <a:rPr lang="hu-HU" sz="1400" dirty="0" err="1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takarek.hu</a:t>
            </a:r>
            <a:endParaRPr lang="hu-HU" sz="1400" dirty="0" smtClean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u="sng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 Magyarország</a:t>
            </a:r>
          </a:p>
          <a:p>
            <a:r>
              <a:rPr lang="hu-HU" sz="1400" b="1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Belme Andrea</a:t>
            </a:r>
          </a:p>
          <a:p>
            <a:r>
              <a:rPr lang="hu-HU" sz="1400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(20)224-1908</a:t>
            </a:r>
          </a:p>
          <a:p>
            <a:r>
              <a:rPr lang="hu-HU" sz="1400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hu-HU" sz="1400" dirty="0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belme.andrea2@</a:t>
            </a:r>
            <a:r>
              <a:rPr lang="hu-HU" sz="1400" dirty="0" err="1" smtClean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takarek.hu</a:t>
            </a:r>
            <a:endParaRPr lang="hu-HU" sz="1400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9" y="225770"/>
            <a:ext cx="2900385" cy="139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39" y="0"/>
            <a:ext cx="9144000" cy="514068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3528" y="100209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397080" y="569794"/>
            <a:ext cx="8255962" cy="364797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41816" y="4510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14" name="Tartalom helye 1"/>
          <p:cNvSpPr txBox="1">
            <a:spLocks/>
          </p:cNvSpPr>
          <p:nvPr/>
        </p:nvSpPr>
        <p:spPr>
          <a:xfrm>
            <a:off x="343934" y="680278"/>
            <a:ext cx="8442400" cy="37891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8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36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5000"/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8680" indent="0" algn="l" rtl="0" eaLnBrk="1" latinLnBrk="0" hangingPunct="1">
              <a:spcBef>
                <a:spcPct val="20000"/>
              </a:spcBef>
              <a:buClr>
                <a:srgbClr val="0369B3"/>
              </a:buClr>
              <a:buSzPct val="70000"/>
              <a:buFontTx/>
              <a:buNone/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0" algn="l" rtl="0" eaLnBrk="1" latinLnBrk="0" hangingPunct="1">
              <a:spcBef>
                <a:spcPct val="20000"/>
              </a:spcBef>
              <a:buClr>
                <a:srgbClr val="0369B3"/>
              </a:buClr>
              <a:buFontTx/>
              <a:buNone/>
              <a:defRPr kumimoji="0"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69B3"/>
              </a:buClr>
              <a:buSzPct val="85000"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8490" y="588184"/>
            <a:ext cx="4988709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000" b="1" dirty="0" smtClean="0"/>
              <a:t>TAKARÉK SKY BOX </a:t>
            </a:r>
            <a:r>
              <a:rPr lang="hu-HU" sz="2000" dirty="0" smtClean="0"/>
              <a:t>–</a:t>
            </a:r>
          </a:p>
          <a:p>
            <a:r>
              <a:rPr lang="hu-HU" sz="2000" dirty="0" smtClean="0"/>
              <a:t>Budapest </a:t>
            </a:r>
            <a:r>
              <a:rPr lang="hu-HU" sz="2000" dirty="0"/>
              <a:t>Park egyik legmagasabb pontján található légkondicionált, </a:t>
            </a:r>
            <a:r>
              <a:rPr lang="hu-HU" sz="2000" b="1" dirty="0"/>
              <a:t>panorámás, exkluzív helyszín</a:t>
            </a:r>
            <a:r>
              <a:rPr lang="hu-HU" sz="2000" dirty="0"/>
              <a:t>, ahonnan garantáltan a legjobb kilátás nyílik a színpadra!</a:t>
            </a:r>
          </a:p>
          <a:p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21520" y="1279089"/>
            <a:ext cx="36253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Gyűjtsünk közös élményt a legaktívabb partnereinkkel </a:t>
            </a:r>
            <a:r>
              <a:rPr lang="hu-HU" b="1" dirty="0" smtClean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11" y="1918979"/>
            <a:ext cx="4114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43509"/>
            <a:ext cx="1440160" cy="199172"/>
          </a:xfrm>
          <a:prstGeom prst="rect">
            <a:avLst/>
          </a:prstGeom>
        </p:spPr>
      </p:pic>
      <p:pic>
        <p:nvPicPr>
          <p:cNvPr id="4" name="Picture 3" descr="Takarek_arculat_ur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"/>
            <a:ext cx="9144000" cy="5140689"/>
          </a:xfrm>
          <a:prstGeom prst="rect">
            <a:avLst/>
          </a:prstGeom>
        </p:spPr>
      </p:pic>
      <p:sp>
        <p:nvSpPr>
          <p:cNvPr id="8" name="Szövegdoboz 2"/>
          <p:cNvSpPr txBox="1"/>
          <p:nvPr/>
        </p:nvSpPr>
        <p:spPr>
          <a:xfrm>
            <a:off x="163081" y="1784542"/>
            <a:ext cx="6209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KÖSZÖNET  A  MEGTISZTELŐ FIGYELEMÉRT!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6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" y="4199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Piaci kitekintés – változó /  fix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1441" y="699542"/>
            <a:ext cx="3336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Az </a:t>
            </a:r>
            <a:r>
              <a:rPr lang="hu-HU" sz="1300" dirty="0"/>
              <a:t>5 és 10 éves kamatperiódusú hitelek valamivel még olcsóbbá váltak. </a:t>
            </a:r>
            <a:r>
              <a:rPr lang="hu-HU" sz="1300" dirty="0" smtClean="0"/>
              <a:t>Szűkült a </a:t>
            </a:r>
            <a:r>
              <a:rPr lang="hu-HU" sz="1300" dirty="0"/>
              <a:t>rés: </a:t>
            </a:r>
            <a:r>
              <a:rPr lang="hu-HU" sz="1300" b="1" dirty="0"/>
              <a:t>csökkent a változó kamatozású hitelek kamatelőnye a fix </a:t>
            </a:r>
            <a:r>
              <a:rPr lang="hu-HU" sz="1300" b="1" dirty="0" smtClean="0"/>
              <a:t>kamatozásúakkal szemben</a:t>
            </a:r>
            <a:r>
              <a:rPr lang="hu-HU" sz="1300" dirty="0"/>
              <a:t>. </a:t>
            </a:r>
            <a:endParaRPr lang="hu-HU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b="1" dirty="0" smtClean="0"/>
              <a:t>JTM változása a rögzített / fix kamatperiódusú hitelek felvételét erősíti.</a:t>
            </a:r>
            <a:r>
              <a:rPr lang="hu-HU" sz="1300" b="1" dirty="0"/>
              <a:t/>
            </a:r>
            <a:br>
              <a:rPr lang="hu-HU" sz="1300" b="1" dirty="0"/>
            </a:br>
            <a:endParaRPr lang="hu-HU" sz="1300" b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cs typeface="Arial" panose="020B0604020202020204" pitchFamily="34" charset="0"/>
              </a:rPr>
              <a:t>az </a:t>
            </a:r>
            <a:r>
              <a:rPr lang="hu-HU" sz="1300" dirty="0">
                <a:cs typeface="Arial" panose="020B0604020202020204" pitchFamily="34" charset="0"/>
              </a:rPr>
              <a:t>MNB </a:t>
            </a:r>
            <a:r>
              <a:rPr lang="hu-HU" sz="1300" dirty="0" smtClean="0">
                <a:cs typeface="Arial" panose="020B0604020202020204" pitchFamily="34" charset="0"/>
              </a:rPr>
              <a:t>közlése </a:t>
            </a:r>
            <a:r>
              <a:rPr lang="hu-HU" sz="1300" dirty="0">
                <a:cs typeface="Arial" panose="020B0604020202020204" pitchFamily="34" charset="0"/>
              </a:rPr>
              <a:t>szerint </a:t>
            </a:r>
            <a:r>
              <a:rPr lang="hu-HU" sz="1300" dirty="0" smtClean="0">
                <a:cs typeface="Arial" panose="020B0604020202020204" pitchFamily="34" charset="0"/>
              </a:rPr>
              <a:t>a </a:t>
            </a:r>
            <a:r>
              <a:rPr lang="hu-HU" sz="1300" b="1" dirty="0" smtClean="0">
                <a:cs typeface="Arial" panose="020B0604020202020204" pitchFamily="34" charset="0"/>
              </a:rPr>
              <a:t>2018. év </a:t>
            </a:r>
            <a:r>
              <a:rPr lang="hu-HU" sz="1300" dirty="0" smtClean="0">
                <a:cs typeface="Arial" panose="020B0604020202020204" pitchFamily="34" charset="0"/>
              </a:rPr>
              <a:t>teljes új hitelállományának </a:t>
            </a:r>
            <a:r>
              <a:rPr lang="hu-HU" sz="1300" b="1" dirty="0" smtClean="0">
                <a:cs typeface="Arial" panose="020B0604020202020204" pitchFamily="34" charset="0"/>
              </a:rPr>
              <a:t>94%-a rögzített kamatperiódusú</a:t>
            </a:r>
            <a:r>
              <a:rPr lang="hu-HU" sz="1300" dirty="0" smtClean="0">
                <a:cs typeface="Arial" panose="020B0604020202020204" pitchFamily="34" charset="0"/>
              </a:rPr>
              <a:t> / fix kamatozású. Miközben a régi hitelek 60%-a még mindig változó kamatozású hitel.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3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>
                <a:cs typeface="Arial" panose="020B0604020202020204" pitchFamily="34" charset="0"/>
              </a:rPr>
              <a:t>Az újonnan kihelyezett hitelek több </a:t>
            </a:r>
            <a:r>
              <a:rPr lang="hu-HU" sz="1300" dirty="0">
                <a:cs typeface="Arial" panose="020B0604020202020204" pitchFamily="34" charset="0"/>
              </a:rPr>
              <a:t>mint </a:t>
            </a:r>
            <a:r>
              <a:rPr lang="hu-HU" sz="1300" b="1" dirty="0" smtClean="0">
                <a:cs typeface="Arial" panose="020B0604020202020204" pitchFamily="34" charset="0"/>
              </a:rPr>
              <a:t>50</a:t>
            </a:r>
            <a:r>
              <a:rPr lang="hu-HU" sz="1300" b="1" dirty="0">
                <a:cs typeface="Arial" panose="020B0604020202020204" pitchFamily="34" charset="0"/>
              </a:rPr>
              <a:t>%-a </a:t>
            </a:r>
            <a:r>
              <a:rPr lang="hu-HU" sz="1300" b="1" dirty="0" smtClean="0">
                <a:cs typeface="Arial" panose="020B0604020202020204" pitchFamily="34" charset="0"/>
              </a:rPr>
              <a:t>Minősített Fogyasztóbarát Lakáshitel  </a:t>
            </a:r>
            <a:r>
              <a:rPr lang="hu-HU" sz="1300" dirty="0" smtClean="0">
                <a:cs typeface="Arial" panose="020B0604020202020204" pitchFamily="34" charset="0"/>
              </a:rPr>
              <a:t>termék.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Képtalálat a következ&amp;odblac;re: „business partn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7287"/>
            <a:ext cx="5546601" cy="347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" y="16000"/>
            <a:ext cx="9144000" cy="5140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6"/>
          </a:xfrm>
        </p:spPr>
        <p:txBody>
          <a:bodyPr>
            <a:noAutofit/>
          </a:bodyPr>
          <a:lstStyle/>
          <a:p>
            <a:pPr algn="l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Piaci kitekintés – érdemes kivárni?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293" y="745703"/>
            <a:ext cx="33365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cs typeface="Arial" panose="020B0604020202020204" pitchFamily="34" charset="0"/>
              </a:rPr>
              <a:t>N</a:t>
            </a:r>
            <a:r>
              <a:rPr lang="hu-HU" sz="1400" b="1" dirty="0" smtClean="0">
                <a:cs typeface="Arial" panose="020B0604020202020204" pitchFamily="34" charset="0"/>
              </a:rPr>
              <a:t>övekszik a biztonságos hitelek aránya</a:t>
            </a:r>
            <a:r>
              <a:rPr lang="hu-HU" sz="1400" dirty="0" smtClean="0">
                <a:cs typeface="Arial" panose="020B0604020202020204" pitchFamily="34" charset="0"/>
              </a:rPr>
              <a:t>, az MNB szigorította azoknak a hiteleknek az adósságfék-szabályait, melyek rövid kamatperiódusúak. Ez tovább tereli a hitelfelvevőket a legalább 10 éves kamatperiódusú lakáshitelek felé.</a:t>
            </a:r>
          </a:p>
          <a:p>
            <a:pPr algn="just"/>
            <a:endParaRPr lang="hu-HU" sz="14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cs typeface="Arial" panose="020B0604020202020204" pitchFamily="34" charset="0"/>
              </a:rPr>
              <a:t>A </a:t>
            </a:r>
            <a:r>
              <a:rPr lang="hu-HU" sz="1400" b="1" dirty="0" smtClean="0">
                <a:cs typeface="Arial" panose="020B0604020202020204" pitchFamily="34" charset="0"/>
              </a:rPr>
              <a:t>fix kamatozású hitelek népszerűségét növeli</a:t>
            </a:r>
            <a:r>
              <a:rPr lang="hu-HU" sz="1400" dirty="0" smtClean="0">
                <a:cs typeface="Arial" panose="020B0604020202020204" pitchFamily="34" charset="0"/>
              </a:rPr>
              <a:t>, hogy a bankok nem vagy alig drágítottak rajtuk</a:t>
            </a:r>
            <a:r>
              <a:rPr lang="hu-HU" sz="1400" dirty="0">
                <a:cs typeface="Arial" panose="020B0604020202020204" pitchFamily="34" charset="0"/>
              </a:rPr>
              <a:t>,</a:t>
            </a:r>
            <a:r>
              <a:rPr lang="hu-HU" sz="1400" dirty="0" smtClean="0">
                <a:cs typeface="Arial" panose="020B0604020202020204" pitchFamily="34" charset="0"/>
              </a:rPr>
              <a:t> a referenciahozamok emelkedése ellenére. Ezzel szemben a változó kamatozású hitelek esetén érvényesítették a hozamemelkedés hatását.</a:t>
            </a:r>
            <a:endParaRPr lang="hu-HU" sz="14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2050" name="Picture 2" descr="Forráskép megtekinté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57" y="757410"/>
            <a:ext cx="5577289" cy="34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karek_arculat_ures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0"/>
            <a:ext cx="9144000" cy="51406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923678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Állami támogatások - aktualitások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23678"/>
            <a:ext cx="1696145" cy="1840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0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14854" y="15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Családok Otthonteremtési Kedvezménye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41892" y="2643758"/>
            <a:ext cx="7662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dirty="0"/>
          </a:p>
          <a:p>
            <a:pPr algn="just"/>
            <a:endParaRPr lang="hu-HU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3635896" y="212803"/>
            <a:ext cx="5400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2016 és 2018 között összesen </a:t>
            </a:r>
            <a:r>
              <a:rPr lang="hu-HU" sz="1400" b="1" dirty="0"/>
              <a:t>147 milliárd forint értékben </a:t>
            </a:r>
            <a:r>
              <a:rPr lang="hu-HU" sz="1400" dirty="0"/>
              <a:t>több mint </a:t>
            </a:r>
            <a:r>
              <a:rPr lang="hu-HU" sz="1400" b="1" dirty="0"/>
              <a:t>20 ezer kamat-támogatott </a:t>
            </a:r>
            <a:r>
              <a:rPr lang="hu-HU" sz="1400" b="1" dirty="0" err="1"/>
              <a:t>CSOK-hitelszerződést</a:t>
            </a:r>
            <a:r>
              <a:rPr lang="hu-HU" sz="1400" dirty="0"/>
              <a:t> kötött a lakosság. Ezen túlmenően további </a:t>
            </a:r>
            <a:r>
              <a:rPr lang="hu-HU" sz="1400" b="1" dirty="0"/>
              <a:t>159 </a:t>
            </a:r>
            <a:r>
              <a:rPr lang="hu-HU" sz="1400" b="1" dirty="0" smtClean="0"/>
              <a:t>milliárd </a:t>
            </a:r>
            <a:r>
              <a:rPr lang="hu-HU" sz="1400" b="1" dirty="0"/>
              <a:t>forint </a:t>
            </a:r>
            <a:r>
              <a:rPr lang="hu-HU" sz="1400" dirty="0"/>
              <a:t>értékben közel </a:t>
            </a:r>
            <a:r>
              <a:rPr lang="hu-HU" sz="1400" b="1" dirty="0"/>
              <a:t>18 ezer piaci hitelszerződés kapcsolódott a CSOK </a:t>
            </a:r>
            <a:r>
              <a:rPr lang="hu-HU" sz="1400" b="1" dirty="0" smtClean="0"/>
              <a:t>támogatási szerződéseihez</a:t>
            </a:r>
            <a:r>
              <a:rPr lang="hu-H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összességében </a:t>
            </a:r>
            <a:r>
              <a:rPr lang="hu-HU" sz="1400" dirty="0"/>
              <a:t>több mint </a:t>
            </a:r>
            <a:r>
              <a:rPr lang="hu-HU" sz="1400" b="1" dirty="0"/>
              <a:t>300 milliárd forint értékű lakáshitel-kibocsátás kötődött piaci vagy támogatott hitelként a </a:t>
            </a:r>
            <a:r>
              <a:rPr lang="hu-HU" sz="1400" b="1" dirty="0" smtClean="0"/>
              <a:t>programhoz</a:t>
            </a:r>
            <a:r>
              <a:rPr lang="hu-HU" sz="1400" dirty="0" smtClean="0"/>
              <a:t>. </a:t>
            </a:r>
            <a:r>
              <a:rPr lang="hu-HU" sz="1400" b="1" dirty="0" smtClean="0"/>
              <a:t>Minden ötödik CSOK </a:t>
            </a:r>
            <a:r>
              <a:rPr lang="hu-HU" sz="1400" dirty="0" smtClean="0"/>
              <a:t>által támogatott ügylet a </a:t>
            </a:r>
            <a:r>
              <a:rPr lang="hu-HU" sz="1400" b="1" dirty="0" smtClean="0"/>
              <a:t>Takarék Csoport közvetítésével</a:t>
            </a:r>
            <a:r>
              <a:rPr lang="hu-HU" sz="1400" dirty="0" smtClean="0"/>
              <a:t> valósult meg.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>
                <a:cs typeface="Arial" panose="020B0604020202020204" pitchFamily="34" charset="0"/>
              </a:rPr>
              <a:t>2018. december 1-től </a:t>
            </a:r>
            <a:r>
              <a:rPr lang="hu-HU" sz="1400" dirty="0"/>
              <a:t>a bővített CSOK által már a </a:t>
            </a:r>
            <a:r>
              <a:rPr lang="hu-HU" sz="1400" b="1" dirty="0"/>
              <a:t>kétgyermekes</a:t>
            </a:r>
            <a:r>
              <a:rPr lang="hu-HU" sz="1400" dirty="0"/>
              <a:t> családok számára is elérhető a </a:t>
            </a:r>
            <a:r>
              <a:rPr lang="hu-HU" sz="1400" b="1" dirty="0"/>
              <a:t>10 millió </a:t>
            </a:r>
            <a:r>
              <a:rPr lang="hu-HU" sz="1400" dirty="0"/>
              <a:t>forintos, új lakás vásárlására fordítható kedvezményes kamatozású lakáshitel,a </a:t>
            </a:r>
            <a:r>
              <a:rPr lang="hu-HU" sz="1400" b="1" dirty="0"/>
              <a:t>háromgyermekesek</a:t>
            </a:r>
            <a:r>
              <a:rPr lang="hu-HU" sz="1400" dirty="0"/>
              <a:t> esetén pedig az eddigi maximálisan 10 millió forintban meghatározott kedvezményes hitel összegét </a:t>
            </a:r>
            <a:r>
              <a:rPr lang="hu-HU" sz="1400" b="1" dirty="0"/>
              <a:t>15 millió forintra </a:t>
            </a:r>
            <a:r>
              <a:rPr lang="hu-HU" sz="1400" dirty="0"/>
              <a:t>emelték. </a:t>
            </a:r>
            <a:endParaRPr lang="hu-HU" sz="1400" dirty="0" smtClean="0"/>
          </a:p>
          <a:p>
            <a:pPr algn="just"/>
            <a:endParaRPr lang="hu-HU" sz="14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b="1" dirty="0" smtClean="0"/>
              <a:t>Július 1-től bővül </a:t>
            </a:r>
            <a:r>
              <a:rPr lang="hu-HU" sz="1400" b="1" dirty="0"/>
              <a:t>a CSOK </a:t>
            </a:r>
            <a:r>
              <a:rPr lang="hu-HU" sz="1400" dirty="0"/>
              <a:t>kedvezményes, legfeljebb </a:t>
            </a:r>
            <a:r>
              <a:rPr lang="hu-HU" sz="1400" b="1" dirty="0"/>
              <a:t>3%-os kamatozású hitele</a:t>
            </a:r>
            <a:r>
              <a:rPr lang="hu-HU" sz="1400" dirty="0"/>
              <a:t>, a két- és többgyerekes családok immár nemcsak új, hanem </a:t>
            </a:r>
            <a:r>
              <a:rPr lang="hu-HU" sz="1400" b="1" dirty="0"/>
              <a:t>használt lakás vásárlására is</a:t>
            </a:r>
            <a:r>
              <a:rPr lang="hu-HU" sz="1400" dirty="0"/>
              <a:t> felhasználhatják.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" y="1133661"/>
            <a:ext cx="31702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12043" y="3374806"/>
            <a:ext cx="3312368" cy="583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  <a:buClr>
                <a:srgbClr val="C40C3E"/>
              </a:buClr>
            </a:pPr>
            <a:r>
              <a:rPr lang="hu-HU" sz="1400" b="1" dirty="0" smtClean="0"/>
              <a:t>A </a:t>
            </a:r>
            <a:r>
              <a:rPr lang="hu-HU" sz="1400" b="1" dirty="0"/>
              <a:t>CSOK </a:t>
            </a:r>
            <a:r>
              <a:rPr lang="hu-HU" sz="1400" b="1" dirty="0" smtClean="0"/>
              <a:t>és az MFL bevezetésekor egyaránt </a:t>
            </a:r>
            <a:r>
              <a:rPr lang="hu-HU" sz="1400" b="1" dirty="0"/>
              <a:t>a Takarék Csoport volt a </a:t>
            </a:r>
            <a:r>
              <a:rPr lang="hu-HU" sz="1400" b="1" dirty="0" smtClean="0"/>
              <a:t>legelső</a:t>
            </a:r>
            <a:r>
              <a:rPr lang="hu-HU" sz="1400" b="1" dirty="0"/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627535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884368" y="470179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rgbClr val="D67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1000" dirty="0">
              <a:solidFill>
                <a:srgbClr val="D67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Takarek_arculat_ures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"/>
            <a:ext cx="9144000" cy="51406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-14854" y="15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Állami támogatások  – igénylehető összegek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41892" y="2643758"/>
            <a:ext cx="7662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dirty="0"/>
          </a:p>
          <a:p>
            <a:pPr algn="just"/>
            <a:endParaRPr lang="hu-HU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801"/>
            <a:ext cx="15176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B4FB-1D3F-48F6-A437-571D63A65768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8194" name="Picture 2" descr="C:\Users\OzsvarE\Desktop\Image-1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5384"/>
            <a:ext cx="6552728" cy="41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670"/>
            <a:ext cx="1895277" cy="1258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4978</Words>
  <Application>Microsoft Office PowerPoint</Application>
  <PresentationFormat>Diavetítés a képernyőre (16:9 oldalarány)</PresentationFormat>
  <Paragraphs>897</Paragraphs>
  <Slides>46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48" baseType="lpstr">
      <vt:lpstr>Blank</vt:lpstr>
      <vt:lpstr>1_Blank</vt:lpstr>
      <vt:lpstr>PowerPoint bemutató</vt:lpstr>
      <vt:lpstr>PowerPoint bemutató</vt:lpstr>
      <vt:lpstr>PowerPoint bemutató</vt:lpstr>
      <vt:lpstr>PowerPoint bemutató</vt:lpstr>
      <vt:lpstr>Piaci kitekintés – változó /  fix? </vt:lpstr>
      <vt:lpstr>Piaci kitekintés – érdemes kivárni?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Termék dokumentáció </vt:lpstr>
      <vt:lpstr>PowerPoint bemutató</vt:lpstr>
      <vt:lpstr>PowerPoint bemutató</vt:lpstr>
      <vt:lpstr>PowerPoint bemutató</vt:lpstr>
      <vt:lpstr>Hiteleink – általános termékparaméterek </vt:lpstr>
      <vt:lpstr>Finanszírozási célok</vt:lpstr>
      <vt:lpstr>Lakás és egyéb célú hitelkiváltás </vt:lpstr>
      <vt:lpstr>Ügyletszereplők - a hitelnyújtás általános feltételei</vt:lpstr>
      <vt:lpstr>PowerPoint bemutató</vt:lpstr>
      <vt:lpstr>Fedezetek - tulajdoni lap bejegyzések</vt:lpstr>
      <vt:lpstr>PowerPoint bemutató</vt:lpstr>
      <vt:lpstr>Jövedelem – igazolási feltételek </vt:lpstr>
      <vt:lpstr>Jövedelem – igazolási feltételek </vt:lpstr>
      <vt:lpstr>Jövedelem – igazolási feltételek </vt:lpstr>
      <vt:lpstr>Jövedelem – igazolási feltételek (kiegészítő jövedelmek) </vt:lpstr>
      <vt:lpstr>PowerPoint bemutató</vt:lpstr>
      <vt:lpstr>PowerPoint bemutató</vt:lpstr>
      <vt:lpstr>PIACI HITELEINK INGATLAN célra</vt:lpstr>
      <vt:lpstr>PIACI HITELEINK szabadfelhasználásra</vt:lpstr>
      <vt:lpstr>Kamatkedvezményeink</vt:lpstr>
      <vt:lpstr>Kedvezmények, akciók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Artvertising</dc:creator>
  <cp:lastModifiedBy>Ozsvár Éva</cp:lastModifiedBy>
  <cp:revision>366</cp:revision>
  <dcterms:created xsi:type="dcterms:W3CDTF">2018-01-30T15:56:55Z</dcterms:created>
  <dcterms:modified xsi:type="dcterms:W3CDTF">2019-07-01T06:00:04Z</dcterms:modified>
</cp:coreProperties>
</file>