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5" r:id="rId2"/>
    <p:sldMasterId id="2147483681" r:id="rId3"/>
  </p:sldMasterIdLst>
  <p:notesMasterIdLst>
    <p:notesMasterId r:id="rId34"/>
  </p:notesMasterIdLst>
  <p:sldIdLst>
    <p:sldId id="256" r:id="rId4"/>
    <p:sldId id="258" r:id="rId5"/>
    <p:sldId id="510" r:id="rId6"/>
    <p:sldId id="540" r:id="rId7"/>
    <p:sldId id="542" r:id="rId8"/>
    <p:sldId id="541" r:id="rId9"/>
    <p:sldId id="544" r:id="rId10"/>
    <p:sldId id="539" r:id="rId11"/>
    <p:sldId id="543" r:id="rId12"/>
    <p:sldId id="545" r:id="rId13"/>
    <p:sldId id="558" r:id="rId14"/>
    <p:sldId id="559" r:id="rId15"/>
    <p:sldId id="560" r:id="rId16"/>
    <p:sldId id="546" r:id="rId17"/>
    <p:sldId id="547" r:id="rId18"/>
    <p:sldId id="557" r:id="rId19"/>
    <p:sldId id="567" r:id="rId20"/>
    <p:sldId id="561" r:id="rId21"/>
    <p:sldId id="562" r:id="rId22"/>
    <p:sldId id="564" r:id="rId23"/>
    <p:sldId id="551" r:id="rId24"/>
    <p:sldId id="552" r:id="rId25"/>
    <p:sldId id="548" r:id="rId26"/>
    <p:sldId id="568" r:id="rId27"/>
    <p:sldId id="569" r:id="rId28"/>
    <p:sldId id="549" r:id="rId29"/>
    <p:sldId id="550" r:id="rId30"/>
    <p:sldId id="565" r:id="rId31"/>
    <p:sldId id="554" r:id="rId32"/>
    <p:sldId id="555" r:id="rId33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F56"/>
    <a:srgbClr val="7F7F7F"/>
    <a:srgbClr val="948A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30" autoAdjust="0"/>
    <p:restoredTop sz="94660"/>
  </p:normalViewPr>
  <p:slideViewPr>
    <p:cSldViewPr>
      <p:cViewPr varScale="1">
        <p:scale>
          <a:sx n="117" d="100"/>
          <a:sy n="117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5659" cy="496331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6331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2FBB7FBD-9D0C-4AC2-A6F0-BFF192A07526}" type="datetimeFigureOut">
              <a:rPr lang="de-AT" smtClean="0"/>
              <a:t>30.09.2019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3" rIns="91427" bIns="45713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8"/>
          </a:xfrm>
          <a:prstGeom prst="rect">
            <a:avLst/>
          </a:prstGeom>
        </p:spPr>
        <p:txBody>
          <a:bodyPr vert="horz" lIns="91427" tIns="45713" rIns="91427" bIns="45713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" y="9428584"/>
            <a:ext cx="2945659" cy="496331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6" y="9428584"/>
            <a:ext cx="2945659" cy="496331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9D0933B2-5CCD-4D0F-9DD5-F9211843F031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72139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096"/>
            <a:ext cx="9144000" cy="4471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Line 5"/>
          <p:cNvSpPr>
            <a:spLocks noChangeShapeType="1"/>
          </p:cNvSpPr>
          <p:nvPr userDrawn="1"/>
        </p:nvSpPr>
        <p:spPr bwMode="auto">
          <a:xfrm>
            <a:off x="403225" y="4353672"/>
            <a:ext cx="503287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8" name="Rechteck 7"/>
          <p:cNvSpPr/>
          <p:nvPr userDrawn="1"/>
        </p:nvSpPr>
        <p:spPr>
          <a:xfrm>
            <a:off x="64" y="4320480"/>
            <a:ext cx="9144000" cy="404664"/>
          </a:xfrm>
          <a:prstGeom prst="rect">
            <a:avLst/>
          </a:prstGeom>
          <a:solidFill>
            <a:srgbClr val="404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051" name="Picture 3" descr="V:\Marketing GBG\GBG_alle_Logos\Logos_weiß\01_S&amp;S_Logo_WEIS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448" y="4495184"/>
            <a:ext cx="1008000" cy="12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V:\Marketing GBG\GBG_alle_Logos\Logos_weiß\Security_KAG_whit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552" y="4435045"/>
            <a:ext cx="972000" cy="27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4" y="4439564"/>
            <a:ext cx="864000" cy="17540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113" y="4525080"/>
            <a:ext cx="504000" cy="95782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84" y="4551197"/>
            <a:ext cx="864000" cy="67476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672" y="4504222"/>
            <a:ext cx="828000" cy="159231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840" y="4422015"/>
            <a:ext cx="720000" cy="201430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872" y="4543373"/>
            <a:ext cx="864000" cy="70716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628" y="4417793"/>
            <a:ext cx="720000" cy="201430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528" y="1890077"/>
            <a:ext cx="2444320" cy="907996"/>
          </a:xfrm>
          <a:prstGeom prst="rect">
            <a:avLst/>
          </a:prstGeom>
        </p:spPr>
      </p:pic>
      <p:sp>
        <p:nvSpPr>
          <p:cNvPr id="9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68664" y="5742400"/>
            <a:ext cx="7615704" cy="1008112"/>
          </a:xfrm>
        </p:spPr>
        <p:txBody>
          <a:bodyPr/>
          <a:lstStyle>
            <a:lvl1pPr marL="0" indent="0">
              <a:buNone/>
              <a:defRPr i="0">
                <a:solidFill>
                  <a:srgbClr val="404F56"/>
                </a:solidFill>
              </a:defRPr>
            </a:lvl1pPr>
            <a:lvl2pPr>
              <a:defRPr>
                <a:solidFill>
                  <a:srgbClr val="404F56"/>
                </a:solidFill>
              </a:defRPr>
            </a:lvl2pPr>
            <a:lvl3pPr>
              <a:defRPr>
                <a:solidFill>
                  <a:srgbClr val="404F56"/>
                </a:solidFill>
              </a:defRPr>
            </a:lvl3pPr>
            <a:lvl4pPr>
              <a:defRPr>
                <a:solidFill>
                  <a:srgbClr val="404F56"/>
                </a:solidFill>
              </a:defRPr>
            </a:lvl4pPr>
            <a:lvl5pPr>
              <a:defRPr>
                <a:solidFill>
                  <a:srgbClr val="404F56"/>
                </a:solidFill>
              </a:defRPr>
            </a:lvl5pPr>
          </a:lstStyle>
          <a:p>
            <a:pPr lvl="0"/>
            <a:r>
              <a:rPr lang="de-DE" dirty="0" smtClean="0"/>
              <a:t>zur Veranstaltung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59208" y="5128624"/>
            <a:ext cx="7625160" cy="709739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rgbClr val="404F56"/>
                </a:solidFill>
              </a:defRPr>
            </a:lvl1pPr>
          </a:lstStyle>
          <a:p>
            <a:pPr lvl="0"/>
            <a:r>
              <a:rPr lang="de-DE" dirty="0" smtClean="0"/>
              <a:t>Herzlich Willkommen</a:t>
            </a:r>
          </a:p>
        </p:txBody>
      </p:sp>
    </p:spTree>
    <p:extLst>
      <p:ext uri="{BB962C8B-B14F-4D97-AF65-F5344CB8AC3E}">
        <p14:creationId xmlns:p14="http://schemas.microsoft.com/office/powerpoint/2010/main" val="2977205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6462432"/>
            <a:ext cx="9144000" cy="404664"/>
          </a:xfrm>
          <a:prstGeom prst="rect">
            <a:avLst/>
          </a:prstGeom>
          <a:solidFill>
            <a:srgbClr val="404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de-DE" dirty="0" smtClean="0"/>
              <a:t>Folienüberschrift</a:t>
            </a:r>
            <a:endParaRPr lang="de-AT" dirty="0"/>
          </a:p>
        </p:txBody>
      </p:sp>
      <p:sp>
        <p:nvSpPr>
          <p:cNvPr id="12" name="Foliennummernplatzhalter 3"/>
          <p:cNvSpPr txBox="1">
            <a:spLocks/>
          </p:cNvSpPr>
          <p:nvPr userDrawn="1"/>
        </p:nvSpPr>
        <p:spPr>
          <a:xfrm>
            <a:off x="407016" y="6501971"/>
            <a:ext cx="708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19D9779-BE7F-4DC1-9FA2-8AD9E6658DBE}" type="slidenum">
              <a:rPr lang="de-AT" sz="1400" smtClean="0">
                <a:solidFill>
                  <a:prstClr val="white"/>
                </a:solidFill>
              </a:rPr>
              <a:pPr/>
              <a:t>‹#›</a:t>
            </a:fld>
            <a:endParaRPr lang="de-AT" sz="1400" dirty="0">
              <a:solidFill>
                <a:prstClr val="white"/>
              </a:solidFill>
            </a:endParaRPr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450" y="6528204"/>
            <a:ext cx="735238" cy="273120"/>
          </a:xfrm>
          <a:prstGeom prst="rect">
            <a:avLst/>
          </a:prstGeom>
        </p:spPr>
      </p:pic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461264" y="1601342"/>
            <a:ext cx="8225424" cy="449195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8448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096"/>
            <a:ext cx="9144000" cy="4471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Line 5"/>
          <p:cNvSpPr>
            <a:spLocks noChangeShapeType="1"/>
          </p:cNvSpPr>
          <p:nvPr userDrawn="1"/>
        </p:nvSpPr>
        <p:spPr bwMode="auto">
          <a:xfrm>
            <a:off x="403225" y="4353672"/>
            <a:ext cx="503287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>
              <a:solidFill>
                <a:prstClr val="black"/>
              </a:solidFill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64" y="4320480"/>
            <a:ext cx="9144000" cy="404664"/>
          </a:xfrm>
          <a:prstGeom prst="rect">
            <a:avLst/>
          </a:prstGeom>
          <a:solidFill>
            <a:srgbClr val="404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  <p:pic>
        <p:nvPicPr>
          <p:cNvPr id="2051" name="Picture 3" descr="V:\Marketing GBG\GBG_alle_Logos\Logos_weiß\01_S&amp;S_Logo_WEIS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448" y="4495184"/>
            <a:ext cx="1008000" cy="12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V:\Marketing GBG\GBG_alle_Logos\Logos_weiß\Security_KAG_whit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552" y="4435045"/>
            <a:ext cx="972000" cy="27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4" y="4439564"/>
            <a:ext cx="864000" cy="17540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113" y="4525080"/>
            <a:ext cx="504000" cy="95782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84" y="4551197"/>
            <a:ext cx="864000" cy="67476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672" y="4504222"/>
            <a:ext cx="828000" cy="159231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840" y="4422015"/>
            <a:ext cx="720000" cy="201430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872" y="4543373"/>
            <a:ext cx="864000" cy="70716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628" y="4417793"/>
            <a:ext cx="720000" cy="201430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528" y="1890077"/>
            <a:ext cx="2444320" cy="907996"/>
          </a:xfrm>
          <a:prstGeom prst="rect">
            <a:avLst/>
          </a:prstGeom>
        </p:spPr>
      </p:pic>
      <p:sp>
        <p:nvSpPr>
          <p:cNvPr id="9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68664" y="5742400"/>
            <a:ext cx="7615704" cy="1008112"/>
          </a:xfrm>
        </p:spPr>
        <p:txBody>
          <a:bodyPr/>
          <a:lstStyle>
            <a:lvl1pPr marL="0" indent="0">
              <a:buNone/>
              <a:defRPr i="0">
                <a:solidFill>
                  <a:srgbClr val="404F56"/>
                </a:solidFill>
              </a:defRPr>
            </a:lvl1pPr>
            <a:lvl2pPr>
              <a:defRPr>
                <a:solidFill>
                  <a:srgbClr val="404F56"/>
                </a:solidFill>
              </a:defRPr>
            </a:lvl2pPr>
            <a:lvl3pPr>
              <a:defRPr>
                <a:solidFill>
                  <a:srgbClr val="404F56"/>
                </a:solidFill>
              </a:defRPr>
            </a:lvl3pPr>
            <a:lvl4pPr>
              <a:defRPr>
                <a:solidFill>
                  <a:srgbClr val="404F56"/>
                </a:solidFill>
              </a:defRPr>
            </a:lvl4pPr>
            <a:lvl5pPr>
              <a:defRPr>
                <a:solidFill>
                  <a:srgbClr val="404F56"/>
                </a:solidFill>
              </a:defRPr>
            </a:lvl5pPr>
          </a:lstStyle>
          <a:p>
            <a:pPr lvl="0"/>
            <a:r>
              <a:rPr lang="de-DE" dirty="0" smtClean="0"/>
              <a:t>zur Veranstaltung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59208" y="5128624"/>
            <a:ext cx="7625160" cy="709739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rgbClr val="404F56"/>
                </a:solidFill>
              </a:defRPr>
            </a:lvl1pPr>
          </a:lstStyle>
          <a:p>
            <a:pPr lvl="0"/>
            <a:r>
              <a:rPr lang="de-DE" dirty="0" smtClean="0"/>
              <a:t>Herzlich Willkommen</a:t>
            </a:r>
          </a:p>
        </p:txBody>
      </p:sp>
    </p:spTree>
    <p:extLst>
      <p:ext uri="{BB962C8B-B14F-4D97-AF65-F5344CB8AC3E}">
        <p14:creationId xmlns:p14="http://schemas.microsoft.com/office/powerpoint/2010/main" val="2157341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600247\AppData\Local\Temp\notesDC28F8\~0570672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08" y="305223"/>
            <a:ext cx="9142792" cy="160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693" y="687900"/>
            <a:ext cx="2203795" cy="818647"/>
          </a:xfrm>
          <a:prstGeom prst="rect">
            <a:avLst/>
          </a:prstGeom>
        </p:spPr>
      </p:pic>
      <p:sp>
        <p:nvSpPr>
          <p:cNvPr id="12" name="Line 5"/>
          <p:cNvSpPr>
            <a:spLocks noChangeShapeType="1"/>
          </p:cNvSpPr>
          <p:nvPr userDrawn="1"/>
        </p:nvSpPr>
        <p:spPr bwMode="auto">
          <a:xfrm>
            <a:off x="403225" y="4353672"/>
            <a:ext cx="503287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>
              <a:solidFill>
                <a:prstClr val="black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03225" y="4429112"/>
            <a:ext cx="7913191" cy="504056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de-DE" dirty="0" smtClean="0"/>
              <a:t>Veranstaltung.</a:t>
            </a:r>
          </a:p>
          <a:p>
            <a:pPr lvl="0"/>
            <a:endParaRPr lang="de-DE" dirty="0" smtClean="0"/>
          </a:p>
        </p:txBody>
      </p:sp>
      <p:sp>
        <p:nvSpPr>
          <p:cNvPr id="17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03225" y="5616672"/>
            <a:ext cx="7913191" cy="980680"/>
          </a:xfrm>
        </p:spPr>
        <p:txBody>
          <a:bodyPr>
            <a:normAutofit/>
          </a:bodyPr>
          <a:lstStyle>
            <a:lvl1pPr marL="0" indent="0">
              <a:buNone/>
              <a:defRPr sz="1800" b="0" i="1" baseline="0"/>
            </a:lvl1pPr>
          </a:lstStyle>
          <a:p>
            <a:pPr lvl="0"/>
            <a:r>
              <a:rPr lang="de-DE" dirty="0" smtClean="0"/>
              <a:t>Vortragender, Ort, Datum</a:t>
            </a:r>
          </a:p>
          <a:p>
            <a:pPr lvl="0"/>
            <a:endParaRPr lang="de-DE" dirty="0" smtClean="0"/>
          </a:p>
          <a:p>
            <a:pPr lvl="0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170797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74320" y="0"/>
            <a:ext cx="1512000" cy="6858000"/>
          </a:xfrm>
          <a:prstGeom prst="rect">
            <a:avLst/>
          </a:prstGeom>
          <a:solidFill>
            <a:srgbClr val="404F56"/>
          </a:solidFill>
          <a:ln>
            <a:solidFill>
              <a:srgbClr val="404F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  <p:sp>
        <p:nvSpPr>
          <p:cNvPr id="10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251520" y="6453336"/>
            <a:ext cx="15348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078B4F5A-9CED-48B2-9688-5279F89ABA40}" type="slidenum">
              <a:rPr lang="de-AT" smtClean="0">
                <a:solidFill>
                  <a:prstClr val="white"/>
                </a:solidFill>
              </a:rPr>
              <a:pPr/>
              <a:t>‹#›</a:t>
            </a:fld>
            <a:endParaRPr lang="de-AT" dirty="0">
              <a:solidFill>
                <a:prstClr val="white"/>
              </a:solidFill>
            </a:endParaRPr>
          </a:p>
        </p:txBody>
      </p:sp>
      <p:pic>
        <p:nvPicPr>
          <p:cNvPr id="1026" name="Picture 2" descr="V:\Marketing GBG\GBG_alle_Logos\GRAWE_Bankengruppe\GRAWE_Bankengruppe_4c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064" y="238939"/>
            <a:ext cx="1762416" cy="66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1"/>
          <p:cNvSpPr txBox="1">
            <a:spLocks/>
          </p:cNvSpPr>
          <p:nvPr userDrawn="1"/>
        </p:nvSpPr>
        <p:spPr>
          <a:xfrm>
            <a:off x="2123728" y="430086"/>
            <a:ext cx="6563072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AT" dirty="0">
              <a:solidFill>
                <a:prstClr val="black"/>
              </a:solidFill>
            </a:endParaRPr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2123728" y="430086"/>
            <a:ext cx="6563072" cy="1143000"/>
          </a:xfrm>
        </p:spPr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de-DE" dirty="0" smtClean="0"/>
              <a:t>Leitfaden/Agenda</a:t>
            </a:r>
            <a:endParaRPr lang="de-AT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4"/>
          </p:nvPr>
        </p:nvSpPr>
        <p:spPr>
          <a:xfrm>
            <a:off x="2124075" y="1773386"/>
            <a:ext cx="6562725" cy="467995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41318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600247\AppData\Local\Temp\notesDC28F8\~0570672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08" y="305223"/>
            <a:ext cx="9142792" cy="160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693" y="687900"/>
            <a:ext cx="2203795" cy="818647"/>
          </a:xfrm>
          <a:prstGeom prst="rect">
            <a:avLst/>
          </a:prstGeom>
        </p:spPr>
      </p:pic>
      <p:sp>
        <p:nvSpPr>
          <p:cNvPr id="13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998592"/>
            <a:ext cx="9144000" cy="934464"/>
          </a:xfrm>
        </p:spPr>
        <p:txBody>
          <a:bodyPr>
            <a:normAutofit/>
          </a:bodyPr>
          <a:lstStyle>
            <a:lvl1pPr marL="0" indent="0" algn="ctr">
              <a:buNone/>
              <a:defRPr sz="3200" b="1"/>
            </a:lvl1pPr>
          </a:lstStyle>
          <a:p>
            <a:pPr lvl="0"/>
            <a:r>
              <a:rPr lang="de-DE" dirty="0" smtClean="0"/>
              <a:t>Kapitelüberschrift 1</a:t>
            </a:r>
          </a:p>
          <a:p>
            <a:pPr lvl="0"/>
            <a:endParaRPr lang="de-DE" dirty="0" smtClean="0"/>
          </a:p>
        </p:txBody>
      </p:sp>
      <p:sp>
        <p:nvSpPr>
          <p:cNvPr id="18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-64" y="3942696"/>
            <a:ext cx="9144000" cy="934464"/>
          </a:xfrm>
        </p:spPr>
        <p:txBody>
          <a:bodyPr>
            <a:normAutofit/>
          </a:bodyPr>
          <a:lstStyle>
            <a:lvl1pPr marL="0" indent="0" algn="ctr">
              <a:buNone/>
              <a:defRPr sz="2000" b="0"/>
            </a:lvl1pPr>
          </a:lstStyle>
          <a:p>
            <a:pPr lvl="0"/>
            <a:r>
              <a:rPr lang="de-DE" dirty="0" smtClean="0"/>
              <a:t>Kapitelüberschrift 2</a:t>
            </a:r>
          </a:p>
          <a:p>
            <a:pPr lvl="0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861852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6462432"/>
            <a:ext cx="9144000" cy="404664"/>
          </a:xfrm>
          <a:prstGeom prst="rect">
            <a:avLst/>
          </a:prstGeom>
          <a:solidFill>
            <a:srgbClr val="404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de-DE" dirty="0" smtClean="0"/>
              <a:t>Folienüberschrift</a:t>
            </a:r>
            <a:endParaRPr lang="de-AT" dirty="0"/>
          </a:p>
        </p:txBody>
      </p:sp>
      <p:sp>
        <p:nvSpPr>
          <p:cNvPr id="12" name="Foliennummernplatzhalter 3"/>
          <p:cNvSpPr txBox="1">
            <a:spLocks/>
          </p:cNvSpPr>
          <p:nvPr userDrawn="1"/>
        </p:nvSpPr>
        <p:spPr>
          <a:xfrm>
            <a:off x="407016" y="6501971"/>
            <a:ext cx="708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19D9779-BE7F-4DC1-9FA2-8AD9E6658DBE}" type="slidenum">
              <a:rPr lang="de-AT" sz="1400" smtClean="0">
                <a:solidFill>
                  <a:prstClr val="white"/>
                </a:solidFill>
              </a:rPr>
              <a:pPr/>
              <a:t>‹#›</a:t>
            </a:fld>
            <a:endParaRPr lang="de-AT" sz="1400" dirty="0">
              <a:solidFill>
                <a:prstClr val="white"/>
              </a:solidFill>
            </a:endParaRPr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450" y="6528204"/>
            <a:ext cx="735238" cy="273120"/>
          </a:xfrm>
          <a:prstGeom prst="rect">
            <a:avLst/>
          </a:prstGeom>
        </p:spPr>
      </p:pic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461264" y="1601342"/>
            <a:ext cx="8225424" cy="449195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57322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600247\AppData\Local\Temp\notesDC28F8\~0570672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08" y="305223"/>
            <a:ext cx="9142792" cy="160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693" y="687900"/>
            <a:ext cx="2203795" cy="818647"/>
          </a:xfrm>
          <a:prstGeom prst="rect">
            <a:avLst/>
          </a:prstGeom>
        </p:spPr>
      </p:pic>
      <p:sp>
        <p:nvSpPr>
          <p:cNvPr id="12" name="Line 5"/>
          <p:cNvSpPr>
            <a:spLocks noChangeShapeType="1"/>
          </p:cNvSpPr>
          <p:nvPr userDrawn="1"/>
        </p:nvSpPr>
        <p:spPr bwMode="auto">
          <a:xfrm>
            <a:off x="403225" y="4353672"/>
            <a:ext cx="503287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03225" y="4429112"/>
            <a:ext cx="7913191" cy="504056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de-DE" dirty="0" smtClean="0"/>
              <a:t>Veranstaltung.</a:t>
            </a:r>
          </a:p>
          <a:p>
            <a:pPr lvl="0"/>
            <a:endParaRPr lang="de-DE" dirty="0" smtClean="0"/>
          </a:p>
        </p:txBody>
      </p:sp>
      <p:sp>
        <p:nvSpPr>
          <p:cNvPr id="17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03225" y="5616672"/>
            <a:ext cx="7913191" cy="980680"/>
          </a:xfrm>
        </p:spPr>
        <p:txBody>
          <a:bodyPr>
            <a:normAutofit/>
          </a:bodyPr>
          <a:lstStyle>
            <a:lvl1pPr marL="0" indent="0">
              <a:buNone/>
              <a:defRPr sz="1800" b="0" i="1" baseline="0"/>
            </a:lvl1pPr>
          </a:lstStyle>
          <a:p>
            <a:pPr lvl="0"/>
            <a:r>
              <a:rPr lang="de-DE" dirty="0" smtClean="0"/>
              <a:t>Vortragender, Ort, Datum</a:t>
            </a:r>
          </a:p>
          <a:p>
            <a:pPr lvl="0"/>
            <a:endParaRPr lang="de-DE" dirty="0" smtClean="0"/>
          </a:p>
          <a:p>
            <a:pPr lvl="0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353992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74320" y="0"/>
            <a:ext cx="1512000" cy="6858000"/>
          </a:xfrm>
          <a:prstGeom prst="rect">
            <a:avLst/>
          </a:prstGeom>
          <a:solidFill>
            <a:srgbClr val="404F56"/>
          </a:solidFill>
          <a:ln>
            <a:solidFill>
              <a:srgbClr val="404F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251520" y="6453336"/>
            <a:ext cx="15348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078B4F5A-9CED-48B2-9688-5279F89ABA40}" type="slidenum">
              <a:rPr lang="de-AT" smtClean="0"/>
              <a:pPr/>
              <a:t>‹#›</a:t>
            </a:fld>
            <a:endParaRPr lang="de-AT" dirty="0"/>
          </a:p>
        </p:txBody>
      </p:sp>
      <p:pic>
        <p:nvPicPr>
          <p:cNvPr id="1026" name="Picture 2" descr="V:\Marketing GBG\GBG_alle_Logos\GRAWE_Bankengruppe\GRAWE_Bankengruppe_4c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064" y="238939"/>
            <a:ext cx="1762416" cy="66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1"/>
          <p:cNvSpPr txBox="1">
            <a:spLocks/>
          </p:cNvSpPr>
          <p:nvPr userDrawn="1"/>
        </p:nvSpPr>
        <p:spPr>
          <a:xfrm>
            <a:off x="2123728" y="430086"/>
            <a:ext cx="6563072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AT" dirty="0"/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2123728" y="430086"/>
            <a:ext cx="6563072" cy="1143000"/>
          </a:xfrm>
        </p:spPr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de-DE" dirty="0" smtClean="0"/>
              <a:t>Leitfaden/Agenda</a:t>
            </a:r>
            <a:endParaRPr lang="de-AT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4"/>
          </p:nvPr>
        </p:nvSpPr>
        <p:spPr>
          <a:xfrm>
            <a:off x="2124075" y="1773386"/>
            <a:ext cx="6562725" cy="467995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93815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600247\AppData\Local\Temp\notesDC28F8\~0570672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08" y="305223"/>
            <a:ext cx="9142792" cy="160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693" y="687900"/>
            <a:ext cx="2203795" cy="818647"/>
          </a:xfrm>
          <a:prstGeom prst="rect">
            <a:avLst/>
          </a:prstGeom>
        </p:spPr>
      </p:pic>
      <p:sp>
        <p:nvSpPr>
          <p:cNvPr id="13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998592"/>
            <a:ext cx="9144000" cy="934464"/>
          </a:xfrm>
        </p:spPr>
        <p:txBody>
          <a:bodyPr>
            <a:normAutofit/>
          </a:bodyPr>
          <a:lstStyle>
            <a:lvl1pPr marL="0" indent="0" algn="ctr">
              <a:buNone/>
              <a:defRPr sz="3200" b="1"/>
            </a:lvl1pPr>
          </a:lstStyle>
          <a:p>
            <a:pPr lvl="0"/>
            <a:r>
              <a:rPr lang="de-DE" dirty="0" smtClean="0"/>
              <a:t>Kapitelüberschrift 1</a:t>
            </a:r>
          </a:p>
          <a:p>
            <a:pPr lvl="0"/>
            <a:endParaRPr lang="de-DE" dirty="0" smtClean="0"/>
          </a:p>
        </p:txBody>
      </p:sp>
      <p:sp>
        <p:nvSpPr>
          <p:cNvPr id="18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-64" y="3942696"/>
            <a:ext cx="9144000" cy="934464"/>
          </a:xfrm>
        </p:spPr>
        <p:txBody>
          <a:bodyPr>
            <a:normAutofit/>
          </a:bodyPr>
          <a:lstStyle>
            <a:lvl1pPr marL="0" indent="0" algn="ctr">
              <a:buNone/>
              <a:defRPr sz="2000" b="0"/>
            </a:lvl1pPr>
          </a:lstStyle>
          <a:p>
            <a:pPr lvl="0"/>
            <a:r>
              <a:rPr lang="de-DE" dirty="0" smtClean="0"/>
              <a:t>Kapitelüberschrift 2</a:t>
            </a:r>
          </a:p>
          <a:p>
            <a:pPr lvl="0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56552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6462432"/>
            <a:ext cx="9144000" cy="404664"/>
          </a:xfrm>
          <a:prstGeom prst="rect">
            <a:avLst/>
          </a:prstGeom>
          <a:solidFill>
            <a:srgbClr val="404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de-DE" dirty="0" smtClean="0"/>
              <a:t>Folienüberschrift</a:t>
            </a:r>
            <a:endParaRPr lang="de-AT" dirty="0"/>
          </a:p>
        </p:txBody>
      </p:sp>
      <p:sp>
        <p:nvSpPr>
          <p:cNvPr id="12" name="Foliennummernplatzhalter 3"/>
          <p:cNvSpPr txBox="1">
            <a:spLocks/>
          </p:cNvSpPr>
          <p:nvPr userDrawn="1"/>
        </p:nvSpPr>
        <p:spPr>
          <a:xfrm>
            <a:off x="407016" y="6501971"/>
            <a:ext cx="708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19D9779-BE7F-4DC1-9FA2-8AD9E6658DBE}" type="slidenum">
              <a:rPr lang="de-AT" sz="1400" smtClean="0">
                <a:solidFill>
                  <a:schemeClr val="bg1"/>
                </a:solidFill>
              </a:rPr>
              <a:pPr/>
              <a:t>‹#›</a:t>
            </a:fld>
            <a:endParaRPr lang="de-AT" sz="1400" dirty="0">
              <a:solidFill>
                <a:schemeClr val="bg1"/>
              </a:solidFill>
            </a:endParaRPr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450" y="6528204"/>
            <a:ext cx="735238" cy="273120"/>
          </a:xfrm>
          <a:prstGeom prst="rect">
            <a:avLst/>
          </a:prstGeom>
        </p:spPr>
      </p:pic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461264" y="1601342"/>
            <a:ext cx="8225424" cy="449195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64016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096"/>
            <a:ext cx="9144000" cy="4471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Line 5"/>
          <p:cNvSpPr>
            <a:spLocks noChangeShapeType="1"/>
          </p:cNvSpPr>
          <p:nvPr userDrawn="1"/>
        </p:nvSpPr>
        <p:spPr bwMode="auto">
          <a:xfrm>
            <a:off x="403225" y="4353672"/>
            <a:ext cx="503287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>
              <a:solidFill>
                <a:prstClr val="black"/>
              </a:solidFill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64" y="4320480"/>
            <a:ext cx="9144000" cy="404664"/>
          </a:xfrm>
          <a:prstGeom prst="rect">
            <a:avLst/>
          </a:prstGeom>
          <a:solidFill>
            <a:srgbClr val="404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  <p:pic>
        <p:nvPicPr>
          <p:cNvPr id="2051" name="Picture 3" descr="V:\Marketing GBG\GBG_alle_Logos\Logos_weiß\01_S&amp;S_Logo_WEIS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448" y="4495184"/>
            <a:ext cx="1008000" cy="12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V:\Marketing GBG\GBG_alle_Logos\Logos_weiß\Security_KAG_whit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552" y="4435045"/>
            <a:ext cx="972000" cy="27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4" y="4439564"/>
            <a:ext cx="864000" cy="17540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113" y="4525080"/>
            <a:ext cx="504000" cy="95782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84" y="4551197"/>
            <a:ext cx="864000" cy="67476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672" y="4504222"/>
            <a:ext cx="828000" cy="159231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840" y="4422015"/>
            <a:ext cx="720000" cy="201430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872" y="4543373"/>
            <a:ext cx="864000" cy="70716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628" y="4417793"/>
            <a:ext cx="720000" cy="201430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528" y="1890077"/>
            <a:ext cx="2444320" cy="907996"/>
          </a:xfrm>
          <a:prstGeom prst="rect">
            <a:avLst/>
          </a:prstGeom>
        </p:spPr>
      </p:pic>
      <p:sp>
        <p:nvSpPr>
          <p:cNvPr id="9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68664" y="5742400"/>
            <a:ext cx="7615704" cy="1008112"/>
          </a:xfrm>
        </p:spPr>
        <p:txBody>
          <a:bodyPr/>
          <a:lstStyle>
            <a:lvl1pPr marL="0" indent="0">
              <a:buNone/>
              <a:defRPr i="0">
                <a:solidFill>
                  <a:srgbClr val="404F56"/>
                </a:solidFill>
              </a:defRPr>
            </a:lvl1pPr>
            <a:lvl2pPr>
              <a:defRPr>
                <a:solidFill>
                  <a:srgbClr val="404F56"/>
                </a:solidFill>
              </a:defRPr>
            </a:lvl2pPr>
            <a:lvl3pPr>
              <a:defRPr>
                <a:solidFill>
                  <a:srgbClr val="404F56"/>
                </a:solidFill>
              </a:defRPr>
            </a:lvl3pPr>
            <a:lvl4pPr>
              <a:defRPr>
                <a:solidFill>
                  <a:srgbClr val="404F56"/>
                </a:solidFill>
              </a:defRPr>
            </a:lvl4pPr>
            <a:lvl5pPr>
              <a:defRPr>
                <a:solidFill>
                  <a:srgbClr val="404F56"/>
                </a:solidFill>
              </a:defRPr>
            </a:lvl5pPr>
          </a:lstStyle>
          <a:p>
            <a:pPr lvl="0"/>
            <a:r>
              <a:rPr lang="de-DE" dirty="0" smtClean="0"/>
              <a:t>zur Veranstaltung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59208" y="5128624"/>
            <a:ext cx="7625160" cy="709739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rgbClr val="404F56"/>
                </a:solidFill>
              </a:defRPr>
            </a:lvl1pPr>
          </a:lstStyle>
          <a:p>
            <a:pPr lvl="0"/>
            <a:r>
              <a:rPr lang="de-DE" dirty="0" smtClean="0"/>
              <a:t>Herzlich Willkommen</a:t>
            </a:r>
          </a:p>
        </p:txBody>
      </p:sp>
    </p:spTree>
    <p:extLst>
      <p:ext uri="{BB962C8B-B14F-4D97-AF65-F5344CB8AC3E}">
        <p14:creationId xmlns:p14="http://schemas.microsoft.com/office/powerpoint/2010/main" val="3592281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600247\AppData\Local\Temp\notesDC28F8\~0570672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08" y="305223"/>
            <a:ext cx="9142792" cy="160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693" y="687900"/>
            <a:ext cx="2203795" cy="818647"/>
          </a:xfrm>
          <a:prstGeom prst="rect">
            <a:avLst/>
          </a:prstGeom>
        </p:spPr>
      </p:pic>
      <p:sp>
        <p:nvSpPr>
          <p:cNvPr id="12" name="Line 5"/>
          <p:cNvSpPr>
            <a:spLocks noChangeShapeType="1"/>
          </p:cNvSpPr>
          <p:nvPr userDrawn="1"/>
        </p:nvSpPr>
        <p:spPr bwMode="auto">
          <a:xfrm>
            <a:off x="403225" y="4353672"/>
            <a:ext cx="503287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>
              <a:solidFill>
                <a:prstClr val="black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03225" y="4429112"/>
            <a:ext cx="7913191" cy="504056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de-DE" dirty="0" smtClean="0"/>
              <a:t>Veranstaltung.</a:t>
            </a:r>
          </a:p>
          <a:p>
            <a:pPr lvl="0"/>
            <a:endParaRPr lang="de-DE" dirty="0" smtClean="0"/>
          </a:p>
        </p:txBody>
      </p:sp>
      <p:sp>
        <p:nvSpPr>
          <p:cNvPr id="17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03225" y="5616672"/>
            <a:ext cx="7913191" cy="980680"/>
          </a:xfrm>
        </p:spPr>
        <p:txBody>
          <a:bodyPr>
            <a:normAutofit/>
          </a:bodyPr>
          <a:lstStyle>
            <a:lvl1pPr marL="0" indent="0">
              <a:buNone/>
              <a:defRPr sz="1800" b="0" i="1" baseline="0"/>
            </a:lvl1pPr>
          </a:lstStyle>
          <a:p>
            <a:pPr lvl="0"/>
            <a:r>
              <a:rPr lang="de-DE" dirty="0" smtClean="0"/>
              <a:t>Vortragender, Ort, Datum</a:t>
            </a:r>
          </a:p>
          <a:p>
            <a:pPr lvl="0"/>
            <a:endParaRPr lang="de-DE" dirty="0" smtClean="0"/>
          </a:p>
          <a:p>
            <a:pPr lvl="0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198185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74320" y="0"/>
            <a:ext cx="1512000" cy="6858000"/>
          </a:xfrm>
          <a:prstGeom prst="rect">
            <a:avLst/>
          </a:prstGeom>
          <a:solidFill>
            <a:srgbClr val="404F56"/>
          </a:solidFill>
          <a:ln>
            <a:solidFill>
              <a:srgbClr val="404F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  <p:sp>
        <p:nvSpPr>
          <p:cNvPr id="10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251520" y="6453336"/>
            <a:ext cx="15348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078B4F5A-9CED-48B2-9688-5279F89ABA40}" type="slidenum">
              <a:rPr lang="de-AT" smtClean="0">
                <a:solidFill>
                  <a:prstClr val="white"/>
                </a:solidFill>
              </a:rPr>
              <a:pPr/>
              <a:t>‹#›</a:t>
            </a:fld>
            <a:endParaRPr lang="de-AT" dirty="0">
              <a:solidFill>
                <a:prstClr val="white"/>
              </a:solidFill>
            </a:endParaRPr>
          </a:p>
        </p:txBody>
      </p:sp>
      <p:pic>
        <p:nvPicPr>
          <p:cNvPr id="1026" name="Picture 2" descr="V:\Marketing GBG\GBG_alle_Logos\GRAWE_Bankengruppe\GRAWE_Bankengruppe_4c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064" y="238939"/>
            <a:ext cx="1762416" cy="66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1"/>
          <p:cNvSpPr txBox="1">
            <a:spLocks/>
          </p:cNvSpPr>
          <p:nvPr userDrawn="1"/>
        </p:nvSpPr>
        <p:spPr>
          <a:xfrm>
            <a:off x="2123728" y="430086"/>
            <a:ext cx="6563072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AT" dirty="0">
              <a:solidFill>
                <a:prstClr val="black"/>
              </a:solidFill>
            </a:endParaRPr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2123728" y="430086"/>
            <a:ext cx="6563072" cy="1143000"/>
          </a:xfrm>
        </p:spPr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de-DE" dirty="0" smtClean="0"/>
              <a:t>Leitfaden/Agenda</a:t>
            </a:r>
            <a:endParaRPr lang="de-AT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4"/>
          </p:nvPr>
        </p:nvSpPr>
        <p:spPr>
          <a:xfrm>
            <a:off x="2124075" y="1773386"/>
            <a:ext cx="6562725" cy="467995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24995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600247\AppData\Local\Temp\notesDC28F8\~0570672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08" y="305223"/>
            <a:ext cx="9142792" cy="160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693" y="687900"/>
            <a:ext cx="2203795" cy="818647"/>
          </a:xfrm>
          <a:prstGeom prst="rect">
            <a:avLst/>
          </a:prstGeom>
        </p:spPr>
      </p:pic>
      <p:sp>
        <p:nvSpPr>
          <p:cNvPr id="13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998592"/>
            <a:ext cx="9144000" cy="934464"/>
          </a:xfrm>
        </p:spPr>
        <p:txBody>
          <a:bodyPr>
            <a:normAutofit/>
          </a:bodyPr>
          <a:lstStyle>
            <a:lvl1pPr marL="0" indent="0" algn="ctr">
              <a:buNone/>
              <a:defRPr sz="3200" b="1"/>
            </a:lvl1pPr>
          </a:lstStyle>
          <a:p>
            <a:pPr lvl="0"/>
            <a:r>
              <a:rPr lang="de-DE" dirty="0" smtClean="0"/>
              <a:t>Kapitelüberschrift 1</a:t>
            </a:r>
          </a:p>
          <a:p>
            <a:pPr lvl="0"/>
            <a:endParaRPr lang="de-DE" dirty="0" smtClean="0"/>
          </a:p>
        </p:txBody>
      </p:sp>
      <p:sp>
        <p:nvSpPr>
          <p:cNvPr id="18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-64" y="3942696"/>
            <a:ext cx="9144000" cy="934464"/>
          </a:xfrm>
        </p:spPr>
        <p:txBody>
          <a:bodyPr>
            <a:normAutofit/>
          </a:bodyPr>
          <a:lstStyle>
            <a:lvl1pPr marL="0" indent="0" algn="ctr">
              <a:buNone/>
              <a:defRPr sz="2000" b="0"/>
            </a:lvl1pPr>
          </a:lstStyle>
          <a:p>
            <a:pPr lvl="0"/>
            <a:r>
              <a:rPr lang="de-DE" dirty="0" smtClean="0"/>
              <a:t>Kapitelüberschrift 2</a:t>
            </a:r>
          </a:p>
          <a:p>
            <a:pPr lvl="0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180983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B4F5A-9CED-48B2-9688-5279F89ABA40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5144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49" r:id="rId2"/>
    <p:sldLayoutId id="2147483650" r:id="rId3"/>
    <p:sldLayoutId id="2147483657" r:id="rId4"/>
    <p:sldLayoutId id="2147483655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B4F5A-9CED-48B2-9688-5279F89ABA40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579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B4F5A-9CED-48B2-9688-5279F89ABA40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294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hyperlink" Target="https://www.sopronbank.hu/hitelkalkulator/?hkdemo" TargetMode="Externa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Document1.docx"/><Relationship Id="rId5" Type="http://schemas.openxmlformats.org/officeDocument/2006/relationships/oleObject" Target="../embeddings/oleObject1.bin"/><Relationship Id="rId4" Type="http://schemas.openxmlformats.org/officeDocument/2006/relationships/image" Target="../media/image1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259208" y="5455565"/>
            <a:ext cx="7625160" cy="709739"/>
          </a:xfrm>
        </p:spPr>
        <p:txBody>
          <a:bodyPr>
            <a:normAutofit fontScale="77500" lnSpcReduction="20000"/>
          </a:bodyPr>
          <a:lstStyle/>
          <a:p>
            <a:r>
              <a:rPr lang="hu-HU" dirty="0" smtClean="0"/>
              <a:t>Közvetítői tájékoztató</a:t>
            </a:r>
          </a:p>
          <a:p>
            <a:r>
              <a:rPr lang="hu-HU" sz="1600" dirty="0" smtClean="0"/>
              <a:t>(érvényes: 2019.10.01-től)</a:t>
            </a:r>
            <a:endParaRPr lang="de-AT" sz="1600" dirty="0"/>
          </a:p>
        </p:txBody>
      </p:sp>
    </p:spTree>
    <p:extLst>
      <p:ext uri="{BB962C8B-B14F-4D97-AF65-F5344CB8AC3E}">
        <p14:creationId xmlns:p14="http://schemas.microsoft.com/office/powerpoint/2010/main" val="361684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404F56"/>
                </a:solidFill>
              </a:rPr>
              <a:t>JÖVEDELMEK – nem elfogadhatók</a:t>
            </a:r>
            <a:endParaRPr lang="hu-HU" dirty="0">
              <a:solidFill>
                <a:srgbClr val="404F56"/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>
          <a:xfrm>
            <a:off x="461264" y="1412776"/>
            <a:ext cx="3894712" cy="4491953"/>
          </a:xfrm>
        </p:spPr>
        <p:txBody>
          <a:bodyPr>
            <a:normAutofit lnSpcReduction="10000"/>
          </a:bodyPr>
          <a:lstStyle/>
          <a:p>
            <a:r>
              <a:rPr lang="hu-HU" dirty="0" smtClean="0">
                <a:solidFill>
                  <a:srgbClr val="404F56"/>
                </a:solidFill>
              </a:rPr>
              <a:t>Napidíj (kivéve a fuvarozók)</a:t>
            </a:r>
          </a:p>
          <a:p>
            <a:r>
              <a:rPr lang="hu-HU" dirty="0" smtClean="0">
                <a:solidFill>
                  <a:srgbClr val="404F56"/>
                </a:solidFill>
              </a:rPr>
              <a:t>Megbízási díj</a:t>
            </a:r>
          </a:p>
          <a:p>
            <a:r>
              <a:rPr lang="hu-HU" dirty="0" smtClean="0">
                <a:solidFill>
                  <a:srgbClr val="404F56"/>
                </a:solidFill>
              </a:rPr>
              <a:t>Rokkantsági járadék</a:t>
            </a:r>
          </a:p>
          <a:p>
            <a:r>
              <a:rPr lang="hu-HU" dirty="0" smtClean="0">
                <a:solidFill>
                  <a:srgbClr val="404F56"/>
                </a:solidFill>
              </a:rPr>
              <a:t>Rokkantsági ellátás</a:t>
            </a:r>
          </a:p>
          <a:p>
            <a:r>
              <a:rPr lang="hu-HU" dirty="0" smtClean="0">
                <a:solidFill>
                  <a:srgbClr val="404F56"/>
                </a:solidFill>
              </a:rPr>
              <a:t>Ideiglenes özvegyi nyugdíj</a:t>
            </a:r>
          </a:p>
          <a:p>
            <a:r>
              <a:rPr lang="hu-HU" dirty="0" smtClean="0">
                <a:solidFill>
                  <a:srgbClr val="404F56"/>
                </a:solidFill>
              </a:rPr>
              <a:t>Árvaellátás</a:t>
            </a:r>
          </a:p>
          <a:p>
            <a:r>
              <a:rPr lang="hu-HU" dirty="0" smtClean="0">
                <a:solidFill>
                  <a:srgbClr val="404F56"/>
                </a:solidFill>
              </a:rPr>
              <a:t>Olimpiai bajnokok járadéka</a:t>
            </a:r>
          </a:p>
          <a:p>
            <a:r>
              <a:rPr lang="hu-HU" dirty="0" smtClean="0">
                <a:solidFill>
                  <a:srgbClr val="404F56"/>
                </a:solidFill>
              </a:rPr>
              <a:t>Átmeneti bányászjáradék</a:t>
            </a:r>
          </a:p>
          <a:p>
            <a:r>
              <a:rPr lang="hu-HU" dirty="0" smtClean="0">
                <a:solidFill>
                  <a:srgbClr val="404F56"/>
                </a:solidFill>
              </a:rPr>
              <a:t>Vakok személyi járadéka</a:t>
            </a:r>
          </a:p>
          <a:p>
            <a:r>
              <a:rPr lang="hu-HU" dirty="0" smtClean="0">
                <a:solidFill>
                  <a:srgbClr val="404F56"/>
                </a:solidFill>
              </a:rPr>
              <a:t>Ösztöndíj</a:t>
            </a:r>
          </a:p>
          <a:p>
            <a:r>
              <a:rPr lang="hu-HU" dirty="0" smtClean="0">
                <a:solidFill>
                  <a:srgbClr val="404F56"/>
                </a:solidFill>
              </a:rPr>
              <a:t>Gyermektartás</a:t>
            </a:r>
          </a:p>
          <a:p>
            <a:r>
              <a:rPr lang="hu-HU" dirty="0" smtClean="0">
                <a:solidFill>
                  <a:srgbClr val="404F56"/>
                </a:solidFill>
              </a:rPr>
              <a:t>Fogyatékossági támogatás</a:t>
            </a:r>
          </a:p>
          <a:p>
            <a:r>
              <a:rPr lang="hu-HU" dirty="0" smtClean="0">
                <a:solidFill>
                  <a:srgbClr val="404F56"/>
                </a:solidFill>
              </a:rPr>
              <a:t>Szociális segély</a:t>
            </a:r>
          </a:p>
          <a:p>
            <a:r>
              <a:rPr lang="hu-HU" dirty="0" smtClean="0">
                <a:solidFill>
                  <a:srgbClr val="404F56"/>
                </a:solidFill>
              </a:rPr>
              <a:t>Nevelőszülői díj</a:t>
            </a:r>
          </a:p>
          <a:p>
            <a:endParaRPr lang="hu-HU" dirty="0" smtClean="0">
              <a:solidFill>
                <a:srgbClr val="404F56"/>
              </a:solidFill>
            </a:endParaRPr>
          </a:p>
          <a:p>
            <a:endParaRPr lang="hu-HU" dirty="0"/>
          </a:p>
        </p:txBody>
      </p:sp>
      <p:sp>
        <p:nvSpPr>
          <p:cNvPr id="4" name="Szöveg helye 2"/>
          <p:cNvSpPr txBox="1">
            <a:spLocks/>
          </p:cNvSpPr>
          <p:nvPr/>
        </p:nvSpPr>
        <p:spPr>
          <a:xfrm>
            <a:off x="4563836" y="1412776"/>
            <a:ext cx="3894712" cy="4491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>
                <a:solidFill>
                  <a:srgbClr val="404F56"/>
                </a:solidFill>
              </a:rPr>
              <a:t>Baleseti járadék</a:t>
            </a:r>
          </a:p>
          <a:p>
            <a:r>
              <a:rPr lang="hu-HU" dirty="0" smtClean="0">
                <a:solidFill>
                  <a:srgbClr val="404F56"/>
                </a:solidFill>
              </a:rPr>
              <a:t>Életjáradék</a:t>
            </a:r>
          </a:p>
          <a:p>
            <a:r>
              <a:rPr lang="hu-HU" dirty="0" smtClean="0">
                <a:solidFill>
                  <a:srgbClr val="404F56"/>
                </a:solidFill>
              </a:rPr>
              <a:t>Ápolási díj</a:t>
            </a:r>
          </a:p>
          <a:p>
            <a:r>
              <a:rPr lang="hu-HU" dirty="0" smtClean="0">
                <a:solidFill>
                  <a:srgbClr val="404F56"/>
                </a:solidFill>
              </a:rPr>
              <a:t>Rehabilitációs járadék/ellátás </a:t>
            </a:r>
          </a:p>
          <a:p>
            <a:r>
              <a:rPr lang="hu-HU" dirty="0" smtClean="0">
                <a:solidFill>
                  <a:srgbClr val="404F56"/>
                </a:solidFill>
              </a:rPr>
              <a:t>Egészségkárosodási járadék</a:t>
            </a:r>
          </a:p>
          <a:p>
            <a:r>
              <a:rPr lang="hu-HU" dirty="0" smtClean="0">
                <a:solidFill>
                  <a:srgbClr val="404F56"/>
                </a:solidFill>
              </a:rPr>
              <a:t>Üzemanyag megtakarítás</a:t>
            </a:r>
          </a:p>
          <a:p>
            <a:endParaRPr lang="hu-HU" dirty="0" smtClean="0">
              <a:solidFill>
                <a:srgbClr val="404F56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9674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404F56"/>
                </a:solidFill>
              </a:rPr>
              <a:t>Jövedelmek igazolása</a:t>
            </a:r>
            <a:endParaRPr lang="hu-HU" dirty="0">
              <a:solidFill>
                <a:srgbClr val="404F56"/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>
          <a:xfrm>
            <a:off x="467544" y="1457327"/>
            <a:ext cx="8225424" cy="4491953"/>
          </a:xfrm>
        </p:spPr>
        <p:txBody>
          <a:bodyPr>
            <a:normAutofit/>
          </a:bodyPr>
          <a:lstStyle/>
          <a:p>
            <a:r>
              <a:rPr lang="hu-HU" sz="1500" b="1" dirty="0" smtClean="0">
                <a:solidFill>
                  <a:srgbClr val="404F56"/>
                </a:solidFill>
              </a:rPr>
              <a:t>Alkalmazottak </a:t>
            </a:r>
            <a:r>
              <a:rPr lang="hu-HU" sz="1500" b="1" dirty="0">
                <a:solidFill>
                  <a:srgbClr val="404F56"/>
                </a:solidFill>
              </a:rPr>
              <a:t>esetén: </a:t>
            </a:r>
            <a:r>
              <a:rPr lang="hu-HU" sz="1500" dirty="0">
                <a:solidFill>
                  <a:srgbClr val="404F56"/>
                </a:solidFill>
              </a:rPr>
              <a:t>30 napnál nem régebbi munkáltatói </a:t>
            </a:r>
            <a:r>
              <a:rPr lang="hu-HU" sz="1500" dirty="0" smtClean="0">
                <a:solidFill>
                  <a:srgbClr val="404F56"/>
                </a:solidFill>
              </a:rPr>
              <a:t>jövedelemigazolás + 3 havi bankszámlakivonat</a:t>
            </a:r>
            <a:r>
              <a:rPr lang="hu-HU" sz="1500" dirty="0">
                <a:solidFill>
                  <a:srgbClr val="404F56"/>
                </a:solidFill>
              </a:rPr>
              <a:t> </a:t>
            </a:r>
            <a:endParaRPr lang="hu-HU" sz="1500" dirty="0" smtClean="0">
              <a:solidFill>
                <a:srgbClr val="404F56"/>
              </a:solidFill>
            </a:endParaRPr>
          </a:p>
          <a:p>
            <a:pPr marL="0" indent="0">
              <a:buNone/>
            </a:pPr>
            <a:endParaRPr lang="hu-HU" sz="1500" dirty="0">
              <a:solidFill>
                <a:srgbClr val="404F56"/>
              </a:solidFill>
            </a:endParaRPr>
          </a:p>
          <a:p>
            <a:r>
              <a:rPr lang="hu-HU" sz="1500" b="1" dirty="0">
                <a:solidFill>
                  <a:srgbClr val="404F56"/>
                </a:solidFill>
              </a:rPr>
              <a:t>Egyéni vállalkozó esetén</a:t>
            </a:r>
            <a:r>
              <a:rPr lang="hu-HU" sz="1500" dirty="0">
                <a:solidFill>
                  <a:srgbClr val="404F56"/>
                </a:solidFill>
              </a:rPr>
              <a:t>: </a:t>
            </a:r>
            <a:endParaRPr lang="hu-HU" sz="1500" dirty="0" smtClean="0">
              <a:solidFill>
                <a:srgbClr val="404F56"/>
              </a:solidFill>
            </a:endParaRPr>
          </a:p>
          <a:p>
            <a:pPr marL="0" indent="0">
              <a:buNone/>
            </a:pPr>
            <a:endParaRPr lang="hu-HU" sz="1500" dirty="0" smtClean="0">
              <a:solidFill>
                <a:srgbClr val="404F56"/>
              </a:solidFill>
            </a:endParaRPr>
          </a:p>
          <a:p>
            <a:pPr lvl="1"/>
            <a:r>
              <a:rPr lang="hu-HU" sz="1500" dirty="0" smtClean="0">
                <a:solidFill>
                  <a:srgbClr val="404F56"/>
                </a:solidFill>
              </a:rPr>
              <a:t>egyéni </a:t>
            </a:r>
            <a:r>
              <a:rPr lang="hu-HU" sz="1500" dirty="0">
                <a:solidFill>
                  <a:srgbClr val="404F56"/>
                </a:solidFill>
              </a:rPr>
              <a:t>vállalkozó nyilvántartásba vételéről szóló </a:t>
            </a:r>
            <a:r>
              <a:rPr lang="hu-HU" sz="1500" dirty="0" smtClean="0">
                <a:solidFill>
                  <a:srgbClr val="404F56"/>
                </a:solidFill>
              </a:rPr>
              <a:t>igazolás</a:t>
            </a:r>
          </a:p>
          <a:p>
            <a:pPr lvl="1"/>
            <a:r>
              <a:rPr lang="hu-HU" sz="1500" dirty="0" smtClean="0">
                <a:solidFill>
                  <a:srgbClr val="404F56"/>
                </a:solidFill>
              </a:rPr>
              <a:t>30 </a:t>
            </a:r>
            <a:r>
              <a:rPr lang="hu-HU" sz="1500" dirty="0">
                <a:solidFill>
                  <a:srgbClr val="404F56"/>
                </a:solidFill>
              </a:rPr>
              <a:t>napnál nem régebbi nemleges NAV, helyi adó igazolás</a:t>
            </a:r>
            <a:r>
              <a:rPr lang="hu-HU" sz="1500" dirty="0" smtClean="0">
                <a:solidFill>
                  <a:srgbClr val="404F56"/>
                </a:solidFill>
              </a:rPr>
              <a:t>,</a:t>
            </a:r>
          </a:p>
          <a:p>
            <a:pPr lvl="1"/>
            <a:r>
              <a:rPr lang="hu-HU" sz="1500" dirty="0" smtClean="0">
                <a:solidFill>
                  <a:srgbClr val="404F56"/>
                </a:solidFill>
              </a:rPr>
              <a:t>NAV </a:t>
            </a:r>
            <a:r>
              <a:rPr lang="hu-HU" sz="1500" dirty="0">
                <a:solidFill>
                  <a:srgbClr val="404F56"/>
                </a:solidFill>
              </a:rPr>
              <a:t>jövedelemigazolás</a:t>
            </a:r>
            <a:r>
              <a:rPr lang="hu-HU" sz="1500" dirty="0" smtClean="0">
                <a:solidFill>
                  <a:srgbClr val="404F56"/>
                </a:solidFill>
              </a:rPr>
              <a:t>,</a:t>
            </a:r>
          </a:p>
          <a:p>
            <a:pPr lvl="1"/>
            <a:r>
              <a:rPr lang="hu-HU" sz="1500" dirty="0" smtClean="0">
                <a:solidFill>
                  <a:srgbClr val="404F56"/>
                </a:solidFill>
              </a:rPr>
              <a:t>utolsó </a:t>
            </a:r>
            <a:r>
              <a:rPr lang="hu-HU" sz="1500" dirty="0">
                <a:solidFill>
                  <a:srgbClr val="404F56"/>
                </a:solidFill>
              </a:rPr>
              <a:t>teljes és lezárt gazdasági év </a:t>
            </a:r>
            <a:r>
              <a:rPr lang="hu-HU" sz="1500" dirty="0" smtClean="0">
                <a:solidFill>
                  <a:srgbClr val="404F56"/>
                </a:solidFill>
              </a:rPr>
              <a:t>adóbevallása</a:t>
            </a:r>
          </a:p>
          <a:p>
            <a:pPr lvl="1"/>
            <a:r>
              <a:rPr lang="hu-HU" sz="1500" dirty="0" smtClean="0">
                <a:solidFill>
                  <a:srgbClr val="404F56"/>
                </a:solidFill>
              </a:rPr>
              <a:t>utolsó </a:t>
            </a:r>
            <a:r>
              <a:rPr lang="hu-HU" sz="1500" dirty="0">
                <a:solidFill>
                  <a:srgbClr val="404F56"/>
                </a:solidFill>
              </a:rPr>
              <a:t>3 hónap bankszámla </a:t>
            </a:r>
            <a:r>
              <a:rPr lang="hu-HU" sz="1500" dirty="0" smtClean="0">
                <a:solidFill>
                  <a:srgbClr val="404F56"/>
                </a:solidFill>
              </a:rPr>
              <a:t>kivonata </a:t>
            </a:r>
          </a:p>
          <a:p>
            <a:pPr lvl="1"/>
            <a:endParaRPr lang="hu-HU" sz="1500" dirty="0" smtClean="0">
              <a:solidFill>
                <a:srgbClr val="404F56"/>
              </a:solidFill>
            </a:endParaRPr>
          </a:p>
          <a:p>
            <a:pPr marL="457200" lvl="1" indent="0">
              <a:buNone/>
            </a:pPr>
            <a:r>
              <a:rPr lang="hu-HU" sz="1500" dirty="0" err="1" smtClean="0">
                <a:solidFill>
                  <a:srgbClr val="404F56"/>
                </a:solidFill>
              </a:rPr>
              <a:t>EVA-s</a:t>
            </a:r>
            <a:r>
              <a:rPr lang="hu-HU" sz="1500" dirty="0" smtClean="0">
                <a:solidFill>
                  <a:srgbClr val="404F56"/>
                </a:solidFill>
              </a:rPr>
              <a:t> </a:t>
            </a:r>
            <a:r>
              <a:rPr lang="hu-HU" sz="1500" dirty="0">
                <a:solidFill>
                  <a:srgbClr val="404F56"/>
                </a:solidFill>
              </a:rPr>
              <a:t>egyéni vállalkozó vagy bevétel alapú könyvelést végző gazdasági táraság esetében az adós éves nettó jövedelme számításának alapja szolgáltató tevékenység esetén az éves bevétel 50%-a, egyéb tevékenység esetén az éves bevétel 30%-a. Kisadózók tételes adóját </a:t>
            </a:r>
            <a:r>
              <a:rPr lang="hu-HU" sz="1500" b="1" dirty="0">
                <a:solidFill>
                  <a:srgbClr val="404F56"/>
                </a:solidFill>
              </a:rPr>
              <a:t>(KATA)</a:t>
            </a:r>
            <a:r>
              <a:rPr lang="hu-HU" sz="1500" dirty="0">
                <a:solidFill>
                  <a:srgbClr val="404F56"/>
                </a:solidFill>
              </a:rPr>
              <a:t> fizető egyéni vállalkozó esetén a jövedelem a megszerzett bevételről tett </a:t>
            </a:r>
            <a:r>
              <a:rPr lang="hu-HU" sz="1500" b="1" dirty="0">
                <a:solidFill>
                  <a:srgbClr val="404F56"/>
                </a:solidFill>
              </a:rPr>
              <a:t>nyilatkozatában feltüntetett bevételének a 60%-a,</a:t>
            </a:r>
            <a:r>
              <a:rPr lang="hu-HU" sz="1500" dirty="0">
                <a:solidFill>
                  <a:srgbClr val="404F56"/>
                </a:solidFill>
              </a:rPr>
              <a:t> több tag esetén annak fejenként egyenlő része, de mindkét esetben legalább a minimálbér minősül</a:t>
            </a:r>
            <a:r>
              <a:rPr lang="hu-HU" sz="1500" dirty="0" smtClean="0">
                <a:solidFill>
                  <a:srgbClr val="404F56"/>
                </a:solidFill>
              </a:rPr>
              <a:t>.</a:t>
            </a:r>
            <a:endParaRPr lang="hu-HU" sz="1500" dirty="0">
              <a:solidFill>
                <a:srgbClr val="404F56"/>
              </a:solidFill>
            </a:endParaRPr>
          </a:p>
          <a:p>
            <a:pPr marL="0" indent="0">
              <a:buNone/>
            </a:pPr>
            <a:endParaRPr lang="hu-HU" sz="1500" dirty="0">
              <a:solidFill>
                <a:srgbClr val="404F56"/>
              </a:solidFill>
            </a:endParaRPr>
          </a:p>
          <a:p>
            <a:pPr marL="0" indent="0">
              <a:buNone/>
            </a:pPr>
            <a:endParaRPr lang="hu-HU" sz="1500" dirty="0"/>
          </a:p>
        </p:txBody>
      </p:sp>
    </p:spTree>
    <p:extLst>
      <p:ext uri="{BB962C8B-B14F-4D97-AF65-F5344CB8AC3E}">
        <p14:creationId xmlns:p14="http://schemas.microsoft.com/office/powerpoint/2010/main" val="13560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404F56"/>
                </a:solidFill>
              </a:rPr>
              <a:t>Jövedelmek igazolása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>
          <a:xfrm>
            <a:off x="323528" y="1124744"/>
            <a:ext cx="8363160" cy="5256584"/>
          </a:xfrm>
        </p:spPr>
        <p:txBody>
          <a:bodyPr>
            <a:normAutofit fontScale="92500" lnSpcReduction="10000"/>
          </a:bodyPr>
          <a:lstStyle/>
          <a:p>
            <a:pPr marL="342900" lvl="4" indent="-342900">
              <a:buFont typeface="Arial" panose="020B0604020202020204" pitchFamily="34" charset="0"/>
              <a:buChar char="•"/>
            </a:pPr>
            <a:r>
              <a:rPr lang="hu-HU" sz="1500" b="1" dirty="0">
                <a:solidFill>
                  <a:srgbClr val="404F56"/>
                </a:solidFill>
              </a:rPr>
              <a:t>Bt. beltag, Kkt. tag adós esetén:</a:t>
            </a:r>
            <a:r>
              <a:rPr lang="hu-HU" sz="1500" dirty="0">
                <a:solidFill>
                  <a:srgbClr val="404F56"/>
                </a:solidFill>
              </a:rPr>
              <a:t> </a:t>
            </a:r>
            <a:endParaRPr lang="hu-HU" sz="1500" dirty="0" smtClean="0">
              <a:solidFill>
                <a:srgbClr val="404F56"/>
              </a:solidFill>
            </a:endParaRPr>
          </a:p>
          <a:p>
            <a:pPr marL="0" lvl="4" indent="0">
              <a:buNone/>
            </a:pPr>
            <a:endParaRPr lang="hu-HU" sz="1500" dirty="0">
              <a:solidFill>
                <a:srgbClr val="404F56"/>
              </a:solidFill>
            </a:endParaRPr>
          </a:p>
          <a:p>
            <a:pPr marL="742950" lvl="5" indent="-285750">
              <a:buFontTx/>
              <a:buChar char="-"/>
            </a:pPr>
            <a:r>
              <a:rPr lang="hu-HU" sz="1500" dirty="0" smtClean="0">
                <a:solidFill>
                  <a:srgbClr val="404F56"/>
                </a:solidFill>
              </a:rPr>
              <a:t>30 </a:t>
            </a:r>
            <a:r>
              <a:rPr lang="hu-HU" sz="1500" dirty="0">
                <a:solidFill>
                  <a:srgbClr val="404F56"/>
                </a:solidFill>
              </a:rPr>
              <a:t>napnál nem régebbi </a:t>
            </a:r>
            <a:r>
              <a:rPr lang="hu-HU" sz="1500" dirty="0" smtClean="0">
                <a:solidFill>
                  <a:srgbClr val="404F56"/>
                </a:solidFill>
              </a:rPr>
              <a:t>cégkivonat</a:t>
            </a:r>
          </a:p>
          <a:p>
            <a:pPr marL="742950" lvl="5" indent="-285750">
              <a:buFontTx/>
              <a:buChar char="-"/>
            </a:pPr>
            <a:r>
              <a:rPr lang="hu-HU" sz="1500" dirty="0" smtClean="0">
                <a:solidFill>
                  <a:srgbClr val="404F56"/>
                </a:solidFill>
              </a:rPr>
              <a:t>30 </a:t>
            </a:r>
            <a:r>
              <a:rPr lang="hu-HU" sz="1500" dirty="0">
                <a:solidFill>
                  <a:srgbClr val="404F56"/>
                </a:solidFill>
              </a:rPr>
              <a:t>napnál nem régebbi nemleges NAV, helyi adó </a:t>
            </a:r>
            <a:r>
              <a:rPr lang="hu-HU" sz="1500" dirty="0" smtClean="0">
                <a:solidFill>
                  <a:srgbClr val="404F56"/>
                </a:solidFill>
              </a:rPr>
              <a:t>igazolás</a:t>
            </a:r>
          </a:p>
          <a:p>
            <a:pPr marL="742950" lvl="5" indent="-285750">
              <a:buFontTx/>
              <a:buChar char="-"/>
            </a:pPr>
            <a:r>
              <a:rPr lang="hu-HU" sz="1500" dirty="0" smtClean="0">
                <a:solidFill>
                  <a:srgbClr val="404F56"/>
                </a:solidFill>
              </a:rPr>
              <a:t>NAV jövedelemigazolás</a:t>
            </a:r>
          </a:p>
          <a:p>
            <a:pPr marL="742950" lvl="5" indent="-285750">
              <a:buFontTx/>
              <a:buChar char="-"/>
            </a:pPr>
            <a:r>
              <a:rPr lang="hu-HU" sz="1500" dirty="0" smtClean="0">
                <a:solidFill>
                  <a:srgbClr val="404F56"/>
                </a:solidFill>
              </a:rPr>
              <a:t>a </a:t>
            </a:r>
            <a:r>
              <a:rPr lang="hu-HU" sz="1500" dirty="0">
                <a:solidFill>
                  <a:srgbClr val="404F56"/>
                </a:solidFill>
              </a:rPr>
              <a:t>vállalkozás utolsó teljes és lezárt évének </a:t>
            </a:r>
            <a:r>
              <a:rPr lang="hu-HU" sz="1500" dirty="0" smtClean="0">
                <a:solidFill>
                  <a:srgbClr val="404F56"/>
                </a:solidFill>
              </a:rPr>
              <a:t>beszámolója</a:t>
            </a:r>
          </a:p>
          <a:p>
            <a:pPr marL="457200" lvl="5" indent="0">
              <a:buNone/>
            </a:pPr>
            <a:r>
              <a:rPr lang="hu-HU" sz="1500" dirty="0" smtClean="0">
                <a:solidFill>
                  <a:srgbClr val="404F56"/>
                </a:solidFill>
              </a:rPr>
              <a:t>Az </a:t>
            </a:r>
            <a:r>
              <a:rPr lang="hu-HU" sz="1500" dirty="0">
                <a:solidFill>
                  <a:srgbClr val="404F56"/>
                </a:solidFill>
              </a:rPr>
              <a:t>Adós éves nettó jövedelmét a NAV jövedelemigazolás alapján kell megállapítani kiszűrve az egyszeri tételeket, mint pl. az ingatlan eladásából származó jövedelem. Ez esetben ez viszonylag egyszerű, hisz az osztalék a beszámolóban is szerepel (a kiegészítő mellékletben rendszerint személyre lebontva, ha nem, akkor ezt az információt be kell szerezni</a:t>
            </a:r>
            <a:r>
              <a:rPr lang="hu-HU" sz="1500" dirty="0" smtClean="0">
                <a:solidFill>
                  <a:srgbClr val="404F56"/>
                </a:solidFill>
              </a:rPr>
              <a:t>).</a:t>
            </a:r>
          </a:p>
          <a:p>
            <a:pPr marL="457200" lvl="5" indent="0">
              <a:buNone/>
            </a:pPr>
            <a:endParaRPr lang="hu-HU" sz="1500" dirty="0">
              <a:solidFill>
                <a:srgbClr val="404F56"/>
              </a:solidFill>
            </a:endParaRPr>
          </a:p>
          <a:p>
            <a:pPr marL="342900" lvl="4" indent="-342900">
              <a:buFont typeface="Arial" panose="020B0604020202020204" pitchFamily="34" charset="0"/>
              <a:buChar char="•"/>
            </a:pPr>
            <a:r>
              <a:rPr lang="hu-HU" sz="1500" b="1" dirty="0">
                <a:solidFill>
                  <a:srgbClr val="404F56"/>
                </a:solidFill>
              </a:rPr>
              <a:t>Kft. tag adós esetén: </a:t>
            </a:r>
            <a:endParaRPr lang="hu-HU" sz="1500" b="1" dirty="0" smtClean="0">
              <a:solidFill>
                <a:srgbClr val="404F56"/>
              </a:solidFill>
            </a:endParaRPr>
          </a:p>
          <a:p>
            <a:pPr marL="0" lvl="4" indent="0">
              <a:buNone/>
            </a:pPr>
            <a:endParaRPr lang="hu-HU" sz="1500" b="1" dirty="0" smtClean="0">
              <a:solidFill>
                <a:srgbClr val="404F56"/>
              </a:solidFill>
            </a:endParaRPr>
          </a:p>
          <a:p>
            <a:pPr marL="742950" lvl="5" indent="-285750">
              <a:buFontTx/>
              <a:buChar char="-"/>
            </a:pPr>
            <a:r>
              <a:rPr lang="hu-HU" sz="1500" dirty="0" smtClean="0">
                <a:solidFill>
                  <a:srgbClr val="404F56"/>
                </a:solidFill>
              </a:rPr>
              <a:t>30 </a:t>
            </a:r>
            <a:r>
              <a:rPr lang="hu-HU" sz="1500" dirty="0">
                <a:solidFill>
                  <a:srgbClr val="404F56"/>
                </a:solidFill>
              </a:rPr>
              <a:t>napnál nem régebbi </a:t>
            </a:r>
            <a:r>
              <a:rPr lang="hu-HU" sz="1500" dirty="0" smtClean="0">
                <a:solidFill>
                  <a:srgbClr val="404F56"/>
                </a:solidFill>
              </a:rPr>
              <a:t>cégkivonat</a:t>
            </a:r>
          </a:p>
          <a:p>
            <a:pPr marL="742950" lvl="5" indent="-285750">
              <a:buFontTx/>
              <a:buChar char="-"/>
            </a:pPr>
            <a:r>
              <a:rPr lang="hu-HU" sz="1500" dirty="0" smtClean="0">
                <a:solidFill>
                  <a:srgbClr val="404F56"/>
                </a:solidFill>
              </a:rPr>
              <a:t>30 </a:t>
            </a:r>
            <a:r>
              <a:rPr lang="hu-HU" sz="1500" dirty="0">
                <a:solidFill>
                  <a:srgbClr val="404F56"/>
                </a:solidFill>
              </a:rPr>
              <a:t>napnál nem régebbi nemleges NAV, helyi adó </a:t>
            </a:r>
            <a:r>
              <a:rPr lang="hu-HU" sz="1500" dirty="0" smtClean="0">
                <a:solidFill>
                  <a:srgbClr val="404F56"/>
                </a:solidFill>
              </a:rPr>
              <a:t>igazolás</a:t>
            </a:r>
          </a:p>
          <a:p>
            <a:pPr marL="742950" lvl="5" indent="-285750">
              <a:buFontTx/>
              <a:buChar char="-"/>
            </a:pPr>
            <a:r>
              <a:rPr lang="hu-HU" sz="1500" dirty="0" smtClean="0">
                <a:solidFill>
                  <a:srgbClr val="404F56"/>
                </a:solidFill>
              </a:rPr>
              <a:t>NAV jövedelemigazolás</a:t>
            </a:r>
          </a:p>
          <a:p>
            <a:pPr marL="742950" lvl="5" indent="-285750">
              <a:buFontTx/>
              <a:buChar char="-"/>
            </a:pPr>
            <a:r>
              <a:rPr lang="hu-HU" sz="1500" dirty="0" smtClean="0">
                <a:solidFill>
                  <a:srgbClr val="404F56"/>
                </a:solidFill>
              </a:rPr>
              <a:t>az </a:t>
            </a:r>
            <a:r>
              <a:rPr lang="hu-HU" sz="1500" dirty="0">
                <a:solidFill>
                  <a:srgbClr val="404F56"/>
                </a:solidFill>
              </a:rPr>
              <a:t>utolsó teljes és lezárt gazdasági évre vonatkozó </a:t>
            </a:r>
            <a:r>
              <a:rPr lang="hu-HU" sz="1500" dirty="0" smtClean="0">
                <a:solidFill>
                  <a:srgbClr val="404F56"/>
                </a:solidFill>
              </a:rPr>
              <a:t>beszámoló  </a:t>
            </a:r>
          </a:p>
          <a:p>
            <a:pPr marL="457200" lvl="5" indent="0">
              <a:buNone/>
            </a:pPr>
            <a:r>
              <a:rPr lang="hu-HU" sz="1500" dirty="0" smtClean="0">
                <a:solidFill>
                  <a:srgbClr val="404F56"/>
                </a:solidFill>
              </a:rPr>
              <a:t>A </a:t>
            </a:r>
            <a:r>
              <a:rPr lang="hu-HU" sz="1500" dirty="0">
                <a:solidFill>
                  <a:srgbClr val="404F56"/>
                </a:solidFill>
              </a:rPr>
              <a:t>nettó jövedelem megállapítása megegyezik az előző pontban részletezettel</a:t>
            </a:r>
            <a:r>
              <a:rPr lang="hu-HU" sz="1500" dirty="0" smtClean="0">
                <a:solidFill>
                  <a:srgbClr val="404F56"/>
                </a:solidFill>
              </a:rPr>
              <a:t>.</a:t>
            </a:r>
          </a:p>
          <a:p>
            <a:pPr marL="457200" lvl="5" indent="0">
              <a:buNone/>
            </a:pPr>
            <a:endParaRPr lang="hu-HU" sz="1500" dirty="0">
              <a:solidFill>
                <a:srgbClr val="404F56"/>
              </a:solidFill>
            </a:endParaRPr>
          </a:p>
          <a:p>
            <a:pPr marL="342900" lvl="4" indent="-342900">
              <a:buFont typeface="Arial" panose="020B0604020202020204" pitchFamily="34" charset="0"/>
              <a:buChar char="•"/>
            </a:pPr>
            <a:r>
              <a:rPr lang="hu-HU" sz="1500" b="1" dirty="0">
                <a:solidFill>
                  <a:srgbClr val="404F56"/>
                </a:solidFill>
              </a:rPr>
              <a:t>Egyéb jövedelem igazolása:</a:t>
            </a:r>
            <a:r>
              <a:rPr lang="hu-HU" sz="1500" dirty="0">
                <a:solidFill>
                  <a:srgbClr val="404F56"/>
                </a:solidFill>
              </a:rPr>
              <a:t> </a:t>
            </a:r>
            <a:r>
              <a:rPr lang="hu-HU" sz="1500" dirty="0" smtClean="0">
                <a:solidFill>
                  <a:srgbClr val="404F56"/>
                </a:solidFill>
              </a:rPr>
              <a:t>Leggyakoribb </a:t>
            </a:r>
            <a:r>
              <a:rPr lang="hu-HU" sz="1500" dirty="0">
                <a:solidFill>
                  <a:srgbClr val="404F56"/>
                </a:solidFill>
              </a:rPr>
              <a:t>az ingatlan </a:t>
            </a:r>
            <a:r>
              <a:rPr lang="hu-HU" sz="1500" dirty="0" smtClean="0">
                <a:solidFill>
                  <a:srgbClr val="404F56"/>
                </a:solidFill>
              </a:rPr>
              <a:t>bérbeadásból származó jövedelem. </a:t>
            </a:r>
            <a:r>
              <a:rPr lang="hu-HU" sz="1500" dirty="0">
                <a:solidFill>
                  <a:srgbClr val="404F56"/>
                </a:solidFill>
              </a:rPr>
              <a:t>Ez esetben a bérleti szerződés </a:t>
            </a:r>
            <a:r>
              <a:rPr lang="hu-HU" sz="1500" dirty="0" smtClean="0">
                <a:solidFill>
                  <a:srgbClr val="404F56"/>
                </a:solidFill>
              </a:rPr>
              <a:t>, ill. </a:t>
            </a:r>
            <a:r>
              <a:rPr lang="hu-HU" sz="1500" dirty="0">
                <a:solidFill>
                  <a:srgbClr val="404F56"/>
                </a:solidFill>
              </a:rPr>
              <a:t>a NAV jövedelemigazolás alapján kell a jövedelmet megállapítani, valamint az ingatlan-nyilvántartásban </a:t>
            </a:r>
            <a:r>
              <a:rPr lang="hu-HU" sz="1500" dirty="0" smtClean="0">
                <a:solidFill>
                  <a:srgbClr val="404F56"/>
                </a:solidFill>
              </a:rPr>
              <a:t>is ellenőrizni </a:t>
            </a:r>
            <a:r>
              <a:rPr lang="hu-HU" sz="1500" dirty="0">
                <a:solidFill>
                  <a:srgbClr val="404F56"/>
                </a:solidFill>
              </a:rPr>
              <a:t>kell, hogy az ingatlan az adós tulajdona. </a:t>
            </a:r>
            <a:r>
              <a:rPr lang="hu-HU" sz="1500" dirty="0" err="1">
                <a:solidFill>
                  <a:srgbClr val="404F56"/>
                </a:solidFill>
              </a:rPr>
              <a:t>EKHO-s</a:t>
            </a:r>
            <a:r>
              <a:rPr lang="hu-HU" sz="1500" dirty="0">
                <a:solidFill>
                  <a:srgbClr val="404F56"/>
                </a:solidFill>
              </a:rPr>
              <a:t> jövedelem, őstermelői jövedelem szintén elfogadható egyedi elbírálás alapján.</a:t>
            </a:r>
          </a:p>
          <a:p>
            <a:endParaRPr lang="hu-HU" sz="1500" dirty="0">
              <a:solidFill>
                <a:srgbClr val="404F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61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404F56"/>
                </a:solidFill>
              </a:rPr>
              <a:t>JTM</a:t>
            </a:r>
            <a:endParaRPr lang="hu-HU" dirty="0">
              <a:solidFill>
                <a:srgbClr val="404F5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zöveg helye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61264" y="980728"/>
                <a:ext cx="8225424" cy="5256584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hu-HU" sz="1500" dirty="0" smtClean="0">
                    <a:solidFill>
                      <a:srgbClr val="404F56"/>
                    </a:solidFill>
                  </a:rPr>
                  <a:t>Az ügyfélnek a hitelnyújtást követően fennálló havi adósságszolgálata és az igazolt havi nettó jövedelmének hányadosa azzal, hogy adóstársak esetén valamennyi adóstárs havi adósságszolgálata és igazolt havi nettó jövedelme összesítve értendő.</a:t>
                </a:r>
              </a:p>
              <a:p>
                <a:pPr marL="0" indent="0" algn="ctr">
                  <a:buNone/>
                </a:pPr>
                <a:endParaRPr lang="hu-HU" sz="1600" dirty="0" smtClean="0">
                  <a:solidFill>
                    <a:srgbClr val="404F56"/>
                  </a:solidFill>
                </a:endParaRPr>
              </a:p>
              <a:p>
                <a:pPr marL="0" indent="0" algn="ctr">
                  <a:buNone/>
                </a:pPr>
                <a:endParaRPr lang="hu-HU" sz="1600" dirty="0" smtClean="0">
                  <a:solidFill>
                    <a:srgbClr val="404F56"/>
                  </a:solidFill>
                </a:endParaRPr>
              </a:p>
              <a:p>
                <a:pPr marL="0" indent="0" algn="ctr">
                  <a:buNone/>
                </a:pPr>
                <a:r>
                  <a:rPr lang="hu-HU" sz="1600" dirty="0" smtClean="0">
                    <a:solidFill>
                      <a:srgbClr val="404F56"/>
                    </a:solidFill>
                  </a:rPr>
                  <a:t>JTM =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1600" i="1" smtClean="0">
                            <a:solidFill>
                              <a:srgbClr val="404F56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hu-HU" sz="1600" b="0" i="1" smtClean="0">
                            <a:solidFill>
                              <a:srgbClr val="404F56"/>
                            </a:solidFill>
                            <a:latin typeface="Cambria Math"/>
                          </a:rPr>
                          <m:t>h𝑎𝑣𝑖</m:t>
                        </m:r>
                        <m:r>
                          <a:rPr lang="hu-HU" sz="1600" b="0" i="1" smtClean="0">
                            <a:solidFill>
                              <a:srgbClr val="404F56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hu-HU" sz="1600" b="0" i="1" smtClean="0">
                            <a:solidFill>
                              <a:srgbClr val="404F56"/>
                            </a:solidFill>
                            <a:latin typeface="Cambria Math"/>
                          </a:rPr>
                          <m:t>𝑎𝑑</m:t>
                        </m:r>
                        <m:r>
                          <a:rPr lang="hu-HU" sz="1600" b="0" i="1" smtClean="0">
                            <a:solidFill>
                              <a:srgbClr val="404F56"/>
                            </a:solidFill>
                            <a:latin typeface="Cambria Math"/>
                          </a:rPr>
                          <m:t>ó</m:t>
                        </m:r>
                        <m:r>
                          <a:rPr lang="hu-HU" sz="1600" b="0" i="1" smtClean="0">
                            <a:solidFill>
                              <a:srgbClr val="404F56"/>
                            </a:solidFill>
                            <a:latin typeface="Cambria Math"/>
                          </a:rPr>
                          <m:t>𝑠𝑠</m:t>
                        </m:r>
                        <m:r>
                          <a:rPr lang="hu-HU" sz="1600" b="0" i="1" smtClean="0">
                            <a:solidFill>
                              <a:srgbClr val="404F56"/>
                            </a:solidFill>
                            <a:latin typeface="Cambria Math"/>
                          </a:rPr>
                          <m:t>á</m:t>
                        </m:r>
                        <m:r>
                          <a:rPr lang="hu-HU" sz="1600" b="0" i="1" smtClean="0">
                            <a:solidFill>
                              <a:srgbClr val="404F56"/>
                            </a:solidFill>
                            <a:latin typeface="Cambria Math"/>
                          </a:rPr>
                          <m:t>𝑔𝑠𝑧𝑜𝑙𝑔</m:t>
                        </m:r>
                        <m:r>
                          <a:rPr lang="hu-HU" sz="1600" b="0" i="1" smtClean="0">
                            <a:solidFill>
                              <a:srgbClr val="404F56"/>
                            </a:solidFill>
                            <a:latin typeface="Cambria Math"/>
                          </a:rPr>
                          <m:t>á</m:t>
                        </m:r>
                        <m:r>
                          <a:rPr lang="hu-HU" sz="1600" b="0" i="1" smtClean="0">
                            <a:solidFill>
                              <a:srgbClr val="404F56"/>
                            </a:solidFill>
                            <a:latin typeface="Cambria Math"/>
                          </a:rPr>
                          <m:t>𝑙𝑎𝑡</m:t>
                        </m:r>
                      </m:num>
                      <m:den>
                        <m:r>
                          <a:rPr lang="hu-HU" sz="1600" b="0" i="1" smtClean="0">
                            <a:solidFill>
                              <a:srgbClr val="404F56"/>
                            </a:solidFill>
                            <a:latin typeface="Cambria Math"/>
                          </a:rPr>
                          <m:t>𝑖𝑔𝑎𝑧𝑜𝑙𝑡</m:t>
                        </m:r>
                        <m:r>
                          <a:rPr lang="hu-HU" sz="1600" b="0" i="1" smtClean="0">
                            <a:solidFill>
                              <a:srgbClr val="404F56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hu-HU" sz="1600" b="0" i="1" smtClean="0">
                            <a:solidFill>
                              <a:srgbClr val="404F56"/>
                            </a:solidFill>
                            <a:latin typeface="Cambria Math"/>
                          </a:rPr>
                          <m:t>h𝑎𝑣𝑖</m:t>
                        </m:r>
                        <m:r>
                          <a:rPr lang="hu-HU" sz="1600" b="0" i="1" smtClean="0">
                            <a:solidFill>
                              <a:srgbClr val="404F56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hu-HU" sz="1600" b="0" i="1" smtClean="0">
                            <a:solidFill>
                              <a:srgbClr val="404F56"/>
                            </a:solidFill>
                            <a:latin typeface="Cambria Math"/>
                          </a:rPr>
                          <m:t>𝑛𝑒𝑡𝑡</m:t>
                        </m:r>
                        <m:r>
                          <a:rPr lang="hu-HU" sz="1600" b="0" i="1" smtClean="0">
                            <a:solidFill>
                              <a:srgbClr val="404F56"/>
                            </a:solidFill>
                            <a:latin typeface="Cambria Math"/>
                          </a:rPr>
                          <m:t>ó </m:t>
                        </m:r>
                        <m:r>
                          <a:rPr lang="hu-HU" sz="1600" b="0" i="1" smtClean="0">
                            <a:solidFill>
                              <a:srgbClr val="404F56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hu-HU" sz="1600" b="0" i="1" smtClean="0">
                            <a:solidFill>
                              <a:srgbClr val="404F56"/>
                            </a:solidFill>
                            <a:latin typeface="Cambria Math"/>
                          </a:rPr>
                          <m:t>ö</m:t>
                        </m:r>
                        <m:r>
                          <a:rPr lang="hu-HU" sz="1600" b="0" i="1" smtClean="0">
                            <a:solidFill>
                              <a:srgbClr val="404F56"/>
                            </a:solidFill>
                            <a:latin typeface="Cambria Math"/>
                          </a:rPr>
                          <m:t>𝑣𝑒𝑑𝑒𝑙𝑒𝑚</m:t>
                        </m:r>
                      </m:den>
                    </m:f>
                  </m:oMath>
                </a14:m>
                <a:endParaRPr lang="hu-HU" sz="1600" dirty="0" smtClean="0">
                  <a:solidFill>
                    <a:srgbClr val="404F56"/>
                  </a:solidFill>
                  <a:latin typeface="Calibri" panose="020F0502020204030204" pitchFamily="34" charset="0"/>
                </a:endParaRPr>
              </a:p>
              <a:p>
                <a:pPr marL="0" indent="0" algn="ctr">
                  <a:buNone/>
                </a:pPr>
                <a:endParaRPr lang="hu-HU" sz="1600" dirty="0">
                  <a:solidFill>
                    <a:srgbClr val="404F56"/>
                  </a:solidFill>
                  <a:latin typeface="Calibri" panose="020F0502020204030204" pitchFamily="34" charset="0"/>
                </a:endParaRPr>
              </a:p>
              <a:p>
                <a:pPr marL="0" indent="0" algn="just">
                  <a:buNone/>
                </a:pPr>
                <a:endParaRPr lang="hu-HU" sz="1500" u="sng" dirty="0">
                  <a:solidFill>
                    <a:srgbClr val="404F56"/>
                  </a:solidFill>
                  <a:latin typeface="Calibri" panose="020F0502020204030204" pitchFamily="34" charset="0"/>
                </a:endParaRPr>
              </a:p>
              <a:p>
                <a:pPr marL="0" indent="0" algn="just">
                  <a:buNone/>
                </a:pPr>
                <a:r>
                  <a:rPr lang="hu-HU" sz="1500" u="sng" dirty="0" smtClean="0">
                    <a:solidFill>
                      <a:srgbClr val="404F56"/>
                    </a:solidFill>
                    <a:latin typeface="Calibri" panose="020F0502020204030204" pitchFamily="34" charset="0"/>
                  </a:rPr>
                  <a:t>JTM limitek:</a:t>
                </a:r>
              </a:p>
              <a:p>
                <a:pPr marL="0" indent="0" algn="just">
                  <a:buNone/>
                </a:pPr>
                <a:endParaRPr lang="hu-HU" sz="1600" dirty="0" smtClean="0">
                  <a:solidFill>
                    <a:srgbClr val="404F56"/>
                  </a:solidFill>
                  <a:latin typeface="Calibri" panose="020F0502020204030204" pitchFamily="34" charset="0"/>
                </a:endParaRPr>
              </a:p>
              <a:p>
                <a:pPr marL="0" indent="0" algn="just">
                  <a:buNone/>
                </a:pPr>
                <a:endParaRPr lang="hu-HU" sz="1600" dirty="0" smtClean="0">
                  <a:solidFill>
                    <a:srgbClr val="404F56"/>
                  </a:solidFill>
                  <a:latin typeface="Calibri" panose="020F0502020204030204" pitchFamily="34" charset="0"/>
                </a:endParaRPr>
              </a:p>
              <a:p>
                <a:pPr marL="0" indent="0" algn="just">
                  <a:buNone/>
                </a:pPr>
                <a:endParaRPr lang="hu-HU" sz="1600" u="sng" dirty="0" smtClean="0">
                  <a:solidFill>
                    <a:srgbClr val="404F56"/>
                  </a:solidFill>
                  <a:latin typeface="Calibri" panose="020F0502020204030204" pitchFamily="34" charset="0"/>
                </a:endParaRPr>
              </a:p>
              <a:p>
                <a:pPr marL="0" indent="0" algn="just">
                  <a:buNone/>
                </a:pPr>
                <a:endParaRPr lang="hu-HU" sz="1600" u="sng" dirty="0">
                  <a:solidFill>
                    <a:srgbClr val="404F56"/>
                  </a:solidFill>
                  <a:latin typeface="Calibri" panose="020F0502020204030204" pitchFamily="34" charset="0"/>
                </a:endParaRPr>
              </a:p>
              <a:p>
                <a:pPr marL="0" indent="0" algn="just">
                  <a:buNone/>
                </a:pPr>
                <a:endParaRPr lang="hu-HU" sz="1600" u="sng" dirty="0" smtClean="0">
                  <a:solidFill>
                    <a:srgbClr val="404F56"/>
                  </a:solidFill>
                  <a:latin typeface="Calibri" panose="020F0502020204030204" pitchFamily="34" charset="0"/>
                </a:endParaRPr>
              </a:p>
              <a:p>
                <a:pPr marL="0" indent="0" algn="just">
                  <a:buNone/>
                </a:pPr>
                <a:endParaRPr lang="hu-HU" sz="1500" u="sng" dirty="0" smtClean="0">
                  <a:solidFill>
                    <a:srgbClr val="404F56"/>
                  </a:solidFill>
                  <a:latin typeface="Calibri" panose="020F0502020204030204" pitchFamily="34" charset="0"/>
                </a:endParaRPr>
              </a:p>
              <a:p>
                <a:pPr marL="0" indent="0" algn="just">
                  <a:buNone/>
                </a:pPr>
                <a:endParaRPr lang="hu-HU" sz="1500" u="sng" dirty="0" smtClean="0">
                  <a:solidFill>
                    <a:srgbClr val="404F56"/>
                  </a:solidFill>
                  <a:latin typeface="Calibri" panose="020F0502020204030204" pitchFamily="34" charset="0"/>
                </a:endParaRPr>
              </a:p>
              <a:p>
                <a:pPr marL="0" indent="0" algn="just">
                  <a:buNone/>
                </a:pPr>
                <a:endParaRPr lang="hu-HU" sz="1600" dirty="0" smtClean="0">
                  <a:solidFill>
                    <a:srgbClr val="404F56"/>
                  </a:solidFill>
                  <a:latin typeface="Calibri" panose="020F0502020204030204" pitchFamily="34" charset="0"/>
                </a:endParaRPr>
              </a:p>
              <a:p>
                <a:pPr marL="0" indent="0" algn="just">
                  <a:buNone/>
                </a:pPr>
                <a:endParaRPr lang="hu-HU" sz="1600" dirty="0" smtClean="0">
                  <a:solidFill>
                    <a:srgbClr val="404F56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Szöveg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61264" y="980728"/>
                <a:ext cx="8225424" cy="5256584"/>
              </a:xfrm>
              <a:blipFill rotWithShape="1">
                <a:blip r:embed="rId2"/>
                <a:stretch>
                  <a:fillRect l="-297" t="-232" r="-29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582994"/>
              </p:ext>
            </p:extLst>
          </p:nvPr>
        </p:nvGraphicFramePr>
        <p:xfrm>
          <a:off x="1619672" y="3789040"/>
          <a:ext cx="5760641" cy="2304256"/>
        </p:xfrm>
        <a:graphic>
          <a:graphicData uri="http://schemas.openxmlformats.org/drawingml/2006/table">
            <a:tbl>
              <a:tblPr firstRow="1" firstCol="1" bandRow="1"/>
              <a:tblGrid>
                <a:gridCol w="3213889"/>
                <a:gridCol w="1273376"/>
                <a:gridCol w="1273376"/>
              </a:tblGrid>
              <a:tr h="587828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hu-H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1000" b="1" dirty="0" smtClean="0">
                        <a:effectLst/>
                        <a:latin typeface="Arial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000" b="1" dirty="0" smtClean="0">
                          <a:effectLst/>
                          <a:latin typeface="Arial"/>
                          <a:ea typeface="Times New Roman"/>
                        </a:rPr>
                        <a:t>Az </a:t>
                      </a:r>
                      <a:r>
                        <a:rPr lang="hu-HU" sz="1000" b="1" dirty="0">
                          <a:effectLst/>
                          <a:latin typeface="Arial"/>
                          <a:ea typeface="Times New Roman"/>
                        </a:rPr>
                        <a:t>ügyfelek (adós/adóstárs) összesített igazolt havi nettó jövedelme</a:t>
                      </a:r>
                      <a:endParaRPr lang="hu-H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20284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1000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0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500eFt </a:t>
                      </a:r>
                      <a:r>
                        <a:rPr lang="hu-HU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alatti</a:t>
                      </a:r>
                      <a:endParaRPr lang="hu-H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1000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0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min</a:t>
                      </a:r>
                      <a:r>
                        <a:rPr lang="hu-HU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. </a:t>
                      </a:r>
                      <a:r>
                        <a:rPr lang="hu-HU" sz="10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500eFt </a:t>
                      </a:r>
                      <a:endParaRPr lang="hu-H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7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hu-HU" sz="1000" dirty="0" smtClean="0">
                        <a:solidFill>
                          <a:srgbClr val="404F5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1000" dirty="0" smtClean="0">
                          <a:solidFill>
                            <a:srgbClr val="404F5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Éves változó kamatozású hitelek esetén</a:t>
                      </a:r>
                      <a:endParaRPr lang="hu-HU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JTM </a:t>
                      </a:r>
                      <a:r>
                        <a:rPr lang="hu-HU" sz="10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max</a:t>
                      </a:r>
                      <a:r>
                        <a:rPr lang="hu-HU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. 25%</a:t>
                      </a:r>
                      <a:endParaRPr lang="hu-H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JTM </a:t>
                      </a:r>
                      <a:r>
                        <a:rPr lang="hu-HU" sz="10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max</a:t>
                      </a:r>
                      <a:r>
                        <a:rPr lang="hu-HU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. 30%</a:t>
                      </a:r>
                      <a:endParaRPr lang="hu-H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3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hu-HU" sz="1000" dirty="0" smtClean="0">
                        <a:solidFill>
                          <a:srgbClr val="404F5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000" dirty="0" smtClean="0">
                          <a:solidFill>
                            <a:srgbClr val="404F5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Rögzített 5 éves hitelek esetén</a:t>
                      </a:r>
                      <a:endParaRPr lang="hu-HU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JTM max. 35%</a:t>
                      </a:r>
                      <a:endParaRPr lang="hu-H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JTM max. 40%</a:t>
                      </a:r>
                      <a:endParaRPr lang="hu-H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hu-HU" sz="1000" dirty="0" smtClean="0">
                        <a:solidFill>
                          <a:srgbClr val="404F5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000" dirty="0" smtClean="0">
                          <a:solidFill>
                            <a:srgbClr val="404F5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Rögzített 10 éves hitelek esetén</a:t>
                      </a:r>
                      <a:endParaRPr lang="hu-HU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JTM </a:t>
                      </a:r>
                      <a:r>
                        <a:rPr lang="hu-HU" sz="10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max</a:t>
                      </a:r>
                      <a:r>
                        <a:rPr lang="hu-HU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. </a:t>
                      </a:r>
                      <a:r>
                        <a:rPr lang="hu-HU" sz="10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45%</a:t>
                      </a:r>
                      <a:endParaRPr lang="hu-H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JTM </a:t>
                      </a:r>
                      <a:r>
                        <a:rPr lang="hu-HU" sz="10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max</a:t>
                      </a:r>
                      <a:r>
                        <a:rPr lang="hu-HU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. </a:t>
                      </a:r>
                      <a:r>
                        <a:rPr lang="hu-HU" sz="10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45%</a:t>
                      </a:r>
                      <a:endParaRPr lang="hu-H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054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251520" y="5517232"/>
            <a:ext cx="7687712" cy="1008112"/>
          </a:xfrm>
        </p:spPr>
        <p:txBody>
          <a:bodyPr/>
          <a:lstStyle/>
          <a:p>
            <a:r>
              <a:rPr lang="hu-HU" dirty="0" smtClean="0"/>
              <a:t>Fedezetek 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251520" y="4941168"/>
            <a:ext cx="7625160" cy="709739"/>
          </a:xfrm>
        </p:spPr>
        <p:txBody>
          <a:bodyPr/>
          <a:lstStyle/>
          <a:p>
            <a:r>
              <a:rPr lang="hu-HU" dirty="0" smtClean="0"/>
              <a:t>Jelzáloghitelezés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9764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404F56"/>
                </a:solidFill>
              </a:rPr>
              <a:t>ELFOGADHATÓ INGATLANFEDEZETEK</a:t>
            </a:r>
            <a:endParaRPr lang="hu-HU" dirty="0">
              <a:solidFill>
                <a:srgbClr val="404F56"/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>
          <a:xfrm>
            <a:off x="461264" y="1412776"/>
            <a:ext cx="8225424" cy="44919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 smtClean="0">
                <a:solidFill>
                  <a:srgbClr val="404F56"/>
                </a:solidFill>
              </a:rPr>
              <a:t>Magyarország területén található összkomfortos ingatlan, melynek </a:t>
            </a:r>
            <a:r>
              <a:rPr lang="hu-HU" b="1" dirty="0" smtClean="0">
                <a:solidFill>
                  <a:srgbClr val="404F56"/>
                </a:solidFill>
              </a:rPr>
              <a:t>minimális piaci értéke 8.000.000,- HUF</a:t>
            </a:r>
            <a:r>
              <a:rPr lang="hu-HU" dirty="0" smtClean="0">
                <a:solidFill>
                  <a:srgbClr val="404F56"/>
                </a:solidFill>
              </a:rPr>
              <a:t>, továbbá amely az ingatlan nyilvántartás szerint:</a:t>
            </a:r>
          </a:p>
          <a:p>
            <a:pPr marL="0" indent="0">
              <a:buNone/>
            </a:pPr>
            <a:endParaRPr lang="hu-HU" dirty="0" smtClean="0">
              <a:solidFill>
                <a:srgbClr val="404F56"/>
              </a:solidFill>
            </a:endParaRPr>
          </a:p>
          <a:p>
            <a:r>
              <a:rPr lang="hu-HU" dirty="0" smtClean="0">
                <a:solidFill>
                  <a:srgbClr val="404F56"/>
                </a:solidFill>
              </a:rPr>
              <a:t>Lakás, lakóház, családi ház</a:t>
            </a:r>
          </a:p>
          <a:p>
            <a:r>
              <a:rPr lang="hu-HU" dirty="0" smtClean="0">
                <a:solidFill>
                  <a:srgbClr val="404F56"/>
                </a:solidFill>
              </a:rPr>
              <a:t>Üdülő, hétvégi ház</a:t>
            </a:r>
          </a:p>
          <a:p>
            <a:r>
              <a:rPr lang="hu-HU" dirty="0">
                <a:solidFill>
                  <a:srgbClr val="404F56"/>
                </a:solidFill>
              </a:rPr>
              <a:t>G</a:t>
            </a:r>
            <a:r>
              <a:rPr lang="hu-HU" dirty="0" smtClean="0">
                <a:solidFill>
                  <a:srgbClr val="404F56"/>
                </a:solidFill>
              </a:rPr>
              <a:t>arázs (csak kiegészítő biztosíték)</a:t>
            </a:r>
          </a:p>
          <a:p>
            <a:r>
              <a:rPr lang="hu-HU" dirty="0" smtClean="0">
                <a:solidFill>
                  <a:srgbClr val="404F56"/>
                </a:solidFill>
              </a:rPr>
              <a:t>Építési telek</a:t>
            </a:r>
          </a:p>
          <a:p>
            <a:r>
              <a:rPr lang="hu-HU" dirty="0" smtClean="0">
                <a:solidFill>
                  <a:srgbClr val="404F56"/>
                </a:solidFill>
              </a:rPr>
              <a:t>Belterületi, külterületi</a:t>
            </a:r>
          </a:p>
          <a:p>
            <a:pPr marL="0" indent="0">
              <a:buNone/>
            </a:pPr>
            <a:endParaRPr lang="hu-HU" dirty="0" smtClean="0">
              <a:solidFill>
                <a:srgbClr val="404F56"/>
              </a:solidFill>
            </a:endParaRPr>
          </a:p>
          <a:p>
            <a:pPr marL="0" indent="0">
              <a:buNone/>
            </a:pPr>
            <a:r>
              <a:rPr lang="hu-HU" b="1" i="1" dirty="0" smtClean="0">
                <a:solidFill>
                  <a:srgbClr val="404F56"/>
                </a:solidFill>
              </a:rPr>
              <a:t>Területi hatály:</a:t>
            </a:r>
          </a:p>
          <a:p>
            <a:endParaRPr lang="hu-HU" dirty="0" smtClean="0">
              <a:solidFill>
                <a:srgbClr val="404F56"/>
              </a:solidFill>
            </a:endParaRPr>
          </a:p>
          <a:p>
            <a:r>
              <a:rPr lang="hu-HU" dirty="0" smtClean="0">
                <a:solidFill>
                  <a:srgbClr val="404F56"/>
                </a:solidFill>
              </a:rPr>
              <a:t>Elsősorban bankfiókjaink vonzáskörzetében található településeken lévő ingatlanfedezeteket fogadjuk el biztosítékként (Pl. Kelet-Magyarországon nem)</a:t>
            </a:r>
          </a:p>
          <a:p>
            <a:r>
              <a:rPr lang="hu-HU" dirty="0" smtClean="0">
                <a:solidFill>
                  <a:srgbClr val="404F56"/>
                </a:solidFill>
              </a:rPr>
              <a:t>A bank egyedi engedély alapján dönt a nem a bankfiókok vonzáskörzetében található ingatlanfedezet elfogadhatóságáról.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0197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404F56"/>
                </a:solidFill>
              </a:rPr>
              <a:t>Felvehető maximális hitel összeg I.</a:t>
            </a:r>
            <a:endParaRPr lang="hu-HU" dirty="0">
              <a:solidFill>
                <a:srgbClr val="404F56"/>
              </a:solidFill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0"/>
          </p:nvPr>
        </p:nvSpPr>
        <p:spPr>
          <a:xfrm>
            <a:off x="461264" y="1385319"/>
            <a:ext cx="8225424" cy="449195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hu-HU" b="1" dirty="0" smtClean="0">
                <a:solidFill>
                  <a:srgbClr val="FF0000"/>
                </a:solidFill>
              </a:rPr>
              <a:t>Kiemelt </a:t>
            </a:r>
            <a:r>
              <a:rPr lang="hu-HU" b="1" dirty="0">
                <a:solidFill>
                  <a:srgbClr val="FF0000"/>
                </a:solidFill>
              </a:rPr>
              <a:t>települések =&gt; LTV: 80</a:t>
            </a:r>
            <a:r>
              <a:rPr lang="hu-HU" b="1" dirty="0" smtClean="0">
                <a:solidFill>
                  <a:srgbClr val="FF0000"/>
                </a:solidFill>
              </a:rPr>
              <a:t>% </a:t>
            </a:r>
          </a:p>
          <a:p>
            <a:pPr marL="0" lvl="0" indent="0">
              <a:buNone/>
            </a:pPr>
            <a:endParaRPr lang="hu-HU" b="1" dirty="0" smtClean="0">
              <a:solidFill>
                <a:srgbClr val="FF0000"/>
              </a:solidFill>
            </a:endParaRPr>
          </a:p>
          <a:p>
            <a:r>
              <a:rPr lang="hu-HU" dirty="0" smtClean="0"/>
              <a:t>Budapest</a:t>
            </a:r>
            <a:r>
              <a:rPr lang="hu-HU" dirty="0"/>
              <a:t>, Győr, Sopron, Szombathely, Székesfehérvár, </a:t>
            </a:r>
            <a:r>
              <a:rPr lang="hu-HU" dirty="0" smtClean="0"/>
              <a:t>Veszprém, Mosonmagyaróvár, Balatonfüred</a:t>
            </a:r>
          </a:p>
          <a:p>
            <a:r>
              <a:rPr lang="hu-HU" u="sng" dirty="0" smtClean="0"/>
              <a:t>Pest megyében </a:t>
            </a:r>
            <a:r>
              <a:rPr lang="hu-HU" dirty="0" smtClean="0"/>
              <a:t>a következő települések: </a:t>
            </a:r>
            <a:r>
              <a:rPr lang="hu-HU" dirty="0"/>
              <a:t>Budaörs, Törökbálint, Diósd, Budakeszi, Nagykovácsi, Solymár, Üröm, Budakalász, Pomáz, Szentendre, </a:t>
            </a:r>
            <a:r>
              <a:rPr lang="hu-HU" dirty="0" smtClean="0"/>
              <a:t>Dunakeszi</a:t>
            </a:r>
            <a:endParaRPr lang="hu-HU" dirty="0"/>
          </a:p>
          <a:p>
            <a:pPr marL="0" lvl="0" indent="0">
              <a:buNone/>
            </a:pPr>
            <a:endParaRPr lang="hu-HU" b="1" dirty="0" smtClean="0"/>
          </a:p>
          <a:p>
            <a:pPr marL="0" lv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Feltételek:</a:t>
            </a:r>
          </a:p>
          <a:p>
            <a:pPr marL="0" indent="0">
              <a:buNone/>
            </a:pPr>
            <a:endParaRPr lang="hu-HU" dirty="0"/>
          </a:p>
          <a:p>
            <a:pPr lvl="0"/>
            <a:r>
              <a:rPr lang="hu-HU" dirty="0"/>
              <a:t>min. 400.000,</a:t>
            </a:r>
            <a:r>
              <a:rPr lang="hu-HU" dirty="0" err="1"/>
              <a:t>-Ft</a:t>
            </a:r>
            <a:r>
              <a:rPr lang="hu-HU" dirty="0"/>
              <a:t> havi jövedelem</a:t>
            </a:r>
          </a:p>
          <a:p>
            <a:pPr lvl="0"/>
            <a:r>
              <a:rPr lang="hu-HU" dirty="0"/>
              <a:t>kizárólag FIX kamatozású hitel (5 ill. 10 éves kamatperiódus) igénylése esetén</a:t>
            </a:r>
          </a:p>
          <a:p>
            <a:pPr lvl="0"/>
            <a:r>
              <a:rPr lang="hu-HU" dirty="0" smtClean="0"/>
              <a:t>JTM </a:t>
            </a:r>
            <a:r>
              <a:rPr lang="hu-HU" dirty="0" err="1"/>
              <a:t>max</a:t>
            </a:r>
            <a:r>
              <a:rPr lang="hu-HU" dirty="0"/>
              <a:t>. 35% 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 </a:t>
            </a:r>
          </a:p>
          <a:p>
            <a:pPr marL="0" indent="0">
              <a:buNone/>
            </a:pPr>
            <a:r>
              <a:rPr lang="hu-HU" dirty="0"/>
              <a:t> 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8485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2"/>
          <p:cNvSpPr txBox="1">
            <a:spLocks/>
          </p:cNvSpPr>
          <p:nvPr/>
        </p:nvSpPr>
        <p:spPr>
          <a:xfrm>
            <a:off x="539552" y="1340768"/>
            <a:ext cx="822542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L</a:t>
            </a:r>
            <a:r>
              <a:rPr lang="hu-HU" b="1" dirty="0" smtClean="0">
                <a:solidFill>
                  <a:schemeClr val="accent1">
                    <a:lumMod val="50000"/>
                  </a:schemeClr>
                </a:solidFill>
              </a:rPr>
              <a:t>egjobb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besorolású („A“ kategória) települések =&gt; LTV: 70</a:t>
            </a:r>
            <a:r>
              <a:rPr lang="hu-HU" b="1" dirty="0" smtClean="0">
                <a:solidFill>
                  <a:schemeClr val="accent1">
                    <a:lumMod val="50000"/>
                  </a:schemeClr>
                </a:solidFill>
              </a:rPr>
              <a:t>%</a:t>
            </a:r>
          </a:p>
          <a:p>
            <a:pPr marL="0" lvl="0" indent="0">
              <a:buNone/>
            </a:pPr>
            <a:endParaRPr lang="hu-HU" b="1" dirty="0"/>
          </a:p>
          <a:p>
            <a:r>
              <a:rPr lang="hu-HU" dirty="0">
                <a:solidFill>
                  <a:srgbClr val="404F56"/>
                </a:solidFill>
              </a:rPr>
              <a:t>Amennyiben az ügyfél, illetve adóstársak esetén az ügyfelek összesített igazolt havi nettó jövedelme meghaladja a 400.000,- </a:t>
            </a:r>
            <a:r>
              <a:rPr lang="hu-HU" dirty="0" smtClean="0">
                <a:solidFill>
                  <a:srgbClr val="404F56"/>
                </a:solidFill>
              </a:rPr>
              <a:t>HUF-ot </a:t>
            </a:r>
            <a:endParaRPr lang="hu-HU" dirty="0">
              <a:solidFill>
                <a:srgbClr val="404F56"/>
              </a:solidFill>
            </a:endParaRPr>
          </a:p>
          <a:p>
            <a:pPr marL="0" lvl="0" indent="0">
              <a:buNone/>
            </a:pPr>
            <a:endParaRPr lang="hu-HU" dirty="0"/>
          </a:p>
          <a:p>
            <a:pPr marL="0" lvl="0" indent="0">
              <a:buNone/>
            </a:pPr>
            <a:r>
              <a:rPr lang="hu-HU" b="1" dirty="0" smtClean="0">
                <a:solidFill>
                  <a:schemeClr val="accent1">
                    <a:lumMod val="50000"/>
                  </a:schemeClr>
                </a:solidFill>
              </a:rPr>
              <a:t>Átlagos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települések </a:t>
            </a:r>
            <a:r>
              <a:rPr lang="hu-HU" b="1" dirty="0" smtClean="0">
                <a:solidFill>
                  <a:schemeClr val="accent1">
                    <a:lumMod val="50000"/>
                  </a:schemeClr>
                </a:solidFill>
              </a:rPr>
              <a:t>(„B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“ kategória) =&gt; LTV: 60%</a:t>
            </a:r>
            <a:endParaRPr lang="hu-HU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hu-HU" dirty="0" smtClean="0">
              <a:solidFill>
                <a:srgbClr val="404F56"/>
              </a:solidFill>
            </a:endParaRPr>
          </a:p>
          <a:p>
            <a:r>
              <a:rPr lang="hu-HU" dirty="0" smtClean="0">
                <a:solidFill>
                  <a:srgbClr val="404F56"/>
                </a:solidFill>
              </a:rPr>
              <a:t>Vásárlás </a:t>
            </a:r>
            <a:r>
              <a:rPr lang="hu-HU" dirty="0">
                <a:solidFill>
                  <a:srgbClr val="404F56"/>
                </a:solidFill>
              </a:rPr>
              <a:t>esetén a vételár/az értékbecslésben meghatározott forgalmi érték közül a legkisebb érték </a:t>
            </a:r>
            <a:endParaRPr lang="hu-HU" dirty="0" smtClean="0">
              <a:solidFill>
                <a:srgbClr val="404F56"/>
              </a:solidFill>
            </a:endParaRPr>
          </a:p>
          <a:p>
            <a:r>
              <a:rPr lang="hu-HU" dirty="0" smtClean="0">
                <a:solidFill>
                  <a:srgbClr val="404F56"/>
                </a:solidFill>
              </a:rPr>
              <a:t>Építési hitel esetén az építési költség/az ingatlan teljes készültségének elérésekor az értékbecslés szerint várható forgalmi érték közül a kisebb érték </a:t>
            </a:r>
          </a:p>
          <a:p>
            <a:r>
              <a:rPr lang="hu-HU" dirty="0" smtClean="0">
                <a:solidFill>
                  <a:srgbClr val="404F56"/>
                </a:solidFill>
              </a:rPr>
              <a:t>Nem lakáscélú hitel esetén a biztosítékul szolgáló ingatlan értékbecslésében meghatározott forgalmi érték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dirty="0" smtClean="0">
              <a:solidFill>
                <a:srgbClr val="404F56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hu-HU" b="1" dirty="0" smtClean="0">
              <a:solidFill>
                <a:srgbClr val="404F56"/>
              </a:solidFill>
            </a:endParaRP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rgbClr val="404F56"/>
                </a:solidFill>
              </a:rPr>
              <a:t>Felvehető maximális hitel összeg II.</a:t>
            </a:r>
            <a:endParaRPr lang="hu-HU" dirty="0">
              <a:solidFill>
                <a:srgbClr val="404F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912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251520" y="5733256"/>
            <a:ext cx="7615704" cy="1008112"/>
          </a:xfrm>
        </p:spPr>
        <p:txBody>
          <a:bodyPr/>
          <a:lstStyle/>
          <a:p>
            <a:r>
              <a:rPr lang="hu-HU" dirty="0" smtClean="0"/>
              <a:t>Hitelhez kapcsolódó egyéb feltételek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251520" y="5167533"/>
            <a:ext cx="7625160" cy="709739"/>
          </a:xfrm>
        </p:spPr>
        <p:txBody>
          <a:bodyPr/>
          <a:lstStyle/>
          <a:p>
            <a:r>
              <a:rPr lang="hu-HU" dirty="0" smtClean="0"/>
              <a:t>Jelzáloghitelezés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5465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404F56"/>
                </a:solidFill>
              </a:rPr>
              <a:t>Életbiztosítás/Vagyonbiztosítás</a:t>
            </a:r>
            <a:endParaRPr lang="hu-HU" dirty="0">
              <a:solidFill>
                <a:srgbClr val="404F56"/>
              </a:solidFill>
            </a:endParaRPr>
          </a:p>
        </p:txBody>
      </p:sp>
      <p:sp>
        <p:nvSpPr>
          <p:cNvPr id="7" name="Szöveg helye 2"/>
          <p:cNvSpPr>
            <a:spLocks noGrp="1"/>
          </p:cNvSpPr>
          <p:nvPr>
            <p:ph type="body" sz="quarter" idx="10"/>
          </p:nvPr>
        </p:nvSpPr>
        <p:spPr>
          <a:xfrm>
            <a:off x="461264" y="1052736"/>
            <a:ext cx="8225424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1500" u="sng" dirty="0" smtClean="0">
                <a:solidFill>
                  <a:srgbClr val="404F56"/>
                </a:solidFill>
              </a:rPr>
              <a:t>Életbiztosítás (CSHB)</a:t>
            </a:r>
            <a:endParaRPr lang="hu-HU" sz="1500" u="sng" dirty="0">
              <a:solidFill>
                <a:srgbClr val="404F56"/>
              </a:solidFill>
            </a:endParaRPr>
          </a:p>
          <a:p>
            <a:pPr marL="0" indent="0">
              <a:buNone/>
            </a:pPr>
            <a:endParaRPr lang="hu-HU" sz="1500" dirty="0">
              <a:solidFill>
                <a:srgbClr val="404F56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1500" dirty="0" smtClean="0">
                <a:solidFill>
                  <a:srgbClr val="404F56"/>
                </a:solidFill>
              </a:rPr>
              <a:t>Folyósítási feltétel a hitelhez kapcsolódó életbiztosítás bankra engedményezése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1500" dirty="0" smtClean="0">
                <a:solidFill>
                  <a:srgbClr val="404F56"/>
                </a:solidFill>
              </a:rPr>
              <a:t>Tulajdonosi érdekeltségünkből adódóan a </a:t>
            </a:r>
            <a:r>
              <a:rPr lang="hu-HU" sz="1500" dirty="0" err="1" smtClean="0">
                <a:solidFill>
                  <a:srgbClr val="404F56"/>
                </a:solidFill>
              </a:rPr>
              <a:t>Grawe</a:t>
            </a:r>
            <a:r>
              <a:rPr lang="hu-HU" sz="1500" dirty="0" smtClean="0">
                <a:solidFill>
                  <a:srgbClr val="404F56"/>
                </a:solidFill>
              </a:rPr>
              <a:t> Biztosító termékeit preferáljuk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1500" b="1" dirty="0" smtClean="0">
                <a:solidFill>
                  <a:srgbClr val="404F56"/>
                </a:solidFill>
              </a:rPr>
              <a:t>A </a:t>
            </a:r>
            <a:r>
              <a:rPr lang="hu-HU" sz="1500" b="1" dirty="0">
                <a:solidFill>
                  <a:srgbClr val="404F56"/>
                </a:solidFill>
              </a:rPr>
              <a:t>Biztosító:</a:t>
            </a:r>
            <a:r>
              <a:rPr lang="hu-HU" sz="1500" dirty="0">
                <a:solidFill>
                  <a:srgbClr val="404F56"/>
                </a:solidFill>
              </a:rPr>
              <a:t> GRAWE Életbiztosító </a:t>
            </a:r>
            <a:r>
              <a:rPr lang="hu-HU" sz="1500" dirty="0" err="1">
                <a:solidFill>
                  <a:srgbClr val="404F56"/>
                </a:solidFill>
              </a:rPr>
              <a:t>Zrt</a:t>
            </a:r>
            <a:r>
              <a:rPr lang="hu-HU" sz="1500" dirty="0">
                <a:solidFill>
                  <a:srgbClr val="404F56"/>
                </a:solidFill>
              </a:rPr>
              <a:t>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1500" b="1" cap="all" dirty="0">
                <a:solidFill>
                  <a:srgbClr val="404F56"/>
                </a:solidFill>
              </a:rPr>
              <a:t>A </a:t>
            </a:r>
            <a:r>
              <a:rPr lang="hu-HU" sz="1500" b="1" dirty="0">
                <a:solidFill>
                  <a:srgbClr val="404F56"/>
                </a:solidFill>
              </a:rPr>
              <a:t>Szerződő</a:t>
            </a:r>
            <a:r>
              <a:rPr lang="hu-HU" sz="1500" dirty="0">
                <a:solidFill>
                  <a:srgbClr val="404F56"/>
                </a:solidFill>
              </a:rPr>
              <a:t> az a fél, aki a Biztosítóval a szerződést megköti és a díj fizetésére köteles.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1500" b="1" dirty="0">
                <a:solidFill>
                  <a:srgbClr val="404F56"/>
                </a:solidFill>
              </a:rPr>
              <a:t>A Biztosított</a:t>
            </a:r>
            <a:r>
              <a:rPr lang="hu-HU" sz="1500" dirty="0">
                <a:solidFill>
                  <a:srgbClr val="404F56"/>
                </a:solidFill>
              </a:rPr>
              <a:t> az a személy, akinek az életét biztosították</a:t>
            </a:r>
            <a:r>
              <a:rPr lang="hu-HU" sz="1500" dirty="0" smtClean="0">
                <a:solidFill>
                  <a:srgbClr val="404F56"/>
                </a:solidFill>
              </a:rPr>
              <a:t>, és  </a:t>
            </a:r>
            <a:r>
              <a:rPr lang="hu-HU" sz="1500" dirty="0">
                <a:solidFill>
                  <a:srgbClr val="404F56"/>
                </a:solidFill>
              </a:rPr>
              <a:t>akit a Szerződő a keretszerződés értelmében biztosításra jelöl és a Biztosító elfogadja.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1500" b="1" dirty="0">
                <a:solidFill>
                  <a:srgbClr val="404F56"/>
                </a:solidFill>
              </a:rPr>
              <a:t>A Kedvezményezett</a:t>
            </a:r>
            <a:r>
              <a:rPr lang="hu-HU" sz="1500" dirty="0">
                <a:solidFill>
                  <a:srgbClr val="404F56"/>
                </a:solidFill>
              </a:rPr>
              <a:t> a szolgáltatás jogosultja, aki minden esetben megegyezik a </a:t>
            </a:r>
            <a:r>
              <a:rPr lang="hu-HU" sz="1500" b="1" dirty="0" smtClean="0">
                <a:solidFill>
                  <a:srgbClr val="404F56"/>
                </a:solidFill>
              </a:rPr>
              <a:t>Szerződővel</a:t>
            </a:r>
            <a:endParaRPr lang="hu-HU" sz="1500" dirty="0">
              <a:solidFill>
                <a:srgbClr val="404F56"/>
              </a:solidFill>
            </a:endParaRPr>
          </a:p>
          <a:p>
            <a:pPr marL="457200" lvl="1" indent="0">
              <a:buNone/>
            </a:pPr>
            <a:endParaRPr lang="hu-HU" sz="1500" dirty="0">
              <a:solidFill>
                <a:srgbClr val="404F56"/>
              </a:solidFill>
            </a:endParaRPr>
          </a:p>
          <a:p>
            <a:pPr marL="0" indent="0">
              <a:buNone/>
            </a:pPr>
            <a:r>
              <a:rPr lang="hu-HU" sz="1500" u="sng" dirty="0" smtClean="0">
                <a:solidFill>
                  <a:srgbClr val="404F56"/>
                </a:solidFill>
              </a:rPr>
              <a:t>Vagyonbiztosítás:</a:t>
            </a:r>
          </a:p>
          <a:p>
            <a:pPr marL="0" indent="0">
              <a:buNone/>
            </a:pPr>
            <a:endParaRPr lang="hu-HU" sz="1500" u="sng" dirty="0" smtClean="0">
              <a:solidFill>
                <a:srgbClr val="404F56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1500" dirty="0">
                <a:solidFill>
                  <a:srgbClr val="404F56"/>
                </a:solidFill>
              </a:rPr>
              <a:t>A fedezetül szolgáló ingatlanra minden esetben vagyonbiztosítást kell kötni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1500" dirty="0" err="1" smtClean="0">
                <a:solidFill>
                  <a:srgbClr val="404F56"/>
                </a:solidFill>
              </a:rPr>
              <a:t>Kedvezményezetti</a:t>
            </a:r>
            <a:r>
              <a:rPr lang="hu-HU" sz="1500" dirty="0" smtClean="0">
                <a:solidFill>
                  <a:srgbClr val="404F56"/>
                </a:solidFill>
              </a:rPr>
              <a:t> </a:t>
            </a:r>
            <a:r>
              <a:rPr lang="hu-HU" sz="1500" dirty="0">
                <a:solidFill>
                  <a:srgbClr val="404F56"/>
                </a:solidFill>
              </a:rPr>
              <a:t>jog bejegyzése </a:t>
            </a:r>
            <a:r>
              <a:rPr lang="hu-HU" sz="1500" dirty="0" smtClean="0">
                <a:solidFill>
                  <a:srgbClr val="404F56"/>
                </a:solidFill>
              </a:rPr>
              <a:t>szükséges</a:t>
            </a:r>
            <a:endParaRPr lang="hu-HU" sz="1500" dirty="0">
              <a:solidFill>
                <a:srgbClr val="404F56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1500" dirty="0">
                <a:solidFill>
                  <a:srgbClr val="404F56"/>
                </a:solidFill>
              </a:rPr>
              <a:t>Legalább a kölcsön lejáratáig kell élnie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1500" dirty="0">
                <a:solidFill>
                  <a:srgbClr val="404F56"/>
                </a:solidFill>
              </a:rPr>
              <a:t>A biztosítási összeg minimuma az ingatlan biztosítéki értéke kell, hogy legyen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1500" dirty="0">
                <a:solidFill>
                  <a:srgbClr val="404F56"/>
                </a:solidFill>
              </a:rPr>
              <a:t>A díjrendezettséget igazolni szükséges</a:t>
            </a:r>
          </a:p>
          <a:p>
            <a:endParaRPr lang="hu-HU" sz="1500" dirty="0" smtClean="0">
              <a:solidFill>
                <a:srgbClr val="404F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52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4F5A-9CED-48B2-9688-5279F89ABA40}" type="slidenum">
              <a:rPr lang="de-AT" smtClean="0"/>
              <a:pPr/>
              <a:t>2</a:t>
            </a:fld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404F56"/>
                </a:solidFill>
              </a:rPr>
              <a:t>Agenda</a:t>
            </a:r>
            <a:endParaRPr lang="de-AT" dirty="0">
              <a:solidFill>
                <a:srgbClr val="404F56"/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404F56"/>
                </a:solidFill>
              </a:rPr>
              <a:t>Sopron Bank Burgenland </a:t>
            </a:r>
            <a:r>
              <a:rPr lang="hu-HU" b="1" dirty="0" err="1" smtClean="0">
                <a:solidFill>
                  <a:srgbClr val="404F56"/>
                </a:solidFill>
              </a:rPr>
              <a:t>Zrt</a:t>
            </a:r>
            <a:r>
              <a:rPr lang="hu-HU" b="1" dirty="0" smtClean="0">
                <a:solidFill>
                  <a:srgbClr val="404F56"/>
                </a:solidFill>
              </a:rPr>
              <a:t>. Rövid bemutatása</a:t>
            </a:r>
            <a:endParaRPr lang="hu-HU" sz="1400" dirty="0">
              <a:solidFill>
                <a:srgbClr val="404F56"/>
              </a:solidFill>
            </a:endParaRPr>
          </a:p>
          <a:p>
            <a:endParaRPr lang="hu-HU" b="1" dirty="0" smtClean="0">
              <a:solidFill>
                <a:srgbClr val="404F56"/>
              </a:solidFill>
            </a:endParaRPr>
          </a:p>
          <a:p>
            <a:r>
              <a:rPr lang="hu-HU" b="1" dirty="0" smtClean="0">
                <a:solidFill>
                  <a:srgbClr val="404F56"/>
                </a:solidFill>
              </a:rPr>
              <a:t>Jelzáloghitelezés a Sopron Banknál</a:t>
            </a:r>
            <a:endParaRPr lang="hu-HU" sz="1600" dirty="0" smtClean="0">
              <a:solidFill>
                <a:srgbClr val="404F56"/>
              </a:solidFill>
            </a:endParaRPr>
          </a:p>
          <a:p>
            <a:pPr marL="0" indent="0" defTabSz="357188">
              <a:buNone/>
              <a:tabLst>
                <a:tab pos="357188" algn="l"/>
              </a:tabLst>
            </a:pPr>
            <a:endParaRPr lang="hu-HU" sz="1400" dirty="0" smtClean="0">
              <a:solidFill>
                <a:srgbClr val="404F56"/>
              </a:solidFill>
            </a:endParaRPr>
          </a:p>
          <a:p>
            <a:pPr>
              <a:tabLst>
                <a:tab pos="357188" algn="l"/>
              </a:tabLst>
            </a:pPr>
            <a:r>
              <a:rPr lang="hu-HU" b="1" dirty="0" err="1" smtClean="0">
                <a:solidFill>
                  <a:srgbClr val="404F56"/>
                </a:solidFill>
              </a:rPr>
              <a:t>Hitelkalkulátor</a:t>
            </a:r>
            <a:r>
              <a:rPr lang="hu-HU" b="1" dirty="0" smtClean="0">
                <a:solidFill>
                  <a:srgbClr val="404F56"/>
                </a:solidFill>
              </a:rPr>
              <a:t> használata</a:t>
            </a:r>
          </a:p>
          <a:p>
            <a:pPr>
              <a:tabLst>
                <a:tab pos="357188" algn="l"/>
              </a:tabLst>
            </a:pPr>
            <a:endParaRPr lang="hu-HU" b="1" dirty="0">
              <a:solidFill>
                <a:srgbClr val="404F56"/>
              </a:solidFill>
            </a:endParaRPr>
          </a:p>
          <a:p>
            <a:pPr>
              <a:tabLst>
                <a:tab pos="357188" algn="l"/>
              </a:tabLst>
            </a:pPr>
            <a:r>
              <a:rPr lang="hu-HU" b="1" dirty="0" smtClean="0">
                <a:solidFill>
                  <a:srgbClr val="404F56"/>
                </a:solidFill>
              </a:rPr>
              <a:t>Aktualitások, akciók </a:t>
            </a:r>
          </a:p>
          <a:p>
            <a:pPr marL="0" indent="0" defTabSz="357188">
              <a:buNone/>
              <a:tabLst>
                <a:tab pos="357188" algn="l"/>
              </a:tabLst>
            </a:pPr>
            <a:endParaRPr lang="hu-HU" sz="1400" dirty="0" smtClean="0"/>
          </a:p>
          <a:p>
            <a:pPr marL="0" indent="0">
              <a:buNone/>
            </a:pPr>
            <a:endParaRPr lang="hu-HU" sz="1400" dirty="0" smtClean="0"/>
          </a:p>
          <a:p>
            <a:pPr marL="0" indent="0" defTabSz="357188">
              <a:buNone/>
            </a:pPr>
            <a:endParaRPr lang="hu-HU" b="1" dirty="0" smtClean="0"/>
          </a:p>
          <a:p>
            <a:endParaRPr lang="hu-HU" b="1" dirty="0" smtClean="0"/>
          </a:p>
          <a:p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75872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404F56"/>
                </a:solidFill>
              </a:rPr>
              <a:t>Hiteltípusok, termékek</a:t>
            </a:r>
            <a:endParaRPr lang="hu-HU" dirty="0">
              <a:solidFill>
                <a:srgbClr val="404F56"/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>
          <a:xfrm>
            <a:off x="461264" y="1529335"/>
            <a:ext cx="8225424" cy="4491953"/>
          </a:xfrm>
        </p:spPr>
        <p:txBody>
          <a:bodyPr>
            <a:normAutofit/>
          </a:bodyPr>
          <a:lstStyle/>
          <a:p>
            <a:r>
              <a:rPr lang="hu-HU" sz="2000" b="1" dirty="0" smtClean="0">
                <a:solidFill>
                  <a:srgbClr val="404F56"/>
                </a:solidFill>
              </a:rPr>
              <a:t>Hiteltípusok cél szerint:</a:t>
            </a:r>
          </a:p>
          <a:p>
            <a:pPr marL="0" indent="0">
              <a:buNone/>
            </a:pPr>
            <a:endParaRPr lang="hu-HU" sz="2000" b="1" dirty="0" smtClean="0">
              <a:solidFill>
                <a:srgbClr val="404F56"/>
              </a:solidFill>
            </a:endParaRPr>
          </a:p>
          <a:p>
            <a:pPr lvl="1"/>
            <a:r>
              <a:rPr lang="hu-HU" dirty="0" smtClean="0">
                <a:solidFill>
                  <a:srgbClr val="404F56"/>
                </a:solidFill>
              </a:rPr>
              <a:t>Lakáscélú hitelek (piaci és állami kamattámogatott)</a:t>
            </a:r>
          </a:p>
          <a:p>
            <a:pPr lvl="1"/>
            <a:r>
              <a:rPr lang="hu-HU" dirty="0" smtClean="0">
                <a:solidFill>
                  <a:srgbClr val="404F56"/>
                </a:solidFill>
              </a:rPr>
              <a:t>Nem Lakáscélú hitelek</a:t>
            </a:r>
          </a:p>
          <a:p>
            <a:pPr lvl="1"/>
            <a:r>
              <a:rPr lang="hu-HU" dirty="0" smtClean="0">
                <a:solidFill>
                  <a:srgbClr val="404F56"/>
                </a:solidFill>
              </a:rPr>
              <a:t>Nem fogyasztói hitelek (üzleti célú)</a:t>
            </a:r>
            <a:r>
              <a:rPr lang="hu-HU" dirty="0" smtClean="0">
                <a:solidFill>
                  <a:srgbClr val="404F56"/>
                </a:solidFill>
                <a:sym typeface="Wingdings" panose="05000000000000000000" pitchFamily="2" charset="2"/>
              </a:rPr>
              <a:t> JTM hatálya alá tartozik! (Őstermelő, EV)</a:t>
            </a:r>
            <a:endParaRPr lang="hu-HU" dirty="0" smtClean="0">
              <a:solidFill>
                <a:srgbClr val="404F56"/>
              </a:solidFill>
            </a:endParaRPr>
          </a:p>
          <a:p>
            <a:pPr lvl="1"/>
            <a:endParaRPr lang="hu-HU" dirty="0">
              <a:solidFill>
                <a:srgbClr val="404F56"/>
              </a:solidFill>
            </a:endParaRPr>
          </a:p>
          <a:p>
            <a:pPr lvl="0"/>
            <a:r>
              <a:rPr lang="hu-HU" sz="2000" b="1" dirty="0">
                <a:solidFill>
                  <a:srgbClr val="404F56"/>
                </a:solidFill>
              </a:rPr>
              <a:t>Termékfajták</a:t>
            </a:r>
            <a:r>
              <a:rPr lang="hu-HU" sz="2000" b="1" dirty="0" smtClean="0">
                <a:solidFill>
                  <a:srgbClr val="404F56"/>
                </a:solidFill>
              </a:rPr>
              <a:t>:</a:t>
            </a:r>
          </a:p>
          <a:p>
            <a:pPr marL="0" lvl="0" indent="0">
              <a:buNone/>
            </a:pPr>
            <a:endParaRPr lang="hu-HU" sz="2000" b="1" dirty="0">
              <a:solidFill>
                <a:srgbClr val="404F56"/>
              </a:solidFill>
            </a:endParaRPr>
          </a:p>
          <a:p>
            <a:pPr lvl="1"/>
            <a:r>
              <a:rPr lang="hu-HU" dirty="0" smtClean="0">
                <a:solidFill>
                  <a:srgbClr val="404F56"/>
                </a:solidFill>
              </a:rPr>
              <a:t>Új Otthon akciós piaci kamatozású, lakáscélú hitel</a:t>
            </a:r>
          </a:p>
          <a:p>
            <a:pPr lvl="1"/>
            <a:r>
              <a:rPr lang="hu-HU" dirty="0" smtClean="0">
                <a:solidFill>
                  <a:srgbClr val="404F56"/>
                </a:solidFill>
              </a:rPr>
              <a:t>5 ill. 10 éves periódusban fix kamatozású hitelek</a:t>
            </a:r>
          </a:p>
          <a:p>
            <a:pPr lvl="1"/>
            <a:r>
              <a:rPr lang="hu-HU" dirty="0" smtClean="0">
                <a:solidFill>
                  <a:srgbClr val="404F56"/>
                </a:solidFill>
              </a:rPr>
              <a:t>Otthonom lakáscélú hitel - 1 éves kamatperiódussal</a:t>
            </a:r>
          </a:p>
          <a:p>
            <a:pPr lvl="1"/>
            <a:r>
              <a:rPr lang="hu-HU" dirty="0" smtClean="0">
                <a:solidFill>
                  <a:srgbClr val="404F56"/>
                </a:solidFill>
              </a:rPr>
              <a:t>Állami kamattámogatott hitelek</a:t>
            </a:r>
          </a:p>
          <a:p>
            <a:pPr lvl="1"/>
            <a:r>
              <a:rPr lang="hu-HU" dirty="0" smtClean="0">
                <a:solidFill>
                  <a:srgbClr val="404F56"/>
                </a:solidFill>
              </a:rPr>
              <a:t>CSOK</a:t>
            </a:r>
          </a:p>
          <a:p>
            <a:pPr marL="457200" lvl="1" indent="0">
              <a:buNone/>
            </a:pPr>
            <a:endParaRPr lang="hu-HU" dirty="0">
              <a:solidFill>
                <a:srgbClr val="404F56"/>
              </a:solidFill>
            </a:endParaRPr>
          </a:p>
          <a:p>
            <a:pPr marL="457200" lvl="1" indent="0">
              <a:buNone/>
            </a:pPr>
            <a:endParaRPr lang="hu-HU" dirty="0">
              <a:solidFill>
                <a:srgbClr val="404F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2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251520" y="5805264"/>
            <a:ext cx="7615704" cy="1008112"/>
          </a:xfrm>
        </p:spPr>
        <p:txBody>
          <a:bodyPr/>
          <a:lstStyle/>
          <a:p>
            <a:r>
              <a:rPr lang="hu-HU" dirty="0" smtClean="0"/>
              <a:t>Bővített </a:t>
            </a:r>
            <a:r>
              <a:rPr lang="hu-HU" dirty="0" err="1" smtClean="0"/>
              <a:t>hitelkalkulátor</a:t>
            </a:r>
            <a:r>
              <a:rPr lang="hu-HU" dirty="0" smtClean="0"/>
              <a:t> a közvetítők részére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251520" y="5239541"/>
            <a:ext cx="7625160" cy="709739"/>
          </a:xfrm>
        </p:spPr>
        <p:txBody>
          <a:bodyPr/>
          <a:lstStyle/>
          <a:p>
            <a:r>
              <a:rPr lang="hu-HU" dirty="0" smtClean="0"/>
              <a:t>Jelzáloghitelezés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2049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>
                <a:solidFill>
                  <a:srgbClr val="404F56"/>
                </a:solidFill>
              </a:rPr>
              <a:t>Hitelkalkulátor</a:t>
            </a:r>
            <a:r>
              <a:rPr lang="hu-HU" dirty="0" smtClean="0">
                <a:solidFill>
                  <a:srgbClr val="404F56"/>
                </a:solidFill>
              </a:rPr>
              <a:t> használata</a:t>
            </a:r>
            <a:endParaRPr lang="hu-HU" dirty="0">
              <a:solidFill>
                <a:srgbClr val="404F56"/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/>
              <a:t>Elérhetősége:  </a:t>
            </a:r>
            <a:r>
              <a:rPr lang="hu-HU" dirty="0">
                <a:hlinkClick r:id="rId2"/>
              </a:rPr>
              <a:t>https://www.sopronbank.hu/hitelkalkulator/?</a:t>
            </a:r>
            <a:r>
              <a:rPr lang="hu-HU" dirty="0" smtClean="0">
                <a:hlinkClick r:id="rId2"/>
              </a:rPr>
              <a:t>hkdemo</a:t>
            </a:r>
            <a:endParaRPr lang="hu-HU" dirty="0" smtClean="0"/>
          </a:p>
          <a:p>
            <a:r>
              <a:rPr lang="hu-HU" dirty="0" smtClean="0"/>
              <a:t>A belépéshez szükséges felhasználónevet és jelszót személyesen vagy postai úton ismertetjük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506" y="2564904"/>
            <a:ext cx="5437202" cy="3329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751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251520" y="5805264"/>
            <a:ext cx="7615704" cy="1008112"/>
          </a:xfrm>
        </p:spPr>
        <p:txBody>
          <a:bodyPr/>
          <a:lstStyle/>
          <a:p>
            <a:r>
              <a:rPr lang="hu-HU" dirty="0" smtClean="0"/>
              <a:t>Aktualitások, akciók 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251520" y="5229200"/>
            <a:ext cx="7625160" cy="709739"/>
          </a:xfrm>
        </p:spPr>
        <p:txBody>
          <a:bodyPr/>
          <a:lstStyle/>
          <a:p>
            <a:r>
              <a:rPr lang="hu-HU" dirty="0" smtClean="0"/>
              <a:t>Jelzáloghitelezés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8356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ÚJ OTTHON akciós piaci kamatozású, </a:t>
            </a:r>
            <a:b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lakáscélú forinthitel</a:t>
            </a:r>
            <a:endParaRPr lang="hu-H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>
          <a:xfrm>
            <a:off x="461264" y="1340768"/>
            <a:ext cx="8225424" cy="5184576"/>
          </a:xfrm>
        </p:spPr>
        <p:txBody>
          <a:bodyPr>
            <a:normAutofit/>
          </a:bodyPr>
          <a:lstStyle/>
          <a:p>
            <a:pPr algn="just"/>
            <a:endParaRPr lang="hu-HU" sz="1400" dirty="0" smtClean="0"/>
          </a:p>
          <a:p>
            <a:pPr algn="just"/>
            <a:r>
              <a:rPr lang="hu-HU" sz="1400" dirty="0" smtClean="0">
                <a:solidFill>
                  <a:schemeClr val="accent1">
                    <a:lumMod val="50000"/>
                  </a:schemeClr>
                </a:solidFill>
              </a:rPr>
              <a:t>Hitelcél: Lakóingatlan vásárlása</a:t>
            </a:r>
          </a:p>
          <a:p>
            <a:pPr algn="just"/>
            <a:r>
              <a:rPr lang="hu-HU" sz="1400" dirty="0" smtClean="0">
                <a:solidFill>
                  <a:schemeClr val="accent1">
                    <a:lumMod val="50000"/>
                  </a:schemeClr>
                </a:solidFill>
              </a:rPr>
              <a:t>Igényelhető hitelösszeg: minimum 4.000.000,- HUF, de maximum 50.000.000,- HUF</a:t>
            </a:r>
          </a:p>
          <a:p>
            <a:pPr algn="just"/>
            <a:r>
              <a:rPr lang="hu-HU" sz="1400" dirty="0" smtClean="0">
                <a:solidFill>
                  <a:schemeClr val="accent1">
                    <a:lumMod val="50000"/>
                  </a:schemeClr>
                </a:solidFill>
              </a:rPr>
              <a:t>Kamatperiódus: 10 éves rögzített</a:t>
            </a:r>
          </a:p>
          <a:p>
            <a:pPr algn="just"/>
            <a:r>
              <a:rPr lang="hu-HU" sz="1400" dirty="0" smtClean="0">
                <a:solidFill>
                  <a:schemeClr val="accent1">
                    <a:lumMod val="50000"/>
                  </a:schemeClr>
                </a:solidFill>
              </a:rPr>
              <a:t>Kamat: 5,84% - </a:t>
            </a:r>
            <a:r>
              <a:rPr lang="hu-HU" sz="1400" b="1" dirty="0" smtClean="0">
                <a:solidFill>
                  <a:schemeClr val="accent1">
                    <a:lumMod val="50000"/>
                  </a:schemeClr>
                </a:solidFill>
              </a:rPr>
              <a:t>3,59%</a:t>
            </a:r>
          </a:p>
          <a:p>
            <a:pPr algn="just"/>
            <a:r>
              <a:rPr lang="hu-HU" sz="1400" dirty="0" smtClean="0">
                <a:solidFill>
                  <a:schemeClr val="accent1">
                    <a:lumMod val="50000"/>
                  </a:schemeClr>
                </a:solidFill>
              </a:rPr>
              <a:t>Induló </a:t>
            </a:r>
            <a:r>
              <a:rPr lang="hu-HU" sz="1400" dirty="0">
                <a:solidFill>
                  <a:schemeClr val="accent1">
                    <a:lumMod val="50000"/>
                  </a:schemeClr>
                </a:solidFill>
              </a:rPr>
              <a:t>banki költségek nélkül</a:t>
            </a:r>
          </a:p>
          <a:p>
            <a:pPr marL="0" indent="0" algn="just">
              <a:buNone/>
            </a:pPr>
            <a:endParaRPr lang="hu-HU" sz="1400" dirty="0" smtClean="0"/>
          </a:p>
          <a:p>
            <a:pPr marL="0" indent="0" algn="just">
              <a:buNone/>
            </a:pPr>
            <a:r>
              <a:rPr lang="hu-HU" sz="1400" u="sng" dirty="0" smtClean="0">
                <a:solidFill>
                  <a:schemeClr val="accent1">
                    <a:lumMod val="50000"/>
                  </a:schemeClr>
                </a:solidFill>
              </a:rPr>
              <a:t>KAMATKEDVEZMÉNYEK:</a:t>
            </a:r>
          </a:p>
          <a:p>
            <a:pPr marL="0" indent="0" algn="just">
              <a:buNone/>
            </a:pPr>
            <a:endParaRPr lang="hu-HU" sz="1400" u="sng" dirty="0" smtClean="0"/>
          </a:p>
          <a:p>
            <a:pPr marL="0" indent="0" algn="just">
              <a:buNone/>
            </a:pPr>
            <a:r>
              <a:rPr lang="hu-HU" sz="1300" dirty="0" smtClean="0">
                <a:solidFill>
                  <a:srgbClr val="404F56"/>
                </a:solidFill>
              </a:rPr>
              <a:t>Igényelt </a:t>
            </a:r>
            <a:r>
              <a:rPr lang="hu-HU" sz="1300" dirty="0">
                <a:solidFill>
                  <a:srgbClr val="404F56"/>
                </a:solidFill>
              </a:rPr>
              <a:t>hitel összege </a:t>
            </a:r>
            <a:r>
              <a:rPr lang="hu-HU" sz="1300" dirty="0" smtClean="0">
                <a:solidFill>
                  <a:srgbClr val="404F56"/>
                </a:solidFill>
              </a:rPr>
              <a:t> 4.000.000,- </a:t>
            </a:r>
            <a:r>
              <a:rPr lang="hu-HU" sz="1300" dirty="0">
                <a:solidFill>
                  <a:srgbClr val="404F56"/>
                </a:solidFill>
              </a:rPr>
              <a:t>HUF </a:t>
            </a:r>
            <a:r>
              <a:rPr lang="hu-HU" sz="1300" dirty="0" smtClean="0">
                <a:solidFill>
                  <a:srgbClr val="404F56"/>
                </a:solidFill>
              </a:rPr>
              <a:t> -  7.499.999,- </a:t>
            </a:r>
            <a:r>
              <a:rPr lang="hu-HU" sz="1300" dirty="0">
                <a:solidFill>
                  <a:srgbClr val="404F56"/>
                </a:solidFill>
              </a:rPr>
              <a:t>HUF</a:t>
            </a:r>
          </a:p>
          <a:p>
            <a:pPr marL="0" indent="0" algn="just">
              <a:buNone/>
            </a:pPr>
            <a:endParaRPr lang="hu-HU" sz="1300" dirty="0">
              <a:solidFill>
                <a:srgbClr val="404F56"/>
              </a:solidFill>
            </a:endParaRPr>
          </a:p>
          <a:p>
            <a:pPr algn="just"/>
            <a:r>
              <a:rPr lang="hu-HU" sz="1300" b="1" dirty="0">
                <a:solidFill>
                  <a:srgbClr val="404F56"/>
                </a:solidFill>
              </a:rPr>
              <a:t>- </a:t>
            </a:r>
            <a:r>
              <a:rPr lang="hu-HU" sz="1300" b="1" dirty="0">
                <a:solidFill>
                  <a:srgbClr val="FF0000"/>
                </a:solidFill>
              </a:rPr>
              <a:t>0,25%</a:t>
            </a:r>
            <a:r>
              <a:rPr lang="hu-HU" sz="1300" b="1" dirty="0"/>
              <a:t>,</a:t>
            </a:r>
            <a:r>
              <a:rPr lang="hu-HU" sz="1300" b="1" dirty="0">
                <a:solidFill>
                  <a:srgbClr val="FF0000"/>
                </a:solidFill>
              </a:rPr>
              <a:t> </a:t>
            </a:r>
            <a:r>
              <a:rPr lang="hu-HU" sz="1300" dirty="0">
                <a:solidFill>
                  <a:srgbClr val="404F56"/>
                </a:solidFill>
              </a:rPr>
              <a:t>amennyiben az adós CREDITHEZ számlacsomagon kívül bármely fizetési számlát nyit a Sopron </a:t>
            </a:r>
            <a:r>
              <a:rPr lang="hu-HU" sz="1300" dirty="0" smtClean="0">
                <a:solidFill>
                  <a:srgbClr val="404F56"/>
                </a:solidFill>
              </a:rPr>
              <a:t>Banknál</a:t>
            </a:r>
            <a:endParaRPr lang="hu-HU" sz="1300" dirty="0">
              <a:solidFill>
                <a:srgbClr val="404F56"/>
              </a:solidFill>
            </a:endParaRPr>
          </a:p>
          <a:p>
            <a:pPr marL="0" indent="0" algn="just">
              <a:buNone/>
            </a:pPr>
            <a:endParaRPr lang="hu-HU" sz="1300" u="sng" dirty="0" smtClean="0"/>
          </a:p>
          <a:p>
            <a:pPr marL="0" indent="0" algn="just">
              <a:buNone/>
            </a:pPr>
            <a:r>
              <a:rPr lang="hu-HU" sz="1300" dirty="0">
                <a:solidFill>
                  <a:srgbClr val="404F56"/>
                </a:solidFill>
              </a:rPr>
              <a:t>Igényelt hitel összege </a:t>
            </a:r>
            <a:r>
              <a:rPr lang="hu-HU" sz="1300" dirty="0" smtClean="0">
                <a:solidFill>
                  <a:srgbClr val="404F56"/>
                </a:solidFill>
              </a:rPr>
              <a:t> 7.500.000,- </a:t>
            </a:r>
            <a:r>
              <a:rPr lang="hu-HU" sz="1300" dirty="0">
                <a:solidFill>
                  <a:srgbClr val="404F56"/>
                </a:solidFill>
              </a:rPr>
              <a:t>HUF </a:t>
            </a:r>
            <a:r>
              <a:rPr lang="hu-HU" sz="1300" dirty="0" smtClean="0">
                <a:solidFill>
                  <a:srgbClr val="404F56"/>
                </a:solidFill>
              </a:rPr>
              <a:t> -  14.999.999,- HUF</a:t>
            </a:r>
          </a:p>
          <a:p>
            <a:pPr marL="0" indent="0" algn="just">
              <a:buNone/>
            </a:pPr>
            <a:endParaRPr lang="hu-HU" sz="1300" dirty="0" smtClean="0">
              <a:solidFill>
                <a:srgbClr val="404F56"/>
              </a:solidFill>
            </a:endParaRPr>
          </a:p>
          <a:p>
            <a:pPr algn="just"/>
            <a:r>
              <a:rPr lang="hu-HU" sz="1300" b="1" dirty="0">
                <a:solidFill>
                  <a:srgbClr val="404F56"/>
                </a:solidFill>
              </a:rPr>
              <a:t>- </a:t>
            </a:r>
            <a:r>
              <a:rPr lang="hu-HU" sz="1300" b="1" dirty="0">
                <a:solidFill>
                  <a:srgbClr val="FF0000"/>
                </a:solidFill>
              </a:rPr>
              <a:t>0,25%</a:t>
            </a:r>
            <a:r>
              <a:rPr lang="hu-HU" sz="1300" b="1" dirty="0"/>
              <a:t>,</a:t>
            </a:r>
            <a:r>
              <a:rPr lang="hu-HU" sz="1300" b="1" dirty="0">
                <a:solidFill>
                  <a:srgbClr val="FF0000"/>
                </a:solidFill>
              </a:rPr>
              <a:t> </a:t>
            </a:r>
            <a:r>
              <a:rPr lang="hu-HU" sz="1300" dirty="0">
                <a:solidFill>
                  <a:srgbClr val="404F56"/>
                </a:solidFill>
              </a:rPr>
              <a:t>amennyiben az adós CREDITHEZ számlacsomagon kívül bármely fizetési számlát nyit a Sopron </a:t>
            </a:r>
            <a:r>
              <a:rPr lang="hu-HU" sz="1300" dirty="0" smtClean="0">
                <a:solidFill>
                  <a:srgbClr val="404F56"/>
                </a:solidFill>
              </a:rPr>
              <a:t>Banknál</a:t>
            </a:r>
          </a:p>
          <a:p>
            <a:pPr algn="just"/>
            <a:r>
              <a:rPr lang="hu-HU" sz="1300" b="1" dirty="0">
                <a:solidFill>
                  <a:srgbClr val="404F56"/>
                </a:solidFill>
              </a:rPr>
              <a:t>- </a:t>
            </a:r>
            <a:r>
              <a:rPr lang="hu-HU" sz="1300" b="1" dirty="0" smtClean="0">
                <a:solidFill>
                  <a:srgbClr val="FF0000"/>
                </a:solidFill>
              </a:rPr>
              <a:t>1,70</a:t>
            </a:r>
            <a:r>
              <a:rPr lang="hu-HU" sz="1300" b="1" dirty="0">
                <a:solidFill>
                  <a:srgbClr val="FF0000"/>
                </a:solidFill>
              </a:rPr>
              <a:t>%</a:t>
            </a:r>
            <a:r>
              <a:rPr lang="hu-HU" sz="1300" b="1" dirty="0">
                <a:solidFill>
                  <a:srgbClr val="404F56"/>
                </a:solidFill>
              </a:rPr>
              <a:t>, </a:t>
            </a:r>
            <a:r>
              <a:rPr lang="hu-HU" sz="1300" dirty="0">
                <a:solidFill>
                  <a:srgbClr val="404F56"/>
                </a:solidFill>
              </a:rPr>
              <a:t>amennyiben legalább havi </a:t>
            </a:r>
            <a:r>
              <a:rPr lang="hu-HU" sz="1300" dirty="0" smtClean="0">
                <a:solidFill>
                  <a:srgbClr val="404F56"/>
                </a:solidFill>
              </a:rPr>
              <a:t>200.000 </a:t>
            </a:r>
            <a:r>
              <a:rPr lang="hu-HU" sz="1300" dirty="0">
                <a:solidFill>
                  <a:srgbClr val="404F56"/>
                </a:solidFill>
              </a:rPr>
              <a:t>HUF (vagy annak megfelelő deviza) rendszeres jóváírás érkezik az adós ezen fizetési </a:t>
            </a:r>
            <a:r>
              <a:rPr lang="hu-HU" sz="1300" dirty="0" smtClean="0">
                <a:solidFill>
                  <a:srgbClr val="404F56"/>
                </a:solidFill>
              </a:rPr>
              <a:t>számlájára + </a:t>
            </a:r>
            <a:r>
              <a:rPr lang="hu-HU" sz="1300" dirty="0">
                <a:solidFill>
                  <a:srgbClr val="404F56"/>
                </a:solidFill>
              </a:rPr>
              <a:t>az adós CREDITHEZ számlacsomagon kívül bármely fizetési számlát nyit a Sopron </a:t>
            </a:r>
            <a:r>
              <a:rPr lang="hu-HU" sz="1300" dirty="0" smtClean="0">
                <a:solidFill>
                  <a:srgbClr val="404F56"/>
                </a:solidFill>
              </a:rPr>
              <a:t>Banknál</a:t>
            </a:r>
          </a:p>
          <a:p>
            <a:pPr algn="just"/>
            <a:r>
              <a:rPr lang="hu-HU" sz="1300" b="1" dirty="0">
                <a:solidFill>
                  <a:srgbClr val="404F56"/>
                </a:solidFill>
              </a:rPr>
              <a:t>- </a:t>
            </a:r>
            <a:r>
              <a:rPr lang="hu-HU" sz="1300" b="1" dirty="0" smtClean="0">
                <a:solidFill>
                  <a:srgbClr val="FF0000"/>
                </a:solidFill>
              </a:rPr>
              <a:t>2,05%</a:t>
            </a:r>
            <a:r>
              <a:rPr lang="hu-HU" sz="1300" b="1" dirty="0" smtClean="0">
                <a:solidFill>
                  <a:srgbClr val="404F56"/>
                </a:solidFill>
              </a:rPr>
              <a:t>, </a:t>
            </a:r>
            <a:r>
              <a:rPr lang="hu-HU" sz="1300" dirty="0">
                <a:solidFill>
                  <a:srgbClr val="404F56"/>
                </a:solidFill>
              </a:rPr>
              <a:t>amennyiben legalább havi 400.000 HUF (vagy annak megfelelő deviza) rendszeres jóváírás érkezik az adós ezen fizetési számlájára + az adós CREDITHEZ számlacsomagon kívül bármely fizetési számlát nyit a Sopron Banknál</a:t>
            </a:r>
          </a:p>
          <a:p>
            <a:pPr algn="just"/>
            <a:endParaRPr lang="hu-HU" sz="1300" dirty="0" smtClean="0">
              <a:solidFill>
                <a:srgbClr val="404F56"/>
              </a:solidFill>
            </a:endParaRPr>
          </a:p>
          <a:p>
            <a:pPr algn="just"/>
            <a:endParaRPr lang="hu-HU" sz="1400" dirty="0">
              <a:solidFill>
                <a:srgbClr val="404F56"/>
              </a:solidFill>
            </a:endParaRPr>
          </a:p>
          <a:p>
            <a:pPr marL="0" indent="0" algn="just">
              <a:buNone/>
            </a:pPr>
            <a:endParaRPr lang="hu-HU" sz="1400" dirty="0" smtClean="0">
              <a:solidFill>
                <a:srgbClr val="404F56"/>
              </a:solidFill>
            </a:endParaRPr>
          </a:p>
          <a:p>
            <a:pPr marL="0" indent="0" algn="just">
              <a:buNone/>
            </a:pPr>
            <a:endParaRPr lang="hu-HU" sz="1400" dirty="0">
              <a:solidFill>
                <a:srgbClr val="404F56"/>
              </a:solidFill>
            </a:endParaRPr>
          </a:p>
          <a:p>
            <a:pPr marL="0" indent="0" algn="just">
              <a:buNone/>
            </a:pPr>
            <a:endParaRPr lang="hu-HU" sz="1400" dirty="0">
              <a:solidFill>
                <a:srgbClr val="404F56"/>
              </a:solidFill>
            </a:endParaRPr>
          </a:p>
          <a:p>
            <a:pPr marL="0" indent="0" algn="just">
              <a:buNone/>
            </a:pPr>
            <a:endParaRPr lang="hu-HU" sz="1400" dirty="0"/>
          </a:p>
          <a:p>
            <a:pPr algn="just"/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54410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ÚJ OTTHON akciós piaci kamatozású, </a:t>
            </a:r>
            <a:b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lakáscélú forinthitel</a:t>
            </a:r>
            <a:endParaRPr lang="hu-H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Szöveg helye 2"/>
          <p:cNvSpPr>
            <a:spLocks noGrp="1"/>
          </p:cNvSpPr>
          <p:nvPr>
            <p:ph type="body" sz="quarter" idx="10"/>
          </p:nvPr>
        </p:nvSpPr>
        <p:spPr>
          <a:xfrm>
            <a:off x="461264" y="1340768"/>
            <a:ext cx="8225424" cy="5184576"/>
          </a:xfrm>
        </p:spPr>
        <p:txBody>
          <a:bodyPr>
            <a:normAutofit/>
          </a:bodyPr>
          <a:lstStyle/>
          <a:p>
            <a:pPr algn="just"/>
            <a:endParaRPr lang="hu-HU" sz="1400" dirty="0" smtClean="0"/>
          </a:p>
          <a:p>
            <a:pPr marL="0" indent="0" algn="just">
              <a:buNone/>
            </a:pPr>
            <a:r>
              <a:rPr lang="hu-HU" sz="1200" u="sng" dirty="0">
                <a:solidFill>
                  <a:schemeClr val="accent1">
                    <a:lumMod val="50000"/>
                  </a:schemeClr>
                </a:solidFill>
              </a:rPr>
              <a:t>KAMATKEDVEZMÉNYEK:</a:t>
            </a:r>
          </a:p>
          <a:p>
            <a:pPr marL="0" indent="0" algn="just">
              <a:buNone/>
            </a:pPr>
            <a:endParaRPr lang="hu-HU" sz="1300" dirty="0">
              <a:solidFill>
                <a:srgbClr val="404F56"/>
              </a:solidFill>
            </a:endParaRPr>
          </a:p>
          <a:p>
            <a:pPr marL="0" indent="0" algn="just">
              <a:buNone/>
            </a:pPr>
            <a:endParaRPr lang="hu-HU" sz="1300" dirty="0" smtClean="0">
              <a:solidFill>
                <a:srgbClr val="404F56"/>
              </a:solidFill>
            </a:endParaRPr>
          </a:p>
          <a:p>
            <a:pPr marL="0" indent="0" algn="just">
              <a:buNone/>
            </a:pPr>
            <a:r>
              <a:rPr lang="hu-HU" sz="1300" dirty="0" smtClean="0">
                <a:solidFill>
                  <a:srgbClr val="404F56"/>
                </a:solidFill>
              </a:rPr>
              <a:t>Igényelt </a:t>
            </a:r>
            <a:r>
              <a:rPr lang="hu-HU" sz="1300" dirty="0">
                <a:solidFill>
                  <a:srgbClr val="404F56"/>
                </a:solidFill>
              </a:rPr>
              <a:t>hitel összege </a:t>
            </a:r>
            <a:r>
              <a:rPr lang="hu-HU" sz="1300" dirty="0" smtClean="0">
                <a:solidFill>
                  <a:srgbClr val="404F56"/>
                </a:solidFill>
              </a:rPr>
              <a:t> 15.000.000,- </a:t>
            </a:r>
            <a:r>
              <a:rPr lang="hu-HU" sz="1300" dirty="0">
                <a:solidFill>
                  <a:srgbClr val="404F56"/>
                </a:solidFill>
              </a:rPr>
              <a:t>HUF </a:t>
            </a:r>
            <a:r>
              <a:rPr lang="hu-HU" sz="1300" dirty="0" smtClean="0">
                <a:solidFill>
                  <a:srgbClr val="404F56"/>
                </a:solidFill>
              </a:rPr>
              <a:t> -  30.000.000,- HUF</a:t>
            </a:r>
          </a:p>
          <a:p>
            <a:pPr marL="0" indent="0" algn="just">
              <a:buNone/>
            </a:pPr>
            <a:endParaRPr lang="hu-HU" sz="1300" dirty="0" smtClean="0">
              <a:solidFill>
                <a:srgbClr val="404F56"/>
              </a:solidFill>
            </a:endParaRPr>
          </a:p>
          <a:p>
            <a:pPr algn="just"/>
            <a:r>
              <a:rPr lang="hu-HU" sz="1300" b="1" dirty="0">
                <a:solidFill>
                  <a:srgbClr val="404F56"/>
                </a:solidFill>
              </a:rPr>
              <a:t>- </a:t>
            </a:r>
            <a:r>
              <a:rPr lang="hu-HU" sz="1300" b="1" dirty="0">
                <a:solidFill>
                  <a:srgbClr val="FF0000"/>
                </a:solidFill>
              </a:rPr>
              <a:t>0,25%</a:t>
            </a:r>
            <a:r>
              <a:rPr lang="hu-HU" sz="1300" b="1" dirty="0"/>
              <a:t>,</a:t>
            </a:r>
            <a:r>
              <a:rPr lang="hu-HU" sz="1300" b="1" dirty="0">
                <a:solidFill>
                  <a:srgbClr val="FF0000"/>
                </a:solidFill>
              </a:rPr>
              <a:t> </a:t>
            </a:r>
            <a:r>
              <a:rPr lang="hu-HU" sz="1300" dirty="0">
                <a:solidFill>
                  <a:srgbClr val="404F56"/>
                </a:solidFill>
              </a:rPr>
              <a:t>amennyiben az adós CREDITHEZ számlacsomagon kívül bármely fizetési számlát nyit a Sopron </a:t>
            </a:r>
            <a:r>
              <a:rPr lang="hu-HU" sz="1300" dirty="0" smtClean="0">
                <a:solidFill>
                  <a:srgbClr val="404F56"/>
                </a:solidFill>
              </a:rPr>
              <a:t>Banknál</a:t>
            </a:r>
          </a:p>
          <a:p>
            <a:pPr algn="just"/>
            <a:r>
              <a:rPr lang="hu-HU" sz="1300" b="1" dirty="0">
                <a:solidFill>
                  <a:srgbClr val="404F56"/>
                </a:solidFill>
              </a:rPr>
              <a:t>- </a:t>
            </a:r>
            <a:r>
              <a:rPr lang="hu-HU" sz="1300" b="1" dirty="0" smtClean="0">
                <a:solidFill>
                  <a:srgbClr val="FF0000"/>
                </a:solidFill>
              </a:rPr>
              <a:t>1,80</a:t>
            </a:r>
            <a:r>
              <a:rPr lang="hu-HU" sz="1300" b="1" dirty="0">
                <a:solidFill>
                  <a:srgbClr val="FF0000"/>
                </a:solidFill>
              </a:rPr>
              <a:t>%</a:t>
            </a:r>
            <a:r>
              <a:rPr lang="hu-HU" sz="1300" b="1" dirty="0">
                <a:solidFill>
                  <a:srgbClr val="404F56"/>
                </a:solidFill>
              </a:rPr>
              <a:t>, </a:t>
            </a:r>
            <a:r>
              <a:rPr lang="hu-HU" sz="1300" dirty="0">
                <a:solidFill>
                  <a:srgbClr val="404F56"/>
                </a:solidFill>
              </a:rPr>
              <a:t>amennyiben legalább havi </a:t>
            </a:r>
            <a:r>
              <a:rPr lang="hu-HU" sz="1300" dirty="0" smtClean="0">
                <a:solidFill>
                  <a:srgbClr val="404F56"/>
                </a:solidFill>
              </a:rPr>
              <a:t>200.000 </a:t>
            </a:r>
            <a:r>
              <a:rPr lang="hu-HU" sz="1300" dirty="0">
                <a:solidFill>
                  <a:srgbClr val="404F56"/>
                </a:solidFill>
              </a:rPr>
              <a:t>HUF (vagy annak megfelelő deviza) rendszeres jóváírás érkezik az adós ezen fizetési </a:t>
            </a:r>
            <a:r>
              <a:rPr lang="hu-HU" sz="1300" dirty="0" smtClean="0">
                <a:solidFill>
                  <a:srgbClr val="404F56"/>
                </a:solidFill>
              </a:rPr>
              <a:t>számlájára + </a:t>
            </a:r>
            <a:r>
              <a:rPr lang="hu-HU" sz="1300" dirty="0">
                <a:solidFill>
                  <a:srgbClr val="404F56"/>
                </a:solidFill>
              </a:rPr>
              <a:t>az adós CREDITHEZ számlacsomagon kívül bármely fizetési számlát nyit a Sopron </a:t>
            </a:r>
            <a:r>
              <a:rPr lang="hu-HU" sz="1300" dirty="0" smtClean="0">
                <a:solidFill>
                  <a:srgbClr val="404F56"/>
                </a:solidFill>
              </a:rPr>
              <a:t>Banknál</a:t>
            </a:r>
          </a:p>
          <a:p>
            <a:pPr algn="just"/>
            <a:r>
              <a:rPr lang="hu-HU" sz="1300" b="1" dirty="0">
                <a:solidFill>
                  <a:srgbClr val="404F56"/>
                </a:solidFill>
              </a:rPr>
              <a:t>- </a:t>
            </a:r>
            <a:r>
              <a:rPr lang="hu-HU" sz="1300" b="1" dirty="0" smtClean="0">
                <a:solidFill>
                  <a:srgbClr val="FF0000"/>
                </a:solidFill>
              </a:rPr>
              <a:t>2,00</a:t>
            </a:r>
            <a:r>
              <a:rPr lang="hu-HU" sz="1300" b="1" dirty="0">
                <a:solidFill>
                  <a:srgbClr val="FF0000"/>
                </a:solidFill>
              </a:rPr>
              <a:t>%</a:t>
            </a:r>
            <a:r>
              <a:rPr lang="hu-HU" sz="1300" b="1" dirty="0">
                <a:solidFill>
                  <a:srgbClr val="404F56"/>
                </a:solidFill>
              </a:rPr>
              <a:t>, </a:t>
            </a:r>
            <a:r>
              <a:rPr lang="hu-HU" sz="1300" dirty="0">
                <a:solidFill>
                  <a:srgbClr val="404F56"/>
                </a:solidFill>
              </a:rPr>
              <a:t>amennyiben legalább havi </a:t>
            </a:r>
            <a:r>
              <a:rPr lang="hu-HU" sz="1300" dirty="0" smtClean="0">
                <a:solidFill>
                  <a:srgbClr val="404F56"/>
                </a:solidFill>
              </a:rPr>
              <a:t>300.000 </a:t>
            </a:r>
            <a:r>
              <a:rPr lang="hu-HU" sz="1300" dirty="0">
                <a:solidFill>
                  <a:srgbClr val="404F56"/>
                </a:solidFill>
              </a:rPr>
              <a:t>HUF (vagy annak megfelelő deviza) rendszeres jóváírás érkezik az adós ezen fizetési számlájára + az adós CREDITHEZ számlacsomagon kívül bármely fizetési számlát nyit a Sopron </a:t>
            </a:r>
            <a:r>
              <a:rPr lang="hu-HU" sz="1300" dirty="0" smtClean="0">
                <a:solidFill>
                  <a:srgbClr val="404F56"/>
                </a:solidFill>
              </a:rPr>
              <a:t>Banknál</a:t>
            </a:r>
          </a:p>
          <a:p>
            <a:pPr algn="just"/>
            <a:r>
              <a:rPr lang="hu-HU" sz="1300" b="1" dirty="0">
                <a:solidFill>
                  <a:srgbClr val="404F56"/>
                </a:solidFill>
              </a:rPr>
              <a:t>- </a:t>
            </a:r>
            <a:r>
              <a:rPr lang="hu-HU" sz="1300" b="1" dirty="0" smtClean="0">
                <a:solidFill>
                  <a:srgbClr val="FF0000"/>
                </a:solidFill>
              </a:rPr>
              <a:t>2,25%</a:t>
            </a:r>
            <a:r>
              <a:rPr lang="hu-HU" sz="1300" b="1" dirty="0" smtClean="0">
                <a:solidFill>
                  <a:srgbClr val="404F56"/>
                </a:solidFill>
              </a:rPr>
              <a:t>, </a:t>
            </a:r>
            <a:r>
              <a:rPr lang="hu-HU" sz="1300" dirty="0">
                <a:solidFill>
                  <a:srgbClr val="404F56"/>
                </a:solidFill>
              </a:rPr>
              <a:t>amennyiben legalább havi 400.000 HUF (vagy annak megfelelő deviza) rendszeres jóváírás érkezik az adós ezen fizetési számlájára + az adós CREDITHEZ számlacsomagon kívül bármely fizetési számlát nyit a Sopron Banknál</a:t>
            </a:r>
          </a:p>
          <a:p>
            <a:pPr algn="just"/>
            <a:endParaRPr lang="hu-HU" sz="1300" dirty="0" smtClean="0">
              <a:solidFill>
                <a:srgbClr val="404F56"/>
              </a:solidFill>
            </a:endParaRPr>
          </a:p>
          <a:p>
            <a:pPr algn="just"/>
            <a:endParaRPr lang="hu-HU" sz="1400" dirty="0">
              <a:solidFill>
                <a:srgbClr val="404F56"/>
              </a:solidFill>
            </a:endParaRPr>
          </a:p>
          <a:p>
            <a:pPr marL="0" indent="0" algn="just">
              <a:buNone/>
            </a:pPr>
            <a:endParaRPr lang="hu-HU" sz="1400" dirty="0" smtClean="0">
              <a:solidFill>
                <a:srgbClr val="404F56"/>
              </a:solidFill>
            </a:endParaRPr>
          </a:p>
          <a:p>
            <a:pPr marL="0" indent="0" algn="just">
              <a:buNone/>
            </a:pPr>
            <a:endParaRPr lang="hu-HU" sz="1400" dirty="0">
              <a:solidFill>
                <a:srgbClr val="404F56"/>
              </a:solidFill>
            </a:endParaRPr>
          </a:p>
          <a:p>
            <a:pPr marL="0" indent="0" algn="just">
              <a:buNone/>
            </a:pPr>
            <a:endParaRPr lang="hu-HU" sz="1400" dirty="0">
              <a:solidFill>
                <a:srgbClr val="404F56"/>
              </a:solidFill>
            </a:endParaRPr>
          </a:p>
          <a:p>
            <a:pPr marL="0" indent="0" algn="just">
              <a:buNone/>
            </a:pPr>
            <a:endParaRPr lang="hu-HU" sz="1400" dirty="0"/>
          </a:p>
          <a:p>
            <a:pPr algn="just"/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18558545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rgbClr val="404F56"/>
                </a:solidFill>
              </a:rPr>
              <a:t>KAMATKEDVEZMÉNYEK </a:t>
            </a:r>
            <a:br>
              <a:rPr lang="hu-HU" dirty="0" smtClean="0">
                <a:solidFill>
                  <a:srgbClr val="404F56"/>
                </a:solidFill>
              </a:rPr>
            </a:br>
            <a:r>
              <a:rPr lang="hu-HU" sz="2000" dirty="0" smtClean="0">
                <a:solidFill>
                  <a:srgbClr val="404F56"/>
                </a:solidFill>
              </a:rPr>
              <a:t>(5 </a:t>
            </a:r>
            <a:r>
              <a:rPr lang="hu-HU" sz="2000" dirty="0">
                <a:solidFill>
                  <a:srgbClr val="404F56"/>
                </a:solidFill>
              </a:rPr>
              <a:t>éves </a:t>
            </a:r>
            <a:r>
              <a:rPr lang="hu-HU" sz="1300" dirty="0">
                <a:solidFill>
                  <a:srgbClr val="404F56"/>
                </a:solidFill>
              </a:rPr>
              <a:t>(</a:t>
            </a:r>
            <a:r>
              <a:rPr lang="hu-HU" sz="1300" dirty="0" smtClean="0">
                <a:solidFill>
                  <a:srgbClr val="404F56"/>
                </a:solidFill>
              </a:rPr>
              <a:t>5,69</a:t>
            </a:r>
            <a:r>
              <a:rPr lang="hu-HU" sz="1300" dirty="0">
                <a:solidFill>
                  <a:srgbClr val="404F56"/>
                </a:solidFill>
              </a:rPr>
              <a:t>%-</a:t>
            </a:r>
            <a:r>
              <a:rPr lang="hu-HU" sz="1300" dirty="0" smtClean="0">
                <a:solidFill>
                  <a:srgbClr val="404F56"/>
                </a:solidFill>
              </a:rPr>
              <a:t>tól)</a:t>
            </a:r>
            <a:r>
              <a:rPr lang="hu-HU" sz="2000" dirty="0" smtClean="0">
                <a:solidFill>
                  <a:srgbClr val="404F56"/>
                </a:solidFill>
              </a:rPr>
              <a:t>/10 éves </a:t>
            </a:r>
            <a:r>
              <a:rPr lang="hu-HU" sz="1300" dirty="0" smtClean="0">
                <a:solidFill>
                  <a:srgbClr val="404F56"/>
                </a:solidFill>
              </a:rPr>
              <a:t>(5,99%-tól) </a:t>
            </a:r>
            <a:r>
              <a:rPr lang="hu-HU" sz="2000" dirty="0" smtClean="0">
                <a:solidFill>
                  <a:srgbClr val="404F56"/>
                </a:solidFill>
              </a:rPr>
              <a:t>rögzített kamatperiódusú lakáscélú hitelek esetén)</a:t>
            </a:r>
            <a:endParaRPr lang="hu-HU" sz="2000" dirty="0">
              <a:solidFill>
                <a:srgbClr val="404F56"/>
              </a:solidFill>
            </a:endParaRPr>
          </a:p>
        </p:txBody>
      </p:sp>
      <p:sp>
        <p:nvSpPr>
          <p:cNvPr id="5" name="Szöveg helye 2"/>
          <p:cNvSpPr>
            <a:spLocks noGrp="1"/>
          </p:cNvSpPr>
          <p:nvPr>
            <p:ph type="body" sz="quarter" idx="10"/>
          </p:nvPr>
        </p:nvSpPr>
        <p:spPr>
          <a:xfrm>
            <a:off x="461264" y="1196752"/>
            <a:ext cx="8225424" cy="439248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hu-HU" sz="1400" u="sng" dirty="0" smtClean="0">
              <a:solidFill>
                <a:srgbClr val="404F56"/>
              </a:solidFill>
            </a:endParaRPr>
          </a:p>
          <a:p>
            <a:pPr marL="0" indent="0">
              <a:buNone/>
            </a:pPr>
            <a:r>
              <a:rPr lang="hu-HU" sz="1400" b="1" u="sng" dirty="0" smtClean="0">
                <a:solidFill>
                  <a:srgbClr val="404F56"/>
                </a:solidFill>
              </a:rPr>
              <a:t>Igényelt </a:t>
            </a:r>
            <a:r>
              <a:rPr lang="hu-HU" sz="1400" b="1" u="sng" dirty="0" smtClean="0">
                <a:solidFill>
                  <a:srgbClr val="404F56"/>
                </a:solidFill>
              </a:rPr>
              <a:t>hitel összege 7.500.000 HUF - 9.999.999 HUF</a:t>
            </a:r>
          </a:p>
          <a:p>
            <a:pPr marL="0" indent="0">
              <a:buNone/>
            </a:pPr>
            <a:endParaRPr lang="hu-HU" sz="1300" b="1" dirty="0">
              <a:solidFill>
                <a:srgbClr val="404F56"/>
              </a:solidFill>
            </a:endParaRPr>
          </a:p>
          <a:p>
            <a:r>
              <a:rPr lang="hu-HU" sz="1300" b="1" dirty="0" smtClean="0">
                <a:solidFill>
                  <a:srgbClr val="404F56"/>
                </a:solidFill>
              </a:rPr>
              <a:t>- </a:t>
            </a:r>
            <a:r>
              <a:rPr lang="hu-HU" sz="1300" b="1" dirty="0" smtClean="0">
                <a:solidFill>
                  <a:srgbClr val="FF0000"/>
                </a:solidFill>
              </a:rPr>
              <a:t>0,25%</a:t>
            </a:r>
            <a:r>
              <a:rPr lang="hu-HU" sz="1300" b="1" dirty="0"/>
              <a:t>,</a:t>
            </a:r>
            <a:r>
              <a:rPr lang="hu-HU" sz="1300" b="1" dirty="0" smtClean="0">
                <a:solidFill>
                  <a:srgbClr val="FF0000"/>
                </a:solidFill>
              </a:rPr>
              <a:t> </a:t>
            </a:r>
            <a:r>
              <a:rPr lang="hu-HU" sz="1300" dirty="0" smtClean="0">
                <a:solidFill>
                  <a:srgbClr val="404F56"/>
                </a:solidFill>
              </a:rPr>
              <a:t>amennyiben az adós CREDITHEZ számlacsomagon kívül bármely fizetési számlát nyit a Sopron Banknál</a:t>
            </a:r>
          </a:p>
          <a:p>
            <a:r>
              <a:rPr lang="hu-HU" sz="1300" b="1" dirty="0">
                <a:solidFill>
                  <a:srgbClr val="404F56"/>
                </a:solidFill>
              </a:rPr>
              <a:t>- </a:t>
            </a:r>
            <a:r>
              <a:rPr lang="hu-HU" sz="1300" b="1" dirty="0" smtClean="0">
                <a:solidFill>
                  <a:srgbClr val="FF0000"/>
                </a:solidFill>
              </a:rPr>
              <a:t>0,50%</a:t>
            </a:r>
            <a:r>
              <a:rPr lang="hu-HU" sz="1300" b="1" dirty="0" smtClean="0"/>
              <a:t>,</a:t>
            </a:r>
            <a:r>
              <a:rPr lang="hu-HU" sz="1300" b="1" dirty="0" smtClean="0">
                <a:solidFill>
                  <a:srgbClr val="FF0000"/>
                </a:solidFill>
              </a:rPr>
              <a:t> </a:t>
            </a:r>
            <a:r>
              <a:rPr lang="hu-HU" sz="1300" dirty="0">
                <a:solidFill>
                  <a:srgbClr val="404F56"/>
                </a:solidFill>
              </a:rPr>
              <a:t>amennyiben legalább havi 200.000 HUF (vagy annak megfelelő deviza) rendszeres jóváírás érkezik az adós ezen fizetési </a:t>
            </a:r>
            <a:r>
              <a:rPr lang="hu-HU" sz="1300" dirty="0" smtClean="0">
                <a:solidFill>
                  <a:srgbClr val="404F56"/>
                </a:solidFill>
              </a:rPr>
              <a:t>számlájára</a:t>
            </a:r>
            <a:endParaRPr lang="hu-HU" sz="1300" dirty="0">
              <a:solidFill>
                <a:srgbClr val="404F56"/>
              </a:solidFill>
            </a:endParaRPr>
          </a:p>
          <a:p>
            <a:r>
              <a:rPr lang="hu-HU" sz="1300" b="1" dirty="0" smtClean="0">
                <a:solidFill>
                  <a:srgbClr val="404F56"/>
                </a:solidFill>
              </a:rPr>
              <a:t>- </a:t>
            </a:r>
            <a:r>
              <a:rPr lang="hu-HU" sz="1300" b="1" dirty="0" smtClean="0">
                <a:solidFill>
                  <a:srgbClr val="FF0000"/>
                </a:solidFill>
              </a:rPr>
              <a:t>1,00%</a:t>
            </a:r>
            <a:r>
              <a:rPr lang="hu-HU" sz="1300" b="1" dirty="0" smtClean="0">
                <a:solidFill>
                  <a:srgbClr val="404F56"/>
                </a:solidFill>
              </a:rPr>
              <a:t>, </a:t>
            </a:r>
            <a:r>
              <a:rPr lang="hu-HU" sz="1300" dirty="0">
                <a:solidFill>
                  <a:srgbClr val="404F56"/>
                </a:solidFill>
              </a:rPr>
              <a:t>amennyiben legalább havi </a:t>
            </a:r>
            <a:r>
              <a:rPr lang="hu-HU" sz="1300" dirty="0" smtClean="0">
                <a:solidFill>
                  <a:srgbClr val="404F56"/>
                </a:solidFill>
              </a:rPr>
              <a:t>300.000 </a:t>
            </a:r>
            <a:r>
              <a:rPr lang="hu-HU" sz="1300" dirty="0">
                <a:solidFill>
                  <a:srgbClr val="404F56"/>
                </a:solidFill>
              </a:rPr>
              <a:t>HUF (vagy annak megfelelő deviza) rendszeres jóváírás érkezik az adós ezen fizetési </a:t>
            </a:r>
            <a:r>
              <a:rPr lang="hu-HU" sz="1300" dirty="0" smtClean="0">
                <a:solidFill>
                  <a:srgbClr val="404F56"/>
                </a:solidFill>
              </a:rPr>
              <a:t>számlájára</a:t>
            </a:r>
          </a:p>
          <a:p>
            <a:r>
              <a:rPr lang="hu-HU" sz="1300" b="1" dirty="0" smtClean="0">
                <a:solidFill>
                  <a:srgbClr val="404F56"/>
                </a:solidFill>
              </a:rPr>
              <a:t>- </a:t>
            </a:r>
            <a:r>
              <a:rPr lang="hu-HU" sz="1300" b="1" dirty="0" smtClean="0">
                <a:solidFill>
                  <a:srgbClr val="FF0000"/>
                </a:solidFill>
              </a:rPr>
              <a:t>1,25</a:t>
            </a:r>
            <a:r>
              <a:rPr lang="hu-HU" sz="1300" b="1" dirty="0">
                <a:solidFill>
                  <a:srgbClr val="FF0000"/>
                </a:solidFill>
              </a:rPr>
              <a:t>%</a:t>
            </a:r>
            <a:r>
              <a:rPr lang="hu-HU" sz="1300" b="1" dirty="0">
                <a:solidFill>
                  <a:srgbClr val="404F56"/>
                </a:solidFill>
              </a:rPr>
              <a:t>, </a:t>
            </a:r>
            <a:r>
              <a:rPr lang="hu-HU" sz="1300" dirty="0">
                <a:solidFill>
                  <a:srgbClr val="404F56"/>
                </a:solidFill>
              </a:rPr>
              <a:t>amennyiben legalább havi </a:t>
            </a:r>
            <a:r>
              <a:rPr lang="hu-HU" sz="1300" dirty="0" smtClean="0">
                <a:solidFill>
                  <a:srgbClr val="404F56"/>
                </a:solidFill>
              </a:rPr>
              <a:t>400.000 </a:t>
            </a:r>
            <a:r>
              <a:rPr lang="hu-HU" sz="1300" dirty="0">
                <a:solidFill>
                  <a:srgbClr val="404F56"/>
                </a:solidFill>
              </a:rPr>
              <a:t>HUF (vagy annak megfelelő deviza) rendszeres jóváírás érkezik az adós ezen fizetési számlájára</a:t>
            </a:r>
          </a:p>
          <a:p>
            <a:pPr marL="0" indent="0">
              <a:buNone/>
            </a:pPr>
            <a:r>
              <a:rPr lang="hu-HU" sz="1300" b="1" i="1" dirty="0">
                <a:solidFill>
                  <a:srgbClr val="404F56"/>
                </a:solidFill>
              </a:rPr>
              <a:t> </a:t>
            </a:r>
            <a:endParaRPr lang="hu-HU" sz="1300" b="1" i="1" dirty="0" smtClean="0">
              <a:solidFill>
                <a:srgbClr val="404F56"/>
              </a:solidFill>
            </a:endParaRPr>
          </a:p>
          <a:p>
            <a:pPr marL="0" indent="0">
              <a:buNone/>
            </a:pPr>
            <a:r>
              <a:rPr lang="hu-HU" sz="1400" b="1" u="sng" dirty="0" smtClean="0">
                <a:solidFill>
                  <a:srgbClr val="404F56"/>
                </a:solidFill>
              </a:rPr>
              <a:t>Igényelt </a:t>
            </a:r>
            <a:r>
              <a:rPr lang="hu-HU" sz="1400" b="1" u="sng" dirty="0">
                <a:solidFill>
                  <a:srgbClr val="404F56"/>
                </a:solidFill>
              </a:rPr>
              <a:t>hitel összege </a:t>
            </a:r>
            <a:r>
              <a:rPr lang="hu-HU" sz="1400" b="1" u="sng" dirty="0" smtClean="0">
                <a:solidFill>
                  <a:srgbClr val="404F56"/>
                </a:solidFill>
              </a:rPr>
              <a:t>legalább 10.000.000 HUF</a:t>
            </a:r>
            <a:endParaRPr lang="hu-HU" sz="1400" b="1" u="sng" dirty="0">
              <a:solidFill>
                <a:srgbClr val="404F56"/>
              </a:solidFill>
            </a:endParaRPr>
          </a:p>
          <a:p>
            <a:pPr marL="0" indent="0">
              <a:buNone/>
            </a:pPr>
            <a:endParaRPr lang="hu-HU" sz="1300" b="1" i="1" dirty="0" smtClean="0">
              <a:solidFill>
                <a:srgbClr val="404F56"/>
              </a:solidFill>
            </a:endParaRPr>
          </a:p>
          <a:p>
            <a:r>
              <a:rPr lang="hu-HU" sz="1300" b="1" dirty="0" smtClean="0">
                <a:solidFill>
                  <a:srgbClr val="404F56"/>
                </a:solidFill>
              </a:rPr>
              <a:t>- </a:t>
            </a:r>
            <a:r>
              <a:rPr lang="hu-HU" sz="1300" b="1" dirty="0" smtClean="0">
                <a:solidFill>
                  <a:srgbClr val="FF0000"/>
                </a:solidFill>
              </a:rPr>
              <a:t>0,40%</a:t>
            </a:r>
            <a:r>
              <a:rPr lang="hu-HU" sz="1300" b="1" dirty="0" smtClean="0"/>
              <a:t>,</a:t>
            </a:r>
            <a:r>
              <a:rPr lang="hu-HU" sz="1300" b="1" dirty="0" smtClean="0">
                <a:solidFill>
                  <a:srgbClr val="FF0000"/>
                </a:solidFill>
              </a:rPr>
              <a:t> </a:t>
            </a:r>
            <a:r>
              <a:rPr lang="hu-HU" sz="1300" b="1" dirty="0">
                <a:solidFill>
                  <a:srgbClr val="FF0000"/>
                </a:solidFill>
              </a:rPr>
              <a:t>(5 </a:t>
            </a:r>
            <a:r>
              <a:rPr lang="hu-HU" sz="1300" b="1" dirty="0" smtClean="0">
                <a:solidFill>
                  <a:srgbClr val="FF0000"/>
                </a:solidFill>
              </a:rPr>
              <a:t>éves rögzített </a:t>
            </a:r>
            <a:r>
              <a:rPr lang="hu-HU" sz="1300" b="1" dirty="0">
                <a:solidFill>
                  <a:srgbClr val="FF0000"/>
                </a:solidFill>
              </a:rPr>
              <a:t>esetén </a:t>
            </a:r>
            <a:r>
              <a:rPr lang="hu-HU" sz="1300" b="1" dirty="0" smtClean="0">
                <a:solidFill>
                  <a:srgbClr val="FF0000"/>
                </a:solidFill>
              </a:rPr>
              <a:t>0,25%)</a:t>
            </a:r>
            <a:r>
              <a:rPr lang="hu-HU" sz="1300" b="1" dirty="0" smtClean="0">
                <a:solidFill>
                  <a:srgbClr val="404F56"/>
                </a:solidFill>
              </a:rPr>
              <a:t>,</a:t>
            </a:r>
            <a:r>
              <a:rPr lang="hu-HU" sz="1300" b="1" dirty="0" smtClean="0"/>
              <a:t> </a:t>
            </a:r>
            <a:r>
              <a:rPr lang="hu-HU" sz="1300" b="1" dirty="0" smtClean="0">
                <a:solidFill>
                  <a:srgbClr val="FF0000"/>
                </a:solidFill>
              </a:rPr>
              <a:t> </a:t>
            </a:r>
            <a:r>
              <a:rPr lang="hu-HU" sz="1300" dirty="0">
                <a:solidFill>
                  <a:srgbClr val="404F56"/>
                </a:solidFill>
              </a:rPr>
              <a:t>amennyiben az adós CREDITHEZ számlacsomagon kívül bármely fizetési számlát nyit a Sopron </a:t>
            </a:r>
            <a:r>
              <a:rPr lang="hu-HU" sz="1300" dirty="0" smtClean="0">
                <a:solidFill>
                  <a:srgbClr val="404F56"/>
                </a:solidFill>
              </a:rPr>
              <a:t>Banknál</a:t>
            </a:r>
            <a:endParaRPr lang="hu-HU" sz="1300" dirty="0">
              <a:solidFill>
                <a:srgbClr val="404F56"/>
              </a:solidFill>
            </a:endParaRPr>
          </a:p>
          <a:p>
            <a:r>
              <a:rPr lang="hu-HU" sz="1300" b="1" dirty="0" smtClean="0">
                <a:solidFill>
                  <a:srgbClr val="404F56"/>
                </a:solidFill>
              </a:rPr>
              <a:t>- </a:t>
            </a:r>
            <a:r>
              <a:rPr lang="hu-HU" sz="1300" b="1" dirty="0" smtClean="0">
                <a:solidFill>
                  <a:srgbClr val="FF0000"/>
                </a:solidFill>
              </a:rPr>
              <a:t>0,80%</a:t>
            </a:r>
            <a:r>
              <a:rPr lang="hu-HU" sz="1300" b="1" dirty="0" smtClean="0"/>
              <a:t>,</a:t>
            </a:r>
            <a:r>
              <a:rPr lang="hu-HU" sz="1300" b="1" dirty="0" smtClean="0">
                <a:solidFill>
                  <a:srgbClr val="FF0000"/>
                </a:solidFill>
              </a:rPr>
              <a:t> </a:t>
            </a:r>
            <a:r>
              <a:rPr lang="hu-HU" sz="1300" b="1" dirty="0">
                <a:solidFill>
                  <a:srgbClr val="FF0000"/>
                </a:solidFill>
              </a:rPr>
              <a:t>(5 </a:t>
            </a:r>
            <a:r>
              <a:rPr lang="hu-HU" sz="1300" b="1" dirty="0" smtClean="0">
                <a:solidFill>
                  <a:srgbClr val="FF0000"/>
                </a:solidFill>
              </a:rPr>
              <a:t>éves rögzített </a:t>
            </a:r>
            <a:r>
              <a:rPr lang="hu-HU" sz="1300" b="1" dirty="0">
                <a:solidFill>
                  <a:srgbClr val="FF0000"/>
                </a:solidFill>
              </a:rPr>
              <a:t>esetén </a:t>
            </a:r>
            <a:r>
              <a:rPr lang="hu-HU" sz="1300" b="1" dirty="0" smtClean="0">
                <a:solidFill>
                  <a:srgbClr val="FF0000"/>
                </a:solidFill>
              </a:rPr>
              <a:t>0,65%)</a:t>
            </a:r>
            <a:r>
              <a:rPr lang="hu-HU" sz="1300" b="1" dirty="0" smtClean="0">
                <a:solidFill>
                  <a:srgbClr val="404F56"/>
                </a:solidFill>
              </a:rPr>
              <a:t>, </a:t>
            </a:r>
            <a:r>
              <a:rPr lang="hu-HU" sz="1300" dirty="0" smtClean="0">
                <a:solidFill>
                  <a:srgbClr val="404F56"/>
                </a:solidFill>
              </a:rPr>
              <a:t>amennyiben </a:t>
            </a:r>
            <a:r>
              <a:rPr lang="hu-HU" sz="1300" dirty="0">
                <a:solidFill>
                  <a:srgbClr val="404F56"/>
                </a:solidFill>
              </a:rPr>
              <a:t>legalább havi 200.000 HUF (vagy annak megfelelő deviza) rendszeres jóváírás érkezik az adós ezen fizetési </a:t>
            </a:r>
            <a:r>
              <a:rPr lang="hu-HU" sz="1300" dirty="0" smtClean="0">
                <a:solidFill>
                  <a:srgbClr val="404F56"/>
                </a:solidFill>
              </a:rPr>
              <a:t>számlájára</a:t>
            </a:r>
          </a:p>
          <a:p>
            <a:r>
              <a:rPr lang="hu-HU" sz="1300" b="1" dirty="0" smtClean="0">
                <a:solidFill>
                  <a:srgbClr val="404F56"/>
                </a:solidFill>
              </a:rPr>
              <a:t>- </a:t>
            </a:r>
            <a:r>
              <a:rPr lang="hu-HU" sz="1300" b="1" dirty="0" smtClean="0">
                <a:solidFill>
                  <a:srgbClr val="FF0000"/>
                </a:solidFill>
              </a:rPr>
              <a:t>1,30%</a:t>
            </a:r>
            <a:r>
              <a:rPr lang="hu-HU" sz="1300" b="1" dirty="0" smtClean="0">
                <a:solidFill>
                  <a:srgbClr val="404F56"/>
                </a:solidFill>
              </a:rPr>
              <a:t>, </a:t>
            </a:r>
            <a:r>
              <a:rPr lang="hu-HU" sz="1300" b="1" dirty="0">
                <a:solidFill>
                  <a:srgbClr val="FF0000"/>
                </a:solidFill>
              </a:rPr>
              <a:t>(5 éves rögzített esetén </a:t>
            </a:r>
            <a:r>
              <a:rPr lang="hu-HU" sz="1300" b="1" dirty="0" smtClean="0">
                <a:solidFill>
                  <a:srgbClr val="FF0000"/>
                </a:solidFill>
              </a:rPr>
              <a:t>1,15%)</a:t>
            </a:r>
            <a:r>
              <a:rPr lang="hu-HU" sz="1300" b="1" dirty="0" smtClean="0">
                <a:solidFill>
                  <a:srgbClr val="404F56"/>
                </a:solidFill>
              </a:rPr>
              <a:t>, </a:t>
            </a:r>
            <a:r>
              <a:rPr lang="hu-HU" sz="1300" dirty="0" smtClean="0">
                <a:solidFill>
                  <a:srgbClr val="404F56"/>
                </a:solidFill>
              </a:rPr>
              <a:t>amennyiben </a:t>
            </a:r>
            <a:r>
              <a:rPr lang="hu-HU" sz="1300" dirty="0">
                <a:solidFill>
                  <a:srgbClr val="404F56"/>
                </a:solidFill>
              </a:rPr>
              <a:t>legalább havi 300.000 HUF (vagy annak megfelelő deviza) rendszeres jóváírás érkezik az adós ezen fizetési számlájára</a:t>
            </a:r>
          </a:p>
          <a:p>
            <a:r>
              <a:rPr lang="hu-HU" sz="1300" b="1" dirty="0" smtClean="0">
                <a:solidFill>
                  <a:srgbClr val="404F56"/>
                </a:solidFill>
              </a:rPr>
              <a:t>- </a:t>
            </a:r>
            <a:r>
              <a:rPr lang="hu-HU" sz="1300" b="1" dirty="0" smtClean="0">
                <a:solidFill>
                  <a:srgbClr val="FF0000"/>
                </a:solidFill>
              </a:rPr>
              <a:t>1,65%  (5 </a:t>
            </a:r>
            <a:r>
              <a:rPr lang="hu-HU" sz="1300" b="1" dirty="0">
                <a:solidFill>
                  <a:srgbClr val="FF0000"/>
                </a:solidFill>
              </a:rPr>
              <a:t>éves rögzített </a:t>
            </a:r>
            <a:r>
              <a:rPr lang="hu-HU" sz="1300" b="1" dirty="0" smtClean="0">
                <a:solidFill>
                  <a:srgbClr val="FF0000"/>
                </a:solidFill>
              </a:rPr>
              <a:t>esetén 1,40%)</a:t>
            </a:r>
            <a:r>
              <a:rPr lang="hu-HU" sz="1300" b="1" dirty="0" smtClean="0">
                <a:solidFill>
                  <a:srgbClr val="404F56"/>
                </a:solidFill>
              </a:rPr>
              <a:t>, </a:t>
            </a:r>
            <a:r>
              <a:rPr lang="hu-HU" sz="1300" dirty="0">
                <a:solidFill>
                  <a:srgbClr val="404F56"/>
                </a:solidFill>
              </a:rPr>
              <a:t>amennyiben legalább havi 400.000 HUF (vagy annak megfelelő deviza) rendszeres jóváírás érkezik az adós ezen fizetési számlájára</a:t>
            </a:r>
          </a:p>
          <a:p>
            <a:pPr marL="0" indent="0">
              <a:buNone/>
            </a:pPr>
            <a:r>
              <a:rPr lang="hu-HU" sz="1300" b="1" i="1" dirty="0">
                <a:solidFill>
                  <a:srgbClr val="404F56"/>
                </a:solidFill>
              </a:rPr>
              <a:t> </a:t>
            </a:r>
            <a:r>
              <a:rPr lang="hu-HU" sz="1300" b="1" i="1" dirty="0" smtClean="0">
                <a:solidFill>
                  <a:srgbClr val="404F56"/>
                </a:solidFill>
              </a:rPr>
              <a:t>		</a:t>
            </a:r>
            <a:endParaRPr lang="hu-HU" sz="1300" b="1" i="1" dirty="0" smtClean="0">
              <a:solidFill>
                <a:srgbClr val="404F56"/>
              </a:solidFill>
            </a:endParaRPr>
          </a:p>
          <a:p>
            <a:pPr marL="0" indent="0">
              <a:buNone/>
            </a:pPr>
            <a:r>
              <a:rPr lang="hu-HU" sz="1300" b="1" i="1" dirty="0" smtClean="0">
                <a:solidFill>
                  <a:srgbClr val="404F56"/>
                </a:solidFill>
              </a:rPr>
              <a:t>		</a:t>
            </a:r>
            <a:r>
              <a:rPr lang="hu-HU" sz="1600" b="1" i="1" dirty="0" smtClean="0">
                <a:solidFill>
                  <a:srgbClr val="FF0000"/>
                </a:solidFill>
              </a:rPr>
              <a:t>További kamatkedvezmény egyedi elbírálás esetén!</a:t>
            </a:r>
            <a:endParaRPr lang="hu-HU" sz="1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u-HU" sz="1300" dirty="0">
              <a:solidFill>
                <a:srgbClr val="404F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83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404F56"/>
                </a:solidFill>
              </a:rPr>
              <a:t>EGYSZERI KEDVEZMÉNYEK – induló banki költségek nélkül </a:t>
            </a:r>
            <a:endParaRPr lang="hu-HU" dirty="0">
              <a:solidFill>
                <a:srgbClr val="404F56"/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>
          <a:xfrm>
            <a:off x="461264" y="1601342"/>
            <a:ext cx="8225424" cy="477998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u-HU" dirty="0" smtClean="0">
                <a:solidFill>
                  <a:srgbClr val="404F56"/>
                </a:solidFill>
              </a:rPr>
              <a:t>Nincs folyósítási jutalék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 smtClean="0">
                <a:solidFill>
                  <a:srgbClr val="404F56"/>
                </a:solidFill>
              </a:rPr>
              <a:t>Nincs hitelbírálati díj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 smtClean="0">
                <a:solidFill>
                  <a:srgbClr val="404F56"/>
                </a:solidFill>
              </a:rPr>
              <a:t>Nincs egyszeri kezelési költség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 smtClean="0">
                <a:solidFill>
                  <a:srgbClr val="404F56"/>
                </a:solidFill>
              </a:rPr>
              <a:t>1-1db tulajdoni lap másolat/térkép másolat ingyen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 smtClean="0">
                <a:solidFill>
                  <a:srgbClr val="404F56"/>
                </a:solidFill>
              </a:rPr>
              <a:t>Értékbecslési díj visszatérítése </a:t>
            </a:r>
            <a:r>
              <a:rPr lang="hu-HU" sz="1600" dirty="0" smtClean="0">
                <a:solidFill>
                  <a:srgbClr val="404F56"/>
                </a:solidFill>
              </a:rPr>
              <a:t>(</a:t>
            </a:r>
            <a:r>
              <a:rPr lang="hu-HU" sz="1600" dirty="0" err="1" smtClean="0">
                <a:solidFill>
                  <a:srgbClr val="404F56"/>
                </a:solidFill>
              </a:rPr>
              <a:t>max</a:t>
            </a:r>
            <a:r>
              <a:rPr lang="hu-HU" sz="1600" dirty="0" smtClean="0">
                <a:solidFill>
                  <a:srgbClr val="404F56"/>
                </a:solidFill>
              </a:rPr>
              <a:t>. 32.000</a:t>
            </a:r>
            <a:r>
              <a:rPr lang="hu-HU" sz="1600" dirty="0">
                <a:solidFill>
                  <a:srgbClr val="404F56"/>
                </a:solidFill>
              </a:rPr>
              <a:t>,</a:t>
            </a:r>
            <a:r>
              <a:rPr lang="hu-HU" sz="1600" dirty="0" smtClean="0">
                <a:solidFill>
                  <a:srgbClr val="404F56"/>
                </a:solidFill>
              </a:rPr>
              <a:t>-HUF / 43.000,- HUF)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dirty="0" smtClean="0">
                <a:solidFill>
                  <a:srgbClr val="404F56"/>
                </a:solidFill>
              </a:rPr>
              <a:t>Lakáscélú és a nem lakáscélú hitelek esetén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dirty="0" smtClean="0">
                <a:solidFill>
                  <a:srgbClr val="404F56"/>
                </a:solidFill>
              </a:rPr>
              <a:t>1 ingatlanra szól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dirty="0" smtClean="0">
                <a:solidFill>
                  <a:srgbClr val="404F56"/>
                </a:solidFill>
              </a:rPr>
              <a:t>Az ügyfél a helyszínen kifizeti, a bank a folyósítást követően ügyfél számláján jóváírja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 smtClean="0">
                <a:solidFill>
                  <a:srgbClr val="404F56"/>
                </a:solidFill>
              </a:rPr>
              <a:t>Közjegyzői díj visszatérítése </a:t>
            </a:r>
            <a:r>
              <a:rPr lang="hu-HU" sz="1600" dirty="0" smtClean="0">
                <a:solidFill>
                  <a:srgbClr val="404F56"/>
                </a:solidFill>
              </a:rPr>
              <a:t>(</a:t>
            </a:r>
            <a:r>
              <a:rPr lang="hu-HU" sz="1600" dirty="0" err="1" smtClean="0">
                <a:solidFill>
                  <a:srgbClr val="404F56"/>
                </a:solidFill>
              </a:rPr>
              <a:t>max</a:t>
            </a:r>
            <a:r>
              <a:rPr lang="hu-HU" sz="1600" dirty="0" smtClean="0">
                <a:solidFill>
                  <a:srgbClr val="404F56"/>
                </a:solidFill>
              </a:rPr>
              <a:t>. 50.000,-HUF)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dirty="0" smtClean="0">
                <a:solidFill>
                  <a:srgbClr val="404F56"/>
                </a:solidFill>
              </a:rPr>
              <a:t>Az ügyfél kifizeti a közjegyzőnél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dirty="0" smtClean="0">
                <a:solidFill>
                  <a:srgbClr val="404F56"/>
                </a:solidFill>
              </a:rPr>
              <a:t>A folyósítást követően a bank az ügyfél számláján jóváírja</a:t>
            </a:r>
          </a:p>
          <a:p>
            <a:pPr marL="457200" lvl="1" indent="0">
              <a:buNone/>
            </a:pPr>
            <a:endParaRPr lang="hu-HU" dirty="0" smtClean="0">
              <a:solidFill>
                <a:srgbClr val="404F56"/>
              </a:solidFill>
            </a:endParaRPr>
          </a:p>
          <a:p>
            <a:pPr marL="0" indent="0">
              <a:buNone/>
            </a:pPr>
            <a:r>
              <a:rPr lang="hu-HU" i="1" dirty="0" smtClean="0">
                <a:solidFill>
                  <a:srgbClr val="404F56"/>
                </a:solidFill>
              </a:rPr>
              <a:t>Az értékbecslési és közjegyzői díjról az adós nevére szóló számlát kell benyújtani a </a:t>
            </a:r>
            <a:r>
              <a:rPr lang="hu-HU" i="1" dirty="0">
                <a:solidFill>
                  <a:srgbClr val="404F56"/>
                </a:solidFill>
              </a:rPr>
              <a:t>visszatérítéshez. </a:t>
            </a:r>
            <a:r>
              <a:rPr lang="hu-HU" i="1" dirty="0" smtClean="0">
                <a:solidFill>
                  <a:srgbClr val="404F56"/>
                </a:solidFill>
              </a:rPr>
              <a:t>Amennyiben </a:t>
            </a:r>
            <a:r>
              <a:rPr lang="hu-HU" i="1" dirty="0">
                <a:solidFill>
                  <a:srgbClr val="404F56"/>
                </a:solidFill>
              </a:rPr>
              <a:t>adós a kölcsönt a </a:t>
            </a:r>
            <a:r>
              <a:rPr lang="hu-HU" i="1" dirty="0" smtClean="0">
                <a:solidFill>
                  <a:srgbClr val="404F56"/>
                </a:solidFill>
              </a:rPr>
              <a:t>folyósítástól számított </a:t>
            </a:r>
            <a:r>
              <a:rPr lang="hu-HU" i="1" dirty="0">
                <a:solidFill>
                  <a:srgbClr val="404F56"/>
                </a:solidFill>
              </a:rPr>
              <a:t>36 hónapon belül részben vagy teljes </a:t>
            </a:r>
            <a:r>
              <a:rPr lang="hu-HU" i="1" dirty="0" smtClean="0">
                <a:solidFill>
                  <a:srgbClr val="404F56"/>
                </a:solidFill>
              </a:rPr>
              <a:t>egészében előtörleszti, az egyszeri költségekkel a bank beterheli az ügyfél számláját. </a:t>
            </a:r>
          </a:p>
          <a:p>
            <a:pPr marL="0" indent="0">
              <a:buNone/>
            </a:pPr>
            <a:endParaRPr lang="hu-HU" dirty="0">
              <a:solidFill>
                <a:srgbClr val="404F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49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404F56"/>
                </a:solidFill>
              </a:rPr>
              <a:t>Díjmentes előtörlesztési lehetőség</a:t>
            </a:r>
            <a:endParaRPr lang="hu-HU" dirty="0">
              <a:solidFill>
                <a:srgbClr val="404F56"/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5400" dirty="0" smtClean="0">
                <a:solidFill>
                  <a:srgbClr val="404F56"/>
                </a:solidFill>
              </a:rPr>
              <a:t>A lakossági hitelek esetében díjmentes a lakástakarék megtakarításokból származó előtörlesztés! </a:t>
            </a:r>
            <a:endParaRPr lang="hu-HU" sz="5400" dirty="0">
              <a:solidFill>
                <a:srgbClr val="404F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65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17139" y="332656"/>
            <a:ext cx="8229600" cy="1143000"/>
          </a:xfrm>
        </p:spPr>
        <p:txBody>
          <a:bodyPr/>
          <a:lstStyle/>
          <a:p>
            <a:r>
              <a:rPr lang="hu-HU" dirty="0" smtClean="0">
                <a:solidFill>
                  <a:srgbClr val="404F56"/>
                </a:solidFill>
              </a:rPr>
              <a:t>Elérhetőségeink - Budapesti Régió</a:t>
            </a:r>
            <a:endParaRPr lang="hu-HU" dirty="0">
              <a:solidFill>
                <a:srgbClr val="404F56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63" y="3212976"/>
            <a:ext cx="5837237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5837237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ktum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5797180"/>
              </p:ext>
            </p:extLst>
          </p:nvPr>
        </p:nvGraphicFramePr>
        <p:xfrm>
          <a:off x="539552" y="4549477"/>
          <a:ext cx="5837237" cy="204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Dokumentum" r:id="rId6" imgW="5837301" imgH="2047970" progId="Word.Document.12">
                  <p:embed/>
                </p:oleObj>
              </mc:Choice>
              <mc:Fallback>
                <p:oleObj name="Dokumentum" r:id="rId6" imgW="5837301" imgH="204797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9552" y="4549477"/>
                        <a:ext cx="5837237" cy="2047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45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rgbClr val="404F56"/>
                </a:solidFill>
              </a:rPr>
              <a:t>Sopron Bank Burgenland </a:t>
            </a:r>
            <a:r>
              <a:rPr lang="hu-HU" dirty="0" err="1" smtClean="0">
                <a:solidFill>
                  <a:srgbClr val="404F56"/>
                </a:solidFill>
              </a:rPr>
              <a:t>Zrt</a:t>
            </a:r>
            <a:r>
              <a:rPr lang="hu-HU" dirty="0" smtClean="0">
                <a:solidFill>
                  <a:srgbClr val="404F56"/>
                </a:solidFill>
              </a:rPr>
              <a:t>. </a:t>
            </a:r>
            <a:br>
              <a:rPr lang="hu-HU" dirty="0" smtClean="0">
                <a:solidFill>
                  <a:srgbClr val="404F56"/>
                </a:solidFill>
              </a:rPr>
            </a:br>
            <a:r>
              <a:rPr lang="hu-HU" dirty="0" smtClean="0">
                <a:solidFill>
                  <a:srgbClr val="404F56"/>
                </a:solidFill>
              </a:rPr>
              <a:t>Rövid bemutatása</a:t>
            </a:r>
            <a:endParaRPr lang="de-AT" dirty="0">
              <a:solidFill>
                <a:srgbClr val="404F56"/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179512" y="1628800"/>
            <a:ext cx="8784976" cy="4248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b="1" dirty="0" smtClean="0">
                <a:solidFill>
                  <a:srgbClr val="404F56"/>
                </a:solidFill>
              </a:rPr>
              <a:t>Küldetésünk</a:t>
            </a:r>
            <a:endParaRPr lang="de-DE" b="1" dirty="0" smtClean="0">
              <a:solidFill>
                <a:srgbClr val="404F56"/>
              </a:solidFill>
            </a:endParaRPr>
          </a:p>
          <a:p>
            <a:pPr marL="0" indent="0">
              <a:buNone/>
            </a:pPr>
            <a:r>
              <a:rPr lang="hu-HU" dirty="0" smtClean="0">
                <a:solidFill>
                  <a:srgbClr val="404F56"/>
                </a:solidFill>
              </a:rPr>
              <a:t>Ügyfeleinkkel egyetértésben – kellő tőkeerőt és stabil hátteret biztosítva – jó eredményeket elérni. Átalakuló világunkban ezen értékek mentén szervezzük működésünket és segítjük ügyfeleinket e változásokból adódó lehetőségek kiaknázásában. </a:t>
            </a:r>
          </a:p>
          <a:p>
            <a:pPr marL="0" indent="0">
              <a:buNone/>
            </a:pPr>
            <a:endParaRPr lang="de-DE" sz="1000" dirty="0">
              <a:solidFill>
                <a:srgbClr val="404F56"/>
              </a:solidFill>
            </a:endParaRPr>
          </a:p>
          <a:p>
            <a:pPr marL="0" indent="0">
              <a:buNone/>
            </a:pPr>
            <a:r>
              <a:rPr lang="hu-HU" b="1" dirty="0" smtClean="0">
                <a:solidFill>
                  <a:srgbClr val="404F56"/>
                </a:solidFill>
              </a:rPr>
              <a:t>Jövőképünk</a:t>
            </a:r>
            <a:endParaRPr lang="de-DE" b="1" dirty="0" smtClean="0">
              <a:solidFill>
                <a:srgbClr val="404F56"/>
              </a:solidFill>
            </a:endParaRPr>
          </a:p>
          <a:p>
            <a:pPr marL="0" indent="0">
              <a:buNone/>
            </a:pPr>
            <a:r>
              <a:rPr lang="hu-HU" dirty="0" smtClean="0">
                <a:solidFill>
                  <a:srgbClr val="404F56"/>
                </a:solidFill>
              </a:rPr>
              <a:t>A Nyugat-Magyarországi térség meghatározó regionális pénzügyi szolgáltatója. Aktív szerepet vállal a helyi értékek keresésében, teremtésében és megőrzésében, ügyfeleivel együttműködve. Olyan bank, melynek ereje e helyi közösségekben rejlik. </a:t>
            </a:r>
          </a:p>
          <a:p>
            <a:pPr marL="0" indent="0">
              <a:buNone/>
            </a:pPr>
            <a:endParaRPr lang="hu-HU" sz="1000" dirty="0" smtClean="0">
              <a:solidFill>
                <a:srgbClr val="404F56"/>
              </a:solidFill>
            </a:endParaRPr>
          </a:p>
          <a:p>
            <a:pPr marL="0" indent="0">
              <a:buNone/>
            </a:pPr>
            <a:r>
              <a:rPr lang="hu-HU" b="1" dirty="0" smtClean="0">
                <a:solidFill>
                  <a:srgbClr val="404F56"/>
                </a:solidFill>
              </a:rPr>
              <a:t>Jelenünk</a:t>
            </a:r>
            <a:endParaRPr lang="de-DE" b="1" dirty="0">
              <a:solidFill>
                <a:srgbClr val="404F56"/>
              </a:solidFill>
            </a:endParaRPr>
          </a:p>
          <a:p>
            <a:pPr marL="0" indent="0">
              <a:buNone/>
            </a:pPr>
            <a:r>
              <a:rPr lang="hu-HU" dirty="0">
                <a:solidFill>
                  <a:srgbClr val="404F56"/>
                </a:solidFill>
              </a:rPr>
              <a:t>A </a:t>
            </a:r>
            <a:r>
              <a:rPr lang="hu-HU" dirty="0" smtClean="0">
                <a:solidFill>
                  <a:srgbClr val="404F56"/>
                </a:solidFill>
              </a:rPr>
              <a:t>Sopron Bank Burgenland, a közel 200 éve alapított GRAWE csoport tagjaként, 15. éve van jelen a magyar piacon. A hatékony szervezeti felépítés kellő rugalmasságot biztosít számunkra, hogy a regionális kis- és középvállalkozások részére egyedi pénzügyi megoldásokat kínáljunk. </a:t>
            </a:r>
            <a:endParaRPr lang="de-DE" sz="1000" dirty="0">
              <a:solidFill>
                <a:srgbClr val="404F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52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hu-HU" sz="6000" b="1" dirty="0" smtClean="0"/>
          </a:p>
          <a:p>
            <a:pPr marL="0" indent="0" algn="ctr">
              <a:buNone/>
            </a:pPr>
            <a:r>
              <a:rPr lang="hu-HU" sz="6000" b="1" dirty="0" smtClean="0">
                <a:solidFill>
                  <a:srgbClr val="404F56"/>
                </a:solidFill>
              </a:rPr>
              <a:t>Köszönöm a figyelmet! </a:t>
            </a:r>
            <a:endParaRPr lang="hu-HU" sz="6000" b="1" dirty="0">
              <a:solidFill>
                <a:srgbClr val="404F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27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404F56"/>
                </a:solidFill>
              </a:rPr>
              <a:t>Sopron Bank Burgenland Magyarországon</a:t>
            </a:r>
            <a:endParaRPr lang="hu-HU" dirty="0">
              <a:solidFill>
                <a:srgbClr val="404F56"/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404F56"/>
                </a:solidFill>
              </a:rPr>
              <a:t>150 fő az alkalmazottak száma, akik 13 bankfiókban és irodában állnak ügyfeleink rendelkezésére, így mindig közel vagyunk</a:t>
            </a:r>
            <a:endParaRPr lang="hu-HU" dirty="0">
              <a:solidFill>
                <a:srgbClr val="404F56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233" y="2852936"/>
            <a:ext cx="3771951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817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251520" y="5877272"/>
            <a:ext cx="7615704" cy="1008112"/>
          </a:xfrm>
        </p:spPr>
        <p:txBody>
          <a:bodyPr/>
          <a:lstStyle/>
          <a:p>
            <a:r>
              <a:rPr lang="hu-HU" dirty="0" smtClean="0"/>
              <a:t>Kölcsönügyletben résztvevő személyek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251520" y="5311549"/>
            <a:ext cx="7625160" cy="709739"/>
          </a:xfrm>
        </p:spPr>
        <p:txBody>
          <a:bodyPr/>
          <a:lstStyle/>
          <a:p>
            <a:r>
              <a:rPr lang="hu-HU" dirty="0" smtClean="0"/>
              <a:t>Jelzáloghitelezés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6593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404F56"/>
                </a:solidFill>
              </a:rPr>
              <a:t>A hiteligénylés személyi feltételei </a:t>
            </a:r>
            <a:endParaRPr lang="hu-HU" dirty="0">
              <a:solidFill>
                <a:srgbClr val="404F56"/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>
          <a:xfrm>
            <a:off x="461264" y="980728"/>
            <a:ext cx="8225424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1300" b="1" dirty="0" smtClean="0">
                <a:solidFill>
                  <a:srgbClr val="404F56"/>
                </a:solidFill>
              </a:rPr>
              <a:t>Kölcsönigénylő(k) = adós és adóstárs</a:t>
            </a:r>
          </a:p>
          <a:p>
            <a:r>
              <a:rPr lang="hu-HU" sz="1300" dirty="0" smtClean="0">
                <a:solidFill>
                  <a:srgbClr val="404F56"/>
                </a:solidFill>
              </a:rPr>
              <a:t>Cselekvőképes magánszemély</a:t>
            </a:r>
          </a:p>
          <a:p>
            <a:r>
              <a:rPr lang="hu-HU" sz="1300" dirty="0" smtClean="0">
                <a:solidFill>
                  <a:srgbClr val="404F56"/>
                </a:solidFill>
              </a:rPr>
              <a:t>Devizabelföldi és devizakülföldi (a devizakülföldi személynek kézbesítési megbízottat kell állítania)</a:t>
            </a:r>
          </a:p>
          <a:p>
            <a:r>
              <a:rPr lang="hu-HU" sz="1300" b="1" dirty="0" smtClean="0">
                <a:solidFill>
                  <a:srgbClr val="404F56"/>
                </a:solidFill>
              </a:rPr>
              <a:t>Életkora: minimum 18 év, lejáratkor maximum 70 év (amennyiben 1 szereplős ügylet, úgy maximum 65 év a lejáratkor)</a:t>
            </a:r>
          </a:p>
          <a:p>
            <a:pPr marL="0" indent="0">
              <a:buNone/>
            </a:pPr>
            <a:endParaRPr lang="hu-HU" sz="1300" dirty="0" smtClean="0">
              <a:solidFill>
                <a:srgbClr val="404F56"/>
              </a:solidFill>
            </a:endParaRPr>
          </a:p>
          <a:p>
            <a:pPr marL="0" indent="0">
              <a:buNone/>
            </a:pPr>
            <a:r>
              <a:rPr lang="hu-HU" sz="1300" b="1" dirty="0" smtClean="0">
                <a:solidFill>
                  <a:srgbClr val="404F56"/>
                </a:solidFill>
              </a:rPr>
              <a:t>Kötelezően </a:t>
            </a:r>
            <a:r>
              <a:rPr lang="hu-HU" sz="1300" b="1" dirty="0">
                <a:solidFill>
                  <a:srgbClr val="404F56"/>
                </a:solidFill>
              </a:rPr>
              <a:t>bevont adóstárs(</a:t>
            </a:r>
            <a:r>
              <a:rPr lang="hu-HU" sz="1300" b="1" dirty="0" err="1">
                <a:solidFill>
                  <a:srgbClr val="404F56"/>
                </a:solidFill>
              </a:rPr>
              <a:t>ak</a:t>
            </a:r>
            <a:r>
              <a:rPr lang="hu-HU" sz="1300" b="1" dirty="0">
                <a:solidFill>
                  <a:srgbClr val="404F56"/>
                </a:solidFill>
              </a:rPr>
              <a:t>) </a:t>
            </a:r>
          </a:p>
          <a:p>
            <a:r>
              <a:rPr lang="hu-HU" sz="1300" dirty="0">
                <a:solidFill>
                  <a:srgbClr val="404F56"/>
                </a:solidFill>
              </a:rPr>
              <a:t>Haszonélvező, özvegyi jog jogosult, elsődleges biztosítékadó zálogkötelezett. (Kort és jövedelmet nem vizsgáljuk, amennyiben kizárólag emiatt kerül a hitelügyletbe</a:t>
            </a:r>
            <a:r>
              <a:rPr lang="hu-HU" sz="1300" dirty="0" smtClean="0">
                <a:solidFill>
                  <a:srgbClr val="404F56"/>
                </a:solidFill>
              </a:rPr>
              <a:t>!)</a:t>
            </a:r>
          </a:p>
          <a:p>
            <a:endParaRPr lang="hu-HU" sz="1300" dirty="0" smtClean="0">
              <a:solidFill>
                <a:srgbClr val="404F56"/>
              </a:solidFill>
            </a:endParaRPr>
          </a:p>
          <a:p>
            <a:r>
              <a:rPr lang="hu-HU" sz="1300" b="1" dirty="0" smtClean="0">
                <a:solidFill>
                  <a:srgbClr val="404F56"/>
                </a:solidFill>
              </a:rPr>
              <a:t>A kölcsönigénylő házastársa vagy élettársa</a:t>
            </a:r>
          </a:p>
          <a:p>
            <a:pPr lvl="1"/>
            <a:r>
              <a:rPr lang="hu-HU" sz="1300" dirty="0" smtClean="0">
                <a:solidFill>
                  <a:srgbClr val="404F56"/>
                </a:solidFill>
              </a:rPr>
              <a:t>Kivéve: ha közjegyző által készített/hitelesített vagy ügyvéd által ellenjegyzett okirattal vagy egyéb teljes bizonyító erejű magánokirattal igazolják, hogy a kölcsönigénylő és házastársa/élettársa között vagyonközösség nem áll fenn. </a:t>
            </a:r>
          </a:p>
          <a:p>
            <a:pPr lvl="1"/>
            <a:endParaRPr lang="hu-HU" sz="1300" dirty="0" smtClean="0">
              <a:solidFill>
                <a:srgbClr val="404F56"/>
              </a:solidFill>
            </a:endParaRPr>
          </a:p>
          <a:p>
            <a:pPr lvl="0"/>
            <a:r>
              <a:rPr lang="hu-HU" sz="1300" b="1" dirty="0" smtClean="0">
                <a:solidFill>
                  <a:srgbClr val="404F56"/>
                </a:solidFill>
              </a:rPr>
              <a:t>Kiskorú személyek: </a:t>
            </a:r>
            <a:r>
              <a:rPr lang="hu-HU" sz="1300" dirty="0" smtClean="0">
                <a:solidFill>
                  <a:srgbClr val="404F56"/>
                </a:solidFill>
              </a:rPr>
              <a:t>ha a hitelcéllal érintett vagy biztosítékul szolgáló ingatlan tulajdonosa és a törvényes képviselője ill. annak házastársa/élettársa is kötelezően kölcsönfelvevőként vesz részt az ügyletben + gyámhatóság írásos jóváhagyása szükséges</a:t>
            </a:r>
          </a:p>
          <a:p>
            <a:pPr marL="0" lvl="0" indent="0">
              <a:buNone/>
            </a:pPr>
            <a:endParaRPr lang="hu-HU" sz="1300" dirty="0">
              <a:solidFill>
                <a:srgbClr val="404F56"/>
              </a:solidFill>
            </a:endParaRPr>
          </a:p>
          <a:p>
            <a:r>
              <a:rPr lang="hu-HU" sz="1300" b="1" dirty="0">
                <a:solidFill>
                  <a:srgbClr val="404F56"/>
                </a:solidFill>
              </a:rPr>
              <a:t>Zálogkötelezett(</a:t>
            </a:r>
            <a:r>
              <a:rPr lang="hu-HU" sz="1300" b="1" dirty="0" err="1">
                <a:solidFill>
                  <a:srgbClr val="404F56"/>
                </a:solidFill>
              </a:rPr>
              <a:t>ek</a:t>
            </a:r>
            <a:r>
              <a:rPr lang="hu-HU" sz="1300" b="1" dirty="0">
                <a:solidFill>
                  <a:srgbClr val="404F56"/>
                </a:solidFill>
              </a:rPr>
              <a:t>)= fedezetet nyújtó(k)</a:t>
            </a:r>
          </a:p>
          <a:p>
            <a:pPr lvl="1"/>
            <a:r>
              <a:rPr lang="hu-HU" sz="1300" dirty="0">
                <a:solidFill>
                  <a:srgbClr val="404F56"/>
                </a:solidFill>
              </a:rPr>
              <a:t>Az elsődleges biztosíték Zálogkötelezettjei adóstársként kötelezően bevonandók a kölcsönügyletbe. </a:t>
            </a:r>
          </a:p>
          <a:p>
            <a:pPr lvl="1"/>
            <a:r>
              <a:rPr lang="hu-HU" sz="1300" dirty="0">
                <a:solidFill>
                  <a:srgbClr val="404F56"/>
                </a:solidFill>
              </a:rPr>
              <a:t>Kiegészítő ingatlanfedezet biztosítékként történő bevonása esetén az ingatlan tulajdonosai Zálogkötelezettként kerülnek a kölcsönügyletbe. </a:t>
            </a:r>
          </a:p>
          <a:p>
            <a:pPr lvl="0"/>
            <a:endParaRPr lang="hu-HU" sz="1300" dirty="0" smtClean="0">
              <a:solidFill>
                <a:srgbClr val="404F56"/>
              </a:solidFill>
            </a:endParaRPr>
          </a:p>
          <a:p>
            <a:pPr marL="0" indent="0">
              <a:buNone/>
            </a:pPr>
            <a:r>
              <a:rPr lang="hu-HU" sz="1300" dirty="0">
                <a:solidFill>
                  <a:srgbClr val="404F56"/>
                </a:solidFill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66034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251520" y="5517232"/>
            <a:ext cx="7615704" cy="1008112"/>
          </a:xfrm>
        </p:spPr>
        <p:txBody>
          <a:bodyPr/>
          <a:lstStyle/>
          <a:p>
            <a:r>
              <a:rPr lang="hu-HU" dirty="0" smtClean="0"/>
              <a:t>Jövedelmek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251520" y="4941168"/>
            <a:ext cx="7625160" cy="709739"/>
          </a:xfrm>
        </p:spPr>
        <p:txBody>
          <a:bodyPr/>
          <a:lstStyle/>
          <a:p>
            <a:r>
              <a:rPr lang="hu-HU" dirty="0" smtClean="0"/>
              <a:t>Jelzáloghitelezés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4087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404F56"/>
                </a:solidFill>
              </a:rPr>
              <a:t>JÖVEDELMEK – önállóan elfogadhatók </a:t>
            </a:r>
            <a:endParaRPr lang="hu-HU" dirty="0">
              <a:solidFill>
                <a:srgbClr val="404F56"/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>
          <a:xfrm>
            <a:off x="461264" y="1340768"/>
            <a:ext cx="8225424" cy="4491953"/>
          </a:xfrm>
        </p:spPr>
        <p:txBody>
          <a:bodyPr>
            <a:normAutofit fontScale="92500" lnSpcReduction="20000"/>
          </a:bodyPr>
          <a:lstStyle/>
          <a:p>
            <a:r>
              <a:rPr lang="hu-HU" sz="1600" dirty="0" smtClean="0">
                <a:solidFill>
                  <a:srgbClr val="404F56"/>
                </a:solidFill>
              </a:rPr>
              <a:t>Magyar alkalmazotti jövedelem </a:t>
            </a:r>
          </a:p>
          <a:p>
            <a:r>
              <a:rPr lang="hu-HU" sz="1600" dirty="0" smtClean="0">
                <a:solidFill>
                  <a:srgbClr val="404F56"/>
                </a:solidFill>
              </a:rPr>
              <a:t>Külföldi alkalmazotti jövedelem*</a:t>
            </a:r>
          </a:p>
          <a:p>
            <a:r>
              <a:rPr lang="hu-HU" sz="1600" dirty="0" smtClean="0">
                <a:solidFill>
                  <a:srgbClr val="404F56"/>
                </a:solidFill>
              </a:rPr>
              <a:t>Magyar vállalkozásból származó jövedelem</a:t>
            </a:r>
          </a:p>
          <a:p>
            <a:r>
              <a:rPr lang="hu-HU" sz="1600" dirty="0" smtClean="0">
                <a:solidFill>
                  <a:srgbClr val="404F56"/>
                </a:solidFill>
              </a:rPr>
              <a:t>Külföldi vállalkozásból származó jövedelem*</a:t>
            </a:r>
          </a:p>
          <a:p>
            <a:r>
              <a:rPr lang="hu-HU" sz="1600" dirty="0" smtClean="0">
                <a:solidFill>
                  <a:srgbClr val="404F56"/>
                </a:solidFill>
              </a:rPr>
              <a:t>EVA</a:t>
            </a:r>
          </a:p>
          <a:p>
            <a:r>
              <a:rPr lang="hu-HU" sz="1600" dirty="0" smtClean="0">
                <a:solidFill>
                  <a:srgbClr val="404F56"/>
                </a:solidFill>
              </a:rPr>
              <a:t>KATA</a:t>
            </a:r>
          </a:p>
          <a:p>
            <a:r>
              <a:rPr lang="hu-HU" sz="1600" dirty="0" smtClean="0">
                <a:solidFill>
                  <a:srgbClr val="404F56"/>
                </a:solidFill>
              </a:rPr>
              <a:t>Őstermelő jövedelme</a:t>
            </a:r>
          </a:p>
          <a:p>
            <a:r>
              <a:rPr lang="hu-HU" sz="1600" dirty="0" smtClean="0">
                <a:solidFill>
                  <a:srgbClr val="404F56"/>
                </a:solidFill>
              </a:rPr>
              <a:t>Rendszeres bónusz</a:t>
            </a:r>
          </a:p>
          <a:p>
            <a:r>
              <a:rPr lang="hu-HU" sz="1600" dirty="0" smtClean="0">
                <a:solidFill>
                  <a:srgbClr val="404F56"/>
                </a:solidFill>
              </a:rPr>
              <a:t>Osztalék</a:t>
            </a:r>
          </a:p>
          <a:p>
            <a:r>
              <a:rPr lang="hu-HU" sz="1600" dirty="0" smtClean="0">
                <a:solidFill>
                  <a:srgbClr val="404F56"/>
                </a:solidFill>
              </a:rPr>
              <a:t>Öregségi nyugdíj, korkedvezményes nyugdíj, külföldi nyugdíj, özvegyi nyugdíj</a:t>
            </a:r>
          </a:p>
          <a:p>
            <a:r>
              <a:rPr lang="hu-HU" sz="1600" dirty="0" smtClean="0">
                <a:solidFill>
                  <a:srgbClr val="404F56"/>
                </a:solidFill>
              </a:rPr>
              <a:t>Hozzátartozói ellátások</a:t>
            </a:r>
          </a:p>
          <a:p>
            <a:r>
              <a:rPr lang="hu-HU" sz="1600" dirty="0" smtClean="0">
                <a:solidFill>
                  <a:srgbClr val="404F56"/>
                </a:solidFill>
              </a:rPr>
              <a:t>Ingatlan bérbeadásból származó jövedelem</a:t>
            </a:r>
          </a:p>
          <a:p>
            <a:r>
              <a:rPr lang="hu-HU" sz="1600" dirty="0" smtClean="0">
                <a:solidFill>
                  <a:srgbClr val="404F56"/>
                </a:solidFill>
              </a:rPr>
              <a:t>Egyházi személyek jövedelmei</a:t>
            </a:r>
          </a:p>
          <a:p>
            <a:r>
              <a:rPr lang="hu-HU" sz="1600" dirty="0" smtClean="0">
                <a:solidFill>
                  <a:srgbClr val="404F56"/>
                </a:solidFill>
              </a:rPr>
              <a:t>Balett művészeti járadék</a:t>
            </a:r>
          </a:p>
          <a:p>
            <a:r>
              <a:rPr lang="hu-HU" sz="1600" dirty="0" smtClean="0">
                <a:solidFill>
                  <a:srgbClr val="404F56"/>
                </a:solidFill>
              </a:rPr>
              <a:t>Tiszteletdíj (politikusok, önkor. képviselők, stb.)</a:t>
            </a:r>
          </a:p>
          <a:p>
            <a:r>
              <a:rPr lang="hu-HU" sz="1600" dirty="0" smtClean="0">
                <a:solidFill>
                  <a:srgbClr val="404F56"/>
                </a:solidFill>
              </a:rPr>
              <a:t>Termőföld bérbeadásából származó jövedelem (legalább 5 évre megkötött szerződés esetén)</a:t>
            </a:r>
            <a:endParaRPr lang="hu-HU" sz="1600" dirty="0" smtClean="0">
              <a:solidFill>
                <a:srgbClr val="FF0000"/>
              </a:solidFill>
            </a:endParaRPr>
          </a:p>
          <a:p>
            <a:endParaRPr lang="hu-HU" dirty="0" smtClean="0"/>
          </a:p>
          <a:p>
            <a:pPr marL="0" indent="0">
              <a:buNone/>
            </a:pPr>
            <a:r>
              <a:rPr lang="hu-HU" sz="1500" dirty="0" smtClean="0"/>
              <a:t>*</a:t>
            </a:r>
            <a:r>
              <a:rPr lang="hu-HU" sz="1100" dirty="0" smtClean="0"/>
              <a:t>         </a:t>
            </a:r>
            <a:r>
              <a:rPr lang="hu-HU" sz="1100" b="1" u="sng" dirty="0" smtClean="0"/>
              <a:t>EGT:</a:t>
            </a:r>
            <a:r>
              <a:rPr lang="hu-HU" sz="1100" dirty="0" smtClean="0"/>
              <a:t> </a:t>
            </a:r>
            <a:r>
              <a:rPr lang="hu-HU" sz="900" dirty="0" smtClean="0"/>
              <a:t>Ausztria, Németország, Franciaország, Hollandia, Spanyolország, Svédország, Egyesült  Királyság, Belgium, Olaszország, Szlovákia, Románia , Svájc</a:t>
            </a:r>
          </a:p>
          <a:p>
            <a:pPr marL="0" indent="0">
              <a:buNone/>
            </a:pPr>
            <a:r>
              <a:rPr lang="hu-HU" sz="1100" dirty="0" smtClean="0"/>
              <a:t>            </a:t>
            </a:r>
            <a:r>
              <a:rPr lang="hu-HU" sz="1100" b="1" u="sng" dirty="0" smtClean="0"/>
              <a:t>Egyéb:</a:t>
            </a:r>
            <a:r>
              <a:rPr lang="hu-HU" sz="1100" dirty="0" smtClean="0"/>
              <a:t> </a:t>
            </a:r>
            <a:r>
              <a:rPr lang="hu-HU" sz="900" dirty="0" smtClean="0"/>
              <a:t>USA, Ausztrália, Kanada, Izrael</a:t>
            </a:r>
            <a:endParaRPr lang="hu-HU" sz="900" b="1" u="sng" dirty="0"/>
          </a:p>
        </p:txBody>
      </p:sp>
    </p:spTree>
    <p:extLst>
      <p:ext uri="{BB962C8B-B14F-4D97-AF65-F5344CB8AC3E}">
        <p14:creationId xmlns:p14="http://schemas.microsoft.com/office/powerpoint/2010/main" val="245865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404F56"/>
                </a:solidFill>
              </a:rPr>
              <a:t>JÖVEDELMEK – kiegészítők lehetnek</a:t>
            </a:r>
            <a:endParaRPr lang="hu-HU" dirty="0">
              <a:solidFill>
                <a:srgbClr val="404F56"/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err="1" smtClean="0">
                <a:solidFill>
                  <a:srgbClr val="404F56"/>
                </a:solidFill>
              </a:rPr>
              <a:t>Cafeteria</a:t>
            </a:r>
            <a:endParaRPr lang="hu-HU" dirty="0" smtClean="0">
              <a:solidFill>
                <a:srgbClr val="404F56"/>
              </a:solidFill>
            </a:endParaRPr>
          </a:p>
          <a:p>
            <a:r>
              <a:rPr lang="hu-HU" dirty="0" smtClean="0">
                <a:solidFill>
                  <a:srgbClr val="404F56"/>
                </a:solidFill>
              </a:rPr>
              <a:t>Főállású anyasági ellátás (gyermeknevelési támogatás)</a:t>
            </a:r>
          </a:p>
          <a:p>
            <a:r>
              <a:rPr lang="hu-HU" dirty="0" smtClean="0">
                <a:solidFill>
                  <a:srgbClr val="404F56"/>
                </a:solidFill>
              </a:rPr>
              <a:t>GYES</a:t>
            </a:r>
          </a:p>
          <a:p>
            <a:r>
              <a:rPr lang="hu-HU" dirty="0" smtClean="0">
                <a:solidFill>
                  <a:srgbClr val="404F56"/>
                </a:solidFill>
              </a:rPr>
              <a:t>GYED</a:t>
            </a:r>
          </a:p>
          <a:p>
            <a:r>
              <a:rPr lang="hu-HU" dirty="0" smtClean="0">
                <a:solidFill>
                  <a:srgbClr val="404F56"/>
                </a:solidFill>
              </a:rPr>
              <a:t>TGYÁS, CSED</a:t>
            </a:r>
          </a:p>
          <a:p>
            <a:r>
              <a:rPr lang="hu-HU" dirty="0" smtClean="0">
                <a:solidFill>
                  <a:srgbClr val="404F56"/>
                </a:solidFill>
              </a:rPr>
              <a:t>Családi pótlék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6427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1856</Words>
  <Application>Microsoft Office PowerPoint</Application>
  <PresentationFormat>Diavetítés a képernyőre (4:3 oldalarány)</PresentationFormat>
  <Paragraphs>316</Paragraphs>
  <Slides>30</Slides>
  <Notes>0</Notes>
  <HiddenSlides>0</HiddenSlides>
  <MMClips>0</MMClips>
  <ScaleCrop>false</ScaleCrop>
  <HeadingPairs>
    <vt:vector size="6" baseType="variant">
      <vt:variant>
        <vt:lpstr>Téma</vt:lpstr>
      </vt:variant>
      <vt:variant>
        <vt:i4>3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30</vt:i4>
      </vt:variant>
    </vt:vector>
  </HeadingPairs>
  <TitlesOfParts>
    <vt:vector size="34" baseType="lpstr">
      <vt:lpstr>Larissa</vt:lpstr>
      <vt:lpstr>2_Larissa</vt:lpstr>
      <vt:lpstr>1_Larissa</vt:lpstr>
      <vt:lpstr>Dokumentum</vt:lpstr>
      <vt:lpstr>PowerPoint bemutató</vt:lpstr>
      <vt:lpstr>Agenda</vt:lpstr>
      <vt:lpstr>Sopron Bank Burgenland Zrt.  Rövid bemutatása</vt:lpstr>
      <vt:lpstr>Sopron Bank Burgenland Magyarországon</vt:lpstr>
      <vt:lpstr>PowerPoint bemutató</vt:lpstr>
      <vt:lpstr>A hiteligénylés személyi feltételei </vt:lpstr>
      <vt:lpstr>PowerPoint bemutató</vt:lpstr>
      <vt:lpstr>JÖVEDELMEK – önállóan elfogadhatók </vt:lpstr>
      <vt:lpstr>JÖVEDELMEK – kiegészítők lehetnek</vt:lpstr>
      <vt:lpstr>JÖVEDELMEK – nem elfogadhatók</vt:lpstr>
      <vt:lpstr>Jövedelmek igazolása</vt:lpstr>
      <vt:lpstr>Jövedelmek igazolása</vt:lpstr>
      <vt:lpstr>JTM</vt:lpstr>
      <vt:lpstr>PowerPoint bemutató</vt:lpstr>
      <vt:lpstr>ELFOGADHATÓ INGATLANFEDEZETEK</vt:lpstr>
      <vt:lpstr>Felvehető maximális hitel összeg I.</vt:lpstr>
      <vt:lpstr>Felvehető maximális hitel összeg II.</vt:lpstr>
      <vt:lpstr>PowerPoint bemutató</vt:lpstr>
      <vt:lpstr>Életbiztosítás/Vagyonbiztosítás</vt:lpstr>
      <vt:lpstr>Hiteltípusok, termékek</vt:lpstr>
      <vt:lpstr>PowerPoint bemutató</vt:lpstr>
      <vt:lpstr>Hitelkalkulátor használata</vt:lpstr>
      <vt:lpstr>PowerPoint bemutató</vt:lpstr>
      <vt:lpstr>ÚJ OTTHON akciós piaci kamatozású,  lakáscélú forinthitel</vt:lpstr>
      <vt:lpstr>ÚJ OTTHON akciós piaci kamatozású,  lakáscélú forinthitel</vt:lpstr>
      <vt:lpstr>KAMATKEDVEZMÉNYEK  (5 éves (5,69%-tól)/10 éves (5,99%-tól) rögzített kamatperiódusú lakáscélú hitelek esetén)</vt:lpstr>
      <vt:lpstr>EGYSZERI KEDVEZMÉNYEK – induló banki költségek nélkül </vt:lpstr>
      <vt:lpstr>Díjmentes előtörlesztési lehetőség</vt:lpstr>
      <vt:lpstr>Elérhetőségeink - Budapesti Régió</vt:lpstr>
      <vt:lpstr>PowerPoint bemutató</vt:lpstr>
    </vt:vector>
  </TitlesOfParts>
  <Company>HYPO Bank Burgenland AG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Thomas ORTNER</dc:creator>
  <cp:lastModifiedBy>Fodor Mihály</cp:lastModifiedBy>
  <cp:revision>365</cp:revision>
  <cp:lastPrinted>2018-10-03T12:35:29Z</cp:lastPrinted>
  <dcterms:created xsi:type="dcterms:W3CDTF">2016-04-08T08:35:34Z</dcterms:created>
  <dcterms:modified xsi:type="dcterms:W3CDTF">2019-09-30T11:16:51Z</dcterms:modified>
</cp:coreProperties>
</file>