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81" r:id="rId3"/>
  </p:sldMasterIdLst>
  <p:notesMasterIdLst>
    <p:notesMasterId r:id="rId32"/>
  </p:notesMasterIdLst>
  <p:sldIdLst>
    <p:sldId id="256" r:id="rId4"/>
    <p:sldId id="258" r:id="rId5"/>
    <p:sldId id="510" r:id="rId6"/>
    <p:sldId id="540" r:id="rId7"/>
    <p:sldId id="542" r:id="rId8"/>
    <p:sldId id="541" r:id="rId9"/>
    <p:sldId id="544" r:id="rId10"/>
    <p:sldId id="539" r:id="rId11"/>
    <p:sldId id="543" r:id="rId12"/>
    <p:sldId id="545" r:id="rId13"/>
    <p:sldId id="558" r:id="rId14"/>
    <p:sldId id="559" r:id="rId15"/>
    <p:sldId id="560" r:id="rId16"/>
    <p:sldId id="546" r:id="rId17"/>
    <p:sldId id="547" r:id="rId18"/>
    <p:sldId id="557" r:id="rId19"/>
    <p:sldId id="567" r:id="rId20"/>
    <p:sldId id="561" r:id="rId21"/>
    <p:sldId id="562" r:id="rId22"/>
    <p:sldId id="564" r:id="rId23"/>
    <p:sldId id="551" r:id="rId24"/>
    <p:sldId id="552" r:id="rId25"/>
    <p:sldId id="548" r:id="rId26"/>
    <p:sldId id="549" r:id="rId27"/>
    <p:sldId id="550" r:id="rId28"/>
    <p:sldId id="565" r:id="rId29"/>
    <p:sldId id="554" r:id="rId30"/>
    <p:sldId id="555" r:id="rId3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56"/>
    <a:srgbClr val="7F7F7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FBB7FBD-9D0C-4AC2-A6F0-BFF192A07526}" type="datetimeFigureOut">
              <a:rPr lang="de-AT" smtClean="0"/>
              <a:t>05.10.2018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D0933B2-5CCD-4D0F-9DD5-F9211843F03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21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9772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15734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079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131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185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732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39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3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5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schemeClr val="bg1"/>
                </a:solidFill>
              </a:rPr>
              <a:pPr/>
              <a:t>‹#›</a:t>
            </a:fld>
            <a:endParaRPr lang="de-AT" sz="1400" dirty="0">
              <a:solidFill>
                <a:schemeClr val="bg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0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35922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81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9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09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14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7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sopronbank.hu/hitelkalkulator/?hkdemo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9208" y="5455565"/>
            <a:ext cx="7625160" cy="709739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Közvetítői tájékoztató</a:t>
            </a:r>
          </a:p>
          <a:p>
            <a:r>
              <a:rPr lang="hu-HU" sz="1600" dirty="0" smtClean="0"/>
              <a:t>(érvényes: 2018.10.01-től)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16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nem elfogadhatók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412776"/>
            <a:ext cx="3894712" cy="449195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Napidíj (kivéve a fuvarozók)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Megbízási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Ideiglenes özvegyi nyugdíj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Árvaellátás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Olimpiai bajnokok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Átmeneti bányászjáradék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Vakok személyi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Ösztöndíj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Gyermektartás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Fogyatékossági támogatás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Szociális segély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Nevelőszülői díj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563836" y="1412776"/>
            <a:ext cx="3894712" cy="449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404F56"/>
                </a:solidFill>
              </a:rPr>
              <a:t>Baleseti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Életjáradék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Ápolási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Rehabilitációs járadék/ellátás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Egészségkárosodási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Üzemanyag megtakarítás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igazolása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7544" y="1241303"/>
            <a:ext cx="8225424" cy="4491953"/>
          </a:xfrm>
        </p:spPr>
        <p:txBody>
          <a:bodyPr>
            <a:normAutofit/>
          </a:bodyPr>
          <a:lstStyle/>
          <a:p>
            <a:r>
              <a:rPr lang="hu-HU" sz="1500" b="1" dirty="0" smtClean="0">
                <a:solidFill>
                  <a:srgbClr val="404F56"/>
                </a:solidFill>
              </a:rPr>
              <a:t>Alkalmazottak </a:t>
            </a:r>
            <a:r>
              <a:rPr lang="hu-HU" sz="1500" b="1" dirty="0">
                <a:solidFill>
                  <a:srgbClr val="404F56"/>
                </a:solidFill>
              </a:rPr>
              <a:t>esetén: </a:t>
            </a:r>
            <a:r>
              <a:rPr lang="hu-HU" sz="1500" dirty="0">
                <a:solidFill>
                  <a:srgbClr val="404F56"/>
                </a:solidFill>
              </a:rPr>
              <a:t>30 napnál nem régebbi munkáltatói </a:t>
            </a:r>
            <a:r>
              <a:rPr lang="hu-HU" sz="1500" dirty="0" smtClean="0">
                <a:solidFill>
                  <a:srgbClr val="404F56"/>
                </a:solidFill>
              </a:rPr>
              <a:t>jövedelemigazolás + 3 havi bankszámlakivonat</a:t>
            </a:r>
            <a:r>
              <a:rPr lang="hu-HU" sz="1500" dirty="0">
                <a:solidFill>
                  <a:srgbClr val="404F56"/>
                </a:solidFill>
              </a:rPr>
              <a:t> </a:t>
            </a:r>
            <a:endParaRPr lang="hu-HU" sz="15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r>
              <a:rPr lang="hu-HU" sz="1500" b="1" dirty="0">
                <a:solidFill>
                  <a:srgbClr val="404F56"/>
                </a:solidFill>
              </a:rPr>
              <a:t>Egyéni vállalkozó esetén</a:t>
            </a:r>
            <a:r>
              <a:rPr lang="hu-HU" sz="1500" dirty="0">
                <a:solidFill>
                  <a:srgbClr val="404F56"/>
                </a:solidFill>
              </a:rPr>
              <a:t>: </a:t>
            </a:r>
            <a:endParaRPr lang="hu-HU" sz="1500" dirty="0" smtClean="0">
              <a:solidFill>
                <a:srgbClr val="404F56"/>
              </a:solidFill>
            </a:endParaRP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egyéni </a:t>
            </a:r>
            <a:r>
              <a:rPr lang="hu-HU" sz="1500" dirty="0">
                <a:solidFill>
                  <a:srgbClr val="404F56"/>
                </a:solidFill>
              </a:rPr>
              <a:t>vállalkozó nyilvántartásba vételéről szóló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igazolás</a:t>
            </a:r>
            <a:r>
              <a:rPr lang="hu-HU" sz="1500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NAV </a:t>
            </a:r>
            <a:r>
              <a:rPr lang="hu-HU" sz="1500" dirty="0">
                <a:solidFill>
                  <a:srgbClr val="404F56"/>
                </a:solidFill>
              </a:rPr>
              <a:t>jövedelemigazolás</a:t>
            </a:r>
            <a:r>
              <a:rPr lang="hu-HU" sz="1500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utolsó </a:t>
            </a:r>
            <a:r>
              <a:rPr lang="hu-HU" sz="1500" dirty="0">
                <a:solidFill>
                  <a:srgbClr val="404F56"/>
                </a:solidFill>
              </a:rPr>
              <a:t>teljes és lezárt gazdasági év </a:t>
            </a:r>
            <a:r>
              <a:rPr lang="hu-HU" sz="1500" dirty="0" smtClean="0">
                <a:solidFill>
                  <a:srgbClr val="404F56"/>
                </a:solidFill>
              </a:rPr>
              <a:t>adóbevallása</a:t>
            </a:r>
          </a:p>
          <a:p>
            <a:pPr lvl="1"/>
            <a:r>
              <a:rPr lang="hu-HU" sz="1500" dirty="0" smtClean="0">
                <a:solidFill>
                  <a:srgbClr val="404F56"/>
                </a:solidFill>
              </a:rPr>
              <a:t>utolsó </a:t>
            </a:r>
            <a:r>
              <a:rPr lang="hu-HU" sz="1500" dirty="0">
                <a:solidFill>
                  <a:srgbClr val="404F56"/>
                </a:solidFill>
              </a:rPr>
              <a:t>3 hónap bankszámla </a:t>
            </a:r>
            <a:r>
              <a:rPr lang="hu-HU" sz="1500" dirty="0" smtClean="0">
                <a:solidFill>
                  <a:srgbClr val="404F56"/>
                </a:solidFill>
              </a:rPr>
              <a:t>kivonata </a:t>
            </a:r>
          </a:p>
          <a:p>
            <a:pPr marL="457200" lvl="1" indent="0">
              <a:buNone/>
            </a:pPr>
            <a:r>
              <a:rPr lang="hu-HU" sz="1500" dirty="0" err="1" smtClean="0">
                <a:solidFill>
                  <a:srgbClr val="404F56"/>
                </a:solidFill>
              </a:rPr>
              <a:t>EVA-s</a:t>
            </a:r>
            <a:r>
              <a:rPr lang="hu-HU" sz="1500" dirty="0" smtClean="0">
                <a:solidFill>
                  <a:srgbClr val="404F56"/>
                </a:solidFill>
              </a:rPr>
              <a:t> </a:t>
            </a:r>
            <a:r>
              <a:rPr lang="hu-HU" sz="1500" dirty="0">
                <a:solidFill>
                  <a:srgbClr val="404F56"/>
                </a:solidFill>
              </a:rPr>
              <a:t>egyéni vállalkozó vagy bevétel alapú könyvelést végző gazdasági táraság esetében az adós éves nettó jövedelme számításának alapja szolgáltató tevékenység esetén az éves bevétel 50%-a, egyéb tevékenység esetén az éves bevétel 30%-a. Kisadózók tételes adóját </a:t>
            </a:r>
            <a:r>
              <a:rPr lang="hu-HU" sz="1500" b="1" dirty="0">
                <a:solidFill>
                  <a:srgbClr val="404F56"/>
                </a:solidFill>
              </a:rPr>
              <a:t>(KATA)</a:t>
            </a:r>
            <a:r>
              <a:rPr lang="hu-HU" sz="1500" dirty="0">
                <a:solidFill>
                  <a:srgbClr val="404F56"/>
                </a:solidFill>
              </a:rPr>
              <a:t> fizető egyéni vállalkozó esetén a jövedelem a megszerzett bevételről tett </a:t>
            </a:r>
            <a:r>
              <a:rPr lang="hu-HU" sz="1500" b="1" dirty="0">
                <a:solidFill>
                  <a:srgbClr val="404F56"/>
                </a:solidFill>
              </a:rPr>
              <a:t>nyilatkozatában feltüntetett bevételének a 60%-a,</a:t>
            </a:r>
            <a:r>
              <a:rPr lang="hu-HU" sz="1500" dirty="0">
                <a:solidFill>
                  <a:srgbClr val="404F56"/>
                </a:solidFill>
              </a:rPr>
              <a:t> több tag esetén annak fejenként egyenlő része, de mindkét esetben legalább a minimálbér minősül</a:t>
            </a:r>
            <a:r>
              <a:rPr lang="hu-HU" sz="1500" dirty="0" smtClean="0">
                <a:solidFill>
                  <a:srgbClr val="404F56"/>
                </a:solidFill>
              </a:rPr>
              <a:t>.</a:t>
            </a:r>
            <a:endParaRPr lang="hu-HU" sz="1500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356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04F56"/>
                </a:solidFill>
              </a:rPr>
              <a:t>Jövedelmek igazolása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23528" y="980729"/>
            <a:ext cx="8363160" cy="5256584"/>
          </a:xfrm>
        </p:spPr>
        <p:txBody>
          <a:bodyPr>
            <a:normAutofit lnSpcReduction="10000"/>
          </a:bodyPr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Bt. beltag, Kkt. tag adós esetén:</a:t>
            </a:r>
            <a:r>
              <a:rPr lang="hu-HU" sz="1500" dirty="0">
                <a:solidFill>
                  <a:srgbClr val="404F56"/>
                </a:solidFill>
              </a:rPr>
              <a:t> 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</a:t>
            </a:r>
            <a:r>
              <a:rPr lang="hu-HU" sz="15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a </a:t>
            </a:r>
            <a:r>
              <a:rPr lang="hu-HU" sz="1500" dirty="0">
                <a:solidFill>
                  <a:srgbClr val="404F56"/>
                </a:solidFill>
              </a:rPr>
              <a:t>vállalkozás utolsó teljes és lezárt évének </a:t>
            </a:r>
            <a:r>
              <a:rPr lang="hu-HU" sz="1500" dirty="0" smtClean="0">
                <a:solidFill>
                  <a:srgbClr val="404F56"/>
                </a:solidFill>
              </a:rPr>
              <a:t>beszámolója</a:t>
            </a:r>
          </a:p>
          <a:p>
            <a:pPr marL="457200" lvl="5" indent="0">
              <a:buNone/>
            </a:pPr>
            <a:r>
              <a:rPr lang="hu-HU" sz="1500" dirty="0" smtClean="0">
                <a:solidFill>
                  <a:srgbClr val="404F56"/>
                </a:solidFill>
              </a:rPr>
              <a:t>Az </a:t>
            </a:r>
            <a:r>
              <a:rPr lang="hu-HU" sz="1500" dirty="0">
                <a:solidFill>
                  <a:srgbClr val="404F56"/>
                </a:solidFill>
              </a:rPr>
              <a:t>Adós éves nettó jövedelmét a NAV jövedelemigazolás alapján kell megállapítani kiszűrve az egyszeri tételeket, mint pl. az ingatlan eladásából származó jövedelem. Ez esetben ez viszonylag egyszerű, hisz az osztalék a beszámolóban is szerepel (a kiegészítő mellékletben rendszerint személyre lebontva, ha nem, akkor ezt az információt be kell szerezni</a:t>
            </a:r>
            <a:r>
              <a:rPr lang="hu-HU" sz="1500" dirty="0" smtClean="0">
                <a:solidFill>
                  <a:srgbClr val="404F56"/>
                </a:solidFill>
              </a:rPr>
              <a:t>).</a:t>
            </a:r>
          </a:p>
          <a:p>
            <a:pPr marL="457200" lvl="5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Kft. tag adós esetén: </a:t>
            </a:r>
            <a:endParaRPr lang="hu-HU" sz="1500" b="1" dirty="0" smtClean="0">
              <a:solidFill>
                <a:srgbClr val="404F56"/>
              </a:solidFill>
            </a:endParaRP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</a:t>
            </a:r>
            <a:r>
              <a:rPr lang="hu-HU" sz="15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30 </a:t>
            </a:r>
            <a:r>
              <a:rPr lang="hu-HU" sz="15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5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500" dirty="0" smtClean="0">
                <a:solidFill>
                  <a:srgbClr val="404F56"/>
                </a:solidFill>
              </a:rPr>
              <a:t>az </a:t>
            </a:r>
            <a:r>
              <a:rPr lang="hu-HU" sz="1500" dirty="0">
                <a:solidFill>
                  <a:srgbClr val="404F56"/>
                </a:solidFill>
              </a:rPr>
              <a:t>utolsó teljes és lezárt gazdasági évre vonatkozó </a:t>
            </a:r>
            <a:r>
              <a:rPr lang="hu-HU" sz="1500" dirty="0" smtClean="0">
                <a:solidFill>
                  <a:srgbClr val="404F56"/>
                </a:solidFill>
              </a:rPr>
              <a:t>beszámoló  </a:t>
            </a:r>
          </a:p>
          <a:p>
            <a:pPr marL="457200" lvl="5" indent="0">
              <a:buNone/>
            </a:pPr>
            <a:r>
              <a:rPr lang="hu-HU" sz="1500" dirty="0" smtClean="0">
                <a:solidFill>
                  <a:srgbClr val="404F56"/>
                </a:solidFill>
              </a:rPr>
              <a:t>A </a:t>
            </a:r>
            <a:r>
              <a:rPr lang="hu-HU" sz="1500" dirty="0">
                <a:solidFill>
                  <a:srgbClr val="404F56"/>
                </a:solidFill>
              </a:rPr>
              <a:t>nettó jövedelem megállapítása megegyezik az előző pontban részletezettel</a:t>
            </a:r>
            <a:r>
              <a:rPr lang="hu-HU" sz="1500" dirty="0" smtClean="0">
                <a:solidFill>
                  <a:srgbClr val="404F56"/>
                </a:solidFill>
              </a:rPr>
              <a:t>.</a:t>
            </a:r>
          </a:p>
          <a:p>
            <a:pPr marL="457200" lvl="5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Egyéb jövedelem igazolása:</a:t>
            </a:r>
            <a:r>
              <a:rPr lang="hu-HU" sz="1500" dirty="0">
                <a:solidFill>
                  <a:srgbClr val="404F56"/>
                </a:solidFill>
              </a:rPr>
              <a:t> leggyakoribb az ingatlan bérbeadás. Ez esetben a bérleti szerződés alapján, a NAV jövedelemigazolás alapján kell a jövedelmet megállapítani, valamint az ingatlan-nyilvántartásban ellenőrizni kell, hogy az ingatlan az adós tulajdona. </a:t>
            </a:r>
            <a:r>
              <a:rPr lang="hu-HU" sz="1500" dirty="0" err="1">
                <a:solidFill>
                  <a:srgbClr val="404F56"/>
                </a:solidFill>
              </a:rPr>
              <a:t>EKHO-s</a:t>
            </a:r>
            <a:r>
              <a:rPr lang="hu-HU" sz="1500" dirty="0">
                <a:solidFill>
                  <a:srgbClr val="404F56"/>
                </a:solidFill>
              </a:rPr>
              <a:t> jövedelem, őstermelői jövedelem szintén elfogadható egyedi elbírálás alapján.</a:t>
            </a:r>
          </a:p>
          <a:p>
            <a:endParaRPr lang="hu-HU" sz="15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JTM</a:t>
            </a:r>
            <a:endParaRPr lang="hu-HU" dirty="0">
              <a:solidFill>
                <a:srgbClr val="404F5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1264" y="980728"/>
                <a:ext cx="8225424" cy="525658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u-HU" sz="1500" dirty="0" smtClean="0">
                    <a:solidFill>
                      <a:srgbClr val="404F56"/>
                    </a:solidFill>
                  </a:rPr>
                  <a:t>Az ügyfélnek a hitelnyújtást követően fennálló havi adósságszolgálata és az igazolt havi nettó jövedelmének hányadosa azzal, hogy adóstársak esetén valamennyi adóstárs havi adósságszolgálata és igazolt havi nettó jövedelme összesítve értendő.</a:t>
                </a:r>
              </a:p>
              <a:p>
                <a:pPr marL="0" indent="0" algn="ctr">
                  <a:buNone/>
                </a:pPr>
                <a:endParaRPr lang="hu-HU" sz="1600" dirty="0" smtClean="0">
                  <a:solidFill>
                    <a:srgbClr val="404F56"/>
                  </a:solidFill>
                </a:endParaRPr>
              </a:p>
              <a:p>
                <a:pPr marL="0" indent="0" algn="ctr">
                  <a:buNone/>
                </a:pPr>
                <a:endParaRPr lang="hu-HU" sz="1600" dirty="0" smtClean="0">
                  <a:solidFill>
                    <a:srgbClr val="404F56"/>
                  </a:solidFill>
                </a:endParaRPr>
              </a:p>
              <a:p>
                <a:pPr marL="0" indent="0" algn="ctr">
                  <a:buNone/>
                </a:pPr>
                <a:r>
                  <a:rPr lang="hu-HU" sz="1600" dirty="0" smtClean="0">
                    <a:solidFill>
                      <a:srgbClr val="404F56"/>
                    </a:solidFill>
                  </a:rPr>
                  <a:t>JTM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60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𝑠𝑠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𝑔𝑠𝑧𝑜𝑙𝑔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𝑙𝑎𝑡</m:t>
                        </m:r>
                      </m:num>
                      <m:den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𝑖𝑔𝑎𝑧𝑜𝑙𝑡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𝑛𝑒𝑡𝑡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 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ö</m:t>
                        </m:r>
                        <m:r>
                          <a:rPr lang="hu-HU" sz="16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𝑣𝑒𝑑𝑒𝑙𝑒𝑚</m:t>
                        </m:r>
                      </m:den>
                    </m:f>
                  </m:oMath>
                </a14:m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hu-HU" sz="1600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hu-HU" sz="1500" u="sng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JTM limitek:</a:t>
                </a: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500" u="sng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sz="16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1264" y="980728"/>
                <a:ext cx="8225424" cy="5256584"/>
              </a:xfrm>
              <a:blipFill rotWithShape="1">
                <a:blip r:embed="rId2"/>
                <a:stretch>
                  <a:fillRect l="-297" t="-232" r="-2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22768"/>
              </p:ext>
            </p:extLst>
          </p:nvPr>
        </p:nvGraphicFramePr>
        <p:xfrm>
          <a:off x="1691680" y="4221088"/>
          <a:ext cx="528574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948940"/>
                <a:gridCol w="1168400"/>
                <a:gridCol w="1168400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b="1" dirty="0">
                          <a:effectLst/>
                          <a:latin typeface="Arial"/>
                          <a:ea typeface="Times New Roman"/>
                        </a:rPr>
                        <a:t>Az ügyfelek (adós/adóstárs) összesített igazolt havi nettó jövedelme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400eFt alatti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min. 400eFt 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Éves változó kamatozású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25%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30%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Rögzített 5 éves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max. 35%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max. 40%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404F5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Rögzített 10 éves hitelek esetén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JTM 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max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hu-HU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Fedezetek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6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ELFOGADHATÓ INGATLANFEDEZETEK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Magyarország területén található összkomfortos ingatlan, melynek minimális piaci értéke 8.000.000,- HUF, továbbá amely az ingatlan nyilvántartás szerint: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Lakás, lakóház, családi ház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Üdülő, hétvégi ház, garázs (csak kiegészítő biztosíték)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Építési telek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Belterületi, külterületi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i="1" dirty="0" smtClean="0">
                <a:solidFill>
                  <a:srgbClr val="404F56"/>
                </a:solidFill>
              </a:rPr>
              <a:t>Területi hatály: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Elsősorban bankfiókjaink vonzáskörzetében található településeken lévő ingatlanfedezeteket fogadjuk el biztosítékként (Pl. Kelet-Magyarországon nem)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 bank egyedi engedély alapján dönt a nem a bankfiókok vonzáskörzetében található ingatlanfedezet elfogadhatóságáról.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Felvehető maximális hitel összeg I.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461264" y="1385319"/>
            <a:ext cx="8225424" cy="44919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Kiemelt </a:t>
            </a:r>
            <a:r>
              <a:rPr lang="hu-HU" b="1" dirty="0">
                <a:solidFill>
                  <a:srgbClr val="FF0000"/>
                </a:solidFill>
              </a:rPr>
              <a:t>települések =&gt; LTV: 80</a:t>
            </a:r>
            <a:r>
              <a:rPr lang="hu-HU" b="1" dirty="0" smtClean="0">
                <a:solidFill>
                  <a:srgbClr val="FF0000"/>
                </a:solidFill>
              </a:rPr>
              <a:t>% </a:t>
            </a:r>
          </a:p>
          <a:p>
            <a:pPr marL="0" lvl="0" indent="0">
              <a:buNone/>
            </a:pPr>
            <a:r>
              <a:rPr lang="hu-HU" dirty="0" smtClean="0"/>
              <a:t>(Budapest</a:t>
            </a:r>
            <a:r>
              <a:rPr lang="hu-HU" dirty="0"/>
              <a:t>, Győr, Sopron, Szombathely, Székesfehérvár, </a:t>
            </a:r>
            <a:r>
              <a:rPr lang="hu-HU" dirty="0" smtClean="0"/>
              <a:t>Veszprém)</a:t>
            </a:r>
            <a:endParaRPr lang="hu-HU" b="1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Feltételek: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dirty="0"/>
              <a:t>min. 400.000,</a:t>
            </a:r>
            <a:r>
              <a:rPr lang="hu-HU" dirty="0" err="1"/>
              <a:t>-Ft</a:t>
            </a:r>
            <a:r>
              <a:rPr lang="hu-HU" dirty="0"/>
              <a:t> havi jövedelem</a:t>
            </a:r>
          </a:p>
          <a:p>
            <a:pPr lvl="0"/>
            <a:r>
              <a:rPr lang="hu-HU" dirty="0"/>
              <a:t>kizárólag FIX kamatozású hitel (5 ill. 10 éves kamatperiódus) igénylése esetén</a:t>
            </a:r>
          </a:p>
          <a:p>
            <a:pPr lvl="0"/>
            <a:r>
              <a:rPr lang="hu-HU" dirty="0" smtClean="0"/>
              <a:t>JTM </a:t>
            </a:r>
            <a:r>
              <a:rPr lang="hu-HU" dirty="0" err="1"/>
              <a:t>max</a:t>
            </a:r>
            <a:r>
              <a:rPr lang="hu-HU" dirty="0"/>
              <a:t>. 35% </a:t>
            </a:r>
          </a:p>
          <a:p>
            <a:pPr lvl="0"/>
            <a:r>
              <a:rPr lang="hu-HU" dirty="0" smtClean="0"/>
              <a:t>az </a:t>
            </a:r>
            <a:r>
              <a:rPr lang="hu-HU" dirty="0"/>
              <a:t>ingatlan az ügyfél lakhatását fogja szolgálni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8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/>
          <p:cNvSpPr txBox="1">
            <a:spLocks/>
          </p:cNvSpPr>
          <p:nvPr/>
        </p:nvSpPr>
        <p:spPr>
          <a:xfrm>
            <a:off x="539552" y="1340768"/>
            <a:ext cx="822542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b="1" dirty="0"/>
              <a:t>L</a:t>
            </a:r>
            <a:r>
              <a:rPr lang="hu-HU" b="1" dirty="0" smtClean="0"/>
              <a:t>egjobb </a:t>
            </a:r>
            <a:r>
              <a:rPr lang="hu-HU" b="1" dirty="0"/>
              <a:t>besorolású („A“ kategória) települések =&gt; LTV: 70</a:t>
            </a:r>
            <a:r>
              <a:rPr lang="hu-HU" b="1" dirty="0" smtClean="0"/>
              <a:t>%</a:t>
            </a:r>
          </a:p>
          <a:p>
            <a:pPr lvl="0"/>
            <a:endParaRPr lang="hu-HU" b="1" dirty="0"/>
          </a:p>
          <a:p>
            <a:r>
              <a:rPr lang="hu-HU" dirty="0">
                <a:solidFill>
                  <a:srgbClr val="404F56"/>
                </a:solidFill>
              </a:rPr>
              <a:t>Amennyiben az ügyfél, illetve adóstársak esetén az ügyfelek összesített igazolt havi nettó jövedelme meghaladja a 400.000,- </a:t>
            </a:r>
            <a:r>
              <a:rPr lang="hu-HU" dirty="0" smtClean="0">
                <a:solidFill>
                  <a:srgbClr val="404F56"/>
                </a:solidFill>
              </a:rPr>
              <a:t>HUF-ot </a:t>
            </a:r>
            <a:endParaRPr lang="hu-HU" dirty="0">
              <a:solidFill>
                <a:srgbClr val="404F56"/>
              </a:solidFill>
            </a:endParaRPr>
          </a:p>
          <a:p>
            <a:pPr marL="0" lvl="0" indent="0">
              <a:buNone/>
            </a:pPr>
            <a:endParaRPr lang="hu-HU" dirty="0"/>
          </a:p>
          <a:p>
            <a:pPr marL="0" lvl="0" indent="0">
              <a:buNone/>
            </a:pPr>
            <a:r>
              <a:rPr lang="hu-HU" b="1" dirty="0" smtClean="0"/>
              <a:t>Átlagos </a:t>
            </a:r>
            <a:r>
              <a:rPr lang="hu-HU" b="1" dirty="0"/>
              <a:t>települések </a:t>
            </a:r>
            <a:r>
              <a:rPr lang="hu-HU" b="1" dirty="0" smtClean="0"/>
              <a:t>(„B</a:t>
            </a:r>
            <a:r>
              <a:rPr lang="hu-HU" b="1" dirty="0"/>
              <a:t>“ kategória) =&gt; LTV: 60%</a:t>
            </a:r>
            <a:endParaRPr lang="hu-HU" dirty="0"/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Vásárlás </a:t>
            </a:r>
            <a:r>
              <a:rPr lang="hu-HU" dirty="0">
                <a:solidFill>
                  <a:srgbClr val="404F56"/>
                </a:solidFill>
              </a:rPr>
              <a:t>esetén a vételár/az értékbecslésben meghatározott forgalmi érték közül a legkisebb érték </a:t>
            </a: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Építési hitel esetén az építési költség/az ingatlan teljes készültségének elérésekor az értékbecslés szerint várható forgalmi érték közül a kisebb érték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Szabad felhasználású hitel esetén a biztosítékul szolgáló ingatlan értékbecslésében meghatározott forgalmi érték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b="1" dirty="0" smtClean="0">
              <a:solidFill>
                <a:srgbClr val="404F56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Felvehető maximális hitel összeg II.</a:t>
            </a:r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733256"/>
            <a:ext cx="7615704" cy="1008112"/>
          </a:xfrm>
        </p:spPr>
        <p:txBody>
          <a:bodyPr/>
          <a:lstStyle/>
          <a:p>
            <a:r>
              <a:rPr lang="hu-HU" dirty="0" smtClean="0"/>
              <a:t>Hitelhez kapcsolódó egyéb feltételek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167533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4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Életbiztosítás/Vagyonbiztosítás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052736"/>
            <a:ext cx="82254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u="sng" dirty="0" smtClean="0">
                <a:solidFill>
                  <a:srgbClr val="404F56"/>
                </a:solidFill>
              </a:rPr>
              <a:t>Életbiztosítás (CSHB)</a:t>
            </a:r>
            <a:endParaRPr lang="hu-HU" sz="1500" u="sng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404F56"/>
                </a:solidFill>
              </a:rPr>
              <a:t>Folyósítási feltétel a hitelhez kapcsolódó életbiztosítás bankra engedményezése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404F56"/>
                </a:solidFill>
              </a:rPr>
              <a:t>Tulajdonosi érdekeltségünkből adódóan a </a:t>
            </a:r>
            <a:r>
              <a:rPr lang="hu-HU" sz="1500" dirty="0" err="1" smtClean="0">
                <a:solidFill>
                  <a:srgbClr val="404F56"/>
                </a:solidFill>
              </a:rPr>
              <a:t>Grawe</a:t>
            </a:r>
            <a:r>
              <a:rPr lang="hu-HU" sz="1500" dirty="0" smtClean="0">
                <a:solidFill>
                  <a:srgbClr val="404F56"/>
                </a:solidFill>
              </a:rPr>
              <a:t> Biztosító termékeit preferáljuk</a:t>
            </a:r>
          </a:p>
          <a:p>
            <a:pPr marL="0" indent="0">
              <a:buNone/>
            </a:pPr>
            <a:endParaRPr lang="hu-HU" sz="1500" dirty="0" smtClean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 smtClean="0">
                <a:solidFill>
                  <a:srgbClr val="404F56"/>
                </a:solidFill>
              </a:rPr>
              <a:t>A </a:t>
            </a:r>
            <a:r>
              <a:rPr lang="hu-HU" sz="1500" b="1" dirty="0">
                <a:solidFill>
                  <a:srgbClr val="404F56"/>
                </a:solidFill>
              </a:rPr>
              <a:t>Biztosító:</a:t>
            </a:r>
            <a:r>
              <a:rPr lang="hu-HU" sz="1500" dirty="0">
                <a:solidFill>
                  <a:srgbClr val="404F56"/>
                </a:solidFill>
              </a:rPr>
              <a:t> GRAWE Életbiztosító </a:t>
            </a:r>
            <a:r>
              <a:rPr lang="hu-HU" sz="1500" dirty="0" err="1">
                <a:solidFill>
                  <a:srgbClr val="404F56"/>
                </a:solidFill>
              </a:rPr>
              <a:t>Zrt</a:t>
            </a:r>
            <a:r>
              <a:rPr lang="hu-HU" sz="1500" dirty="0">
                <a:solidFill>
                  <a:srgbClr val="404F56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cap="all" dirty="0">
                <a:solidFill>
                  <a:srgbClr val="404F56"/>
                </a:solidFill>
              </a:rPr>
              <a:t>A </a:t>
            </a:r>
            <a:r>
              <a:rPr lang="hu-HU" sz="1500" b="1" dirty="0">
                <a:solidFill>
                  <a:srgbClr val="404F56"/>
                </a:solidFill>
              </a:rPr>
              <a:t>Szerződő</a:t>
            </a:r>
            <a:r>
              <a:rPr lang="hu-HU" sz="1500" dirty="0">
                <a:solidFill>
                  <a:srgbClr val="404F56"/>
                </a:solidFill>
              </a:rPr>
              <a:t> az a fél, aki a Biztosítóval a szerződést megköti és a díj fizetésére köteles.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A Biztosított</a:t>
            </a:r>
            <a:r>
              <a:rPr lang="hu-HU" sz="1500" dirty="0">
                <a:solidFill>
                  <a:srgbClr val="404F56"/>
                </a:solidFill>
              </a:rPr>
              <a:t> az a személy, akinek az életét biztosították</a:t>
            </a:r>
            <a:r>
              <a:rPr lang="hu-HU" sz="1500" dirty="0" smtClean="0">
                <a:solidFill>
                  <a:srgbClr val="404F56"/>
                </a:solidFill>
              </a:rPr>
              <a:t>, és  </a:t>
            </a:r>
            <a:r>
              <a:rPr lang="hu-HU" sz="1500" dirty="0">
                <a:solidFill>
                  <a:srgbClr val="404F56"/>
                </a:solidFill>
              </a:rPr>
              <a:t>akit a Szerződő a keretszerződés értelmében biztosításra jelöl és a Biztosító elfogadja.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404F56"/>
                </a:solidFill>
              </a:rPr>
              <a:t>A Kedvezményezett</a:t>
            </a:r>
            <a:r>
              <a:rPr lang="hu-HU" sz="1500" dirty="0">
                <a:solidFill>
                  <a:srgbClr val="404F56"/>
                </a:solidFill>
              </a:rPr>
              <a:t> a szolgáltatás jogosultja, aki minden esetben megegyezik a </a:t>
            </a:r>
            <a:r>
              <a:rPr lang="hu-HU" sz="1500" b="1" dirty="0" smtClean="0">
                <a:solidFill>
                  <a:srgbClr val="404F56"/>
                </a:solidFill>
              </a:rPr>
              <a:t>Szerződővel</a:t>
            </a:r>
            <a:endParaRPr lang="hu-HU" sz="1500" dirty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404F56"/>
                </a:solidFill>
              </a:rPr>
              <a:t>A fedezetül szolgáló ingatlanra minden esetben vagyonbiztosítást kell kötni</a:t>
            </a:r>
          </a:p>
          <a:p>
            <a:pPr marL="457200" lvl="1" indent="0">
              <a:buNone/>
            </a:pPr>
            <a:endParaRPr lang="hu-HU" sz="1500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500" u="sng" dirty="0" smtClean="0">
                <a:solidFill>
                  <a:srgbClr val="404F56"/>
                </a:solidFill>
              </a:rPr>
              <a:t>Vagyonbiztosítás:</a:t>
            </a:r>
          </a:p>
          <a:p>
            <a:pPr marL="0" indent="0">
              <a:buNone/>
            </a:pPr>
            <a:endParaRPr lang="hu-HU" sz="1500" u="sng" dirty="0" smtClean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fedezetül szolgáló ingatlanra minden esetben vagyonbiztosítást kell kötni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 err="1" smtClean="0">
                <a:solidFill>
                  <a:srgbClr val="404F56"/>
                </a:solidFill>
              </a:rPr>
              <a:t>Kedvezményezetti</a:t>
            </a:r>
            <a:r>
              <a:rPr lang="hu-HU" sz="1500" dirty="0" smtClean="0">
                <a:solidFill>
                  <a:srgbClr val="404F56"/>
                </a:solidFill>
              </a:rPr>
              <a:t> </a:t>
            </a:r>
            <a:r>
              <a:rPr lang="hu-HU" sz="1500" dirty="0">
                <a:solidFill>
                  <a:srgbClr val="404F56"/>
                </a:solidFill>
              </a:rPr>
              <a:t>jog bejegyzése </a:t>
            </a:r>
            <a:r>
              <a:rPr lang="hu-HU" sz="1500" dirty="0" smtClean="0">
                <a:solidFill>
                  <a:srgbClr val="404F56"/>
                </a:solidFill>
              </a:rPr>
              <a:t>szükséges</a:t>
            </a:r>
            <a:endParaRPr lang="hu-HU" sz="1500" dirty="0">
              <a:solidFill>
                <a:srgbClr val="404F5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Legalább a kölcsön lejáratáig kell élnie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biztosítási összeg minimuma az ingatlan biztosítéki értéke kell, hogy legyen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404F56"/>
                </a:solidFill>
              </a:rPr>
              <a:t>A díjrendezettséget igazolni szükséges</a:t>
            </a:r>
          </a:p>
          <a:p>
            <a:endParaRPr lang="hu-HU" sz="1500" dirty="0" smtClean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4F5A-9CED-48B2-9688-5279F89ABA40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Agenda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404F56"/>
                </a:solidFill>
              </a:rPr>
              <a:t>Sopron Bank Burgenland </a:t>
            </a:r>
            <a:r>
              <a:rPr lang="hu-HU" b="1" dirty="0" err="1" smtClean="0">
                <a:solidFill>
                  <a:srgbClr val="404F56"/>
                </a:solidFill>
              </a:rPr>
              <a:t>Zrt</a:t>
            </a:r>
            <a:r>
              <a:rPr lang="hu-HU" b="1" dirty="0" smtClean="0">
                <a:solidFill>
                  <a:srgbClr val="404F56"/>
                </a:solidFill>
              </a:rPr>
              <a:t>. Rövid bemutatása</a:t>
            </a:r>
            <a:endParaRPr lang="hu-HU" sz="1400" dirty="0">
              <a:solidFill>
                <a:srgbClr val="404F56"/>
              </a:solidFill>
            </a:endParaRPr>
          </a:p>
          <a:p>
            <a:endParaRPr lang="hu-HU" b="1" dirty="0" smtClean="0">
              <a:solidFill>
                <a:srgbClr val="404F56"/>
              </a:solidFill>
            </a:endParaRPr>
          </a:p>
          <a:p>
            <a:r>
              <a:rPr lang="hu-HU" b="1" dirty="0" smtClean="0">
                <a:solidFill>
                  <a:srgbClr val="404F56"/>
                </a:solidFill>
              </a:rPr>
              <a:t>Jelzáloghitelezés a Sopron Banknál</a:t>
            </a:r>
            <a:endParaRPr lang="hu-HU" sz="1600" dirty="0" smtClean="0">
              <a:solidFill>
                <a:srgbClr val="404F56"/>
              </a:solidFill>
            </a:endParaRP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err="1" smtClean="0">
                <a:solidFill>
                  <a:srgbClr val="404F56"/>
                </a:solidFill>
              </a:rPr>
              <a:t>Hitelkalkulátor</a:t>
            </a:r>
            <a:r>
              <a:rPr lang="hu-HU" b="1" dirty="0" smtClean="0">
                <a:solidFill>
                  <a:srgbClr val="404F56"/>
                </a:solidFill>
              </a:rPr>
              <a:t> használata</a:t>
            </a:r>
          </a:p>
          <a:p>
            <a:pPr>
              <a:tabLst>
                <a:tab pos="357188" algn="l"/>
              </a:tabLst>
            </a:pPr>
            <a:endParaRPr lang="hu-HU" b="1" dirty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smtClean="0">
                <a:solidFill>
                  <a:srgbClr val="404F56"/>
                </a:solidFill>
              </a:rPr>
              <a:t>Aktualitások, akciók </a:t>
            </a: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 defTabSz="357188">
              <a:buNone/>
            </a:pPr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587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Hiteltípusok, termékek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 smtClean="0">
                <a:solidFill>
                  <a:srgbClr val="404F56"/>
                </a:solidFill>
              </a:rPr>
              <a:t>Hiteltípusok cél szerint: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404F56"/>
              </a:solidFill>
            </a:endParaRP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Lakáscélú hitelek (piaci és állami kamattámogatott)</a:t>
            </a:r>
          </a:p>
          <a:p>
            <a:pPr lvl="1"/>
            <a:r>
              <a:rPr lang="hu-HU" dirty="0" err="1" smtClean="0">
                <a:solidFill>
                  <a:srgbClr val="404F56"/>
                </a:solidFill>
              </a:rPr>
              <a:t>Szabadfelhasználású</a:t>
            </a:r>
            <a:r>
              <a:rPr lang="hu-HU" dirty="0" smtClean="0">
                <a:solidFill>
                  <a:srgbClr val="404F56"/>
                </a:solidFill>
              </a:rPr>
              <a:t> jelzáloghitelek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Nem fogyasztói hitelek (üzleti célú</a:t>
            </a:r>
            <a:r>
              <a:rPr lang="hu-HU" dirty="0" smtClean="0">
                <a:solidFill>
                  <a:srgbClr val="404F56"/>
                </a:solidFill>
              </a:rPr>
              <a:t>)</a:t>
            </a:r>
            <a:r>
              <a:rPr lang="hu-HU" dirty="0" smtClean="0">
                <a:solidFill>
                  <a:srgbClr val="404F56"/>
                </a:solidFill>
                <a:sym typeface="Wingdings" panose="05000000000000000000" pitchFamily="2" charset="2"/>
              </a:rPr>
              <a:t> JTM hatálya alá tartozik! (Őstermelő, EV)</a:t>
            </a:r>
            <a:endParaRPr lang="hu-HU" dirty="0" smtClean="0">
              <a:solidFill>
                <a:srgbClr val="404F56"/>
              </a:solidFill>
            </a:endParaRPr>
          </a:p>
          <a:p>
            <a:pPr lvl="1"/>
            <a:endParaRPr lang="hu-HU" dirty="0">
              <a:solidFill>
                <a:srgbClr val="404F56"/>
              </a:solidFill>
            </a:endParaRPr>
          </a:p>
          <a:p>
            <a:pPr lvl="0"/>
            <a:r>
              <a:rPr lang="hu-HU" sz="2000" b="1" dirty="0">
                <a:solidFill>
                  <a:srgbClr val="404F56"/>
                </a:solidFill>
              </a:rPr>
              <a:t>Termékfajták</a:t>
            </a:r>
            <a:r>
              <a:rPr lang="hu-HU" sz="2000" b="1" dirty="0" smtClean="0">
                <a:solidFill>
                  <a:srgbClr val="404F56"/>
                </a:solidFill>
              </a:rPr>
              <a:t>:</a:t>
            </a:r>
          </a:p>
          <a:p>
            <a:pPr marL="0" lvl="0" indent="0">
              <a:buNone/>
            </a:pPr>
            <a:endParaRPr lang="hu-HU" sz="2000" b="1" dirty="0">
              <a:solidFill>
                <a:srgbClr val="404F56"/>
              </a:solidFill>
            </a:endParaRP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5 ill. 10 éves periódusban fix kamatozású hitel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Otthonom lakáscélú hitel – 1 éves kamatperiódussal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Állami kamattámogatott 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CSOK</a:t>
            </a:r>
          </a:p>
        </p:txBody>
      </p:sp>
    </p:spTree>
    <p:extLst>
      <p:ext uri="{BB962C8B-B14F-4D97-AF65-F5344CB8AC3E}">
        <p14:creationId xmlns:p14="http://schemas.microsoft.com/office/powerpoint/2010/main" val="3456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7615704" cy="1008112"/>
          </a:xfrm>
        </p:spPr>
        <p:txBody>
          <a:bodyPr/>
          <a:lstStyle/>
          <a:p>
            <a:r>
              <a:rPr lang="hu-HU" dirty="0" smtClean="0"/>
              <a:t>Bővített </a:t>
            </a:r>
            <a:r>
              <a:rPr lang="hu-HU" dirty="0" err="1" smtClean="0"/>
              <a:t>hitelkalkulátor</a:t>
            </a:r>
            <a:r>
              <a:rPr lang="hu-HU" dirty="0" smtClean="0"/>
              <a:t> közvetítők részére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239541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4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Hitelkalkulátor</a:t>
            </a:r>
            <a:r>
              <a:rPr lang="hu-HU" dirty="0" smtClean="0">
                <a:solidFill>
                  <a:srgbClr val="404F56"/>
                </a:solidFill>
              </a:rPr>
              <a:t> használata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Elérhetősége:  </a:t>
            </a:r>
            <a:r>
              <a:rPr lang="hu-HU" dirty="0">
                <a:hlinkClick r:id="rId2"/>
              </a:rPr>
              <a:t>https://www.sopronbank.hu/hitelkalkulator/?</a:t>
            </a:r>
            <a:r>
              <a:rPr lang="hu-HU" dirty="0" smtClean="0">
                <a:hlinkClick r:id="rId2"/>
              </a:rPr>
              <a:t>hkdemo</a:t>
            </a:r>
            <a:endParaRPr lang="hu-HU" dirty="0" smtClean="0"/>
          </a:p>
          <a:p>
            <a:r>
              <a:rPr lang="hu-HU" dirty="0" smtClean="0"/>
              <a:t>A belépéshez szükséges felhasználónevet és jelszót személyesen vagy postai úton ismertetjük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06" y="2564904"/>
            <a:ext cx="5437202" cy="33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7615704" cy="1008112"/>
          </a:xfrm>
        </p:spPr>
        <p:txBody>
          <a:bodyPr/>
          <a:lstStyle/>
          <a:p>
            <a:r>
              <a:rPr lang="hu-HU" dirty="0" smtClean="0"/>
              <a:t>Aktualitások, akciók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229200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3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KAMATKEDVEZMÉNYEK </a:t>
            </a:r>
            <a:br>
              <a:rPr lang="hu-HU" dirty="0" smtClean="0">
                <a:solidFill>
                  <a:srgbClr val="404F56"/>
                </a:solidFill>
              </a:rPr>
            </a:br>
            <a:r>
              <a:rPr lang="hu-HU" sz="2000" dirty="0" smtClean="0">
                <a:solidFill>
                  <a:srgbClr val="404F56"/>
                </a:solidFill>
              </a:rPr>
              <a:t>(5 fix/10 fix kamatperiódusú termékek esetén)</a:t>
            </a:r>
            <a:endParaRPr lang="hu-HU" sz="2000" dirty="0">
              <a:solidFill>
                <a:srgbClr val="404F56"/>
              </a:solidFill>
            </a:endParaRPr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836712"/>
            <a:ext cx="8225424" cy="4896544"/>
          </a:xfrm>
        </p:spPr>
        <p:txBody>
          <a:bodyPr>
            <a:noAutofit/>
          </a:bodyPr>
          <a:lstStyle/>
          <a:p>
            <a:endParaRPr lang="hu-HU" sz="1300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300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400" b="1" u="sng" dirty="0" smtClean="0">
                <a:solidFill>
                  <a:srgbClr val="404F56"/>
                </a:solidFill>
              </a:rPr>
              <a:t>Igényelt hitel összege 7.500.000 HUF - 9.999.999 HUF</a:t>
            </a:r>
          </a:p>
          <a:p>
            <a:pPr marL="0" indent="0">
              <a:buNone/>
            </a:pPr>
            <a:endParaRPr lang="hu-HU" sz="1300" b="1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0,25%</a:t>
            </a:r>
            <a:r>
              <a:rPr lang="hu-HU" sz="1300" b="1" dirty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 smtClean="0">
                <a:solidFill>
                  <a:srgbClr val="404F56"/>
                </a:solidFill>
              </a:rPr>
              <a:t>amennyiben az adós CREDITHEZ számlacsomagon kívül bármely fizetési számlát nyit a Sopron Bank </a:t>
            </a:r>
            <a:r>
              <a:rPr lang="hu-HU" sz="1300" dirty="0" err="1" smtClean="0">
                <a:solidFill>
                  <a:srgbClr val="404F56"/>
                </a:solidFill>
              </a:rPr>
              <a:t>Zrt-nél</a:t>
            </a:r>
            <a:endParaRPr lang="hu-HU" sz="1300" dirty="0" smtClean="0">
              <a:solidFill>
                <a:srgbClr val="404F56"/>
              </a:solidFill>
            </a:endParaRPr>
          </a:p>
          <a:p>
            <a:r>
              <a:rPr lang="hu-HU" sz="1300" b="1" dirty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0,50%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legalább havi 200.000 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1,00%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300.000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1,25</a:t>
            </a:r>
            <a:r>
              <a:rPr lang="hu-HU" sz="1300" b="1" dirty="0">
                <a:solidFill>
                  <a:srgbClr val="FF0000"/>
                </a:solidFill>
              </a:rPr>
              <a:t>%</a:t>
            </a:r>
            <a:r>
              <a:rPr lang="hu-HU" sz="1300" b="1" dirty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</a:t>
            </a:r>
            <a:r>
              <a:rPr lang="hu-HU" sz="1300" dirty="0" smtClean="0">
                <a:solidFill>
                  <a:srgbClr val="404F56"/>
                </a:solidFill>
              </a:rPr>
              <a:t>400.000 </a:t>
            </a:r>
            <a:r>
              <a:rPr lang="hu-HU" sz="1300" dirty="0">
                <a:solidFill>
                  <a:srgbClr val="404F56"/>
                </a:solidFill>
              </a:rPr>
              <a:t>HUF (vagy annak megfelelő deviza) rendszeres jóváírás érkezik az adós ezen fizetési számlájára</a:t>
            </a:r>
          </a:p>
          <a:p>
            <a:pPr marL="0" indent="0">
              <a:buNone/>
            </a:pPr>
            <a:r>
              <a:rPr lang="hu-HU" sz="1300" b="1" i="1" dirty="0">
                <a:solidFill>
                  <a:srgbClr val="404F56"/>
                </a:solidFill>
              </a:rPr>
              <a:t> </a:t>
            </a:r>
            <a:endParaRPr lang="hu-HU" sz="1300" b="1" i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400" b="1" u="sng" dirty="0" smtClean="0">
                <a:solidFill>
                  <a:srgbClr val="404F56"/>
                </a:solidFill>
              </a:rPr>
              <a:t>Igényelt </a:t>
            </a:r>
            <a:r>
              <a:rPr lang="hu-HU" sz="1400" b="1" u="sng" dirty="0">
                <a:solidFill>
                  <a:srgbClr val="404F56"/>
                </a:solidFill>
              </a:rPr>
              <a:t>hitel összege </a:t>
            </a:r>
            <a:r>
              <a:rPr lang="hu-HU" sz="1400" b="1" u="sng" dirty="0" smtClean="0">
                <a:solidFill>
                  <a:srgbClr val="404F56"/>
                </a:solidFill>
              </a:rPr>
              <a:t>legalább 10.000.000 HUF</a:t>
            </a:r>
            <a:endParaRPr lang="hu-HU" sz="1400" b="1" u="sng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sz="1300" b="1" i="1" dirty="0" smtClean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0,40%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>
                <a:solidFill>
                  <a:srgbClr val="FF0000"/>
                </a:solidFill>
              </a:rPr>
              <a:t>(5 fix esetén </a:t>
            </a:r>
            <a:r>
              <a:rPr lang="hu-HU" sz="1300" b="1" dirty="0" smtClean="0">
                <a:solidFill>
                  <a:srgbClr val="FF0000"/>
                </a:solidFill>
              </a:rPr>
              <a:t>0,25%)</a:t>
            </a:r>
            <a:r>
              <a:rPr lang="hu-HU" sz="1300" b="1" dirty="0" smtClean="0">
                <a:solidFill>
                  <a:srgbClr val="404F56"/>
                </a:solidFill>
              </a:rPr>
              <a:t>,</a:t>
            </a:r>
            <a:r>
              <a:rPr lang="hu-HU" sz="1300" b="1" dirty="0" smtClean="0"/>
              <a:t> 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dirty="0">
                <a:solidFill>
                  <a:srgbClr val="404F56"/>
                </a:solidFill>
              </a:rPr>
              <a:t>amennyiben az adós CREDITHEZ számlacsomagon kívül bármely fizetési számlát nyit a Sopron Bank </a:t>
            </a:r>
            <a:r>
              <a:rPr lang="hu-HU" sz="1300" dirty="0" err="1">
                <a:solidFill>
                  <a:srgbClr val="404F56"/>
                </a:solidFill>
              </a:rPr>
              <a:t>Zrt-nél</a:t>
            </a: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0,80%</a:t>
            </a:r>
            <a:r>
              <a:rPr lang="hu-HU" sz="1300" b="1" dirty="0" smtClean="0"/>
              <a:t>,</a:t>
            </a:r>
            <a:r>
              <a:rPr lang="hu-HU" sz="1300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>
                <a:solidFill>
                  <a:srgbClr val="FF0000"/>
                </a:solidFill>
              </a:rPr>
              <a:t>(5 fix esetén </a:t>
            </a:r>
            <a:r>
              <a:rPr lang="hu-HU" sz="1300" b="1" dirty="0" smtClean="0">
                <a:solidFill>
                  <a:srgbClr val="FF0000"/>
                </a:solidFill>
              </a:rPr>
              <a:t>0,65%)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 smtClean="0">
                <a:solidFill>
                  <a:srgbClr val="404F56"/>
                </a:solidFill>
              </a:rPr>
              <a:t>amennyiben </a:t>
            </a:r>
            <a:r>
              <a:rPr lang="hu-HU" sz="1300" dirty="0">
                <a:solidFill>
                  <a:srgbClr val="404F56"/>
                </a:solidFill>
              </a:rPr>
              <a:t>legalább havi 200.000 HUF (vagy annak megfelelő deviza) rendszeres jóváírás érkezik az adós ezen fizetési </a:t>
            </a:r>
            <a:r>
              <a:rPr lang="hu-HU" sz="1300" dirty="0" smtClean="0">
                <a:solidFill>
                  <a:srgbClr val="404F56"/>
                </a:solidFill>
              </a:rPr>
              <a:t>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1,30%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b="1" dirty="0">
                <a:solidFill>
                  <a:srgbClr val="FF0000"/>
                </a:solidFill>
              </a:rPr>
              <a:t>(5 fix esetén </a:t>
            </a:r>
            <a:r>
              <a:rPr lang="hu-HU" sz="1300" b="1" dirty="0" smtClean="0">
                <a:solidFill>
                  <a:srgbClr val="FF0000"/>
                </a:solidFill>
              </a:rPr>
              <a:t>1,15%)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 smtClean="0">
                <a:solidFill>
                  <a:srgbClr val="404F56"/>
                </a:solidFill>
              </a:rPr>
              <a:t>amennyiben </a:t>
            </a:r>
            <a:r>
              <a:rPr lang="hu-HU" sz="1300" dirty="0">
                <a:solidFill>
                  <a:srgbClr val="404F56"/>
                </a:solidFill>
              </a:rPr>
              <a:t>legalább havi 300.000 HUF (vagy annak megfelelő deviza) rendszeres jóváírás érkezik az adós ezen fizetési számlájára</a:t>
            </a:r>
          </a:p>
          <a:p>
            <a:r>
              <a:rPr lang="hu-HU" sz="1300" b="1" dirty="0" smtClean="0">
                <a:solidFill>
                  <a:srgbClr val="404F56"/>
                </a:solidFill>
              </a:rPr>
              <a:t>- </a:t>
            </a:r>
            <a:r>
              <a:rPr lang="hu-HU" sz="1300" b="1" dirty="0" smtClean="0">
                <a:solidFill>
                  <a:srgbClr val="FF0000"/>
                </a:solidFill>
              </a:rPr>
              <a:t>1,65%  (5 fix esetén 1,40%)</a:t>
            </a:r>
            <a:r>
              <a:rPr lang="hu-HU" sz="1300" b="1" dirty="0" smtClean="0">
                <a:solidFill>
                  <a:srgbClr val="404F56"/>
                </a:solidFill>
              </a:rPr>
              <a:t>, </a:t>
            </a:r>
            <a:r>
              <a:rPr lang="hu-HU" sz="1300" dirty="0">
                <a:solidFill>
                  <a:srgbClr val="404F56"/>
                </a:solidFill>
              </a:rPr>
              <a:t>amennyiben legalább havi 400.000 HUF (vagy annak megfelelő deviza) rendszeres jóváírás érkezik az adós ezen fizetési számlájára</a:t>
            </a:r>
          </a:p>
          <a:p>
            <a:pPr marL="0" indent="0">
              <a:buNone/>
            </a:pPr>
            <a:r>
              <a:rPr lang="hu-HU" sz="1300" b="1" i="1" dirty="0">
                <a:solidFill>
                  <a:srgbClr val="404F56"/>
                </a:solidFill>
              </a:rPr>
              <a:t> </a:t>
            </a:r>
            <a:r>
              <a:rPr lang="hu-HU" sz="1300" b="1" i="1" dirty="0" smtClean="0">
                <a:solidFill>
                  <a:srgbClr val="404F56"/>
                </a:solidFill>
              </a:rPr>
              <a:t>		</a:t>
            </a:r>
          </a:p>
          <a:p>
            <a:pPr marL="0" indent="0">
              <a:buNone/>
            </a:pPr>
            <a:r>
              <a:rPr lang="hu-HU" sz="1300" b="1" i="1" dirty="0">
                <a:solidFill>
                  <a:srgbClr val="404F56"/>
                </a:solidFill>
              </a:rPr>
              <a:t>	</a:t>
            </a:r>
            <a:r>
              <a:rPr lang="hu-HU" sz="1300" b="1" i="1" dirty="0" smtClean="0">
                <a:solidFill>
                  <a:srgbClr val="404F56"/>
                </a:solidFill>
              </a:rPr>
              <a:t>	</a:t>
            </a:r>
            <a:r>
              <a:rPr lang="hu-HU" sz="1600" b="1" i="1" dirty="0" smtClean="0">
                <a:solidFill>
                  <a:srgbClr val="FF0000"/>
                </a:solidFill>
              </a:rPr>
              <a:t>További </a:t>
            </a:r>
            <a:r>
              <a:rPr lang="hu-HU" sz="1600" b="1" i="1" dirty="0">
                <a:solidFill>
                  <a:srgbClr val="FF0000"/>
                </a:solidFill>
              </a:rPr>
              <a:t>kamatkedvezmény egyedi elbírálás esetén!</a:t>
            </a:r>
            <a:endParaRPr lang="hu-HU" sz="1600" dirty="0">
              <a:solidFill>
                <a:srgbClr val="FF0000"/>
              </a:solidFill>
            </a:endParaRPr>
          </a:p>
          <a:p>
            <a:endParaRPr lang="hu-HU" sz="13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EGYSZERI KEDVEZMÉNYEK – induló banki költségek nélkül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7799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folyósítási jutalék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hitelbírálati díj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egyszeri kezelési költség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1-1db tulajdoni lap másolat/térkép másolat ingyen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Értékbecslési díj visszatérítése </a:t>
            </a:r>
            <a:r>
              <a:rPr lang="hu-HU" sz="1600" dirty="0" smtClean="0">
                <a:solidFill>
                  <a:srgbClr val="404F56"/>
                </a:solidFill>
              </a:rPr>
              <a:t>(</a:t>
            </a:r>
            <a:r>
              <a:rPr lang="hu-HU" sz="1600" dirty="0" err="1" smtClean="0">
                <a:solidFill>
                  <a:srgbClr val="404F56"/>
                </a:solidFill>
              </a:rPr>
              <a:t>max</a:t>
            </a:r>
            <a:r>
              <a:rPr lang="hu-HU" sz="1600" dirty="0" smtClean="0">
                <a:solidFill>
                  <a:srgbClr val="404F56"/>
                </a:solidFill>
              </a:rPr>
              <a:t>. 30.000.-HUF / 37.500.- HUF)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Lakáscélú és </a:t>
            </a:r>
            <a:r>
              <a:rPr lang="hu-HU" dirty="0" err="1" smtClean="0">
                <a:solidFill>
                  <a:srgbClr val="404F56"/>
                </a:solidFill>
              </a:rPr>
              <a:t>szabadfelhasználású</a:t>
            </a:r>
            <a:r>
              <a:rPr lang="hu-HU" dirty="0" smtClean="0">
                <a:solidFill>
                  <a:srgbClr val="404F56"/>
                </a:solidFill>
              </a:rPr>
              <a:t> hitelek esetén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1 ingatlanra szól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a helyszínen kifizeti, a bank a folyósítást követően ügyfél számláján jóváírja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Közjegyzői díj visszatérítése </a:t>
            </a:r>
            <a:r>
              <a:rPr lang="hu-HU" sz="1600" dirty="0" smtClean="0">
                <a:solidFill>
                  <a:srgbClr val="404F56"/>
                </a:solidFill>
              </a:rPr>
              <a:t>(</a:t>
            </a:r>
            <a:r>
              <a:rPr lang="hu-HU" sz="1600" dirty="0" err="1" smtClean="0">
                <a:solidFill>
                  <a:srgbClr val="404F56"/>
                </a:solidFill>
              </a:rPr>
              <a:t>max</a:t>
            </a:r>
            <a:r>
              <a:rPr lang="hu-HU" sz="1600" dirty="0" smtClean="0">
                <a:solidFill>
                  <a:srgbClr val="404F56"/>
                </a:solidFill>
              </a:rPr>
              <a:t>. 50.000.-HUF)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kifizeti a közjegyzőnél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 folyósítást követően a bank az ügyfél számláján jóváírja</a:t>
            </a:r>
          </a:p>
          <a:p>
            <a:pPr marL="457200" lvl="1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404F56"/>
                </a:solidFill>
              </a:rPr>
              <a:t>Az értékbecslési és közjegyzői díjról az adós nevére szóló számlát kell benyújtani a </a:t>
            </a:r>
            <a:r>
              <a:rPr lang="hu-HU" i="1" dirty="0">
                <a:solidFill>
                  <a:srgbClr val="404F56"/>
                </a:solidFill>
              </a:rPr>
              <a:t>visszatérítéshez. </a:t>
            </a:r>
            <a:r>
              <a:rPr lang="hu-HU" i="1" dirty="0" smtClean="0">
                <a:solidFill>
                  <a:srgbClr val="404F56"/>
                </a:solidFill>
              </a:rPr>
              <a:t>Amennyiben </a:t>
            </a:r>
            <a:r>
              <a:rPr lang="hu-HU" i="1" dirty="0">
                <a:solidFill>
                  <a:srgbClr val="404F56"/>
                </a:solidFill>
              </a:rPr>
              <a:t>adós a kölcsönt a </a:t>
            </a:r>
            <a:r>
              <a:rPr lang="hu-HU" i="1" dirty="0" smtClean="0">
                <a:solidFill>
                  <a:srgbClr val="404F56"/>
                </a:solidFill>
              </a:rPr>
              <a:t>folyósítástól számított </a:t>
            </a:r>
            <a:r>
              <a:rPr lang="hu-HU" i="1" dirty="0">
                <a:solidFill>
                  <a:srgbClr val="404F56"/>
                </a:solidFill>
              </a:rPr>
              <a:t>36 hónapon belül részben vagy teljes </a:t>
            </a:r>
            <a:r>
              <a:rPr lang="hu-HU" i="1" dirty="0" smtClean="0">
                <a:solidFill>
                  <a:srgbClr val="404F56"/>
                </a:solidFill>
              </a:rPr>
              <a:t>egészében előtörleszti, az egyszeri költségekkel a bank beterheli az ügyfél számláját. </a:t>
            </a:r>
          </a:p>
          <a:p>
            <a:pPr marL="0" indent="0">
              <a:buNone/>
            </a:pPr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Díjmentes előtörlesztési lehetőség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 smtClean="0">
                <a:solidFill>
                  <a:srgbClr val="404F56"/>
                </a:solidFill>
              </a:rPr>
              <a:t>A lakossági hitelek esetében díjmentes a lakástakarék megtakarításokból származó előtörlesztés! </a:t>
            </a:r>
            <a:endParaRPr lang="hu-HU" sz="54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7139" y="332656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Elérhetőségeink - Budapesti Régió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3" y="3212976"/>
            <a:ext cx="58372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83723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797180"/>
              </p:ext>
            </p:extLst>
          </p:nvPr>
        </p:nvGraphicFramePr>
        <p:xfrm>
          <a:off x="539552" y="4549477"/>
          <a:ext cx="58372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kumentum" r:id="rId6" imgW="5837301" imgH="2047970" progId="Word.Document.12">
                  <p:embed/>
                </p:oleObj>
              </mc:Choice>
              <mc:Fallback>
                <p:oleObj name="Dokumentum" r:id="rId6" imgW="5837301" imgH="2047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4549477"/>
                        <a:ext cx="5837237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>
                <a:solidFill>
                  <a:srgbClr val="404F56"/>
                </a:solidFill>
              </a:rPr>
              <a:t>Köszönöm a figyelmet! </a:t>
            </a:r>
            <a:endParaRPr lang="hu-HU" sz="6000" b="1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</a:t>
            </a:r>
            <a:r>
              <a:rPr lang="hu-HU" dirty="0" err="1" smtClean="0">
                <a:solidFill>
                  <a:srgbClr val="404F56"/>
                </a:solidFill>
              </a:rPr>
              <a:t>Zrt</a:t>
            </a:r>
            <a:r>
              <a:rPr lang="hu-HU" dirty="0" smtClean="0">
                <a:solidFill>
                  <a:srgbClr val="404F56"/>
                </a:solidFill>
              </a:rPr>
              <a:t>. </a:t>
            </a:r>
            <a:br>
              <a:rPr lang="hu-HU" dirty="0" smtClean="0">
                <a:solidFill>
                  <a:srgbClr val="404F56"/>
                </a:solidFill>
              </a:rPr>
            </a:br>
            <a:r>
              <a:rPr lang="hu-HU" dirty="0" smtClean="0">
                <a:solidFill>
                  <a:srgbClr val="404F56"/>
                </a:solidFill>
              </a:rPr>
              <a:t>Rövid bemutatása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628800"/>
            <a:ext cx="878497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Küldetésünk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Ügyfeleinkkel egyetértésben – kellő tőkeerőt és stabil hátteret biztosítva – jó eredményeket elérni. Átalakuló világunkban ezen értékek mentén szervezzük működésünket és segítjük ügyfeleinket e változásokból adódó lehetőségek kiaknázásában. </a:t>
            </a:r>
          </a:p>
          <a:p>
            <a:pPr marL="0" indent="0">
              <a:buNone/>
            </a:pPr>
            <a:endParaRPr lang="de-DE" sz="1000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Jövőképünk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A Nyugat-Magyarországi térség meghatározó regionális pénzügyi szolgáltatója. Aktív szerepet vállal a helyi értékek keresésében, teremtésében és megőrzésében, ügyfeleivel együttműködve. Olyan bank, melynek ereje e helyi közösségekben rejlik. </a:t>
            </a:r>
          </a:p>
          <a:p>
            <a:pPr marL="0" indent="0">
              <a:buNone/>
            </a:pPr>
            <a:endParaRPr lang="hu-HU" sz="10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Jelenünk</a:t>
            </a:r>
            <a:endParaRPr lang="de-DE" b="1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A </a:t>
            </a:r>
            <a:r>
              <a:rPr lang="hu-HU" dirty="0" smtClean="0">
                <a:solidFill>
                  <a:srgbClr val="404F56"/>
                </a:solidFill>
              </a:rPr>
              <a:t>Sopron Bank Burgenland, a közel 200 éve alapított GRAWE csoport tagjaként, 15. éve van jelen a magyar piacon. A hatékony szervezeti felépítés kellő rugalmasságot biztosít számunkra, hogy a regionális kis- és középvállalkozások részére egyedi pénzügyi megoldásokat kínáljunk. </a:t>
            </a:r>
            <a:endParaRPr lang="de-DE" sz="10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Magyarországon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150 fő az alkalmazottak száma, akik 13 bankfiókban és irodában állnak ügyfeleink rendelkezésére, így mindig közel vagyunk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3" y="2852936"/>
            <a:ext cx="37719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877272"/>
            <a:ext cx="7615704" cy="1008112"/>
          </a:xfrm>
        </p:spPr>
        <p:txBody>
          <a:bodyPr/>
          <a:lstStyle/>
          <a:p>
            <a:r>
              <a:rPr lang="hu-HU" dirty="0" smtClean="0"/>
              <a:t>Kölcsönügyletben résztvevő személyek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5311549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59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 hiteligénylés személyi feltételei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980728"/>
            <a:ext cx="822542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300" b="1" dirty="0" smtClean="0">
                <a:solidFill>
                  <a:srgbClr val="404F56"/>
                </a:solidFill>
              </a:rPr>
              <a:t>Kölcsönigénylő(k) = adós és adóstárs</a:t>
            </a:r>
          </a:p>
          <a:p>
            <a:r>
              <a:rPr lang="hu-HU" sz="1300" dirty="0" smtClean="0">
                <a:solidFill>
                  <a:srgbClr val="404F56"/>
                </a:solidFill>
              </a:rPr>
              <a:t>Cselekvőképes magánszemély</a:t>
            </a:r>
          </a:p>
          <a:p>
            <a:r>
              <a:rPr lang="hu-HU" sz="1300" dirty="0" smtClean="0">
                <a:solidFill>
                  <a:srgbClr val="404F56"/>
                </a:solidFill>
              </a:rPr>
              <a:t>Devizabelföldi és devizakülföldi (a devizakülföldi személynek kézbesítési megbízottat kell állítania)</a:t>
            </a:r>
          </a:p>
          <a:p>
            <a:r>
              <a:rPr lang="hu-HU" sz="1300" dirty="0" smtClean="0">
                <a:solidFill>
                  <a:srgbClr val="404F56"/>
                </a:solidFill>
              </a:rPr>
              <a:t>Életkora: minimum 18 év, lejáratkor maximum 70 év (amennyiben 1 szereplős ügylet, úgy maximum 65 év a lejáratkor)</a:t>
            </a:r>
          </a:p>
          <a:p>
            <a:pPr marL="0" indent="0">
              <a:buNone/>
            </a:pPr>
            <a:endParaRPr lang="hu-HU" sz="13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300" b="1" dirty="0" smtClean="0">
                <a:solidFill>
                  <a:srgbClr val="404F56"/>
                </a:solidFill>
              </a:rPr>
              <a:t>Kötelezően </a:t>
            </a:r>
            <a:r>
              <a:rPr lang="hu-HU" sz="1300" b="1" dirty="0">
                <a:solidFill>
                  <a:srgbClr val="404F56"/>
                </a:solidFill>
              </a:rPr>
              <a:t>bevont adóstárs(</a:t>
            </a:r>
            <a:r>
              <a:rPr lang="hu-HU" sz="1300" b="1" dirty="0" err="1">
                <a:solidFill>
                  <a:srgbClr val="404F56"/>
                </a:solidFill>
              </a:rPr>
              <a:t>ak</a:t>
            </a:r>
            <a:r>
              <a:rPr lang="hu-HU" sz="1300" b="1" dirty="0">
                <a:solidFill>
                  <a:srgbClr val="404F56"/>
                </a:solidFill>
              </a:rPr>
              <a:t>) </a:t>
            </a:r>
          </a:p>
          <a:p>
            <a:r>
              <a:rPr lang="hu-HU" sz="1300" dirty="0">
                <a:solidFill>
                  <a:srgbClr val="404F56"/>
                </a:solidFill>
              </a:rPr>
              <a:t>Haszonélvező, özvegyi jog jogosult, elsődleges biztosítékadó zálogkötelezett. (Kort és jövedelmet nem vizsgáljuk, amennyiben kizárólag emiatt kerül a hitelügyletbe</a:t>
            </a:r>
            <a:r>
              <a:rPr lang="hu-HU" sz="1300" dirty="0" smtClean="0">
                <a:solidFill>
                  <a:srgbClr val="404F56"/>
                </a:solidFill>
              </a:rPr>
              <a:t>!)</a:t>
            </a:r>
          </a:p>
          <a:p>
            <a:endParaRPr lang="hu-HU" sz="1300" dirty="0" smtClean="0">
              <a:solidFill>
                <a:srgbClr val="404F56"/>
              </a:solidFill>
            </a:endParaRPr>
          </a:p>
          <a:p>
            <a:r>
              <a:rPr lang="hu-HU" sz="1300" b="1" dirty="0" smtClean="0">
                <a:solidFill>
                  <a:srgbClr val="404F56"/>
                </a:solidFill>
              </a:rPr>
              <a:t>A kölcsönigénylő házastársa vagy élettársa</a:t>
            </a:r>
          </a:p>
          <a:p>
            <a:pPr lvl="1"/>
            <a:r>
              <a:rPr lang="hu-HU" sz="1300" dirty="0" smtClean="0">
                <a:solidFill>
                  <a:srgbClr val="404F56"/>
                </a:solidFill>
              </a:rPr>
              <a:t>Kivéve: ha közjegyző által készített/hitelesített vagy ügyvéd által ellenjegyzett okirattal vagy egyéb teljes bizonyító erejű magánokirattal igazolják, hogy a kölcsönigénylő és házastársa/élettársa között vagyonközösség nem áll fenn. </a:t>
            </a:r>
          </a:p>
          <a:p>
            <a:pPr lvl="1"/>
            <a:endParaRPr lang="hu-HU" sz="1300" dirty="0" smtClean="0">
              <a:solidFill>
                <a:srgbClr val="404F56"/>
              </a:solidFill>
            </a:endParaRPr>
          </a:p>
          <a:p>
            <a:pPr lvl="0"/>
            <a:r>
              <a:rPr lang="hu-HU" sz="1300" b="1" dirty="0" smtClean="0">
                <a:solidFill>
                  <a:srgbClr val="404F56"/>
                </a:solidFill>
              </a:rPr>
              <a:t>Kiskorú személyek: </a:t>
            </a:r>
            <a:r>
              <a:rPr lang="hu-HU" sz="1300" dirty="0" smtClean="0">
                <a:solidFill>
                  <a:srgbClr val="404F56"/>
                </a:solidFill>
              </a:rPr>
              <a:t>ha a hitelcéllal érintett vagy biztosítékul szolgáló ingatlan tulajdonosa és a törvényes képviselője ill. annak házastársa/élettársa is kötelezően kölcsönfelvevőként vesz részt az ügyletben + gyámhatóság írásos jóváhagyása szükséges</a:t>
            </a:r>
          </a:p>
          <a:p>
            <a:pPr marL="0" lvl="0" indent="0">
              <a:buNone/>
            </a:pPr>
            <a:endParaRPr lang="hu-HU" sz="1300" dirty="0">
              <a:solidFill>
                <a:srgbClr val="404F56"/>
              </a:solidFill>
            </a:endParaRPr>
          </a:p>
          <a:p>
            <a:r>
              <a:rPr lang="hu-HU" sz="1300" b="1" dirty="0">
                <a:solidFill>
                  <a:srgbClr val="404F56"/>
                </a:solidFill>
              </a:rPr>
              <a:t>Zálogkötelezett(</a:t>
            </a:r>
            <a:r>
              <a:rPr lang="hu-HU" sz="1300" b="1" dirty="0" err="1">
                <a:solidFill>
                  <a:srgbClr val="404F56"/>
                </a:solidFill>
              </a:rPr>
              <a:t>ek</a:t>
            </a:r>
            <a:r>
              <a:rPr lang="hu-HU" sz="1300" b="1" dirty="0">
                <a:solidFill>
                  <a:srgbClr val="404F56"/>
                </a:solidFill>
              </a:rPr>
              <a:t>)= fedezetet nyújtó(k)</a:t>
            </a:r>
          </a:p>
          <a:p>
            <a:pPr lvl="1"/>
            <a:r>
              <a:rPr lang="hu-HU" sz="1300" dirty="0">
                <a:solidFill>
                  <a:srgbClr val="404F56"/>
                </a:solidFill>
              </a:rPr>
              <a:t>Az elsődleges biztosíték Zálogkötelezettjei adóstársként kötelezően bevonandók a kölcsönügyletbe. </a:t>
            </a:r>
          </a:p>
          <a:p>
            <a:pPr lvl="1"/>
            <a:r>
              <a:rPr lang="hu-HU" sz="1300" dirty="0">
                <a:solidFill>
                  <a:srgbClr val="404F56"/>
                </a:solidFill>
              </a:rPr>
              <a:t>Kiegészítő ingatlanfedezet biztosítékként történő bevonása esetén az ingatlan tulajdonosai Zálogkötelezettként kerülnek a kölcsönügyletbe. </a:t>
            </a:r>
          </a:p>
          <a:p>
            <a:pPr lvl="0"/>
            <a:endParaRPr lang="hu-HU" sz="13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1300" dirty="0">
                <a:solidFill>
                  <a:srgbClr val="404F5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60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5517232"/>
            <a:ext cx="7615704" cy="1008112"/>
          </a:xfrm>
        </p:spPr>
        <p:txBody>
          <a:bodyPr/>
          <a:lstStyle/>
          <a:p>
            <a:r>
              <a:rPr lang="hu-HU" dirty="0" smtClean="0"/>
              <a:t>Jövedelmek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0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önállóan elfogadhatók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340768"/>
            <a:ext cx="8225424" cy="4491953"/>
          </a:xfrm>
        </p:spPr>
        <p:txBody>
          <a:bodyPr>
            <a:normAutofit lnSpcReduction="10000"/>
          </a:bodyPr>
          <a:lstStyle/>
          <a:p>
            <a:r>
              <a:rPr lang="hu-HU" sz="1600" dirty="0" smtClean="0">
                <a:solidFill>
                  <a:srgbClr val="404F56"/>
                </a:solidFill>
              </a:rPr>
              <a:t>Magyar alkalmazotti jövedelem 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alkalmazotti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Magyar vállalkozásból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vállalkozásból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EVA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KATA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Őstermelő jövedelme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Rendszeres bónusz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Osztalék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Öregségi nyugdíj, korkedvezményes nyugdíj, külföldi nyugdíj, özvegyi nyugdíj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Hozzátartozói ellátások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Ingatlan bérbeadásból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Egyházi személyek jövedelmei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Balett művészeti járadék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Tiszteletdíj (politikusok, önkor. képviselők, stb.)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Termőföld bérbeadásából származó </a:t>
            </a:r>
            <a:r>
              <a:rPr lang="hu-HU" sz="1600" dirty="0" smtClean="0">
                <a:solidFill>
                  <a:srgbClr val="404F56"/>
                </a:solidFill>
              </a:rPr>
              <a:t>jövedelem (legalább 5 évre megkötött szerződés esetén)</a:t>
            </a:r>
            <a:endParaRPr lang="hu-HU" sz="1600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kiegészítők lehetnek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Cafeteria</a:t>
            </a: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Főállású anyasági ellátás (gyermeknevelési támogatás)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TGYÁS, CSED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Családi pótlék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42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Diavetítés a képernyőre (4:3 oldalarány)</PresentationFormat>
  <Paragraphs>263</Paragraphs>
  <Slides>28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Larissa</vt:lpstr>
      <vt:lpstr>2_Larissa</vt:lpstr>
      <vt:lpstr>1_Larissa</vt:lpstr>
      <vt:lpstr>Dokumentum</vt:lpstr>
      <vt:lpstr>PowerPoint bemutató</vt:lpstr>
      <vt:lpstr>Agenda</vt:lpstr>
      <vt:lpstr>Sopron Bank Burgenland Zrt.  Rövid bemutatása</vt:lpstr>
      <vt:lpstr>Sopron Bank Burgenland Magyarországon</vt:lpstr>
      <vt:lpstr>PowerPoint bemutató</vt:lpstr>
      <vt:lpstr>A hiteligénylés személyi feltételei </vt:lpstr>
      <vt:lpstr>PowerPoint bemutató</vt:lpstr>
      <vt:lpstr>JÖVEDELMEK – önállóan elfogadhatók </vt:lpstr>
      <vt:lpstr>JÖVEDELMEK – kiegészítők lehetnek</vt:lpstr>
      <vt:lpstr>JÖVEDELMEK – nem elfogadhatók</vt:lpstr>
      <vt:lpstr>Jövedelmek igazolása</vt:lpstr>
      <vt:lpstr>Jövedelmek igazolása</vt:lpstr>
      <vt:lpstr>JTM</vt:lpstr>
      <vt:lpstr>PowerPoint bemutató</vt:lpstr>
      <vt:lpstr>ELFOGADHATÓ INGATLANFEDEZETEK</vt:lpstr>
      <vt:lpstr>Felvehető maximális hitel összeg I.</vt:lpstr>
      <vt:lpstr>Felvehető maximális hitel összeg II.</vt:lpstr>
      <vt:lpstr>PowerPoint bemutató</vt:lpstr>
      <vt:lpstr>Életbiztosítás/Vagyonbiztosítás</vt:lpstr>
      <vt:lpstr>Hiteltípusok, termékek</vt:lpstr>
      <vt:lpstr>PowerPoint bemutató</vt:lpstr>
      <vt:lpstr>Hitelkalkulátor használata</vt:lpstr>
      <vt:lpstr>PowerPoint bemutató</vt:lpstr>
      <vt:lpstr>KAMATKEDVEZMÉNYEK  (5 fix/10 fix kamatperiódusú termékek esetén)</vt:lpstr>
      <vt:lpstr>EGYSZERI KEDVEZMÉNYEK – induló banki költségek nélkül </vt:lpstr>
      <vt:lpstr>Díjmentes előtörlesztési lehetőség</vt:lpstr>
      <vt:lpstr>Elérhetőségeink - Budapesti Régió</vt:lpstr>
      <vt:lpstr>PowerPoint bemutató</vt:lpstr>
    </vt:vector>
  </TitlesOfParts>
  <Company>HYPO Bank Burgenland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ORTNER</dc:creator>
  <cp:lastModifiedBy>Fodor Mihály</cp:lastModifiedBy>
  <cp:revision>340</cp:revision>
  <cp:lastPrinted>2018-10-03T12:35:29Z</cp:lastPrinted>
  <dcterms:created xsi:type="dcterms:W3CDTF">2016-04-08T08:35:34Z</dcterms:created>
  <dcterms:modified xsi:type="dcterms:W3CDTF">2018-10-05T09:02:21Z</dcterms:modified>
</cp:coreProperties>
</file>