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  <p:sldMasterId id="2147483681" r:id="rId3"/>
  </p:sldMasterIdLst>
  <p:notesMasterIdLst>
    <p:notesMasterId r:id="rId33"/>
  </p:notesMasterIdLst>
  <p:sldIdLst>
    <p:sldId id="256" r:id="rId4"/>
    <p:sldId id="258" r:id="rId5"/>
    <p:sldId id="510" r:id="rId6"/>
    <p:sldId id="540" r:id="rId7"/>
    <p:sldId id="542" r:id="rId8"/>
    <p:sldId id="541" r:id="rId9"/>
    <p:sldId id="538" r:id="rId10"/>
    <p:sldId id="544" r:id="rId11"/>
    <p:sldId id="539" r:id="rId12"/>
    <p:sldId id="543" r:id="rId13"/>
    <p:sldId id="545" r:id="rId14"/>
    <p:sldId id="558" r:id="rId15"/>
    <p:sldId id="559" r:id="rId16"/>
    <p:sldId id="560" r:id="rId17"/>
    <p:sldId id="546" r:id="rId18"/>
    <p:sldId id="547" r:id="rId19"/>
    <p:sldId id="557" r:id="rId20"/>
    <p:sldId id="561" r:id="rId21"/>
    <p:sldId id="562" r:id="rId22"/>
    <p:sldId id="563" r:id="rId23"/>
    <p:sldId id="564" r:id="rId24"/>
    <p:sldId id="551" r:id="rId25"/>
    <p:sldId id="552" r:id="rId26"/>
    <p:sldId id="548" r:id="rId27"/>
    <p:sldId id="549" r:id="rId28"/>
    <p:sldId id="550" r:id="rId29"/>
    <p:sldId id="565" r:id="rId30"/>
    <p:sldId id="554" r:id="rId31"/>
    <p:sldId id="555" r:id="rId32"/>
  </p:sldIdLst>
  <p:sldSz cx="9144000" cy="6858000" type="screen4x3"/>
  <p:notesSz cx="6735763" cy="98694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56"/>
    <a:srgbClr val="7F7F7F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0" autoAdjust="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7" y="1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/>
          <a:lstStyle>
            <a:lvl1pPr algn="r">
              <a:defRPr sz="1200"/>
            </a:lvl1pPr>
          </a:lstStyle>
          <a:p>
            <a:fld id="{2FBB7FBD-9D0C-4AC2-A6F0-BFF192A07526}" type="datetimeFigureOut">
              <a:rPr lang="de-AT" smtClean="0"/>
              <a:t>03.05.2018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2" tIns="45391" rIns="90782" bIns="4539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0782" tIns="45391" rIns="90782" bIns="4539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374301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7" y="9374301"/>
            <a:ext cx="2918830" cy="493474"/>
          </a:xfrm>
          <a:prstGeom prst="rect">
            <a:avLst/>
          </a:prstGeom>
        </p:spPr>
        <p:txBody>
          <a:bodyPr vert="horz" lIns="90782" tIns="45391" rIns="90782" bIns="45391" rtlCol="0" anchor="b"/>
          <a:lstStyle>
            <a:lvl1pPr algn="r">
              <a:defRPr sz="1200"/>
            </a:lvl1pPr>
          </a:lstStyle>
          <a:p>
            <a:fld id="{9D0933B2-5CCD-4D0F-9DD5-F9211843F03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21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96"/>
            <a:ext cx="9144000" cy="447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" name="Rechteck 7"/>
          <p:cNvSpPr/>
          <p:nvPr userDrawn="1"/>
        </p:nvSpPr>
        <p:spPr>
          <a:xfrm>
            <a:off x="64" y="4320480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1" name="Picture 3" descr="V:\Marketing GBG\GBG_alle_Logos\Logos_weiß\01_S&amp;S_Logo_WEIS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48" y="4495184"/>
            <a:ext cx="1008000" cy="1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V:\Marketing GBG\GBG_alle_Logos\Logos_weiß\Security_KAG_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52" y="4435045"/>
            <a:ext cx="972000" cy="2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" y="4439564"/>
            <a:ext cx="864000" cy="1754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13" y="4525080"/>
            <a:ext cx="504000" cy="957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4" y="4551197"/>
            <a:ext cx="864000" cy="6747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72" y="4504222"/>
            <a:ext cx="828000" cy="15923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40" y="4422015"/>
            <a:ext cx="720000" cy="20143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72" y="4543373"/>
            <a:ext cx="864000" cy="7071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28" y="4417793"/>
            <a:ext cx="720000" cy="20143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28" y="1890077"/>
            <a:ext cx="2444320" cy="907996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68664" y="5742400"/>
            <a:ext cx="7615704" cy="1008112"/>
          </a:xfrm>
        </p:spPr>
        <p:txBody>
          <a:bodyPr/>
          <a:lstStyle>
            <a:lvl1pPr marL="0" indent="0">
              <a:buNone/>
              <a:defRPr i="0">
                <a:solidFill>
                  <a:srgbClr val="404F56"/>
                </a:solidFill>
              </a:defRPr>
            </a:lvl1pPr>
            <a:lvl2pPr>
              <a:defRPr>
                <a:solidFill>
                  <a:srgbClr val="404F56"/>
                </a:solidFill>
              </a:defRPr>
            </a:lvl2pPr>
            <a:lvl3pPr>
              <a:defRPr>
                <a:solidFill>
                  <a:srgbClr val="404F56"/>
                </a:solidFill>
              </a:defRPr>
            </a:lvl3pPr>
            <a:lvl4pPr>
              <a:defRPr>
                <a:solidFill>
                  <a:srgbClr val="404F56"/>
                </a:solidFill>
              </a:defRPr>
            </a:lvl4pPr>
            <a:lvl5pPr>
              <a:defRPr>
                <a:solidFill>
                  <a:srgbClr val="404F56"/>
                </a:solidFill>
              </a:defRPr>
            </a:lvl5pPr>
          </a:lstStyle>
          <a:p>
            <a:pPr lvl="0"/>
            <a:r>
              <a:rPr lang="de-DE" dirty="0" smtClean="0"/>
              <a:t>zur Veranstaltung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9208" y="5128624"/>
            <a:ext cx="7625160" cy="709739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404F56"/>
                </a:solidFill>
              </a:defRPr>
            </a:lvl1pPr>
          </a:lstStyle>
          <a:p>
            <a:pPr lvl="0"/>
            <a:r>
              <a:rPr lang="de-DE" dirty="0" smtClean="0"/>
              <a:t>Herzlich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297720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462432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Folienüberschrift</a:t>
            </a:r>
            <a:endParaRPr lang="de-AT" dirty="0"/>
          </a:p>
        </p:txBody>
      </p:sp>
      <p:sp>
        <p:nvSpPr>
          <p:cNvPr id="12" name="Foliennummernplatzhalter 3"/>
          <p:cNvSpPr txBox="1">
            <a:spLocks/>
          </p:cNvSpPr>
          <p:nvPr userDrawn="1"/>
        </p:nvSpPr>
        <p:spPr>
          <a:xfrm>
            <a:off x="407016" y="6501971"/>
            <a:ext cx="708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9D9779-BE7F-4DC1-9FA2-8AD9E6658DBE}" type="slidenum">
              <a:rPr lang="de-AT" sz="1400" smtClean="0">
                <a:solidFill>
                  <a:prstClr val="white"/>
                </a:solidFill>
              </a:rPr>
              <a:pPr/>
              <a:t>‹#›</a:t>
            </a:fld>
            <a:endParaRPr lang="de-AT" sz="1400" dirty="0">
              <a:solidFill>
                <a:prstClr val="white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0" y="6528204"/>
            <a:ext cx="735238" cy="27312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61264" y="1601342"/>
            <a:ext cx="8225424" cy="449195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44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96"/>
            <a:ext cx="9144000" cy="447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64" y="4320480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pic>
        <p:nvPicPr>
          <p:cNvPr id="2051" name="Picture 3" descr="V:\Marketing GBG\GBG_alle_Logos\Logos_weiß\01_S&amp;S_Logo_WEIS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48" y="4495184"/>
            <a:ext cx="1008000" cy="1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V:\Marketing GBG\GBG_alle_Logos\Logos_weiß\Security_KAG_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52" y="4435045"/>
            <a:ext cx="972000" cy="2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" y="4439564"/>
            <a:ext cx="864000" cy="1754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13" y="4525080"/>
            <a:ext cx="504000" cy="957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4" y="4551197"/>
            <a:ext cx="864000" cy="6747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72" y="4504222"/>
            <a:ext cx="828000" cy="15923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40" y="4422015"/>
            <a:ext cx="720000" cy="20143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72" y="4543373"/>
            <a:ext cx="864000" cy="7071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28" y="4417793"/>
            <a:ext cx="720000" cy="20143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28" y="1890077"/>
            <a:ext cx="2444320" cy="907996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68664" y="5742400"/>
            <a:ext cx="7615704" cy="1008112"/>
          </a:xfrm>
        </p:spPr>
        <p:txBody>
          <a:bodyPr/>
          <a:lstStyle>
            <a:lvl1pPr marL="0" indent="0">
              <a:buNone/>
              <a:defRPr i="0">
                <a:solidFill>
                  <a:srgbClr val="404F56"/>
                </a:solidFill>
              </a:defRPr>
            </a:lvl1pPr>
            <a:lvl2pPr>
              <a:defRPr>
                <a:solidFill>
                  <a:srgbClr val="404F56"/>
                </a:solidFill>
              </a:defRPr>
            </a:lvl2pPr>
            <a:lvl3pPr>
              <a:defRPr>
                <a:solidFill>
                  <a:srgbClr val="404F56"/>
                </a:solidFill>
              </a:defRPr>
            </a:lvl3pPr>
            <a:lvl4pPr>
              <a:defRPr>
                <a:solidFill>
                  <a:srgbClr val="404F56"/>
                </a:solidFill>
              </a:defRPr>
            </a:lvl4pPr>
            <a:lvl5pPr>
              <a:defRPr>
                <a:solidFill>
                  <a:srgbClr val="404F56"/>
                </a:solidFill>
              </a:defRPr>
            </a:lvl5pPr>
          </a:lstStyle>
          <a:p>
            <a:pPr lvl="0"/>
            <a:r>
              <a:rPr lang="de-DE" dirty="0" smtClean="0"/>
              <a:t>zur Veranstaltung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9208" y="5128624"/>
            <a:ext cx="7625160" cy="709739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404F56"/>
                </a:solidFill>
              </a:defRPr>
            </a:lvl1pPr>
          </a:lstStyle>
          <a:p>
            <a:pPr lvl="0"/>
            <a:r>
              <a:rPr lang="de-DE" dirty="0" smtClean="0"/>
              <a:t>Herzlich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215734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429112"/>
            <a:ext cx="7913191" cy="504056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Veranstaltung.</a:t>
            </a:r>
          </a:p>
          <a:p>
            <a:pPr lvl="0"/>
            <a:endParaRPr lang="de-DE" dirty="0" smtClean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5616672"/>
            <a:ext cx="7913191" cy="980680"/>
          </a:xfrm>
        </p:spPr>
        <p:txBody>
          <a:bodyPr>
            <a:normAutofit/>
          </a:bodyPr>
          <a:lstStyle>
            <a:lvl1pPr marL="0" indent="0">
              <a:buNone/>
              <a:defRPr sz="1800" b="0" i="1" baseline="0"/>
            </a:lvl1pPr>
          </a:lstStyle>
          <a:p>
            <a:pPr lvl="0"/>
            <a:r>
              <a:rPr lang="de-DE" dirty="0" smtClean="0"/>
              <a:t>Vortragender, Ort, Datum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7079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74320" y="0"/>
            <a:ext cx="1512000" cy="6858000"/>
          </a:xfrm>
          <a:prstGeom prst="rect">
            <a:avLst/>
          </a:prstGeom>
          <a:solidFill>
            <a:srgbClr val="404F56"/>
          </a:solidFill>
          <a:ln>
            <a:solidFill>
              <a:srgbClr val="40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1520" y="6453336"/>
            <a:ext cx="153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78B4F5A-9CED-48B2-9688-5279F89ABA40}" type="slidenum">
              <a:rPr lang="de-AT" smtClean="0">
                <a:solidFill>
                  <a:prstClr val="white"/>
                </a:solidFill>
              </a:rPr>
              <a:pPr/>
              <a:t>‹#›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1026" name="Picture 2" descr="V:\Marketing GBG\GBG_alle_Logos\GRAWE_Bankengruppe\GRAWE_Bankengruppe_4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64" y="238939"/>
            <a:ext cx="1762416" cy="6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2123728" y="430086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3728" y="430086"/>
            <a:ext cx="6563072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Leitfaden/Agenda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2124075" y="1773386"/>
            <a:ext cx="6562725" cy="467995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41318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998592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de-DE" dirty="0" smtClean="0"/>
              <a:t>Kapitelüberschrift 1</a:t>
            </a:r>
          </a:p>
          <a:p>
            <a:pPr lvl="0"/>
            <a:endParaRPr lang="de-DE" dirty="0" smtClean="0"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-64" y="3942696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2000" b="0"/>
            </a:lvl1pPr>
          </a:lstStyle>
          <a:p>
            <a:pPr lvl="0"/>
            <a:r>
              <a:rPr lang="de-DE" dirty="0" smtClean="0"/>
              <a:t>Kapitelüberschrift 2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61852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462432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Folienüberschrift</a:t>
            </a:r>
            <a:endParaRPr lang="de-AT" dirty="0"/>
          </a:p>
        </p:txBody>
      </p:sp>
      <p:sp>
        <p:nvSpPr>
          <p:cNvPr id="12" name="Foliennummernplatzhalter 3"/>
          <p:cNvSpPr txBox="1">
            <a:spLocks/>
          </p:cNvSpPr>
          <p:nvPr userDrawn="1"/>
        </p:nvSpPr>
        <p:spPr>
          <a:xfrm>
            <a:off x="407016" y="6501971"/>
            <a:ext cx="708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9D9779-BE7F-4DC1-9FA2-8AD9E6658DBE}" type="slidenum">
              <a:rPr lang="de-AT" sz="1400" smtClean="0">
                <a:solidFill>
                  <a:prstClr val="white"/>
                </a:solidFill>
              </a:rPr>
              <a:pPr/>
              <a:t>‹#›</a:t>
            </a:fld>
            <a:endParaRPr lang="de-AT" sz="1400" dirty="0">
              <a:solidFill>
                <a:prstClr val="white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0" y="6528204"/>
            <a:ext cx="735238" cy="27312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61264" y="1601342"/>
            <a:ext cx="8225424" cy="449195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732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429112"/>
            <a:ext cx="7913191" cy="504056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Veranstaltung.</a:t>
            </a:r>
          </a:p>
          <a:p>
            <a:pPr lvl="0"/>
            <a:endParaRPr lang="de-DE" dirty="0" smtClean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5616672"/>
            <a:ext cx="7913191" cy="980680"/>
          </a:xfrm>
        </p:spPr>
        <p:txBody>
          <a:bodyPr>
            <a:normAutofit/>
          </a:bodyPr>
          <a:lstStyle>
            <a:lvl1pPr marL="0" indent="0">
              <a:buNone/>
              <a:defRPr sz="1800" b="0" i="1" baseline="0"/>
            </a:lvl1pPr>
          </a:lstStyle>
          <a:p>
            <a:pPr lvl="0"/>
            <a:r>
              <a:rPr lang="de-DE" dirty="0" smtClean="0"/>
              <a:t>Vortragender, Ort, Datum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5399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74320" y="0"/>
            <a:ext cx="1512000" cy="6858000"/>
          </a:xfrm>
          <a:prstGeom prst="rect">
            <a:avLst/>
          </a:prstGeom>
          <a:solidFill>
            <a:srgbClr val="404F56"/>
          </a:solidFill>
          <a:ln>
            <a:solidFill>
              <a:srgbClr val="40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1520" y="6453336"/>
            <a:ext cx="153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78B4F5A-9CED-48B2-9688-5279F89ABA40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026" name="Picture 2" descr="V:\Marketing GBG\GBG_alle_Logos\GRAWE_Bankengruppe\GRAWE_Bankengruppe_4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64" y="238939"/>
            <a:ext cx="1762416" cy="6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2123728" y="430086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3728" y="430086"/>
            <a:ext cx="6563072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Leitfaden/Agenda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2124075" y="1773386"/>
            <a:ext cx="6562725" cy="467995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9381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998592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de-DE" dirty="0" smtClean="0"/>
              <a:t>Kapitelüberschrift 1</a:t>
            </a:r>
          </a:p>
          <a:p>
            <a:pPr lvl="0"/>
            <a:endParaRPr lang="de-DE" dirty="0" smtClean="0"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-64" y="3942696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2000" b="0"/>
            </a:lvl1pPr>
          </a:lstStyle>
          <a:p>
            <a:pPr lvl="0"/>
            <a:r>
              <a:rPr lang="de-DE" dirty="0" smtClean="0"/>
              <a:t>Kapitelüberschrift 2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655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462432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Folienüberschrift</a:t>
            </a:r>
            <a:endParaRPr lang="de-AT" dirty="0"/>
          </a:p>
        </p:txBody>
      </p:sp>
      <p:sp>
        <p:nvSpPr>
          <p:cNvPr id="12" name="Foliennummernplatzhalter 3"/>
          <p:cNvSpPr txBox="1">
            <a:spLocks/>
          </p:cNvSpPr>
          <p:nvPr userDrawn="1"/>
        </p:nvSpPr>
        <p:spPr>
          <a:xfrm>
            <a:off x="407016" y="6501971"/>
            <a:ext cx="708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9D9779-BE7F-4DC1-9FA2-8AD9E6658DBE}" type="slidenum">
              <a:rPr lang="de-AT" sz="1400" smtClean="0">
                <a:solidFill>
                  <a:schemeClr val="bg1"/>
                </a:solidFill>
              </a:rPr>
              <a:pPr/>
              <a:t>‹#›</a:t>
            </a:fld>
            <a:endParaRPr lang="de-AT" sz="1400" dirty="0">
              <a:solidFill>
                <a:schemeClr val="bg1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50" y="6528204"/>
            <a:ext cx="735238" cy="27312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61264" y="1601342"/>
            <a:ext cx="8225424" cy="449195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401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96"/>
            <a:ext cx="9144000" cy="447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64" y="4320480"/>
            <a:ext cx="9144000" cy="404664"/>
          </a:xfrm>
          <a:prstGeom prst="rect">
            <a:avLst/>
          </a:prstGeom>
          <a:solidFill>
            <a:srgbClr val="40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pic>
        <p:nvPicPr>
          <p:cNvPr id="2051" name="Picture 3" descr="V:\Marketing GBG\GBG_alle_Logos\Logos_weiß\01_S&amp;S_Logo_WEIS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48" y="4495184"/>
            <a:ext cx="1008000" cy="1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V:\Marketing GBG\GBG_alle_Logos\Logos_weiß\Security_KAG_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52" y="4435045"/>
            <a:ext cx="972000" cy="2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" y="4439564"/>
            <a:ext cx="864000" cy="1754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13" y="4525080"/>
            <a:ext cx="504000" cy="957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4" y="4551197"/>
            <a:ext cx="864000" cy="6747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72" y="4504222"/>
            <a:ext cx="828000" cy="15923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40" y="4422015"/>
            <a:ext cx="720000" cy="20143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72" y="4543373"/>
            <a:ext cx="864000" cy="70716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28" y="4417793"/>
            <a:ext cx="720000" cy="20143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28" y="1890077"/>
            <a:ext cx="2444320" cy="907996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68664" y="5742400"/>
            <a:ext cx="7615704" cy="1008112"/>
          </a:xfrm>
        </p:spPr>
        <p:txBody>
          <a:bodyPr/>
          <a:lstStyle>
            <a:lvl1pPr marL="0" indent="0">
              <a:buNone/>
              <a:defRPr i="0">
                <a:solidFill>
                  <a:srgbClr val="404F56"/>
                </a:solidFill>
              </a:defRPr>
            </a:lvl1pPr>
            <a:lvl2pPr>
              <a:defRPr>
                <a:solidFill>
                  <a:srgbClr val="404F56"/>
                </a:solidFill>
              </a:defRPr>
            </a:lvl2pPr>
            <a:lvl3pPr>
              <a:defRPr>
                <a:solidFill>
                  <a:srgbClr val="404F56"/>
                </a:solidFill>
              </a:defRPr>
            </a:lvl3pPr>
            <a:lvl4pPr>
              <a:defRPr>
                <a:solidFill>
                  <a:srgbClr val="404F56"/>
                </a:solidFill>
              </a:defRPr>
            </a:lvl4pPr>
            <a:lvl5pPr>
              <a:defRPr>
                <a:solidFill>
                  <a:srgbClr val="404F56"/>
                </a:solidFill>
              </a:defRPr>
            </a:lvl5pPr>
          </a:lstStyle>
          <a:p>
            <a:pPr lvl="0"/>
            <a:r>
              <a:rPr lang="de-DE" dirty="0" smtClean="0"/>
              <a:t>zur Veranstaltung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9208" y="5128624"/>
            <a:ext cx="7625160" cy="709739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404F56"/>
                </a:solidFill>
              </a:defRPr>
            </a:lvl1pPr>
          </a:lstStyle>
          <a:p>
            <a:pPr lvl="0"/>
            <a:r>
              <a:rPr lang="de-DE" dirty="0" smtClean="0"/>
              <a:t>Herzlich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359228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403225" y="4353672"/>
            <a:ext cx="50328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429112"/>
            <a:ext cx="7913191" cy="504056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dirty="0" smtClean="0"/>
              <a:t>Veranstaltung.</a:t>
            </a:r>
          </a:p>
          <a:p>
            <a:pPr lvl="0"/>
            <a:endParaRPr lang="de-DE" dirty="0" smtClean="0"/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5616672"/>
            <a:ext cx="7913191" cy="980680"/>
          </a:xfrm>
        </p:spPr>
        <p:txBody>
          <a:bodyPr>
            <a:normAutofit/>
          </a:bodyPr>
          <a:lstStyle>
            <a:lvl1pPr marL="0" indent="0">
              <a:buNone/>
              <a:defRPr sz="1800" b="0" i="1" baseline="0"/>
            </a:lvl1pPr>
          </a:lstStyle>
          <a:p>
            <a:pPr lvl="0"/>
            <a:r>
              <a:rPr lang="de-DE" dirty="0" smtClean="0"/>
              <a:t>Vortragender, Ort, Datum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9818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74320" y="0"/>
            <a:ext cx="1512000" cy="6858000"/>
          </a:xfrm>
          <a:prstGeom prst="rect">
            <a:avLst/>
          </a:prstGeom>
          <a:solidFill>
            <a:srgbClr val="404F56"/>
          </a:solidFill>
          <a:ln>
            <a:solidFill>
              <a:srgbClr val="40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1520" y="6453336"/>
            <a:ext cx="153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78B4F5A-9CED-48B2-9688-5279F89ABA40}" type="slidenum">
              <a:rPr lang="de-AT" smtClean="0">
                <a:solidFill>
                  <a:prstClr val="white"/>
                </a:solidFill>
              </a:rPr>
              <a:pPr/>
              <a:t>‹#›</a:t>
            </a:fld>
            <a:endParaRPr lang="de-AT" dirty="0">
              <a:solidFill>
                <a:prstClr val="white"/>
              </a:solidFill>
            </a:endParaRPr>
          </a:p>
        </p:txBody>
      </p:sp>
      <p:pic>
        <p:nvPicPr>
          <p:cNvPr id="1026" name="Picture 2" descr="V:\Marketing GBG\GBG_alle_Logos\GRAWE_Bankengruppe\GRAWE_Bankengruppe_4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64" y="238939"/>
            <a:ext cx="1762416" cy="6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2123728" y="430086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3728" y="430086"/>
            <a:ext cx="6563072" cy="1143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Leitfaden/Agenda</a:t>
            </a:r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2124075" y="1773386"/>
            <a:ext cx="6562725" cy="467995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499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600247\AppData\Local\Temp\notesDC28F8\~057067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8" y="305223"/>
            <a:ext cx="9142792" cy="16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93" y="687900"/>
            <a:ext cx="2203795" cy="818647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998592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de-DE" dirty="0" smtClean="0"/>
              <a:t>Kapitelüberschrift 1</a:t>
            </a:r>
          </a:p>
          <a:p>
            <a:pPr lvl="0"/>
            <a:endParaRPr lang="de-DE" dirty="0" smtClean="0"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-64" y="3942696"/>
            <a:ext cx="9144000" cy="934464"/>
          </a:xfrm>
        </p:spPr>
        <p:txBody>
          <a:bodyPr>
            <a:normAutofit/>
          </a:bodyPr>
          <a:lstStyle>
            <a:lvl1pPr marL="0" indent="0" algn="ctr">
              <a:buNone/>
              <a:defRPr sz="2000" b="0"/>
            </a:lvl1pPr>
          </a:lstStyle>
          <a:p>
            <a:pPr lvl="0"/>
            <a:r>
              <a:rPr lang="de-DE" dirty="0" smtClean="0"/>
              <a:t>Kapitelüberschrift 2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809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4F5A-9CED-48B2-9688-5279F89ABA4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144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7" r:id="rId4"/>
    <p:sldLayoutId id="214748365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4F5A-9CED-48B2-9688-5279F89ABA40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7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4F5A-9CED-48B2-9688-5279F89ABA40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9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s://www.sopronbank.hu/hitelkalkulator/?hkdemo" TargetMode="Externa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4941168"/>
            <a:ext cx="7625160" cy="709739"/>
          </a:xfrm>
        </p:spPr>
        <p:txBody>
          <a:bodyPr/>
          <a:lstStyle/>
          <a:p>
            <a:r>
              <a:rPr lang="hu-HU" dirty="0" smtClean="0"/>
              <a:t>Közvetítői oktatás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168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JÖVEDELMEK – kiegészítők lehetnek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404F56"/>
                </a:solidFill>
              </a:rPr>
              <a:t>Cafeteria</a:t>
            </a:r>
            <a:endParaRPr lang="hu-HU" dirty="0" smtClean="0">
              <a:solidFill>
                <a:srgbClr val="404F56"/>
              </a:solidFill>
            </a:endParaRPr>
          </a:p>
          <a:p>
            <a:r>
              <a:rPr lang="hu-HU" dirty="0" smtClean="0">
                <a:solidFill>
                  <a:srgbClr val="404F56"/>
                </a:solidFill>
              </a:rPr>
              <a:t>Főállású anyasági ellátás (gyermeknevelési támogatás)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GYES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GYED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TGYÁS, CSED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Családi pótlék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42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JÖVEDELMEK – nem elfogadhatók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1601342"/>
            <a:ext cx="3894712" cy="4491953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rgbClr val="404F56"/>
                </a:solidFill>
              </a:rPr>
              <a:t>Napidíj (kivéve a fuvarozók)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Megbízási díj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Rokkantsági járadék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Rokkantsági ellátás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Ideiglenes özvegyi nyugdíj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Árvaellátás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Olimpiai bajnokok járadéka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Átmeneti bányászjáradék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Vakok személyi járadéka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Ösztöndíj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Gyermektartás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Fogyatékossági támogatás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Szociális segély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Nevelőszülői díj</a:t>
            </a:r>
          </a:p>
          <a:p>
            <a:endParaRPr lang="hu-HU" dirty="0" smtClean="0">
              <a:solidFill>
                <a:srgbClr val="404F56"/>
              </a:solidFill>
            </a:endParaRPr>
          </a:p>
          <a:p>
            <a:endParaRPr lang="hu-HU" dirty="0"/>
          </a:p>
        </p:txBody>
      </p:sp>
      <p:sp>
        <p:nvSpPr>
          <p:cNvPr id="4" name="Szöveg helye 2"/>
          <p:cNvSpPr txBox="1">
            <a:spLocks/>
          </p:cNvSpPr>
          <p:nvPr/>
        </p:nvSpPr>
        <p:spPr>
          <a:xfrm>
            <a:off x="4563836" y="1628800"/>
            <a:ext cx="3894712" cy="449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>
                <a:solidFill>
                  <a:srgbClr val="404F56"/>
                </a:solidFill>
              </a:rPr>
              <a:t>Baleseti járadék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Életjáradék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Ápolási díj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Rehabilitációs járadék/ellátás 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Egészségkárosodási járadék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Üzemanyag megtakarítás</a:t>
            </a:r>
          </a:p>
          <a:p>
            <a:endParaRPr lang="hu-HU" dirty="0" smtClean="0">
              <a:solidFill>
                <a:srgbClr val="404F56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67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Jövedelmek igazolása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404F56"/>
                </a:solidFill>
              </a:rPr>
              <a:t>Alkalmazottak </a:t>
            </a:r>
            <a:r>
              <a:rPr lang="hu-HU" b="1" dirty="0">
                <a:solidFill>
                  <a:srgbClr val="404F56"/>
                </a:solidFill>
              </a:rPr>
              <a:t>esetén: </a:t>
            </a:r>
            <a:r>
              <a:rPr lang="hu-HU" dirty="0">
                <a:solidFill>
                  <a:srgbClr val="404F56"/>
                </a:solidFill>
              </a:rPr>
              <a:t>30 napnál nem régebbi munkáltatói </a:t>
            </a:r>
            <a:r>
              <a:rPr lang="hu-HU" dirty="0" smtClean="0">
                <a:solidFill>
                  <a:srgbClr val="404F56"/>
                </a:solidFill>
              </a:rPr>
              <a:t>jövedelemigazolás + 3 havi bankszámlakivonat</a:t>
            </a:r>
            <a:r>
              <a:rPr lang="hu-HU" dirty="0">
                <a:solidFill>
                  <a:srgbClr val="404F56"/>
                </a:solidFill>
              </a:rPr>
              <a:t> </a:t>
            </a:r>
            <a:endParaRPr lang="hu-HU" sz="2000" dirty="0">
              <a:solidFill>
                <a:srgbClr val="404F56"/>
              </a:solidFill>
            </a:endParaRPr>
          </a:p>
          <a:p>
            <a:r>
              <a:rPr lang="hu-HU" b="1" dirty="0">
                <a:solidFill>
                  <a:srgbClr val="404F56"/>
                </a:solidFill>
              </a:rPr>
              <a:t>Egyéni vállalkozó esetén</a:t>
            </a:r>
            <a:r>
              <a:rPr lang="hu-HU" dirty="0">
                <a:solidFill>
                  <a:srgbClr val="404F56"/>
                </a:solidFill>
              </a:rPr>
              <a:t>: </a:t>
            </a:r>
            <a:endParaRPr lang="hu-HU" dirty="0" smtClean="0">
              <a:solidFill>
                <a:srgbClr val="404F56"/>
              </a:solidFill>
            </a:endParaRP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egyéni </a:t>
            </a:r>
            <a:r>
              <a:rPr lang="hu-HU" dirty="0">
                <a:solidFill>
                  <a:srgbClr val="404F56"/>
                </a:solidFill>
              </a:rPr>
              <a:t>vállalkozó nyilvántartásba vételéről szóló </a:t>
            </a:r>
            <a:r>
              <a:rPr lang="hu-HU" dirty="0" smtClean="0">
                <a:solidFill>
                  <a:srgbClr val="404F56"/>
                </a:solidFill>
              </a:rPr>
              <a:t>igazolás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30 </a:t>
            </a:r>
            <a:r>
              <a:rPr lang="hu-HU" dirty="0">
                <a:solidFill>
                  <a:srgbClr val="404F56"/>
                </a:solidFill>
              </a:rPr>
              <a:t>napnál nem régebbi nemleges NAV, helyi adó igazolás</a:t>
            </a:r>
            <a:r>
              <a:rPr lang="hu-HU" dirty="0" smtClean="0">
                <a:solidFill>
                  <a:srgbClr val="404F56"/>
                </a:solidFill>
              </a:rPr>
              <a:t>,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NAV </a:t>
            </a:r>
            <a:r>
              <a:rPr lang="hu-HU" dirty="0">
                <a:solidFill>
                  <a:srgbClr val="404F56"/>
                </a:solidFill>
              </a:rPr>
              <a:t>jövedelemigazolás</a:t>
            </a:r>
            <a:r>
              <a:rPr lang="hu-HU" dirty="0" smtClean="0">
                <a:solidFill>
                  <a:srgbClr val="404F56"/>
                </a:solidFill>
              </a:rPr>
              <a:t>,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utolsó </a:t>
            </a:r>
            <a:r>
              <a:rPr lang="hu-HU" dirty="0">
                <a:solidFill>
                  <a:srgbClr val="404F56"/>
                </a:solidFill>
              </a:rPr>
              <a:t>teljes és lezárt gazdasági év </a:t>
            </a:r>
            <a:r>
              <a:rPr lang="hu-HU" dirty="0" smtClean="0">
                <a:solidFill>
                  <a:srgbClr val="404F56"/>
                </a:solidFill>
              </a:rPr>
              <a:t>adóbevallása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utolsó </a:t>
            </a:r>
            <a:r>
              <a:rPr lang="hu-HU" dirty="0">
                <a:solidFill>
                  <a:srgbClr val="404F56"/>
                </a:solidFill>
              </a:rPr>
              <a:t>3 hónap bankszámla </a:t>
            </a:r>
            <a:r>
              <a:rPr lang="hu-HU" dirty="0" smtClean="0">
                <a:solidFill>
                  <a:srgbClr val="404F56"/>
                </a:solidFill>
              </a:rPr>
              <a:t>kivonata </a:t>
            </a:r>
          </a:p>
          <a:p>
            <a:pPr marL="457200" lvl="1" indent="0">
              <a:buNone/>
            </a:pPr>
            <a:endParaRPr lang="hu-HU" dirty="0">
              <a:solidFill>
                <a:srgbClr val="404F56"/>
              </a:solidFill>
            </a:endParaRPr>
          </a:p>
          <a:p>
            <a:pPr marL="457200" lvl="1" indent="0">
              <a:buNone/>
            </a:pPr>
            <a:r>
              <a:rPr lang="hu-HU" dirty="0" err="1" smtClean="0">
                <a:solidFill>
                  <a:srgbClr val="404F56"/>
                </a:solidFill>
              </a:rPr>
              <a:t>EVA-s</a:t>
            </a:r>
            <a:r>
              <a:rPr lang="hu-HU" dirty="0" smtClean="0">
                <a:solidFill>
                  <a:srgbClr val="404F56"/>
                </a:solidFill>
              </a:rPr>
              <a:t> </a:t>
            </a:r>
            <a:r>
              <a:rPr lang="hu-HU" dirty="0">
                <a:solidFill>
                  <a:srgbClr val="404F56"/>
                </a:solidFill>
              </a:rPr>
              <a:t>egyéni vállalkozó vagy bevétel alapú könyvelést végző gazdasági táraság esetében az adós éves nettó jövedelme számításának alapja szolgáltató tevékenység esetén az éves bevétel 50%-a, egyéb tevékenység esetén az éves bevétel 30%-a. Kisadózók tételes adóját </a:t>
            </a:r>
            <a:r>
              <a:rPr lang="hu-HU" b="1" dirty="0">
                <a:solidFill>
                  <a:srgbClr val="404F56"/>
                </a:solidFill>
              </a:rPr>
              <a:t>(KATA)</a:t>
            </a:r>
            <a:r>
              <a:rPr lang="hu-HU" dirty="0">
                <a:solidFill>
                  <a:srgbClr val="404F56"/>
                </a:solidFill>
              </a:rPr>
              <a:t> fizető egyéni vállalkozó esetén a jövedelem a megszerzett bevételről tett </a:t>
            </a:r>
            <a:r>
              <a:rPr lang="hu-HU" b="1" dirty="0">
                <a:solidFill>
                  <a:srgbClr val="404F56"/>
                </a:solidFill>
              </a:rPr>
              <a:t>nyilatkozatában feltüntetett bevételének a 60%-a,</a:t>
            </a:r>
            <a:r>
              <a:rPr lang="hu-HU" dirty="0">
                <a:solidFill>
                  <a:srgbClr val="404F56"/>
                </a:solidFill>
              </a:rPr>
              <a:t> több tag esetén annak fejenként egyenlő része, de mindkét esetben legalább a minimálbér minősül.</a:t>
            </a:r>
          </a:p>
          <a:p>
            <a:pPr marL="0" indent="0">
              <a:buNone/>
            </a:pPr>
            <a:endParaRPr lang="hu-HU" sz="2000" dirty="0">
              <a:solidFill>
                <a:srgbClr val="404F56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6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404F56"/>
                </a:solidFill>
              </a:rPr>
              <a:t>Jövedelmek igazolása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323528" y="1052736"/>
            <a:ext cx="8363160" cy="5040559"/>
          </a:xfrm>
        </p:spPr>
        <p:txBody>
          <a:bodyPr>
            <a:normAutofit fontScale="92500" lnSpcReduction="10000"/>
          </a:bodyPr>
          <a:lstStyle/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404F56"/>
                </a:solidFill>
              </a:rPr>
              <a:t>Bt. beltag, Kkt. tag adós esetén:</a:t>
            </a:r>
            <a:r>
              <a:rPr lang="hu-HU" sz="1800" dirty="0">
                <a:solidFill>
                  <a:srgbClr val="404F56"/>
                </a:solidFill>
              </a:rPr>
              <a:t> </a:t>
            </a:r>
          </a:p>
          <a:p>
            <a:pPr marL="742950" lvl="5" indent="-285750">
              <a:buFontTx/>
              <a:buChar char="-"/>
            </a:pPr>
            <a:r>
              <a:rPr lang="hu-HU" sz="1700" dirty="0" smtClean="0">
                <a:solidFill>
                  <a:srgbClr val="404F56"/>
                </a:solidFill>
              </a:rPr>
              <a:t>30 </a:t>
            </a:r>
            <a:r>
              <a:rPr lang="hu-HU" sz="1700" dirty="0">
                <a:solidFill>
                  <a:srgbClr val="404F56"/>
                </a:solidFill>
              </a:rPr>
              <a:t>napnál nem régebbi </a:t>
            </a:r>
            <a:r>
              <a:rPr lang="hu-HU" sz="1700" dirty="0" smtClean="0">
                <a:solidFill>
                  <a:srgbClr val="404F56"/>
                </a:solidFill>
              </a:rPr>
              <a:t>cégkivonat</a:t>
            </a:r>
          </a:p>
          <a:p>
            <a:pPr marL="742950" lvl="5" indent="-285750">
              <a:buFontTx/>
              <a:buChar char="-"/>
            </a:pPr>
            <a:r>
              <a:rPr lang="hu-HU" sz="1700" dirty="0" smtClean="0">
                <a:solidFill>
                  <a:srgbClr val="404F56"/>
                </a:solidFill>
              </a:rPr>
              <a:t>30 </a:t>
            </a:r>
            <a:r>
              <a:rPr lang="hu-HU" sz="1700" dirty="0">
                <a:solidFill>
                  <a:srgbClr val="404F56"/>
                </a:solidFill>
              </a:rPr>
              <a:t>napnál nem régebbi nemleges NAV, helyi adó </a:t>
            </a:r>
            <a:r>
              <a:rPr lang="hu-HU" sz="1700" dirty="0" smtClean="0">
                <a:solidFill>
                  <a:srgbClr val="404F56"/>
                </a:solidFill>
              </a:rPr>
              <a:t>igazolás</a:t>
            </a:r>
          </a:p>
          <a:p>
            <a:pPr marL="742950" lvl="5" indent="-285750">
              <a:buFontTx/>
              <a:buChar char="-"/>
            </a:pPr>
            <a:r>
              <a:rPr lang="hu-HU" sz="1700" dirty="0" smtClean="0">
                <a:solidFill>
                  <a:srgbClr val="404F56"/>
                </a:solidFill>
              </a:rPr>
              <a:t>NAV jövedelemigazolás</a:t>
            </a:r>
          </a:p>
          <a:p>
            <a:pPr marL="742950" lvl="5" indent="-285750">
              <a:buFontTx/>
              <a:buChar char="-"/>
            </a:pPr>
            <a:r>
              <a:rPr lang="hu-HU" sz="1700" dirty="0" smtClean="0">
                <a:solidFill>
                  <a:srgbClr val="404F56"/>
                </a:solidFill>
              </a:rPr>
              <a:t>a </a:t>
            </a:r>
            <a:r>
              <a:rPr lang="hu-HU" sz="1700" dirty="0">
                <a:solidFill>
                  <a:srgbClr val="404F56"/>
                </a:solidFill>
              </a:rPr>
              <a:t>vállalkozás utolsó teljes és lezárt évének </a:t>
            </a:r>
            <a:r>
              <a:rPr lang="hu-HU" sz="1700" dirty="0" smtClean="0">
                <a:solidFill>
                  <a:srgbClr val="404F56"/>
                </a:solidFill>
              </a:rPr>
              <a:t>beszámolója</a:t>
            </a:r>
          </a:p>
          <a:p>
            <a:pPr marL="457200" lvl="5" indent="0">
              <a:buNone/>
            </a:pPr>
            <a:r>
              <a:rPr lang="hu-HU" sz="1700" dirty="0" smtClean="0">
                <a:solidFill>
                  <a:srgbClr val="404F56"/>
                </a:solidFill>
              </a:rPr>
              <a:t>Az </a:t>
            </a:r>
            <a:r>
              <a:rPr lang="hu-HU" sz="1700" dirty="0">
                <a:solidFill>
                  <a:srgbClr val="404F56"/>
                </a:solidFill>
              </a:rPr>
              <a:t>Adós éves nettó jövedelmét a NAV jövedelemigazolás alapján kell megállapítani kiszűrve az egyszeri tételeket, mint pl. az ingatlan eladásából származó jövedelem. Ez esetben ez viszonylag egyszerű, hisz az osztalék a beszámolóban is szerepel (a kiegészítő mellékletben rendszerint személyre lebontva, ha nem, akkor ezt az információt be kell szerezni).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404F56"/>
                </a:solidFill>
              </a:rPr>
              <a:t>Kft. tag adós esetén: </a:t>
            </a:r>
            <a:endParaRPr lang="hu-HU" sz="1800" b="1" dirty="0" smtClean="0">
              <a:solidFill>
                <a:srgbClr val="404F56"/>
              </a:solidFill>
            </a:endParaRPr>
          </a:p>
          <a:p>
            <a:pPr marL="742950" lvl="5" indent="-285750">
              <a:buFontTx/>
              <a:buChar char="-"/>
            </a:pPr>
            <a:r>
              <a:rPr lang="hu-HU" sz="1700" dirty="0" smtClean="0">
                <a:solidFill>
                  <a:srgbClr val="404F56"/>
                </a:solidFill>
              </a:rPr>
              <a:t>30 </a:t>
            </a:r>
            <a:r>
              <a:rPr lang="hu-HU" sz="1700" dirty="0">
                <a:solidFill>
                  <a:srgbClr val="404F56"/>
                </a:solidFill>
              </a:rPr>
              <a:t>napnál nem régebbi </a:t>
            </a:r>
            <a:r>
              <a:rPr lang="hu-HU" sz="1700" dirty="0" smtClean="0">
                <a:solidFill>
                  <a:srgbClr val="404F56"/>
                </a:solidFill>
              </a:rPr>
              <a:t>cégkivonat</a:t>
            </a:r>
          </a:p>
          <a:p>
            <a:pPr marL="742950" lvl="5" indent="-285750">
              <a:buFontTx/>
              <a:buChar char="-"/>
            </a:pPr>
            <a:r>
              <a:rPr lang="hu-HU" sz="1700" dirty="0" smtClean="0">
                <a:solidFill>
                  <a:srgbClr val="404F56"/>
                </a:solidFill>
              </a:rPr>
              <a:t>30 </a:t>
            </a:r>
            <a:r>
              <a:rPr lang="hu-HU" sz="1700" dirty="0">
                <a:solidFill>
                  <a:srgbClr val="404F56"/>
                </a:solidFill>
              </a:rPr>
              <a:t>napnál nem régebbi nemleges NAV, helyi adó </a:t>
            </a:r>
            <a:r>
              <a:rPr lang="hu-HU" sz="1700" dirty="0" smtClean="0">
                <a:solidFill>
                  <a:srgbClr val="404F56"/>
                </a:solidFill>
              </a:rPr>
              <a:t>igazolás</a:t>
            </a:r>
          </a:p>
          <a:p>
            <a:pPr marL="742950" lvl="5" indent="-285750">
              <a:buFontTx/>
              <a:buChar char="-"/>
            </a:pPr>
            <a:r>
              <a:rPr lang="hu-HU" sz="1700" dirty="0" smtClean="0">
                <a:solidFill>
                  <a:srgbClr val="404F56"/>
                </a:solidFill>
              </a:rPr>
              <a:t>NAV jövedelemigazolás</a:t>
            </a:r>
          </a:p>
          <a:p>
            <a:pPr marL="742950" lvl="5" indent="-285750">
              <a:buFontTx/>
              <a:buChar char="-"/>
            </a:pPr>
            <a:r>
              <a:rPr lang="hu-HU" sz="1700" dirty="0" smtClean="0">
                <a:solidFill>
                  <a:srgbClr val="404F56"/>
                </a:solidFill>
              </a:rPr>
              <a:t>az </a:t>
            </a:r>
            <a:r>
              <a:rPr lang="hu-HU" sz="1700" dirty="0">
                <a:solidFill>
                  <a:srgbClr val="404F56"/>
                </a:solidFill>
              </a:rPr>
              <a:t>utolsó teljes és lezárt gazdasági évre vonatkozó </a:t>
            </a:r>
            <a:r>
              <a:rPr lang="hu-HU" sz="1700" dirty="0" smtClean="0">
                <a:solidFill>
                  <a:srgbClr val="404F56"/>
                </a:solidFill>
              </a:rPr>
              <a:t>beszámoló  </a:t>
            </a:r>
          </a:p>
          <a:p>
            <a:pPr marL="457200" lvl="5" indent="0">
              <a:buNone/>
            </a:pPr>
            <a:r>
              <a:rPr lang="hu-HU" sz="1700" dirty="0" smtClean="0">
                <a:solidFill>
                  <a:srgbClr val="404F56"/>
                </a:solidFill>
              </a:rPr>
              <a:t>A </a:t>
            </a:r>
            <a:r>
              <a:rPr lang="hu-HU" sz="1700" dirty="0">
                <a:solidFill>
                  <a:srgbClr val="404F56"/>
                </a:solidFill>
              </a:rPr>
              <a:t>nettó jövedelem megállapítása megegyezik az előző pontban részletezettel.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404F56"/>
                </a:solidFill>
              </a:rPr>
              <a:t>Egyéb jövedelem igazolása:</a:t>
            </a:r>
            <a:r>
              <a:rPr lang="hu-HU" sz="1800" dirty="0">
                <a:solidFill>
                  <a:srgbClr val="404F56"/>
                </a:solidFill>
              </a:rPr>
              <a:t> </a:t>
            </a:r>
            <a:r>
              <a:rPr lang="hu-HU" sz="1700" dirty="0">
                <a:solidFill>
                  <a:srgbClr val="404F56"/>
                </a:solidFill>
              </a:rPr>
              <a:t>leggyakoribb az ingatlan bérbeadás. Ez esetben a bérleti szerződés alapján, a NAV jövedelemigazolás alapján kell a jövedelmet megállapítani, valamint az ingatlan-nyilvántartásban ellenőrizni kell, hogy az ingatlan az adós tulajdona. </a:t>
            </a:r>
            <a:r>
              <a:rPr lang="hu-HU" sz="1700" dirty="0" err="1">
                <a:solidFill>
                  <a:srgbClr val="404F56"/>
                </a:solidFill>
              </a:rPr>
              <a:t>EKHO-s</a:t>
            </a:r>
            <a:r>
              <a:rPr lang="hu-HU" sz="1700" dirty="0">
                <a:solidFill>
                  <a:srgbClr val="404F56"/>
                </a:solidFill>
              </a:rPr>
              <a:t> jövedelem, őstermelői jövedelem szintén elfogadható egyedi elbírálás alapján.</a:t>
            </a:r>
          </a:p>
          <a:p>
            <a:endParaRPr lang="hu-HU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JTM</a:t>
            </a:r>
            <a:endParaRPr lang="hu-HU" dirty="0">
              <a:solidFill>
                <a:srgbClr val="404F5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 helye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dirty="0" smtClean="0">
                    <a:solidFill>
                      <a:srgbClr val="404F56"/>
                    </a:solidFill>
                  </a:rPr>
                  <a:t>Az ügyfélnek a hitelnyújtást követően fennálló havi adósságszolgálata és az igazolt havi nettó jövedelmének hányadosa azzal, hogy adóstársak esetén valamennyi adóstárs havi adósságszolgálata és igazolt havi nettó jövedelme összesítve értendő.</a:t>
                </a:r>
              </a:p>
              <a:p>
                <a:pPr marL="0" indent="0">
                  <a:buNone/>
                </a:pPr>
                <a:endParaRPr lang="hu-HU" dirty="0">
                  <a:solidFill>
                    <a:srgbClr val="404F56"/>
                  </a:solidFill>
                </a:endParaRPr>
              </a:p>
              <a:p>
                <a:pPr marL="0" indent="0" algn="ctr">
                  <a:buNone/>
                </a:pPr>
                <a:r>
                  <a:rPr lang="hu-HU" dirty="0" smtClean="0">
                    <a:solidFill>
                      <a:srgbClr val="404F56"/>
                    </a:solidFill>
                  </a:rPr>
                  <a:t>JTM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h𝑎𝑣𝑖</m:t>
                        </m:r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𝑎𝑑</m:t>
                        </m:r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ó</m:t>
                        </m:r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𝑠𝑠</m:t>
                        </m:r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á</m:t>
                        </m:r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𝑔𝑠𝑧𝑜𝑙𝑔</m:t>
                        </m:r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á</m:t>
                        </m:r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𝑙𝑎𝑡</m:t>
                        </m:r>
                      </m:num>
                      <m:den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𝑖𝑔𝑎𝑧𝑜𝑙𝑡</m:t>
                        </m:r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h𝑎𝑣𝑖</m:t>
                        </m:r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𝑛𝑒𝑡𝑡</m:t>
                        </m:r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ó </m:t>
                        </m:r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ö</m:t>
                        </m:r>
                        <m:r>
                          <a:rPr lang="hu-HU" sz="2000" b="0" i="1" smtClean="0">
                            <a:solidFill>
                              <a:srgbClr val="404F56"/>
                            </a:solidFill>
                            <a:latin typeface="Cambria Math"/>
                          </a:rPr>
                          <m:t>𝑣𝑒𝑑𝑒𝑙𝑒𝑚</m:t>
                        </m:r>
                      </m:den>
                    </m:f>
                  </m:oMath>
                </a14:m>
                <a:endParaRPr lang="hu-HU" sz="2000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hu-HU" dirty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hu-HU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hu-HU" dirty="0" smtClean="0">
                    <a:solidFill>
                      <a:srgbClr val="404F56"/>
                    </a:solidFill>
                    <a:latin typeface="Calibri" panose="020F0502020204030204" pitchFamily="34" charset="0"/>
                  </a:rPr>
                  <a:t>Az ügyfél a JTM szempontjából abban az esetben minősül hitelképesnek, ha a JTM nem haladja meg a 40%-ot! </a:t>
                </a:r>
                <a:endParaRPr lang="hu-HU" dirty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r>
                  <a:rPr lang="hu-HU" b="1" i="1" dirty="0" smtClean="0">
                    <a:solidFill>
                      <a:srgbClr val="404F56"/>
                    </a:solidFill>
                    <a:latin typeface="Calibri" panose="020F0502020204030204" pitchFamily="34" charset="0"/>
                  </a:rPr>
                  <a:t>50% lehet: </a:t>
                </a:r>
              </a:p>
              <a:p>
                <a:pPr lvl="0" algn="just"/>
                <a:r>
                  <a:rPr lang="hu-HU" dirty="0" smtClean="0">
                    <a:solidFill>
                      <a:srgbClr val="404F56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hu-HU" dirty="0">
                    <a:solidFill>
                      <a:srgbClr val="404F56"/>
                    </a:solidFill>
                    <a:latin typeface="Calibri" panose="020F0502020204030204" pitchFamily="34" charset="0"/>
                  </a:rPr>
                  <a:t>az előterjesztett új hitel összege maximum </a:t>
                </a:r>
                <a:r>
                  <a:rPr lang="hu-HU" dirty="0" smtClean="0">
                    <a:solidFill>
                      <a:srgbClr val="404F56"/>
                    </a:solidFill>
                    <a:latin typeface="Calibri" panose="020F0502020204030204" pitchFamily="34" charset="0"/>
                  </a:rPr>
                  <a:t>10millióFt</a:t>
                </a:r>
              </a:p>
              <a:p>
                <a:pPr lvl="0" algn="just"/>
                <a:r>
                  <a:rPr lang="hu-HU" dirty="0" smtClean="0">
                    <a:solidFill>
                      <a:srgbClr val="404F56"/>
                    </a:solidFill>
                    <a:latin typeface="Calibri" panose="020F0502020204030204" pitchFamily="34" charset="0"/>
                  </a:rPr>
                  <a:t>az </a:t>
                </a:r>
                <a:r>
                  <a:rPr lang="hu-HU" dirty="0">
                    <a:solidFill>
                      <a:srgbClr val="404F56"/>
                    </a:solidFill>
                    <a:latin typeface="Calibri" panose="020F0502020204030204" pitchFamily="34" charset="0"/>
                  </a:rPr>
                  <a:t>adósok/adóstársak a Banknál egyéb fennálló jelzáloghitellel nem </a:t>
                </a:r>
                <a:r>
                  <a:rPr lang="hu-HU" dirty="0" smtClean="0">
                    <a:solidFill>
                      <a:srgbClr val="404F56"/>
                    </a:solidFill>
                    <a:latin typeface="Calibri" panose="020F0502020204030204" pitchFamily="34" charset="0"/>
                  </a:rPr>
                  <a:t>rendelkeznek</a:t>
                </a:r>
              </a:p>
              <a:p>
                <a:pPr lvl="0" algn="just"/>
                <a:r>
                  <a:rPr lang="hu-HU" dirty="0" smtClean="0">
                    <a:solidFill>
                      <a:srgbClr val="404F56"/>
                    </a:solidFill>
                    <a:latin typeface="Calibri" panose="020F0502020204030204" pitchFamily="34" charset="0"/>
                  </a:rPr>
                  <a:t>az </a:t>
                </a:r>
                <a:r>
                  <a:rPr lang="hu-HU" dirty="0">
                    <a:solidFill>
                      <a:srgbClr val="404F56"/>
                    </a:solidFill>
                    <a:latin typeface="Calibri" panose="020F0502020204030204" pitchFamily="34" charset="0"/>
                  </a:rPr>
                  <a:t>1 éves kamattal számolt fedezettség legalább 100%</a:t>
                </a:r>
              </a:p>
              <a:p>
                <a:pPr marL="0" indent="0" algn="just">
                  <a:buNone/>
                </a:pPr>
                <a:endParaRPr lang="hu-HU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  <a:p>
                <a:pPr marL="0" indent="0" algn="just">
                  <a:buNone/>
                </a:pPr>
                <a:endParaRPr lang="hu-HU" dirty="0" smtClean="0">
                  <a:solidFill>
                    <a:srgbClr val="404F56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Szöveg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1">
                <a:blip r:embed="rId2"/>
                <a:stretch>
                  <a:fillRect l="-667" t="-678" r="-667" b="-1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5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23528" y="5517232"/>
            <a:ext cx="7615704" cy="1008112"/>
          </a:xfrm>
        </p:spPr>
        <p:txBody>
          <a:bodyPr/>
          <a:lstStyle/>
          <a:p>
            <a:r>
              <a:rPr lang="hu-HU" dirty="0" smtClean="0"/>
              <a:t>Fedezetek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4941168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76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ELFOGADHATÓ INGATLANFEDEZETEK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404F56"/>
                </a:solidFill>
              </a:rPr>
              <a:t>Magyarország területén található összkomfortos ingatlan, melynek minimális piaci értéke 8.000.000,- HUF, továbbá amely az ingatlan nyilvántartás szerint:</a:t>
            </a:r>
          </a:p>
          <a:p>
            <a:pPr marL="0" indent="0">
              <a:buNone/>
            </a:pPr>
            <a:endParaRPr lang="hu-HU" dirty="0" smtClean="0">
              <a:solidFill>
                <a:srgbClr val="404F56"/>
              </a:solidFill>
            </a:endParaRPr>
          </a:p>
          <a:p>
            <a:r>
              <a:rPr lang="hu-HU" dirty="0" smtClean="0">
                <a:solidFill>
                  <a:srgbClr val="404F56"/>
                </a:solidFill>
              </a:rPr>
              <a:t>Lakás, lakóház, családi ház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Üdülő, hétvégi ház, garázs (csak kiegészítő biztosíték)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Építési telek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Belterületi, külterületi</a:t>
            </a:r>
          </a:p>
          <a:p>
            <a:pPr marL="0" indent="0">
              <a:buNone/>
            </a:pPr>
            <a:endParaRPr lang="hu-HU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b="1" i="1" dirty="0" smtClean="0">
                <a:solidFill>
                  <a:srgbClr val="404F56"/>
                </a:solidFill>
              </a:rPr>
              <a:t>Területi hatály: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Elsősorban bankfiókjaink vonzáskörzetében található településeken lévő ingatlanfedezeteket fogadjuk el biztosítékként (Pl. Kelet-Magyarországon nem)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A bank egyedi engedély alapján dönt a nem a bankfiókok vonzáskörzetében található ingatlanfedezet elfogadhatóságáról.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19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Felvehető maximális hitel összeg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rgbClr val="404F56"/>
                </a:solidFill>
              </a:rPr>
              <a:t>Vásárlás esetén a vételár/az értékbecslésben meghatározott forgalmi érték közül a legkisebb érték 60%-a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Építési hitel esetén az építési költség/az ingatlan teljes készültségének elérésekor az értékbecslés szerint várható forgalmi érték közül a kisebb érték 60%-a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Szabad felhasználású hitel esetén a biztosítékul szolgáló ingatlan értékbecslésében meghatározott forgalmi érték 60%-a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404F56"/>
                </a:solidFill>
              </a:rPr>
              <a:t>KIVÉTEL! 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Amennyiben az ügyfél, illetve adóstársak esetén az ügyfelek összesített igazolt havi nettó jövedelme meghaladja a 400.000,- HUF-ot, akkor </a:t>
            </a:r>
          </a:p>
          <a:p>
            <a:pPr marL="0" indent="0" algn="ctr">
              <a:buNone/>
            </a:pPr>
            <a:r>
              <a:rPr lang="hu-HU" sz="5400" dirty="0" smtClean="0">
                <a:solidFill>
                  <a:srgbClr val="404F56"/>
                </a:solidFill>
              </a:rPr>
              <a:t>70 %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404F56"/>
                </a:solidFill>
              </a:rPr>
              <a:t>(Budapest, Győr, Sopron, Szombathely, Veszprém, Székesfehérvár, Balatoni térség, Velencei-tó vízparthoz közel eső területek, Mosonmagyaróvár, Rajka)</a:t>
            </a:r>
          </a:p>
        </p:txBody>
      </p:sp>
    </p:spTree>
    <p:extLst>
      <p:ext uri="{BB962C8B-B14F-4D97-AF65-F5344CB8AC3E}">
        <p14:creationId xmlns:p14="http://schemas.microsoft.com/office/powerpoint/2010/main" val="17848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23528" y="5517232"/>
            <a:ext cx="7615704" cy="1008112"/>
          </a:xfrm>
        </p:spPr>
        <p:txBody>
          <a:bodyPr/>
          <a:lstStyle/>
          <a:p>
            <a:r>
              <a:rPr lang="hu-HU" dirty="0" smtClean="0"/>
              <a:t>Hitelhez kapcsolódó egyéb feltételek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4941168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46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Életbiztosítás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rgbClr val="404F56"/>
                </a:solidFill>
              </a:rPr>
              <a:t>Folyósítási feltétel a hitelhez kapcsolódó életbiztosítás bankra engedményezése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Tulajdonosi érdekeltségünkből adódóan a </a:t>
            </a:r>
            <a:r>
              <a:rPr lang="hu-HU" dirty="0" err="1" smtClean="0">
                <a:solidFill>
                  <a:srgbClr val="404F56"/>
                </a:solidFill>
              </a:rPr>
              <a:t>Grawe</a:t>
            </a:r>
            <a:r>
              <a:rPr lang="hu-HU" dirty="0" smtClean="0">
                <a:solidFill>
                  <a:srgbClr val="404F56"/>
                </a:solidFill>
              </a:rPr>
              <a:t> Biztosító termékeit preferáljuk</a:t>
            </a:r>
          </a:p>
          <a:p>
            <a:pPr marL="0" indent="0">
              <a:buNone/>
            </a:pPr>
            <a:endParaRPr lang="hu-HU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404F56"/>
                </a:solidFill>
              </a:rPr>
              <a:t>Csoportos hitelfedezeti életbiztosítási lehetőség:</a:t>
            </a:r>
          </a:p>
          <a:p>
            <a:r>
              <a:rPr lang="hu-HU" b="1" dirty="0">
                <a:solidFill>
                  <a:srgbClr val="404F56"/>
                </a:solidFill>
              </a:rPr>
              <a:t>A Biztosító:</a:t>
            </a:r>
            <a:r>
              <a:rPr lang="hu-HU" dirty="0">
                <a:solidFill>
                  <a:srgbClr val="404F56"/>
                </a:solidFill>
              </a:rPr>
              <a:t> GRAWE Életbiztosító </a:t>
            </a:r>
            <a:r>
              <a:rPr lang="hu-HU" dirty="0" err="1">
                <a:solidFill>
                  <a:srgbClr val="404F56"/>
                </a:solidFill>
              </a:rPr>
              <a:t>Zrt</a:t>
            </a:r>
            <a:r>
              <a:rPr lang="hu-HU" dirty="0">
                <a:solidFill>
                  <a:srgbClr val="404F56"/>
                </a:solidFill>
              </a:rPr>
              <a:t>. </a:t>
            </a:r>
          </a:p>
          <a:p>
            <a:r>
              <a:rPr lang="hu-HU" b="1" cap="all" dirty="0">
                <a:solidFill>
                  <a:srgbClr val="404F56"/>
                </a:solidFill>
              </a:rPr>
              <a:t>A </a:t>
            </a:r>
            <a:r>
              <a:rPr lang="hu-HU" b="1" dirty="0">
                <a:solidFill>
                  <a:srgbClr val="404F56"/>
                </a:solidFill>
              </a:rPr>
              <a:t>Szerződő</a:t>
            </a:r>
            <a:r>
              <a:rPr lang="hu-HU" dirty="0">
                <a:solidFill>
                  <a:srgbClr val="404F56"/>
                </a:solidFill>
              </a:rPr>
              <a:t> az a fél, aki a Biztosítóval a szerződést megköti és a díj fizetésére köteles.</a:t>
            </a:r>
          </a:p>
          <a:p>
            <a:r>
              <a:rPr lang="hu-HU" b="1" dirty="0">
                <a:solidFill>
                  <a:srgbClr val="404F56"/>
                </a:solidFill>
              </a:rPr>
              <a:t>A Biztosított</a:t>
            </a:r>
            <a:r>
              <a:rPr lang="hu-HU" dirty="0">
                <a:solidFill>
                  <a:srgbClr val="404F56"/>
                </a:solidFill>
              </a:rPr>
              <a:t> az a személy, akinek az életét biztosították,és  akit a Szerződő a keretszerződés értelmében biztosításra jelöl és a Biztosító elfogadja.</a:t>
            </a:r>
          </a:p>
          <a:p>
            <a:r>
              <a:rPr lang="hu-HU" b="1" dirty="0">
                <a:solidFill>
                  <a:srgbClr val="404F56"/>
                </a:solidFill>
              </a:rPr>
              <a:t>A Kedvezményezett</a:t>
            </a:r>
            <a:r>
              <a:rPr lang="hu-HU" dirty="0">
                <a:solidFill>
                  <a:srgbClr val="404F56"/>
                </a:solidFill>
              </a:rPr>
              <a:t> a szolgáltatás jogosultja, aki minden esetben megegyezik a </a:t>
            </a:r>
            <a:r>
              <a:rPr lang="hu-HU" b="1" dirty="0" smtClean="0">
                <a:solidFill>
                  <a:srgbClr val="404F56"/>
                </a:solidFill>
              </a:rPr>
              <a:t>Szerződővel</a:t>
            </a:r>
            <a:endParaRPr lang="hu-HU" dirty="0">
              <a:solidFill>
                <a:srgbClr val="404F56"/>
              </a:solidFill>
            </a:endParaRPr>
          </a:p>
          <a:p>
            <a:endParaRPr lang="hu-HU" dirty="0" smtClean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4F5A-9CED-48B2-9688-5279F89ABA40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Agenda</a:t>
            </a:r>
            <a:endParaRPr lang="de-AT" dirty="0">
              <a:solidFill>
                <a:srgbClr val="404F56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404F56"/>
                </a:solidFill>
              </a:rPr>
              <a:t>Sopron Bank Burgenland </a:t>
            </a:r>
            <a:r>
              <a:rPr lang="hu-HU" b="1" dirty="0" err="1" smtClean="0">
                <a:solidFill>
                  <a:srgbClr val="404F56"/>
                </a:solidFill>
              </a:rPr>
              <a:t>Zrt</a:t>
            </a:r>
            <a:r>
              <a:rPr lang="hu-HU" b="1" dirty="0" smtClean="0">
                <a:solidFill>
                  <a:srgbClr val="404F56"/>
                </a:solidFill>
              </a:rPr>
              <a:t>. Rövid bemutatása</a:t>
            </a:r>
            <a:endParaRPr lang="hu-HU" sz="1400" dirty="0">
              <a:solidFill>
                <a:srgbClr val="404F56"/>
              </a:solidFill>
            </a:endParaRPr>
          </a:p>
          <a:p>
            <a:endParaRPr lang="hu-HU" b="1" dirty="0" smtClean="0">
              <a:solidFill>
                <a:srgbClr val="404F56"/>
              </a:solidFill>
            </a:endParaRPr>
          </a:p>
          <a:p>
            <a:r>
              <a:rPr lang="hu-HU" b="1" dirty="0" smtClean="0">
                <a:solidFill>
                  <a:srgbClr val="404F56"/>
                </a:solidFill>
              </a:rPr>
              <a:t>Jelzáloghitelezés a Sopron Banknál</a:t>
            </a:r>
            <a:endParaRPr lang="hu-HU" sz="1600" dirty="0" smtClean="0">
              <a:solidFill>
                <a:srgbClr val="404F56"/>
              </a:solidFill>
            </a:endParaRPr>
          </a:p>
          <a:p>
            <a:pPr marL="0" indent="0" defTabSz="357188">
              <a:buNone/>
              <a:tabLst>
                <a:tab pos="357188" algn="l"/>
              </a:tabLst>
            </a:pPr>
            <a:endParaRPr lang="hu-HU" sz="1400" dirty="0" smtClean="0">
              <a:solidFill>
                <a:srgbClr val="404F56"/>
              </a:solidFill>
            </a:endParaRPr>
          </a:p>
          <a:p>
            <a:pPr>
              <a:tabLst>
                <a:tab pos="357188" algn="l"/>
              </a:tabLst>
            </a:pPr>
            <a:r>
              <a:rPr lang="hu-HU" b="1" dirty="0" err="1" smtClean="0">
                <a:solidFill>
                  <a:srgbClr val="404F56"/>
                </a:solidFill>
              </a:rPr>
              <a:t>Hitelkalkulátor</a:t>
            </a:r>
            <a:r>
              <a:rPr lang="hu-HU" b="1" dirty="0" smtClean="0">
                <a:solidFill>
                  <a:srgbClr val="404F56"/>
                </a:solidFill>
              </a:rPr>
              <a:t> használata</a:t>
            </a:r>
          </a:p>
          <a:p>
            <a:pPr>
              <a:tabLst>
                <a:tab pos="357188" algn="l"/>
              </a:tabLst>
            </a:pPr>
            <a:endParaRPr lang="hu-HU" b="1" dirty="0">
              <a:solidFill>
                <a:srgbClr val="404F56"/>
              </a:solidFill>
            </a:endParaRPr>
          </a:p>
          <a:p>
            <a:pPr>
              <a:tabLst>
                <a:tab pos="357188" algn="l"/>
              </a:tabLst>
            </a:pPr>
            <a:r>
              <a:rPr lang="hu-HU" b="1" dirty="0" smtClean="0">
                <a:solidFill>
                  <a:srgbClr val="404F56"/>
                </a:solidFill>
              </a:rPr>
              <a:t>Aktualitások, akciók </a:t>
            </a:r>
          </a:p>
          <a:p>
            <a:pPr marL="0" indent="0" defTabSz="357188">
              <a:buNone/>
              <a:tabLst>
                <a:tab pos="357188" algn="l"/>
              </a:tabLst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 defTabSz="357188">
              <a:buNone/>
            </a:pPr>
            <a:endParaRPr lang="hu-HU" b="1" dirty="0" smtClean="0"/>
          </a:p>
          <a:p>
            <a:endParaRPr lang="hu-HU" b="1" dirty="0" smtClean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5872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Vagyonbiztosítás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A fedezetül szolgáló ingatlanra minden esetben vagyonbiztosítást kell kötni</a:t>
            </a:r>
          </a:p>
          <a:p>
            <a:endParaRPr lang="hu-HU" dirty="0" smtClean="0">
              <a:solidFill>
                <a:srgbClr val="404F56"/>
              </a:solidFill>
            </a:endParaRPr>
          </a:p>
          <a:p>
            <a:pPr lvl="1"/>
            <a:r>
              <a:rPr lang="hu-HU" dirty="0" err="1" smtClean="0">
                <a:solidFill>
                  <a:srgbClr val="404F56"/>
                </a:solidFill>
              </a:rPr>
              <a:t>Kedvezményezetti</a:t>
            </a:r>
            <a:r>
              <a:rPr lang="hu-HU" dirty="0" smtClean="0">
                <a:solidFill>
                  <a:srgbClr val="404F56"/>
                </a:solidFill>
              </a:rPr>
              <a:t> jog bejegyzése szükséges 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Legalább a kölcsön lejáratáig kell élnie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A biztosítási összeg minimuma az ingatlan biztosítéki értéke kell, hogy legyen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A díjrendezettséget igazolni szükséges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6180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Hiteltípusok, termékek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2000" b="1" dirty="0" smtClean="0">
                <a:solidFill>
                  <a:srgbClr val="404F56"/>
                </a:solidFill>
              </a:rPr>
              <a:t>Hiteltípusok cél szerint: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Lakáscélú hitelek (piaci és állami kamattámogatott)</a:t>
            </a:r>
          </a:p>
          <a:p>
            <a:pPr lvl="1"/>
            <a:r>
              <a:rPr lang="hu-HU" dirty="0" err="1" smtClean="0">
                <a:solidFill>
                  <a:srgbClr val="404F56"/>
                </a:solidFill>
              </a:rPr>
              <a:t>Szabadfelhasználású</a:t>
            </a:r>
            <a:r>
              <a:rPr lang="hu-HU" dirty="0" smtClean="0">
                <a:solidFill>
                  <a:srgbClr val="404F56"/>
                </a:solidFill>
              </a:rPr>
              <a:t> jelzáloghitelek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Nem fogyasztói hitelek (üzleti célú)</a:t>
            </a:r>
          </a:p>
          <a:p>
            <a:pPr lvl="1"/>
            <a:endParaRPr lang="hu-HU" dirty="0">
              <a:solidFill>
                <a:srgbClr val="404F56"/>
              </a:solidFill>
            </a:endParaRPr>
          </a:p>
          <a:p>
            <a:pPr lvl="0"/>
            <a:r>
              <a:rPr lang="hu-HU" sz="2000" b="1" dirty="0">
                <a:solidFill>
                  <a:srgbClr val="404F56"/>
                </a:solidFill>
              </a:rPr>
              <a:t>Termékfajták: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5 éves periódusban fix kamatozású hitel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Otthonom lakáscélú hitel – 1 éves kamatperiódussal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Állami kamattámogatott hitelek</a:t>
            </a:r>
          </a:p>
          <a:p>
            <a:pPr lvl="1"/>
            <a:r>
              <a:rPr lang="hu-HU" dirty="0" smtClean="0">
                <a:solidFill>
                  <a:srgbClr val="404F56"/>
                </a:solidFill>
              </a:rPr>
              <a:t>CSOK</a:t>
            </a:r>
          </a:p>
        </p:txBody>
      </p:sp>
    </p:spTree>
    <p:extLst>
      <p:ext uri="{BB962C8B-B14F-4D97-AF65-F5344CB8AC3E}">
        <p14:creationId xmlns:p14="http://schemas.microsoft.com/office/powerpoint/2010/main" val="3456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23528" y="5517232"/>
            <a:ext cx="7615704" cy="1008112"/>
          </a:xfrm>
        </p:spPr>
        <p:txBody>
          <a:bodyPr/>
          <a:lstStyle/>
          <a:p>
            <a:r>
              <a:rPr lang="hu-HU" dirty="0" smtClean="0"/>
              <a:t>Bővített </a:t>
            </a:r>
            <a:r>
              <a:rPr lang="hu-HU" dirty="0" err="1" smtClean="0"/>
              <a:t>hitelkalkulátor</a:t>
            </a:r>
            <a:r>
              <a:rPr lang="hu-HU" dirty="0" smtClean="0"/>
              <a:t> közvetítők részére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4941168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04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404F56"/>
                </a:solidFill>
              </a:rPr>
              <a:t>Hitelkalkulátor</a:t>
            </a:r>
            <a:r>
              <a:rPr lang="hu-HU" dirty="0" smtClean="0">
                <a:solidFill>
                  <a:srgbClr val="404F56"/>
                </a:solidFill>
              </a:rPr>
              <a:t> használata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Elérhetősége:  </a:t>
            </a:r>
            <a:r>
              <a:rPr lang="hu-HU" dirty="0">
                <a:hlinkClick r:id="rId2"/>
              </a:rPr>
              <a:t>https://www.sopronbank.hu/hitelkalkulator/?</a:t>
            </a:r>
            <a:r>
              <a:rPr lang="hu-HU" dirty="0" smtClean="0">
                <a:hlinkClick r:id="rId2"/>
              </a:rPr>
              <a:t>hkdemo</a:t>
            </a:r>
            <a:endParaRPr lang="hu-HU" dirty="0" smtClean="0"/>
          </a:p>
          <a:p>
            <a:r>
              <a:rPr lang="hu-HU" dirty="0" smtClean="0"/>
              <a:t>A belépéshez szükséges felhasználónevet és jelszót személyesen vagy postai úton ismertetjük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06" y="2564904"/>
            <a:ext cx="5437202" cy="332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5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23528" y="5517232"/>
            <a:ext cx="7615704" cy="1008112"/>
          </a:xfrm>
        </p:spPr>
        <p:txBody>
          <a:bodyPr/>
          <a:lstStyle/>
          <a:p>
            <a:r>
              <a:rPr lang="hu-HU" dirty="0" smtClean="0"/>
              <a:t>Aktualitások, akciók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4941168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835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KAMATKEDVEZMÉNYEK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dirty="0">
                <a:solidFill>
                  <a:srgbClr val="404F56"/>
                </a:solidFill>
              </a:rPr>
              <a:t>- 0,25%</a:t>
            </a:r>
            <a:r>
              <a:rPr lang="hu-HU" dirty="0">
                <a:solidFill>
                  <a:srgbClr val="404F56"/>
                </a:solidFill>
              </a:rPr>
              <a:t> amennyiben az adós CREDITHEZ számlacsomagon kívül bármely fizetési számlát </a:t>
            </a:r>
            <a:r>
              <a:rPr lang="hu-HU" dirty="0" err="1">
                <a:solidFill>
                  <a:srgbClr val="404F56"/>
                </a:solidFill>
              </a:rPr>
              <a:t>nyít</a:t>
            </a:r>
            <a:r>
              <a:rPr lang="hu-HU" dirty="0">
                <a:solidFill>
                  <a:srgbClr val="404F56"/>
                </a:solidFill>
              </a:rPr>
              <a:t> a Sopron Bank </a:t>
            </a:r>
            <a:r>
              <a:rPr lang="hu-HU" dirty="0" err="1">
                <a:solidFill>
                  <a:srgbClr val="404F56"/>
                </a:solidFill>
              </a:rPr>
              <a:t>Zrt-nél</a:t>
            </a:r>
            <a:r>
              <a:rPr lang="hu-HU" dirty="0">
                <a:solidFill>
                  <a:srgbClr val="404F56"/>
                </a:solidFill>
              </a:rPr>
              <a:t>, és további </a:t>
            </a:r>
          </a:p>
          <a:p>
            <a:pPr marL="0" indent="0">
              <a:buNone/>
            </a:pPr>
            <a:r>
              <a:rPr lang="hu-HU" dirty="0">
                <a:solidFill>
                  <a:srgbClr val="404F56"/>
                </a:solidFill>
              </a:rPr>
              <a:t> </a:t>
            </a:r>
          </a:p>
          <a:p>
            <a:r>
              <a:rPr lang="hu-HU" b="1" dirty="0">
                <a:solidFill>
                  <a:srgbClr val="404F56"/>
                </a:solidFill>
              </a:rPr>
              <a:t>a) - 1,0%,</a:t>
            </a:r>
            <a:r>
              <a:rPr lang="hu-HU" dirty="0">
                <a:solidFill>
                  <a:srgbClr val="404F56"/>
                </a:solidFill>
              </a:rPr>
              <a:t>amennyiben legalább havi 450.000 Ft / 500.000 Ft (vagy annak megfelelő deviza) rendszeres jóváírás érkezik az adós ezen fizetési számlájára </a:t>
            </a:r>
          </a:p>
          <a:p>
            <a:pPr marL="0" indent="0">
              <a:buNone/>
            </a:pPr>
            <a:r>
              <a:rPr lang="hu-HU" dirty="0">
                <a:solidFill>
                  <a:srgbClr val="404F56"/>
                </a:solidFill>
              </a:rPr>
              <a:t> 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404F56"/>
                </a:solidFill>
              </a:rPr>
              <a:t>vagy </a:t>
            </a:r>
            <a:endParaRPr lang="hu-HU" dirty="0">
              <a:solidFill>
                <a:srgbClr val="404F56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404F56"/>
              </a:solidFill>
            </a:endParaRPr>
          </a:p>
          <a:p>
            <a:r>
              <a:rPr lang="hu-HU" b="1" dirty="0">
                <a:solidFill>
                  <a:srgbClr val="404F56"/>
                </a:solidFill>
              </a:rPr>
              <a:t>b) -0,5%,</a:t>
            </a:r>
            <a:r>
              <a:rPr lang="hu-HU" dirty="0">
                <a:solidFill>
                  <a:srgbClr val="404F56"/>
                </a:solidFill>
              </a:rPr>
              <a:t> amennyiben legalább havi 250.000 Ft/ 300.000 Ft (vagy annak megfelelő deviza) rendszeres jóváírás érkezik az adós ezen fizetési számlájára</a:t>
            </a:r>
          </a:p>
          <a:p>
            <a:pPr marL="0" indent="0">
              <a:buNone/>
            </a:pPr>
            <a:r>
              <a:rPr lang="hu-HU" b="1" i="1" dirty="0">
                <a:solidFill>
                  <a:srgbClr val="404F56"/>
                </a:solidFill>
              </a:rPr>
              <a:t> </a:t>
            </a:r>
            <a:endParaRPr lang="hu-HU" dirty="0">
              <a:solidFill>
                <a:srgbClr val="404F56"/>
              </a:solidFill>
            </a:endParaRPr>
          </a:p>
          <a:p>
            <a:pPr marL="0" indent="0" algn="ctr">
              <a:buNone/>
            </a:pPr>
            <a:r>
              <a:rPr lang="hu-HU" b="1" i="1" dirty="0" smtClean="0">
                <a:solidFill>
                  <a:srgbClr val="404F56"/>
                </a:solidFill>
              </a:rPr>
              <a:t>	További </a:t>
            </a:r>
            <a:r>
              <a:rPr lang="hu-HU" b="1" i="1" dirty="0">
                <a:solidFill>
                  <a:srgbClr val="404F56"/>
                </a:solidFill>
              </a:rPr>
              <a:t>kamatkedvezmény egyedi elbírálás esetén!</a:t>
            </a:r>
            <a:endParaRPr lang="hu-HU" dirty="0">
              <a:solidFill>
                <a:srgbClr val="404F56"/>
              </a:solidFill>
            </a:endParaRPr>
          </a:p>
          <a:p>
            <a:endParaRPr lang="hu-HU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EGYSZERI KEDVEZMÉNYEK – induló banki költségek nélkül 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Nincs folyósítási jutalék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Nincs hitelbírálati díj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Nincs egyszeri kezelési költség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Értékbecslési díj visszatérítése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404F56"/>
                </a:solidFill>
              </a:rPr>
              <a:t>Lakáscélú és </a:t>
            </a:r>
            <a:r>
              <a:rPr lang="hu-HU" dirty="0" err="1" smtClean="0">
                <a:solidFill>
                  <a:srgbClr val="404F56"/>
                </a:solidFill>
              </a:rPr>
              <a:t>szabadfelhasználású</a:t>
            </a:r>
            <a:r>
              <a:rPr lang="hu-HU" dirty="0" smtClean="0">
                <a:solidFill>
                  <a:srgbClr val="404F56"/>
                </a:solidFill>
              </a:rPr>
              <a:t> hitelek esetén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404F56"/>
                </a:solidFill>
              </a:rPr>
              <a:t>1 ingatlanra szól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404F56"/>
                </a:solidFill>
              </a:rPr>
              <a:t>Az ügyfél a helyszínen kifizeti, a bank a folyósítást követően ügyfél számláján jóváírja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solidFill>
                  <a:srgbClr val="404F56"/>
                </a:solidFill>
              </a:rPr>
              <a:t>Közjegyzői díj visszatérítése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404F56"/>
                </a:solidFill>
              </a:rPr>
              <a:t>Az ügyfél kifizeti a közjegyzőnél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404F56"/>
                </a:solidFill>
              </a:rPr>
              <a:t>A folyósítást követően a bank az ügyfél számláján jóváírja</a:t>
            </a:r>
          </a:p>
          <a:p>
            <a:pPr marL="457200" lvl="1" indent="0">
              <a:buNone/>
            </a:pPr>
            <a:endParaRPr lang="hu-HU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i="1" dirty="0" smtClean="0">
                <a:solidFill>
                  <a:srgbClr val="404F56"/>
                </a:solidFill>
              </a:rPr>
              <a:t>Az értékbecslési és közjegyzői díjról az adós nevére szóló számlát kell benyújtani a </a:t>
            </a:r>
            <a:r>
              <a:rPr lang="hu-HU" i="1" dirty="0">
                <a:solidFill>
                  <a:srgbClr val="404F56"/>
                </a:solidFill>
              </a:rPr>
              <a:t>visszatérítéshez. </a:t>
            </a:r>
            <a:r>
              <a:rPr lang="hu-HU" i="1" dirty="0" smtClean="0">
                <a:solidFill>
                  <a:srgbClr val="404F56"/>
                </a:solidFill>
              </a:rPr>
              <a:t>Amennyiben </a:t>
            </a:r>
            <a:r>
              <a:rPr lang="hu-HU" i="1" dirty="0">
                <a:solidFill>
                  <a:srgbClr val="404F56"/>
                </a:solidFill>
              </a:rPr>
              <a:t>adós a kölcsönt a </a:t>
            </a:r>
            <a:r>
              <a:rPr lang="hu-HU" i="1" dirty="0" smtClean="0">
                <a:solidFill>
                  <a:srgbClr val="404F56"/>
                </a:solidFill>
              </a:rPr>
              <a:t>folyósítástól számított </a:t>
            </a:r>
            <a:r>
              <a:rPr lang="hu-HU" i="1" dirty="0">
                <a:solidFill>
                  <a:srgbClr val="404F56"/>
                </a:solidFill>
              </a:rPr>
              <a:t>36 hónapon belül részben vagy teljes </a:t>
            </a:r>
            <a:r>
              <a:rPr lang="hu-HU" i="1" dirty="0" smtClean="0">
                <a:solidFill>
                  <a:srgbClr val="404F56"/>
                </a:solidFill>
              </a:rPr>
              <a:t>egészében előtörleszti, az egyszeri költségekkel a bank beterheli az ügyfél számláját. </a:t>
            </a:r>
          </a:p>
          <a:p>
            <a:endParaRPr lang="hu-HU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Díjmentes előtörlesztési lehetőség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400" dirty="0" smtClean="0">
                <a:solidFill>
                  <a:srgbClr val="404F56"/>
                </a:solidFill>
              </a:rPr>
              <a:t>A lakossági hitelek esetében díjmentes a lakástakarék megtakarításokból származó előtörlesztés! </a:t>
            </a:r>
            <a:endParaRPr lang="hu-HU" sz="5400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Elérhetőségeink - Budapesti Régió</a:t>
            </a:r>
            <a:endParaRPr lang="hu-HU" dirty="0">
              <a:solidFill>
                <a:srgbClr val="404F56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3" y="1124744"/>
            <a:ext cx="58959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68947"/>
            <a:ext cx="583723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96097"/>
            <a:ext cx="5837237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6000" b="1" dirty="0" smtClean="0"/>
          </a:p>
          <a:p>
            <a:pPr marL="0" indent="0" algn="ctr">
              <a:buNone/>
            </a:pPr>
            <a:r>
              <a:rPr lang="hu-HU" sz="6000" b="1" dirty="0" smtClean="0">
                <a:solidFill>
                  <a:srgbClr val="404F56"/>
                </a:solidFill>
              </a:rPr>
              <a:t>Köszönjük a figyelmet! </a:t>
            </a:r>
            <a:endParaRPr lang="hu-HU" sz="6000" b="1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404F56"/>
                </a:solidFill>
              </a:rPr>
              <a:t>Sopron Bank Burgenland </a:t>
            </a:r>
            <a:r>
              <a:rPr lang="hu-HU" dirty="0" err="1" smtClean="0">
                <a:solidFill>
                  <a:srgbClr val="404F56"/>
                </a:solidFill>
              </a:rPr>
              <a:t>Zrt</a:t>
            </a:r>
            <a:r>
              <a:rPr lang="hu-HU" dirty="0" smtClean="0">
                <a:solidFill>
                  <a:srgbClr val="404F56"/>
                </a:solidFill>
              </a:rPr>
              <a:t>. </a:t>
            </a:r>
            <a:br>
              <a:rPr lang="hu-HU" dirty="0" smtClean="0">
                <a:solidFill>
                  <a:srgbClr val="404F56"/>
                </a:solidFill>
              </a:rPr>
            </a:br>
            <a:r>
              <a:rPr lang="hu-HU" dirty="0" smtClean="0">
                <a:solidFill>
                  <a:srgbClr val="404F56"/>
                </a:solidFill>
              </a:rPr>
              <a:t>Rövid bemutatása</a:t>
            </a:r>
            <a:endParaRPr lang="de-AT" dirty="0">
              <a:solidFill>
                <a:srgbClr val="404F56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79512" y="1628800"/>
            <a:ext cx="8784976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rgbClr val="404F56"/>
                </a:solidFill>
              </a:rPr>
              <a:t>Küldetésünk</a:t>
            </a:r>
            <a:endParaRPr lang="de-DE" b="1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404F56"/>
                </a:solidFill>
              </a:rPr>
              <a:t>Ügyfeleinkkel egyetértésben – kellő tőkeerőt és stabil hátteret biztosítva – jó eredményeket elérni. Átalakuló világunkban ezen értékek mentén szervezzük működésünket és segítjük ügyfeleinket e változásokból adódó lehetőségek kiaknázásában. </a:t>
            </a:r>
          </a:p>
          <a:p>
            <a:pPr marL="0" indent="0">
              <a:buNone/>
            </a:pPr>
            <a:endParaRPr lang="de-DE" sz="1000" dirty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404F56"/>
                </a:solidFill>
              </a:rPr>
              <a:t>Jövőképünk</a:t>
            </a:r>
            <a:endParaRPr lang="de-DE" b="1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404F56"/>
                </a:solidFill>
              </a:rPr>
              <a:t>A Nyugat-Magyarországi térség meghatározó regionális pénzügyi szolgáltatója. Aktív szerepet vállal a helyi értékek keresésében, teremtésében és megőrzésében, ügyfeleivel együttműködve. Olyan bank, melynek ereje e helyi közösségekben rejlik. </a:t>
            </a:r>
          </a:p>
          <a:p>
            <a:pPr marL="0" indent="0">
              <a:buNone/>
            </a:pPr>
            <a:endParaRPr lang="hu-HU" sz="1000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404F56"/>
                </a:solidFill>
              </a:rPr>
              <a:t>Jelenünk</a:t>
            </a:r>
            <a:endParaRPr lang="de-DE" b="1" dirty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404F56"/>
                </a:solidFill>
              </a:rPr>
              <a:t>A </a:t>
            </a:r>
            <a:r>
              <a:rPr lang="hu-HU" dirty="0" smtClean="0">
                <a:solidFill>
                  <a:srgbClr val="404F56"/>
                </a:solidFill>
              </a:rPr>
              <a:t>Sopron Bank Burgenland, a közel 200 éve alapított GRAWE csoport tagjaként, 15. éve van jelen a magyar piacon. A hatékony szervezeti felépítés kellő rugalmasságot biztosít számunkra, hogy a regionális kis- és középvállalkozások részére egyedi pénzügyi megoldásokat kínáljunk. </a:t>
            </a:r>
            <a:endParaRPr lang="de-DE" sz="1000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Sopron Bank Burgenland Magyarországon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Közel 200</a:t>
            </a:r>
            <a:r>
              <a:rPr lang="hu-HU" dirty="0" smtClean="0">
                <a:solidFill>
                  <a:srgbClr val="404F56"/>
                </a:solidFill>
              </a:rPr>
              <a:t> </a:t>
            </a:r>
            <a:r>
              <a:rPr lang="hu-HU" dirty="0" smtClean="0">
                <a:solidFill>
                  <a:srgbClr val="404F56"/>
                </a:solidFill>
              </a:rPr>
              <a:t>fő az alkalmazottak száma, akik 13 bankfiókban és irodában állnak ügyfeleink rendelkezésére, így mindig közel vagyunk</a:t>
            </a:r>
            <a:endParaRPr lang="hu-HU" dirty="0">
              <a:solidFill>
                <a:srgbClr val="404F56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377195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1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23528" y="5517232"/>
            <a:ext cx="7615704" cy="1008112"/>
          </a:xfrm>
        </p:spPr>
        <p:txBody>
          <a:bodyPr/>
          <a:lstStyle/>
          <a:p>
            <a:r>
              <a:rPr lang="hu-HU" dirty="0" smtClean="0"/>
              <a:t>Kölcsönügyletben résztvevő személyek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4941168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659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A hiteligénylés személyi feltételei 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sz="3300" b="1" dirty="0" smtClean="0">
                <a:solidFill>
                  <a:srgbClr val="404F56"/>
                </a:solidFill>
              </a:rPr>
              <a:t>Kölcsönigénylő(k) = adós és adóstárs</a:t>
            </a:r>
          </a:p>
          <a:p>
            <a:r>
              <a:rPr lang="hu-HU" sz="2900" dirty="0" smtClean="0">
                <a:solidFill>
                  <a:srgbClr val="404F56"/>
                </a:solidFill>
              </a:rPr>
              <a:t>Cselekvőképes magánszemély</a:t>
            </a:r>
          </a:p>
          <a:p>
            <a:r>
              <a:rPr lang="hu-HU" sz="2900" dirty="0" smtClean="0">
                <a:solidFill>
                  <a:srgbClr val="404F56"/>
                </a:solidFill>
              </a:rPr>
              <a:t>Devizabelföldi és devizakülföldi (a devizakülföldi személynek kézbesítési megbízottat kell állítania)</a:t>
            </a:r>
          </a:p>
          <a:p>
            <a:r>
              <a:rPr lang="hu-HU" sz="2900" dirty="0" smtClean="0">
                <a:solidFill>
                  <a:srgbClr val="404F56"/>
                </a:solidFill>
              </a:rPr>
              <a:t>Életkora: minimum 18 év, lejáratkor maximum 70 év</a:t>
            </a:r>
          </a:p>
          <a:p>
            <a:pPr marL="0" indent="0">
              <a:buNone/>
            </a:pPr>
            <a:endParaRPr lang="hu-HU" sz="2900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sz="3300" b="1" dirty="0" smtClean="0">
                <a:solidFill>
                  <a:srgbClr val="404F56"/>
                </a:solidFill>
              </a:rPr>
              <a:t>Kötelezően </a:t>
            </a:r>
            <a:r>
              <a:rPr lang="hu-HU" sz="3300" b="1" dirty="0">
                <a:solidFill>
                  <a:srgbClr val="404F56"/>
                </a:solidFill>
              </a:rPr>
              <a:t>bevont adóstárs(</a:t>
            </a:r>
            <a:r>
              <a:rPr lang="hu-HU" sz="3300" b="1" dirty="0" err="1">
                <a:solidFill>
                  <a:srgbClr val="404F56"/>
                </a:solidFill>
              </a:rPr>
              <a:t>ak</a:t>
            </a:r>
            <a:r>
              <a:rPr lang="hu-HU" sz="3300" b="1" dirty="0">
                <a:solidFill>
                  <a:srgbClr val="404F56"/>
                </a:solidFill>
              </a:rPr>
              <a:t>) </a:t>
            </a:r>
          </a:p>
          <a:p>
            <a:r>
              <a:rPr lang="hu-HU" sz="2900" dirty="0">
                <a:solidFill>
                  <a:srgbClr val="404F56"/>
                </a:solidFill>
              </a:rPr>
              <a:t>Haszonélvező, özvegyi jog jogosult, elsődleges biztosítékadó zálogkötelezett. (Kort és jövedelmet nem vizsgáljuk, amennyiben kizárólag emiatt kerül a hitelügyletbe</a:t>
            </a:r>
            <a:r>
              <a:rPr lang="hu-HU" sz="2900" dirty="0" smtClean="0">
                <a:solidFill>
                  <a:srgbClr val="404F56"/>
                </a:solidFill>
              </a:rPr>
              <a:t>!)</a:t>
            </a:r>
          </a:p>
          <a:p>
            <a:endParaRPr lang="hu-HU" sz="2900" dirty="0" smtClean="0">
              <a:solidFill>
                <a:srgbClr val="404F56"/>
              </a:solidFill>
            </a:endParaRPr>
          </a:p>
          <a:p>
            <a:r>
              <a:rPr lang="hu-HU" sz="2900" b="1" dirty="0" smtClean="0">
                <a:solidFill>
                  <a:srgbClr val="404F56"/>
                </a:solidFill>
              </a:rPr>
              <a:t>A kölcsönigénylő házastársa vagy élettársa</a:t>
            </a:r>
          </a:p>
          <a:p>
            <a:pPr lvl="1"/>
            <a:r>
              <a:rPr lang="hu-HU" sz="2900" dirty="0" smtClean="0">
                <a:solidFill>
                  <a:srgbClr val="404F56"/>
                </a:solidFill>
              </a:rPr>
              <a:t>Kivéve: ha közjegyző által készített/hitelesített vagy ügyvéd által ellenjegyzett okirattal vagy egyéb teljes bizonyító erejű magánokirattal igazolják, hogy a kölcsönigénylő és házastársa/élettársa között vagyonközösség nem áll fenn. </a:t>
            </a:r>
          </a:p>
          <a:p>
            <a:pPr lvl="1"/>
            <a:endParaRPr lang="hu-HU" sz="2900" dirty="0" smtClean="0">
              <a:solidFill>
                <a:srgbClr val="404F56"/>
              </a:solidFill>
            </a:endParaRPr>
          </a:p>
          <a:p>
            <a:pPr lvl="0"/>
            <a:r>
              <a:rPr lang="hu-HU" sz="2900" b="1" dirty="0" smtClean="0">
                <a:solidFill>
                  <a:srgbClr val="404F56"/>
                </a:solidFill>
              </a:rPr>
              <a:t>Kiskorú személyek: </a:t>
            </a:r>
            <a:r>
              <a:rPr lang="hu-HU" sz="2900" dirty="0" smtClean="0">
                <a:solidFill>
                  <a:srgbClr val="404F56"/>
                </a:solidFill>
              </a:rPr>
              <a:t>ha a hitelcéllal érintett vagy biztosítékul szolgáló ingatlan tulajdonosa és a törvényes képviselője ill. annak házastársa/élettársa is kötelezően kölcsönfelvevőként vesz részt az ügyletben + gyámhatóság írásos jóváhagyása szükséges</a:t>
            </a:r>
            <a:endParaRPr lang="hu-HU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404F56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6603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404F56"/>
                </a:solidFill>
              </a:rPr>
              <a:t>A hiteligénylés személyi feltételei </a:t>
            </a:r>
            <a:endParaRPr lang="de-AT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461264" y="1601342"/>
            <a:ext cx="8225424" cy="4491953"/>
          </a:xfrm>
        </p:spPr>
        <p:txBody>
          <a:bodyPr>
            <a:normAutofit fontScale="92500" lnSpcReduction="20000"/>
          </a:bodyPr>
          <a:lstStyle/>
          <a:p>
            <a:endParaRPr lang="hu-HU" dirty="0" smtClean="0"/>
          </a:p>
          <a:p>
            <a:pPr marL="0" indent="0">
              <a:buNone/>
            </a:pPr>
            <a:r>
              <a:rPr lang="hu-HU" dirty="0"/>
              <a:t>		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404F56"/>
                </a:solidFill>
              </a:rPr>
              <a:t>Zálogkötelezett(</a:t>
            </a:r>
            <a:r>
              <a:rPr lang="hu-HU" b="1" dirty="0" err="1" smtClean="0">
                <a:solidFill>
                  <a:srgbClr val="404F56"/>
                </a:solidFill>
              </a:rPr>
              <a:t>ek</a:t>
            </a:r>
            <a:r>
              <a:rPr lang="hu-HU" b="1" dirty="0" smtClean="0">
                <a:solidFill>
                  <a:srgbClr val="404F56"/>
                </a:solidFill>
              </a:rPr>
              <a:t>)= fedezetet nyújtó(k)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Az elsődleges biztosíték Zálogkötelezettjei adóstársként kötelezően bevonandók a kölcsönügyletbe. 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Kiegészítő ingatlanfedezet biztosítékként történő bevonása esetén az ingatlan tulajdonosai Zálogkötelezettként kerülnek a kölcsönügyletbe. </a:t>
            </a:r>
          </a:p>
          <a:p>
            <a:endParaRPr lang="hu-HU" dirty="0" smtClean="0">
              <a:solidFill>
                <a:srgbClr val="404F56"/>
              </a:solidFill>
            </a:endParaRPr>
          </a:p>
          <a:p>
            <a:endParaRPr lang="hu-HU" dirty="0" smtClean="0">
              <a:solidFill>
                <a:srgbClr val="404F56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404F56"/>
                </a:solidFill>
              </a:rPr>
              <a:t>Készfizető kezes(</a:t>
            </a:r>
            <a:r>
              <a:rPr lang="hu-HU" b="1" dirty="0" err="1" smtClean="0">
                <a:solidFill>
                  <a:srgbClr val="404F56"/>
                </a:solidFill>
              </a:rPr>
              <a:t>ek</a:t>
            </a:r>
            <a:r>
              <a:rPr lang="hu-HU" b="1" dirty="0" smtClean="0">
                <a:solidFill>
                  <a:srgbClr val="404F56"/>
                </a:solidFill>
              </a:rPr>
              <a:t>)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A készfizető kezes az adóssal, (egyetemleges adósokkal) egy sorban felel, azaz nem követelheti meg, hogy a Bank először az adóssal szemben kísérelje meg a kölcsön behajtását. Itt meg kell jegyezni, hogy a bank az adóstársként történő bevonást preferálja.</a:t>
            </a:r>
          </a:p>
          <a:p>
            <a:r>
              <a:rPr lang="hu-HU" dirty="0" smtClean="0">
                <a:solidFill>
                  <a:srgbClr val="404F56"/>
                </a:solidFill>
              </a:rPr>
              <a:t>A kezest külön ugyanúgy minősíteni kell, mint az adóst, a kezes háztartásának jövedelmi helyzetébe a hitel törlesztő részletének ugyanúgy bele kell férnie, mintha ő venné fel a hitelt és minden feltételnek meg kell felelnie, amit az adóstól követel meg a bank.</a:t>
            </a:r>
          </a:p>
          <a:p>
            <a:endParaRPr lang="hu-HU" dirty="0">
              <a:solidFill>
                <a:srgbClr val="404F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23528" y="5517232"/>
            <a:ext cx="7615704" cy="1008112"/>
          </a:xfrm>
        </p:spPr>
        <p:txBody>
          <a:bodyPr/>
          <a:lstStyle/>
          <a:p>
            <a:r>
              <a:rPr lang="hu-HU" dirty="0" smtClean="0"/>
              <a:t>Jövedelmek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51520" y="4941168"/>
            <a:ext cx="7625160" cy="709739"/>
          </a:xfrm>
        </p:spPr>
        <p:txBody>
          <a:bodyPr/>
          <a:lstStyle/>
          <a:p>
            <a:r>
              <a:rPr lang="hu-HU" dirty="0" smtClean="0"/>
              <a:t>Jelzáloghitelezés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408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404F56"/>
                </a:solidFill>
              </a:rPr>
              <a:t>JÖVEDELMEK – önállóan elfogadhatók </a:t>
            </a:r>
            <a:endParaRPr lang="hu-HU" dirty="0">
              <a:solidFill>
                <a:srgbClr val="404F5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1600" dirty="0" smtClean="0">
                <a:solidFill>
                  <a:srgbClr val="404F56"/>
                </a:solidFill>
              </a:rPr>
              <a:t>Magyar alkalmazotti jövedelem 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Külföldi alkalmazotti jövedelem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Magyar vállalkozásból származó jövedelem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Külföldi vállalkozásból származó jövedelem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EVA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KATA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Őstermelő jövedelme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Rendszeres bónusz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Osztalék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Öregségi nyugdíj, korkedvezményes nyugdíj, külföldi nyugdíj, özvegyi nyugdíj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Hozzátartozói ellátások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Ingatlan bérbeadásból származó jövedelem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Egyházi személyek jövedelmei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Balett művészeti járadék</a:t>
            </a:r>
          </a:p>
          <a:p>
            <a:r>
              <a:rPr lang="hu-HU" sz="1600" dirty="0" smtClean="0">
                <a:solidFill>
                  <a:srgbClr val="404F56"/>
                </a:solidFill>
              </a:rPr>
              <a:t>Tiszteletdíj (politikusok, önkor. képviselők, stb.)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86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1256</Words>
  <Application>Microsoft Office PowerPoint</Application>
  <PresentationFormat>Diavetítés a képernyőre (4:3 oldalarány)</PresentationFormat>
  <Paragraphs>217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29</vt:i4>
      </vt:variant>
    </vt:vector>
  </HeadingPairs>
  <TitlesOfParts>
    <vt:vector size="32" baseType="lpstr">
      <vt:lpstr>Larissa</vt:lpstr>
      <vt:lpstr>2_Larissa</vt:lpstr>
      <vt:lpstr>1_Larissa</vt:lpstr>
      <vt:lpstr>PowerPoint bemutató</vt:lpstr>
      <vt:lpstr>Agenda</vt:lpstr>
      <vt:lpstr>Sopron Bank Burgenland Zrt.  Rövid bemutatása</vt:lpstr>
      <vt:lpstr>Sopron Bank Burgenland Magyarországon</vt:lpstr>
      <vt:lpstr>PowerPoint bemutató</vt:lpstr>
      <vt:lpstr>A hiteligénylés személyi feltételei </vt:lpstr>
      <vt:lpstr>A hiteligénylés személyi feltételei </vt:lpstr>
      <vt:lpstr>PowerPoint bemutató</vt:lpstr>
      <vt:lpstr>JÖVEDELMEK – önállóan elfogadhatók </vt:lpstr>
      <vt:lpstr>JÖVEDELMEK – kiegészítők lehetnek</vt:lpstr>
      <vt:lpstr>JÖVEDELMEK – nem elfogadhatók</vt:lpstr>
      <vt:lpstr>Jövedelmek igazolása</vt:lpstr>
      <vt:lpstr>Jövedelmek igazolása</vt:lpstr>
      <vt:lpstr>JTM</vt:lpstr>
      <vt:lpstr>PowerPoint bemutató</vt:lpstr>
      <vt:lpstr>ELFOGADHATÓ INGATLANFEDEZETEK</vt:lpstr>
      <vt:lpstr>Felvehető maximális hitel összeg</vt:lpstr>
      <vt:lpstr>PowerPoint bemutató</vt:lpstr>
      <vt:lpstr>Életbiztosítás</vt:lpstr>
      <vt:lpstr>Vagyonbiztosítás</vt:lpstr>
      <vt:lpstr>Hiteltípusok, termékek</vt:lpstr>
      <vt:lpstr>PowerPoint bemutató</vt:lpstr>
      <vt:lpstr>Hitelkalkulátor használata</vt:lpstr>
      <vt:lpstr>PowerPoint bemutató</vt:lpstr>
      <vt:lpstr>KAMATKEDVEZMÉNYEK</vt:lpstr>
      <vt:lpstr>EGYSZERI KEDVEZMÉNYEK – induló banki költségek nélkül </vt:lpstr>
      <vt:lpstr>Díjmentes előtörlesztési lehetőség</vt:lpstr>
      <vt:lpstr>Elérhetőségeink - Budapesti Régió</vt:lpstr>
      <vt:lpstr>PowerPoint bemutató</vt:lpstr>
    </vt:vector>
  </TitlesOfParts>
  <Company>HYPO Bank Burgenland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ORTNER</dc:creator>
  <cp:lastModifiedBy>Fodor Mihály</cp:lastModifiedBy>
  <cp:revision>308</cp:revision>
  <cp:lastPrinted>2016-10-11T06:35:20Z</cp:lastPrinted>
  <dcterms:created xsi:type="dcterms:W3CDTF">2016-04-08T08:35:34Z</dcterms:created>
  <dcterms:modified xsi:type="dcterms:W3CDTF">2018-05-03T12:21:59Z</dcterms:modified>
</cp:coreProperties>
</file>