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461" r:id="rId2"/>
    <p:sldId id="451" r:id="rId3"/>
    <p:sldId id="447" r:id="rId4"/>
    <p:sldId id="448" r:id="rId5"/>
    <p:sldId id="459" r:id="rId6"/>
    <p:sldId id="395" r:id="rId7"/>
    <p:sldId id="410" r:id="rId8"/>
    <p:sldId id="458" r:id="rId9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4080">
          <p15:clr>
            <a:srgbClr val="A4A3A4"/>
          </p15:clr>
        </p15:guide>
        <p15:guide id="8" orient="horz" pos="1836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48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3C"/>
    <a:srgbClr val="CC3300"/>
    <a:srgbClr val="B8BBA8"/>
    <a:srgbClr val="7DC244"/>
    <a:srgbClr val="FF9900"/>
    <a:srgbClr val="FFEB00"/>
    <a:srgbClr val="439639"/>
    <a:srgbClr val="F69800"/>
    <a:srgbClr val="E2ECD8"/>
    <a:srgbClr val="D7E9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orient="horz" pos="2478"/>
        <p:guide orient="horz" pos="2795"/>
        <p:guide orient="horz" pos="3119"/>
        <p:guide orient="horz" pos="3430"/>
        <p:guide orient="horz" pos="3748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48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059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8704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059" y="6398704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2221E297-4B56-4833-858A-5C5DD2328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2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059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8675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129" y="3199352"/>
            <a:ext cx="7234056" cy="30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8704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059" y="6398704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949630D0-808B-4142-9752-B01DCF963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39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310B1-64E7-4DB5-8F00-3CABB3CCA16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D533E8-084F-4602-BF15-B97CFA1B160D}" type="slidenum">
              <a:rPr lang="hu-HU" smtClean="0"/>
              <a:pPr/>
              <a:t>6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203858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BAA39-D4A3-4825-85DD-A4BEB9402084}" type="slidenum">
              <a:rPr lang="hu-HU" smtClean="0"/>
              <a:pPr/>
              <a:t>7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333903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630D0-808B-4142-9752-B01DCF963D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7500937" cy="20685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57263" y="3932238"/>
            <a:ext cx="7500937" cy="2068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" descr="LEFT_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sz="2400">
                <a:solidFill>
                  <a:schemeClr val="tx1"/>
                </a:solidFill>
                <a:ea typeface="ヒラギノ角ゴ Pro W3" charset="-128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120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fld id="{56D62B93-7BD4-4302-A69C-631AD3C1F5D0}" type="slidenum">
              <a:rPr lang="ru-RU" sz="1200" b="1">
                <a:solidFill>
                  <a:schemeClr val="bg1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ru-RU" sz="12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1034" name="Bild 1" descr="PLI_4CO.wm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5463" y="404813"/>
            <a:ext cx="186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land.patakfalvi@sberbank.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iann.prajsnar@sberbank.hu" TargetMode="External"/><Relationship Id="rId4" Type="http://schemas.openxmlformats.org/officeDocument/2006/relationships/hyperlink" Target="mailto:nikoletta.kovacs@sberbank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5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6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8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9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60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>
              <a:defRPr/>
            </a:pPr>
            <a:r>
              <a:rPr lang="hu-HU" sz="4000" kern="1200" dirty="0" smtClean="0">
                <a:latin typeface="+mn-lt"/>
                <a:ea typeface="ＭＳ Ｐゴシック"/>
              </a:rPr>
              <a:t>Partner a növekedésben! </a:t>
            </a: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045242" y="556299"/>
            <a:ext cx="5603875" cy="673100"/>
          </a:xfrm>
        </p:spPr>
        <p:txBody>
          <a:bodyPr/>
          <a:lstStyle/>
          <a:p>
            <a:r>
              <a:rPr lang="hu-HU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Lakossági hitelek- Jelzáloghitel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7263" y="1124744"/>
            <a:ext cx="8007225" cy="5472608"/>
          </a:xfrm>
        </p:spPr>
        <p:txBody>
          <a:bodyPr/>
          <a:lstStyle/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  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3,77%-4,59%  	</a:t>
            </a:r>
            <a:r>
              <a:rPr lang="hu-HU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hu-HU" b="1" dirty="0" smtClean="0">
                <a:latin typeface="+mj-lt"/>
              </a:rPr>
              <a:t>	   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3,77%-4,59%</a:t>
            </a:r>
            <a:endParaRPr lang="hu-H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famil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180" y="5367119"/>
            <a:ext cx="1808948" cy="143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187624" y="2218597"/>
            <a:ext cx="345638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300.000 Ft nettó jövedelem egy szereplőnél</a:t>
            </a:r>
          </a:p>
          <a:p>
            <a:pPr>
              <a:buNone/>
            </a:pPr>
            <a:endParaRPr lang="hu-HU" sz="1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Min. 18 millió Ft értékű ingatlan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Min. hitelösszeg 10 millió Ft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Kamatperiódus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6 vagy 12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hónap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Futamidő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5-30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év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Életkor: 25-70 év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727684" y="1627563"/>
            <a:ext cx="230425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63688" y="162756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ügyfél 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elé nyíl 9"/>
          <p:cNvSpPr/>
          <p:nvPr/>
        </p:nvSpPr>
        <p:spPr bwMode="auto">
          <a:xfrm>
            <a:off x="2517047" y="3986637"/>
            <a:ext cx="36004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Tekercs vízszintesen 10"/>
          <p:cNvSpPr/>
          <p:nvPr/>
        </p:nvSpPr>
        <p:spPr bwMode="auto">
          <a:xfrm>
            <a:off x="1472931" y="4479577"/>
            <a:ext cx="2448272" cy="100811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580943" y="461584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LAKÁSHITEL</a:t>
            </a:r>
            <a:endParaRPr lang="hu-H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efelé nyíl 17"/>
          <p:cNvSpPr/>
          <p:nvPr/>
        </p:nvSpPr>
        <p:spPr bwMode="auto">
          <a:xfrm>
            <a:off x="6833087" y="3986637"/>
            <a:ext cx="36004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9" name="Tekercs vízszintesen 18"/>
          <p:cNvSpPr/>
          <p:nvPr/>
        </p:nvSpPr>
        <p:spPr bwMode="auto">
          <a:xfrm>
            <a:off x="5395192" y="4479577"/>
            <a:ext cx="3024336" cy="100811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644955" y="465923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PIACI KAMATOZÁSÚ LAKÁSHITEL</a:t>
            </a:r>
            <a:endParaRPr lang="hu-H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5724128" y="1642864"/>
            <a:ext cx="230425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570485" y="16428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hu-HU" dirty="0" smtClean="0"/>
              <a:t> ügyfél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061725" y="2229091"/>
            <a:ext cx="33410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400" dirty="0" smtClean="0"/>
              <a:t>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120.000 Ft nettó jövedelem akár több szereplő esetén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Min. 4 millió Ft menekülési értékű ingatlan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Min. hitelösszeg 1 millió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Ft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Kamatperiódus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6 vagy 12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hónap</a:t>
            </a:r>
            <a:endParaRPr lang="hu-HU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Futamidő: 5-30 év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Életkor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25-70 </a:t>
            </a:r>
            <a:r>
              <a:rPr lang="hu-H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év</a:t>
            </a:r>
            <a:endParaRPr lang="hu-HU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99592" y="11247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Lakáscélú hitelek és lakáscélú hitelkiváltás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4" grpId="0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1043608" y="545362"/>
            <a:ext cx="5603875" cy="673100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Lakossági hitelek- Jelzáloghitel</a:t>
            </a:r>
            <a:endParaRPr lang="hu-HU" dirty="0" smtClean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032" y="1218462"/>
            <a:ext cx="7058363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506" y="1620134"/>
            <a:ext cx="5760305" cy="10081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Külföldi jövedelemmel rendelkező devizabelföldi ügyfelek</a:t>
            </a:r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		</a:t>
            </a:r>
            <a:endParaRPr lang="hu-HU" dirty="0">
              <a:latin typeface="+mj-lt"/>
            </a:endParaRPr>
          </a:p>
        </p:txBody>
      </p:sp>
      <p:sp>
        <p:nvSpPr>
          <p:cNvPr id="17412" name="Szövegdoboz 14"/>
          <p:cNvSpPr txBox="1">
            <a:spLocks noChangeArrowheads="1"/>
          </p:cNvSpPr>
          <p:nvPr/>
        </p:nvSpPr>
        <p:spPr bwMode="auto">
          <a:xfrm>
            <a:off x="849509" y="1957065"/>
            <a:ext cx="5792257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LTV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55</a:t>
            </a: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5 devizanemben érkező jövedelem (EUR, USD, CHF, GBP, RUB)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hu-HU" dirty="0"/>
          </a:p>
        </p:txBody>
      </p:sp>
      <p:sp>
        <p:nvSpPr>
          <p:cNvPr id="17413" name="Lefelé nyíl 17"/>
          <p:cNvSpPr>
            <a:spLocks noChangeArrowheads="1"/>
          </p:cNvSpPr>
          <p:nvPr/>
        </p:nvSpPr>
        <p:spPr bwMode="auto">
          <a:xfrm rot="16200000">
            <a:off x="6734592" y="3177147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414" name="Tekercs vízszintesen 18"/>
          <p:cNvSpPr>
            <a:spLocks noChangeArrowheads="1"/>
          </p:cNvSpPr>
          <p:nvPr/>
        </p:nvSpPr>
        <p:spPr bwMode="auto">
          <a:xfrm>
            <a:off x="7096998" y="741145"/>
            <a:ext cx="1934877" cy="73709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415" name="Szövegdoboz 19"/>
          <p:cNvSpPr txBox="1">
            <a:spLocks noChangeArrowheads="1"/>
          </p:cNvSpPr>
          <p:nvPr/>
        </p:nvSpPr>
        <p:spPr bwMode="auto">
          <a:xfrm>
            <a:off x="6762055" y="860148"/>
            <a:ext cx="273685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PIACI KAMATOZÁSÚ </a:t>
            </a:r>
            <a:endParaRPr lang="hu-H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LAKÁSHITEL</a:t>
            </a:r>
            <a:endParaRPr lang="hu-H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231774" y="1624757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3,77%-4,59%</a:t>
            </a:r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elé nyíl 17"/>
          <p:cNvSpPr>
            <a:spLocks noChangeArrowheads="1"/>
          </p:cNvSpPr>
          <p:nvPr/>
        </p:nvSpPr>
        <p:spPr bwMode="auto">
          <a:xfrm rot="16200000">
            <a:off x="6768813" y="1610570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316716" y="3216249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4,77%</a:t>
            </a:r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834278" y="3069738"/>
            <a:ext cx="5760305" cy="115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Devizakülföldi </a:t>
            </a:r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ügyfelek lakáshitele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LTV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55%</a:t>
            </a:r>
          </a:p>
          <a:p>
            <a:pPr marL="0" indent="0">
              <a:buNone/>
              <a:defRPr/>
            </a:pPr>
            <a:endParaRPr lang="hu-HU" sz="1400" dirty="0" smtClean="0"/>
          </a:p>
          <a:p>
            <a:pPr>
              <a:buFont typeface="Wingdings" pitchFamily="2" charset="2"/>
              <a:buChar char="ü"/>
              <a:defRPr/>
            </a:pPr>
            <a:endParaRPr lang="hu-HU" sz="1400" dirty="0" smtClean="0">
              <a:ea typeface="ＭＳ Ｐゴシック" pitchFamily="34" charset="-128"/>
              <a:cs typeface="+mn-cs"/>
            </a:endParaRPr>
          </a:p>
          <a:p>
            <a:pPr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kern="0" dirty="0" smtClean="0"/>
          </a:p>
          <a:p>
            <a:pPr>
              <a:buFontTx/>
              <a:buNone/>
              <a:defRPr/>
            </a:pPr>
            <a:r>
              <a:rPr lang="hu-HU" b="1" kern="0" dirty="0" smtClean="0">
                <a:latin typeface="+mj-lt"/>
              </a:rPr>
              <a:t>			</a:t>
            </a:r>
            <a:endParaRPr lang="hu-HU" kern="0" dirty="0">
              <a:latin typeface="+mj-lt"/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 bwMode="auto">
          <a:xfrm>
            <a:off x="990708" y="570458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buFontTx/>
              <a:buNone/>
            </a:pPr>
            <a:r>
              <a:rPr lang="hu-HU" kern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Lakossági hitelek- Jelzáloghitel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249490" y="4661230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4,77%</a:t>
            </a:r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efelé nyíl 17"/>
          <p:cNvSpPr>
            <a:spLocks noChangeArrowheads="1"/>
          </p:cNvSpPr>
          <p:nvPr/>
        </p:nvSpPr>
        <p:spPr bwMode="auto">
          <a:xfrm rot="16200000">
            <a:off x="6782329" y="4630334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814" y="3620107"/>
            <a:ext cx="1411475" cy="1043264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5814" y="2062389"/>
            <a:ext cx="1429332" cy="934563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40" y="5063463"/>
            <a:ext cx="1405706" cy="1039000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sp>
        <p:nvSpPr>
          <p:cNvPr id="24" name="Tartalom helye 2"/>
          <p:cNvSpPr txBox="1">
            <a:spLocks/>
          </p:cNvSpPr>
          <p:nvPr/>
        </p:nvSpPr>
        <p:spPr bwMode="auto">
          <a:xfrm>
            <a:off x="815697" y="4426095"/>
            <a:ext cx="5760305" cy="115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Orosz ügyfelek lakáshitele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LTV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Orosz nyelvű ügyintézés: Rákóczi út, Istenhegyi út, Fehérhajó utca, Városliget, Keszthely</a:t>
            </a:r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hu-HU" sz="1400" dirty="0" smtClean="0"/>
          </a:p>
          <a:p>
            <a:pPr>
              <a:buFont typeface="Wingdings" pitchFamily="2" charset="2"/>
              <a:buChar char="ü"/>
              <a:defRPr/>
            </a:pPr>
            <a:endParaRPr lang="hu-HU" sz="1400" dirty="0" smtClean="0">
              <a:ea typeface="ＭＳ Ｐゴシック" pitchFamily="34" charset="-128"/>
              <a:cs typeface="+mn-cs"/>
            </a:endParaRPr>
          </a:p>
          <a:p>
            <a:pPr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kern="0" dirty="0" smtClean="0"/>
          </a:p>
          <a:p>
            <a:pPr>
              <a:buFontTx/>
              <a:buNone/>
              <a:defRPr/>
            </a:pPr>
            <a:r>
              <a:rPr lang="hu-HU" b="1" kern="0" dirty="0" smtClean="0">
                <a:latin typeface="+mj-lt"/>
              </a:rPr>
              <a:t>			</a:t>
            </a:r>
            <a:endParaRPr lang="hu-HU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1043608" y="584404"/>
            <a:ext cx="5603875" cy="673100"/>
          </a:xfrm>
        </p:spPr>
        <p:txBody>
          <a:bodyPr/>
          <a:lstStyle/>
          <a:p>
            <a:r>
              <a:rPr lang="hu-HU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Lakossági hitelek- Szabad felhasználású hitel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088" y="1125538"/>
            <a:ext cx="8137525" cy="5472112"/>
          </a:xfrm>
        </p:spPr>
        <p:txBody>
          <a:bodyPr/>
          <a:lstStyle/>
          <a:p>
            <a:pPr>
              <a:buFontTx/>
              <a:buNone/>
              <a:defRPr/>
            </a:pPr>
            <a:endParaRPr lang="hu-HU" sz="2000" b="1" dirty="0" smtClean="0"/>
          </a:p>
          <a:p>
            <a:pPr>
              <a:buFontTx/>
              <a:buNone/>
              <a:defRPr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Szabad felhasználású jelzáloghitel esetén: </a:t>
            </a:r>
            <a:r>
              <a:rPr lang="hu-HU" sz="2000" b="1" dirty="0" smtClean="0"/>
              <a:t>		        								</a:t>
            </a:r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			</a:t>
            </a:r>
            <a:endParaRPr lang="hu-HU" b="1" dirty="0" smtClean="0"/>
          </a:p>
          <a:p>
            <a:pPr>
              <a:buFontTx/>
              <a:buNone/>
              <a:defRPr/>
            </a:pPr>
            <a:endParaRPr lang="hu-HU" dirty="0">
              <a:latin typeface="+mj-lt"/>
            </a:endParaRPr>
          </a:p>
        </p:txBody>
      </p:sp>
      <p:sp>
        <p:nvSpPr>
          <p:cNvPr id="19464" name="Szövegdoboz 20"/>
          <p:cNvSpPr txBox="1">
            <a:spLocks noChangeArrowheads="1"/>
          </p:cNvSpPr>
          <p:nvPr/>
        </p:nvSpPr>
        <p:spPr bwMode="auto">
          <a:xfrm>
            <a:off x="4716016" y="2204864"/>
            <a:ext cx="3024187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600" dirty="0"/>
              <a:t>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120.000 Ft nettó jövedelem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Kamatperiódus: 6 /12 hó</a:t>
            </a:r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Min. hitelösszeg 1 millió Ft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Futamidő: 3-30 év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LTV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70%</a:t>
            </a:r>
          </a:p>
        </p:txBody>
      </p:sp>
      <p:sp>
        <p:nvSpPr>
          <p:cNvPr id="19465" name="Lefelé nyíl 23"/>
          <p:cNvSpPr>
            <a:spLocks noChangeArrowheads="1"/>
          </p:cNvSpPr>
          <p:nvPr/>
        </p:nvSpPr>
        <p:spPr bwMode="auto">
          <a:xfrm>
            <a:off x="5292080" y="3972427"/>
            <a:ext cx="360363" cy="504825"/>
          </a:xfrm>
          <a:prstGeom prst="down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66" name="Tekercs vízszintesen 24"/>
          <p:cNvSpPr>
            <a:spLocks noChangeArrowheads="1"/>
          </p:cNvSpPr>
          <p:nvPr/>
        </p:nvSpPr>
        <p:spPr bwMode="auto">
          <a:xfrm>
            <a:off x="3780780" y="4574380"/>
            <a:ext cx="3382962" cy="10080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67" name="Szövegdoboz 25"/>
          <p:cNvSpPr txBox="1">
            <a:spLocks noChangeArrowheads="1"/>
          </p:cNvSpPr>
          <p:nvPr/>
        </p:nvSpPr>
        <p:spPr bwMode="auto">
          <a:xfrm>
            <a:off x="3923655" y="4724400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SZABAD FELHASZNÁLÁSÚ HITEL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7" y="2315784"/>
            <a:ext cx="16843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Szövegdoboz 28"/>
          <p:cNvSpPr txBox="1">
            <a:spLocks noChangeArrowheads="1"/>
          </p:cNvSpPr>
          <p:nvPr/>
        </p:nvSpPr>
        <p:spPr bwMode="auto">
          <a:xfrm>
            <a:off x="4212121" y="5766768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7,27%- 7,29% </a:t>
            </a:r>
            <a:r>
              <a:rPr lang="hu-HU" sz="2800" b="1" dirty="0"/>
              <a:t>	  	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9179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7" grpId="0"/>
      <p:bldP spid="19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Miért </a:t>
            </a:r>
            <a:r>
              <a:rPr lang="hu-HU" dirty="0" err="1" smtClean="0"/>
              <a:t>Sberbank</a:t>
            </a:r>
            <a:r>
              <a:rPr lang="hu-HU" dirty="0" smtClean="0"/>
              <a:t>?</a:t>
            </a:r>
            <a:endParaRPr lang="en-US" dirty="0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8208912" cy="58052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dirty="0" smtClean="0"/>
              <a:t>	Mert…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Kedvező árazás, nem csak a </a:t>
            </a:r>
            <a:r>
              <a:rPr lang="hu-HU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ügyfeleknek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100% biztonság – előminősítés akár még aznap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Családok Otthonteremtési Kedvezménye (CSOK) elérhető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Kedvező fizetési számla a hitel mellé (0 Ft számlavezetési díj)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Szabadon választható értékbecslő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Építési hitel szakaszos folyósítással, törlesztés csak a felhasznált hitelösszeg százalékban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Induló költség elengedési akció – szerződési záradék nélkül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KATA , osztalék, </a:t>
            </a:r>
            <a:r>
              <a:rPr lang="hu-HU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cafeteria</a:t>
            </a: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családi pótlék, GYED, GYES, TGYÁS  jövedelmek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Határozott munkaviszony elfogadhatósága, ha eléri a havi 300.000.- Ft-ot vagy kétszer meghosszabbításra került a munkaviszony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Fordítás nem csak OFFI, hanem MFE is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Külföldi jövedelmek és devizakülföldi ügyfelek finanszírozása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Angol/német/orosz munkáltatói igazolás fordítás nélkül+6 havi bankszámla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Russian</a:t>
            </a:r>
            <a:r>
              <a:rPr lang="hu-H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mortgage</a:t>
            </a:r>
            <a:endParaRPr lang="hu-HU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KIEMELT PARTNERKEZELÉS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9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9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Támogatás</a:t>
            </a:r>
            <a:endParaRPr lang="en-US" dirty="0" smtClean="0"/>
          </a:p>
        </p:txBody>
      </p:sp>
      <p:sp>
        <p:nvSpPr>
          <p:cNvPr id="8" name="Ötszög 7"/>
          <p:cNvSpPr/>
          <p:nvPr/>
        </p:nvSpPr>
        <p:spPr bwMode="auto">
          <a:xfrm>
            <a:off x="1043608" y="1196752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15616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Kalkulálj!</a:t>
            </a:r>
            <a:endParaRPr lang="hu-H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Ötszög 13"/>
          <p:cNvSpPr/>
          <p:nvPr/>
        </p:nvSpPr>
        <p:spPr bwMode="auto">
          <a:xfrm>
            <a:off x="1043608" y="2564904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057275" y="28741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Előminősítés</a:t>
            </a:r>
          </a:p>
        </p:txBody>
      </p:sp>
      <p:sp>
        <p:nvSpPr>
          <p:cNvPr id="16" name="Ötszög 15"/>
          <p:cNvSpPr/>
          <p:nvPr/>
        </p:nvSpPr>
        <p:spPr bwMode="auto">
          <a:xfrm>
            <a:off x="1043608" y="3861048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115616" y="3933056"/>
            <a:ext cx="1800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Ügylet – </a:t>
            </a:r>
          </a:p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Budapest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Ötszög 17"/>
          <p:cNvSpPr/>
          <p:nvPr/>
        </p:nvSpPr>
        <p:spPr bwMode="auto">
          <a:xfrm>
            <a:off x="1043608" y="5157192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43608" y="5229200"/>
            <a:ext cx="180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Ügylet-</a:t>
            </a:r>
          </a:p>
          <a:p>
            <a:pPr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Vidék</a:t>
            </a:r>
            <a:endParaRPr lang="hu-H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Kép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348880"/>
            <a:ext cx="95607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ép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492896"/>
            <a:ext cx="111323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zövegdoboz 22"/>
          <p:cNvSpPr txBox="1"/>
          <p:nvPr/>
        </p:nvSpPr>
        <p:spPr>
          <a:xfrm>
            <a:off x="3635896" y="1281534"/>
            <a:ext cx="34563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Naprakész elérhető kalkuláció a pontos és azonnali ügyfél tájékoztatáshoz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635896" y="2434243"/>
            <a:ext cx="3456384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TELJES BIZTONSÁG: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Napon belüli Előminősítés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99% jóváhagyás!!!!!</a:t>
            </a:r>
            <a:endParaRPr lang="hu-H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635896" y="3717032"/>
            <a:ext cx="3456384" cy="13726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Bp-i</a:t>
            </a: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ügyleteinket a </a:t>
            </a:r>
            <a:r>
              <a:rPr lang="hu-HU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kiemelt partneri kapcsolattartók</a:t>
            </a: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végzik, keresd a dedikált kapcsolattartókat!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teljes ügyletszintű ügyintézést  végig viszik 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3635896" y="5229200"/>
            <a:ext cx="3456384" cy="14711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Vidéki ügyletek befogadása a fiókban történik!</a:t>
            </a:r>
          </a:p>
          <a:p>
            <a:pPr>
              <a:buFont typeface="Wingdings" pitchFamily="2" charset="2"/>
              <a:buChar char="ü"/>
            </a:pPr>
            <a:r>
              <a:rPr lang="hu-H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Keresd kapcsolattartó fiókvezetődet</a:t>
            </a:r>
          </a:p>
          <a:p>
            <a:pPr>
              <a:buFont typeface="Wingdings" pitchFamily="2" charset="2"/>
              <a:buChar char="ü"/>
            </a:pPr>
            <a:r>
              <a:rPr lang="hu-H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 nem ismered, keresd a </a:t>
            </a:r>
            <a:r>
              <a:rPr lang="hu-HU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kiemelt partneri kapcsolattartók</a:t>
            </a:r>
            <a:r>
              <a:rPr lang="hu-H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és segítünk a kapcsolat kiépítésében!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89040"/>
            <a:ext cx="903548" cy="120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124744"/>
            <a:ext cx="884684" cy="12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229200"/>
            <a:ext cx="127406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3670176" cy="1354653"/>
          </a:xfrm>
          <a:ln w="25400">
            <a:solidFill>
              <a:srgbClr val="00703C"/>
            </a:solidFill>
          </a:ln>
        </p:spPr>
        <p:txBody>
          <a:bodyPr/>
          <a:lstStyle/>
          <a:p>
            <a:pPr algn="ctr"/>
            <a:r>
              <a:rPr lang="hu-H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Patakfalvy</a:t>
            </a:r>
            <a:r>
              <a:rPr lang="hu-H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Roland</a:t>
            </a: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Kiemelt Partneri Kapcsolattartó</a:t>
            </a:r>
            <a:r>
              <a:rPr lang="hu-HU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Lakossági jelzáloghitelek</a:t>
            </a: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30/664-2333</a:t>
            </a:r>
            <a:b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u="sng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roland.patakfalvi</a:t>
            </a:r>
            <a:r>
              <a:rPr lang="hu-HU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</a:t>
            </a:r>
            <a:r>
              <a:rPr lang="hu-HU" u="sng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sberbank.hu</a:t>
            </a:r>
            <a:r>
              <a:rPr lang="hu-HU" u="sn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5220072" y="2780928"/>
            <a:ext cx="3589994" cy="1354653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None/>
            </a:pPr>
            <a:r>
              <a:rPr lang="hu-HU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Palásthy</a:t>
            </a: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Andrea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Kiemelt Partneri Kapcsolattartó</a:t>
            </a:r>
            <a:b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Lakossági jelzáloghitelek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30/326-6882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andrea.palasthy</a:t>
            </a:r>
            <a:r>
              <a:rPr lang="hu-HU" u="sng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</a:t>
            </a: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sberbank.hu</a:t>
            </a:r>
            <a: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2990974" y="1124744"/>
            <a:ext cx="3670176" cy="1537460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FontTx/>
              <a:buNone/>
            </a:pP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Tóth Judit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Közvetítői Kapcsolatok Vezető</a:t>
            </a:r>
            <a:b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Lakossági jelzáloghitelek, személyi hitel, </a:t>
            </a:r>
            <a:r>
              <a:rPr lang="hu-HU" sz="1600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mikrohitelek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30/864-0801</a:t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judit.toth</a:t>
            </a:r>
            <a:r>
              <a:rPr lang="hu-HU" u="sng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</a:t>
            </a: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sberbank.hu</a:t>
            </a:r>
            <a: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buFontTx/>
              <a:buNone/>
            </a:pP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Kit keress?</a:t>
            </a:r>
            <a:endParaRPr lang="en-U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755576" y="4376332"/>
            <a:ext cx="3670176" cy="1370150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None/>
            </a:pP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Kovács Nikoletta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Mikrovállalati</a:t>
            </a: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Tanácsadó</a:t>
            </a:r>
            <a:b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Kisvállalati hitelek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30/326-6076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nikoletta.kovacs</a:t>
            </a:r>
            <a:r>
              <a:rPr lang="hu-HU" u="sng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@</a:t>
            </a: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sberbank.hu</a:t>
            </a:r>
            <a: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5220072" y="4391829"/>
            <a:ext cx="3589994" cy="1354653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None/>
            </a:pPr>
            <a:r>
              <a:rPr lang="hu-HU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Prajsnár</a:t>
            </a: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Mariann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Mikrovállalati</a:t>
            </a:r>
            <a:r>
              <a:rPr lang="hu-HU" sz="1600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Tanácsadó</a:t>
            </a:r>
            <a: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1600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Kisvállalati hitelek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30/664-2324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mariann.prajsnar</a:t>
            </a:r>
            <a:r>
              <a:rPr lang="hu-HU" u="sng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@</a:t>
            </a:r>
            <a:r>
              <a:rPr lang="hu-HU" u="sng" kern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sberbank.hu</a:t>
            </a:r>
            <a: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xmlns="" val="26193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324</Words>
  <Application>Microsoft Office PowerPoint</Application>
  <PresentationFormat>Diavetítés a képernyőre (4:3 oldalarány)</PresentationFormat>
  <Paragraphs>128</Paragraphs>
  <Slides>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sber_present_gedonizm1</vt:lpstr>
      <vt:lpstr>Partner a növekedésben! </vt:lpstr>
      <vt:lpstr>Lakossági hitelek- Jelzáloghitel</vt:lpstr>
      <vt:lpstr>Lakossági hitelek- Jelzáloghitel</vt:lpstr>
      <vt:lpstr>4. dia</vt:lpstr>
      <vt:lpstr>Lakossági hitelek- Szabad felhasználású hitel</vt:lpstr>
      <vt:lpstr>Miért Sberbank?</vt:lpstr>
      <vt:lpstr>Támogatás</vt:lpstr>
      <vt:lpstr>Patakfalvy Roland Kiemelt Partneri Kapcsolattartó Lakossági jelzáloghitelek 30/664-2333 roland.patakfalvi@sberbank.hu    </vt:lpstr>
    </vt:vector>
  </TitlesOfParts>
  <Company>Test Tester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tothj</cp:lastModifiedBy>
  <cp:revision>553</cp:revision>
  <cp:lastPrinted>2015-09-17T12:08:42Z</cp:lastPrinted>
  <dcterms:created xsi:type="dcterms:W3CDTF">2009-12-17T07:12:41Z</dcterms:created>
  <dcterms:modified xsi:type="dcterms:W3CDTF">2015-09-29T07:43:48Z</dcterms:modified>
</cp:coreProperties>
</file>