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6"/>
  </p:notesMasterIdLst>
  <p:handoutMasterIdLst>
    <p:handoutMasterId r:id="rId17"/>
  </p:handoutMasterIdLst>
  <p:sldIdLst>
    <p:sldId id="443" r:id="rId2"/>
    <p:sldId id="457" r:id="rId3"/>
    <p:sldId id="451" r:id="rId4"/>
    <p:sldId id="447" r:id="rId5"/>
    <p:sldId id="448" r:id="rId6"/>
    <p:sldId id="459" r:id="rId7"/>
    <p:sldId id="450" r:id="rId8"/>
    <p:sldId id="452" r:id="rId9"/>
    <p:sldId id="456" r:id="rId10"/>
    <p:sldId id="410" r:id="rId11"/>
    <p:sldId id="416" r:id="rId12"/>
    <p:sldId id="395" r:id="rId13"/>
    <p:sldId id="439" r:id="rId14"/>
    <p:sldId id="458" r:id="rId15"/>
  </p:sldIdLst>
  <p:sldSz cx="9144000" cy="6858000" type="screen4x3"/>
  <p:notesSz cx="9866313" cy="6735763"/>
  <p:defaultTextStyle>
    <a:defPPr>
      <a:defRPr lang="ru-RU"/>
    </a:defPPr>
    <a:lvl1pPr algn="l" rtl="0" eaLnBrk="0" fontAlgn="base" hangingPunct="0">
      <a:spcBef>
        <a:spcPct val="20000"/>
      </a:spcBef>
      <a:spcAft>
        <a:spcPct val="0"/>
      </a:spcAft>
      <a:buFont typeface="Wingdings" pitchFamily="2" charset="2"/>
      <a:buChar char="§"/>
      <a:defRPr sz="2000" kern="1200">
        <a:solidFill>
          <a:srgbClr val="00703C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Font typeface="Wingdings" pitchFamily="2" charset="2"/>
      <a:buChar char="§"/>
      <a:defRPr sz="2000" kern="1200">
        <a:solidFill>
          <a:srgbClr val="00703C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Font typeface="Wingdings" pitchFamily="2" charset="2"/>
      <a:buChar char="§"/>
      <a:defRPr sz="2000" kern="1200">
        <a:solidFill>
          <a:srgbClr val="00703C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Font typeface="Wingdings" pitchFamily="2" charset="2"/>
      <a:buChar char="§"/>
      <a:defRPr sz="2000" kern="1200">
        <a:solidFill>
          <a:srgbClr val="00703C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Font typeface="Wingdings" pitchFamily="2" charset="2"/>
      <a:buChar char="§"/>
      <a:defRPr sz="2000" kern="1200">
        <a:solidFill>
          <a:srgbClr val="00703C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rgbClr val="00703C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rgbClr val="00703C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rgbClr val="00703C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rgbClr val="00703C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478">
          <p15:clr>
            <a:srgbClr val="A4A3A4"/>
          </p15:clr>
        </p15:guide>
        <p15:guide id="3" orient="horz" pos="2795">
          <p15:clr>
            <a:srgbClr val="A4A3A4"/>
          </p15:clr>
        </p15:guide>
        <p15:guide id="4" orient="horz" pos="3119">
          <p15:clr>
            <a:srgbClr val="A4A3A4"/>
          </p15:clr>
        </p15:guide>
        <p15:guide id="5" orient="horz" pos="3430">
          <p15:clr>
            <a:srgbClr val="A4A3A4"/>
          </p15:clr>
        </p15:guide>
        <p15:guide id="6" orient="horz" pos="3748">
          <p15:clr>
            <a:srgbClr val="A4A3A4"/>
          </p15:clr>
        </p15:guide>
        <p15:guide id="7" orient="horz" pos="4080">
          <p15:clr>
            <a:srgbClr val="A4A3A4"/>
          </p15:clr>
        </p15:guide>
        <p15:guide id="8" orient="horz" pos="1836">
          <p15:clr>
            <a:srgbClr val="A4A3A4"/>
          </p15:clr>
        </p15:guide>
        <p15:guide id="9" pos="2880">
          <p15:clr>
            <a:srgbClr val="A4A3A4"/>
          </p15:clr>
        </p15:guide>
        <p15:guide id="10" pos="2440">
          <p15:clr>
            <a:srgbClr val="A4A3A4"/>
          </p15:clr>
        </p15:guide>
        <p15:guide id="11" pos="3324">
          <p15:clr>
            <a:srgbClr val="A4A3A4"/>
          </p15:clr>
        </p15:guide>
        <p15:guide id="12" pos="3768">
          <p15:clr>
            <a:srgbClr val="A4A3A4"/>
          </p15:clr>
        </p15:guide>
        <p15:guide id="13" pos="4212">
          <p15:clr>
            <a:srgbClr val="A4A3A4"/>
          </p15:clr>
        </p15:guide>
        <p15:guide id="14" pos="4657">
          <p15:clr>
            <a:srgbClr val="A4A3A4"/>
          </p15:clr>
        </p15:guide>
        <p15:guide id="15" pos="5148">
          <p15:clr>
            <a:srgbClr val="A4A3A4"/>
          </p15:clr>
        </p15:guide>
        <p15:guide id="16" pos="55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os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C"/>
    <a:srgbClr val="CC3300"/>
    <a:srgbClr val="B8BBA8"/>
    <a:srgbClr val="7DC244"/>
    <a:srgbClr val="FF9900"/>
    <a:srgbClr val="FFEB00"/>
    <a:srgbClr val="439639"/>
    <a:srgbClr val="F69800"/>
    <a:srgbClr val="E2ECD8"/>
    <a:srgbClr val="D7E9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86" autoAdjust="0"/>
  </p:normalViewPr>
  <p:slideViewPr>
    <p:cSldViewPr>
      <p:cViewPr varScale="1">
        <p:scale>
          <a:sx n="110" d="100"/>
          <a:sy n="110" d="100"/>
        </p:scale>
        <p:origin x="1686" y="108"/>
      </p:cViewPr>
      <p:guideLst>
        <p:guide orient="horz" pos="2160"/>
        <p:guide orient="horz" pos="2478"/>
        <p:guide orient="horz" pos="2795"/>
        <p:guide orient="horz" pos="3119"/>
        <p:guide orient="horz" pos="3430"/>
        <p:guide orient="horz" pos="3748"/>
        <p:guide orient="horz" pos="4080"/>
        <p:guide orient="horz" pos="1836"/>
        <p:guide pos="2880"/>
        <p:guide pos="2440"/>
        <p:guide pos="3324"/>
        <p:guide pos="3768"/>
        <p:guide pos="4212"/>
        <p:guide pos="4657"/>
        <p:guide pos="5148"/>
        <p:guide pos="5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276255" cy="337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ea typeface="ヒラギノ角ゴ Pro W3" pitchFamily="-128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059" y="1"/>
            <a:ext cx="4276255" cy="337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ea typeface="ヒラギノ角ゴ Pro W3" pitchFamily="-128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398704"/>
            <a:ext cx="4276255" cy="337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ea typeface="ヒラギノ角ゴ Pro W3" pitchFamily="-128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059" y="6398704"/>
            <a:ext cx="4276255" cy="337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ea typeface="ヒラギノ角ゴ Pro W3" charset="-128"/>
              </a:defRPr>
            </a:lvl1pPr>
          </a:lstStyle>
          <a:p>
            <a:pPr>
              <a:defRPr/>
            </a:pPr>
            <a:fld id="{2221E297-4B56-4833-858A-5C5DD2328C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327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276255" cy="337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ea typeface="ヒラギノ角ゴ Pro W3" pitchFamily="-128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0059" y="1"/>
            <a:ext cx="4276255" cy="337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ea typeface="ヒラギノ角ゴ Pro W3" pitchFamily="-128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8675" cy="252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6129" y="3199352"/>
            <a:ext cx="7234056" cy="3031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398704"/>
            <a:ext cx="4276255" cy="337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ea typeface="ヒラギノ角ゴ Pro W3" pitchFamily="-128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0059" y="6398704"/>
            <a:ext cx="4276255" cy="337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ea typeface="ヒラギノ角ゴ Pro W3" charset="-128"/>
              </a:defRPr>
            </a:lvl1pPr>
          </a:lstStyle>
          <a:p>
            <a:pPr>
              <a:defRPr/>
            </a:pPr>
            <a:fld id="{949630D0-808B-4142-9752-B01DCF963D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396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 Unicode MS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25603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1BAA39-D4A3-4825-85DD-A4BEB9402084}" type="slidenum">
              <a:rPr lang="hu-HU" smtClean="0"/>
              <a:pPr/>
              <a:t>10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3339035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27651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DDA0B2F-6DBC-4F58-8E13-E3A48796F655}" type="slidenum">
              <a:rPr lang="hu-HU" smtClean="0"/>
              <a:pPr/>
              <a:t>11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3964507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D533E8-084F-4602-BF15-B97CFA1B160D}" type="slidenum">
              <a:rPr lang="hu-HU" smtClean="0"/>
              <a:pPr/>
              <a:t>12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2038583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D533E8-084F-4602-BF15-B97CFA1B160D}" type="slidenum">
              <a:rPr lang="hu-HU" smtClean="0"/>
              <a:pPr/>
              <a:t>13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244553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latin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83363" y="393700"/>
            <a:ext cx="1874837" cy="56070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57263" y="393700"/>
            <a:ext cx="5473700" cy="56070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5" y="393700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957263" y="1711325"/>
            <a:ext cx="7500937" cy="4289425"/>
          </a:xfrm>
        </p:spPr>
        <p:txBody>
          <a:bodyPr/>
          <a:lstStyle/>
          <a:p>
            <a:pPr lvl="0"/>
            <a:endParaRPr lang="ru-RU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5" y="393700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57263" y="1711325"/>
            <a:ext cx="7500937" cy="4289425"/>
          </a:xfrm>
        </p:spPr>
        <p:txBody>
          <a:bodyPr/>
          <a:lstStyle/>
          <a:p>
            <a:pPr lvl="0"/>
            <a:endParaRPr lang="ru-RU" noProof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Cím és szöveg a tartalom fel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57275" y="393700"/>
            <a:ext cx="5603875" cy="6731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957263" y="1711325"/>
            <a:ext cx="7500937" cy="20685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957263" y="3932238"/>
            <a:ext cx="7500937" cy="206851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57275" y="393700"/>
            <a:ext cx="5603875" cy="6731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957263" y="1711325"/>
            <a:ext cx="3673475" cy="42894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83138" y="1711325"/>
            <a:ext cx="3675062" cy="42894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  <a:lvl2pPr>
              <a:defRPr baseline="0">
                <a:latin typeface="Arial" pitchFamily="34" charset="0"/>
              </a:defRPr>
            </a:lvl2pPr>
            <a:lvl3pPr>
              <a:defRPr baseline="0">
                <a:latin typeface="Arial" pitchFamily="34" charset="0"/>
              </a:defRPr>
            </a:lvl3pPr>
            <a:lvl4pPr>
              <a:defRPr baseline="0">
                <a:latin typeface="Arial" pitchFamily="34" charset="0"/>
              </a:defRPr>
            </a:lvl4pPr>
            <a:lvl5pPr>
              <a:defRPr baseline="0">
                <a:latin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 baseline="0"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latin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57263" y="1711325"/>
            <a:ext cx="3673475" cy="4289425"/>
          </a:xfrm>
        </p:spPr>
        <p:txBody>
          <a:bodyPr/>
          <a:lstStyle>
            <a:lvl1pPr>
              <a:defRPr sz="2800" baseline="0">
                <a:latin typeface="Arial" pitchFamily="34" charset="0"/>
              </a:defRPr>
            </a:lvl1pPr>
            <a:lvl2pPr>
              <a:defRPr sz="2400" baseline="0">
                <a:latin typeface="Arial" pitchFamily="34" charset="0"/>
              </a:defRPr>
            </a:lvl2pPr>
            <a:lvl3pPr>
              <a:defRPr sz="2000" baseline="0"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3138" y="1711325"/>
            <a:ext cx="3675062" cy="4289425"/>
          </a:xfrm>
        </p:spPr>
        <p:txBody>
          <a:bodyPr/>
          <a:lstStyle>
            <a:lvl1pPr>
              <a:defRPr sz="2800" baseline="0">
                <a:latin typeface="Arial" pitchFamily="34" charset="0"/>
              </a:defRPr>
            </a:lvl1pPr>
            <a:lvl2pPr>
              <a:defRPr sz="2400" baseline="0">
                <a:latin typeface="Arial" pitchFamily="34" charset="0"/>
              </a:defRPr>
            </a:lvl2pPr>
            <a:lvl3pPr>
              <a:defRPr sz="2000" baseline="0"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4" descr="LEFT_01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333375"/>
            <a:ext cx="646113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3" descr="LEFT_01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333375"/>
            <a:ext cx="646113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57275" y="393700"/>
            <a:ext cx="56038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263" y="1711325"/>
            <a:ext cx="7500937" cy="428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1066800" y="1014413"/>
            <a:ext cx="7689850" cy="0"/>
          </a:xfrm>
          <a:prstGeom prst="line">
            <a:avLst/>
          </a:prstGeom>
          <a:noFill/>
          <a:ln w="28575">
            <a:solidFill>
              <a:srgbClr val="00703C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de-AT" sz="12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31" name="Line 9"/>
          <p:cNvSpPr>
            <a:spLocks noChangeShapeType="1"/>
          </p:cNvSpPr>
          <p:nvPr/>
        </p:nvSpPr>
        <p:spPr bwMode="auto">
          <a:xfrm>
            <a:off x="0" y="1014413"/>
            <a:ext cx="65246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de-AT" sz="1200">
              <a:solidFill>
                <a:schemeClr val="bg1"/>
              </a:solidFill>
              <a:ea typeface="ＭＳ Ｐゴシック" charset="-128"/>
            </a:endParaRPr>
          </a:p>
        </p:txBody>
      </p:sp>
      <p:grpSp>
        <p:nvGrpSpPr>
          <p:cNvPr id="1032" name="Group 13"/>
          <p:cNvGrpSpPr>
            <a:grpSpLocks/>
          </p:cNvGrpSpPr>
          <p:nvPr userDrawn="1"/>
        </p:nvGrpSpPr>
        <p:grpSpPr bwMode="auto">
          <a:xfrm>
            <a:off x="8096250" y="6242050"/>
            <a:ext cx="1047750" cy="241300"/>
            <a:chOff x="5100" y="3932"/>
            <a:chExt cx="660" cy="152"/>
          </a:xfrm>
        </p:grpSpPr>
        <p:sp>
          <p:nvSpPr>
            <p:cNvPr id="1035" name="AutoShape 2"/>
            <p:cNvSpPr>
              <a:spLocks noChangeArrowheads="1"/>
            </p:cNvSpPr>
            <p:nvPr userDrawn="1"/>
          </p:nvSpPr>
          <p:spPr bwMode="auto">
            <a:xfrm>
              <a:off x="5100" y="3932"/>
              <a:ext cx="660" cy="152"/>
            </a:xfrm>
            <a:prstGeom prst="roundRect">
              <a:avLst>
                <a:gd name="adj" fmla="val 37500"/>
              </a:avLst>
            </a:prstGeom>
            <a:solidFill>
              <a:srgbClr val="7DC24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US" sz="2400">
                <a:solidFill>
                  <a:schemeClr val="tx1"/>
                </a:solidFill>
                <a:ea typeface="ヒラギノ角ゴ Pro W3" charset="-128"/>
              </a:endParaRPr>
            </a:p>
          </p:txBody>
        </p:sp>
        <p:sp>
          <p:nvSpPr>
            <p:cNvPr id="1036" name="Rectangle 11"/>
            <p:cNvSpPr>
              <a:spLocks noChangeArrowheads="1"/>
            </p:cNvSpPr>
            <p:nvPr userDrawn="1"/>
          </p:nvSpPr>
          <p:spPr bwMode="auto">
            <a:xfrm>
              <a:off x="5664" y="3932"/>
              <a:ext cx="96" cy="152"/>
            </a:xfrm>
            <a:prstGeom prst="rect">
              <a:avLst/>
            </a:prstGeom>
            <a:solidFill>
              <a:srgbClr val="7DC244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  <a:defRPr/>
              </a:pPr>
              <a:endParaRPr lang="en-US" sz="1200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sp>
        <p:nvSpPr>
          <p:cNvPr id="1033" name="Rectangle 19"/>
          <p:cNvSpPr>
            <a:spLocks noChangeArrowheads="1"/>
          </p:cNvSpPr>
          <p:nvPr userDrawn="1"/>
        </p:nvSpPr>
        <p:spPr bwMode="auto">
          <a:xfrm>
            <a:off x="8197850" y="6224588"/>
            <a:ext cx="6413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  <a:defRPr/>
            </a:pPr>
            <a:fld id="{56D62B93-7BD4-4302-A69C-631AD3C1F5D0}" type="slidenum">
              <a:rPr lang="ru-RU" sz="1200" b="1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  <a:defRPr/>
              </a:pPr>
              <a:t>‹#›</a:t>
            </a:fld>
            <a:endParaRPr lang="ru-RU" sz="1200">
              <a:solidFill>
                <a:schemeClr val="bg1"/>
              </a:solidFill>
              <a:ea typeface="ヒラギノ角ゴ Pro W3" charset="-128"/>
            </a:endParaRPr>
          </a:p>
        </p:txBody>
      </p:sp>
      <p:pic>
        <p:nvPicPr>
          <p:cNvPr id="1034" name="Bild 1" descr="PLI_4CO.wmf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875463" y="404813"/>
            <a:ext cx="1868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800">
          <a:solidFill>
            <a:srgbClr val="00703C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00703C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rgbClr val="00703C"/>
          </a:solidFill>
          <a:latin typeface="+mn-lt"/>
          <a:ea typeface="ＭＳ Ｐゴシック" charset="0"/>
        </a:defRPr>
      </a:lvl3pPr>
      <a:lvl4pPr marL="15621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404040"/>
          </a:solidFill>
          <a:latin typeface="+mn-lt"/>
          <a:ea typeface="ＭＳ Ｐゴシック" charset="0"/>
        </a:defRPr>
      </a:lvl4pPr>
      <a:lvl5pPr marL="1981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04040"/>
          </a:solidFill>
          <a:latin typeface="+mn-lt"/>
          <a:ea typeface="ＭＳ Ｐゴシック" charset="0"/>
        </a:defRPr>
      </a:lvl5pPr>
      <a:lvl6pPr marL="24384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6pPr>
      <a:lvl7pPr marL="2895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7pPr>
      <a:lvl8pPr marL="3352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8pPr>
      <a:lvl9pPr marL="3810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u/url?url=http://kodyb.com/together-everyone-achieves-more/&amp;rct=j&amp;frm=1&amp;q=&amp;esrc=s&amp;sa=U&amp;ei=WZ5sVJPcGIv5yQSR7oGICg&amp;ved=0CBsQ9QEwAw&amp;usg=AFQjCNGzyeLryYNkuJ4IMxE0eSAgzw2AcQ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nikoletta.kovacs@sberbank.hu" TargetMode="External"/><Relationship Id="rId2" Type="http://schemas.openxmlformats.org/officeDocument/2006/relationships/hyperlink" Target="mailto:roland.patakfalvi@sberbank.hu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zita.bodo@sberbank.hu" TargetMode="External"/><Relationship Id="rId4" Type="http://schemas.openxmlformats.org/officeDocument/2006/relationships/hyperlink" Target="mailto:mariann.prajsnar@sberbank.h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Bemutatkozik a </a:t>
            </a:r>
            <a:r>
              <a:rPr lang="hu-HU" dirty="0" err="1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Sberbank</a:t>
            </a:r>
            <a:endParaRPr lang="hu-HU" dirty="0" smtClean="0">
              <a:latin typeface="Calibri" panose="020F0502020204030204" pitchFamily="34" charset="0"/>
              <a:ea typeface="ＭＳ Ｐゴシック" pitchFamily="34" charset="-128"/>
              <a:cs typeface="Calibri" panose="020F05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1268760"/>
            <a:ext cx="7500937" cy="4289425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hu-H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Kik vagyunk?</a:t>
            </a:r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Kép 19" descr="Plakat_belso_131015_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0275" y="4221163"/>
            <a:ext cx="1863725" cy="263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Kép 18" descr="rollup_tablas_131016_0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09835"/>
            <a:ext cx="1979712" cy="4948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http://www.sberbank.at/typo3temp/pics/ce53cddd2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9175" y="188640"/>
            <a:ext cx="4314825" cy="3819525"/>
          </a:xfrm>
          <a:prstGeom prst="rect">
            <a:avLst/>
          </a:prstGeom>
          <a:noFill/>
        </p:spPr>
      </p:pic>
      <p:sp>
        <p:nvSpPr>
          <p:cNvPr id="9" name="Szövegdoboz 8"/>
          <p:cNvSpPr txBox="1"/>
          <p:nvPr/>
        </p:nvSpPr>
        <p:spPr>
          <a:xfrm>
            <a:off x="2483768" y="4653136"/>
            <a:ext cx="432048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 Országosan 42 fiók</a:t>
            </a:r>
          </a:p>
          <a:p>
            <a:pPr>
              <a:buFont typeface="Wingdings" pitchFamily="2" charset="2"/>
              <a:buChar char="ü"/>
            </a:pP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 Budapest 16 fiók</a:t>
            </a:r>
          </a:p>
          <a:p>
            <a:pPr>
              <a:buFont typeface="Wingdings" pitchFamily="2" charset="2"/>
              <a:buChar char="ü"/>
            </a:pP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 Keleti régió 11 fiók</a:t>
            </a:r>
          </a:p>
          <a:p>
            <a:pPr>
              <a:buFont typeface="Wingdings" pitchFamily="2" charset="2"/>
              <a:buChar char="ü"/>
            </a:pP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 Nyugati régió 15 fiók</a:t>
            </a:r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2123728" y="2996952"/>
            <a:ext cx="388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hu-HU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Sberbank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 Magyarország </a:t>
            </a:r>
            <a:r>
              <a:rPr lang="hu-HU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Zrt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.  a </a:t>
            </a:r>
            <a:r>
              <a:rPr lang="hu-HU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Sberbank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 Europe AG csoport tagja Bécsi központtal </a:t>
            </a:r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Támogatás</a:t>
            </a:r>
            <a:endParaRPr lang="en-US" dirty="0" smtClean="0"/>
          </a:p>
        </p:txBody>
      </p:sp>
      <p:sp>
        <p:nvSpPr>
          <p:cNvPr id="8" name="Ötszög 7"/>
          <p:cNvSpPr/>
          <p:nvPr/>
        </p:nvSpPr>
        <p:spPr bwMode="auto">
          <a:xfrm>
            <a:off x="1043608" y="1196752"/>
            <a:ext cx="2304256" cy="1080120"/>
          </a:xfrm>
          <a:prstGeom prst="homePlat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128" charset="-128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1115616" y="148478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hu-HU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Kalkulálj!</a:t>
            </a:r>
            <a:endParaRPr lang="hu-HU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Ötszög 13"/>
          <p:cNvSpPr/>
          <p:nvPr/>
        </p:nvSpPr>
        <p:spPr bwMode="auto">
          <a:xfrm>
            <a:off x="1043608" y="2564904"/>
            <a:ext cx="2304256" cy="1080120"/>
          </a:xfrm>
          <a:prstGeom prst="homePlat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128" charset="-128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1057275" y="2874131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hu-HU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Előminősítés</a:t>
            </a:r>
          </a:p>
        </p:txBody>
      </p:sp>
      <p:sp>
        <p:nvSpPr>
          <p:cNvPr id="16" name="Ötszög 15"/>
          <p:cNvSpPr/>
          <p:nvPr/>
        </p:nvSpPr>
        <p:spPr bwMode="auto">
          <a:xfrm>
            <a:off x="1043608" y="3933056"/>
            <a:ext cx="2304256" cy="1080120"/>
          </a:xfrm>
          <a:prstGeom prst="homePlat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None/>
            </a:pPr>
            <a:endParaRPr lang="hu-HU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hu-HU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Ügylet</a:t>
            </a:r>
            <a:endParaRPr kumimoji="0" lang="hu-H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128" charset="-128"/>
            </a:endParaRPr>
          </a:p>
        </p:txBody>
      </p:sp>
      <p:pic>
        <p:nvPicPr>
          <p:cNvPr id="20" name="Kép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5157192"/>
            <a:ext cx="956072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Kép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5157192"/>
            <a:ext cx="1113235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Szövegdoboz 22"/>
          <p:cNvSpPr txBox="1"/>
          <p:nvPr/>
        </p:nvSpPr>
        <p:spPr>
          <a:xfrm>
            <a:off x="3635896" y="1407839"/>
            <a:ext cx="5196138" cy="6155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hu-HU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Naprakész elérhető kalkuláció a pontos és azonnali ügyfél tájékoztatáshoz</a:t>
            </a:r>
          </a:p>
        </p:txBody>
      </p:sp>
      <p:sp>
        <p:nvSpPr>
          <p:cNvPr id="24" name="Szövegdoboz 23"/>
          <p:cNvSpPr txBox="1"/>
          <p:nvPr/>
        </p:nvSpPr>
        <p:spPr>
          <a:xfrm>
            <a:off x="3635896" y="2708920"/>
            <a:ext cx="5196138" cy="6955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BIZTONSÁG</a:t>
            </a:r>
          </a:p>
          <a:p>
            <a:pPr>
              <a:buFont typeface="Wingdings" pitchFamily="2" charset="2"/>
              <a:buChar char="ü"/>
            </a:pPr>
            <a:r>
              <a:rPr lang="hu-H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Gyors előminősítés</a:t>
            </a:r>
          </a:p>
        </p:txBody>
      </p:sp>
      <p:sp>
        <p:nvSpPr>
          <p:cNvPr id="25" name="Szövegdoboz 24"/>
          <p:cNvSpPr txBox="1"/>
          <p:nvPr/>
        </p:nvSpPr>
        <p:spPr>
          <a:xfrm>
            <a:off x="3647458" y="3997044"/>
            <a:ext cx="5184576" cy="92948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hu-H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Kapcsolattartók a fiókvezetőink</a:t>
            </a:r>
          </a:p>
          <a:p>
            <a:pPr>
              <a:buFont typeface="Wingdings" pitchFamily="2" charset="2"/>
              <a:buChar char="ü"/>
            </a:pPr>
            <a:r>
              <a:rPr lang="hu-H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 kapcsolat kialakításában Sáfár Emese és Tóth Judit segít </a:t>
            </a:r>
          </a:p>
          <a:p>
            <a:pPr>
              <a:buFont typeface="Wingdings" pitchFamily="2" charset="2"/>
              <a:buChar char="ü"/>
            </a:pPr>
            <a:r>
              <a:rPr lang="hu-H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Az ügyletek befogadása bankfiókjainkban történik.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4" grpId="0" animBg="1"/>
      <p:bldP spid="15" grpId="0"/>
      <p:bldP spid="16" grpId="0" animBg="1"/>
      <p:bldP spid="23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ím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Kalkuláció</a:t>
            </a:r>
            <a:endParaRPr lang="en-US" dirty="0" smtClean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856" y="1041094"/>
            <a:ext cx="6960407" cy="5706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Miért </a:t>
            </a:r>
            <a:r>
              <a:rPr lang="hu-HU" dirty="0" err="1" smtClean="0"/>
              <a:t>Sberbank</a:t>
            </a:r>
            <a:r>
              <a:rPr lang="hu-HU" dirty="0" smtClean="0"/>
              <a:t>?</a:t>
            </a:r>
            <a:endParaRPr lang="en-US" dirty="0" smtClean="0"/>
          </a:p>
        </p:txBody>
      </p:sp>
      <p:sp>
        <p:nvSpPr>
          <p:cNvPr id="49154" name="Rectangle 3"/>
          <p:cNvSpPr>
            <a:spLocks noGrp="1"/>
          </p:cNvSpPr>
          <p:nvPr>
            <p:ph type="body" idx="1"/>
          </p:nvPr>
        </p:nvSpPr>
        <p:spPr>
          <a:xfrm>
            <a:off x="827584" y="1052736"/>
            <a:ext cx="8208912" cy="5805264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hu-HU" dirty="0" smtClean="0"/>
              <a:t>	Mert…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hu-HU" sz="1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Kedvező árazás, nem csak a </a:t>
            </a:r>
            <a:r>
              <a:rPr lang="hu-HU" sz="15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Priority</a:t>
            </a:r>
            <a:r>
              <a:rPr lang="hu-HU" sz="1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ügyfeleknek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hu-HU" sz="1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Biztonság – előminősítés akár még aznap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hu-HU" sz="1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 Családok Otthonteremtési Kedvezménye (CSOK) elérhető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hu-HU" sz="1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Kedvező fizetési számla a hitel mellé (0 Ft számlavezetési díj)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hu-HU" sz="1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Szabadon választható értékbecslő, akár előzetes értékbecslés is kérhető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hu-HU" sz="1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Építési hitel szakaszos folyósítással, törlesztés csak a felhasznált hitelösszeg százalékban</a:t>
            </a:r>
          </a:p>
          <a:p>
            <a:pPr algn="just">
              <a:buFont typeface="Wingdings" pitchFamily="2" charset="2"/>
              <a:buChar char="ü"/>
            </a:pPr>
            <a:r>
              <a:rPr lang="hu-HU" sz="1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Induló költség elengedési akció – szerződési záradék nélkül</a:t>
            </a:r>
          </a:p>
          <a:p>
            <a:pPr algn="just">
              <a:buFont typeface="Wingdings" pitchFamily="2" charset="2"/>
              <a:buChar char="ü"/>
            </a:pPr>
            <a:r>
              <a:rPr lang="hu-HU" sz="1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KATA , osztalék, </a:t>
            </a:r>
            <a:r>
              <a:rPr lang="hu-HU" sz="15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cafeteria</a:t>
            </a:r>
            <a:r>
              <a:rPr lang="hu-HU" sz="1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családi pótlék, GYED, GYES, TGYÁS  jövedelmek</a:t>
            </a:r>
          </a:p>
          <a:p>
            <a:pPr algn="just">
              <a:buFont typeface="Wingdings" pitchFamily="2" charset="2"/>
              <a:buChar char="ü"/>
            </a:pPr>
            <a:r>
              <a:rPr lang="hu-HU" sz="1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Határozott idejű munkaviszony elfogadása </a:t>
            </a:r>
            <a:r>
              <a:rPr lang="hu-HU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(akkor számítható be, ha a mögöttes szerződés minimum 3 hónapos időtartamra vonatkozik és hitelt érdemlően igazolni tudja az ügyfél, hogy a hiteligénylés időpontjáig már legalább egy alkalommal meghosszabbításra került, minimum 3 hónapra és az ügyfélnek legalább 120.000.- Ft havi nettó jövedelme származik ebből a munkaviszonyból)</a:t>
            </a:r>
          </a:p>
          <a:p>
            <a:pPr algn="just">
              <a:buFont typeface="Wingdings" pitchFamily="2" charset="2"/>
              <a:buChar char="ü"/>
            </a:pPr>
            <a:r>
              <a:rPr lang="hu-HU" sz="1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Külföldi jövedelmek és devizakülföldi ügyfelek finanszírozása</a:t>
            </a:r>
          </a:p>
          <a:p>
            <a:pPr algn="just">
              <a:buFont typeface="Wingdings" pitchFamily="2" charset="2"/>
              <a:buChar char="ü"/>
            </a:pPr>
            <a:r>
              <a:rPr lang="hu-HU" sz="1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Angol és német nyelvű bankszámla kivonatot, valamint munkáltatói igazolást SBHU formanyomtatványon nem kell lefordíttatni </a:t>
            </a:r>
            <a:r>
              <a:rPr lang="hu-HU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(minden egyéb az igényléshez idegen nyelven benyújtott egyéb dokumentumok OFFI általi hitelesített fordítással)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1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1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1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1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1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1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/>
          </p:cNvSpPr>
          <p:nvPr>
            <p:ph type="body" idx="1"/>
          </p:nvPr>
        </p:nvSpPr>
        <p:spPr>
          <a:xfrm>
            <a:off x="827584" y="1412776"/>
            <a:ext cx="7500937" cy="42894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hu-HU" dirty="0" smtClean="0"/>
              <a:t>LEGFŐBB CÉLUNK</a:t>
            </a:r>
          </a:p>
          <a:p>
            <a:pPr algn="ctr" eaLnBrk="1" hangingPunct="1">
              <a:buFont typeface="Arial" charset="0"/>
              <a:buNone/>
            </a:pPr>
            <a:r>
              <a:rPr lang="hu-HU" sz="3200" b="1" dirty="0" smtClean="0"/>
              <a:t>TOVÁBB </a:t>
            </a:r>
          </a:p>
          <a:p>
            <a:pPr algn="ctr" eaLnBrk="1" hangingPunct="1">
              <a:buFont typeface="Arial" charset="0"/>
              <a:buNone/>
            </a:pPr>
            <a:r>
              <a:rPr lang="hu-HU" sz="3200" b="1" dirty="0" smtClean="0"/>
              <a:t>NÖVEKEDNI </a:t>
            </a:r>
          </a:p>
          <a:p>
            <a:pPr algn="ctr" eaLnBrk="1" hangingPunct="1">
              <a:buFont typeface="Arial" charset="0"/>
              <a:buNone/>
            </a:pPr>
            <a:r>
              <a:rPr lang="hu-HU" sz="3200" b="1" dirty="0" smtClean="0"/>
              <a:t>EGYÜTT!</a:t>
            </a:r>
          </a:p>
          <a:p>
            <a:pPr eaLnBrk="1" hangingPunct="1">
              <a:buFont typeface="Arial" charset="0"/>
              <a:buNone/>
            </a:pPr>
            <a:endParaRPr lang="hu-HU" dirty="0" smtClean="0"/>
          </a:p>
        </p:txBody>
      </p:sp>
      <p:pic>
        <p:nvPicPr>
          <p:cNvPr id="2052" name="Picture 4" descr="https://encrypted-tbn1.gstatic.com/images?q=tbn:ANd9GcS7UP17dztnp5IKz8s7vXKzg7vQcV0_s-aL7865yqf77H9yMzZx7PU4uqm_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4365104"/>
            <a:ext cx="3024336" cy="19355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 txBox="1">
            <a:spLocks/>
          </p:cNvSpPr>
          <p:nvPr/>
        </p:nvSpPr>
        <p:spPr bwMode="auto">
          <a:xfrm>
            <a:off x="2843808" y="1124744"/>
            <a:ext cx="3670176" cy="1537460"/>
          </a:xfrm>
          <a:prstGeom prst="rect">
            <a:avLst/>
          </a:prstGeom>
          <a:noFill/>
          <a:ln w="25400">
            <a:solidFill>
              <a:srgbClr val="00703C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 baseline="0">
                <a:solidFill>
                  <a:srgbClr val="00703C"/>
                </a:solidFill>
                <a:latin typeface="Arial" pitchFamily="34" charset="0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9pPr>
          </a:lstStyle>
          <a:p>
            <a:pPr algn="ctr">
              <a:buFontTx/>
              <a:buNone/>
            </a:pPr>
            <a:r>
              <a:rPr lang="hu-HU" kern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Calibri" panose="020F0502020204030204" pitchFamily="34" charset="0"/>
                <a:cs typeface="Calibri" panose="020F0502020204030204" pitchFamily="34" charset="0"/>
              </a:rPr>
              <a:t>Tóth Judit</a:t>
            </a:r>
            <a:r>
              <a:rPr lang="hu-HU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1600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Közvetítői Kapcsolatok Vezető</a:t>
            </a:r>
            <a:br>
              <a:rPr lang="hu-HU" sz="1600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1600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Lakossági jelzáloghitelek, személyi hitel, </a:t>
            </a:r>
            <a:r>
              <a:rPr lang="hu-HU" sz="1600" kern="0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mikrohitelek</a:t>
            </a:r>
            <a:r>
              <a:rPr lang="hu-HU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30/864-0801</a:t>
            </a:r>
            <a:br>
              <a:rPr lang="hu-HU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u="sng" kern="0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judit.toth</a:t>
            </a:r>
            <a:r>
              <a:rPr lang="hu-HU" u="sng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@</a:t>
            </a:r>
            <a:r>
              <a:rPr lang="hu-HU" u="sng" kern="0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sberbank.hu</a:t>
            </a:r>
            <a:r>
              <a:rPr lang="hu-HU" u="sng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u="sng" kern="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kern="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kern="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kern="0" dirty="0" smtClean="0"/>
              <a:t/>
            </a:r>
            <a:br>
              <a:rPr lang="hu-HU" kern="0" dirty="0" smtClean="0"/>
            </a:br>
            <a:endParaRPr lang="hu-HU" kern="0" dirty="0"/>
          </a:p>
        </p:txBody>
      </p:sp>
      <p:sp>
        <p:nvSpPr>
          <p:cNvPr id="7" name="Rectangle 2"/>
          <p:cNvSpPr txBox="1">
            <a:spLocks/>
          </p:cNvSpPr>
          <p:nvPr/>
        </p:nvSpPr>
        <p:spPr bwMode="auto">
          <a:xfrm>
            <a:off x="1057275" y="393700"/>
            <a:ext cx="56038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 baseline="0">
                <a:solidFill>
                  <a:srgbClr val="00703C"/>
                </a:solidFill>
                <a:latin typeface="Arial" pitchFamily="34" charset="0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9pPr>
          </a:lstStyle>
          <a:p>
            <a:pPr eaLnBrk="1" hangingPunct="1">
              <a:buFontTx/>
              <a:buNone/>
            </a:pPr>
            <a:r>
              <a:rPr lang="hu-HU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Kit keress?</a:t>
            </a:r>
            <a:endParaRPr lang="en-US" kern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ím 1"/>
          <p:cNvSpPr txBox="1">
            <a:spLocks/>
          </p:cNvSpPr>
          <p:nvPr/>
        </p:nvSpPr>
        <p:spPr bwMode="auto">
          <a:xfrm>
            <a:off x="755576" y="4653136"/>
            <a:ext cx="3670176" cy="1370150"/>
          </a:xfrm>
          <a:prstGeom prst="rect">
            <a:avLst/>
          </a:prstGeom>
          <a:noFill/>
          <a:ln w="25400">
            <a:solidFill>
              <a:srgbClr val="00703C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 baseline="0">
                <a:solidFill>
                  <a:srgbClr val="00703C"/>
                </a:solidFill>
                <a:latin typeface="Arial" pitchFamily="34" charset="0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9pPr>
          </a:lstStyle>
          <a:p>
            <a:pPr algn="ctr">
              <a:buNone/>
            </a:pPr>
            <a:r>
              <a:rPr lang="hu-HU" kern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Calibri" panose="020F0502020204030204" pitchFamily="34" charset="0"/>
                <a:cs typeface="Calibri" panose="020F0502020204030204" pitchFamily="34" charset="0"/>
              </a:rPr>
              <a:t>Kovács Nikoletta</a:t>
            </a:r>
            <a:r>
              <a:rPr lang="hu-HU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1600" kern="0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Mikrovállalati</a:t>
            </a:r>
            <a:r>
              <a:rPr lang="hu-HU" sz="1600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Tanácsadó</a:t>
            </a:r>
            <a:br>
              <a:rPr lang="hu-HU" sz="1600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1600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Kisvállalati hitelek</a:t>
            </a:r>
            <a:r>
              <a:rPr lang="hu-HU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30/326-6076</a:t>
            </a:r>
            <a:r>
              <a:rPr lang="hu-HU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u="sng" kern="0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nikoletta.kovacs</a:t>
            </a:r>
            <a:r>
              <a:rPr lang="hu-HU" u="sng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@</a:t>
            </a:r>
            <a:r>
              <a:rPr lang="hu-HU" u="sng" kern="0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sberbank.hu</a:t>
            </a:r>
            <a:r>
              <a:rPr lang="hu-HU" u="sng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u="sng" kern="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kern="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kern="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kern="0" dirty="0" smtClean="0"/>
              <a:t/>
            </a:r>
            <a:br>
              <a:rPr lang="hu-HU" kern="0" dirty="0" smtClean="0"/>
            </a:br>
            <a:endParaRPr lang="hu-HU" kern="0" dirty="0"/>
          </a:p>
        </p:txBody>
      </p:sp>
      <p:sp>
        <p:nvSpPr>
          <p:cNvPr id="9" name="Cím 1"/>
          <p:cNvSpPr txBox="1">
            <a:spLocks/>
          </p:cNvSpPr>
          <p:nvPr/>
        </p:nvSpPr>
        <p:spPr bwMode="auto">
          <a:xfrm>
            <a:off x="5220072" y="4653136"/>
            <a:ext cx="3589994" cy="1354653"/>
          </a:xfrm>
          <a:prstGeom prst="rect">
            <a:avLst/>
          </a:prstGeom>
          <a:noFill/>
          <a:ln w="25400">
            <a:solidFill>
              <a:srgbClr val="00703C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 baseline="0">
                <a:solidFill>
                  <a:srgbClr val="00703C"/>
                </a:solidFill>
                <a:latin typeface="Arial" pitchFamily="34" charset="0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9pPr>
          </a:lstStyle>
          <a:p>
            <a:pPr algn="ctr">
              <a:buNone/>
            </a:pPr>
            <a:r>
              <a:rPr lang="hu-HU" kern="0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Calibri" panose="020F0502020204030204" pitchFamily="34" charset="0"/>
                <a:cs typeface="Calibri" panose="020F0502020204030204" pitchFamily="34" charset="0"/>
              </a:rPr>
              <a:t>Prajsnár</a:t>
            </a:r>
            <a:r>
              <a:rPr lang="hu-HU" kern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Calibri" panose="020F0502020204030204" pitchFamily="34" charset="0"/>
                <a:cs typeface="Calibri" panose="020F0502020204030204" pitchFamily="34" charset="0"/>
              </a:rPr>
              <a:t> Mariann</a:t>
            </a:r>
            <a:r>
              <a:rPr lang="hu-HU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1600" kern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Mikrovállalati</a:t>
            </a:r>
            <a:r>
              <a:rPr lang="hu-HU" sz="1600" kern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Tanácsadó</a:t>
            </a:r>
            <a:r>
              <a:rPr lang="hu-HU" sz="1600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sz="1600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1600" kern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Kisvállalati hitelek</a:t>
            </a:r>
            <a:r>
              <a:rPr lang="hu-HU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30/664-2324</a:t>
            </a:r>
            <a:r>
              <a:rPr lang="hu-HU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u="sng" kern="0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mariann.prajsnar</a:t>
            </a:r>
            <a:r>
              <a:rPr lang="hu-HU" u="sng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@</a:t>
            </a:r>
            <a:r>
              <a:rPr lang="hu-HU" u="sng" kern="0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sberbank.hu</a:t>
            </a:r>
            <a:r>
              <a:rPr lang="hu-HU" u="sng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u="sng" kern="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kern="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kern="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kern="0" dirty="0" smtClean="0"/>
              <a:t/>
            </a:r>
            <a:br>
              <a:rPr lang="hu-HU" kern="0" dirty="0" smtClean="0"/>
            </a:br>
            <a:endParaRPr lang="hu-HU" kern="0" dirty="0"/>
          </a:p>
        </p:txBody>
      </p:sp>
      <p:sp>
        <p:nvSpPr>
          <p:cNvPr id="11" name="Cím 1"/>
          <p:cNvSpPr txBox="1">
            <a:spLocks/>
          </p:cNvSpPr>
          <p:nvPr/>
        </p:nvSpPr>
        <p:spPr bwMode="auto">
          <a:xfrm>
            <a:off x="2843808" y="3068960"/>
            <a:ext cx="3670176" cy="1224136"/>
          </a:xfrm>
          <a:prstGeom prst="rect">
            <a:avLst/>
          </a:prstGeom>
          <a:noFill/>
          <a:ln w="25400">
            <a:solidFill>
              <a:srgbClr val="00703C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 baseline="0">
                <a:solidFill>
                  <a:srgbClr val="00703C"/>
                </a:solidFill>
                <a:latin typeface="Arial" pitchFamily="34" charset="0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9pPr>
          </a:lstStyle>
          <a:p>
            <a:pPr algn="ctr">
              <a:buFontTx/>
              <a:buNone/>
            </a:pPr>
            <a:r>
              <a:rPr lang="hu-HU" kern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Calibri" panose="020F0502020204030204" pitchFamily="34" charset="0"/>
                <a:cs typeface="Calibri" panose="020F0502020204030204" pitchFamily="34" charset="0"/>
              </a:rPr>
              <a:t>Bodó Zita</a:t>
            </a:r>
            <a:r>
              <a:rPr lang="hu-HU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1600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Óbuda-fiókvezető</a:t>
            </a:r>
            <a:r>
              <a:rPr lang="hu-HU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30/326-6011</a:t>
            </a:r>
            <a:br>
              <a:rPr lang="hu-HU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u="sng" kern="0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zita.bodo</a:t>
            </a:r>
            <a:r>
              <a:rPr lang="hu-HU" u="sng" kern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@</a:t>
            </a:r>
            <a:r>
              <a:rPr lang="hu-HU" u="sng" kern="0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sberbank.hu</a:t>
            </a:r>
            <a:r>
              <a:rPr lang="hu-HU" u="sng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u="sng" kern="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kern="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kern="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kern="0" dirty="0" smtClean="0"/>
              <a:t/>
            </a:r>
            <a:br>
              <a:rPr lang="hu-HU" kern="0" dirty="0" smtClean="0"/>
            </a:br>
            <a:endParaRPr lang="hu-HU" kern="0" dirty="0"/>
          </a:p>
        </p:txBody>
      </p:sp>
    </p:spTree>
    <p:extLst>
      <p:ext uri="{BB962C8B-B14F-4D97-AF65-F5344CB8AC3E}">
        <p14:creationId xmlns:p14="http://schemas.microsoft.com/office/powerpoint/2010/main" val="261932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563347"/>
            <a:ext cx="5603875" cy="673100"/>
          </a:xfrm>
        </p:spPr>
        <p:txBody>
          <a:bodyPr/>
          <a:lstStyle/>
          <a:p>
            <a:r>
              <a:rPr lang="hu-HU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Mikrovállalati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 hitelek</a:t>
            </a:r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3563888" y="1196753"/>
            <a:ext cx="5256535" cy="140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  <a:defRPr/>
            </a:pPr>
            <a:r>
              <a:rPr lang="hu-HU" sz="1400" b="1" dirty="0">
                <a:solidFill>
                  <a:srgbClr val="0070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KKV igények kiszolgálása</a:t>
            </a:r>
            <a:r>
              <a:rPr lang="hu-HU" sz="1400" dirty="0">
                <a:solidFill>
                  <a:srgbClr val="0070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u-HU" sz="1400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algn="just">
              <a:buNone/>
              <a:defRPr/>
            </a:pPr>
            <a:r>
              <a:rPr lang="hu-HU" sz="1400" dirty="0">
                <a:solidFill>
                  <a:srgbClr val="004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195263" indent="-195263" algn="just">
              <a:lnSpc>
                <a:spcPct val="110000"/>
              </a:lnSpc>
              <a:spcBef>
                <a:spcPct val="20000"/>
              </a:spcBef>
              <a:buClr>
                <a:srgbClr val="00703C"/>
              </a:buClr>
              <a:buSzPct val="80000"/>
              <a:buFont typeface="Wingdings" pitchFamily="2" charset="2"/>
              <a:buChar char="q"/>
              <a:defRPr/>
            </a:pPr>
            <a:r>
              <a:rPr lang="hu-HU" sz="1400" dirty="0">
                <a:solidFill>
                  <a:schemeClr val="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jelentős piaci igény várja, hogy megvalósulhasson </a:t>
            </a:r>
          </a:p>
          <a:p>
            <a:pPr marL="195263" indent="-195263" algn="just">
              <a:lnSpc>
                <a:spcPct val="110000"/>
              </a:lnSpc>
              <a:spcBef>
                <a:spcPct val="20000"/>
              </a:spcBef>
              <a:buClr>
                <a:srgbClr val="00703C"/>
              </a:buClr>
              <a:buSzPct val="80000"/>
              <a:buFont typeface="Wingdings" pitchFamily="2" charset="2"/>
              <a:buChar char="q"/>
              <a:defRPr/>
            </a:pPr>
            <a:r>
              <a:rPr lang="hu-HU" sz="1400" dirty="0">
                <a:solidFill>
                  <a:schemeClr val="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egyszerű, könnyen tanulható termékek </a:t>
            </a:r>
          </a:p>
          <a:p>
            <a:pPr marL="195263" indent="-195263" algn="just">
              <a:lnSpc>
                <a:spcPct val="110000"/>
              </a:lnSpc>
              <a:spcBef>
                <a:spcPct val="20000"/>
              </a:spcBef>
              <a:buClr>
                <a:srgbClr val="00703C"/>
              </a:buClr>
              <a:buSzPct val="80000"/>
              <a:buFont typeface="Wingdings" pitchFamily="2" charset="2"/>
              <a:buChar char="q"/>
              <a:defRPr/>
            </a:pPr>
            <a:r>
              <a:rPr lang="hu-HU" sz="1400" dirty="0">
                <a:solidFill>
                  <a:schemeClr val="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volumenek miatt jelentős keresztértékesítési potenciál 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556792"/>
            <a:ext cx="1462501" cy="1189066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827584" y="3235850"/>
            <a:ext cx="1741226" cy="1708160"/>
          </a:xfrm>
          <a:prstGeom prst="rect">
            <a:avLst/>
          </a:prstGeom>
          <a:ln w="25400">
            <a:solidFill>
              <a:srgbClr val="00703C"/>
            </a:solidFill>
          </a:ln>
        </p:spPr>
        <p:txBody>
          <a:bodyPr wrap="square">
            <a:spAutoFit/>
          </a:bodyPr>
          <a:lstStyle/>
          <a:p>
            <a:pPr algn="just">
              <a:buNone/>
              <a:defRPr/>
            </a:pPr>
            <a:r>
              <a:rPr lang="hu-HU" sz="1400" b="1" dirty="0">
                <a:solidFill>
                  <a:srgbClr val="800000"/>
                </a:solidFill>
                <a:latin typeface="+mj-lt"/>
              </a:rPr>
              <a:t>	</a:t>
            </a:r>
            <a:r>
              <a:rPr lang="hu-HU" sz="1400" b="1" dirty="0" smtClean="0">
                <a:solidFill>
                  <a:srgbClr val="004080"/>
                </a:solidFill>
                <a:latin typeface="+mj-lt"/>
              </a:rPr>
              <a:t> </a:t>
            </a:r>
            <a:endParaRPr lang="hu-HU" sz="1400" b="1" dirty="0">
              <a:solidFill>
                <a:srgbClr val="004080"/>
              </a:solidFill>
              <a:latin typeface="+mj-lt"/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buClr>
                <a:srgbClr val="00703C"/>
              </a:buClr>
              <a:buSzPct val="80000"/>
              <a:buNone/>
              <a:defRPr/>
            </a:pPr>
            <a:r>
              <a:rPr lang="hu-HU" sz="1400" b="1" dirty="0" smtClean="0">
                <a:solidFill>
                  <a:schemeClr val="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Amit kérünk:</a:t>
            </a:r>
          </a:p>
          <a:p>
            <a:pPr marL="285750" indent="-285750">
              <a:lnSpc>
                <a:spcPct val="110000"/>
              </a:lnSpc>
              <a:spcBef>
                <a:spcPct val="20000"/>
              </a:spcBef>
              <a:buClr>
                <a:srgbClr val="00703C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hu-HU" sz="1400" b="1" dirty="0" smtClean="0">
                <a:solidFill>
                  <a:schemeClr val="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Cég neve</a:t>
            </a:r>
            <a:endParaRPr lang="hu-HU" sz="1400" b="1" dirty="0">
              <a:solidFill>
                <a:schemeClr val="hlin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95263" indent="-195263">
              <a:lnSpc>
                <a:spcPct val="110000"/>
              </a:lnSpc>
              <a:spcBef>
                <a:spcPct val="20000"/>
              </a:spcBef>
              <a:buClr>
                <a:srgbClr val="00703C"/>
              </a:buClr>
              <a:buSzPct val="80000"/>
              <a:buFont typeface="Wingdings" pitchFamily="2" charset="2"/>
              <a:buChar char="q"/>
              <a:defRPr/>
            </a:pPr>
            <a:r>
              <a:rPr lang="hu-HU" sz="1400" b="1" dirty="0">
                <a:solidFill>
                  <a:schemeClr val="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1400" b="1" dirty="0" smtClean="0">
                <a:solidFill>
                  <a:schemeClr val="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Cég adószáma</a:t>
            </a:r>
          </a:p>
          <a:p>
            <a:pPr marL="195263" indent="-195263">
              <a:lnSpc>
                <a:spcPct val="110000"/>
              </a:lnSpc>
              <a:spcBef>
                <a:spcPct val="20000"/>
              </a:spcBef>
              <a:buClr>
                <a:srgbClr val="00703C"/>
              </a:buClr>
              <a:buSzPct val="80000"/>
              <a:buFont typeface="Wingdings" pitchFamily="2" charset="2"/>
              <a:buChar char="q"/>
              <a:defRPr/>
            </a:pPr>
            <a:r>
              <a:rPr lang="hu-HU" sz="1400" b="1" dirty="0" smtClean="0">
                <a:solidFill>
                  <a:schemeClr val="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Az ügyfél igénye</a:t>
            </a:r>
          </a:p>
          <a:p>
            <a:pPr marL="195263" indent="-195263" algn="just">
              <a:lnSpc>
                <a:spcPct val="110000"/>
              </a:lnSpc>
              <a:spcBef>
                <a:spcPct val="20000"/>
              </a:spcBef>
              <a:buClr>
                <a:srgbClr val="00703C"/>
              </a:buClr>
              <a:buSzPct val="80000"/>
              <a:buFont typeface="Wingdings" pitchFamily="2" charset="2"/>
              <a:buChar char="q"/>
              <a:defRPr/>
            </a:pPr>
            <a:endParaRPr lang="hu-HU" sz="1400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4377099" y="3140968"/>
            <a:ext cx="501943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  <a:defRPr/>
            </a:pPr>
            <a:r>
              <a:rPr lang="hu-HU" sz="1400" b="1" u="sng" dirty="0" smtClean="0">
                <a:solidFill>
                  <a:srgbClr val="0070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KOVÁCS NIKOLETTA</a:t>
            </a:r>
            <a:r>
              <a:rPr lang="hu-HU" sz="1400" b="1" dirty="0" smtClean="0">
                <a:solidFill>
                  <a:srgbClr val="0070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algn="just">
              <a:buNone/>
              <a:defRPr/>
            </a:pPr>
            <a:r>
              <a:rPr lang="hu-HU" sz="1400" b="1" dirty="0" smtClean="0">
                <a:solidFill>
                  <a:srgbClr val="0070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algn="just">
              <a:buNone/>
              <a:defRPr/>
            </a:pPr>
            <a:r>
              <a:rPr lang="hu-HU" sz="1400" b="1" dirty="0">
                <a:solidFill>
                  <a:srgbClr val="0070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hu-HU" sz="1400" b="1" dirty="0" smtClean="0">
                <a:solidFill>
                  <a:srgbClr val="0070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30/326-6076</a:t>
            </a:r>
          </a:p>
          <a:p>
            <a:pPr algn="just">
              <a:buNone/>
              <a:defRPr/>
            </a:pPr>
            <a:r>
              <a:rPr lang="hu-HU" sz="1400" b="1" dirty="0" smtClean="0">
                <a:solidFill>
                  <a:srgbClr val="0070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	</a:t>
            </a:r>
            <a:r>
              <a:rPr lang="hu-HU" sz="1400" b="1" dirty="0" err="1" smtClean="0">
                <a:solidFill>
                  <a:srgbClr val="0070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nikoletta.kovacs</a:t>
            </a:r>
            <a:r>
              <a:rPr lang="hu-HU" sz="1400" b="1" dirty="0" smtClean="0">
                <a:solidFill>
                  <a:srgbClr val="0070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</a:t>
            </a:r>
            <a:r>
              <a:rPr lang="hu-HU" sz="1400" b="1" dirty="0" err="1" smtClean="0">
                <a:solidFill>
                  <a:srgbClr val="0070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sberbank.hu</a:t>
            </a:r>
            <a:endParaRPr lang="hu-HU" sz="1400" b="1" dirty="0" smtClean="0">
              <a:solidFill>
                <a:srgbClr val="00703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95263" indent="-195263" algn="just">
              <a:defRPr/>
            </a:pPr>
            <a:endParaRPr lang="hu-HU" sz="1400" b="1" dirty="0">
              <a:solidFill>
                <a:srgbClr val="00703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95263" indent="-195263" algn="just">
              <a:defRPr/>
            </a:pPr>
            <a:endParaRPr lang="hu-HU" sz="1400" b="1" dirty="0" smtClean="0">
              <a:solidFill>
                <a:srgbClr val="00703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None/>
              <a:defRPr/>
            </a:pPr>
            <a:r>
              <a:rPr lang="hu-HU" sz="1400" b="1" u="sng" dirty="0" smtClean="0">
                <a:solidFill>
                  <a:srgbClr val="0070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PRAJSNÁR MARIANN</a:t>
            </a:r>
          </a:p>
          <a:p>
            <a:pPr algn="just">
              <a:buNone/>
              <a:defRPr/>
            </a:pPr>
            <a:r>
              <a:rPr lang="hu-HU" sz="1400" b="1" dirty="0" smtClean="0">
                <a:solidFill>
                  <a:srgbClr val="0070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algn="just">
              <a:buNone/>
              <a:defRPr/>
            </a:pPr>
            <a:r>
              <a:rPr lang="hu-HU" sz="1400" b="1" dirty="0">
                <a:solidFill>
                  <a:srgbClr val="0070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hu-HU" sz="1400" b="1" dirty="0" smtClean="0">
                <a:solidFill>
                  <a:srgbClr val="0070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30/664-2324</a:t>
            </a:r>
            <a:r>
              <a:rPr lang="hu-HU" sz="1400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hu-HU" sz="1400" dirty="0" smtClean="0">
              <a:solidFill>
                <a:srgbClr val="8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None/>
              <a:defRPr/>
            </a:pPr>
            <a:r>
              <a:rPr lang="hu-HU" sz="1400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hu-HU" sz="1400" dirty="0" smtClean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algn="just">
              <a:buNone/>
              <a:defRPr/>
            </a:pPr>
            <a:r>
              <a:rPr lang="hu-HU" sz="1400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hu-HU" sz="1400" dirty="0" smtClean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hu-HU" sz="1400" b="1" dirty="0" err="1" smtClean="0">
                <a:solidFill>
                  <a:srgbClr val="0070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mariann.prajsnar</a:t>
            </a:r>
            <a:r>
              <a:rPr lang="hu-HU" sz="1400" b="1" dirty="0" smtClean="0">
                <a:solidFill>
                  <a:srgbClr val="0070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</a:t>
            </a:r>
            <a:r>
              <a:rPr lang="hu-HU" sz="1400" b="1" dirty="0" err="1" smtClean="0">
                <a:solidFill>
                  <a:srgbClr val="0070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sberbank.hu</a:t>
            </a:r>
            <a:r>
              <a:rPr lang="hu-HU" sz="1400" dirty="0" smtClean="0">
                <a:solidFill>
                  <a:srgbClr val="004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hu-HU" sz="1400" dirty="0">
              <a:solidFill>
                <a:srgbClr val="004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Jobbra nyíl 7"/>
          <p:cNvSpPr/>
          <p:nvPr/>
        </p:nvSpPr>
        <p:spPr bwMode="auto">
          <a:xfrm>
            <a:off x="2919653" y="3197005"/>
            <a:ext cx="1368152" cy="288032"/>
          </a:xfrm>
          <a:prstGeom prst="rightArrow">
            <a:avLst/>
          </a:prstGeom>
          <a:solidFill>
            <a:srgbClr val="00703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128" charset="-128"/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28619" y="4941168"/>
            <a:ext cx="1383912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27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title"/>
          </p:nvPr>
        </p:nvSpPr>
        <p:spPr>
          <a:xfrm>
            <a:off x="1045242" y="556299"/>
            <a:ext cx="5603875" cy="673100"/>
          </a:xfrm>
        </p:spPr>
        <p:txBody>
          <a:bodyPr/>
          <a:lstStyle/>
          <a:p>
            <a:r>
              <a:rPr lang="hu-HU" dirty="0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Lakossági hitelek- Jelzáloghitel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57263" y="1124744"/>
            <a:ext cx="8007225" cy="5472608"/>
          </a:xfrm>
        </p:spPr>
        <p:txBody>
          <a:bodyPr/>
          <a:lstStyle/>
          <a:p>
            <a:pPr algn="ctr">
              <a:buNone/>
              <a:defRPr/>
            </a:pPr>
            <a:endParaRPr lang="hu-HU" b="1" dirty="0" smtClean="0"/>
          </a:p>
          <a:p>
            <a:pPr algn="ctr">
              <a:buNone/>
              <a:defRPr/>
            </a:pPr>
            <a:endParaRPr lang="hu-HU" b="1" dirty="0" smtClean="0"/>
          </a:p>
          <a:p>
            <a:pPr algn="ctr">
              <a:buNone/>
              <a:defRPr/>
            </a:pPr>
            <a:endParaRPr lang="hu-HU" b="1" dirty="0" smtClean="0"/>
          </a:p>
          <a:p>
            <a:pPr algn="ctr">
              <a:buNone/>
              <a:defRPr/>
            </a:pPr>
            <a:endParaRPr lang="hu-HU" b="1" dirty="0" smtClean="0"/>
          </a:p>
          <a:p>
            <a:pPr algn="ctr">
              <a:buNone/>
              <a:defRPr/>
            </a:pPr>
            <a:endParaRPr lang="hu-HU" b="1" dirty="0" smtClean="0"/>
          </a:p>
          <a:p>
            <a:pPr algn="ctr">
              <a:buNone/>
              <a:defRPr/>
            </a:pPr>
            <a:endParaRPr lang="hu-HU" dirty="0" smtClean="0"/>
          </a:p>
          <a:p>
            <a:pPr>
              <a:buFontTx/>
              <a:buNone/>
              <a:defRPr/>
            </a:pPr>
            <a:r>
              <a:rPr lang="hu-HU" b="1" dirty="0" smtClean="0">
                <a:latin typeface="+mj-lt"/>
              </a:rPr>
              <a:t>	</a:t>
            </a:r>
          </a:p>
          <a:p>
            <a:pPr>
              <a:buFontTx/>
              <a:buNone/>
              <a:defRPr/>
            </a:pPr>
            <a:r>
              <a:rPr lang="hu-HU" b="1" dirty="0" smtClean="0">
                <a:latin typeface="+mj-lt"/>
              </a:rPr>
              <a:t>	   </a:t>
            </a:r>
            <a:r>
              <a:rPr lang="hu-HU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3,76%-4,58%  	</a:t>
            </a:r>
            <a:r>
              <a:rPr lang="hu-HU" b="1" dirty="0" smtClean="0">
                <a:solidFill>
                  <a:srgbClr val="FF0000"/>
                </a:solidFill>
                <a:latin typeface="+mj-lt"/>
              </a:rPr>
              <a:t>	</a:t>
            </a:r>
            <a:r>
              <a:rPr lang="hu-HU" b="1" dirty="0" smtClean="0">
                <a:latin typeface="+mj-lt"/>
              </a:rPr>
              <a:t>	    </a:t>
            </a:r>
            <a:r>
              <a:rPr lang="hu-HU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3,76%-4,58%</a:t>
            </a:r>
            <a:endParaRPr lang="hu-HU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76" name="Picture 4" descr="family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7180" y="5367119"/>
            <a:ext cx="1808948" cy="1438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zövegdoboz 4"/>
          <p:cNvSpPr txBox="1"/>
          <p:nvPr/>
        </p:nvSpPr>
        <p:spPr>
          <a:xfrm>
            <a:off x="1187624" y="2218597"/>
            <a:ext cx="3456384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 300.000 Ft nettó jövedelem egy szereplőnél</a:t>
            </a:r>
          </a:p>
          <a:p>
            <a:pPr>
              <a:buNone/>
            </a:pPr>
            <a:endParaRPr lang="hu-HU" sz="1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hu-HU" sz="1300" dirty="0">
                <a:latin typeface="Calibri" panose="020F0502020204030204" pitchFamily="34" charset="0"/>
                <a:cs typeface="Calibri" panose="020F0502020204030204" pitchFamily="34" charset="0"/>
              </a:rPr>
              <a:t> Min. 18 millió Ft értékű ingatlan</a:t>
            </a:r>
          </a:p>
          <a:p>
            <a:pPr>
              <a:buFont typeface="Wingdings" pitchFamily="2" charset="2"/>
              <a:buChar char="ü"/>
            </a:pPr>
            <a:r>
              <a:rPr lang="hu-HU" sz="1300" dirty="0">
                <a:latin typeface="Calibri" panose="020F0502020204030204" pitchFamily="34" charset="0"/>
                <a:cs typeface="Calibri" panose="020F0502020204030204" pitchFamily="34" charset="0"/>
              </a:rPr>
              <a:t> Min. hitelösszeg 10 millió Ft</a:t>
            </a:r>
          </a:p>
          <a:p>
            <a:pPr>
              <a:buFont typeface="Wingdings" pitchFamily="2" charset="2"/>
              <a:buChar char="ü"/>
            </a:pPr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 Kamatperiódus</a:t>
            </a:r>
            <a:r>
              <a:rPr lang="hu-HU" sz="1300" dirty="0">
                <a:latin typeface="Calibri" panose="020F0502020204030204" pitchFamily="34" charset="0"/>
                <a:cs typeface="Calibri" panose="020F0502020204030204" pitchFamily="34" charset="0"/>
              </a:rPr>
              <a:t>: 6 vagy 12 </a:t>
            </a:r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hónap</a:t>
            </a:r>
          </a:p>
          <a:p>
            <a:pPr>
              <a:buFont typeface="Wingdings" pitchFamily="2" charset="2"/>
              <a:buChar char="ü"/>
            </a:pPr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 Futamidő</a:t>
            </a:r>
            <a:r>
              <a:rPr lang="hu-HU" sz="1300" dirty="0">
                <a:latin typeface="Calibri" panose="020F0502020204030204" pitchFamily="34" charset="0"/>
                <a:cs typeface="Calibri" panose="020F0502020204030204" pitchFamily="34" charset="0"/>
              </a:rPr>
              <a:t>: 5-30 </a:t>
            </a:r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év</a:t>
            </a:r>
          </a:p>
          <a:p>
            <a:pPr>
              <a:buFont typeface="Wingdings" pitchFamily="2" charset="2"/>
              <a:buChar char="ü"/>
            </a:pPr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 Életkor: 18-70 év</a:t>
            </a:r>
          </a:p>
          <a:p>
            <a:pPr>
              <a:buNone/>
            </a:pPr>
            <a:endParaRPr lang="hu-HU" sz="1600" dirty="0" smtClean="0"/>
          </a:p>
          <a:p>
            <a:pPr>
              <a:buNone/>
            </a:pPr>
            <a:r>
              <a:rPr lang="hu-HU" sz="1600" dirty="0" smtClean="0"/>
              <a:t> </a:t>
            </a:r>
            <a:endParaRPr lang="hu-HU" sz="1600" dirty="0"/>
          </a:p>
        </p:txBody>
      </p:sp>
      <p:sp>
        <p:nvSpPr>
          <p:cNvPr id="6" name="Lekerekített téglalap 5"/>
          <p:cNvSpPr/>
          <p:nvPr/>
        </p:nvSpPr>
        <p:spPr bwMode="auto">
          <a:xfrm>
            <a:off x="1727684" y="1627563"/>
            <a:ext cx="2304256" cy="43204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128" charset="-128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1763688" y="1627563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hu-HU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Priority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 ügyfél </a:t>
            </a:r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Lefelé nyíl 9"/>
          <p:cNvSpPr/>
          <p:nvPr/>
        </p:nvSpPr>
        <p:spPr bwMode="auto">
          <a:xfrm>
            <a:off x="2517047" y="3986637"/>
            <a:ext cx="360040" cy="50405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128" charset="-128"/>
            </a:endParaRPr>
          </a:p>
        </p:txBody>
      </p:sp>
      <p:sp>
        <p:nvSpPr>
          <p:cNvPr id="11" name="Tekercs vízszintesen 10"/>
          <p:cNvSpPr/>
          <p:nvPr/>
        </p:nvSpPr>
        <p:spPr bwMode="auto">
          <a:xfrm>
            <a:off x="1472931" y="4479577"/>
            <a:ext cx="2448272" cy="1008112"/>
          </a:xfrm>
          <a:prstGeom prst="horizontalScroll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128" charset="-128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1580943" y="4615849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hu-HU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PRIORITY LAKÁSHITEL</a:t>
            </a:r>
            <a:endParaRPr lang="hu-HU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Lefelé nyíl 17"/>
          <p:cNvSpPr/>
          <p:nvPr/>
        </p:nvSpPr>
        <p:spPr bwMode="auto">
          <a:xfrm>
            <a:off x="6833087" y="3986637"/>
            <a:ext cx="360040" cy="50405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128" charset="-128"/>
            </a:endParaRPr>
          </a:p>
        </p:txBody>
      </p:sp>
      <p:sp>
        <p:nvSpPr>
          <p:cNvPr id="19" name="Tekercs vízszintesen 18"/>
          <p:cNvSpPr/>
          <p:nvPr/>
        </p:nvSpPr>
        <p:spPr bwMode="auto">
          <a:xfrm>
            <a:off x="5395192" y="4479577"/>
            <a:ext cx="3024336" cy="1008112"/>
          </a:xfrm>
          <a:prstGeom prst="horizontalScroll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128" charset="-128"/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5644955" y="4659233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hu-HU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PIACI KAMATOZÁSÚ LAKÁSHITEL</a:t>
            </a:r>
            <a:endParaRPr lang="hu-HU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Lekerekített téglalap 20"/>
          <p:cNvSpPr/>
          <p:nvPr/>
        </p:nvSpPr>
        <p:spPr bwMode="auto">
          <a:xfrm>
            <a:off x="5724128" y="1642864"/>
            <a:ext cx="2304256" cy="43204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128" charset="-128"/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5570485" y="1642864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Standard</a:t>
            </a:r>
            <a:r>
              <a:rPr lang="hu-HU" dirty="0" smtClean="0"/>
              <a:t> ügyfél</a:t>
            </a:r>
            <a:endParaRPr lang="hu-HU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5061725" y="2229091"/>
            <a:ext cx="334103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hu-HU" sz="1400" dirty="0" smtClean="0"/>
              <a:t> </a:t>
            </a:r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120.000 Ft nettó jövedelem akár több szereplő esetén</a:t>
            </a:r>
          </a:p>
          <a:p>
            <a:pPr>
              <a:buFont typeface="Wingdings" pitchFamily="2" charset="2"/>
              <a:buChar char="ü"/>
            </a:pPr>
            <a:r>
              <a:rPr lang="hu-HU" sz="1300" dirty="0">
                <a:latin typeface="Calibri" panose="020F0502020204030204" pitchFamily="34" charset="0"/>
                <a:cs typeface="Calibri" panose="020F0502020204030204" pitchFamily="34" charset="0"/>
              </a:rPr>
              <a:t> Min. 4 millió Ft menekülési értékű ingatlan</a:t>
            </a:r>
          </a:p>
          <a:p>
            <a:pPr>
              <a:buFont typeface="Wingdings" pitchFamily="2" charset="2"/>
              <a:buChar char="ü"/>
            </a:pPr>
            <a:r>
              <a:rPr lang="hu-HU" sz="1300" dirty="0">
                <a:latin typeface="Calibri" panose="020F0502020204030204" pitchFamily="34" charset="0"/>
                <a:cs typeface="Calibri" panose="020F0502020204030204" pitchFamily="34" charset="0"/>
              </a:rPr>
              <a:t> Min. hitelösszeg 1 millió </a:t>
            </a:r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Ft</a:t>
            </a:r>
          </a:p>
          <a:p>
            <a:pPr>
              <a:buFont typeface="Wingdings" pitchFamily="2" charset="2"/>
              <a:buChar char="ü"/>
            </a:pPr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 Kamatperiódus</a:t>
            </a:r>
            <a:r>
              <a:rPr lang="hu-HU" sz="1300" dirty="0">
                <a:latin typeface="Calibri" panose="020F0502020204030204" pitchFamily="34" charset="0"/>
                <a:cs typeface="Calibri" panose="020F0502020204030204" pitchFamily="34" charset="0"/>
              </a:rPr>
              <a:t>: 6 vagy 12 </a:t>
            </a:r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hónap</a:t>
            </a:r>
            <a:endParaRPr lang="hu-HU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hu-HU" sz="1300" dirty="0">
                <a:latin typeface="Calibri" panose="020F0502020204030204" pitchFamily="34" charset="0"/>
                <a:cs typeface="Calibri" panose="020F0502020204030204" pitchFamily="34" charset="0"/>
              </a:rPr>
              <a:t> Futamidő: 5-30 év</a:t>
            </a:r>
          </a:p>
          <a:p>
            <a:pPr>
              <a:buFont typeface="Wingdings" pitchFamily="2" charset="2"/>
              <a:buChar char="ü"/>
            </a:pPr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 Életkor</a:t>
            </a:r>
            <a:r>
              <a:rPr lang="hu-HU" sz="13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18-70 év</a:t>
            </a:r>
            <a:endParaRPr lang="hu-HU" sz="1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899592" y="1124744"/>
            <a:ext cx="7848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r>
              <a:rPr lang="hu-H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Lakáscélú hitelek és lakáscélú hitelkiváltás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0" grpId="0" animBg="1"/>
      <p:bldP spid="11" grpId="0" animBg="1"/>
      <p:bldP spid="14" grpId="0"/>
      <p:bldP spid="18" grpId="0" animBg="1"/>
      <p:bldP spid="19" grpId="0" animBg="1"/>
      <p:bldP spid="20" grpId="0"/>
      <p:bldP spid="21" grpId="0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1"/>
          <p:cNvSpPr>
            <a:spLocks noGrp="1"/>
          </p:cNvSpPr>
          <p:nvPr>
            <p:ph type="title"/>
          </p:nvPr>
        </p:nvSpPr>
        <p:spPr>
          <a:xfrm>
            <a:off x="1043608" y="545362"/>
            <a:ext cx="5603875" cy="673100"/>
          </a:xfrm>
        </p:spPr>
        <p:txBody>
          <a:bodyPr/>
          <a:lstStyle/>
          <a:p>
            <a:r>
              <a:rPr lang="hu-HU" dirty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Lakossági hitelek- Jelzáloghitel</a:t>
            </a:r>
            <a:endParaRPr lang="hu-HU" dirty="0" smtClean="0">
              <a:latin typeface="Calibri" panose="020F0502020204030204" pitchFamily="34" charset="0"/>
              <a:ea typeface="ＭＳ Ｐゴシック" pitchFamily="34" charset="-128"/>
              <a:cs typeface="Calibri" panose="020F0502020204030204" pitchFamily="34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032" y="1218462"/>
            <a:ext cx="7058363" cy="3744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9506" y="1620134"/>
            <a:ext cx="5760305" cy="1008112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hu-H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Külföldi jövedelemmel rendelkező devizabelföldi ügyfelek</a:t>
            </a:r>
          </a:p>
          <a:p>
            <a:pPr algn="ctr">
              <a:buFontTx/>
              <a:buNone/>
              <a:defRPr/>
            </a:pPr>
            <a:endParaRPr lang="hu-HU" b="1" dirty="0" smtClean="0"/>
          </a:p>
          <a:p>
            <a:pPr algn="ctr">
              <a:buFontTx/>
              <a:buNone/>
              <a:defRPr/>
            </a:pPr>
            <a:endParaRPr lang="hu-HU" b="1" dirty="0" smtClean="0"/>
          </a:p>
          <a:p>
            <a:pPr algn="ctr">
              <a:buFontTx/>
              <a:buNone/>
              <a:defRPr/>
            </a:pPr>
            <a:endParaRPr lang="hu-HU" b="1" dirty="0" smtClean="0"/>
          </a:p>
          <a:p>
            <a:pPr algn="ctr">
              <a:buFontTx/>
              <a:buNone/>
              <a:defRPr/>
            </a:pPr>
            <a:endParaRPr lang="hu-HU" b="1" dirty="0" smtClean="0"/>
          </a:p>
          <a:p>
            <a:pPr algn="ctr">
              <a:buFontTx/>
              <a:buNone/>
              <a:defRPr/>
            </a:pPr>
            <a:endParaRPr lang="hu-HU" b="1" dirty="0" smtClean="0"/>
          </a:p>
          <a:p>
            <a:pPr algn="ctr">
              <a:buFontTx/>
              <a:buNone/>
              <a:defRPr/>
            </a:pPr>
            <a:endParaRPr lang="hu-HU" dirty="0" smtClean="0"/>
          </a:p>
          <a:p>
            <a:pPr>
              <a:buFontTx/>
              <a:buNone/>
              <a:defRPr/>
            </a:pPr>
            <a:r>
              <a:rPr lang="hu-HU" b="1" dirty="0" smtClean="0">
                <a:latin typeface="+mj-lt"/>
              </a:rPr>
              <a:t>			</a:t>
            </a:r>
            <a:endParaRPr lang="hu-HU" dirty="0">
              <a:latin typeface="+mj-lt"/>
            </a:endParaRPr>
          </a:p>
        </p:txBody>
      </p:sp>
      <p:sp>
        <p:nvSpPr>
          <p:cNvPr id="17412" name="Szövegdoboz 14"/>
          <p:cNvSpPr txBox="1">
            <a:spLocks noChangeArrowheads="1"/>
          </p:cNvSpPr>
          <p:nvPr/>
        </p:nvSpPr>
        <p:spPr bwMode="auto">
          <a:xfrm>
            <a:off x="849509" y="1957065"/>
            <a:ext cx="5792257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Char char="ü"/>
            </a:pPr>
            <a:r>
              <a:rPr lang="hu-HU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LTV </a:t>
            </a:r>
            <a:r>
              <a:rPr lang="hu-HU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max</a:t>
            </a:r>
            <a:r>
              <a:rPr lang="hu-HU" sz="1800" dirty="0">
                <a:latin typeface="Calibri" panose="020F0502020204030204" pitchFamily="34" charset="0"/>
                <a:cs typeface="Calibri" panose="020F0502020204030204" pitchFamily="34" charset="0"/>
              </a:rPr>
              <a:t> 55</a:t>
            </a:r>
            <a:r>
              <a:rPr lang="hu-HU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%</a:t>
            </a:r>
          </a:p>
          <a:p>
            <a:pPr>
              <a:buFont typeface="Wingdings" pitchFamily="2" charset="2"/>
              <a:buChar char="ü"/>
            </a:pPr>
            <a:r>
              <a:rPr lang="hu-HU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5 devizanemben érkező jövedelem (EUR, USD, CHF, GBP, RUB)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ü"/>
            </a:pPr>
            <a:endParaRPr lang="hu-HU" dirty="0"/>
          </a:p>
        </p:txBody>
      </p:sp>
      <p:sp>
        <p:nvSpPr>
          <p:cNvPr id="17413" name="Lefelé nyíl 17"/>
          <p:cNvSpPr>
            <a:spLocks noChangeArrowheads="1"/>
          </p:cNvSpPr>
          <p:nvPr/>
        </p:nvSpPr>
        <p:spPr bwMode="auto">
          <a:xfrm rot="16200000">
            <a:off x="6734592" y="3177147"/>
            <a:ext cx="358775" cy="503237"/>
          </a:xfrm>
          <a:prstGeom prst="downArrow">
            <a:avLst>
              <a:gd name="adj1" fmla="val 50000"/>
              <a:gd name="adj2" fmla="val 5009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hu-HU" sz="2400">
              <a:solidFill>
                <a:schemeClr val="tx1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7414" name="Tekercs vízszintesen 18"/>
          <p:cNvSpPr>
            <a:spLocks noChangeArrowheads="1"/>
          </p:cNvSpPr>
          <p:nvPr/>
        </p:nvSpPr>
        <p:spPr bwMode="auto">
          <a:xfrm>
            <a:off x="7096998" y="741145"/>
            <a:ext cx="1934877" cy="737099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hu-HU" sz="2400">
              <a:solidFill>
                <a:schemeClr val="tx1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7415" name="Szövegdoboz 19"/>
          <p:cNvSpPr txBox="1">
            <a:spLocks noChangeArrowheads="1"/>
          </p:cNvSpPr>
          <p:nvPr/>
        </p:nvSpPr>
        <p:spPr bwMode="auto">
          <a:xfrm>
            <a:off x="6762055" y="860148"/>
            <a:ext cx="2736850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hu-HU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PIACI KAMATOZÁSÚ </a:t>
            </a:r>
            <a:endParaRPr lang="hu-HU" sz="14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hu-HU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LAKÁSHITEL</a:t>
            </a:r>
            <a:endParaRPr lang="hu-HU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7231774" y="1624757"/>
            <a:ext cx="1800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hu-HU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3,76%-4,58%</a:t>
            </a:r>
            <a:endParaRPr lang="hu-H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Lefelé nyíl 17"/>
          <p:cNvSpPr>
            <a:spLocks noChangeArrowheads="1"/>
          </p:cNvSpPr>
          <p:nvPr/>
        </p:nvSpPr>
        <p:spPr bwMode="auto">
          <a:xfrm rot="16200000">
            <a:off x="6768813" y="1610570"/>
            <a:ext cx="358775" cy="503237"/>
          </a:xfrm>
          <a:prstGeom prst="downArrow">
            <a:avLst>
              <a:gd name="adj1" fmla="val 50000"/>
              <a:gd name="adj2" fmla="val 5009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hu-HU" sz="2400">
              <a:solidFill>
                <a:schemeClr val="tx1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7316716" y="3216249"/>
            <a:ext cx="1800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hu-HU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4,76%</a:t>
            </a:r>
            <a:endParaRPr lang="hu-H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artalom helye 2"/>
          <p:cNvSpPr txBox="1">
            <a:spLocks/>
          </p:cNvSpPr>
          <p:nvPr/>
        </p:nvSpPr>
        <p:spPr bwMode="auto">
          <a:xfrm>
            <a:off x="834278" y="3069738"/>
            <a:ext cx="5760305" cy="115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 baseline="0">
                <a:solidFill>
                  <a:srgbClr val="00703C"/>
                </a:solidFill>
                <a:latin typeface="Arial" pitchFamily="34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rgbClr val="00703C"/>
                </a:solidFill>
                <a:latin typeface="Arial" pitchFamily="34" charset="0"/>
                <a:ea typeface="ＭＳ Ｐゴシック" charset="0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rgbClr val="00703C"/>
                </a:solidFill>
                <a:latin typeface="Arial" pitchFamily="34" charset="0"/>
                <a:ea typeface="ＭＳ Ｐゴシック" charset="0"/>
              </a:defRPr>
            </a:lvl3pPr>
            <a:lvl4pPr marL="15621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rgbClr val="404040"/>
                </a:solidFill>
                <a:latin typeface="Arial" pitchFamily="34" charset="0"/>
                <a:ea typeface="ＭＳ Ｐゴシック" charset="0"/>
              </a:defRPr>
            </a:lvl4pPr>
            <a:lvl5pPr marL="1981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rgbClr val="404040"/>
                </a:solidFill>
                <a:latin typeface="Arial" pitchFamily="34" charset="0"/>
                <a:ea typeface="ＭＳ Ｐゴシック" charset="0"/>
              </a:defRPr>
            </a:lvl5pPr>
            <a:lvl6pPr marL="2438400" indent="-228600" algn="l" rt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04040"/>
                </a:solidFill>
                <a:latin typeface="+mn-lt"/>
                <a:ea typeface="+mn-ea"/>
              </a:defRPr>
            </a:lvl6pPr>
            <a:lvl7pPr marL="2895600" indent="-228600" algn="l" rt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04040"/>
                </a:solidFill>
                <a:latin typeface="+mn-lt"/>
                <a:ea typeface="+mn-ea"/>
              </a:defRPr>
            </a:lvl7pPr>
            <a:lvl8pPr marL="3352800" indent="-228600" algn="l" rt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04040"/>
                </a:solidFill>
                <a:latin typeface="+mn-lt"/>
                <a:ea typeface="+mn-ea"/>
              </a:defRPr>
            </a:lvl8pPr>
            <a:lvl9pPr marL="3810000" indent="-228600" algn="l" rt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04040"/>
                </a:solidFill>
                <a:latin typeface="+mn-lt"/>
                <a:ea typeface="+mn-ea"/>
              </a:defRPr>
            </a:lvl9pPr>
          </a:lstStyle>
          <a:p>
            <a:pPr>
              <a:buNone/>
              <a:defRPr/>
            </a:pPr>
            <a:r>
              <a:rPr lang="hu-HU" sz="1600" b="1" dirty="0">
                <a:latin typeface="Calibri" panose="020F0502020204030204" pitchFamily="34" charset="0"/>
                <a:cs typeface="Calibri" panose="020F0502020204030204" pitchFamily="34" charset="0"/>
              </a:rPr>
              <a:t>Devizakülföldi </a:t>
            </a:r>
            <a:r>
              <a:rPr lang="hu-H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ügyfelek lakáshitele</a:t>
            </a:r>
          </a:p>
          <a:p>
            <a:pPr>
              <a:buFont typeface="Wingdings" pitchFamily="2" charset="2"/>
              <a:buChar char="ü"/>
            </a:pPr>
            <a:r>
              <a:rPr lang="hu-HU" sz="1800" dirty="0">
                <a:latin typeface="Calibri" panose="020F0502020204030204" pitchFamily="34" charset="0"/>
                <a:cs typeface="Calibri" panose="020F0502020204030204" pitchFamily="34" charset="0"/>
              </a:rPr>
              <a:t>LTV </a:t>
            </a:r>
            <a:r>
              <a:rPr lang="hu-HU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max</a:t>
            </a:r>
            <a:r>
              <a:rPr lang="hu-HU" sz="1800" dirty="0">
                <a:latin typeface="Calibri" panose="020F0502020204030204" pitchFamily="34" charset="0"/>
                <a:cs typeface="Calibri" panose="020F0502020204030204" pitchFamily="34" charset="0"/>
              </a:rPr>
              <a:t> 55%</a:t>
            </a:r>
          </a:p>
          <a:p>
            <a:pPr marL="0" indent="0">
              <a:buNone/>
              <a:defRPr/>
            </a:pPr>
            <a:endParaRPr lang="hu-HU" sz="1400" dirty="0" smtClean="0"/>
          </a:p>
          <a:p>
            <a:pPr>
              <a:buFont typeface="Wingdings" pitchFamily="2" charset="2"/>
              <a:buChar char="ü"/>
              <a:defRPr/>
            </a:pPr>
            <a:endParaRPr lang="hu-HU" sz="1400" dirty="0" smtClean="0">
              <a:ea typeface="ＭＳ Ｐゴシック" pitchFamily="34" charset="-128"/>
              <a:cs typeface="+mn-cs"/>
            </a:endParaRPr>
          </a:p>
          <a:p>
            <a:pPr>
              <a:buFontTx/>
              <a:buNone/>
              <a:defRPr/>
            </a:pPr>
            <a:endParaRPr lang="hu-HU" b="1" kern="0" dirty="0" smtClean="0"/>
          </a:p>
          <a:p>
            <a:pPr algn="ctr">
              <a:buFontTx/>
              <a:buNone/>
              <a:defRPr/>
            </a:pPr>
            <a:endParaRPr lang="hu-HU" b="1" kern="0" dirty="0" smtClean="0"/>
          </a:p>
          <a:p>
            <a:pPr algn="ctr">
              <a:buFontTx/>
              <a:buNone/>
              <a:defRPr/>
            </a:pPr>
            <a:endParaRPr lang="hu-HU" b="1" kern="0" dirty="0" smtClean="0"/>
          </a:p>
          <a:p>
            <a:pPr algn="ctr">
              <a:buFontTx/>
              <a:buNone/>
              <a:defRPr/>
            </a:pPr>
            <a:endParaRPr lang="hu-HU" b="1" kern="0" dirty="0" smtClean="0"/>
          </a:p>
          <a:p>
            <a:pPr algn="ctr">
              <a:buFontTx/>
              <a:buNone/>
              <a:defRPr/>
            </a:pPr>
            <a:endParaRPr lang="hu-HU" b="1" kern="0" dirty="0" smtClean="0"/>
          </a:p>
          <a:p>
            <a:pPr algn="ctr">
              <a:buFontTx/>
              <a:buNone/>
              <a:defRPr/>
            </a:pPr>
            <a:endParaRPr lang="hu-HU" kern="0" dirty="0" smtClean="0"/>
          </a:p>
          <a:p>
            <a:pPr>
              <a:buFontTx/>
              <a:buNone/>
              <a:defRPr/>
            </a:pPr>
            <a:r>
              <a:rPr lang="hu-HU" b="1" kern="0" dirty="0" smtClean="0">
                <a:latin typeface="+mj-lt"/>
              </a:rPr>
              <a:t>			</a:t>
            </a:r>
            <a:endParaRPr lang="hu-HU" kern="0" dirty="0">
              <a:latin typeface="+mj-lt"/>
            </a:endParaRPr>
          </a:p>
        </p:txBody>
      </p:sp>
      <p:sp>
        <p:nvSpPr>
          <p:cNvPr id="17" name="Cím 1"/>
          <p:cNvSpPr txBox="1">
            <a:spLocks/>
          </p:cNvSpPr>
          <p:nvPr/>
        </p:nvSpPr>
        <p:spPr bwMode="auto">
          <a:xfrm>
            <a:off x="990708" y="570458"/>
            <a:ext cx="56038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 baseline="0">
                <a:solidFill>
                  <a:srgbClr val="00703C"/>
                </a:solidFill>
                <a:latin typeface="Arial" pitchFamily="34" charset="0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9pPr>
          </a:lstStyle>
          <a:p>
            <a:pPr>
              <a:buFontTx/>
              <a:buNone/>
            </a:pPr>
            <a:r>
              <a:rPr lang="hu-HU" kern="0" dirty="0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Lakossági hitelek- Jelzáloghitel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7249490" y="4661230"/>
            <a:ext cx="1800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hu-HU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4,76%</a:t>
            </a:r>
            <a:endParaRPr lang="hu-H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Lefelé nyíl 17"/>
          <p:cNvSpPr>
            <a:spLocks noChangeArrowheads="1"/>
          </p:cNvSpPr>
          <p:nvPr/>
        </p:nvSpPr>
        <p:spPr bwMode="auto">
          <a:xfrm rot="16200000">
            <a:off x="6782329" y="4630334"/>
            <a:ext cx="358775" cy="503237"/>
          </a:xfrm>
          <a:prstGeom prst="downArrow">
            <a:avLst>
              <a:gd name="adj1" fmla="val 50000"/>
              <a:gd name="adj2" fmla="val 5009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hu-HU" sz="2400">
              <a:solidFill>
                <a:schemeClr val="tx1"/>
              </a:solidFill>
              <a:ea typeface="ヒラギノ角ゴ Pro W3"/>
              <a:cs typeface="ヒラギノ角ゴ Pro W3"/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5814" y="3620107"/>
            <a:ext cx="1411475" cy="1043264"/>
          </a:xfrm>
          <a:prstGeom prst="rect">
            <a:avLst/>
          </a:prstGeom>
          <a:ln w="25400">
            <a:solidFill>
              <a:srgbClr val="00703C"/>
            </a:solidFill>
          </a:ln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814" y="2062389"/>
            <a:ext cx="1429332" cy="934563"/>
          </a:xfrm>
          <a:prstGeom prst="rect">
            <a:avLst/>
          </a:prstGeom>
          <a:ln w="25400">
            <a:solidFill>
              <a:srgbClr val="00703C"/>
            </a:solidFill>
          </a:ln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440" y="5063463"/>
            <a:ext cx="1405706" cy="1039000"/>
          </a:xfrm>
          <a:prstGeom prst="rect">
            <a:avLst/>
          </a:prstGeom>
          <a:ln w="25400">
            <a:solidFill>
              <a:srgbClr val="00703C"/>
            </a:solidFill>
          </a:ln>
        </p:spPr>
      </p:pic>
      <p:sp>
        <p:nvSpPr>
          <p:cNvPr id="24" name="Tartalom helye 2"/>
          <p:cNvSpPr txBox="1">
            <a:spLocks/>
          </p:cNvSpPr>
          <p:nvPr/>
        </p:nvSpPr>
        <p:spPr bwMode="auto">
          <a:xfrm>
            <a:off x="815697" y="4426095"/>
            <a:ext cx="5760305" cy="115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 baseline="0">
                <a:solidFill>
                  <a:srgbClr val="00703C"/>
                </a:solidFill>
                <a:latin typeface="Arial" pitchFamily="34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rgbClr val="00703C"/>
                </a:solidFill>
                <a:latin typeface="Arial" pitchFamily="34" charset="0"/>
                <a:ea typeface="ＭＳ Ｐゴシック" charset="0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rgbClr val="00703C"/>
                </a:solidFill>
                <a:latin typeface="Arial" pitchFamily="34" charset="0"/>
                <a:ea typeface="ＭＳ Ｐゴシック" charset="0"/>
              </a:defRPr>
            </a:lvl3pPr>
            <a:lvl4pPr marL="15621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rgbClr val="404040"/>
                </a:solidFill>
                <a:latin typeface="Arial" pitchFamily="34" charset="0"/>
                <a:ea typeface="ＭＳ Ｐゴシック" charset="0"/>
              </a:defRPr>
            </a:lvl4pPr>
            <a:lvl5pPr marL="1981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rgbClr val="404040"/>
                </a:solidFill>
                <a:latin typeface="Arial" pitchFamily="34" charset="0"/>
                <a:ea typeface="ＭＳ Ｐゴシック" charset="0"/>
              </a:defRPr>
            </a:lvl5pPr>
            <a:lvl6pPr marL="2438400" indent="-228600" algn="l" rt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04040"/>
                </a:solidFill>
                <a:latin typeface="+mn-lt"/>
                <a:ea typeface="+mn-ea"/>
              </a:defRPr>
            </a:lvl6pPr>
            <a:lvl7pPr marL="2895600" indent="-228600" algn="l" rt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04040"/>
                </a:solidFill>
                <a:latin typeface="+mn-lt"/>
                <a:ea typeface="+mn-ea"/>
              </a:defRPr>
            </a:lvl7pPr>
            <a:lvl8pPr marL="3352800" indent="-228600" algn="l" rt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04040"/>
                </a:solidFill>
                <a:latin typeface="+mn-lt"/>
                <a:ea typeface="+mn-ea"/>
              </a:defRPr>
            </a:lvl8pPr>
            <a:lvl9pPr marL="3810000" indent="-228600" algn="l" rt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04040"/>
                </a:solidFill>
                <a:latin typeface="+mn-lt"/>
                <a:ea typeface="+mn-ea"/>
              </a:defRPr>
            </a:lvl9pPr>
          </a:lstStyle>
          <a:p>
            <a:pPr>
              <a:buNone/>
              <a:defRPr/>
            </a:pPr>
            <a:r>
              <a:rPr lang="hu-H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Orosz ügyfelek lakáshitele</a:t>
            </a:r>
          </a:p>
          <a:p>
            <a:pPr>
              <a:buFont typeface="Wingdings" pitchFamily="2" charset="2"/>
              <a:buChar char="ü"/>
            </a:pPr>
            <a:r>
              <a:rPr lang="hu-HU" sz="1800" dirty="0">
                <a:latin typeface="Calibri" panose="020F0502020204030204" pitchFamily="34" charset="0"/>
                <a:cs typeface="Calibri" panose="020F0502020204030204" pitchFamily="34" charset="0"/>
              </a:rPr>
              <a:t>LTV </a:t>
            </a:r>
            <a:r>
              <a:rPr lang="hu-HU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max</a:t>
            </a:r>
            <a:r>
              <a:rPr lang="hu-HU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50%</a:t>
            </a:r>
          </a:p>
          <a:p>
            <a:pPr>
              <a:buFont typeface="Wingdings" pitchFamily="2" charset="2"/>
              <a:buChar char="ü"/>
            </a:pPr>
            <a:r>
              <a:rPr lang="hu-HU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Orosz nyelvű ügyintézés: Rákóczi út, Istenhegyi út, Fehérhajó utca, Városliget, Keszthely</a:t>
            </a:r>
            <a:endParaRPr lang="hu-HU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hu-HU" sz="1400" dirty="0" smtClean="0"/>
          </a:p>
          <a:p>
            <a:pPr>
              <a:buFont typeface="Wingdings" pitchFamily="2" charset="2"/>
              <a:buChar char="ü"/>
              <a:defRPr/>
            </a:pPr>
            <a:endParaRPr lang="hu-HU" sz="1400" dirty="0" smtClean="0">
              <a:ea typeface="ＭＳ Ｐゴシック" pitchFamily="34" charset="-128"/>
              <a:cs typeface="+mn-cs"/>
            </a:endParaRPr>
          </a:p>
          <a:p>
            <a:pPr>
              <a:buFontTx/>
              <a:buNone/>
              <a:defRPr/>
            </a:pPr>
            <a:endParaRPr lang="hu-HU" b="1" kern="0" dirty="0" smtClean="0"/>
          </a:p>
          <a:p>
            <a:pPr algn="ctr">
              <a:buFontTx/>
              <a:buNone/>
              <a:defRPr/>
            </a:pPr>
            <a:endParaRPr lang="hu-HU" b="1" kern="0" dirty="0" smtClean="0"/>
          </a:p>
          <a:p>
            <a:pPr algn="ctr">
              <a:buFontTx/>
              <a:buNone/>
              <a:defRPr/>
            </a:pPr>
            <a:endParaRPr lang="hu-HU" b="1" kern="0" dirty="0" smtClean="0"/>
          </a:p>
          <a:p>
            <a:pPr algn="ctr">
              <a:buFontTx/>
              <a:buNone/>
              <a:defRPr/>
            </a:pPr>
            <a:endParaRPr lang="hu-HU" b="1" kern="0" dirty="0" smtClean="0"/>
          </a:p>
          <a:p>
            <a:pPr algn="ctr">
              <a:buFontTx/>
              <a:buNone/>
              <a:defRPr/>
            </a:pPr>
            <a:endParaRPr lang="hu-HU" b="1" kern="0" dirty="0" smtClean="0"/>
          </a:p>
          <a:p>
            <a:pPr algn="ctr">
              <a:buFontTx/>
              <a:buNone/>
              <a:defRPr/>
            </a:pPr>
            <a:endParaRPr lang="hu-HU" kern="0" dirty="0" smtClean="0"/>
          </a:p>
          <a:p>
            <a:pPr>
              <a:buFontTx/>
              <a:buNone/>
              <a:defRPr/>
            </a:pPr>
            <a:r>
              <a:rPr lang="hu-HU" b="1" kern="0" dirty="0" smtClean="0">
                <a:latin typeface="+mj-lt"/>
              </a:rPr>
              <a:t>			</a:t>
            </a:r>
            <a:endParaRPr lang="hu-HU" kern="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14" grpId="0" animBg="1"/>
      <p:bldP spid="17415" grpId="0"/>
      <p:bldP spid="11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"/>
          <p:cNvSpPr>
            <a:spLocks noGrp="1"/>
          </p:cNvSpPr>
          <p:nvPr>
            <p:ph type="title"/>
          </p:nvPr>
        </p:nvSpPr>
        <p:spPr>
          <a:xfrm>
            <a:off x="1043608" y="584404"/>
            <a:ext cx="5603875" cy="673100"/>
          </a:xfrm>
        </p:spPr>
        <p:txBody>
          <a:bodyPr/>
          <a:lstStyle/>
          <a:p>
            <a:r>
              <a:rPr lang="hu-HU" dirty="0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Lakossági hitelek- Szabad felhasználású hitel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088" y="1125538"/>
            <a:ext cx="8137525" cy="5472112"/>
          </a:xfrm>
        </p:spPr>
        <p:txBody>
          <a:bodyPr/>
          <a:lstStyle/>
          <a:p>
            <a:pPr>
              <a:buFontTx/>
              <a:buNone/>
              <a:defRPr/>
            </a:pPr>
            <a:endParaRPr lang="hu-HU" sz="2000" b="1" dirty="0" smtClean="0"/>
          </a:p>
          <a:p>
            <a:pPr>
              <a:buFontTx/>
              <a:buNone/>
              <a:defRPr/>
            </a:pPr>
            <a:r>
              <a:rPr lang="hu-H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Szabad felhasználású jelzáloghitel esetén: </a:t>
            </a:r>
            <a:r>
              <a:rPr lang="hu-HU" sz="2000" b="1" dirty="0" smtClean="0"/>
              <a:t>		        								</a:t>
            </a:r>
          </a:p>
          <a:p>
            <a:pPr algn="ctr">
              <a:buFontTx/>
              <a:buNone/>
              <a:defRPr/>
            </a:pPr>
            <a:endParaRPr lang="hu-HU" b="1" dirty="0" smtClean="0"/>
          </a:p>
          <a:p>
            <a:pPr algn="ctr">
              <a:buFontTx/>
              <a:buNone/>
              <a:defRPr/>
            </a:pPr>
            <a:endParaRPr lang="hu-HU" b="1" dirty="0" smtClean="0"/>
          </a:p>
          <a:p>
            <a:pPr algn="ctr">
              <a:buFontTx/>
              <a:buNone/>
              <a:defRPr/>
            </a:pPr>
            <a:endParaRPr lang="hu-HU" b="1" dirty="0" smtClean="0"/>
          </a:p>
          <a:p>
            <a:pPr algn="ctr">
              <a:buFontTx/>
              <a:buNone/>
              <a:defRPr/>
            </a:pPr>
            <a:endParaRPr lang="hu-HU" b="1" dirty="0" smtClean="0"/>
          </a:p>
          <a:p>
            <a:pPr algn="ctr">
              <a:buFontTx/>
              <a:buNone/>
              <a:defRPr/>
            </a:pPr>
            <a:endParaRPr lang="hu-HU" dirty="0" smtClean="0"/>
          </a:p>
          <a:p>
            <a:pPr>
              <a:buFontTx/>
              <a:buNone/>
              <a:defRPr/>
            </a:pPr>
            <a:r>
              <a:rPr lang="hu-HU" b="1" dirty="0" smtClean="0">
                <a:latin typeface="+mj-lt"/>
              </a:rPr>
              <a:t>				</a:t>
            </a:r>
            <a:endParaRPr lang="hu-HU" b="1" dirty="0" smtClean="0"/>
          </a:p>
          <a:p>
            <a:pPr>
              <a:buFontTx/>
              <a:buNone/>
              <a:defRPr/>
            </a:pPr>
            <a:endParaRPr lang="hu-HU" dirty="0">
              <a:latin typeface="+mj-lt"/>
            </a:endParaRPr>
          </a:p>
        </p:txBody>
      </p:sp>
      <p:sp>
        <p:nvSpPr>
          <p:cNvPr id="19464" name="Szövegdoboz 20"/>
          <p:cNvSpPr txBox="1">
            <a:spLocks noChangeArrowheads="1"/>
          </p:cNvSpPr>
          <p:nvPr/>
        </p:nvSpPr>
        <p:spPr bwMode="auto">
          <a:xfrm>
            <a:off x="4716016" y="2204864"/>
            <a:ext cx="3024187" cy="169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Char char="ü"/>
            </a:pPr>
            <a:r>
              <a:rPr lang="hu-HU" sz="1600" dirty="0"/>
              <a:t> </a:t>
            </a:r>
            <a:r>
              <a:rPr lang="hu-HU" sz="1800" dirty="0">
                <a:latin typeface="Calibri" panose="020F0502020204030204" pitchFamily="34" charset="0"/>
                <a:cs typeface="Calibri" panose="020F0502020204030204" pitchFamily="34" charset="0"/>
              </a:rPr>
              <a:t>120.000 Ft nettó jövedelem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ü"/>
            </a:pPr>
            <a:r>
              <a:rPr lang="hu-HU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Kamatperiódus: 6 /12 hó</a:t>
            </a:r>
            <a:endParaRPr lang="hu-HU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ü"/>
            </a:pPr>
            <a:r>
              <a:rPr lang="hu-HU" sz="1800" dirty="0">
                <a:latin typeface="Calibri" panose="020F0502020204030204" pitchFamily="34" charset="0"/>
                <a:cs typeface="Calibri" panose="020F0502020204030204" pitchFamily="34" charset="0"/>
              </a:rPr>
              <a:t> Min. hitelösszeg 1 millió Ft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ü"/>
            </a:pPr>
            <a:r>
              <a:rPr lang="hu-HU" sz="1800" dirty="0">
                <a:latin typeface="Calibri" panose="020F0502020204030204" pitchFamily="34" charset="0"/>
                <a:cs typeface="Calibri" panose="020F0502020204030204" pitchFamily="34" charset="0"/>
              </a:rPr>
              <a:t> Futamidő: 3-30 év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ü"/>
            </a:pPr>
            <a:r>
              <a:rPr lang="hu-HU" sz="1800" dirty="0">
                <a:latin typeface="Calibri" panose="020F0502020204030204" pitchFamily="34" charset="0"/>
                <a:cs typeface="Calibri" panose="020F0502020204030204" pitchFamily="34" charset="0"/>
              </a:rPr>
              <a:t> LTV </a:t>
            </a:r>
            <a:r>
              <a:rPr lang="hu-HU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max</a:t>
            </a:r>
            <a:r>
              <a:rPr lang="hu-HU" sz="1800" dirty="0">
                <a:latin typeface="Calibri" panose="020F0502020204030204" pitchFamily="34" charset="0"/>
                <a:cs typeface="Calibri" panose="020F0502020204030204" pitchFamily="34" charset="0"/>
              </a:rPr>
              <a:t>. 70%</a:t>
            </a:r>
          </a:p>
        </p:txBody>
      </p:sp>
      <p:sp>
        <p:nvSpPr>
          <p:cNvPr id="19465" name="Lefelé nyíl 23"/>
          <p:cNvSpPr>
            <a:spLocks noChangeArrowheads="1"/>
          </p:cNvSpPr>
          <p:nvPr/>
        </p:nvSpPr>
        <p:spPr bwMode="auto">
          <a:xfrm>
            <a:off x="5292080" y="3972427"/>
            <a:ext cx="360363" cy="504825"/>
          </a:xfrm>
          <a:prstGeom prst="downArrow">
            <a:avLst>
              <a:gd name="adj1" fmla="val 50000"/>
              <a:gd name="adj2" fmla="val 5003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hu-HU" sz="2400">
              <a:solidFill>
                <a:schemeClr val="tx1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9466" name="Tekercs vízszintesen 24"/>
          <p:cNvSpPr>
            <a:spLocks noChangeArrowheads="1"/>
          </p:cNvSpPr>
          <p:nvPr/>
        </p:nvSpPr>
        <p:spPr bwMode="auto">
          <a:xfrm>
            <a:off x="3780780" y="4574380"/>
            <a:ext cx="3382962" cy="1008063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hu-HU" sz="2400">
              <a:solidFill>
                <a:schemeClr val="tx1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9467" name="Szövegdoboz 25"/>
          <p:cNvSpPr txBox="1">
            <a:spLocks noChangeArrowheads="1"/>
          </p:cNvSpPr>
          <p:nvPr/>
        </p:nvSpPr>
        <p:spPr bwMode="auto">
          <a:xfrm>
            <a:off x="3923655" y="4724400"/>
            <a:ext cx="32400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SZABAD FELHASZNÁLÁSÚ HITEL</a:t>
            </a:r>
          </a:p>
        </p:txBody>
      </p:sp>
      <p:pic>
        <p:nvPicPr>
          <p:cNvPr id="1946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2087" y="2315784"/>
            <a:ext cx="1684338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9" name="Szövegdoboz 28"/>
          <p:cNvSpPr txBox="1">
            <a:spLocks noChangeArrowheads="1"/>
          </p:cNvSpPr>
          <p:nvPr/>
        </p:nvSpPr>
        <p:spPr bwMode="auto">
          <a:xfrm>
            <a:off x="4212121" y="5766768"/>
            <a:ext cx="25202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hu-HU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7,26%- 7,28% </a:t>
            </a:r>
            <a:r>
              <a:rPr lang="hu-HU" sz="2800" b="1" dirty="0"/>
              <a:t>	  	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91797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animBg="1"/>
      <p:bldP spid="19466" grpId="0" animBg="1"/>
      <p:bldP spid="19467" grpId="0"/>
      <p:bldP spid="194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Lakossági hitelek- Hitelkiváltás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088" y="1125538"/>
            <a:ext cx="8137525" cy="5472112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hu-HU" sz="2000" b="1" dirty="0" smtClean="0"/>
              <a:t>	</a:t>
            </a:r>
            <a:r>
              <a:rPr lang="hu-H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Szabad felhasználás</a:t>
            </a:r>
            <a:r>
              <a:rPr lang="hu-HU" sz="2000" b="1" dirty="0" smtClean="0"/>
              <a:t>		        		</a:t>
            </a:r>
            <a:r>
              <a:rPr lang="hu-H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Lakáscélú hitel 							refinanszírozása</a:t>
            </a:r>
          </a:p>
          <a:p>
            <a:pPr>
              <a:buFontTx/>
              <a:buNone/>
              <a:defRPr/>
            </a:pPr>
            <a:r>
              <a:rPr lang="hu-HU" sz="2000" b="1" dirty="0" smtClean="0"/>
              <a:t>							</a:t>
            </a:r>
          </a:p>
          <a:p>
            <a:pPr>
              <a:buFontTx/>
              <a:buNone/>
              <a:defRPr/>
            </a:pPr>
            <a:endParaRPr lang="hu-HU" sz="2000" b="1" dirty="0"/>
          </a:p>
          <a:p>
            <a:pPr>
              <a:buFontTx/>
              <a:buNone/>
              <a:defRPr/>
            </a:pPr>
            <a:endParaRPr lang="hu-HU" sz="2000" b="1" dirty="0" smtClean="0"/>
          </a:p>
          <a:p>
            <a:pPr algn="ctr">
              <a:buFontTx/>
              <a:buNone/>
              <a:defRPr/>
            </a:pPr>
            <a:endParaRPr lang="hu-HU" b="1" dirty="0" smtClean="0"/>
          </a:p>
          <a:p>
            <a:pPr algn="ctr">
              <a:buFontTx/>
              <a:buNone/>
              <a:defRPr/>
            </a:pPr>
            <a:endParaRPr lang="hu-HU" b="1" dirty="0" smtClean="0"/>
          </a:p>
          <a:p>
            <a:pPr algn="ctr">
              <a:buFontTx/>
              <a:buNone/>
              <a:defRPr/>
            </a:pPr>
            <a:endParaRPr lang="hu-HU" b="1" dirty="0" smtClean="0"/>
          </a:p>
          <a:p>
            <a:pPr algn="ctr">
              <a:buFontTx/>
              <a:buNone/>
              <a:defRPr/>
            </a:pPr>
            <a:endParaRPr lang="hu-HU" b="1" dirty="0" smtClean="0"/>
          </a:p>
          <a:p>
            <a:pPr algn="ctr">
              <a:buFontTx/>
              <a:buNone/>
              <a:defRPr/>
            </a:pPr>
            <a:endParaRPr lang="hu-HU" dirty="0" smtClean="0"/>
          </a:p>
          <a:p>
            <a:pPr>
              <a:buFontTx/>
              <a:buNone/>
              <a:defRPr/>
            </a:pPr>
            <a:r>
              <a:rPr lang="hu-HU" b="1" dirty="0" smtClean="0">
                <a:latin typeface="+mj-lt"/>
              </a:rPr>
              <a:t>				</a:t>
            </a:r>
            <a:endParaRPr lang="hu-HU" b="1" dirty="0" smtClean="0"/>
          </a:p>
          <a:p>
            <a:pPr>
              <a:buFontTx/>
              <a:buNone/>
              <a:defRPr/>
            </a:pPr>
            <a:endParaRPr lang="hu-HU" dirty="0">
              <a:latin typeface="+mj-lt"/>
            </a:endParaRPr>
          </a:p>
        </p:txBody>
      </p:sp>
      <p:sp>
        <p:nvSpPr>
          <p:cNvPr id="19460" name="Szövegdoboz 14"/>
          <p:cNvSpPr txBox="1">
            <a:spLocks noChangeArrowheads="1"/>
          </p:cNvSpPr>
          <p:nvPr/>
        </p:nvSpPr>
        <p:spPr bwMode="auto">
          <a:xfrm>
            <a:off x="5460867" y="2168296"/>
            <a:ext cx="39608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Char char="ü"/>
            </a:pP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 lakáscélú hitel kiváltása esetén</a:t>
            </a:r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1" name="Lefelé nyíl 17"/>
          <p:cNvSpPr>
            <a:spLocks noChangeArrowheads="1"/>
          </p:cNvSpPr>
          <p:nvPr/>
        </p:nvSpPr>
        <p:spPr bwMode="auto">
          <a:xfrm>
            <a:off x="7020272" y="3001858"/>
            <a:ext cx="360363" cy="504825"/>
          </a:xfrm>
          <a:prstGeom prst="downArrow">
            <a:avLst>
              <a:gd name="adj1" fmla="val 50000"/>
              <a:gd name="adj2" fmla="val 5003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hu-HU" sz="2400">
              <a:solidFill>
                <a:schemeClr val="tx1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9462" name="Tekercs vízszintesen 18"/>
          <p:cNvSpPr>
            <a:spLocks noChangeArrowheads="1"/>
          </p:cNvSpPr>
          <p:nvPr/>
        </p:nvSpPr>
        <p:spPr bwMode="auto">
          <a:xfrm>
            <a:off x="5785510" y="3861594"/>
            <a:ext cx="3024188" cy="1008063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hu-HU" sz="2400">
              <a:solidFill>
                <a:schemeClr val="tx1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9463" name="Szövegdoboz 19"/>
          <p:cNvSpPr txBox="1">
            <a:spLocks noChangeArrowheads="1"/>
          </p:cNvSpPr>
          <p:nvPr/>
        </p:nvSpPr>
        <p:spPr bwMode="auto">
          <a:xfrm>
            <a:off x="5929179" y="4008573"/>
            <a:ext cx="2736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PIACI KAMATOZÁSÚ LAKÁSHITEL</a:t>
            </a:r>
          </a:p>
        </p:txBody>
      </p:sp>
      <p:sp>
        <p:nvSpPr>
          <p:cNvPr id="19464" name="Szövegdoboz 20"/>
          <p:cNvSpPr txBox="1">
            <a:spLocks noChangeArrowheads="1"/>
          </p:cNvSpPr>
          <p:nvPr/>
        </p:nvSpPr>
        <p:spPr bwMode="auto">
          <a:xfrm>
            <a:off x="900113" y="2060575"/>
            <a:ext cx="381590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Char char="ü"/>
            </a:pPr>
            <a:r>
              <a:rPr lang="hu-HU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személyi hitelek, hitelkártyák, folyószámla hitelkeret, más szabad felhasználású jelzáloghitel</a:t>
            </a:r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5" name="Lefelé nyíl 23"/>
          <p:cNvSpPr>
            <a:spLocks noChangeArrowheads="1"/>
          </p:cNvSpPr>
          <p:nvPr/>
        </p:nvSpPr>
        <p:spPr bwMode="auto">
          <a:xfrm>
            <a:off x="2224009" y="3196685"/>
            <a:ext cx="360363" cy="504825"/>
          </a:xfrm>
          <a:prstGeom prst="downArrow">
            <a:avLst>
              <a:gd name="adj1" fmla="val 50000"/>
              <a:gd name="adj2" fmla="val 5003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hu-HU" sz="2400">
              <a:solidFill>
                <a:schemeClr val="tx1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9466" name="Tekercs vízszintesen 24"/>
          <p:cNvSpPr>
            <a:spLocks noChangeArrowheads="1"/>
          </p:cNvSpPr>
          <p:nvPr/>
        </p:nvSpPr>
        <p:spPr bwMode="auto">
          <a:xfrm>
            <a:off x="757238" y="3861594"/>
            <a:ext cx="3382962" cy="1008063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hu-HU" sz="2400">
              <a:solidFill>
                <a:schemeClr val="tx1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9467" name="Szövegdoboz 25"/>
          <p:cNvSpPr txBox="1">
            <a:spLocks noChangeArrowheads="1"/>
          </p:cNvSpPr>
          <p:nvPr/>
        </p:nvSpPr>
        <p:spPr bwMode="auto">
          <a:xfrm>
            <a:off x="784148" y="4011612"/>
            <a:ext cx="32400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SZABAD FELHASZNÁLÁSÚ HITEL</a:t>
            </a:r>
          </a:p>
        </p:txBody>
      </p:sp>
      <p:sp>
        <p:nvSpPr>
          <p:cNvPr id="19469" name="Szövegdoboz 28"/>
          <p:cNvSpPr txBox="1">
            <a:spLocks noChangeArrowheads="1"/>
          </p:cNvSpPr>
          <p:nvPr/>
        </p:nvSpPr>
        <p:spPr bwMode="auto">
          <a:xfrm>
            <a:off x="827088" y="4910068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hu-HU" sz="2800" b="1" dirty="0"/>
              <a:t> </a:t>
            </a:r>
            <a:r>
              <a:rPr lang="hu-HU" sz="2800" b="1" dirty="0" smtClean="0"/>
              <a:t>  </a:t>
            </a:r>
            <a:r>
              <a:rPr lang="hu-HU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7,26%-7,28%     </a:t>
            </a:r>
            <a:r>
              <a:rPr lang="hu-HU" sz="2800" b="1" dirty="0">
                <a:latin typeface="Calibri" panose="020F0502020204030204" pitchFamily="34" charset="0"/>
                <a:cs typeface="Calibri" panose="020F0502020204030204" pitchFamily="34" charset="0"/>
              </a:rPr>
              <a:t>	  	</a:t>
            </a:r>
            <a:r>
              <a:rPr lang="hu-HU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        3,76%-4,58%</a:t>
            </a:r>
            <a:endParaRPr lang="hu-H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063" y="5612013"/>
            <a:ext cx="4618745" cy="766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 animBg="1"/>
      <p:bldP spid="19462" grpId="0" animBg="1"/>
      <p:bldP spid="19463" grpId="0"/>
      <p:bldP spid="19464" grpId="0"/>
      <p:bldP spid="19465" grpId="0" animBg="1"/>
      <p:bldP spid="19466" grpId="0" animBg="1"/>
      <p:bldP spid="19467" grpId="0"/>
      <p:bldP spid="194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ea typeface="ＭＳ Ｐゴシック" pitchFamily="34" charset="-128"/>
              </a:rPr>
              <a:t>Lakossági hitelek- Jelzáloghitelek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7107" name="Tartalom helye 4"/>
          <p:cNvSpPr>
            <a:spLocks noGrp="1"/>
          </p:cNvSpPr>
          <p:nvPr>
            <p:ph type="body" idx="1"/>
          </p:nvPr>
        </p:nvSpPr>
        <p:spPr>
          <a:xfrm>
            <a:off x="648841" y="1196752"/>
            <a:ext cx="8675687" cy="4752975"/>
          </a:xfrm>
        </p:spPr>
        <p:txBody>
          <a:bodyPr/>
          <a:lstStyle/>
          <a:p>
            <a:pPr marL="381000" lvl="1" indent="-381000">
              <a:lnSpc>
                <a:spcPct val="110000"/>
              </a:lnSpc>
              <a:buFont typeface="Wingdings" pitchFamily="2" charset="2"/>
              <a:buChar char="Ø"/>
            </a:pPr>
            <a:r>
              <a:rPr lang="hu-HU" sz="1700" dirty="0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folyósítási díj:</a:t>
            </a:r>
          </a:p>
          <a:p>
            <a:pPr marL="1295400" lvl="2" indent="-381000">
              <a:lnSpc>
                <a:spcPct val="110000"/>
              </a:lnSpc>
              <a:buNone/>
            </a:pPr>
            <a:r>
              <a:rPr lang="hu-HU" sz="1700" dirty="0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lakáshitelek: 		1 % </a:t>
            </a:r>
          </a:p>
          <a:p>
            <a:pPr marL="1295400" lvl="2" indent="-381000">
              <a:lnSpc>
                <a:spcPct val="110000"/>
              </a:lnSpc>
              <a:buFont typeface="Wingdings" pitchFamily="2" charset="2"/>
              <a:buChar char="Ø"/>
            </a:pPr>
            <a:r>
              <a:rPr lang="hu-HU" sz="1700" dirty="0" err="1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Priority</a:t>
            </a:r>
            <a:r>
              <a:rPr lang="hu-HU" sz="1700" dirty="0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 hitel: 		0 Ft</a:t>
            </a:r>
          </a:p>
          <a:p>
            <a:pPr marL="1295400" lvl="2" indent="-381000">
              <a:lnSpc>
                <a:spcPct val="110000"/>
              </a:lnSpc>
              <a:buFont typeface="Wingdings" pitchFamily="2" charset="2"/>
              <a:buChar char="Ø"/>
            </a:pPr>
            <a:r>
              <a:rPr lang="hu-HU" sz="1700" dirty="0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szabad </a:t>
            </a:r>
            <a:r>
              <a:rPr lang="hu-HU" sz="1700" dirty="0" err="1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felh</a:t>
            </a:r>
            <a:r>
              <a:rPr lang="hu-HU" sz="1700" dirty="0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.: 		1% (</a:t>
            </a:r>
            <a:r>
              <a:rPr lang="hu-HU" sz="1700" dirty="0" err="1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max</a:t>
            </a:r>
            <a:r>
              <a:rPr lang="hu-HU" sz="1700" dirty="0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 200 000 Ft)</a:t>
            </a:r>
          </a:p>
          <a:p>
            <a:pPr marL="381000" lvl="1" indent="-381000">
              <a:lnSpc>
                <a:spcPct val="150000"/>
              </a:lnSpc>
              <a:buFont typeface="Wingdings" pitchFamily="2" charset="2"/>
              <a:buChar char="Ø"/>
            </a:pPr>
            <a:r>
              <a:rPr lang="hu-HU" sz="1700" dirty="0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tulajdoni lap/térképmásolat díja (beadáshoz elegendő a </a:t>
            </a:r>
            <a:r>
              <a:rPr lang="hu-HU" sz="1700" dirty="0" err="1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takarnetes</a:t>
            </a:r>
            <a:r>
              <a:rPr lang="hu-HU" sz="1700" dirty="0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)</a:t>
            </a:r>
          </a:p>
          <a:p>
            <a:pPr marL="381000" lvl="1" indent="-381000">
              <a:lnSpc>
                <a:spcPct val="150000"/>
              </a:lnSpc>
              <a:buFont typeface="Wingdings" pitchFamily="2" charset="2"/>
              <a:buChar char="Ø"/>
            </a:pPr>
            <a:r>
              <a:rPr lang="hu-HU" sz="1700" b="1" dirty="0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értékbecslési díj</a:t>
            </a:r>
          </a:p>
          <a:p>
            <a:pPr marL="381000" lvl="1" indent="-381000">
              <a:lnSpc>
                <a:spcPct val="150000"/>
              </a:lnSpc>
              <a:buFont typeface="Wingdings" pitchFamily="2" charset="2"/>
              <a:buChar char="Ø"/>
            </a:pPr>
            <a:r>
              <a:rPr lang="hu-HU" sz="1700" b="1" dirty="0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közjegyzői díj</a:t>
            </a:r>
            <a:endParaRPr lang="hu-HU" sz="1700" b="1" dirty="0">
              <a:latin typeface="Calibri" panose="020F0502020204030204" pitchFamily="34" charset="0"/>
              <a:ea typeface="ＭＳ Ｐゴシック" pitchFamily="34" charset="-128"/>
              <a:cs typeface="Calibri" panose="020F0502020204030204" pitchFamily="34" charset="0"/>
            </a:endParaRPr>
          </a:p>
          <a:p>
            <a:pPr marL="381000" lvl="1" indent="-381000">
              <a:lnSpc>
                <a:spcPct val="150000"/>
              </a:lnSpc>
              <a:buFont typeface="Wingdings" pitchFamily="2" charset="2"/>
              <a:buChar char="Ø"/>
            </a:pPr>
            <a:r>
              <a:rPr lang="hu-HU" sz="1700" dirty="0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földhivatali jelzálogbejegyzés díja: 12 600 Ft/ingatlan</a:t>
            </a:r>
          </a:p>
          <a:p>
            <a:pPr marL="381000" lvl="1" indent="-381000">
              <a:lnSpc>
                <a:spcPct val="150000"/>
              </a:lnSpc>
              <a:buFont typeface="Wingdings" pitchFamily="2" charset="2"/>
              <a:buChar char="Ø"/>
            </a:pPr>
            <a:r>
              <a:rPr lang="hu-HU" sz="1700" dirty="0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energetikai tanúsítvány díja</a:t>
            </a:r>
          </a:p>
          <a:p>
            <a:pPr marL="381000" lvl="1" indent="-381000">
              <a:lnSpc>
                <a:spcPct val="150000"/>
              </a:lnSpc>
              <a:buFont typeface="Wingdings" pitchFamily="2" charset="2"/>
              <a:buChar char="Ø"/>
            </a:pPr>
            <a:r>
              <a:rPr lang="hu-HU" sz="1700" dirty="0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átutalási költség (vásárlás és hitelkiváltás esetén)</a:t>
            </a:r>
          </a:p>
          <a:p>
            <a:pPr marL="1295400" lvl="2" indent="-381000">
              <a:lnSpc>
                <a:spcPct val="110000"/>
              </a:lnSpc>
              <a:buFont typeface="Wingdings" pitchFamily="2" charset="2"/>
              <a:buChar char="Ø"/>
            </a:pPr>
            <a:r>
              <a:rPr lang="hu-HU" sz="1700" dirty="0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Az ügyfél számlacsomag szerint (</a:t>
            </a:r>
            <a:r>
              <a:rPr lang="hu-HU" sz="1700" dirty="0" err="1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max</a:t>
            </a:r>
            <a:r>
              <a:rPr lang="hu-HU" sz="1700" dirty="0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 50 000 </a:t>
            </a:r>
            <a:r>
              <a:rPr lang="hu-HU" sz="1700" dirty="0" err="1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ft</a:t>
            </a:r>
            <a:r>
              <a:rPr lang="hu-HU" sz="1700" dirty="0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)</a:t>
            </a:r>
          </a:p>
          <a:p>
            <a:pPr marL="1295400" lvl="2" indent="-381000">
              <a:lnSpc>
                <a:spcPct val="110000"/>
              </a:lnSpc>
              <a:buFont typeface="Wingdings" pitchFamily="2" charset="2"/>
              <a:buChar char="Ø"/>
            </a:pPr>
            <a:r>
              <a:rPr lang="hu-HU" sz="1700" dirty="0" err="1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Priority</a:t>
            </a:r>
            <a:r>
              <a:rPr lang="hu-HU" sz="1700" dirty="0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 feltételek teljesülése esetén: 0 Ft</a:t>
            </a:r>
          </a:p>
          <a:p>
            <a:pPr marL="381000" lvl="1" indent="-381000">
              <a:lnSpc>
                <a:spcPct val="150000"/>
              </a:lnSpc>
              <a:buFont typeface="Wingdings" pitchFamily="2" charset="2"/>
              <a:buChar char="Ø"/>
            </a:pPr>
            <a:endParaRPr lang="hu-HU" sz="1800" dirty="0" smtClean="0">
              <a:ea typeface="ＭＳ Ｐゴシック" pitchFamily="34" charset="-128"/>
            </a:endParaRPr>
          </a:p>
          <a:p>
            <a:pPr marL="381000" lvl="1" indent="-381000">
              <a:lnSpc>
                <a:spcPct val="110000"/>
              </a:lnSpc>
            </a:pPr>
            <a:endParaRPr lang="hu-HU" dirty="0" smtClean="0">
              <a:ea typeface="ＭＳ Ｐゴシック" pitchFamily="34" charset="-128"/>
            </a:endParaRPr>
          </a:p>
          <a:p>
            <a:pPr marL="381000" lvl="1" indent="-381000">
              <a:lnSpc>
                <a:spcPct val="110000"/>
              </a:lnSpc>
            </a:pPr>
            <a:endParaRPr lang="hu-HU" dirty="0" smtClean="0">
              <a:ea typeface="ＭＳ Ｐゴシック" pitchFamily="34" charset="-128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5017746" y="1532803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hu-HU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Akció: 15.000 HUF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3059832" y="2996952"/>
            <a:ext cx="43427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hu-HU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 HUF </a:t>
            </a:r>
            <a:r>
              <a:rPr lang="hu-HU" sz="105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visszatérítésre </a:t>
            </a:r>
            <a:r>
              <a:rPr lang="hu-HU" sz="105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kerül (több ingatlanra is)</a:t>
            </a:r>
          </a:p>
          <a:p>
            <a:pPr>
              <a:buNone/>
            </a:pPr>
            <a:endParaRPr lang="hu-HU" dirty="0" smtClean="0">
              <a:solidFill>
                <a:srgbClr val="FF000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043321" y="3511847"/>
            <a:ext cx="44279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hu-HU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 HUF </a:t>
            </a:r>
            <a:r>
              <a:rPr lang="hu-HU" sz="105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visszatérítésre </a:t>
            </a:r>
            <a:r>
              <a:rPr lang="hu-HU" sz="105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kerül </a:t>
            </a:r>
            <a:r>
              <a:rPr lang="hu-HU" sz="105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(összeghatár nélkül)</a:t>
            </a:r>
            <a:endParaRPr lang="hu-HU" sz="105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hu-HU" dirty="0" smtClean="0">
              <a:solidFill>
                <a:srgbClr val="FF0000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3779912" y="4380684"/>
            <a:ext cx="468366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hu-HU" sz="1200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Priority</a:t>
            </a:r>
            <a:r>
              <a:rPr lang="hu-HU" sz="1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hitelnél a számlával igazolt tanúsítvány legfeljebb </a:t>
            </a:r>
            <a:r>
              <a:rPr lang="hu-HU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20.000</a:t>
            </a:r>
            <a:r>
              <a:rPr lang="hu-HU" sz="1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HUF</a:t>
            </a:r>
            <a:r>
              <a:rPr lang="hu-HU" sz="1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értékben jóváírásra kerül</a:t>
            </a:r>
            <a:endParaRPr lang="hu-HU" sz="7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hu-H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7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7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artalom helye 2"/>
          <p:cNvSpPr>
            <a:spLocks noGrp="1"/>
          </p:cNvSpPr>
          <p:nvPr>
            <p:ph idx="1"/>
          </p:nvPr>
        </p:nvSpPr>
        <p:spPr>
          <a:xfrm>
            <a:off x="755650" y="1052513"/>
            <a:ext cx="8316913" cy="4948237"/>
          </a:xfrm>
        </p:spPr>
        <p:txBody>
          <a:bodyPr/>
          <a:lstStyle/>
          <a:p>
            <a:r>
              <a:rPr lang="hu-HU" sz="1800" b="1" dirty="0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9,99% kamat munkabér, illetve nyugdíj jellegű jóváírás vállalása esetén</a:t>
            </a:r>
          </a:p>
          <a:p>
            <a:r>
              <a:rPr lang="hu-HU" sz="1800" dirty="0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Elengedjük a folyósítási díjat és egyéb díjjal sem kell kalkulálnia igényléskor</a:t>
            </a:r>
          </a:p>
          <a:p>
            <a:r>
              <a:rPr lang="hu-HU" sz="1800" dirty="0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Rugalmasan választható futamidő: 12–84 hónap</a:t>
            </a:r>
          </a:p>
          <a:p>
            <a:r>
              <a:rPr lang="hu-HU" sz="1800" dirty="0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Nincs folyósítási díj</a:t>
            </a:r>
          </a:p>
          <a:p>
            <a:r>
              <a:rPr lang="hu-HU" sz="1800" dirty="0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Hitelfedezeti biztosítással is igényelhető</a:t>
            </a:r>
          </a:p>
          <a:p>
            <a:r>
              <a:rPr lang="hu-HU" sz="1800" dirty="0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1.500.000 HUF alatti igénylés esetén csökkentett dokumentáció</a:t>
            </a:r>
          </a:p>
          <a:p>
            <a:endParaRPr lang="hu-HU" sz="1800" b="1" dirty="0" smtClean="0">
              <a:ea typeface="ＭＳ Ｐゴシック" pitchFamily="34" charset="-128"/>
            </a:endParaRPr>
          </a:p>
          <a:p>
            <a:endParaRPr lang="hu-HU" sz="1800" b="1" dirty="0" smtClean="0">
              <a:ea typeface="ＭＳ Ｐゴシック" pitchFamily="34" charset="-128"/>
            </a:endParaRPr>
          </a:p>
          <a:p>
            <a:endParaRPr lang="hu-HU" sz="1800" b="1" dirty="0" smtClean="0">
              <a:ea typeface="ＭＳ Ｐゴシック" pitchFamily="34" charset="-128"/>
            </a:endParaRPr>
          </a:p>
          <a:p>
            <a:endParaRPr lang="hu-HU" sz="1800" b="1" dirty="0" smtClean="0">
              <a:ea typeface="ＭＳ Ｐゴシック" pitchFamily="34" charset="-128"/>
            </a:endParaRPr>
          </a:p>
          <a:p>
            <a:endParaRPr lang="hu-HU" sz="1800" b="1" dirty="0" smtClean="0">
              <a:ea typeface="ＭＳ Ｐゴシック" pitchFamily="34" charset="-128"/>
            </a:endParaRPr>
          </a:p>
          <a:p>
            <a:endParaRPr lang="hu-HU" sz="1800" b="1" dirty="0" smtClean="0">
              <a:ea typeface="ＭＳ Ｐゴシック" pitchFamily="34" charset="-128"/>
            </a:endParaRPr>
          </a:p>
          <a:p>
            <a:endParaRPr lang="hu-HU" sz="1800" b="1" dirty="0" smtClean="0">
              <a:ea typeface="ＭＳ Ｐゴシック" pitchFamily="34" charset="-128"/>
            </a:endParaRPr>
          </a:p>
          <a:p>
            <a:endParaRPr lang="hu-HU" sz="1800" b="1" dirty="0" smtClean="0">
              <a:ea typeface="ＭＳ Ｐゴシック" pitchFamily="34" charset="-128"/>
            </a:endParaRPr>
          </a:p>
          <a:p>
            <a:endParaRPr lang="hu-HU" sz="1800" b="1" dirty="0" smtClean="0">
              <a:ea typeface="ＭＳ Ｐゴシック" pitchFamily="34" charset="-128"/>
            </a:endParaRPr>
          </a:p>
          <a:p>
            <a:endParaRPr lang="hu-HU" sz="1800" b="1" dirty="0" smtClean="0">
              <a:ea typeface="ＭＳ Ｐゴシック" pitchFamily="34" charset="-128"/>
            </a:endParaRPr>
          </a:p>
          <a:p>
            <a:pPr>
              <a:buFontTx/>
              <a:buNone/>
            </a:pPr>
            <a:endParaRPr lang="hu-HU" sz="1800" dirty="0" smtClean="0">
              <a:ea typeface="ＭＳ Ｐゴシック" pitchFamily="34" charset="-128"/>
            </a:endParaRPr>
          </a:p>
          <a:p>
            <a:endParaRPr lang="hu-HU" dirty="0" smtClean="0">
              <a:ea typeface="ＭＳ Ｐゴシック" pitchFamily="34" charset="-128"/>
            </a:endParaRPr>
          </a:p>
        </p:txBody>
      </p:sp>
      <p:sp>
        <p:nvSpPr>
          <p:cNvPr id="5" name="Cím 1"/>
          <p:cNvSpPr txBox="1">
            <a:spLocks/>
          </p:cNvSpPr>
          <p:nvPr/>
        </p:nvSpPr>
        <p:spPr bwMode="auto">
          <a:xfrm>
            <a:off x="1057275" y="393700"/>
            <a:ext cx="56038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ct val="90000"/>
              </a:lnSpc>
              <a:buNone/>
              <a:defRPr/>
            </a:pPr>
            <a:r>
              <a:rPr lang="hu-HU" b="1" kern="0" dirty="0" smtClean="0">
                <a:cs typeface="ＭＳ Ｐゴシック" charset="0"/>
              </a:rPr>
              <a:t>Lakossági hitelek- </a:t>
            </a:r>
            <a:r>
              <a:rPr lang="hu-HU" sz="1600" b="1" kern="0" dirty="0" smtClean="0">
                <a:cs typeface="ＭＳ Ｐゴシック" charset="0"/>
              </a:rPr>
              <a:t>FAIR </a:t>
            </a:r>
            <a:r>
              <a:rPr lang="hu-HU" sz="1600" b="1" kern="0" dirty="0">
                <a:cs typeface="ＭＳ Ｐゴシック" charset="0"/>
              </a:rPr>
              <a:t>adósságcsökkentő hitel</a:t>
            </a:r>
          </a:p>
        </p:txBody>
      </p:sp>
      <p:graphicFrame>
        <p:nvGraphicFramePr>
          <p:cNvPr id="6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686390"/>
              </p:ext>
            </p:extLst>
          </p:nvPr>
        </p:nvGraphicFramePr>
        <p:xfrm>
          <a:off x="1116013" y="3645024"/>
          <a:ext cx="3095625" cy="2019300"/>
        </p:xfrm>
        <a:graphic>
          <a:graphicData uri="http://schemas.openxmlformats.org/drawingml/2006/table">
            <a:tbl>
              <a:tblPr/>
              <a:tblGrid>
                <a:gridCol w="1547812"/>
                <a:gridCol w="1547813"/>
              </a:tblGrid>
              <a:tr h="3365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Konkrét finanszírozási példa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3C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Kölcsönösszeg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9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3C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3 000 000 Ft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9CF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3C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Futamidő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3C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60 hónap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E9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3C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Havi </a:t>
                      </a:r>
                      <a:r>
                        <a:rPr kumimoji="0" lang="hu-H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3C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törlesztőrészlet</a:t>
                      </a:r>
                      <a:endParaRPr kumimoji="0" lang="hu-H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3C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9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3C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63 726 Ft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9CF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3C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Éves kamat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3C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9,99%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E9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3C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THM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9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3C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11,35%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9C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850813"/>
              </p:ext>
            </p:extLst>
          </p:nvPr>
        </p:nvGraphicFramePr>
        <p:xfrm>
          <a:off x="4572001" y="3645024"/>
          <a:ext cx="4064000" cy="1699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</a:tblGrid>
              <a:tr h="42484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Igényelni kívánt </a:t>
                      </a:r>
                      <a:br>
                        <a:rPr lang="hu-HU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</a:br>
                      <a:r>
                        <a:rPr lang="hu-HU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kölcsönösszeg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Minimum havi jövedelem jóváírás </a:t>
                      </a:r>
                      <a:r>
                        <a:rPr lang="hu-HU" sz="1200" b="1" i="0" u="none" strike="noStrike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Sberbank</a:t>
                      </a:r>
                      <a:r>
                        <a:rPr lang="hu-HU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 </a:t>
                      </a:r>
                      <a:r>
                        <a:rPr lang="hu-HU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számlán</a:t>
                      </a:r>
                    </a:p>
                  </a:txBody>
                  <a:tcPr marL="9525" marR="9525" marT="9525" marB="0" anchor="b"/>
                </a:tc>
              </a:tr>
              <a:tr h="42484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703C"/>
                          </a:solidFill>
                          <a:latin typeface="Arial"/>
                        </a:rPr>
                        <a:t>600.000 Ft alatt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 smtClean="0">
                          <a:solidFill>
                            <a:srgbClr val="00703C"/>
                          </a:solidFill>
                          <a:latin typeface="Arial"/>
                        </a:rPr>
                        <a:t>120</a:t>
                      </a:r>
                      <a:r>
                        <a:rPr lang="hu-HU" sz="1200" b="0" i="0" u="none" strike="noStrike" baseline="0" dirty="0" smtClean="0">
                          <a:solidFill>
                            <a:srgbClr val="00703C"/>
                          </a:solidFill>
                          <a:latin typeface="Arial"/>
                        </a:rPr>
                        <a:t> </a:t>
                      </a:r>
                      <a:r>
                        <a:rPr lang="hu-HU" sz="1200" b="0" i="0" u="none" strike="noStrike" dirty="0" smtClean="0">
                          <a:solidFill>
                            <a:srgbClr val="00703C"/>
                          </a:solidFill>
                          <a:latin typeface="Arial"/>
                        </a:rPr>
                        <a:t>000 </a:t>
                      </a:r>
                      <a:r>
                        <a:rPr lang="hu-HU" sz="1200" b="0" i="0" u="none" strike="noStrike" dirty="0">
                          <a:solidFill>
                            <a:srgbClr val="00703C"/>
                          </a:solidFill>
                          <a:latin typeface="Arial"/>
                        </a:rPr>
                        <a:t>Ft</a:t>
                      </a:r>
                    </a:p>
                  </a:txBody>
                  <a:tcPr marL="9525" marR="9525" marT="9525" marB="0" anchor="b"/>
                </a:tc>
              </a:tr>
              <a:tr h="42484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703C"/>
                          </a:solidFill>
                          <a:latin typeface="Arial"/>
                        </a:rPr>
                        <a:t>600.000 Ft felett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 smtClean="0">
                          <a:solidFill>
                            <a:srgbClr val="00703C"/>
                          </a:solidFill>
                          <a:latin typeface="Arial"/>
                        </a:rPr>
                        <a:t>150</a:t>
                      </a:r>
                      <a:r>
                        <a:rPr lang="hu-HU" sz="1200" b="0" i="0" u="none" strike="noStrike" baseline="0" dirty="0" smtClean="0">
                          <a:solidFill>
                            <a:srgbClr val="00703C"/>
                          </a:solidFill>
                          <a:latin typeface="Arial"/>
                        </a:rPr>
                        <a:t> </a:t>
                      </a:r>
                      <a:r>
                        <a:rPr lang="hu-HU" sz="1200" b="0" i="0" u="none" strike="noStrike" dirty="0" smtClean="0">
                          <a:solidFill>
                            <a:srgbClr val="00703C"/>
                          </a:solidFill>
                          <a:latin typeface="Arial"/>
                        </a:rPr>
                        <a:t>000 </a:t>
                      </a:r>
                      <a:r>
                        <a:rPr lang="hu-HU" sz="1200" b="0" i="0" u="none" strike="noStrike" dirty="0">
                          <a:solidFill>
                            <a:srgbClr val="00703C"/>
                          </a:solidFill>
                          <a:latin typeface="Arial"/>
                        </a:rPr>
                        <a:t>Ft</a:t>
                      </a:r>
                    </a:p>
                  </a:txBody>
                  <a:tcPr marL="9525" marR="9525" marT="9525" marB="0" anchor="b"/>
                </a:tc>
              </a:tr>
              <a:tr h="42484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703C"/>
                          </a:solidFill>
                          <a:latin typeface="Arial"/>
                        </a:rPr>
                        <a:t>3.000.000 Ft felett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 smtClean="0">
                          <a:solidFill>
                            <a:srgbClr val="00703C"/>
                          </a:solidFill>
                          <a:latin typeface="Arial"/>
                        </a:rPr>
                        <a:t>300</a:t>
                      </a:r>
                      <a:r>
                        <a:rPr lang="hu-HU" sz="1200" b="0" i="0" u="none" strike="noStrike" baseline="0" dirty="0" smtClean="0">
                          <a:solidFill>
                            <a:srgbClr val="00703C"/>
                          </a:solidFill>
                          <a:latin typeface="Arial"/>
                        </a:rPr>
                        <a:t> </a:t>
                      </a:r>
                      <a:r>
                        <a:rPr lang="hu-HU" sz="1200" b="0" i="0" u="none" strike="noStrike" dirty="0" smtClean="0">
                          <a:solidFill>
                            <a:srgbClr val="00703C"/>
                          </a:solidFill>
                          <a:latin typeface="Arial"/>
                        </a:rPr>
                        <a:t>000 </a:t>
                      </a:r>
                      <a:r>
                        <a:rPr lang="hu-HU" sz="1200" b="0" i="0" u="none" strike="noStrike" dirty="0">
                          <a:solidFill>
                            <a:srgbClr val="00703C"/>
                          </a:solidFill>
                          <a:latin typeface="Arial"/>
                        </a:rPr>
                        <a:t>Ft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0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0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0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ber_present_gedonizm1">
  <a:themeElements>
    <a:clrScheme name="sber_present_gedonizm1 14">
      <a:dk1>
        <a:srgbClr val="000000"/>
      </a:dk1>
      <a:lt1>
        <a:srgbClr val="FFFFFF"/>
      </a:lt1>
      <a:dk2>
        <a:srgbClr val="292929"/>
      </a:dk2>
      <a:lt2>
        <a:srgbClr val="808080"/>
      </a:lt2>
      <a:accent1>
        <a:srgbClr val="7DC244"/>
      </a:accent1>
      <a:accent2>
        <a:srgbClr val="FF9900"/>
      </a:accent2>
      <a:accent3>
        <a:srgbClr val="FFFFFF"/>
      </a:accent3>
      <a:accent4>
        <a:srgbClr val="000000"/>
      </a:accent4>
      <a:accent5>
        <a:srgbClr val="BFDDB0"/>
      </a:accent5>
      <a:accent6>
        <a:srgbClr val="E78A00"/>
      </a:accent6>
      <a:hlink>
        <a:srgbClr val="00703C"/>
      </a:hlink>
      <a:folHlink>
        <a:srgbClr val="439639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lnDef>
  </a:objectDefaults>
  <a:extraClrSchemeLst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4">
        <a:dk1>
          <a:srgbClr val="000000"/>
        </a:dk1>
        <a:lt1>
          <a:srgbClr val="FFFFFF"/>
        </a:lt1>
        <a:dk2>
          <a:srgbClr val="292929"/>
        </a:dk2>
        <a:lt2>
          <a:srgbClr val="808080"/>
        </a:lt2>
        <a:accent1>
          <a:srgbClr val="7DC244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BFDDB0"/>
        </a:accent5>
        <a:accent6>
          <a:srgbClr val="E78A00"/>
        </a:accent6>
        <a:hlink>
          <a:srgbClr val="00703C"/>
        </a:hlink>
        <a:folHlink>
          <a:srgbClr val="4396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3864</TotalTime>
  <Words>495</Words>
  <Application>Microsoft Office PowerPoint</Application>
  <PresentationFormat>Diavetítés a képernyőre (4:3 oldalarány)</PresentationFormat>
  <Paragraphs>222</Paragraphs>
  <Slides>14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1" baseType="lpstr">
      <vt:lpstr>Arial Unicode MS</vt:lpstr>
      <vt:lpstr>ＭＳ Ｐゴシック</vt:lpstr>
      <vt:lpstr>Arial</vt:lpstr>
      <vt:lpstr>Calibri</vt:lpstr>
      <vt:lpstr>Wingdings</vt:lpstr>
      <vt:lpstr>ヒラギノ角ゴ Pro W3</vt:lpstr>
      <vt:lpstr>sber_present_gedonizm1</vt:lpstr>
      <vt:lpstr>Bemutatkozik a Sberbank</vt:lpstr>
      <vt:lpstr>Mikrovállalati hitelek</vt:lpstr>
      <vt:lpstr>Lakossági hitelek- Jelzáloghitel</vt:lpstr>
      <vt:lpstr>Lakossági hitelek- Jelzáloghitel</vt:lpstr>
      <vt:lpstr>PowerPoint bemutató</vt:lpstr>
      <vt:lpstr>Lakossági hitelek- Szabad felhasználású hitel</vt:lpstr>
      <vt:lpstr>Lakossági hitelek- Hitelkiváltás</vt:lpstr>
      <vt:lpstr>Lakossági hitelek- Jelzáloghitelek</vt:lpstr>
      <vt:lpstr>PowerPoint bemutató</vt:lpstr>
      <vt:lpstr>Támogatás</vt:lpstr>
      <vt:lpstr>Kalkuláció</vt:lpstr>
      <vt:lpstr>Miért Sberbank?</vt:lpstr>
      <vt:lpstr>PowerPoint bemutató</vt:lpstr>
      <vt:lpstr>PowerPoint bemutató</vt:lpstr>
    </vt:vector>
  </TitlesOfParts>
  <Company>Test Tester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ДОКЛАДА  ИЛИ ПРЕЗЕНТАЦИИ</dc:title>
  <dc:creator>Test Tester</dc:creator>
  <cp:lastModifiedBy>SÁFÁR EMESE</cp:lastModifiedBy>
  <cp:revision>581</cp:revision>
  <cp:lastPrinted>2015-09-17T12:08:42Z</cp:lastPrinted>
  <dcterms:created xsi:type="dcterms:W3CDTF">2009-12-17T07:12:41Z</dcterms:created>
  <dcterms:modified xsi:type="dcterms:W3CDTF">2015-11-03T11:48:13Z</dcterms:modified>
</cp:coreProperties>
</file>