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16"/>
  </p:notesMasterIdLst>
  <p:handoutMasterIdLst>
    <p:handoutMasterId r:id="rId17"/>
  </p:handoutMasterIdLst>
  <p:sldIdLst>
    <p:sldId id="443" r:id="rId2"/>
    <p:sldId id="484" r:id="rId3"/>
    <p:sldId id="486" r:id="rId4"/>
    <p:sldId id="487" r:id="rId5"/>
    <p:sldId id="485" r:id="rId6"/>
    <p:sldId id="451" r:id="rId7"/>
    <p:sldId id="447" r:id="rId8"/>
    <p:sldId id="448" r:id="rId9"/>
    <p:sldId id="459" r:id="rId10"/>
    <p:sldId id="452" r:id="rId11"/>
    <p:sldId id="395" r:id="rId12"/>
    <p:sldId id="476" r:id="rId13"/>
    <p:sldId id="410" r:id="rId14"/>
    <p:sldId id="458" r:id="rId15"/>
  </p:sldIdLst>
  <p:sldSz cx="9144000" cy="6858000" type="screen4x3"/>
  <p:notesSz cx="9866313" cy="6735763"/>
  <p:defaultTextStyle>
    <a:defPPr>
      <a:defRPr lang="ru-RU"/>
    </a:defPPr>
    <a:lvl1pPr algn="l" rtl="0" eaLnBrk="0" fontAlgn="base" hangingPunct="0">
      <a:spcBef>
        <a:spcPct val="20000"/>
      </a:spcBef>
      <a:spcAft>
        <a:spcPct val="0"/>
      </a:spcAft>
      <a:buFont typeface="Wingdings" pitchFamily="2" charset="2"/>
      <a:buChar char="§"/>
      <a:defRPr sz="2000" kern="1200">
        <a:solidFill>
          <a:srgbClr val="00703C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Font typeface="Wingdings" pitchFamily="2" charset="2"/>
      <a:buChar char="§"/>
      <a:defRPr sz="2000" kern="1200">
        <a:solidFill>
          <a:srgbClr val="00703C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Font typeface="Wingdings" pitchFamily="2" charset="2"/>
      <a:buChar char="§"/>
      <a:defRPr sz="2000" kern="1200">
        <a:solidFill>
          <a:srgbClr val="00703C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Font typeface="Wingdings" pitchFamily="2" charset="2"/>
      <a:buChar char="§"/>
      <a:defRPr sz="2000" kern="1200">
        <a:solidFill>
          <a:srgbClr val="00703C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Font typeface="Wingdings" pitchFamily="2" charset="2"/>
      <a:buChar char="§"/>
      <a:defRPr sz="2000" kern="1200">
        <a:solidFill>
          <a:srgbClr val="00703C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rgbClr val="00703C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rgbClr val="00703C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rgbClr val="00703C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rgbClr val="00703C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478">
          <p15:clr>
            <a:srgbClr val="A4A3A4"/>
          </p15:clr>
        </p15:guide>
        <p15:guide id="3" orient="horz" pos="2795">
          <p15:clr>
            <a:srgbClr val="A4A3A4"/>
          </p15:clr>
        </p15:guide>
        <p15:guide id="4" orient="horz" pos="3119">
          <p15:clr>
            <a:srgbClr val="A4A3A4"/>
          </p15:clr>
        </p15:guide>
        <p15:guide id="5" orient="horz" pos="3430">
          <p15:clr>
            <a:srgbClr val="A4A3A4"/>
          </p15:clr>
        </p15:guide>
        <p15:guide id="6" orient="horz" pos="3748">
          <p15:clr>
            <a:srgbClr val="A4A3A4"/>
          </p15:clr>
        </p15:guide>
        <p15:guide id="7" orient="horz" pos="4080">
          <p15:clr>
            <a:srgbClr val="A4A3A4"/>
          </p15:clr>
        </p15:guide>
        <p15:guide id="8" orient="horz" pos="1836">
          <p15:clr>
            <a:srgbClr val="A4A3A4"/>
          </p15:clr>
        </p15:guide>
        <p15:guide id="9" pos="2880">
          <p15:clr>
            <a:srgbClr val="A4A3A4"/>
          </p15:clr>
        </p15:guide>
        <p15:guide id="10" pos="2440">
          <p15:clr>
            <a:srgbClr val="A4A3A4"/>
          </p15:clr>
        </p15:guide>
        <p15:guide id="11" pos="3324">
          <p15:clr>
            <a:srgbClr val="A4A3A4"/>
          </p15:clr>
        </p15:guide>
        <p15:guide id="12" pos="3768">
          <p15:clr>
            <a:srgbClr val="A4A3A4"/>
          </p15:clr>
        </p15:guide>
        <p15:guide id="13" pos="4212">
          <p15:clr>
            <a:srgbClr val="A4A3A4"/>
          </p15:clr>
        </p15:guide>
        <p15:guide id="14" pos="4657">
          <p15:clr>
            <a:srgbClr val="A4A3A4"/>
          </p15:clr>
        </p15:guide>
        <p15:guide id="15" pos="5148">
          <p15:clr>
            <a:srgbClr val="A4A3A4"/>
          </p15:clr>
        </p15:guide>
        <p15:guide id="16" pos="55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oos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3C"/>
    <a:srgbClr val="CC3300"/>
    <a:srgbClr val="B8BBA8"/>
    <a:srgbClr val="7DC244"/>
    <a:srgbClr val="FF9900"/>
    <a:srgbClr val="FFEB00"/>
    <a:srgbClr val="439639"/>
    <a:srgbClr val="F69800"/>
    <a:srgbClr val="E2ECD8"/>
    <a:srgbClr val="D7E9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1686" y="108"/>
      </p:cViewPr>
      <p:guideLst>
        <p:guide orient="horz" pos="2160"/>
        <p:guide orient="horz" pos="2478"/>
        <p:guide orient="horz" pos="2795"/>
        <p:guide orient="horz" pos="3119"/>
        <p:guide orient="horz" pos="3430"/>
        <p:guide orient="horz" pos="3748"/>
        <p:guide orient="horz" pos="4080"/>
        <p:guide orient="horz" pos="1836"/>
        <p:guide pos="2880"/>
        <p:guide pos="2440"/>
        <p:guide pos="3324"/>
        <p:guide pos="3768"/>
        <p:guide pos="4212"/>
        <p:guide pos="4657"/>
        <p:guide pos="5148"/>
        <p:guide pos="55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91A335-A9A4-43FC-A1B1-88FF72D3D192}" type="doc">
      <dgm:prSet loTypeId="urn:microsoft.com/office/officeart/2005/8/layout/vList4#4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hu-HU"/>
        </a:p>
      </dgm:t>
    </dgm:pt>
    <dgm:pt modelId="{B7BC91B6-01EF-448B-85AE-E30F9EC2FDC3}">
      <dgm:prSet phldrT="[Szöveg]" custT="1"/>
      <dgm:spPr/>
      <dgm:t>
        <a:bodyPr/>
        <a:lstStyle/>
        <a:p>
          <a:r>
            <a:rPr lang="hu-HU" sz="2000" b="1" dirty="0" smtClean="0"/>
            <a:t>Alapdokumentumok</a:t>
          </a:r>
          <a:endParaRPr lang="hu-HU" sz="2000" b="1" dirty="0"/>
        </a:p>
      </dgm:t>
    </dgm:pt>
    <dgm:pt modelId="{61167B3D-F300-4E53-87DC-68276EDEE0BE}" type="parTrans" cxnId="{A31B378F-43E7-4CBE-A71F-BA704071D4C4}">
      <dgm:prSet/>
      <dgm:spPr/>
      <dgm:t>
        <a:bodyPr/>
        <a:lstStyle/>
        <a:p>
          <a:endParaRPr lang="hu-HU"/>
        </a:p>
      </dgm:t>
    </dgm:pt>
    <dgm:pt modelId="{3FFFF5BA-540E-49A2-9F46-C4F5792F8EF5}" type="sibTrans" cxnId="{A31B378F-43E7-4CBE-A71F-BA704071D4C4}">
      <dgm:prSet/>
      <dgm:spPr/>
      <dgm:t>
        <a:bodyPr/>
        <a:lstStyle/>
        <a:p>
          <a:endParaRPr lang="hu-HU"/>
        </a:p>
      </dgm:t>
    </dgm:pt>
    <dgm:pt modelId="{C5557905-8661-45AC-B766-55919619008B}">
      <dgm:prSet phldrT="[Szöveg]" custT="1"/>
      <dgm:spPr/>
      <dgm:t>
        <a:bodyPr/>
        <a:lstStyle/>
        <a:p>
          <a:r>
            <a:rPr lang="hu-HU" sz="1600" dirty="0" smtClean="0"/>
            <a:t>Személyi igazolvány + lakcímkártya</a:t>
          </a:r>
          <a:endParaRPr lang="hu-HU" sz="1600" dirty="0"/>
        </a:p>
      </dgm:t>
    </dgm:pt>
    <dgm:pt modelId="{BCE73632-38AE-49AD-9779-FBAAAEF21268}" type="parTrans" cxnId="{2DF84541-94E0-4060-9EC0-23951FC299E7}">
      <dgm:prSet/>
      <dgm:spPr/>
      <dgm:t>
        <a:bodyPr/>
        <a:lstStyle/>
        <a:p>
          <a:endParaRPr lang="hu-HU"/>
        </a:p>
      </dgm:t>
    </dgm:pt>
    <dgm:pt modelId="{8CF6A33E-F8C0-4B8F-9FD5-E494735E6124}" type="sibTrans" cxnId="{2DF84541-94E0-4060-9EC0-23951FC299E7}">
      <dgm:prSet/>
      <dgm:spPr/>
      <dgm:t>
        <a:bodyPr/>
        <a:lstStyle/>
        <a:p>
          <a:endParaRPr lang="hu-HU"/>
        </a:p>
      </dgm:t>
    </dgm:pt>
    <dgm:pt modelId="{DBEC1498-3D4B-417A-8124-1668C1200A9B}">
      <dgm:prSet phldrT="[Szöveg]" custT="1"/>
      <dgm:spPr/>
      <dgm:t>
        <a:bodyPr/>
        <a:lstStyle/>
        <a:p>
          <a:r>
            <a:rPr lang="hu-HU" sz="1600" dirty="0" smtClean="0"/>
            <a:t>Adóigazolvány vagy vezetői engedély vagy útlevél</a:t>
          </a:r>
          <a:endParaRPr lang="hu-HU" sz="1600" dirty="0"/>
        </a:p>
      </dgm:t>
    </dgm:pt>
    <dgm:pt modelId="{055CF1A3-590D-484B-A41D-930C6359B30E}" type="parTrans" cxnId="{851AEA67-1C01-4C9F-869F-8108EECC2FA6}">
      <dgm:prSet/>
      <dgm:spPr/>
      <dgm:t>
        <a:bodyPr/>
        <a:lstStyle/>
        <a:p>
          <a:endParaRPr lang="hu-HU"/>
        </a:p>
      </dgm:t>
    </dgm:pt>
    <dgm:pt modelId="{EFEF00E2-972E-4156-9E33-86A8F2B3F069}" type="sibTrans" cxnId="{851AEA67-1C01-4C9F-869F-8108EECC2FA6}">
      <dgm:prSet/>
      <dgm:spPr/>
      <dgm:t>
        <a:bodyPr/>
        <a:lstStyle/>
        <a:p>
          <a:endParaRPr lang="hu-HU"/>
        </a:p>
      </dgm:t>
    </dgm:pt>
    <dgm:pt modelId="{E6192A84-7F9E-4363-B227-27B9ED2318E1}">
      <dgm:prSet phldrT="[Szöveg]" custT="1"/>
      <dgm:spPr/>
      <dgm:t>
        <a:bodyPr/>
        <a:lstStyle/>
        <a:p>
          <a:r>
            <a:rPr lang="hu-HU" sz="2000" b="1" dirty="0" smtClean="0"/>
            <a:t>Bankszámlakivonat (kötelező dokumentum)</a:t>
          </a:r>
        </a:p>
        <a:p>
          <a:r>
            <a:rPr lang="hu-HU" sz="1600" b="0" dirty="0" smtClean="0">
              <a:solidFill>
                <a:schemeClr val="bg1"/>
              </a:solidFill>
            </a:rPr>
            <a:t>Csak számlára érkező jövedelem/nyugdíj az elfogadható</a:t>
          </a:r>
        </a:p>
        <a:p>
          <a:r>
            <a:rPr lang="hu-HU" sz="1600" b="0" dirty="0" smtClean="0"/>
            <a:t>3 havi bankszámlakivonat munkabér vagy nyugdíj összeggel bankfiókunkban nyomtatott e kivonat, tranzakciós lista</a:t>
          </a:r>
          <a:endParaRPr lang="hu-HU" sz="1600" b="0" dirty="0" smtClean="0">
            <a:solidFill>
              <a:srgbClr val="FF0000"/>
            </a:solidFill>
          </a:endParaRPr>
        </a:p>
        <a:p>
          <a:r>
            <a:rPr lang="hu-HU" sz="1600" b="0" dirty="0" smtClean="0">
              <a:solidFill>
                <a:schemeClr val="bg1"/>
              </a:solidFill>
            </a:rPr>
            <a:t>3 M Ft-ot meghaladó igénylés esetén munkáltatói </a:t>
          </a:r>
          <a:r>
            <a:rPr lang="hu-HU" sz="1600" b="0" dirty="0" smtClean="0"/>
            <a:t>igazolás, </a:t>
          </a:r>
          <a:endParaRPr lang="hu-HU" sz="1600" b="0" dirty="0"/>
        </a:p>
      </dgm:t>
    </dgm:pt>
    <dgm:pt modelId="{828B8827-C6AC-4E27-B969-11B2DF57FB49}" type="parTrans" cxnId="{7AE65A02-07B2-4189-BAD6-95EAE3D2B6A1}">
      <dgm:prSet/>
      <dgm:spPr/>
      <dgm:t>
        <a:bodyPr/>
        <a:lstStyle/>
        <a:p>
          <a:endParaRPr lang="hu-HU"/>
        </a:p>
      </dgm:t>
    </dgm:pt>
    <dgm:pt modelId="{FD43A4EE-DBB2-4EA1-A2E6-F2F7D158DAAC}" type="sibTrans" cxnId="{7AE65A02-07B2-4189-BAD6-95EAE3D2B6A1}">
      <dgm:prSet/>
      <dgm:spPr/>
      <dgm:t>
        <a:bodyPr/>
        <a:lstStyle/>
        <a:p>
          <a:endParaRPr lang="hu-HU"/>
        </a:p>
      </dgm:t>
    </dgm:pt>
    <dgm:pt modelId="{A734000D-E45D-4228-AD6C-50D0554A0363}">
      <dgm:prSet phldrT="[Szöveg]" custT="1"/>
      <dgm:spPr/>
      <dgm:t>
        <a:bodyPr/>
        <a:lstStyle/>
        <a:p>
          <a:r>
            <a:rPr lang="hu-HU" sz="2000" b="1" dirty="0" smtClean="0"/>
            <a:t>Egyéb dokumentumok</a:t>
          </a:r>
          <a:endParaRPr lang="hu-HU" sz="2000" dirty="0"/>
        </a:p>
      </dgm:t>
    </dgm:pt>
    <dgm:pt modelId="{EBAF17FF-793A-4066-B96D-936F50A2087E}" type="parTrans" cxnId="{314D49E4-DDEA-4DAA-B6CC-1C6F672DBDA7}">
      <dgm:prSet/>
      <dgm:spPr/>
      <dgm:t>
        <a:bodyPr/>
        <a:lstStyle/>
        <a:p>
          <a:endParaRPr lang="hu-HU"/>
        </a:p>
      </dgm:t>
    </dgm:pt>
    <dgm:pt modelId="{CB9F446F-B3E3-4E3F-93EE-3B04569C9778}" type="sibTrans" cxnId="{314D49E4-DDEA-4DAA-B6CC-1C6F672DBDA7}">
      <dgm:prSet/>
      <dgm:spPr/>
      <dgm:t>
        <a:bodyPr/>
        <a:lstStyle/>
        <a:p>
          <a:endParaRPr lang="hu-HU"/>
        </a:p>
      </dgm:t>
    </dgm:pt>
    <dgm:pt modelId="{57C524AF-83AD-4ABC-9C21-C49640515274}">
      <dgm:prSet phldrT="[Szöveg]" custT="1"/>
      <dgm:spPr/>
      <dgm:t>
        <a:bodyPr/>
        <a:lstStyle/>
        <a:p>
          <a:r>
            <a:rPr lang="hu-HU" sz="1600" dirty="0" smtClean="0"/>
            <a:t>1,5 millió Ft-ot meghaladó annuitással fizetett hitel kiváltás esetén: </a:t>
          </a:r>
          <a:r>
            <a:rPr lang="en-US" sz="1600" dirty="0" err="1" smtClean="0"/>
            <a:t>tartozásigazolás</a:t>
          </a:r>
          <a:r>
            <a:rPr lang="en-US" sz="1600" dirty="0" smtClean="0"/>
            <a:t> a </a:t>
          </a:r>
          <a:r>
            <a:rPr lang="en-US" sz="1600" dirty="0" err="1" smtClean="0"/>
            <a:t>fennálló</a:t>
          </a:r>
          <a:r>
            <a:rPr lang="en-US" sz="1600" dirty="0" smtClean="0"/>
            <a:t> </a:t>
          </a:r>
          <a:r>
            <a:rPr lang="en-US" sz="1600" dirty="0" err="1" smtClean="0"/>
            <a:t>kölcsönről</a:t>
          </a:r>
          <a:r>
            <a:rPr lang="en-US" sz="1600" dirty="0" smtClean="0"/>
            <a:t>/</a:t>
          </a:r>
          <a:r>
            <a:rPr lang="en-US" sz="1600" dirty="0" err="1" smtClean="0"/>
            <a:t>hitelről</a:t>
          </a:r>
          <a:r>
            <a:rPr lang="en-US" sz="1600" dirty="0" smtClean="0"/>
            <a:t>, </a:t>
          </a:r>
          <a:endParaRPr lang="hu-HU" sz="1600" dirty="0"/>
        </a:p>
      </dgm:t>
    </dgm:pt>
    <dgm:pt modelId="{DC75CDCB-9CF0-4ECE-B76E-C544C7FB4ACF}" type="parTrans" cxnId="{4AB4855B-485D-49F1-AF09-06E84190BA26}">
      <dgm:prSet/>
      <dgm:spPr/>
      <dgm:t>
        <a:bodyPr/>
        <a:lstStyle/>
        <a:p>
          <a:endParaRPr lang="hu-HU"/>
        </a:p>
      </dgm:t>
    </dgm:pt>
    <dgm:pt modelId="{7C900DB5-BE7E-4B67-AC2B-537B128687F1}" type="sibTrans" cxnId="{4AB4855B-485D-49F1-AF09-06E84190BA26}">
      <dgm:prSet/>
      <dgm:spPr/>
      <dgm:t>
        <a:bodyPr/>
        <a:lstStyle/>
        <a:p>
          <a:endParaRPr lang="hu-HU"/>
        </a:p>
      </dgm:t>
    </dgm:pt>
    <dgm:pt modelId="{6E9BB9A3-AA9F-47B7-B810-62787FA975E1}">
      <dgm:prSet custT="1"/>
      <dgm:spPr/>
      <dgm:t>
        <a:bodyPr/>
        <a:lstStyle/>
        <a:p>
          <a:r>
            <a:rPr lang="hu-HU" sz="1600" dirty="0" err="1" smtClean="0"/>
            <a:t>CitiBankos</a:t>
          </a:r>
          <a:r>
            <a:rPr lang="hu-HU" sz="1600" dirty="0" smtClean="0"/>
            <a:t> hitelkártya kiváltás:ha a kiváltásra kerülő hitelkártya összeg nagyobb, mint 1 millió Ft, akkor 1 havi hitelkártya kivonat. </a:t>
          </a:r>
          <a:endParaRPr lang="hu-HU" sz="1600" dirty="0"/>
        </a:p>
      </dgm:t>
    </dgm:pt>
    <dgm:pt modelId="{EB09F19F-58BA-4832-993B-C97BDBFB0311}" type="parTrans" cxnId="{FE810113-55F9-4644-A17C-C686E4A4C053}">
      <dgm:prSet/>
      <dgm:spPr/>
      <dgm:t>
        <a:bodyPr/>
        <a:lstStyle/>
        <a:p>
          <a:endParaRPr lang="hu-HU"/>
        </a:p>
      </dgm:t>
    </dgm:pt>
    <dgm:pt modelId="{2205EF42-E948-4F1E-8975-EC922475F993}" type="sibTrans" cxnId="{FE810113-55F9-4644-A17C-C686E4A4C053}">
      <dgm:prSet/>
      <dgm:spPr/>
      <dgm:t>
        <a:bodyPr/>
        <a:lstStyle/>
        <a:p>
          <a:endParaRPr lang="hu-HU"/>
        </a:p>
      </dgm:t>
    </dgm:pt>
    <dgm:pt modelId="{39D73848-D196-498D-BECC-0ACDE29B4A2C}" type="pres">
      <dgm:prSet presAssocID="{8691A335-A9A4-43FC-A1B1-88FF72D3D19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1D70EDD5-5A0C-4D40-9EA8-5F5BBBC9A970}" type="pres">
      <dgm:prSet presAssocID="{B7BC91B6-01EF-448B-85AE-E30F9EC2FDC3}" presName="comp" presStyleCnt="0"/>
      <dgm:spPr/>
    </dgm:pt>
    <dgm:pt modelId="{B4A568CF-B7AF-4680-83DE-00A251870A7C}" type="pres">
      <dgm:prSet presAssocID="{B7BC91B6-01EF-448B-85AE-E30F9EC2FDC3}" presName="box" presStyleLbl="node1" presStyleIdx="0" presStyleCnt="3" custScaleY="61666"/>
      <dgm:spPr/>
      <dgm:t>
        <a:bodyPr/>
        <a:lstStyle/>
        <a:p>
          <a:endParaRPr lang="hu-HU"/>
        </a:p>
      </dgm:t>
    </dgm:pt>
    <dgm:pt modelId="{51BBD218-C7B4-45F4-A935-35CC49A0307F}" type="pres">
      <dgm:prSet presAssocID="{B7BC91B6-01EF-448B-85AE-E30F9EC2FDC3}" presName="img" presStyleLbl="fgImgPlace1" presStyleIdx="0" presStyleCnt="3" custScaleX="94677" custScaleY="7023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hu-HU"/>
        </a:p>
      </dgm:t>
    </dgm:pt>
    <dgm:pt modelId="{3D03484E-4D8C-4E10-BC6C-788C7E92393B}" type="pres">
      <dgm:prSet presAssocID="{B7BC91B6-01EF-448B-85AE-E30F9EC2FDC3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A2FC478-D2F1-46A0-9F9E-142772B39ECE}" type="pres">
      <dgm:prSet presAssocID="{3FFFF5BA-540E-49A2-9F46-C4F5792F8EF5}" presName="spacer" presStyleCnt="0"/>
      <dgm:spPr/>
    </dgm:pt>
    <dgm:pt modelId="{AF0A5CC3-5B86-4108-962A-4D1CE0C8269A}" type="pres">
      <dgm:prSet presAssocID="{E6192A84-7F9E-4363-B227-27B9ED2318E1}" presName="comp" presStyleCnt="0"/>
      <dgm:spPr/>
    </dgm:pt>
    <dgm:pt modelId="{C865C73E-38C8-4068-AC2B-E0090A71392A}" type="pres">
      <dgm:prSet presAssocID="{E6192A84-7F9E-4363-B227-27B9ED2318E1}" presName="box" presStyleLbl="node1" presStyleIdx="1" presStyleCnt="3" custScaleY="120448" custLinFactNeighborY="-4634"/>
      <dgm:spPr/>
      <dgm:t>
        <a:bodyPr/>
        <a:lstStyle/>
        <a:p>
          <a:endParaRPr lang="hu-HU"/>
        </a:p>
      </dgm:t>
    </dgm:pt>
    <dgm:pt modelId="{A0F19A6C-A763-42C2-BD29-BDF0371CD61C}" type="pres">
      <dgm:prSet presAssocID="{E6192A84-7F9E-4363-B227-27B9ED2318E1}" presName="img" presStyleLbl="fgImgPlace1" presStyleIdx="1" presStyleCnt="3" custScaleX="86547" custScaleY="7891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hu-HU"/>
        </a:p>
      </dgm:t>
    </dgm:pt>
    <dgm:pt modelId="{C69DF867-27AA-4AFB-BB88-8815DD5C82EC}" type="pres">
      <dgm:prSet presAssocID="{E6192A84-7F9E-4363-B227-27B9ED2318E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50BF625-1983-4DFE-97C8-86AB694B9C47}" type="pres">
      <dgm:prSet presAssocID="{FD43A4EE-DBB2-4EA1-A2E6-F2F7D158DAAC}" presName="spacer" presStyleCnt="0"/>
      <dgm:spPr/>
    </dgm:pt>
    <dgm:pt modelId="{110311D5-3398-4DD8-9833-B97CB82B7F55}" type="pres">
      <dgm:prSet presAssocID="{A734000D-E45D-4228-AD6C-50D0554A0363}" presName="comp" presStyleCnt="0"/>
      <dgm:spPr/>
    </dgm:pt>
    <dgm:pt modelId="{FFC587B9-3BD5-47A2-B760-589080E232DF}" type="pres">
      <dgm:prSet presAssocID="{A734000D-E45D-4228-AD6C-50D0554A0363}" presName="box" presStyleLbl="node1" presStyleIdx="2" presStyleCnt="3" custScaleY="94908" custLinFactNeighborX="4878" custLinFactNeighborY="-4582"/>
      <dgm:spPr/>
      <dgm:t>
        <a:bodyPr/>
        <a:lstStyle/>
        <a:p>
          <a:endParaRPr lang="hu-HU"/>
        </a:p>
      </dgm:t>
    </dgm:pt>
    <dgm:pt modelId="{F2ED5309-FB9B-46CE-9D23-3642CA59C2BF}" type="pres">
      <dgm:prSet presAssocID="{A734000D-E45D-4228-AD6C-50D0554A0363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hu-HU"/>
        </a:p>
      </dgm:t>
    </dgm:pt>
    <dgm:pt modelId="{F7E59961-1E3C-47F1-90F9-3A44561529EE}" type="pres">
      <dgm:prSet presAssocID="{A734000D-E45D-4228-AD6C-50D0554A0363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2DF84541-94E0-4060-9EC0-23951FC299E7}" srcId="{B7BC91B6-01EF-448B-85AE-E30F9EC2FDC3}" destId="{C5557905-8661-45AC-B766-55919619008B}" srcOrd="0" destOrd="0" parTransId="{BCE73632-38AE-49AD-9779-FBAAAEF21268}" sibTransId="{8CF6A33E-F8C0-4B8F-9FD5-E494735E6124}"/>
    <dgm:cxn modelId="{FE810113-55F9-4644-A17C-C686E4A4C053}" srcId="{A734000D-E45D-4228-AD6C-50D0554A0363}" destId="{6E9BB9A3-AA9F-47B7-B810-62787FA975E1}" srcOrd="1" destOrd="0" parTransId="{EB09F19F-58BA-4832-993B-C97BDBFB0311}" sibTransId="{2205EF42-E948-4F1E-8975-EC922475F993}"/>
    <dgm:cxn modelId="{EC00AFB5-CEC1-4376-A339-0A18C708212E}" type="presOf" srcId="{C5557905-8661-45AC-B766-55919619008B}" destId="{B4A568CF-B7AF-4680-83DE-00A251870A7C}" srcOrd="0" destOrd="1" presId="urn:microsoft.com/office/officeart/2005/8/layout/vList4#4"/>
    <dgm:cxn modelId="{851AEA67-1C01-4C9F-869F-8108EECC2FA6}" srcId="{B7BC91B6-01EF-448B-85AE-E30F9EC2FDC3}" destId="{DBEC1498-3D4B-417A-8124-1668C1200A9B}" srcOrd="1" destOrd="0" parTransId="{055CF1A3-590D-484B-A41D-930C6359B30E}" sibTransId="{EFEF00E2-972E-4156-9E33-86A8F2B3F069}"/>
    <dgm:cxn modelId="{FC371B09-1800-44AF-9513-4D7C0049C78B}" type="presOf" srcId="{DBEC1498-3D4B-417A-8124-1668C1200A9B}" destId="{B4A568CF-B7AF-4680-83DE-00A251870A7C}" srcOrd="0" destOrd="2" presId="urn:microsoft.com/office/officeart/2005/8/layout/vList4#4"/>
    <dgm:cxn modelId="{ADBE82A2-94AB-4215-8C4C-415ECF2F126C}" type="presOf" srcId="{B7BC91B6-01EF-448B-85AE-E30F9EC2FDC3}" destId="{3D03484E-4D8C-4E10-BC6C-788C7E92393B}" srcOrd="1" destOrd="0" presId="urn:microsoft.com/office/officeart/2005/8/layout/vList4#4"/>
    <dgm:cxn modelId="{D50F0B2C-805C-4E71-B1AD-E49BD077993D}" type="presOf" srcId="{A734000D-E45D-4228-AD6C-50D0554A0363}" destId="{F7E59961-1E3C-47F1-90F9-3A44561529EE}" srcOrd="1" destOrd="0" presId="urn:microsoft.com/office/officeart/2005/8/layout/vList4#4"/>
    <dgm:cxn modelId="{2636D8E8-F748-41E6-BAFE-ED77BACAFDA6}" type="presOf" srcId="{8691A335-A9A4-43FC-A1B1-88FF72D3D192}" destId="{39D73848-D196-498D-BECC-0ACDE29B4A2C}" srcOrd="0" destOrd="0" presId="urn:microsoft.com/office/officeart/2005/8/layout/vList4#4"/>
    <dgm:cxn modelId="{69691861-42EB-40AE-8302-1439935F75ED}" type="presOf" srcId="{6E9BB9A3-AA9F-47B7-B810-62787FA975E1}" destId="{FFC587B9-3BD5-47A2-B760-589080E232DF}" srcOrd="0" destOrd="2" presId="urn:microsoft.com/office/officeart/2005/8/layout/vList4#4"/>
    <dgm:cxn modelId="{82A65911-EFF2-4D1C-9FCE-490283CF427C}" type="presOf" srcId="{DBEC1498-3D4B-417A-8124-1668C1200A9B}" destId="{3D03484E-4D8C-4E10-BC6C-788C7E92393B}" srcOrd="1" destOrd="2" presId="urn:microsoft.com/office/officeart/2005/8/layout/vList4#4"/>
    <dgm:cxn modelId="{62A5F7D4-E4CD-45EB-92AB-E470AEF06E32}" type="presOf" srcId="{6E9BB9A3-AA9F-47B7-B810-62787FA975E1}" destId="{F7E59961-1E3C-47F1-90F9-3A44561529EE}" srcOrd="1" destOrd="2" presId="urn:microsoft.com/office/officeart/2005/8/layout/vList4#4"/>
    <dgm:cxn modelId="{7AE65A02-07B2-4189-BAD6-95EAE3D2B6A1}" srcId="{8691A335-A9A4-43FC-A1B1-88FF72D3D192}" destId="{E6192A84-7F9E-4363-B227-27B9ED2318E1}" srcOrd="1" destOrd="0" parTransId="{828B8827-C6AC-4E27-B969-11B2DF57FB49}" sibTransId="{FD43A4EE-DBB2-4EA1-A2E6-F2F7D158DAAC}"/>
    <dgm:cxn modelId="{A146BA47-CA04-4AAC-B1C9-7AFF057721E3}" type="presOf" srcId="{57C524AF-83AD-4ABC-9C21-C49640515274}" destId="{FFC587B9-3BD5-47A2-B760-589080E232DF}" srcOrd="0" destOrd="1" presId="urn:microsoft.com/office/officeart/2005/8/layout/vList4#4"/>
    <dgm:cxn modelId="{B7DD611A-801F-4048-9CC8-CCF7B3CED3D8}" type="presOf" srcId="{E6192A84-7F9E-4363-B227-27B9ED2318E1}" destId="{C69DF867-27AA-4AFB-BB88-8815DD5C82EC}" srcOrd="1" destOrd="0" presId="urn:microsoft.com/office/officeart/2005/8/layout/vList4#4"/>
    <dgm:cxn modelId="{B04E010A-D26E-4F2D-9BC6-6EACEC51DFA8}" type="presOf" srcId="{A734000D-E45D-4228-AD6C-50D0554A0363}" destId="{FFC587B9-3BD5-47A2-B760-589080E232DF}" srcOrd="0" destOrd="0" presId="urn:microsoft.com/office/officeart/2005/8/layout/vList4#4"/>
    <dgm:cxn modelId="{42D4C743-B4D9-4A49-B3A9-DE740105CD28}" type="presOf" srcId="{E6192A84-7F9E-4363-B227-27B9ED2318E1}" destId="{C865C73E-38C8-4068-AC2B-E0090A71392A}" srcOrd="0" destOrd="0" presId="urn:microsoft.com/office/officeart/2005/8/layout/vList4#4"/>
    <dgm:cxn modelId="{C1FC0295-E5CC-405D-8E89-9835A8894FE8}" type="presOf" srcId="{C5557905-8661-45AC-B766-55919619008B}" destId="{3D03484E-4D8C-4E10-BC6C-788C7E92393B}" srcOrd="1" destOrd="1" presId="urn:microsoft.com/office/officeart/2005/8/layout/vList4#4"/>
    <dgm:cxn modelId="{39FE929E-C55B-404F-90B8-51932429F854}" type="presOf" srcId="{B7BC91B6-01EF-448B-85AE-E30F9EC2FDC3}" destId="{B4A568CF-B7AF-4680-83DE-00A251870A7C}" srcOrd="0" destOrd="0" presId="urn:microsoft.com/office/officeart/2005/8/layout/vList4#4"/>
    <dgm:cxn modelId="{4AB4855B-485D-49F1-AF09-06E84190BA26}" srcId="{A734000D-E45D-4228-AD6C-50D0554A0363}" destId="{57C524AF-83AD-4ABC-9C21-C49640515274}" srcOrd="0" destOrd="0" parTransId="{DC75CDCB-9CF0-4ECE-B76E-C544C7FB4ACF}" sibTransId="{7C900DB5-BE7E-4B67-AC2B-537B128687F1}"/>
    <dgm:cxn modelId="{A31B378F-43E7-4CBE-A71F-BA704071D4C4}" srcId="{8691A335-A9A4-43FC-A1B1-88FF72D3D192}" destId="{B7BC91B6-01EF-448B-85AE-E30F9EC2FDC3}" srcOrd="0" destOrd="0" parTransId="{61167B3D-F300-4E53-87DC-68276EDEE0BE}" sibTransId="{3FFFF5BA-540E-49A2-9F46-C4F5792F8EF5}"/>
    <dgm:cxn modelId="{314D49E4-DDEA-4DAA-B6CC-1C6F672DBDA7}" srcId="{8691A335-A9A4-43FC-A1B1-88FF72D3D192}" destId="{A734000D-E45D-4228-AD6C-50D0554A0363}" srcOrd="2" destOrd="0" parTransId="{EBAF17FF-793A-4066-B96D-936F50A2087E}" sibTransId="{CB9F446F-B3E3-4E3F-93EE-3B04569C9778}"/>
    <dgm:cxn modelId="{B3B627DE-91AF-43C9-AFCC-E3A8BC61EF67}" type="presOf" srcId="{57C524AF-83AD-4ABC-9C21-C49640515274}" destId="{F7E59961-1E3C-47F1-90F9-3A44561529EE}" srcOrd="1" destOrd="1" presId="urn:microsoft.com/office/officeart/2005/8/layout/vList4#4"/>
    <dgm:cxn modelId="{9632F9CF-CC0A-4473-8426-8E747CC2898A}" type="presParOf" srcId="{39D73848-D196-498D-BECC-0ACDE29B4A2C}" destId="{1D70EDD5-5A0C-4D40-9EA8-5F5BBBC9A970}" srcOrd="0" destOrd="0" presId="urn:microsoft.com/office/officeart/2005/8/layout/vList4#4"/>
    <dgm:cxn modelId="{5010070B-893C-4DDA-8E1C-A57CAAC1FE1F}" type="presParOf" srcId="{1D70EDD5-5A0C-4D40-9EA8-5F5BBBC9A970}" destId="{B4A568CF-B7AF-4680-83DE-00A251870A7C}" srcOrd="0" destOrd="0" presId="urn:microsoft.com/office/officeart/2005/8/layout/vList4#4"/>
    <dgm:cxn modelId="{7C16BE0C-0C36-4025-B7E5-AF72AF4854AB}" type="presParOf" srcId="{1D70EDD5-5A0C-4D40-9EA8-5F5BBBC9A970}" destId="{51BBD218-C7B4-45F4-A935-35CC49A0307F}" srcOrd="1" destOrd="0" presId="urn:microsoft.com/office/officeart/2005/8/layout/vList4#4"/>
    <dgm:cxn modelId="{5081DD0B-88F5-49D1-B971-3BD8D06C5EA4}" type="presParOf" srcId="{1D70EDD5-5A0C-4D40-9EA8-5F5BBBC9A970}" destId="{3D03484E-4D8C-4E10-BC6C-788C7E92393B}" srcOrd="2" destOrd="0" presId="urn:microsoft.com/office/officeart/2005/8/layout/vList4#4"/>
    <dgm:cxn modelId="{DC8803F0-288E-4EF3-BB85-4C94E40D01D4}" type="presParOf" srcId="{39D73848-D196-498D-BECC-0ACDE29B4A2C}" destId="{EA2FC478-D2F1-46A0-9F9E-142772B39ECE}" srcOrd="1" destOrd="0" presId="urn:microsoft.com/office/officeart/2005/8/layout/vList4#4"/>
    <dgm:cxn modelId="{30445A39-3421-4187-9F1C-31CBCA6F5E57}" type="presParOf" srcId="{39D73848-D196-498D-BECC-0ACDE29B4A2C}" destId="{AF0A5CC3-5B86-4108-962A-4D1CE0C8269A}" srcOrd="2" destOrd="0" presId="urn:microsoft.com/office/officeart/2005/8/layout/vList4#4"/>
    <dgm:cxn modelId="{4BD7EC4D-C6E9-4C11-9C56-C5C055D6FA3A}" type="presParOf" srcId="{AF0A5CC3-5B86-4108-962A-4D1CE0C8269A}" destId="{C865C73E-38C8-4068-AC2B-E0090A71392A}" srcOrd="0" destOrd="0" presId="urn:microsoft.com/office/officeart/2005/8/layout/vList4#4"/>
    <dgm:cxn modelId="{2F45781B-DB3E-4BCB-A3E1-07193CC0D0FB}" type="presParOf" srcId="{AF0A5CC3-5B86-4108-962A-4D1CE0C8269A}" destId="{A0F19A6C-A763-42C2-BD29-BDF0371CD61C}" srcOrd="1" destOrd="0" presId="urn:microsoft.com/office/officeart/2005/8/layout/vList4#4"/>
    <dgm:cxn modelId="{0E2E5EE7-248E-416B-914A-0FF63AFBD170}" type="presParOf" srcId="{AF0A5CC3-5B86-4108-962A-4D1CE0C8269A}" destId="{C69DF867-27AA-4AFB-BB88-8815DD5C82EC}" srcOrd="2" destOrd="0" presId="urn:microsoft.com/office/officeart/2005/8/layout/vList4#4"/>
    <dgm:cxn modelId="{ED4D82DC-20A6-4A4C-91BE-FD4F981AC4C5}" type="presParOf" srcId="{39D73848-D196-498D-BECC-0ACDE29B4A2C}" destId="{550BF625-1983-4DFE-97C8-86AB694B9C47}" srcOrd="3" destOrd="0" presId="urn:microsoft.com/office/officeart/2005/8/layout/vList4#4"/>
    <dgm:cxn modelId="{2561D1C3-C043-45FF-9657-81784C64538F}" type="presParOf" srcId="{39D73848-D196-498D-BECC-0ACDE29B4A2C}" destId="{110311D5-3398-4DD8-9833-B97CB82B7F55}" srcOrd="4" destOrd="0" presId="urn:microsoft.com/office/officeart/2005/8/layout/vList4#4"/>
    <dgm:cxn modelId="{3D3D16F5-96B7-4135-BB02-0240D3E7F8B5}" type="presParOf" srcId="{110311D5-3398-4DD8-9833-B97CB82B7F55}" destId="{FFC587B9-3BD5-47A2-B760-589080E232DF}" srcOrd="0" destOrd="0" presId="urn:microsoft.com/office/officeart/2005/8/layout/vList4#4"/>
    <dgm:cxn modelId="{73C2EB73-7FDD-46B1-BAE5-DBA866547971}" type="presParOf" srcId="{110311D5-3398-4DD8-9833-B97CB82B7F55}" destId="{F2ED5309-FB9B-46CE-9D23-3642CA59C2BF}" srcOrd="1" destOrd="0" presId="urn:microsoft.com/office/officeart/2005/8/layout/vList4#4"/>
    <dgm:cxn modelId="{3750F4F6-2974-419C-ADB9-A0084ABB6B73}" type="presParOf" srcId="{110311D5-3398-4DD8-9833-B97CB82B7F55}" destId="{F7E59961-1E3C-47F1-90F9-3A44561529EE}" srcOrd="2" destOrd="0" presId="urn:microsoft.com/office/officeart/2005/8/layout/vList4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A568CF-B7AF-4680-83DE-00A251870A7C}">
      <dsp:nvSpPr>
        <dsp:cNvPr id="0" name=""/>
        <dsp:cNvSpPr/>
      </dsp:nvSpPr>
      <dsp:spPr>
        <a:xfrm>
          <a:off x="0" y="0"/>
          <a:ext cx="7920880" cy="1015838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smtClean="0"/>
            <a:t>Alapdokumentumok</a:t>
          </a:r>
          <a:endParaRPr lang="hu-HU" sz="20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/>
            <a:t>Személyi igazolvány + lakcímkártya</a:t>
          </a:r>
          <a:endParaRPr lang="hu-H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/>
            <a:t>Adóigazolvány vagy vezetői engedély vagy útlevél</a:t>
          </a:r>
          <a:endParaRPr lang="hu-HU" sz="1600" kern="1200" dirty="0"/>
        </a:p>
      </dsp:txBody>
      <dsp:txXfrm>
        <a:off x="1748908" y="0"/>
        <a:ext cx="6171971" cy="1015838"/>
      </dsp:txXfrm>
    </dsp:sp>
    <dsp:sp modelId="{51BBD218-C7B4-45F4-A935-35CC49A0307F}">
      <dsp:nvSpPr>
        <dsp:cNvPr id="0" name=""/>
        <dsp:cNvSpPr/>
      </dsp:nvSpPr>
      <dsp:spPr>
        <a:xfrm>
          <a:off x="206895" y="45139"/>
          <a:ext cx="1499850" cy="92555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65C73E-38C8-4068-AC2B-E0090A71392A}">
      <dsp:nvSpPr>
        <dsp:cNvPr id="0" name=""/>
        <dsp:cNvSpPr/>
      </dsp:nvSpPr>
      <dsp:spPr>
        <a:xfrm>
          <a:off x="0" y="1104233"/>
          <a:ext cx="7920880" cy="1984168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284199"/>
            <a:satOff val="-7117"/>
            <a:lumOff val="286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smtClean="0"/>
            <a:t>Bankszámlakivonat (kötelező dokumentum)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0" kern="1200" dirty="0" smtClean="0">
              <a:solidFill>
                <a:schemeClr val="bg1"/>
              </a:solidFill>
            </a:rPr>
            <a:t>Csak számlára érkező jövedelem/nyugdíj az elfogadható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0" kern="1200" dirty="0" smtClean="0"/>
            <a:t>3 havi bankszámlakivonat munkabér vagy nyugdíj összeggel bankfiókunkban nyomtatott e kivonat, tranzakciós lista</a:t>
          </a:r>
          <a:endParaRPr lang="hu-HU" sz="1600" b="0" kern="1200" dirty="0" smtClean="0">
            <a:solidFill>
              <a:srgbClr val="FF0000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0" kern="1200" dirty="0" smtClean="0">
              <a:solidFill>
                <a:schemeClr val="bg1"/>
              </a:solidFill>
            </a:rPr>
            <a:t>3 M Ft-ot meghaladó igénylés esetén munkáltatói </a:t>
          </a:r>
          <a:r>
            <a:rPr lang="hu-HU" sz="1600" b="0" kern="1200" dirty="0" smtClean="0"/>
            <a:t>igazolás, </a:t>
          </a:r>
          <a:endParaRPr lang="hu-HU" sz="1600" b="0" kern="1200" dirty="0"/>
        </a:p>
      </dsp:txBody>
      <dsp:txXfrm>
        <a:off x="1748908" y="1104233"/>
        <a:ext cx="6171971" cy="1984168"/>
      </dsp:txXfrm>
    </dsp:sp>
    <dsp:sp modelId="{A0F19A6C-A763-42C2-BD29-BDF0371CD61C}">
      <dsp:nvSpPr>
        <dsp:cNvPr id="0" name=""/>
        <dsp:cNvSpPr/>
      </dsp:nvSpPr>
      <dsp:spPr>
        <a:xfrm>
          <a:off x="271291" y="1652634"/>
          <a:ext cx="1371056" cy="10400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C587B9-3BD5-47A2-B760-589080E232DF}">
      <dsp:nvSpPr>
        <dsp:cNvPr id="0" name=""/>
        <dsp:cNvSpPr/>
      </dsp:nvSpPr>
      <dsp:spPr>
        <a:xfrm>
          <a:off x="0" y="3253991"/>
          <a:ext cx="7920880" cy="1563441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284199"/>
            <a:satOff val="-7117"/>
            <a:lumOff val="286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smtClean="0"/>
            <a:t>Egyéb dokumentumok</a:t>
          </a:r>
          <a:endParaRPr lang="hu-HU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/>
            <a:t>1,5 millió Ft-ot meghaladó annuitással fizetett hitel kiváltás esetén: </a:t>
          </a:r>
          <a:r>
            <a:rPr lang="en-US" sz="1600" kern="1200" dirty="0" err="1" smtClean="0"/>
            <a:t>tartozásigazolás</a:t>
          </a:r>
          <a:r>
            <a:rPr lang="en-US" sz="1600" kern="1200" dirty="0" smtClean="0"/>
            <a:t> a </a:t>
          </a:r>
          <a:r>
            <a:rPr lang="en-US" sz="1600" kern="1200" dirty="0" err="1" smtClean="0"/>
            <a:t>fennálló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kölcsönről</a:t>
          </a:r>
          <a:r>
            <a:rPr lang="en-US" sz="1600" kern="1200" dirty="0" smtClean="0"/>
            <a:t>/</a:t>
          </a:r>
          <a:r>
            <a:rPr lang="en-US" sz="1600" kern="1200" dirty="0" err="1" smtClean="0"/>
            <a:t>hitelről</a:t>
          </a:r>
          <a:r>
            <a:rPr lang="en-US" sz="1600" kern="1200" dirty="0" smtClean="0"/>
            <a:t>, </a:t>
          </a:r>
          <a:endParaRPr lang="hu-H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err="1" smtClean="0"/>
            <a:t>CitiBankos</a:t>
          </a:r>
          <a:r>
            <a:rPr lang="hu-HU" sz="1600" kern="1200" dirty="0" smtClean="0"/>
            <a:t> hitelkártya kiváltás:ha a kiváltásra kerülő hitelkártya összeg nagyobb, mint 1 millió Ft, akkor 1 havi hitelkártya kivonat. </a:t>
          </a:r>
          <a:endParaRPr lang="hu-HU" sz="1600" kern="1200" dirty="0"/>
        </a:p>
      </dsp:txBody>
      <dsp:txXfrm>
        <a:off x="1748908" y="3253991"/>
        <a:ext cx="6171971" cy="1563441"/>
      </dsp:txXfrm>
    </dsp:sp>
    <dsp:sp modelId="{F2ED5309-FB9B-46CE-9D23-3642CA59C2BF}">
      <dsp:nvSpPr>
        <dsp:cNvPr id="0" name=""/>
        <dsp:cNvSpPr/>
      </dsp:nvSpPr>
      <dsp:spPr>
        <a:xfrm>
          <a:off x="164732" y="3452263"/>
          <a:ext cx="1584176" cy="131785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4276255" cy="337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0060" y="1"/>
            <a:ext cx="4276255" cy="337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6398705"/>
            <a:ext cx="4276255" cy="337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0060" y="6398705"/>
            <a:ext cx="4276255" cy="337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ea typeface="ヒラギノ角ゴ Pro W3" charset="-128"/>
              </a:defRPr>
            </a:lvl1pPr>
          </a:lstStyle>
          <a:p>
            <a:pPr>
              <a:defRPr/>
            </a:pPr>
            <a:fld id="{2221E297-4B56-4833-858A-5C5DD2328C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3270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4276255" cy="337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0060" y="1"/>
            <a:ext cx="4276255" cy="337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48025" y="504825"/>
            <a:ext cx="3370263" cy="2527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16129" y="3199352"/>
            <a:ext cx="7234056" cy="3031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398705"/>
            <a:ext cx="4276255" cy="337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0060" y="6398705"/>
            <a:ext cx="4276255" cy="337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ea typeface="ヒラギノ角ゴ Pro W3" charset="-128"/>
              </a:defRPr>
            </a:lvl1pPr>
          </a:lstStyle>
          <a:p>
            <a:pPr>
              <a:defRPr/>
            </a:pPr>
            <a:fld id="{949630D0-808B-4142-9752-B01DCF963D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3962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 Unicode MS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BAA0AB-00F1-4219-9B76-15E7A9DD9863}" type="slidenum">
              <a:rPr lang="ru-RU" altLang="de-DE" smtClean="0"/>
              <a:pPr>
                <a:defRPr/>
              </a:pPr>
              <a:t>5</a:t>
            </a:fld>
            <a:endParaRPr lang="ru-RU" altLang="de-DE"/>
          </a:p>
        </p:txBody>
      </p:sp>
    </p:spTree>
    <p:extLst>
      <p:ext uri="{BB962C8B-B14F-4D97-AF65-F5344CB8AC3E}">
        <p14:creationId xmlns:p14="http://schemas.microsoft.com/office/powerpoint/2010/main" val="3984361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79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2D533E8-084F-4602-BF15-B97CFA1B160D}" type="slidenum">
              <a:rPr lang="hu-HU" smtClean="0"/>
              <a:pPr/>
              <a:t>11</a:t>
            </a:fld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2038583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25603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71BAA39-D4A3-4825-85DD-A4BEB9402084}" type="slidenum">
              <a:rPr lang="hu-HU" smtClean="0"/>
              <a:pPr/>
              <a:t>13</a:t>
            </a:fld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3339035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latin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3363" y="393700"/>
            <a:ext cx="1874837" cy="5607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smtClean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Cím és szöveg a tartalom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957263" y="1711325"/>
            <a:ext cx="7500937" cy="206851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957263" y="3932238"/>
            <a:ext cx="7500937" cy="206851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624823" y="6558335"/>
            <a:ext cx="2105639" cy="28763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r" defTabSz="6858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AT" sz="750" b="1" smtClean="0">
                <a:solidFill>
                  <a:srgbClr val="439639"/>
                </a:solidFill>
                <a:ea typeface="ＭＳ Ｐゴシック" charset="0"/>
              </a:defRPr>
            </a:lvl1pPr>
          </a:lstStyle>
          <a:p>
            <a:pPr marL="0" marR="0" lvl="0" indent="0" algn="r" defTabSz="6858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AT" sz="750" b="1" dirty="0" smtClean="0">
                <a:solidFill>
                  <a:srgbClr val="439639"/>
                </a:solidFill>
                <a:latin typeface="+mj-lt"/>
                <a:ea typeface="ＭＳ Ｐゴシック" charset="0"/>
                <a:cs typeface="+mj-cs"/>
              </a:rPr>
              <a:t>Additional </a:t>
            </a:r>
            <a:r>
              <a:rPr lang="de-AT" sz="750" b="1" dirty="0" err="1" smtClean="0">
                <a:solidFill>
                  <a:srgbClr val="439639"/>
                </a:solidFill>
                <a:latin typeface="+mj-lt"/>
                <a:ea typeface="ＭＳ Ｐゴシック" charset="0"/>
                <a:cs typeface="+mj-cs"/>
              </a:rPr>
              <a:t>information</a:t>
            </a:r>
            <a:r>
              <a:rPr lang="de-AT" sz="750" b="1" dirty="0" smtClean="0">
                <a:solidFill>
                  <a:srgbClr val="439639"/>
                </a:solidFill>
                <a:latin typeface="+mj-lt"/>
                <a:ea typeface="ＭＳ Ｐゴシック" charset="0"/>
                <a:cs typeface="+mj-cs"/>
              </a:rPr>
              <a:t> (e.g. </a:t>
            </a:r>
            <a:r>
              <a:rPr lang="de-AT" sz="750" b="1" kern="1200" dirty="0" smtClean="0">
                <a:solidFill>
                  <a:srgbClr val="439639"/>
                </a:solidFill>
                <a:latin typeface="+mn-lt"/>
                <a:ea typeface="ＭＳ Ｐゴシック" charset="0"/>
                <a:cs typeface="+mn-cs"/>
              </a:rPr>
              <a:t>“</a:t>
            </a:r>
            <a:r>
              <a:rPr lang="de-AT" sz="750" b="1" dirty="0" err="1" smtClean="0">
                <a:solidFill>
                  <a:srgbClr val="439639"/>
                </a:solidFill>
                <a:latin typeface="+mj-lt"/>
                <a:ea typeface="ＭＳ Ｐゴシック" charset="0"/>
                <a:cs typeface="+mj-cs"/>
              </a:rPr>
              <a:t>Draft</a:t>
            </a:r>
            <a:r>
              <a:rPr lang="de-AT" sz="750" b="1" dirty="0" smtClean="0">
                <a:solidFill>
                  <a:srgbClr val="439639"/>
                </a:solidFill>
                <a:latin typeface="+mj-lt"/>
                <a:ea typeface="ＭＳ Ｐゴシック" charset="0"/>
                <a:cs typeface="+mj-cs"/>
              </a:rPr>
              <a:t>“)</a:t>
            </a:r>
          </a:p>
          <a:p>
            <a:pPr lvl="0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17511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  <a:lvl2pPr>
              <a:defRPr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LEFT_01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23" descr="LEFT_01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393700"/>
            <a:ext cx="5603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711325"/>
            <a:ext cx="750093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1066800" y="1014413"/>
            <a:ext cx="7689850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de-AT" sz="120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031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de-AT" sz="1200">
              <a:solidFill>
                <a:schemeClr val="bg1"/>
              </a:solidFill>
              <a:ea typeface="ＭＳ Ｐゴシック" charset="-128"/>
            </a:endParaRPr>
          </a:p>
        </p:txBody>
      </p:sp>
      <p:grpSp>
        <p:nvGrpSpPr>
          <p:cNvPr id="1032" name="Group 13"/>
          <p:cNvGrpSpPr>
            <a:grpSpLocks/>
          </p:cNvGrpSpPr>
          <p:nvPr userDrawn="1"/>
        </p:nvGrpSpPr>
        <p:grpSpPr bwMode="auto">
          <a:xfrm>
            <a:off x="8096250" y="6242050"/>
            <a:ext cx="1047750" cy="241300"/>
            <a:chOff x="5100" y="3932"/>
            <a:chExt cx="660" cy="152"/>
          </a:xfrm>
        </p:grpSpPr>
        <p:sp>
          <p:nvSpPr>
            <p:cNvPr id="1035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sz="2400">
                <a:solidFill>
                  <a:schemeClr val="tx1"/>
                </a:solidFill>
                <a:ea typeface="ヒラギノ角ゴ Pro W3" charset="-128"/>
              </a:endParaRPr>
            </a:p>
          </p:txBody>
        </p:sp>
        <p:sp>
          <p:nvSpPr>
            <p:cNvPr id="1036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  <a:defRPr/>
              </a:pPr>
              <a:endParaRPr lang="en-US" sz="1200">
                <a:solidFill>
                  <a:schemeClr val="bg1"/>
                </a:solidFill>
                <a:ea typeface="ＭＳ Ｐゴシック" charset="-128"/>
              </a:endParaRPr>
            </a:p>
          </p:txBody>
        </p:sp>
      </p:grpSp>
      <p:sp>
        <p:nvSpPr>
          <p:cNvPr id="1033" name="Rectangle 19"/>
          <p:cNvSpPr>
            <a:spLocks noChangeArrowheads="1"/>
          </p:cNvSpPr>
          <p:nvPr userDrawn="1"/>
        </p:nvSpPr>
        <p:spPr bwMode="auto">
          <a:xfrm>
            <a:off x="8197850" y="6224588"/>
            <a:ext cx="641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FontTx/>
              <a:buNone/>
              <a:defRPr/>
            </a:pPr>
            <a:fld id="{56D62B93-7BD4-4302-A69C-631AD3C1F5D0}" type="slidenum">
              <a:rPr lang="ru-RU" sz="1200" b="1">
                <a:solidFill>
                  <a:schemeClr val="bg1"/>
                </a:solidFill>
                <a:ea typeface="ヒラギノ角ゴ Pro W3" charset="-128"/>
              </a:rPr>
              <a:pPr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ru-RU" sz="1200">
              <a:solidFill>
                <a:schemeClr val="bg1"/>
              </a:solidFill>
              <a:ea typeface="ヒラギノ角ゴ Pro W3" charset="-128"/>
            </a:endParaRPr>
          </a:p>
        </p:txBody>
      </p:sp>
      <p:pic>
        <p:nvPicPr>
          <p:cNvPr id="1034" name="Bild 1" descr="PLI_4CO.wmf"/>
          <p:cNvPicPr>
            <a:picLocks noChangeAspect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875463" y="404813"/>
            <a:ext cx="18684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70" r:id="rId1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ea typeface="ＭＳ Ｐゴシック" charset="0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ea typeface="ＭＳ Ｐゴシック" charset="0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ea typeface="ＭＳ Ｐゴシック" charset="0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zita.bodo@sberbank.hu" TargetMode="External"/><Relationship Id="rId2" Type="http://schemas.openxmlformats.org/officeDocument/2006/relationships/hyperlink" Target="mailto:emese.safar@sberbank.h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ea typeface="ＭＳ Ｐゴシック" pitchFamily="34" charset="-128"/>
                <a:cs typeface="Arial" panose="020B0604020202020204" pitchFamily="34" charset="0"/>
              </a:rPr>
              <a:t>Bemutatkozik a </a:t>
            </a:r>
            <a:r>
              <a:rPr lang="hu-HU" dirty="0" err="1" smtClean="0">
                <a:ea typeface="ＭＳ Ｐゴシック" pitchFamily="34" charset="-128"/>
                <a:cs typeface="Arial" panose="020B0604020202020204" pitchFamily="34" charset="0"/>
              </a:rPr>
              <a:t>Sberbank</a:t>
            </a:r>
            <a:endParaRPr lang="hu-HU" dirty="0" smtClean="0"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3608" y="1268760"/>
            <a:ext cx="7500937" cy="4289425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hu-HU" b="1" dirty="0" smtClean="0">
                <a:cs typeface="Arial" panose="020B0604020202020204" pitchFamily="34" charset="0"/>
              </a:rPr>
              <a:t>Kik vagyunk?</a:t>
            </a:r>
            <a:endParaRPr lang="hu-HU" dirty="0">
              <a:cs typeface="Arial" panose="020B0604020202020204" pitchFamily="34" charset="0"/>
            </a:endParaRPr>
          </a:p>
        </p:txBody>
      </p:sp>
      <p:pic>
        <p:nvPicPr>
          <p:cNvPr id="5" name="Kép 19" descr="Plakat_belso_131015_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0275" y="4221163"/>
            <a:ext cx="1863725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18" descr="rollup_tablas_131016_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9835"/>
            <a:ext cx="1979712" cy="4948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http://www.sberbank.at/typo3temp/pics/ce53cddd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9175" y="188640"/>
            <a:ext cx="4314825" cy="3819525"/>
          </a:xfrm>
          <a:prstGeom prst="rect">
            <a:avLst/>
          </a:prstGeom>
          <a:noFill/>
        </p:spPr>
      </p:pic>
      <p:sp>
        <p:nvSpPr>
          <p:cNvPr id="9" name="Szövegdoboz 8"/>
          <p:cNvSpPr txBox="1"/>
          <p:nvPr/>
        </p:nvSpPr>
        <p:spPr>
          <a:xfrm>
            <a:off x="2483768" y="4653136"/>
            <a:ext cx="432048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dirty="0" smtClean="0">
                <a:cs typeface="Arial" panose="020B0604020202020204" pitchFamily="34" charset="0"/>
              </a:rPr>
              <a:t>Országosan 30 fiók</a:t>
            </a:r>
          </a:p>
          <a:p>
            <a:pPr>
              <a:buFont typeface="Wingdings" pitchFamily="2" charset="2"/>
              <a:buChar char="ü"/>
            </a:pPr>
            <a:r>
              <a:rPr lang="hu-HU" dirty="0" smtClean="0">
                <a:cs typeface="Arial" panose="020B0604020202020204" pitchFamily="34" charset="0"/>
              </a:rPr>
              <a:t> Budapest 10 fiók</a:t>
            </a:r>
          </a:p>
          <a:p>
            <a:pPr>
              <a:buFont typeface="Wingdings" pitchFamily="2" charset="2"/>
              <a:buChar char="ü"/>
            </a:pPr>
            <a:r>
              <a:rPr lang="hu-HU" dirty="0" smtClean="0">
                <a:cs typeface="Arial" panose="020B0604020202020204" pitchFamily="34" charset="0"/>
              </a:rPr>
              <a:t> Keleti régió 7 fiók</a:t>
            </a:r>
          </a:p>
          <a:p>
            <a:pPr>
              <a:buFont typeface="Wingdings" pitchFamily="2" charset="2"/>
              <a:buChar char="ü"/>
            </a:pPr>
            <a:r>
              <a:rPr lang="hu-HU" dirty="0" smtClean="0">
                <a:cs typeface="Arial" panose="020B0604020202020204" pitchFamily="34" charset="0"/>
              </a:rPr>
              <a:t> Nyugati régió 13 fiók</a:t>
            </a:r>
            <a:endParaRPr lang="hu-HU" dirty="0">
              <a:cs typeface="Arial" panose="020B0604020202020204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2123728" y="2996952"/>
            <a:ext cx="3888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hu-HU" dirty="0" err="1" smtClean="0">
                <a:cs typeface="Arial" panose="020B0604020202020204" pitchFamily="34" charset="0"/>
              </a:rPr>
              <a:t>Sberbank</a:t>
            </a:r>
            <a:r>
              <a:rPr lang="hu-HU" dirty="0" smtClean="0">
                <a:cs typeface="Arial" panose="020B0604020202020204" pitchFamily="34" charset="0"/>
              </a:rPr>
              <a:t> Magyarország </a:t>
            </a:r>
            <a:r>
              <a:rPr lang="hu-HU" dirty="0" err="1" smtClean="0">
                <a:cs typeface="Arial" panose="020B0604020202020204" pitchFamily="34" charset="0"/>
              </a:rPr>
              <a:t>Zrt</a:t>
            </a:r>
            <a:r>
              <a:rPr lang="hu-HU" dirty="0" smtClean="0">
                <a:cs typeface="Arial" panose="020B0604020202020204" pitchFamily="34" charset="0"/>
              </a:rPr>
              <a:t>.  a </a:t>
            </a:r>
            <a:r>
              <a:rPr lang="hu-HU" dirty="0" err="1" smtClean="0">
                <a:cs typeface="Arial" panose="020B0604020202020204" pitchFamily="34" charset="0"/>
              </a:rPr>
              <a:t>Sberbank</a:t>
            </a:r>
            <a:r>
              <a:rPr lang="hu-HU" dirty="0" smtClean="0">
                <a:cs typeface="Arial" panose="020B0604020202020204" pitchFamily="34" charset="0"/>
              </a:rPr>
              <a:t> Europe AG csoport tagja Bécsi központtal </a:t>
            </a:r>
            <a:endParaRPr lang="hu-HU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ea typeface="ＭＳ Ｐゴシック" pitchFamily="34" charset="-128"/>
              </a:rPr>
              <a:t>Lakossági hitelek- Jelzáloghitelek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7107" name="Tartalom helye 4"/>
          <p:cNvSpPr>
            <a:spLocks noGrp="1"/>
          </p:cNvSpPr>
          <p:nvPr>
            <p:ph type="body" idx="1"/>
          </p:nvPr>
        </p:nvSpPr>
        <p:spPr>
          <a:xfrm>
            <a:off x="648841" y="1196752"/>
            <a:ext cx="8171631" cy="4752975"/>
          </a:xfrm>
        </p:spPr>
        <p:txBody>
          <a:bodyPr/>
          <a:lstStyle/>
          <a:p>
            <a:pPr marL="381000" lvl="1" indent="-381000">
              <a:lnSpc>
                <a:spcPct val="110000"/>
              </a:lnSpc>
              <a:buFont typeface="Wingdings" pitchFamily="2" charset="2"/>
              <a:buChar char="Ø"/>
            </a:pPr>
            <a:r>
              <a:rPr lang="hu-HU" sz="1700" dirty="0" smtClean="0">
                <a:ea typeface="ＭＳ Ｐゴシック" pitchFamily="34" charset="-128"/>
                <a:cs typeface="Arial" panose="020B0604020202020204" pitchFamily="34" charset="0"/>
              </a:rPr>
              <a:t>folyósítási díj:</a:t>
            </a:r>
          </a:p>
          <a:p>
            <a:pPr marL="1295400" lvl="2" indent="-381000">
              <a:lnSpc>
                <a:spcPct val="110000"/>
              </a:lnSpc>
              <a:buNone/>
            </a:pPr>
            <a:r>
              <a:rPr lang="hu-HU" sz="1700" dirty="0" smtClean="0">
                <a:ea typeface="ＭＳ Ｐゴシック" pitchFamily="34" charset="-128"/>
                <a:cs typeface="Arial" panose="020B0604020202020204" pitchFamily="34" charset="0"/>
              </a:rPr>
              <a:t>lakáshitelek: 			1 % </a:t>
            </a:r>
          </a:p>
          <a:p>
            <a:pPr marL="1295400" lvl="2" indent="-381000">
              <a:lnSpc>
                <a:spcPct val="110000"/>
              </a:lnSpc>
              <a:buFont typeface="Wingdings" pitchFamily="2" charset="2"/>
              <a:buChar char="Ø"/>
            </a:pPr>
            <a:r>
              <a:rPr lang="hu-HU" sz="1700" dirty="0" err="1" smtClean="0">
                <a:ea typeface="ＭＳ Ｐゴシック" pitchFamily="34" charset="-128"/>
                <a:cs typeface="Arial" panose="020B0604020202020204" pitchFamily="34" charset="0"/>
              </a:rPr>
              <a:t>Priority</a:t>
            </a:r>
            <a:r>
              <a:rPr lang="hu-HU" sz="1700" dirty="0" smtClean="0">
                <a:ea typeface="ＭＳ Ｐゴシック" pitchFamily="34" charset="-128"/>
                <a:cs typeface="Arial" panose="020B0604020202020204" pitchFamily="34" charset="0"/>
              </a:rPr>
              <a:t> hitel: 			0 Ft</a:t>
            </a:r>
          </a:p>
          <a:p>
            <a:pPr marL="1295400" lvl="2" indent="-381000">
              <a:lnSpc>
                <a:spcPct val="110000"/>
              </a:lnSpc>
              <a:buFont typeface="Wingdings" pitchFamily="2" charset="2"/>
              <a:buChar char="Ø"/>
            </a:pPr>
            <a:r>
              <a:rPr lang="hu-HU" sz="1700" dirty="0" smtClean="0">
                <a:ea typeface="ＭＳ Ｐゴシック" pitchFamily="34" charset="-128"/>
                <a:cs typeface="Arial" panose="020B0604020202020204" pitchFamily="34" charset="0"/>
              </a:rPr>
              <a:t>szabad felhasználású: 		1% 	(</a:t>
            </a:r>
            <a:r>
              <a:rPr lang="hu-HU" sz="1700" dirty="0" err="1" smtClean="0">
                <a:ea typeface="ＭＳ Ｐゴシック" pitchFamily="34" charset="-128"/>
                <a:cs typeface="Arial" panose="020B0604020202020204" pitchFamily="34" charset="0"/>
              </a:rPr>
              <a:t>max</a:t>
            </a:r>
            <a:r>
              <a:rPr lang="hu-HU" sz="1700" dirty="0" smtClean="0">
                <a:ea typeface="ＭＳ Ｐゴシック" pitchFamily="34" charset="-128"/>
                <a:cs typeface="Arial" panose="020B0604020202020204" pitchFamily="34" charset="0"/>
              </a:rPr>
              <a:t> 200 000 Ft)</a:t>
            </a:r>
          </a:p>
          <a:p>
            <a:pPr marL="381000" lvl="1" indent="-381000">
              <a:lnSpc>
                <a:spcPct val="150000"/>
              </a:lnSpc>
              <a:buFont typeface="Wingdings" pitchFamily="2" charset="2"/>
              <a:buChar char="Ø"/>
            </a:pPr>
            <a:r>
              <a:rPr lang="hu-HU" sz="1700" dirty="0" smtClean="0">
                <a:ea typeface="ＭＳ Ｐゴシック" pitchFamily="34" charset="-128"/>
                <a:cs typeface="Arial" panose="020B0604020202020204" pitchFamily="34" charset="0"/>
              </a:rPr>
              <a:t>tulajdoni lap/térképmásolat díja (beadáshoz elegendő a </a:t>
            </a:r>
            <a:r>
              <a:rPr lang="hu-HU" sz="1700" dirty="0" err="1" smtClean="0">
                <a:ea typeface="ＭＳ Ｐゴシック" pitchFamily="34" charset="-128"/>
                <a:cs typeface="Arial" panose="020B0604020202020204" pitchFamily="34" charset="0"/>
              </a:rPr>
              <a:t>takarnetes</a:t>
            </a:r>
            <a:r>
              <a:rPr lang="hu-HU" sz="1700" dirty="0" smtClean="0">
                <a:ea typeface="ＭＳ Ｐゴシック" pitchFamily="34" charset="-128"/>
                <a:cs typeface="Arial" panose="020B0604020202020204" pitchFamily="34" charset="0"/>
              </a:rPr>
              <a:t>)</a:t>
            </a:r>
          </a:p>
          <a:p>
            <a:pPr marL="381000" lvl="1" indent="-381000">
              <a:lnSpc>
                <a:spcPct val="150000"/>
              </a:lnSpc>
              <a:buFont typeface="Wingdings" pitchFamily="2" charset="2"/>
              <a:buChar char="Ø"/>
            </a:pPr>
            <a:r>
              <a:rPr lang="hu-HU" sz="1700" b="1" dirty="0" smtClean="0">
                <a:ea typeface="ＭＳ Ｐゴシック" pitchFamily="34" charset="-128"/>
                <a:cs typeface="Arial" panose="020B0604020202020204" pitchFamily="34" charset="0"/>
              </a:rPr>
              <a:t>értékbecslési díj</a:t>
            </a:r>
          </a:p>
          <a:p>
            <a:pPr marL="381000" lvl="1" indent="-381000">
              <a:lnSpc>
                <a:spcPct val="150000"/>
              </a:lnSpc>
              <a:buFont typeface="Wingdings" pitchFamily="2" charset="2"/>
              <a:buChar char="Ø"/>
            </a:pPr>
            <a:r>
              <a:rPr lang="hu-HU" sz="1700" b="1" dirty="0" smtClean="0">
                <a:ea typeface="ＭＳ Ｐゴシック" pitchFamily="34" charset="-128"/>
                <a:cs typeface="Arial" panose="020B0604020202020204" pitchFamily="34" charset="0"/>
              </a:rPr>
              <a:t>közjegyzői díj</a:t>
            </a:r>
            <a:endParaRPr lang="hu-HU" sz="1700" b="1" dirty="0">
              <a:ea typeface="ＭＳ Ｐゴシック" pitchFamily="34" charset="-128"/>
              <a:cs typeface="Arial" panose="020B0604020202020204" pitchFamily="34" charset="0"/>
            </a:endParaRPr>
          </a:p>
          <a:p>
            <a:pPr marL="381000" lvl="1" indent="-381000">
              <a:lnSpc>
                <a:spcPct val="150000"/>
              </a:lnSpc>
              <a:buFont typeface="Wingdings" pitchFamily="2" charset="2"/>
              <a:buChar char="Ø"/>
            </a:pPr>
            <a:r>
              <a:rPr lang="hu-HU" sz="1700" dirty="0" smtClean="0">
                <a:ea typeface="ＭＳ Ｐゴシック" pitchFamily="34" charset="-128"/>
                <a:cs typeface="Arial" panose="020B0604020202020204" pitchFamily="34" charset="0"/>
              </a:rPr>
              <a:t>földhivatali jelzálogbejegyzés díja: 		12 600 Ft/ingatlan</a:t>
            </a:r>
          </a:p>
          <a:p>
            <a:pPr marL="381000" lvl="1" indent="-381000">
              <a:lnSpc>
                <a:spcPct val="150000"/>
              </a:lnSpc>
              <a:buFont typeface="Wingdings" pitchFamily="2" charset="2"/>
              <a:buChar char="Ø"/>
            </a:pPr>
            <a:r>
              <a:rPr lang="hu-HU" sz="1700" dirty="0" smtClean="0">
                <a:ea typeface="ＭＳ Ｐゴシック" pitchFamily="34" charset="-128"/>
                <a:cs typeface="Arial" panose="020B0604020202020204" pitchFamily="34" charset="0"/>
              </a:rPr>
              <a:t>átutalási költség (vásárlás és hitelkiváltás esetén)</a:t>
            </a:r>
          </a:p>
          <a:p>
            <a:pPr marL="1295400" lvl="2" indent="-381000">
              <a:lnSpc>
                <a:spcPct val="110000"/>
              </a:lnSpc>
              <a:buFont typeface="Wingdings" pitchFamily="2" charset="2"/>
              <a:buChar char="Ø"/>
            </a:pPr>
            <a:r>
              <a:rPr lang="hu-HU" sz="1700" dirty="0" smtClean="0">
                <a:ea typeface="ＭＳ Ｐゴシック" pitchFamily="34" charset="-128"/>
                <a:cs typeface="Arial" panose="020B0604020202020204" pitchFamily="34" charset="0"/>
              </a:rPr>
              <a:t>Az ügyfél számlacsomag szerint 	(</a:t>
            </a:r>
            <a:r>
              <a:rPr lang="hu-HU" sz="1700" dirty="0" err="1" smtClean="0">
                <a:ea typeface="ＭＳ Ｐゴシック" pitchFamily="34" charset="-128"/>
                <a:cs typeface="Arial" panose="020B0604020202020204" pitchFamily="34" charset="0"/>
              </a:rPr>
              <a:t>max</a:t>
            </a:r>
            <a:r>
              <a:rPr lang="hu-HU" sz="1700" dirty="0" smtClean="0">
                <a:ea typeface="ＭＳ Ｐゴシック" pitchFamily="34" charset="-128"/>
                <a:cs typeface="Arial" panose="020B0604020202020204" pitchFamily="34" charset="0"/>
              </a:rPr>
              <a:t> 50 000 </a:t>
            </a:r>
            <a:r>
              <a:rPr lang="hu-HU" sz="1700" dirty="0">
                <a:ea typeface="ＭＳ Ｐゴシック" pitchFamily="34" charset="-128"/>
                <a:cs typeface="Arial" panose="020B0604020202020204" pitchFamily="34" charset="0"/>
              </a:rPr>
              <a:t>F</a:t>
            </a:r>
            <a:r>
              <a:rPr lang="hu-HU" sz="1700" dirty="0" smtClean="0">
                <a:ea typeface="ＭＳ Ｐゴシック" pitchFamily="34" charset="-128"/>
                <a:cs typeface="Arial" panose="020B0604020202020204" pitchFamily="34" charset="0"/>
              </a:rPr>
              <a:t>t)</a:t>
            </a:r>
          </a:p>
          <a:p>
            <a:pPr marL="1295400" lvl="2" indent="-381000">
              <a:lnSpc>
                <a:spcPct val="110000"/>
              </a:lnSpc>
              <a:buFont typeface="Wingdings" pitchFamily="2" charset="2"/>
              <a:buChar char="Ø"/>
            </a:pPr>
            <a:r>
              <a:rPr lang="hu-HU" sz="1700" dirty="0" err="1" smtClean="0">
                <a:ea typeface="ＭＳ Ｐゴシック" pitchFamily="34" charset="-128"/>
                <a:cs typeface="Arial" panose="020B0604020202020204" pitchFamily="34" charset="0"/>
              </a:rPr>
              <a:t>Priority</a:t>
            </a:r>
            <a:r>
              <a:rPr lang="hu-HU" sz="1700" dirty="0" smtClean="0">
                <a:ea typeface="ＭＳ Ｐゴシック" pitchFamily="34" charset="-128"/>
                <a:cs typeface="Arial" panose="020B0604020202020204" pitchFamily="34" charset="0"/>
              </a:rPr>
              <a:t> feltételek teljesülése esetén: 	0 Ft</a:t>
            </a:r>
          </a:p>
          <a:p>
            <a:pPr marL="381000" lvl="1" indent="-381000">
              <a:lnSpc>
                <a:spcPct val="150000"/>
              </a:lnSpc>
              <a:buFont typeface="Wingdings" pitchFamily="2" charset="2"/>
              <a:buChar char="Ø"/>
            </a:pPr>
            <a:endParaRPr lang="hu-HU" sz="1800" dirty="0" smtClean="0">
              <a:ea typeface="ＭＳ Ｐゴシック" pitchFamily="34" charset="-128"/>
            </a:endParaRPr>
          </a:p>
          <a:p>
            <a:pPr marL="381000" lvl="1" indent="-381000">
              <a:lnSpc>
                <a:spcPct val="110000"/>
              </a:lnSpc>
            </a:pPr>
            <a:endParaRPr lang="hu-HU" dirty="0" smtClean="0">
              <a:ea typeface="ＭＳ Ｐゴシック" pitchFamily="34" charset="-128"/>
            </a:endParaRPr>
          </a:p>
          <a:p>
            <a:pPr marL="381000" lvl="1" indent="-381000">
              <a:lnSpc>
                <a:spcPct val="110000"/>
              </a:lnSpc>
            </a:pPr>
            <a:endParaRPr lang="hu-HU" dirty="0" smtClean="0">
              <a:ea typeface="ＭＳ Ｐゴシック" pitchFamily="34" charset="-128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6156176" y="1535190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hu-HU" dirty="0" smtClean="0">
                <a:solidFill>
                  <a:srgbClr val="FF0000"/>
                </a:solidFill>
                <a:cs typeface="Arial" panose="020B0604020202020204" pitchFamily="34" charset="0"/>
              </a:rPr>
              <a:t>Akció: 15.000 HUF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3428127" y="3123543"/>
            <a:ext cx="56166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hu-HU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hu-HU" dirty="0" smtClean="0">
                <a:solidFill>
                  <a:srgbClr val="FF0000"/>
                </a:solidFill>
                <a:cs typeface="Arial" panose="020B0604020202020204" pitchFamily="34" charset="0"/>
              </a:rPr>
              <a:t>0 HUF </a:t>
            </a:r>
            <a:r>
              <a:rPr lang="hu-HU" sz="105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visszatérítésre </a:t>
            </a:r>
            <a:r>
              <a:rPr lang="hu-HU" sz="1050" b="1" dirty="0">
                <a:solidFill>
                  <a:srgbClr val="FF0000"/>
                </a:solidFill>
                <a:cs typeface="Arial" panose="020B0604020202020204" pitchFamily="34" charset="0"/>
              </a:rPr>
              <a:t>kerül (több ingatlanra is)</a:t>
            </a:r>
          </a:p>
          <a:p>
            <a:pPr>
              <a:buNone/>
            </a:pPr>
            <a:endParaRPr lang="hu-HU" dirty="0" smtClean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419872" y="3573239"/>
            <a:ext cx="56331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hu-HU" dirty="0" smtClean="0">
                <a:solidFill>
                  <a:srgbClr val="FF0000"/>
                </a:solidFill>
                <a:cs typeface="Arial" panose="020B0604020202020204" pitchFamily="34" charset="0"/>
              </a:rPr>
              <a:t>		0 HUF </a:t>
            </a:r>
            <a:r>
              <a:rPr lang="hu-HU" sz="105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visszatérítésre </a:t>
            </a:r>
            <a:r>
              <a:rPr lang="hu-HU" sz="1050" b="1" dirty="0">
                <a:solidFill>
                  <a:srgbClr val="FF0000"/>
                </a:solidFill>
                <a:cs typeface="Arial" panose="020B0604020202020204" pitchFamily="34" charset="0"/>
              </a:rPr>
              <a:t>kerül </a:t>
            </a:r>
            <a:r>
              <a:rPr lang="hu-HU" sz="105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(összeghatár nélkül)</a:t>
            </a:r>
            <a:endParaRPr lang="hu-HU" sz="105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>
              <a:buNone/>
            </a:pPr>
            <a:r>
              <a:rPr lang="hu-HU" dirty="0" smtClean="0">
                <a:solidFill>
                  <a:srgbClr val="FF0000"/>
                </a:solidFill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Miért </a:t>
            </a:r>
            <a:r>
              <a:rPr lang="hu-HU" dirty="0" err="1" smtClean="0"/>
              <a:t>Sberbank</a:t>
            </a:r>
            <a:r>
              <a:rPr lang="hu-HU" dirty="0" smtClean="0"/>
              <a:t>?</a:t>
            </a:r>
            <a:endParaRPr lang="en-US" dirty="0" smtClean="0"/>
          </a:p>
        </p:txBody>
      </p:sp>
      <p:sp>
        <p:nvSpPr>
          <p:cNvPr id="49154" name="Rectangle 3"/>
          <p:cNvSpPr>
            <a:spLocks noGrp="1"/>
          </p:cNvSpPr>
          <p:nvPr>
            <p:ph type="body" idx="1"/>
          </p:nvPr>
        </p:nvSpPr>
        <p:spPr>
          <a:xfrm>
            <a:off x="755576" y="908720"/>
            <a:ext cx="8208912" cy="5805264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ü"/>
            </a:pPr>
            <a:endParaRPr lang="hu-HU" sz="15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hu-HU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Biztonság </a:t>
            </a:r>
            <a:r>
              <a:rPr lang="hu-HU" sz="1500" dirty="0">
                <a:latin typeface="Calibri" panose="020F0502020204030204" pitchFamily="34" charset="0"/>
                <a:cs typeface="Calibri" panose="020F0502020204030204" pitchFamily="34" charset="0"/>
              </a:rPr>
              <a:t>– előminősítés akár még aznap</a:t>
            </a:r>
          </a:p>
          <a:p>
            <a:pPr marL="0" indent="0" eaLnBrk="1" hangingPunct="1">
              <a:buNone/>
            </a:pPr>
            <a:endParaRPr lang="hu-HU" sz="15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hu-HU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Szabadon választható értékbecslő, akár előzetes értékbecslés is kérhető</a:t>
            </a:r>
          </a:p>
          <a:p>
            <a:pPr marL="0" indent="0" eaLnBrk="1" hangingPunct="1">
              <a:buNone/>
            </a:pPr>
            <a:endParaRPr lang="hu-HU" sz="15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hu-HU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Építési hitel szakaszos folyósítással, törlesztés csak a felhasznált hitelösszeg százalékban</a:t>
            </a:r>
          </a:p>
          <a:p>
            <a:pPr marL="0" indent="0" eaLnBrk="1" hangingPunct="1">
              <a:buNone/>
            </a:pPr>
            <a:endParaRPr lang="hu-HU" sz="15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hu-HU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Induló költség elengedési akció – szerződési záradék nélkül</a:t>
            </a:r>
          </a:p>
          <a:p>
            <a:pPr marL="0" indent="0" algn="just">
              <a:buNone/>
            </a:pPr>
            <a:endParaRPr lang="hu-HU" sz="15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hu-HU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Elfogadható jövedelmek: munkabér, nyugdíj, KATA (tört éves is), osztalék, </a:t>
            </a:r>
            <a:r>
              <a:rPr lang="hu-HU" sz="15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cafeteria</a:t>
            </a:r>
            <a:r>
              <a:rPr lang="hu-HU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, családi pótlék, GYED, GYES, TGYÁS </a:t>
            </a:r>
          </a:p>
          <a:p>
            <a:pPr marL="0" indent="0" algn="just">
              <a:buNone/>
            </a:pPr>
            <a:endParaRPr lang="hu-HU" sz="15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hu-HU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Ingatlan: bármilyen ingatlan, amit az értékbecslő minimum 4.000.000 HUF forgalmi értékre becsül</a:t>
            </a:r>
          </a:p>
          <a:p>
            <a:pPr marL="0" indent="0" algn="just">
              <a:buNone/>
            </a:pPr>
            <a:endParaRPr lang="hu-HU" sz="15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hu-HU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Határozott idejű munkaviszony elfogadása </a:t>
            </a:r>
          </a:p>
          <a:p>
            <a:pPr marL="0" indent="0" algn="just">
              <a:buNone/>
            </a:pPr>
            <a:endParaRPr lang="hu-HU" sz="15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hu-HU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Külföldi jövedelmek és devizakülföldi ügyfelek finanszírozása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880" y="1124744"/>
            <a:ext cx="1753607" cy="1296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>
                <a:ea typeface="ＭＳ Ｐゴシック" pitchFamily="34" charset="-128"/>
              </a:rPr>
              <a:t>Mikrovállalati</a:t>
            </a:r>
            <a:r>
              <a:rPr lang="hu-HU" dirty="0" smtClean="0">
                <a:ea typeface="ＭＳ Ｐゴシック" pitchFamily="34" charset="-128"/>
              </a:rPr>
              <a:t> hitelek- Széchenyi Kártya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57263" y="1484313"/>
            <a:ext cx="7500937" cy="4516437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hu-HU" sz="2000" b="1" kern="1200" dirty="0" smtClean="0">
                <a:latin typeface="+mj-lt"/>
                <a:ea typeface="ＭＳ Ｐゴシック"/>
              </a:rPr>
              <a:t>A </a:t>
            </a:r>
            <a:r>
              <a:rPr lang="hu-HU" sz="2000" b="1" dirty="0" smtClean="0">
                <a:ea typeface="ＭＳ Ｐゴシック" pitchFamily="34" charset="-128"/>
              </a:rPr>
              <a:t>Széchenyi Kártya Program </a:t>
            </a:r>
            <a:r>
              <a:rPr lang="hu-HU" sz="2000" b="1" kern="1200" dirty="0" smtClean="0">
                <a:latin typeface="+mj-lt"/>
                <a:ea typeface="ＭＳ Ｐゴシック"/>
              </a:rPr>
              <a:t>elemei:</a:t>
            </a:r>
            <a:endParaRPr lang="hu-HU" dirty="0">
              <a:latin typeface="+mj-lt"/>
            </a:endParaRPr>
          </a:p>
        </p:txBody>
      </p:sp>
      <p:sp>
        <p:nvSpPr>
          <p:cNvPr id="9220" name="AutoShape 6"/>
          <p:cNvSpPr>
            <a:spLocks noChangeArrowheads="1"/>
          </p:cNvSpPr>
          <p:nvPr/>
        </p:nvSpPr>
        <p:spPr bwMode="auto">
          <a:xfrm>
            <a:off x="899592" y="2204864"/>
            <a:ext cx="8139113" cy="194468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195263" indent="-195263">
              <a:lnSpc>
                <a:spcPct val="110000"/>
              </a:lnSpc>
              <a:spcBef>
                <a:spcPct val="20000"/>
              </a:spcBef>
              <a:buClr>
                <a:srgbClr val="439639"/>
              </a:buClr>
              <a:buSzPct val="80000"/>
              <a:buFont typeface="Wingdings" pitchFamily="2" charset="2"/>
              <a:buChar char="q"/>
              <a:defRPr/>
            </a:pPr>
            <a:r>
              <a:rPr lang="hu-HU" sz="2000" dirty="0">
                <a:solidFill>
                  <a:srgbClr val="FF9900"/>
                </a:solidFill>
                <a:latin typeface="+mn-lt"/>
              </a:rPr>
              <a:t> </a:t>
            </a:r>
            <a:r>
              <a:rPr lang="hu-HU" sz="2000" b="1" dirty="0">
                <a:solidFill>
                  <a:srgbClr val="439639"/>
                </a:solidFill>
                <a:latin typeface="+mn-lt"/>
              </a:rPr>
              <a:t>Széchenyi Kártya</a:t>
            </a:r>
          </a:p>
          <a:p>
            <a:pPr marL="195263" indent="-195263">
              <a:lnSpc>
                <a:spcPct val="110000"/>
              </a:lnSpc>
              <a:spcBef>
                <a:spcPct val="20000"/>
              </a:spcBef>
              <a:buClr>
                <a:srgbClr val="439639"/>
              </a:buClr>
              <a:buSzPct val="80000"/>
              <a:buFont typeface="Wingdings" pitchFamily="2" charset="2"/>
              <a:buChar char="q"/>
              <a:defRPr/>
            </a:pPr>
            <a:r>
              <a:rPr lang="hu-HU" sz="2000" b="1" dirty="0">
                <a:solidFill>
                  <a:srgbClr val="439639"/>
                </a:solidFill>
                <a:latin typeface="+mn-lt"/>
              </a:rPr>
              <a:t> Agrár Széchenyi Kártya</a:t>
            </a:r>
          </a:p>
          <a:p>
            <a:pPr marL="195263" indent="-195263">
              <a:lnSpc>
                <a:spcPct val="110000"/>
              </a:lnSpc>
              <a:spcBef>
                <a:spcPct val="20000"/>
              </a:spcBef>
              <a:buClr>
                <a:srgbClr val="439639"/>
              </a:buClr>
              <a:buSzPct val="80000"/>
              <a:buFont typeface="Wingdings" pitchFamily="2" charset="2"/>
              <a:buChar char="q"/>
              <a:defRPr/>
            </a:pPr>
            <a:r>
              <a:rPr lang="hu-HU" sz="2000" b="1" dirty="0">
                <a:solidFill>
                  <a:srgbClr val="439639"/>
                </a:solidFill>
                <a:latin typeface="+mn-lt"/>
              </a:rPr>
              <a:t> Forgóeszközhitel</a:t>
            </a:r>
          </a:p>
          <a:p>
            <a:pPr marL="195263" indent="-195263">
              <a:lnSpc>
                <a:spcPct val="110000"/>
              </a:lnSpc>
              <a:spcBef>
                <a:spcPct val="20000"/>
              </a:spcBef>
              <a:buClr>
                <a:srgbClr val="439639"/>
              </a:buClr>
              <a:buSzPct val="80000"/>
              <a:buFont typeface="Wingdings" pitchFamily="2" charset="2"/>
              <a:buChar char="q"/>
              <a:defRPr/>
            </a:pPr>
            <a:r>
              <a:rPr lang="hu-HU" sz="2000" b="1" dirty="0">
                <a:solidFill>
                  <a:srgbClr val="439639"/>
                </a:solidFill>
                <a:latin typeface="+mn-lt"/>
              </a:rPr>
              <a:t> Beruházási Hitel</a:t>
            </a:r>
          </a:p>
        </p:txBody>
      </p:sp>
      <p:sp>
        <p:nvSpPr>
          <p:cNvPr id="9221" name="AutoShape 6"/>
          <p:cNvSpPr>
            <a:spLocks noChangeArrowheads="1"/>
          </p:cNvSpPr>
          <p:nvPr/>
        </p:nvSpPr>
        <p:spPr bwMode="auto">
          <a:xfrm>
            <a:off x="4140200" y="2492375"/>
            <a:ext cx="4608513" cy="1584325"/>
          </a:xfrm>
          <a:prstGeom prst="leftArrow">
            <a:avLst>
              <a:gd name="adj1" fmla="val 50000"/>
              <a:gd name="adj2" fmla="val 69313"/>
            </a:avLst>
          </a:prstGeom>
          <a:solidFill>
            <a:srgbClr val="439639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427538" y="2852738"/>
            <a:ext cx="4321175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None/>
              <a:defRPr/>
            </a:pPr>
            <a:r>
              <a:rPr lang="hu-H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 legnépszerűbb, </a:t>
            </a:r>
            <a:r>
              <a:rPr lang="hu-HU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Sberbank</a:t>
            </a:r>
            <a:r>
              <a:rPr lang="hu-H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által is kínált termékek !</a:t>
            </a:r>
            <a:r>
              <a:rPr lang="hu-HU" sz="2000" dirty="0">
                <a:latin typeface="+mn-lt"/>
              </a:rPr>
              <a:t> </a:t>
            </a:r>
          </a:p>
        </p:txBody>
      </p:sp>
      <p:sp>
        <p:nvSpPr>
          <p:cNvPr id="9223" name="Szövegdoboz 8"/>
          <p:cNvSpPr txBox="1">
            <a:spLocks noChangeArrowheads="1"/>
          </p:cNvSpPr>
          <p:nvPr/>
        </p:nvSpPr>
        <p:spPr bwMode="auto">
          <a:xfrm>
            <a:off x="971550" y="4508500"/>
            <a:ext cx="5040313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5263" indent="-195263">
              <a:lnSpc>
                <a:spcPct val="110000"/>
              </a:lnSpc>
              <a:spcBef>
                <a:spcPct val="20000"/>
              </a:spcBef>
              <a:buClr>
                <a:srgbClr val="00703C"/>
              </a:buClr>
              <a:buSzPct val="80000"/>
              <a:buFont typeface="Wingdings" pitchFamily="2" charset="2"/>
              <a:buChar char="q"/>
              <a:defRPr/>
            </a:pPr>
            <a:r>
              <a:rPr lang="hu-HU" sz="2000" dirty="0">
                <a:solidFill>
                  <a:srgbClr val="00703C"/>
                </a:solidFill>
                <a:latin typeface="+mn-lt"/>
              </a:rPr>
              <a:t>Támogatás Megelőlegező Hitel</a:t>
            </a:r>
          </a:p>
          <a:p>
            <a:pPr marL="195263" indent="-195263">
              <a:lnSpc>
                <a:spcPct val="110000"/>
              </a:lnSpc>
              <a:spcBef>
                <a:spcPct val="20000"/>
              </a:spcBef>
              <a:buClr>
                <a:srgbClr val="00703C"/>
              </a:buClr>
              <a:buSzPct val="80000"/>
              <a:buFont typeface="Wingdings" pitchFamily="2" charset="2"/>
              <a:buChar char="q"/>
              <a:defRPr/>
            </a:pPr>
            <a:r>
              <a:rPr lang="hu-HU" sz="2000" dirty="0">
                <a:solidFill>
                  <a:srgbClr val="00703C"/>
                </a:solidFill>
                <a:latin typeface="+mn-lt"/>
              </a:rPr>
              <a:t> Önerő Kiegészítő Hitel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707" y="4437063"/>
            <a:ext cx="2190750" cy="1619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Támogatás</a:t>
            </a:r>
            <a:endParaRPr lang="en-US" dirty="0" smtClean="0"/>
          </a:p>
        </p:txBody>
      </p:sp>
      <p:sp>
        <p:nvSpPr>
          <p:cNvPr id="8" name="Ötszög 7"/>
          <p:cNvSpPr/>
          <p:nvPr/>
        </p:nvSpPr>
        <p:spPr bwMode="auto">
          <a:xfrm>
            <a:off x="1043608" y="1196752"/>
            <a:ext cx="2304256" cy="1080120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1115616" y="1484784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hu-HU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Kalkulálj!</a:t>
            </a:r>
            <a:endParaRPr lang="hu-HU" sz="2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4" name="Ötszög 13"/>
          <p:cNvSpPr/>
          <p:nvPr/>
        </p:nvSpPr>
        <p:spPr bwMode="auto">
          <a:xfrm>
            <a:off x="1043608" y="2564904"/>
            <a:ext cx="2304256" cy="1080120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1057275" y="2874131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hu-HU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Előminősítés</a:t>
            </a:r>
          </a:p>
        </p:txBody>
      </p:sp>
      <p:sp>
        <p:nvSpPr>
          <p:cNvPr id="16" name="Ötszög 15"/>
          <p:cNvSpPr/>
          <p:nvPr/>
        </p:nvSpPr>
        <p:spPr bwMode="auto">
          <a:xfrm>
            <a:off x="1043608" y="3933056"/>
            <a:ext cx="2304256" cy="1080120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None/>
            </a:pPr>
            <a:endParaRPr lang="hu-HU" sz="18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hu-HU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hu-HU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Ügylet</a:t>
            </a:r>
            <a:endParaRPr kumimoji="0" lang="hu-H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ヒラギノ角ゴ Pro W3" pitchFamily="-128" charset="-128"/>
              <a:cs typeface="Arial" panose="020B0604020202020204" pitchFamily="34" charset="0"/>
            </a:endParaRPr>
          </a:p>
        </p:txBody>
      </p:sp>
      <p:pic>
        <p:nvPicPr>
          <p:cNvPr id="20" name="Kép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5048687"/>
            <a:ext cx="95607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Kép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5274069"/>
            <a:ext cx="1113235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Szövegdoboz 22"/>
          <p:cNvSpPr txBox="1"/>
          <p:nvPr/>
        </p:nvSpPr>
        <p:spPr>
          <a:xfrm>
            <a:off x="3635896" y="1407839"/>
            <a:ext cx="5472608" cy="61555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hu-HU" sz="1800" dirty="0" smtClean="0">
                <a:cs typeface="Arial" panose="020B0604020202020204" pitchFamily="34" charset="0"/>
              </a:rPr>
              <a:t> </a:t>
            </a:r>
            <a:r>
              <a:rPr lang="hu-HU" sz="1600" dirty="0" smtClean="0">
                <a:cs typeface="Arial" panose="020B0604020202020204" pitchFamily="34" charset="0"/>
              </a:rPr>
              <a:t>Naprakész elérhető kalkuláció a pontos és azonnali ügyfél tájékoztatáshoz</a:t>
            </a:r>
          </a:p>
        </p:txBody>
      </p:sp>
      <p:sp>
        <p:nvSpPr>
          <p:cNvPr id="24" name="Szövegdoboz 23"/>
          <p:cNvSpPr txBox="1"/>
          <p:nvPr/>
        </p:nvSpPr>
        <p:spPr>
          <a:xfrm>
            <a:off x="3635896" y="2708920"/>
            <a:ext cx="5472608" cy="6955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hu-HU" dirty="0" smtClean="0">
                <a:cs typeface="Arial" panose="020B0604020202020204" pitchFamily="34" charset="0"/>
              </a:rPr>
              <a:t>BIZTONSÁG</a:t>
            </a:r>
          </a:p>
          <a:p>
            <a:pPr>
              <a:buFont typeface="Wingdings" pitchFamily="2" charset="2"/>
              <a:buChar char="ü"/>
            </a:pPr>
            <a:r>
              <a:rPr lang="hu-HU" sz="1600" dirty="0" smtClean="0">
                <a:cs typeface="Arial" panose="020B0604020202020204" pitchFamily="34" charset="0"/>
              </a:rPr>
              <a:t>Gyors előminősítés</a:t>
            </a:r>
          </a:p>
        </p:txBody>
      </p:sp>
      <p:sp>
        <p:nvSpPr>
          <p:cNvPr id="25" name="Szövegdoboz 24"/>
          <p:cNvSpPr txBox="1"/>
          <p:nvPr/>
        </p:nvSpPr>
        <p:spPr>
          <a:xfrm>
            <a:off x="3635896" y="3997044"/>
            <a:ext cx="5472608" cy="11757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hu-HU" sz="1600" dirty="0" smtClean="0">
                <a:cs typeface="Arial" panose="020B0604020202020204" pitchFamily="34" charset="0"/>
              </a:rPr>
              <a:t>Kapcsolattartók a fiókvezetőink – Bodó Zita</a:t>
            </a:r>
          </a:p>
          <a:p>
            <a:pPr>
              <a:buFont typeface="Wingdings" pitchFamily="2" charset="2"/>
              <a:buChar char="ü"/>
            </a:pPr>
            <a:r>
              <a:rPr lang="hu-HU" sz="1600" dirty="0" smtClean="0">
                <a:cs typeface="Arial" panose="020B0604020202020204" pitchFamily="34" charset="0"/>
              </a:rPr>
              <a:t>A kapcsolat kialakításában </a:t>
            </a:r>
            <a:r>
              <a:rPr lang="hu-HU" sz="1600" dirty="0" err="1" smtClean="0">
                <a:cs typeface="Arial" panose="020B0604020202020204" pitchFamily="34" charset="0"/>
              </a:rPr>
              <a:t>Bóth</a:t>
            </a:r>
            <a:r>
              <a:rPr lang="hu-HU" sz="1600" dirty="0" smtClean="0">
                <a:cs typeface="Arial" panose="020B0604020202020204" pitchFamily="34" charset="0"/>
              </a:rPr>
              <a:t> Veronika és Sáfár Emese segít </a:t>
            </a:r>
          </a:p>
          <a:p>
            <a:pPr>
              <a:buFont typeface="Wingdings" pitchFamily="2" charset="2"/>
              <a:buChar char="ü"/>
            </a:pPr>
            <a:r>
              <a:rPr lang="hu-HU" sz="1600" dirty="0" smtClean="0">
                <a:cs typeface="Arial" panose="020B0604020202020204" pitchFamily="34" charset="0"/>
              </a:rPr>
              <a:t>Az ügyletek befogadása bankfiókjainkban történik.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 bwMode="auto">
          <a:xfrm>
            <a:off x="822133" y="1227190"/>
            <a:ext cx="4032448" cy="1728192"/>
          </a:xfrm>
          <a:prstGeom prst="rect">
            <a:avLst/>
          </a:prstGeom>
          <a:noFill/>
          <a:ln w="25400">
            <a:solidFill>
              <a:srgbClr val="00703C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 baseline="0">
                <a:solidFill>
                  <a:srgbClr val="00703C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 algn="ctr">
              <a:buFontTx/>
              <a:buNone/>
            </a:pPr>
            <a:endParaRPr lang="hu-HU" kern="0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cs typeface="Arial" panose="020B0604020202020204" pitchFamily="34" charset="0"/>
            </a:endParaRPr>
          </a:p>
          <a:p>
            <a:pPr algn="ctr">
              <a:buFontTx/>
              <a:buNone/>
            </a:pPr>
            <a:r>
              <a:rPr lang="hu-HU" kern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cs typeface="Arial" panose="020B0604020202020204" pitchFamily="34" charset="0"/>
              </a:rPr>
              <a:t>Sáfár Emese</a:t>
            </a:r>
            <a:r>
              <a:rPr lang="hu-HU" kern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cs typeface="Arial" panose="020B0604020202020204" pitchFamily="34" charset="0"/>
              </a:rPr>
              <a:t/>
            </a:r>
            <a:br>
              <a:rPr lang="hu-HU" kern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cs typeface="Arial" panose="020B0604020202020204" pitchFamily="34" charset="0"/>
              </a:rPr>
            </a:br>
            <a:r>
              <a:rPr lang="hu-HU" kern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cs typeface="Arial" panose="020B0604020202020204" pitchFamily="34" charset="0"/>
              </a:rPr>
              <a:t>Brókeri Értékesítés Vezető</a:t>
            </a:r>
            <a:br>
              <a:rPr lang="hu-HU" kern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cs typeface="Arial" panose="020B0604020202020204" pitchFamily="34" charset="0"/>
              </a:rPr>
            </a:br>
            <a:r>
              <a:rPr lang="hu-HU" kern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cs typeface="Arial" panose="020B0604020202020204" pitchFamily="34" charset="0"/>
              </a:rPr>
              <a:t>30/864-0836</a:t>
            </a:r>
            <a:br>
              <a:rPr lang="hu-HU" kern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cs typeface="Arial" panose="020B0604020202020204" pitchFamily="34" charset="0"/>
              </a:rPr>
            </a:br>
            <a:r>
              <a:rPr lang="hu-HU" kern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cs typeface="Arial" panose="020B0604020202020204" pitchFamily="34" charset="0"/>
                <a:hlinkClick r:id="rId2"/>
              </a:rPr>
              <a:t>emese.safar</a:t>
            </a:r>
            <a:r>
              <a:rPr lang="hu-HU" kern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cs typeface="Arial" panose="020B0604020202020204" pitchFamily="34" charset="0"/>
                <a:hlinkClick r:id="rId2"/>
              </a:rPr>
              <a:t>@</a:t>
            </a:r>
            <a:r>
              <a:rPr lang="hu-HU" kern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cs typeface="Arial" panose="020B0604020202020204" pitchFamily="34" charset="0"/>
                <a:hlinkClick r:id="rId2"/>
              </a:rPr>
              <a:t>sberbank.hu</a:t>
            </a:r>
            <a:r>
              <a:rPr lang="hu-HU" u="sng" kern="0" dirty="0" smtClean="0">
                <a:cs typeface="Arial" panose="020B0604020202020204" pitchFamily="34" charset="0"/>
              </a:rPr>
              <a:t/>
            </a:r>
            <a:br>
              <a:rPr lang="hu-HU" u="sng" kern="0" dirty="0" smtClean="0">
                <a:cs typeface="Arial" panose="020B0604020202020204" pitchFamily="34" charset="0"/>
              </a:rPr>
            </a:br>
            <a:r>
              <a:rPr lang="hu-HU" kern="0" dirty="0" smtClean="0">
                <a:cs typeface="Arial" panose="020B0604020202020204" pitchFamily="34" charset="0"/>
              </a:rPr>
              <a:t/>
            </a:r>
            <a:br>
              <a:rPr lang="hu-HU" kern="0" dirty="0" smtClean="0">
                <a:cs typeface="Arial" panose="020B0604020202020204" pitchFamily="34" charset="0"/>
              </a:rPr>
            </a:br>
            <a:r>
              <a:rPr lang="hu-HU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u-HU" kern="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kern="0" dirty="0" smtClean="0"/>
              <a:t/>
            </a:r>
            <a:br>
              <a:rPr lang="hu-HU" kern="0" dirty="0" smtClean="0"/>
            </a:br>
            <a:endParaRPr lang="hu-HU" kern="0" dirty="0"/>
          </a:p>
        </p:txBody>
      </p:sp>
      <p:sp>
        <p:nvSpPr>
          <p:cNvPr id="7" name="Rectangle 2"/>
          <p:cNvSpPr txBox="1">
            <a:spLocks/>
          </p:cNvSpPr>
          <p:nvPr/>
        </p:nvSpPr>
        <p:spPr bwMode="auto">
          <a:xfrm>
            <a:off x="1057275" y="393700"/>
            <a:ext cx="5603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 baseline="0">
                <a:solidFill>
                  <a:srgbClr val="00703C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 eaLnBrk="1" hangingPunct="1">
              <a:buFontTx/>
              <a:buNone/>
            </a:pPr>
            <a:r>
              <a:rPr lang="hu-HU" kern="0" dirty="0" smtClean="0">
                <a:cs typeface="Arial" panose="020B0604020202020204" pitchFamily="34" charset="0"/>
              </a:rPr>
              <a:t>Kit keress?</a:t>
            </a:r>
            <a:endParaRPr lang="en-US" kern="0" dirty="0" smtClean="0">
              <a:cs typeface="Arial" panose="020B0604020202020204" pitchFamily="34" charset="0"/>
            </a:endParaRPr>
          </a:p>
        </p:txBody>
      </p:sp>
      <p:sp>
        <p:nvSpPr>
          <p:cNvPr id="10" name="Cím 1"/>
          <p:cNvSpPr txBox="1">
            <a:spLocks/>
          </p:cNvSpPr>
          <p:nvPr/>
        </p:nvSpPr>
        <p:spPr bwMode="auto">
          <a:xfrm>
            <a:off x="2986917" y="3356992"/>
            <a:ext cx="4032448" cy="1872208"/>
          </a:xfrm>
          <a:prstGeom prst="rect">
            <a:avLst/>
          </a:prstGeom>
          <a:noFill/>
          <a:ln w="25400">
            <a:solidFill>
              <a:srgbClr val="00703C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 baseline="0">
                <a:solidFill>
                  <a:srgbClr val="00703C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 algn="ctr">
              <a:buFontTx/>
              <a:buNone/>
            </a:pPr>
            <a:endParaRPr lang="hu-HU" kern="0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Tx/>
              <a:buNone/>
            </a:pPr>
            <a:endParaRPr lang="hu-HU" kern="0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Tx/>
              <a:buNone/>
            </a:pPr>
            <a:endParaRPr lang="hu-HU" kern="0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Tx/>
              <a:buNone/>
            </a:pPr>
            <a:r>
              <a:rPr lang="hu-HU" sz="2200" kern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cs typeface="Arial" panose="020B0604020202020204" pitchFamily="34" charset="0"/>
              </a:rPr>
              <a:t>Bodó Zita</a:t>
            </a:r>
          </a:p>
          <a:p>
            <a:pPr algn="ctr">
              <a:buFontTx/>
              <a:buNone/>
            </a:pPr>
            <a:r>
              <a:rPr lang="hu-HU" kern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cs typeface="Arial" panose="020B0604020202020204" pitchFamily="34" charset="0"/>
              </a:rPr>
              <a:t>fiókvezető</a:t>
            </a:r>
            <a:r>
              <a:rPr lang="hu-HU" kern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cs typeface="Arial" panose="020B0604020202020204" pitchFamily="34" charset="0"/>
              </a:rPr>
              <a:t/>
            </a:r>
            <a:br>
              <a:rPr lang="hu-HU" kern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cs typeface="Arial" panose="020B0604020202020204" pitchFamily="34" charset="0"/>
              </a:rPr>
            </a:br>
            <a:r>
              <a:rPr lang="hu-HU" kern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cs typeface="Arial" panose="020B0604020202020204" pitchFamily="34" charset="0"/>
              </a:rPr>
              <a:t>30/326-6011</a:t>
            </a:r>
            <a:r>
              <a:rPr lang="hu-HU" kern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cs typeface="Arial" panose="020B0604020202020204" pitchFamily="34" charset="0"/>
              </a:rPr>
              <a:t/>
            </a:r>
            <a:br>
              <a:rPr lang="hu-HU" kern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cs typeface="Arial" panose="020B0604020202020204" pitchFamily="34" charset="0"/>
              </a:rPr>
            </a:br>
            <a:r>
              <a:rPr lang="hu-HU" kern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cs typeface="Arial" panose="020B0604020202020204" pitchFamily="34" charset="0"/>
                <a:hlinkClick r:id="rId3"/>
              </a:rPr>
              <a:t>zita.bodo</a:t>
            </a:r>
            <a:r>
              <a:rPr lang="hu-HU" kern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cs typeface="Arial" panose="020B0604020202020204" pitchFamily="34" charset="0"/>
                <a:hlinkClick r:id="rId3"/>
              </a:rPr>
              <a:t>@</a:t>
            </a:r>
            <a:r>
              <a:rPr lang="hu-HU" kern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cs typeface="Arial" panose="020B0604020202020204" pitchFamily="34" charset="0"/>
                <a:hlinkClick r:id="rId3"/>
              </a:rPr>
              <a:t>sberbank.hu</a:t>
            </a:r>
            <a:r>
              <a:rPr lang="hu-HU" sz="2200" u="sng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u-HU" sz="2200" u="sng" kern="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u-HU" kern="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u-HU" kern="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kern="0" dirty="0" smtClean="0"/>
              <a:t/>
            </a:r>
            <a:br>
              <a:rPr lang="hu-HU" kern="0" dirty="0" smtClean="0"/>
            </a:br>
            <a:endParaRPr lang="hu-HU" kern="0" dirty="0"/>
          </a:p>
        </p:txBody>
      </p:sp>
      <p:sp>
        <p:nvSpPr>
          <p:cNvPr id="5" name="Cím 1"/>
          <p:cNvSpPr txBox="1">
            <a:spLocks/>
          </p:cNvSpPr>
          <p:nvPr/>
        </p:nvSpPr>
        <p:spPr bwMode="auto">
          <a:xfrm>
            <a:off x="5004048" y="1227190"/>
            <a:ext cx="4032448" cy="1728192"/>
          </a:xfrm>
          <a:prstGeom prst="rect">
            <a:avLst/>
          </a:prstGeom>
          <a:noFill/>
          <a:ln w="25400">
            <a:solidFill>
              <a:srgbClr val="00703C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 baseline="0">
                <a:solidFill>
                  <a:srgbClr val="00703C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 algn="ctr">
              <a:buFontTx/>
              <a:buNone/>
            </a:pPr>
            <a:endParaRPr lang="hu-HU" kern="0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Tx/>
              <a:buNone/>
            </a:pPr>
            <a:r>
              <a:rPr lang="hu-HU" kern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cs typeface="Arial" panose="020B0604020202020204" pitchFamily="34" charset="0"/>
              </a:rPr>
              <a:t>Bóth</a:t>
            </a:r>
            <a:r>
              <a:rPr lang="hu-HU" kern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cs typeface="Arial" panose="020B0604020202020204" pitchFamily="34" charset="0"/>
              </a:rPr>
              <a:t> Veronika</a:t>
            </a:r>
            <a:r>
              <a:rPr lang="hu-HU" kern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cs typeface="Arial" panose="020B0604020202020204" pitchFamily="34" charset="0"/>
              </a:rPr>
              <a:t/>
            </a:r>
            <a:br>
              <a:rPr lang="hu-HU" kern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cs typeface="Arial" panose="020B0604020202020204" pitchFamily="34" charset="0"/>
              </a:rPr>
            </a:br>
            <a:r>
              <a:rPr lang="hu-HU" kern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cs typeface="Arial" panose="020B0604020202020204" pitchFamily="34" charset="0"/>
              </a:rPr>
              <a:t>Brókeri Értékesítés Munkatárs</a:t>
            </a:r>
            <a:br>
              <a:rPr lang="hu-HU" kern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cs typeface="Arial" panose="020B0604020202020204" pitchFamily="34" charset="0"/>
              </a:rPr>
            </a:br>
            <a:r>
              <a:rPr lang="hu-HU" kern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cs typeface="Arial" panose="020B0604020202020204" pitchFamily="34" charset="0"/>
              </a:rPr>
              <a:t>30/664-2366</a:t>
            </a:r>
            <a:br>
              <a:rPr lang="hu-HU" kern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cs typeface="Arial" panose="020B0604020202020204" pitchFamily="34" charset="0"/>
              </a:rPr>
            </a:br>
            <a:r>
              <a:rPr lang="hu-HU" kern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cs typeface="Arial" panose="020B0604020202020204" pitchFamily="34" charset="0"/>
                <a:hlinkClick r:id="rId2"/>
              </a:rPr>
              <a:t>veronika.both</a:t>
            </a:r>
            <a:r>
              <a:rPr lang="hu-HU" kern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cs typeface="Arial" panose="020B0604020202020204" pitchFamily="34" charset="0"/>
                <a:hlinkClick r:id="rId2"/>
              </a:rPr>
              <a:t>@</a:t>
            </a:r>
            <a:r>
              <a:rPr lang="hu-HU" kern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cs typeface="Arial" panose="020B0604020202020204" pitchFamily="34" charset="0"/>
                <a:hlinkClick r:id="rId2"/>
              </a:rPr>
              <a:t>sberbank.hu</a:t>
            </a:r>
            <a:r>
              <a:rPr lang="hu-HU" u="sng" kern="0" dirty="0" smtClean="0">
                <a:cs typeface="Arial" panose="020B0604020202020204" pitchFamily="34" charset="0"/>
              </a:rPr>
              <a:t/>
            </a:r>
            <a:br>
              <a:rPr lang="hu-HU" u="sng" kern="0" dirty="0" smtClean="0">
                <a:cs typeface="Arial" panose="020B0604020202020204" pitchFamily="34" charset="0"/>
              </a:rPr>
            </a:br>
            <a:r>
              <a:rPr lang="hu-HU" kern="0" dirty="0" smtClean="0">
                <a:cs typeface="Arial" panose="020B0604020202020204" pitchFamily="34" charset="0"/>
              </a:rPr>
              <a:t/>
            </a:r>
            <a:br>
              <a:rPr lang="hu-HU" kern="0" dirty="0" smtClean="0">
                <a:cs typeface="Arial" panose="020B0604020202020204" pitchFamily="34" charset="0"/>
              </a:rPr>
            </a:br>
            <a:r>
              <a:rPr lang="hu-HU" kern="0" dirty="0" smtClean="0">
                <a:cs typeface="Arial" panose="020B0604020202020204" pitchFamily="34" charset="0"/>
              </a:rPr>
              <a:t/>
            </a:r>
            <a:br>
              <a:rPr lang="hu-HU" kern="0" dirty="0" smtClean="0">
                <a:cs typeface="Arial" panose="020B0604020202020204" pitchFamily="34" charset="0"/>
              </a:rPr>
            </a:br>
            <a:r>
              <a:rPr lang="hu-HU" kern="0" dirty="0" smtClean="0">
                <a:cs typeface="Arial" panose="020B0604020202020204" pitchFamily="34" charset="0"/>
              </a:rPr>
              <a:t/>
            </a:r>
            <a:br>
              <a:rPr lang="hu-HU" kern="0" dirty="0" smtClean="0">
                <a:cs typeface="Arial" panose="020B0604020202020204" pitchFamily="34" charset="0"/>
              </a:rPr>
            </a:br>
            <a:endParaRPr lang="hu-HU" kern="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32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artalom helye 2"/>
          <p:cNvSpPr>
            <a:spLocks noGrp="1"/>
          </p:cNvSpPr>
          <p:nvPr>
            <p:ph idx="1"/>
          </p:nvPr>
        </p:nvSpPr>
        <p:spPr>
          <a:xfrm>
            <a:off x="800042" y="1124744"/>
            <a:ext cx="8316913" cy="5616624"/>
          </a:xfrm>
        </p:spPr>
        <p:txBody>
          <a:bodyPr/>
          <a:lstStyle/>
          <a:p>
            <a:r>
              <a:rPr lang="hu-HU" sz="1400" b="1" dirty="0" smtClean="0">
                <a:latin typeface="+mn-lt"/>
                <a:ea typeface="ＭＳ Ｐゴシック" pitchFamily="34" charset="-128"/>
                <a:cs typeface="Arial" pitchFamily="34" charset="0"/>
              </a:rPr>
              <a:t>Adósságrendező: 		9,99% 	éves kamatláb</a:t>
            </a:r>
          </a:p>
          <a:p>
            <a:r>
              <a:rPr lang="hu-HU" sz="1400" b="1" dirty="0" smtClean="0">
                <a:latin typeface="+mn-lt"/>
                <a:ea typeface="ＭＳ Ｐゴシック" pitchFamily="34" charset="-128"/>
                <a:cs typeface="Arial" pitchFamily="34" charset="0"/>
              </a:rPr>
              <a:t>Személyi kölcsön: 		10,99% 	éves kamatláb </a:t>
            </a:r>
          </a:p>
          <a:p>
            <a:pPr marL="0" indent="0">
              <a:buNone/>
            </a:pPr>
            <a:r>
              <a:rPr lang="hu-HU" sz="1400" b="1" dirty="0">
                <a:latin typeface="+mn-lt"/>
                <a:ea typeface="ＭＳ Ｐゴシック" pitchFamily="34" charset="-128"/>
                <a:cs typeface="Arial" pitchFamily="34" charset="0"/>
              </a:rPr>
              <a:t>	</a:t>
            </a:r>
            <a:r>
              <a:rPr lang="hu-HU" sz="1400" b="1" dirty="0" smtClean="0">
                <a:latin typeface="+mn-lt"/>
                <a:ea typeface="ＭＳ Ｐゴシック" pitchFamily="34" charset="-128"/>
                <a:cs typeface="Arial" pitchFamily="34" charset="0"/>
              </a:rPr>
              <a:t>			</a:t>
            </a:r>
            <a:r>
              <a:rPr lang="hu-HU" sz="1400" b="1" dirty="0" smtClean="0">
                <a:ea typeface="ＭＳ Ｐゴシック" pitchFamily="34" charset="-128"/>
                <a:cs typeface="Arial" pitchFamily="34" charset="0"/>
              </a:rPr>
              <a:t>(</a:t>
            </a:r>
            <a:r>
              <a:rPr lang="hu-HU" sz="1400" b="1" dirty="0">
                <a:ea typeface="ＭＳ Ｐゴシック" pitchFamily="34" charset="-128"/>
                <a:cs typeface="Arial" pitchFamily="34" charset="0"/>
              </a:rPr>
              <a:t>a teljes futamidő alatt rögzített, </a:t>
            </a:r>
            <a:r>
              <a:rPr lang="hu-HU" sz="1400" b="1" dirty="0" smtClean="0">
                <a:ea typeface="ＭＳ Ｐゴシック" pitchFamily="34" charset="-128"/>
                <a:cs typeface="Arial" pitchFamily="34" charset="0"/>
              </a:rPr>
              <a:t>fix;</a:t>
            </a:r>
          </a:p>
          <a:p>
            <a:pPr marL="0" indent="0">
              <a:buNone/>
            </a:pPr>
            <a:r>
              <a:rPr lang="hu-HU" sz="1400" b="1" dirty="0">
                <a:ea typeface="ＭＳ Ｐゴシック" pitchFamily="34" charset="-128"/>
                <a:cs typeface="Arial" pitchFamily="34" charset="0"/>
              </a:rPr>
              <a:t>	</a:t>
            </a:r>
            <a:r>
              <a:rPr lang="hu-HU" sz="1400" b="1" dirty="0" smtClean="0">
                <a:ea typeface="ＭＳ Ｐゴシック" pitchFamily="34" charset="-128"/>
                <a:cs typeface="Arial" pitchFamily="34" charset="0"/>
              </a:rPr>
              <a:t>			 munkabér</a:t>
            </a:r>
            <a:r>
              <a:rPr lang="hu-HU" sz="1400" b="1" dirty="0">
                <a:ea typeface="ＭＳ Ｐゴシック" pitchFamily="34" charset="-128"/>
                <a:cs typeface="Arial" pitchFamily="34" charset="0"/>
              </a:rPr>
              <a:t>, illetve nyugdíj </a:t>
            </a:r>
            <a:endParaRPr lang="hu-HU" sz="1400" b="1" dirty="0" smtClean="0">
              <a:ea typeface="ＭＳ Ｐゴシック" pitchFamily="34" charset="-128"/>
              <a:cs typeface="Arial" pitchFamily="34" charset="0"/>
            </a:endParaRPr>
          </a:p>
          <a:p>
            <a:pPr marL="0" indent="0">
              <a:buNone/>
            </a:pPr>
            <a:r>
              <a:rPr lang="hu-HU" sz="1400" b="1" dirty="0">
                <a:ea typeface="ＭＳ Ｐゴシック" pitchFamily="34" charset="-128"/>
                <a:cs typeface="Arial" pitchFamily="34" charset="0"/>
              </a:rPr>
              <a:t>	</a:t>
            </a:r>
            <a:r>
              <a:rPr lang="hu-HU" sz="1400" b="1" dirty="0" smtClean="0">
                <a:ea typeface="ＭＳ Ｐゴシック" pitchFamily="34" charset="-128"/>
                <a:cs typeface="Arial" pitchFamily="34" charset="0"/>
              </a:rPr>
              <a:t>			jellegű </a:t>
            </a:r>
            <a:r>
              <a:rPr lang="hu-HU" sz="1400" b="1" dirty="0">
                <a:ea typeface="ＭＳ Ｐゴシック" pitchFamily="34" charset="-128"/>
                <a:cs typeface="Arial" pitchFamily="34" charset="0"/>
              </a:rPr>
              <a:t>jóváírás </a:t>
            </a:r>
            <a:r>
              <a:rPr lang="hu-HU" sz="1400" b="1" dirty="0" smtClean="0">
                <a:ea typeface="ＭＳ Ｐゴシック" pitchFamily="34" charset="-128"/>
                <a:cs typeface="Arial" pitchFamily="34" charset="0"/>
              </a:rPr>
              <a:t>vállalása esetén)</a:t>
            </a:r>
            <a:endParaRPr lang="hu-HU" sz="1400" b="1" dirty="0" smtClean="0">
              <a:latin typeface="+mn-lt"/>
              <a:ea typeface="ＭＳ Ｐゴシック" pitchFamily="34" charset="-128"/>
              <a:cs typeface="Arial" pitchFamily="34" charset="0"/>
            </a:endParaRPr>
          </a:p>
          <a:p>
            <a:r>
              <a:rPr lang="hu-HU" sz="1400" dirty="0" smtClean="0">
                <a:latin typeface="+mn-lt"/>
                <a:ea typeface="ＭＳ Ｐゴシック" pitchFamily="34" charset="-128"/>
                <a:cs typeface="Arial" pitchFamily="34" charset="0"/>
              </a:rPr>
              <a:t>Kölcsönösszeg: 			300 000 – 5 000 </a:t>
            </a:r>
            <a:r>
              <a:rPr lang="hu-HU" sz="1400" dirty="0" err="1" smtClean="0">
                <a:latin typeface="+mn-lt"/>
                <a:ea typeface="ＭＳ Ｐゴシック" pitchFamily="34" charset="-128"/>
                <a:cs typeface="Arial" pitchFamily="34" charset="0"/>
              </a:rPr>
              <a:t>000</a:t>
            </a:r>
            <a:r>
              <a:rPr lang="hu-HU" sz="1400" dirty="0" smtClean="0">
                <a:latin typeface="+mn-lt"/>
                <a:ea typeface="ＭＳ Ｐゴシック" pitchFamily="34" charset="-128"/>
                <a:cs typeface="Arial" pitchFamily="34" charset="0"/>
              </a:rPr>
              <a:t> Ft</a:t>
            </a:r>
          </a:p>
          <a:p>
            <a:r>
              <a:rPr lang="hu-HU" sz="1400" dirty="0" smtClean="0">
                <a:latin typeface="+mn-lt"/>
                <a:ea typeface="ＭＳ Ｐゴシック" pitchFamily="34" charset="-128"/>
                <a:cs typeface="Arial" pitchFamily="34" charset="0"/>
              </a:rPr>
              <a:t>Rugalmasan választható futamidő: 	12–96 hónap</a:t>
            </a:r>
          </a:p>
          <a:p>
            <a:r>
              <a:rPr lang="hu-HU" sz="1400" dirty="0" smtClean="0">
                <a:latin typeface="+mn-lt"/>
                <a:ea typeface="ＭＳ Ｐゴシック" pitchFamily="34" charset="-128"/>
                <a:cs typeface="Arial" pitchFamily="34" charset="0"/>
              </a:rPr>
              <a:t>Életkor: 			23-70 (lejáratkori) év közötti</a:t>
            </a:r>
          </a:p>
          <a:p>
            <a:r>
              <a:rPr lang="hu-HU" sz="1400" dirty="0" smtClean="0">
                <a:latin typeface="+mn-lt"/>
                <a:ea typeface="ＭＳ Ｐゴシック" pitchFamily="34" charset="-128"/>
                <a:cs typeface="Arial" pitchFamily="34" charset="0"/>
              </a:rPr>
              <a:t>Munkaviszony:  			minimum 3 hónap (nem áll felmondás alatt és 					próbaidejét letöltötte)</a:t>
            </a:r>
          </a:p>
          <a:p>
            <a:r>
              <a:rPr lang="hu-HU" sz="1400" dirty="0" smtClean="0">
                <a:latin typeface="+mn-lt"/>
                <a:ea typeface="ＭＳ Ｐゴシック" pitchFamily="34" charset="-128"/>
                <a:cs typeface="Arial" pitchFamily="34" charset="0"/>
              </a:rPr>
              <a:t>Munkabér: </a:t>
            </a:r>
          </a:p>
          <a:p>
            <a:endParaRPr lang="hu-HU" sz="1400" dirty="0" smtClean="0">
              <a:latin typeface="+mn-lt"/>
              <a:ea typeface="ＭＳ Ｐゴシック" pitchFamily="34" charset="-128"/>
              <a:cs typeface="Arial" pitchFamily="34" charset="0"/>
            </a:endParaRPr>
          </a:p>
          <a:p>
            <a:endParaRPr lang="hu-HU" sz="1400" dirty="0">
              <a:latin typeface="+mn-lt"/>
              <a:ea typeface="ＭＳ Ｐゴシック" pitchFamily="34" charset="-128"/>
              <a:cs typeface="Arial" pitchFamily="34" charset="0"/>
            </a:endParaRPr>
          </a:p>
          <a:p>
            <a:endParaRPr lang="hu-HU" sz="1400" dirty="0" smtClean="0">
              <a:latin typeface="+mn-lt"/>
              <a:ea typeface="ＭＳ Ｐゴシック" pitchFamily="34" charset="-128"/>
              <a:cs typeface="Arial" pitchFamily="34" charset="0"/>
            </a:endParaRPr>
          </a:p>
          <a:p>
            <a:r>
              <a:rPr lang="hu-HU" sz="1400" dirty="0" smtClean="0">
                <a:latin typeface="+mn-lt"/>
                <a:ea typeface="ＭＳ Ｐゴシック" pitchFamily="34" charset="-128"/>
                <a:cs typeface="Arial" pitchFamily="34" charset="0"/>
              </a:rPr>
              <a:t>KHR:  				nem szerepel negatív információval a </a:t>
            </a:r>
            <a:r>
              <a:rPr lang="hu-HU" sz="1400" dirty="0" err="1" smtClean="0">
                <a:latin typeface="+mn-lt"/>
                <a:ea typeface="ＭＳ Ｐゴシック" pitchFamily="34" charset="-128"/>
                <a:cs typeface="Arial" pitchFamily="34" charset="0"/>
              </a:rPr>
              <a:t>KHR-ben</a:t>
            </a:r>
            <a:r>
              <a:rPr lang="hu-HU" sz="1400" dirty="0" smtClean="0">
                <a:solidFill>
                  <a:srgbClr val="7DC244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, </a:t>
            </a:r>
            <a:r>
              <a:rPr lang="hu-HU" sz="1400" dirty="0" smtClean="0">
                <a:latin typeface="+mn-lt"/>
                <a:ea typeface="ＭＳ Ｐゴシック" pitchFamily="34" charset="-128"/>
                <a:cs typeface="Arial" pitchFamily="34" charset="0"/>
              </a:rPr>
              <a:t>nincs 				fizetéskönnyítés alatt álló hitele</a:t>
            </a:r>
          </a:p>
          <a:p>
            <a:r>
              <a:rPr lang="hu-HU" sz="1400" dirty="0" smtClean="0">
                <a:ea typeface="ＭＳ Ｐゴシック" pitchFamily="34" charset="-128"/>
                <a:cs typeface="Arial" pitchFamily="34" charset="0"/>
              </a:rPr>
              <a:t>Folyósítási díj:			adósságrendező: 	NINCS</a:t>
            </a:r>
          </a:p>
          <a:p>
            <a:pPr marL="0" lvl="5" indent="0" eaLnBrk="0" hangingPunct="0"/>
            <a:r>
              <a:rPr lang="hu-HU" sz="600" dirty="0">
                <a:ea typeface="ＭＳ Ｐゴシック" pitchFamily="34" charset="-128"/>
                <a:cs typeface="Arial" pitchFamily="34" charset="0"/>
              </a:rPr>
              <a:t>	</a:t>
            </a:r>
            <a:r>
              <a:rPr lang="hu-HU" sz="600" dirty="0" smtClean="0">
                <a:ea typeface="ＭＳ Ｐゴシック" pitchFamily="34" charset="-128"/>
                <a:cs typeface="Arial" pitchFamily="34" charset="0"/>
              </a:rPr>
              <a:t>			</a:t>
            </a:r>
            <a:r>
              <a:rPr lang="hu-HU" sz="1400" dirty="0" smtClean="0">
                <a:solidFill>
                  <a:srgbClr val="00703C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szabad </a:t>
            </a:r>
            <a:r>
              <a:rPr lang="hu-HU" sz="1400" dirty="0">
                <a:solidFill>
                  <a:srgbClr val="00703C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felhasználású:	</a:t>
            </a:r>
            <a:r>
              <a:rPr lang="hu-HU" sz="1400" dirty="0" smtClean="0">
                <a:solidFill>
                  <a:srgbClr val="00703C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1%</a:t>
            </a:r>
            <a:endParaRPr lang="hu-HU" sz="1400" dirty="0">
              <a:solidFill>
                <a:srgbClr val="00703C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0" indent="0">
              <a:buNone/>
            </a:pPr>
            <a:endParaRPr lang="hu-HU" sz="1400" dirty="0" smtClean="0">
              <a:ea typeface="ＭＳ Ｐゴシック" pitchFamily="34" charset="-128"/>
              <a:cs typeface="Arial" pitchFamily="34" charset="0"/>
            </a:endParaRPr>
          </a:p>
          <a:p>
            <a:endParaRPr lang="hu-HU" sz="1800" b="1" dirty="0" smtClean="0">
              <a:ea typeface="ＭＳ Ｐゴシック" pitchFamily="34" charset="-128"/>
            </a:endParaRPr>
          </a:p>
          <a:p>
            <a:endParaRPr lang="hu-HU" sz="1800" b="1" dirty="0" smtClean="0">
              <a:ea typeface="ＭＳ Ｐゴシック" pitchFamily="34" charset="-128"/>
            </a:endParaRPr>
          </a:p>
          <a:p>
            <a:endParaRPr lang="hu-HU" sz="1800" b="1" dirty="0" smtClean="0">
              <a:ea typeface="ＭＳ Ｐゴシック" pitchFamily="34" charset="-128"/>
            </a:endParaRPr>
          </a:p>
          <a:p>
            <a:endParaRPr lang="hu-HU" sz="1800" b="1" dirty="0" smtClean="0">
              <a:ea typeface="ＭＳ Ｐゴシック" pitchFamily="34" charset="-128"/>
            </a:endParaRPr>
          </a:p>
          <a:p>
            <a:endParaRPr lang="hu-HU" sz="1800" b="1" dirty="0" smtClean="0">
              <a:ea typeface="ＭＳ Ｐゴシック" pitchFamily="34" charset="-128"/>
            </a:endParaRPr>
          </a:p>
          <a:p>
            <a:endParaRPr lang="hu-HU" sz="1800" b="1" dirty="0" smtClean="0">
              <a:ea typeface="ＭＳ Ｐゴシック" pitchFamily="34" charset="-128"/>
            </a:endParaRPr>
          </a:p>
          <a:p>
            <a:endParaRPr lang="hu-HU" sz="1800" b="1" dirty="0" smtClean="0">
              <a:ea typeface="ＭＳ Ｐゴシック" pitchFamily="34" charset="-128"/>
            </a:endParaRPr>
          </a:p>
          <a:p>
            <a:endParaRPr lang="hu-HU" sz="1800" b="1" dirty="0" smtClean="0">
              <a:ea typeface="ＭＳ Ｐゴシック" pitchFamily="34" charset="-128"/>
            </a:endParaRPr>
          </a:p>
          <a:p>
            <a:endParaRPr lang="hu-HU" sz="1800" b="1" dirty="0" smtClean="0">
              <a:ea typeface="ＭＳ Ｐゴシック" pitchFamily="34" charset="-128"/>
            </a:endParaRPr>
          </a:p>
          <a:p>
            <a:endParaRPr lang="hu-HU" sz="1800" b="1" dirty="0" smtClean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hu-HU" sz="1800" dirty="0" smtClean="0">
              <a:ea typeface="ＭＳ Ｐゴシック" pitchFamily="34" charset="-128"/>
            </a:endParaRPr>
          </a:p>
          <a:p>
            <a:endParaRPr lang="hu-HU" dirty="0" smtClean="0">
              <a:ea typeface="ＭＳ Ｐゴシック" pitchFamily="34" charset="-128"/>
            </a:endParaRPr>
          </a:p>
        </p:txBody>
      </p:sp>
      <p:sp>
        <p:nvSpPr>
          <p:cNvPr id="5" name="Cím 1"/>
          <p:cNvSpPr txBox="1">
            <a:spLocks/>
          </p:cNvSpPr>
          <p:nvPr/>
        </p:nvSpPr>
        <p:spPr bwMode="auto">
          <a:xfrm>
            <a:off x="1057275" y="393700"/>
            <a:ext cx="5603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lnSpc>
                <a:spcPct val="90000"/>
              </a:lnSpc>
              <a:buNone/>
              <a:defRPr/>
            </a:pPr>
            <a:r>
              <a:rPr lang="hu-HU" b="1" kern="0" dirty="0" smtClean="0">
                <a:cs typeface="ＭＳ Ｐゴシック" charset="0"/>
              </a:rPr>
              <a:t>Lakossági hitelek</a:t>
            </a:r>
          </a:p>
          <a:p>
            <a:pPr eaLnBrk="0" hangingPunct="0">
              <a:lnSpc>
                <a:spcPct val="90000"/>
              </a:lnSpc>
              <a:buNone/>
              <a:defRPr/>
            </a:pPr>
            <a:r>
              <a:rPr lang="hu-HU" sz="1800" b="1" kern="0" dirty="0" smtClean="0">
                <a:cs typeface="ＭＳ Ｐゴシック" charset="0"/>
              </a:rPr>
              <a:t>FAIR személyi kölcsön és adósságrendező hitel</a:t>
            </a:r>
          </a:p>
          <a:p>
            <a:pPr eaLnBrk="0" hangingPunct="0">
              <a:lnSpc>
                <a:spcPct val="90000"/>
              </a:lnSpc>
              <a:buNone/>
              <a:defRPr/>
            </a:pPr>
            <a:r>
              <a:rPr lang="hu-HU" sz="1600" b="1" kern="0" dirty="0" smtClean="0">
                <a:cs typeface="ＭＳ Ｐゴシック" charset="0"/>
              </a:rPr>
              <a:t>		</a:t>
            </a:r>
            <a:endParaRPr lang="hu-HU" sz="1600" b="1" kern="0" dirty="0">
              <a:cs typeface="ＭＳ Ｐゴシック" charset="0"/>
            </a:endParaRPr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149058"/>
              </p:ext>
            </p:extLst>
          </p:nvPr>
        </p:nvGraphicFramePr>
        <p:xfrm>
          <a:off x="4499992" y="4149080"/>
          <a:ext cx="4248472" cy="1051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7430"/>
                <a:gridCol w="2451042"/>
              </a:tblGrid>
              <a:tr h="66640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Igényelni kívánt </a:t>
                      </a:r>
                      <a:br>
                        <a:rPr lang="hu-HU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</a:br>
                      <a:r>
                        <a:rPr lang="hu-HU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kölcsönösszeg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Minimum havi jövedelem </a:t>
                      </a:r>
                      <a:endParaRPr lang="hu-HU" sz="1200" b="1" i="0" u="none" strike="noStrike" dirty="0" smtClean="0">
                        <a:solidFill>
                          <a:schemeClr val="bg1"/>
                        </a:solidFill>
                        <a:latin typeface="Arial"/>
                      </a:endParaRPr>
                    </a:p>
                    <a:p>
                      <a:pPr algn="ctr" fontAlgn="b"/>
                      <a:r>
                        <a:rPr lang="hu-HU" sz="12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jóváírás </a:t>
                      </a:r>
                      <a:r>
                        <a:rPr lang="hu-HU" sz="1200" b="1" i="0" u="none" strike="noStrike" dirty="0" err="1" smtClean="0">
                          <a:solidFill>
                            <a:schemeClr val="bg1"/>
                          </a:solidFill>
                          <a:latin typeface="Arial"/>
                        </a:rPr>
                        <a:t>Sberbank</a:t>
                      </a:r>
                      <a:r>
                        <a:rPr lang="hu-HU" sz="12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  <a:r>
                        <a:rPr lang="hu-HU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számlán</a:t>
                      </a:r>
                    </a:p>
                  </a:txBody>
                  <a:tcPr marL="9525" marR="9525" marT="9525" marB="0" anchor="ctr"/>
                </a:tc>
              </a:tr>
              <a:tr h="17429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 dirty="0" smtClean="0">
                          <a:solidFill>
                            <a:srgbClr val="00703C"/>
                          </a:solidFill>
                          <a:latin typeface="Arial"/>
                        </a:rPr>
                        <a:t>3 000 </a:t>
                      </a:r>
                      <a:r>
                        <a:rPr lang="hu-HU" sz="1200" b="0" i="0" u="none" strike="noStrike" dirty="0" err="1" smtClean="0">
                          <a:solidFill>
                            <a:srgbClr val="00703C"/>
                          </a:solidFill>
                          <a:latin typeface="Arial"/>
                        </a:rPr>
                        <a:t>000</a:t>
                      </a:r>
                      <a:r>
                        <a:rPr lang="hu-HU" sz="1200" b="0" i="0" u="none" strike="noStrike" dirty="0" smtClean="0">
                          <a:solidFill>
                            <a:srgbClr val="00703C"/>
                          </a:solidFill>
                          <a:latin typeface="Arial"/>
                        </a:rPr>
                        <a:t> </a:t>
                      </a:r>
                      <a:r>
                        <a:rPr lang="hu-HU" sz="1200" b="0" i="0" u="none" strike="noStrike" dirty="0">
                          <a:solidFill>
                            <a:srgbClr val="00703C"/>
                          </a:solidFill>
                          <a:latin typeface="Arial"/>
                        </a:rPr>
                        <a:t>Ft alatt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 dirty="0" smtClean="0">
                          <a:solidFill>
                            <a:srgbClr val="00703C"/>
                          </a:solidFill>
                          <a:latin typeface="Arial"/>
                        </a:rPr>
                        <a:t>68</a:t>
                      </a:r>
                      <a:r>
                        <a:rPr lang="hu-HU" sz="1200" b="0" i="0" u="none" strike="noStrike" baseline="0" dirty="0" smtClean="0">
                          <a:solidFill>
                            <a:srgbClr val="00703C"/>
                          </a:solidFill>
                          <a:latin typeface="Arial"/>
                        </a:rPr>
                        <a:t> </a:t>
                      </a:r>
                      <a:r>
                        <a:rPr lang="hu-HU" sz="1200" b="0" i="0" u="none" strike="noStrike" dirty="0" smtClean="0">
                          <a:solidFill>
                            <a:srgbClr val="00703C"/>
                          </a:solidFill>
                          <a:latin typeface="Arial"/>
                        </a:rPr>
                        <a:t>000 </a:t>
                      </a:r>
                      <a:r>
                        <a:rPr lang="hu-HU" sz="1200" b="0" i="0" u="none" strike="noStrike" dirty="0">
                          <a:solidFill>
                            <a:srgbClr val="00703C"/>
                          </a:solidFill>
                          <a:latin typeface="Arial"/>
                        </a:rPr>
                        <a:t>Ft</a:t>
                      </a:r>
                    </a:p>
                  </a:txBody>
                  <a:tcPr marL="9525" marR="9525" marT="9525" marB="0" anchor="b"/>
                </a:tc>
              </a:tr>
              <a:tr h="17429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 dirty="0" smtClean="0">
                          <a:solidFill>
                            <a:srgbClr val="00703C"/>
                          </a:solidFill>
                          <a:latin typeface="Arial"/>
                        </a:rPr>
                        <a:t>3 000 </a:t>
                      </a:r>
                      <a:r>
                        <a:rPr lang="hu-HU" sz="1200" b="0" i="0" u="none" strike="noStrike" dirty="0" err="1" smtClean="0">
                          <a:solidFill>
                            <a:srgbClr val="00703C"/>
                          </a:solidFill>
                          <a:latin typeface="Arial"/>
                        </a:rPr>
                        <a:t>000</a:t>
                      </a:r>
                      <a:r>
                        <a:rPr lang="hu-HU" sz="1200" b="0" i="0" u="none" strike="noStrike" dirty="0" smtClean="0">
                          <a:solidFill>
                            <a:srgbClr val="00703C"/>
                          </a:solidFill>
                          <a:latin typeface="Arial"/>
                        </a:rPr>
                        <a:t> </a:t>
                      </a:r>
                      <a:r>
                        <a:rPr lang="hu-HU" sz="1200" b="0" i="0" u="none" strike="noStrike" dirty="0">
                          <a:solidFill>
                            <a:srgbClr val="00703C"/>
                          </a:solidFill>
                          <a:latin typeface="Arial"/>
                        </a:rPr>
                        <a:t>Ft felett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 dirty="0" smtClean="0">
                          <a:solidFill>
                            <a:srgbClr val="00703C"/>
                          </a:solidFill>
                          <a:latin typeface="Arial"/>
                        </a:rPr>
                        <a:t>250</a:t>
                      </a:r>
                      <a:r>
                        <a:rPr lang="hu-HU" sz="1200" b="0" i="0" u="none" strike="noStrike" baseline="0" dirty="0" smtClean="0">
                          <a:solidFill>
                            <a:srgbClr val="00703C"/>
                          </a:solidFill>
                          <a:latin typeface="Arial"/>
                        </a:rPr>
                        <a:t> </a:t>
                      </a:r>
                      <a:r>
                        <a:rPr lang="hu-HU" sz="1200" b="0" i="0" u="none" strike="noStrike" dirty="0" smtClean="0">
                          <a:solidFill>
                            <a:srgbClr val="00703C"/>
                          </a:solidFill>
                          <a:latin typeface="Arial"/>
                        </a:rPr>
                        <a:t>000 </a:t>
                      </a:r>
                      <a:r>
                        <a:rPr lang="hu-HU" sz="1200" b="0" i="0" u="none" strike="noStrike" dirty="0">
                          <a:solidFill>
                            <a:srgbClr val="00703C"/>
                          </a:solidFill>
                          <a:latin typeface="Arial"/>
                        </a:rPr>
                        <a:t>Ft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658" y="1988839"/>
            <a:ext cx="4073147" cy="1580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/>
              <a:t>Lakossági hitelek</a:t>
            </a:r>
            <a:br>
              <a:rPr lang="hu-HU" dirty="0"/>
            </a:br>
            <a:r>
              <a:rPr lang="hu-HU" sz="1800" dirty="0"/>
              <a:t>FAIR személyi kölcsön és adósságrendező hitel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34787" y="1124744"/>
            <a:ext cx="5985485" cy="4289425"/>
          </a:xfrm>
        </p:spPr>
        <p:txBody>
          <a:bodyPr/>
          <a:lstStyle/>
          <a:p>
            <a:pPr marL="0" indent="0">
              <a:buNone/>
            </a:pPr>
            <a:r>
              <a:rPr lang="hu-HU" sz="1800" dirty="0" smtClean="0">
                <a:ea typeface="ＭＳ Ｐゴシック" pitchFamily="34" charset="-128"/>
                <a:cs typeface="Arial" pitchFamily="34" charset="0"/>
              </a:rPr>
              <a:t>Adósságrendező hitel esetén:</a:t>
            </a:r>
            <a:r>
              <a:rPr lang="hu-HU" sz="1800" dirty="0">
                <a:ea typeface="ＭＳ Ｐゴシック" pitchFamily="34" charset="-128"/>
                <a:cs typeface="Arial" pitchFamily="34" charset="0"/>
              </a:rPr>
              <a:t>	</a:t>
            </a:r>
            <a:r>
              <a:rPr lang="hu-HU" sz="1600" dirty="0">
                <a:ea typeface="ＭＳ Ｐゴシック" pitchFamily="34" charset="-128"/>
                <a:cs typeface="Arial" pitchFamily="34" charset="0"/>
              </a:rPr>
              <a:t>	</a:t>
            </a:r>
            <a:endParaRPr lang="hu-HU" sz="1600" dirty="0" smtClean="0">
              <a:ea typeface="ＭＳ Ｐゴシック" pitchFamily="34" charset="-128"/>
              <a:cs typeface="Arial" pitchFamily="34" charset="0"/>
            </a:endParaRPr>
          </a:p>
          <a:p>
            <a:pPr marL="0" indent="0">
              <a:buNone/>
            </a:pPr>
            <a:endParaRPr lang="hu-HU" sz="1600" dirty="0" smtClean="0">
              <a:ea typeface="ＭＳ Ｐゴシック" pitchFamily="34" charset="-128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u-HU" sz="1600" dirty="0" smtClean="0">
                <a:ea typeface="ＭＳ Ｐゴシック" pitchFamily="34" charset="-128"/>
                <a:cs typeface="Arial" pitchFamily="34" charset="0"/>
              </a:rPr>
              <a:t>jelzáloghitel </a:t>
            </a:r>
            <a:r>
              <a:rPr lang="hu-HU" sz="1600" dirty="0">
                <a:ea typeface="ＭＳ Ｐゴシック" pitchFamily="34" charset="-128"/>
                <a:cs typeface="Arial" pitchFamily="34" charset="0"/>
              </a:rPr>
              <a:t>kivételével minden típusú pénzügyi intézmény által folyósított kölcsön, </a:t>
            </a:r>
            <a:r>
              <a:rPr lang="hu-HU" sz="1600" dirty="0" smtClean="0">
                <a:ea typeface="ＭＳ Ｐゴシック" pitchFamily="34" charset="-128"/>
                <a:cs typeface="Arial" pitchFamily="34" charset="0"/>
              </a:rPr>
              <a:t>vagy </a:t>
            </a:r>
            <a:r>
              <a:rPr lang="hu-HU" sz="1600" dirty="0">
                <a:ea typeface="ＭＳ Ｐゴシック" pitchFamily="34" charset="-128"/>
                <a:cs typeface="Arial" pitchFamily="34" charset="0"/>
              </a:rPr>
              <a:t>hitelkeret (személyi kölcsön, folyószámlahitel, hitelkártya, áruvásárlási hitel, </a:t>
            </a:r>
            <a:r>
              <a:rPr lang="hu-HU" sz="1600" dirty="0" smtClean="0">
                <a:ea typeface="ＭＳ Ｐゴシック" pitchFamily="34" charset="-128"/>
                <a:cs typeface="Arial" pitchFamily="34" charset="0"/>
              </a:rPr>
              <a:t>autóhitel</a:t>
            </a:r>
            <a:r>
              <a:rPr lang="hu-HU" sz="1600" dirty="0">
                <a:ea typeface="ＭＳ Ｐゴシック" pitchFamily="34" charset="-128"/>
                <a:cs typeface="Arial" pitchFamily="34" charset="0"/>
              </a:rPr>
              <a:t>, egyéb </a:t>
            </a:r>
            <a:r>
              <a:rPr lang="hu-HU" sz="1600" dirty="0" smtClean="0">
                <a:ea typeface="ＭＳ Ｐゴシック" pitchFamily="34" charset="-128"/>
                <a:cs typeface="Arial" pitchFamily="34" charset="0"/>
              </a:rPr>
              <a:t>hitel)</a:t>
            </a:r>
          </a:p>
          <a:p>
            <a:pPr marL="0" indent="0">
              <a:lnSpc>
                <a:spcPct val="150000"/>
              </a:lnSpc>
              <a:buNone/>
            </a:pPr>
            <a:endParaRPr lang="hu-HU" sz="1600" dirty="0" smtClean="0">
              <a:ea typeface="ＭＳ Ｐゴシック" pitchFamily="34" charset="-128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hu-HU" sz="1600" dirty="0" smtClean="0">
              <a:ea typeface="ＭＳ Ｐゴシック" pitchFamily="34" charset="-128"/>
              <a:cs typeface="Arial" pitchFamily="34" charset="0"/>
            </a:endParaRPr>
          </a:p>
          <a:p>
            <a:pPr marL="0" indent="0">
              <a:buNone/>
            </a:pPr>
            <a:endParaRPr lang="hu-HU" sz="1600" dirty="0" smtClean="0">
              <a:ea typeface="ＭＳ Ｐゴシック" pitchFamily="34" charset="-128"/>
              <a:cs typeface="Arial" pitchFamily="34" charset="0"/>
            </a:endParaRPr>
          </a:p>
          <a:p>
            <a:pPr marL="0" indent="0">
              <a:buNone/>
            </a:pPr>
            <a:endParaRPr lang="hu-HU" sz="1600" dirty="0">
              <a:ea typeface="ＭＳ Ｐゴシック" pitchFamily="34" charset="-128"/>
              <a:cs typeface="Arial" pitchFamily="34" charset="0"/>
            </a:endParaRP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9193" y="3854862"/>
            <a:ext cx="4248472" cy="161725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15271" y="3137495"/>
            <a:ext cx="9144793" cy="347502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822" y="3120300"/>
            <a:ext cx="1169813" cy="74868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251" y="2983349"/>
            <a:ext cx="1078150" cy="86252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466" y="1650206"/>
            <a:ext cx="2190750" cy="1619250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3736622" y="4000015"/>
            <a:ext cx="48974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u-HU" sz="1600" dirty="0" smtClean="0">
                <a:cs typeface="Arial" pitchFamily="34" charset="0"/>
              </a:rPr>
              <a:t>kiváltandó </a:t>
            </a:r>
            <a:r>
              <a:rPr lang="hu-HU" sz="1600" dirty="0">
                <a:cs typeface="Arial" pitchFamily="34" charset="0"/>
              </a:rPr>
              <a:t>hitel mindegyikének több mint 6 hónapja törlesztettnek kell lennie, azzal </a:t>
            </a:r>
            <a:r>
              <a:rPr lang="hu-HU" sz="1600" dirty="0" smtClean="0">
                <a:cs typeface="Arial" pitchFamily="34" charset="0"/>
              </a:rPr>
              <a:t>a </a:t>
            </a:r>
            <a:r>
              <a:rPr lang="hu-HU" sz="1600" dirty="0">
                <a:cs typeface="Arial" pitchFamily="34" charset="0"/>
              </a:rPr>
              <a:t>feltétellel, hogy több hitel kiváltása esetén a kiváltásra kerülő hitelek közül legalább egynek több mint 12 hónapja, egy hitel kiváltása esetén pedig, annak az egynek több mint 12 hónapja törlesztettnek kell lennie </a:t>
            </a:r>
          </a:p>
        </p:txBody>
      </p:sp>
    </p:spTree>
    <p:extLst>
      <p:ext uri="{BB962C8B-B14F-4D97-AF65-F5344CB8AC3E}">
        <p14:creationId xmlns:p14="http://schemas.microsoft.com/office/powerpoint/2010/main" val="19615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332327"/>
              </p:ext>
            </p:extLst>
          </p:nvPr>
        </p:nvGraphicFramePr>
        <p:xfrm>
          <a:off x="1087564" y="1196752"/>
          <a:ext cx="3772467" cy="2587723"/>
        </p:xfrm>
        <a:graphic>
          <a:graphicData uri="http://schemas.openxmlformats.org/drawingml/2006/table">
            <a:tbl>
              <a:tblPr/>
              <a:tblGrid>
                <a:gridCol w="1886232"/>
                <a:gridCol w="1886235"/>
              </a:tblGrid>
              <a:tr h="103836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FAIR személyi kölcsön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Konkrét finanszírozási példa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(munkabér jellegű jóváírást vállaló ügyfelek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részére)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2648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Kölcsönösszeg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9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3 000 000 Ft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9CF"/>
                    </a:solidFill>
                  </a:tcPr>
                </a:tc>
              </a:tr>
              <a:tr h="27402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Futamidő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84 hónap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4E9"/>
                    </a:solidFill>
                  </a:tcPr>
                </a:tc>
              </a:tr>
              <a:tr h="43235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Havi </a:t>
                      </a:r>
                      <a:r>
                        <a:rPr kumimoji="0" lang="hu-H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törlesztőrészlet</a:t>
                      </a:r>
                      <a:endParaRPr kumimoji="0" lang="hu-H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3C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9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51 764 Ft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9CF"/>
                    </a:solidFill>
                  </a:tcPr>
                </a:tc>
              </a:tr>
              <a:tr h="27402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Éves kamat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10,99%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4E9"/>
                    </a:solidFill>
                  </a:tcPr>
                </a:tc>
              </a:tr>
              <a:tr h="27402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THM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9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12,94%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9C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015043"/>
              </p:ext>
            </p:extLst>
          </p:nvPr>
        </p:nvGraphicFramePr>
        <p:xfrm>
          <a:off x="5292080" y="3645024"/>
          <a:ext cx="3456384" cy="2519286"/>
        </p:xfrm>
        <a:graphic>
          <a:graphicData uri="http://schemas.openxmlformats.org/drawingml/2006/table">
            <a:tbl>
              <a:tblPr/>
              <a:tblGrid>
                <a:gridCol w="1728192"/>
                <a:gridCol w="1728192"/>
              </a:tblGrid>
              <a:tr h="10411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Fair Adósságrendező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Konkrét finanszírozási példa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(munkabér jellegű jóváírást vállaló ügyfelek részére)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2885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Kölcsönösszeg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9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3 000 000 Ft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9CF"/>
                    </a:solidFill>
                  </a:tcPr>
                </a:tc>
              </a:tr>
              <a:tr h="31232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Futamidő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84 hónap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4E9"/>
                    </a:solidFill>
                  </a:tcPr>
                </a:tc>
              </a:tr>
              <a:tr h="31232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Havi </a:t>
                      </a:r>
                      <a:r>
                        <a:rPr kumimoji="0" lang="hu-H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törlesztőrészlet</a:t>
                      </a:r>
                      <a:endParaRPr kumimoji="0" lang="hu-H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3C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9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50 203 Ft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9CF"/>
                    </a:solidFill>
                  </a:tcPr>
                </a:tc>
              </a:tr>
              <a:tr h="31232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Éves kamat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9,99%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4E9"/>
                    </a:solidFill>
                  </a:tcPr>
                </a:tc>
              </a:tr>
              <a:tr h="31232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THM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9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11,46%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9CF"/>
                    </a:solidFill>
                  </a:tcPr>
                </a:tc>
              </a:tr>
            </a:tbl>
          </a:graphicData>
        </a:graphic>
      </p:graphicFrame>
      <p:sp>
        <p:nvSpPr>
          <p:cNvPr id="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/>
              <a:t>Lakossági hitelek</a:t>
            </a:r>
            <a:br>
              <a:rPr lang="hu-HU" dirty="0"/>
            </a:br>
            <a:r>
              <a:rPr lang="hu-HU" sz="1800" dirty="0"/>
              <a:t>FAIR személyi kölcsön és adósságrendező hitel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149080"/>
            <a:ext cx="2520280" cy="1862816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499843"/>
            <a:ext cx="5004048" cy="185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03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 idx="4294967295"/>
          </p:nvPr>
        </p:nvSpPr>
        <p:spPr>
          <a:xfrm>
            <a:off x="899592" y="332656"/>
            <a:ext cx="5328592" cy="504056"/>
          </a:xfrm>
          <a:prstGeom prst="rect">
            <a:avLst/>
          </a:prstGeom>
        </p:spPr>
        <p:txBody>
          <a:bodyPr/>
          <a:lstStyle/>
          <a:p>
            <a:r>
              <a:rPr lang="hu-HU" sz="2000" dirty="0" smtClean="0">
                <a:ea typeface="ＭＳ Ｐゴシック" pitchFamily="34" charset="-128"/>
              </a:rPr>
              <a:t>Szükséges dokumentumok</a:t>
            </a:r>
            <a:br>
              <a:rPr lang="hu-HU" sz="2000" dirty="0" smtClean="0">
                <a:ea typeface="ＭＳ Ｐゴシック" pitchFamily="34" charset="-128"/>
              </a:rPr>
            </a:br>
            <a:r>
              <a:rPr lang="hu-HU" sz="2000" dirty="0" smtClean="0">
                <a:ea typeface="ＭＳ Ｐゴシック" pitchFamily="34" charset="-128"/>
              </a:rPr>
              <a:t>Fair Személyi Kölcsön</a:t>
            </a:r>
            <a:endParaRPr lang="hu-HU" sz="1800" dirty="0" smtClean="0">
              <a:ea typeface="ＭＳ Ｐゴシック" pitchFamily="34" charset="-128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84936506"/>
              </p:ext>
            </p:extLst>
          </p:nvPr>
        </p:nvGraphicFramePr>
        <p:xfrm>
          <a:off x="899592" y="1268760"/>
          <a:ext cx="792088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2115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378" y="5171004"/>
            <a:ext cx="2190750" cy="1619250"/>
          </a:xfrm>
          <a:prstGeom prst="rect">
            <a:avLst/>
          </a:prstGeom>
        </p:spPr>
      </p:pic>
      <p:sp>
        <p:nvSpPr>
          <p:cNvPr id="3074" name="Cím 1"/>
          <p:cNvSpPr>
            <a:spLocks noGrp="1"/>
          </p:cNvSpPr>
          <p:nvPr>
            <p:ph type="title"/>
          </p:nvPr>
        </p:nvSpPr>
        <p:spPr>
          <a:xfrm>
            <a:off x="1045242" y="556299"/>
            <a:ext cx="5603875" cy="673100"/>
          </a:xfrm>
        </p:spPr>
        <p:txBody>
          <a:bodyPr/>
          <a:lstStyle/>
          <a:p>
            <a:r>
              <a:rPr lang="hu-HU" dirty="0" smtClean="0">
                <a:ea typeface="ＭＳ Ｐゴシック" pitchFamily="34" charset="-128"/>
                <a:cs typeface="Arial" panose="020B0604020202020204" pitchFamily="34" charset="0"/>
              </a:rPr>
              <a:t>Lakossági hitelek- Jelzáloghitel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57263" y="1124744"/>
            <a:ext cx="8007225" cy="5472608"/>
          </a:xfrm>
        </p:spPr>
        <p:txBody>
          <a:bodyPr/>
          <a:lstStyle/>
          <a:p>
            <a:pPr algn="ctr">
              <a:buNone/>
              <a:defRPr/>
            </a:pPr>
            <a:endParaRPr lang="hu-HU" b="1" dirty="0" smtClean="0"/>
          </a:p>
          <a:p>
            <a:pPr algn="ctr">
              <a:buNone/>
              <a:defRPr/>
            </a:pPr>
            <a:endParaRPr lang="hu-HU" b="1" dirty="0" smtClean="0">
              <a:cs typeface="Arial" panose="020B0604020202020204" pitchFamily="34" charset="0"/>
            </a:endParaRPr>
          </a:p>
          <a:p>
            <a:pPr algn="ctr">
              <a:buNone/>
              <a:defRPr/>
            </a:pPr>
            <a:endParaRPr lang="hu-HU" b="1" dirty="0" smtClean="0"/>
          </a:p>
          <a:p>
            <a:pPr algn="ctr">
              <a:buNone/>
              <a:defRPr/>
            </a:pPr>
            <a:endParaRPr lang="hu-HU" b="1" dirty="0" smtClean="0"/>
          </a:p>
          <a:p>
            <a:pPr algn="ctr">
              <a:buNone/>
              <a:defRPr/>
            </a:pPr>
            <a:endParaRPr lang="hu-HU" b="1" dirty="0" smtClean="0"/>
          </a:p>
          <a:p>
            <a:pPr algn="ctr">
              <a:buNone/>
              <a:defRPr/>
            </a:pPr>
            <a:endParaRPr lang="hu-HU" dirty="0" smtClean="0"/>
          </a:p>
          <a:p>
            <a:pPr>
              <a:buFontTx/>
              <a:buNone/>
              <a:defRPr/>
            </a:pPr>
            <a:r>
              <a:rPr lang="hu-HU" b="1" dirty="0" smtClean="0">
                <a:latin typeface="+mj-lt"/>
              </a:rPr>
              <a:t>	</a:t>
            </a:r>
          </a:p>
          <a:p>
            <a:pPr>
              <a:buFontTx/>
              <a:buNone/>
              <a:defRPr/>
            </a:pPr>
            <a:r>
              <a:rPr lang="hu-HU" b="1" dirty="0" smtClean="0">
                <a:latin typeface="+mj-lt"/>
              </a:rPr>
              <a:t>	</a:t>
            </a:r>
            <a:r>
              <a:rPr lang="hu-HU" b="1" dirty="0" smtClean="0">
                <a:cs typeface="Arial" panose="020B0604020202020204" pitchFamily="34" charset="0"/>
              </a:rPr>
              <a:t>   </a:t>
            </a:r>
            <a:r>
              <a:rPr lang="hu-HU" b="1" dirty="0" smtClean="0">
                <a:solidFill>
                  <a:srgbClr val="FF0000"/>
                </a:solidFill>
                <a:cs typeface="Arial" panose="020B0604020202020204" pitchFamily="34" charset="0"/>
              </a:rPr>
              <a:t>3,20%-4,00%  </a:t>
            </a:r>
            <a:r>
              <a:rPr lang="hu-HU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hu-HU" b="1" dirty="0" smtClean="0">
                <a:solidFill>
                  <a:srgbClr val="FF0000"/>
                </a:solidFill>
                <a:latin typeface="+mj-lt"/>
              </a:rPr>
              <a:t>	</a:t>
            </a:r>
            <a:r>
              <a:rPr lang="hu-HU" b="1" dirty="0" smtClean="0">
                <a:latin typeface="+mj-lt"/>
              </a:rPr>
              <a:t>    </a:t>
            </a:r>
            <a:r>
              <a:rPr lang="hu-HU" b="1" dirty="0" smtClean="0">
                <a:solidFill>
                  <a:srgbClr val="FF0000"/>
                </a:solidFill>
                <a:cs typeface="Arial" panose="020B0604020202020204" pitchFamily="34" charset="0"/>
              </a:rPr>
              <a:t>3,20%-4,00%</a:t>
            </a:r>
            <a:endParaRPr lang="hu-HU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187624" y="2218597"/>
            <a:ext cx="3456384" cy="228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hu-HU" sz="1300" dirty="0" smtClean="0">
                <a:cs typeface="Arial" panose="020B0604020202020204" pitchFamily="34" charset="0"/>
              </a:rPr>
              <a:t> 300.000 Ft nettó jövedelem egy szereplőnél</a:t>
            </a:r>
          </a:p>
          <a:p>
            <a:pPr>
              <a:buFont typeface="Wingdings" pitchFamily="2" charset="2"/>
              <a:buChar char="ü"/>
            </a:pPr>
            <a:r>
              <a:rPr lang="hu-HU" sz="1300" dirty="0">
                <a:cs typeface="Arial" panose="020B0604020202020204" pitchFamily="34" charset="0"/>
              </a:rPr>
              <a:t> Min. 18 millió Ft értékű ingatlan</a:t>
            </a:r>
          </a:p>
          <a:p>
            <a:pPr>
              <a:buFont typeface="Wingdings" pitchFamily="2" charset="2"/>
              <a:buChar char="ü"/>
            </a:pPr>
            <a:r>
              <a:rPr lang="hu-HU" sz="1300" dirty="0">
                <a:cs typeface="Arial" panose="020B0604020202020204" pitchFamily="34" charset="0"/>
              </a:rPr>
              <a:t> Min. hitelösszeg 10 millió Ft</a:t>
            </a:r>
          </a:p>
          <a:p>
            <a:pPr>
              <a:buFont typeface="Wingdings" pitchFamily="2" charset="2"/>
              <a:buChar char="ü"/>
            </a:pPr>
            <a:r>
              <a:rPr lang="hu-HU" sz="1300" dirty="0" smtClean="0">
                <a:cs typeface="Arial" panose="020B0604020202020204" pitchFamily="34" charset="0"/>
              </a:rPr>
              <a:t> Kamatperiódus</a:t>
            </a:r>
            <a:r>
              <a:rPr lang="hu-HU" sz="1300" dirty="0">
                <a:cs typeface="Arial" panose="020B0604020202020204" pitchFamily="34" charset="0"/>
              </a:rPr>
              <a:t>: 6 vagy 12 </a:t>
            </a:r>
            <a:r>
              <a:rPr lang="hu-HU" sz="1300" dirty="0" smtClean="0">
                <a:cs typeface="Arial" panose="020B0604020202020204" pitchFamily="34" charset="0"/>
              </a:rPr>
              <a:t>hónap</a:t>
            </a:r>
          </a:p>
          <a:p>
            <a:pPr>
              <a:buFont typeface="Wingdings" pitchFamily="2" charset="2"/>
              <a:buChar char="ü"/>
            </a:pPr>
            <a:r>
              <a:rPr lang="hu-HU" sz="1300" dirty="0" smtClean="0">
                <a:cs typeface="Arial" panose="020B0604020202020204" pitchFamily="34" charset="0"/>
              </a:rPr>
              <a:t> Futamidő</a:t>
            </a:r>
            <a:r>
              <a:rPr lang="hu-HU" sz="1300" dirty="0">
                <a:cs typeface="Arial" panose="020B0604020202020204" pitchFamily="34" charset="0"/>
              </a:rPr>
              <a:t>: 5-30 </a:t>
            </a:r>
            <a:r>
              <a:rPr lang="hu-HU" sz="1300" dirty="0" smtClean="0">
                <a:cs typeface="Arial" panose="020B0604020202020204" pitchFamily="34" charset="0"/>
              </a:rPr>
              <a:t>év</a:t>
            </a:r>
          </a:p>
          <a:p>
            <a:pPr>
              <a:buFont typeface="Wingdings" pitchFamily="2" charset="2"/>
              <a:buChar char="ü"/>
            </a:pPr>
            <a:r>
              <a:rPr lang="hu-HU" sz="1300" dirty="0" smtClean="0">
                <a:cs typeface="Arial" panose="020B0604020202020204" pitchFamily="34" charset="0"/>
              </a:rPr>
              <a:t> Életkor: 18-70 év</a:t>
            </a:r>
          </a:p>
          <a:p>
            <a:pPr>
              <a:buNone/>
            </a:pPr>
            <a:endParaRPr lang="hu-HU" sz="1600" dirty="0" smtClean="0"/>
          </a:p>
          <a:p>
            <a:pPr>
              <a:buNone/>
            </a:pPr>
            <a:r>
              <a:rPr lang="hu-HU" sz="1600" dirty="0" smtClean="0"/>
              <a:t> </a:t>
            </a:r>
            <a:endParaRPr lang="hu-HU" sz="1600" dirty="0"/>
          </a:p>
        </p:txBody>
      </p:sp>
      <p:sp>
        <p:nvSpPr>
          <p:cNvPr id="6" name="Lekerekített téglalap 5"/>
          <p:cNvSpPr/>
          <p:nvPr/>
        </p:nvSpPr>
        <p:spPr bwMode="auto">
          <a:xfrm>
            <a:off x="1727684" y="1627563"/>
            <a:ext cx="2304256" cy="43204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763688" y="1627563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hu-HU" sz="2400" dirty="0" err="1" smtClean="0">
                <a:cs typeface="Arial" panose="020B0604020202020204" pitchFamily="34" charset="0"/>
              </a:rPr>
              <a:t>Priority</a:t>
            </a:r>
            <a:r>
              <a:rPr lang="hu-HU" sz="2400" dirty="0" smtClean="0">
                <a:cs typeface="Arial" panose="020B0604020202020204" pitchFamily="34" charset="0"/>
              </a:rPr>
              <a:t> ügyfél </a:t>
            </a:r>
            <a:endParaRPr lang="hu-HU" sz="2400" dirty="0">
              <a:cs typeface="Arial" panose="020B0604020202020204" pitchFamily="34" charset="0"/>
            </a:endParaRPr>
          </a:p>
        </p:txBody>
      </p:sp>
      <p:sp>
        <p:nvSpPr>
          <p:cNvPr id="10" name="Lefelé nyíl 9"/>
          <p:cNvSpPr/>
          <p:nvPr/>
        </p:nvSpPr>
        <p:spPr bwMode="auto">
          <a:xfrm>
            <a:off x="2517047" y="3986637"/>
            <a:ext cx="360040" cy="50405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  <p:sp>
        <p:nvSpPr>
          <p:cNvPr id="11" name="Tekercs vízszintesen 10"/>
          <p:cNvSpPr/>
          <p:nvPr/>
        </p:nvSpPr>
        <p:spPr bwMode="auto">
          <a:xfrm>
            <a:off x="1472931" y="4479577"/>
            <a:ext cx="2448272" cy="1008112"/>
          </a:xfrm>
          <a:prstGeom prst="horizontalScrol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1580943" y="4615849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hu-HU" b="1" dirty="0" smtClean="0">
                <a:solidFill>
                  <a:schemeClr val="bg1"/>
                </a:solidFill>
                <a:cs typeface="Arial" panose="020B0604020202020204" pitchFamily="34" charset="0"/>
              </a:rPr>
              <a:t>PRIORITY LAKÁSHITEL</a:t>
            </a:r>
            <a:endParaRPr lang="hu-HU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8" name="Lefelé nyíl 17"/>
          <p:cNvSpPr/>
          <p:nvPr/>
        </p:nvSpPr>
        <p:spPr bwMode="auto">
          <a:xfrm>
            <a:off x="6833087" y="3986637"/>
            <a:ext cx="360040" cy="50405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  <p:sp>
        <p:nvSpPr>
          <p:cNvPr id="19" name="Tekercs vízszintesen 18"/>
          <p:cNvSpPr/>
          <p:nvPr/>
        </p:nvSpPr>
        <p:spPr bwMode="auto">
          <a:xfrm>
            <a:off x="5395192" y="4479577"/>
            <a:ext cx="3024336" cy="1008112"/>
          </a:xfrm>
          <a:prstGeom prst="horizontalScrol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5644955" y="4659233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hu-HU" b="1" dirty="0" smtClean="0">
                <a:solidFill>
                  <a:schemeClr val="bg1"/>
                </a:solidFill>
                <a:cs typeface="Arial" panose="020B0604020202020204" pitchFamily="34" charset="0"/>
              </a:rPr>
              <a:t>PIACI KAMATOZÁSÚ LAKÁSHITE</a:t>
            </a:r>
            <a:r>
              <a:rPr lang="hu-HU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endParaRPr lang="hu-HU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Lekerekített téglalap 20"/>
          <p:cNvSpPr/>
          <p:nvPr/>
        </p:nvSpPr>
        <p:spPr bwMode="auto">
          <a:xfrm>
            <a:off x="5724128" y="1642864"/>
            <a:ext cx="2304256" cy="43204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5570485" y="1642864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hu-HU" sz="2400" dirty="0" smtClean="0">
                <a:cs typeface="Arial" panose="020B0604020202020204" pitchFamily="34" charset="0"/>
              </a:rPr>
              <a:t>Standard ügyfél</a:t>
            </a:r>
            <a:endParaRPr lang="hu-HU" sz="2400" dirty="0">
              <a:cs typeface="Arial" panose="020B0604020202020204" pitchFamily="34" charset="0"/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5061725" y="2229091"/>
            <a:ext cx="334103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hu-HU" sz="1400" dirty="0" smtClean="0"/>
              <a:t> </a:t>
            </a:r>
            <a:r>
              <a:rPr lang="hu-HU" sz="1300" dirty="0" smtClean="0">
                <a:cs typeface="Arial" panose="020B0604020202020204" pitchFamily="34" charset="0"/>
              </a:rPr>
              <a:t>120.000 Ft nettó jövedelem akár több szereplő esetén</a:t>
            </a:r>
          </a:p>
          <a:p>
            <a:pPr>
              <a:buFont typeface="Wingdings" pitchFamily="2" charset="2"/>
              <a:buChar char="ü"/>
            </a:pPr>
            <a:r>
              <a:rPr lang="hu-HU" sz="1300" dirty="0">
                <a:cs typeface="Arial" panose="020B0604020202020204" pitchFamily="34" charset="0"/>
              </a:rPr>
              <a:t> Min. 4 millió Ft menekülési értékű ingatlan</a:t>
            </a:r>
          </a:p>
          <a:p>
            <a:pPr>
              <a:buFont typeface="Wingdings" pitchFamily="2" charset="2"/>
              <a:buChar char="ü"/>
            </a:pPr>
            <a:r>
              <a:rPr lang="hu-HU" sz="1300" dirty="0">
                <a:cs typeface="Arial" panose="020B0604020202020204" pitchFamily="34" charset="0"/>
              </a:rPr>
              <a:t> Min. hitelösszeg 1 millió </a:t>
            </a:r>
            <a:r>
              <a:rPr lang="hu-HU" sz="1300" dirty="0" smtClean="0">
                <a:cs typeface="Arial" panose="020B0604020202020204" pitchFamily="34" charset="0"/>
              </a:rPr>
              <a:t>Ft</a:t>
            </a:r>
          </a:p>
          <a:p>
            <a:pPr>
              <a:buFont typeface="Wingdings" pitchFamily="2" charset="2"/>
              <a:buChar char="ü"/>
            </a:pPr>
            <a:r>
              <a:rPr lang="hu-HU" sz="1300" dirty="0" smtClean="0">
                <a:cs typeface="Arial" panose="020B0604020202020204" pitchFamily="34" charset="0"/>
              </a:rPr>
              <a:t> Kamatperiódus</a:t>
            </a:r>
            <a:r>
              <a:rPr lang="hu-HU" sz="1300" dirty="0">
                <a:cs typeface="Arial" panose="020B0604020202020204" pitchFamily="34" charset="0"/>
              </a:rPr>
              <a:t>: 6 vagy 12 </a:t>
            </a:r>
            <a:r>
              <a:rPr lang="hu-HU" sz="1300" dirty="0" smtClean="0">
                <a:cs typeface="Arial" panose="020B0604020202020204" pitchFamily="34" charset="0"/>
              </a:rPr>
              <a:t>hónap</a:t>
            </a:r>
            <a:endParaRPr lang="hu-HU" sz="1300" dirty="0"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hu-HU" sz="1300" dirty="0">
                <a:cs typeface="Arial" panose="020B0604020202020204" pitchFamily="34" charset="0"/>
              </a:rPr>
              <a:t> Futamidő: 5-30 év</a:t>
            </a:r>
          </a:p>
          <a:p>
            <a:pPr>
              <a:buFont typeface="Wingdings" pitchFamily="2" charset="2"/>
              <a:buChar char="ü"/>
            </a:pPr>
            <a:r>
              <a:rPr lang="hu-HU" sz="1300" dirty="0" smtClean="0">
                <a:cs typeface="Arial" panose="020B0604020202020204" pitchFamily="34" charset="0"/>
              </a:rPr>
              <a:t> Életkor</a:t>
            </a:r>
            <a:r>
              <a:rPr lang="hu-HU" sz="1300" dirty="0">
                <a:cs typeface="Arial" panose="020B0604020202020204" pitchFamily="34" charset="0"/>
              </a:rPr>
              <a:t>: </a:t>
            </a:r>
            <a:r>
              <a:rPr lang="hu-HU" sz="1300" dirty="0" smtClean="0">
                <a:cs typeface="Arial" panose="020B0604020202020204" pitchFamily="34" charset="0"/>
              </a:rPr>
              <a:t>18-70 év</a:t>
            </a:r>
            <a:endParaRPr lang="hu-HU" sz="1300" dirty="0">
              <a:cs typeface="Arial" panose="020B0604020202020204" pitchFamily="34" charset="0"/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899592" y="1124744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  <a:defRPr/>
            </a:pPr>
            <a:r>
              <a:rPr lang="hu-HU" b="1" dirty="0" smtClean="0">
                <a:cs typeface="Arial" panose="020B0604020202020204" pitchFamily="34" charset="0"/>
              </a:rPr>
              <a:t>Lakáscélú hitelek és lakáscélú hitelkiváltás</a:t>
            </a:r>
          </a:p>
        </p:txBody>
      </p:sp>
      <p:pic>
        <p:nvPicPr>
          <p:cNvPr id="24" name="Kép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49" y="5184040"/>
            <a:ext cx="2190750" cy="1619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ím 1"/>
          <p:cNvSpPr>
            <a:spLocks noGrp="1"/>
          </p:cNvSpPr>
          <p:nvPr>
            <p:ph type="title"/>
          </p:nvPr>
        </p:nvSpPr>
        <p:spPr>
          <a:xfrm>
            <a:off x="1043608" y="545362"/>
            <a:ext cx="5603875" cy="673100"/>
          </a:xfrm>
        </p:spPr>
        <p:txBody>
          <a:bodyPr/>
          <a:lstStyle/>
          <a:p>
            <a:r>
              <a:rPr lang="hu-HU" dirty="0">
                <a:ea typeface="ＭＳ Ｐゴシック" pitchFamily="34" charset="-128"/>
                <a:cs typeface="Arial" panose="020B0604020202020204" pitchFamily="34" charset="0"/>
              </a:rPr>
              <a:t>Lakossági hitelek- Jelzáloghite</a:t>
            </a:r>
            <a:r>
              <a:rPr lang="hu-HU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l</a:t>
            </a:r>
            <a:endParaRPr lang="hu-HU" dirty="0" smtClean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032" y="1218462"/>
            <a:ext cx="7058363" cy="3744416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125" y="5007953"/>
            <a:ext cx="1584176" cy="1742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49506" y="1620134"/>
            <a:ext cx="5760305" cy="1008112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hu-HU" sz="1600" b="1" dirty="0" smtClean="0">
                <a:cs typeface="Arial" panose="020B0604020202020204" pitchFamily="34" charset="0"/>
              </a:rPr>
              <a:t>Külföldi jövedelemmel rendelkező devizabelföldi ügyfelek</a:t>
            </a:r>
          </a:p>
          <a:p>
            <a:pPr algn="ctr">
              <a:buFontTx/>
              <a:buNone/>
              <a:defRPr/>
            </a:pPr>
            <a:endParaRPr lang="hu-HU" b="1" dirty="0" smtClean="0"/>
          </a:p>
          <a:p>
            <a:pPr algn="ctr">
              <a:buFontTx/>
              <a:buNone/>
              <a:defRPr/>
            </a:pPr>
            <a:endParaRPr lang="hu-HU" b="1" dirty="0" smtClean="0"/>
          </a:p>
          <a:p>
            <a:pPr algn="ctr">
              <a:buFontTx/>
              <a:buNone/>
              <a:defRPr/>
            </a:pPr>
            <a:endParaRPr lang="hu-HU" b="1" dirty="0" smtClean="0"/>
          </a:p>
          <a:p>
            <a:pPr algn="ctr">
              <a:buFontTx/>
              <a:buNone/>
              <a:defRPr/>
            </a:pPr>
            <a:endParaRPr lang="hu-HU" b="1" dirty="0" smtClean="0"/>
          </a:p>
          <a:p>
            <a:pPr algn="ctr">
              <a:buFontTx/>
              <a:buNone/>
              <a:defRPr/>
            </a:pPr>
            <a:endParaRPr lang="hu-HU" b="1" dirty="0" smtClean="0"/>
          </a:p>
          <a:p>
            <a:pPr algn="ctr">
              <a:buFontTx/>
              <a:buNone/>
              <a:defRPr/>
            </a:pPr>
            <a:endParaRPr lang="hu-HU" dirty="0" smtClean="0"/>
          </a:p>
          <a:p>
            <a:pPr>
              <a:buFontTx/>
              <a:buNone/>
              <a:defRPr/>
            </a:pPr>
            <a:r>
              <a:rPr lang="hu-HU" b="1" dirty="0" smtClean="0">
                <a:latin typeface="+mj-lt"/>
              </a:rPr>
              <a:t>			</a:t>
            </a:r>
            <a:endParaRPr lang="hu-HU" dirty="0">
              <a:latin typeface="+mj-lt"/>
            </a:endParaRPr>
          </a:p>
        </p:txBody>
      </p:sp>
      <p:sp>
        <p:nvSpPr>
          <p:cNvPr id="17412" name="Szövegdoboz 14"/>
          <p:cNvSpPr txBox="1">
            <a:spLocks noChangeArrowheads="1"/>
          </p:cNvSpPr>
          <p:nvPr/>
        </p:nvSpPr>
        <p:spPr bwMode="auto">
          <a:xfrm>
            <a:off x="849509" y="1957065"/>
            <a:ext cx="5792257" cy="1403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hu-H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hu-HU" sz="1800" dirty="0" smtClean="0">
                <a:cs typeface="Arial" panose="020B0604020202020204" pitchFamily="34" charset="0"/>
              </a:rPr>
              <a:t>LTV </a:t>
            </a:r>
            <a:r>
              <a:rPr lang="hu-HU" sz="1800" dirty="0" err="1">
                <a:cs typeface="Arial" panose="020B0604020202020204" pitchFamily="34" charset="0"/>
              </a:rPr>
              <a:t>max</a:t>
            </a:r>
            <a:r>
              <a:rPr lang="hu-HU" sz="1800" dirty="0">
                <a:cs typeface="Arial" panose="020B0604020202020204" pitchFamily="34" charset="0"/>
              </a:rPr>
              <a:t> 55</a:t>
            </a:r>
            <a:r>
              <a:rPr lang="hu-HU" sz="1800" dirty="0" smtClean="0">
                <a:cs typeface="Arial" panose="020B0604020202020204" pitchFamily="34" charset="0"/>
              </a:rPr>
              <a:t>%</a:t>
            </a:r>
          </a:p>
          <a:p>
            <a:pPr>
              <a:buFont typeface="Wingdings" pitchFamily="2" charset="2"/>
              <a:buChar char="ü"/>
            </a:pPr>
            <a:r>
              <a:rPr lang="hu-HU" sz="1800" dirty="0" smtClean="0">
                <a:cs typeface="Arial" panose="020B0604020202020204" pitchFamily="34" charset="0"/>
              </a:rPr>
              <a:t>     5 devizanemben érkező jövedelem </a:t>
            </a:r>
          </a:p>
          <a:p>
            <a:pPr>
              <a:buNone/>
            </a:pPr>
            <a:r>
              <a:rPr lang="hu-HU" sz="1800" dirty="0">
                <a:cs typeface="Arial" panose="020B0604020202020204" pitchFamily="34" charset="0"/>
              </a:rPr>
              <a:t>	</a:t>
            </a:r>
            <a:r>
              <a:rPr lang="hu-HU" sz="1800" dirty="0" smtClean="0">
                <a:cs typeface="Arial" panose="020B0604020202020204" pitchFamily="34" charset="0"/>
              </a:rPr>
              <a:t>(EUR, USD, CHF, GBP, RUB)</a:t>
            </a:r>
          </a:p>
          <a:p>
            <a:pPr eaLnBrk="0" hangingPunct="0">
              <a:spcBef>
                <a:spcPct val="20000"/>
              </a:spcBef>
              <a:buFont typeface="Wingdings" pitchFamily="2" charset="2"/>
              <a:buChar char="ü"/>
            </a:pPr>
            <a:endParaRPr lang="hu-HU" dirty="0">
              <a:cs typeface="Arial" panose="020B0604020202020204" pitchFamily="34" charset="0"/>
            </a:endParaRPr>
          </a:p>
        </p:txBody>
      </p:sp>
      <p:sp>
        <p:nvSpPr>
          <p:cNvPr id="17413" name="Lefelé nyíl 17"/>
          <p:cNvSpPr>
            <a:spLocks noChangeArrowheads="1"/>
          </p:cNvSpPr>
          <p:nvPr/>
        </p:nvSpPr>
        <p:spPr bwMode="auto">
          <a:xfrm rot="16200000">
            <a:off x="6734592" y="3177147"/>
            <a:ext cx="358775" cy="503237"/>
          </a:xfrm>
          <a:prstGeom prst="downArrow">
            <a:avLst>
              <a:gd name="adj1" fmla="val 50000"/>
              <a:gd name="adj2" fmla="val 5009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hu-HU" sz="2400">
              <a:solidFill>
                <a:schemeClr val="tx1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17414" name="Tekercs vízszintesen 18"/>
          <p:cNvSpPr>
            <a:spLocks noChangeArrowheads="1"/>
          </p:cNvSpPr>
          <p:nvPr/>
        </p:nvSpPr>
        <p:spPr bwMode="auto">
          <a:xfrm>
            <a:off x="7096998" y="741145"/>
            <a:ext cx="1934877" cy="737099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hu-HU" sz="2400">
              <a:solidFill>
                <a:schemeClr val="tx1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17415" name="Szövegdoboz 19"/>
          <p:cNvSpPr txBox="1">
            <a:spLocks noChangeArrowheads="1"/>
          </p:cNvSpPr>
          <p:nvPr/>
        </p:nvSpPr>
        <p:spPr bwMode="auto">
          <a:xfrm>
            <a:off x="6762055" y="860148"/>
            <a:ext cx="2736850" cy="56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hu-HU" sz="1400" b="1" dirty="0">
                <a:solidFill>
                  <a:schemeClr val="bg1"/>
                </a:solidFill>
                <a:cs typeface="Arial" panose="020B0604020202020204" pitchFamily="34" charset="0"/>
              </a:rPr>
              <a:t>PIACI KAMATOZÁSÚ </a:t>
            </a:r>
            <a:endParaRPr lang="hu-HU" sz="1400" b="1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hu-HU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LAKÁSHITEL</a:t>
            </a:r>
            <a:endParaRPr lang="hu-HU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7231774" y="1624757"/>
            <a:ext cx="1800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hu-HU" b="1" dirty="0" smtClean="0">
                <a:solidFill>
                  <a:srgbClr val="FF0000"/>
                </a:solidFill>
                <a:cs typeface="Arial" panose="020B0604020202020204" pitchFamily="34" charset="0"/>
              </a:rPr>
              <a:t>3,20%-4,00%</a:t>
            </a:r>
            <a:endParaRPr lang="hu-HU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1" name="Lefelé nyíl 17"/>
          <p:cNvSpPr>
            <a:spLocks noChangeArrowheads="1"/>
          </p:cNvSpPr>
          <p:nvPr/>
        </p:nvSpPr>
        <p:spPr bwMode="auto">
          <a:xfrm rot="16200000">
            <a:off x="6768813" y="1610570"/>
            <a:ext cx="358775" cy="503237"/>
          </a:xfrm>
          <a:prstGeom prst="downArrow">
            <a:avLst>
              <a:gd name="adj1" fmla="val 50000"/>
              <a:gd name="adj2" fmla="val 5009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hu-HU" sz="2400">
              <a:solidFill>
                <a:schemeClr val="tx1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7316716" y="3216249"/>
            <a:ext cx="1800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hu-HU" b="1" dirty="0" smtClean="0">
                <a:solidFill>
                  <a:srgbClr val="FF0000"/>
                </a:solidFill>
                <a:cs typeface="Arial" panose="020B0604020202020204" pitchFamily="34" charset="0"/>
              </a:rPr>
              <a:t>4,20%-5,00%</a:t>
            </a:r>
            <a:endParaRPr lang="hu-HU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3" name="Tartalom helye 2"/>
          <p:cNvSpPr txBox="1">
            <a:spLocks/>
          </p:cNvSpPr>
          <p:nvPr/>
        </p:nvSpPr>
        <p:spPr bwMode="auto">
          <a:xfrm>
            <a:off x="834278" y="3216248"/>
            <a:ext cx="5760305" cy="1010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 baseline="0">
                <a:solidFill>
                  <a:srgbClr val="00703C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aseline="0">
                <a:solidFill>
                  <a:srgbClr val="00703C"/>
                </a:solidFill>
                <a:latin typeface="Arial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000" baseline="0">
                <a:solidFill>
                  <a:srgbClr val="00703C"/>
                </a:solidFill>
                <a:latin typeface="Arial" pitchFamily="34" charset="0"/>
                <a:ea typeface="ＭＳ Ｐゴシック" charset="0"/>
              </a:defRPr>
            </a:lvl3pPr>
            <a:lvl4pPr marL="15621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aseline="0">
                <a:solidFill>
                  <a:srgbClr val="404040"/>
                </a:solidFill>
                <a:latin typeface="Arial" pitchFamily="34" charset="0"/>
                <a:ea typeface="ＭＳ Ｐゴシック" charset="0"/>
              </a:defRPr>
            </a:lvl4pPr>
            <a:lvl5pPr marL="1981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aseline="0">
                <a:solidFill>
                  <a:srgbClr val="404040"/>
                </a:solidFill>
                <a:latin typeface="Arial" pitchFamily="34" charset="0"/>
                <a:ea typeface="ＭＳ Ｐゴシック" charset="0"/>
              </a:defRPr>
            </a:lvl5pPr>
            <a:lvl6pPr marL="24384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rgbClr val="40404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rgbClr val="40404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rgbClr val="40404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rgbClr val="404040"/>
                </a:solidFill>
                <a:latin typeface="+mn-lt"/>
                <a:ea typeface="+mn-ea"/>
              </a:defRPr>
            </a:lvl9pPr>
          </a:lstStyle>
          <a:p>
            <a:pPr>
              <a:buNone/>
              <a:defRPr/>
            </a:pPr>
            <a:r>
              <a:rPr lang="hu-HU" sz="1600" b="1" dirty="0">
                <a:cs typeface="Arial" panose="020B0604020202020204" pitchFamily="34" charset="0"/>
              </a:rPr>
              <a:t>Devizakülföldi </a:t>
            </a:r>
            <a:r>
              <a:rPr lang="hu-HU" sz="1600" b="1" dirty="0" smtClean="0">
                <a:cs typeface="Arial" panose="020B0604020202020204" pitchFamily="34" charset="0"/>
              </a:rPr>
              <a:t>ügyfelek lakáshitele</a:t>
            </a:r>
          </a:p>
          <a:p>
            <a:pPr>
              <a:buFont typeface="Wingdings" pitchFamily="2" charset="2"/>
              <a:buChar char="ü"/>
            </a:pPr>
            <a:r>
              <a:rPr lang="hu-HU" sz="1800" dirty="0">
                <a:cs typeface="Arial" panose="020B0604020202020204" pitchFamily="34" charset="0"/>
              </a:rPr>
              <a:t>LTV </a:t>
            </a:r>
            <a:r>
              <a:rPr lang="hu-HU" sz="1800" dirty="0" err="1">
                <a:cs typeface="Arial" panose="020B0604020202020204" pitchFamily="34" charset="0"/>
              </a:rPr>
              <a:t>max</a:t>
            </a:r>
            <a:r>
              <a:rPr lang="hu-HU" sz="1800" dirty="0">
                <a:cs typeface="Arial" panose="020B0604020202020204" pitchFamily="34" charset="0"/>
              </a:rPr>
              <a:t> 55%</a:t>
            </a:r>
          </a:p>
          <a:p>
            <a:pPr marL="0" indent="0">
              <a:buNone/>
              <a:defRPr/>
            </a:pPr>
            <a:endParaRPr lang="hu-HU" sz="1400" dirty="0" smtClean="0"/>
          </a:p>
          <a:p>
            <a:pPr>
              <a:buFont typeface="Wingdings" pitchFamily="2" charset="2"/>
              <a:buChar char="ü"/>
              <a:defRPr/>
            </a:pPr>
            <a:endParaRPr lang="hu-HU" sz="1400" dirty="0" smtClean="0">
              <a:ea typeface="ＭＳ Ｐゴシック" pitchFamily="34" charset="-128"/>
              <a:cs typeface="+mn-cs"/>
            </a:endParaRPr>
          </a:p>
          <a:p>
            <a:pPr>
              <a:buFontTx/>
              <a:buNone/>
              <a:defRPr/>
            </a:pPr>
            <a:endParaRPr lang="hu-HU" b="1" kern="0" dirty="0" smtClean="0"/>
          </a:p>
          <a:p>
            <a:pPr algn="ctr">
              <a:buFontTx/>
              <a:buNone/>
              <a:defRPr/>
            </a:pPr>
            <a:endParaRPr lang="hu-HU" b="1" kern="0" dirty="0" smtClean="0"/>
          </a:p>
          <a:p>
            <a:pPr algn="ctr">
              <a:buFontTx/>
              <a:buNone/>
              <a:defRPr/>
            </a:pPr>
            <a:endParaRPr lang="hu-HU" b="1" kern="0" dirty="0" smtClean="0"/>
          </a:p>
          <a:p>
            <a:pPr algn="ctr">
              <a:buFontTx/>
              <a:buNone/>
              <a:defRPr/>
            </a:pPr>
            <a:endParaRPr lang="hu-HU" b="1" kern="0" dirty="0" smtClean="0"/>
          </a:p>
          <a:p>
            <a:pPr algn="ctr">
              <a:buFontTx/>
              <a:buNone/>
              <a:defRPr/>
            </a:pPr>
            <a:endParaRPr lang="hu-HU" b="1" kern="0" dirty="0" smtClean="0"/>
          </a:p>
          <a:p>
            <a:pPr algn="ctr">
              <a:buFontTx/>
              <a:buNone/>
              <a:defRPr/>
            </a:pPr>
            <a:endParaRPr lang="hu-HU" kern="0" dirty="0" smtClean="0"/>
          </a:p>
          <a:p>
            <a:pPr>
              <a:buFontTx/>
              <a:buNone/>
              <a:defRPr/>
            </a:pPr>
            <a:r>
              <a:rPr lang="hu-HU" b="1" kern="0" dirty="0" smtClean="0">
                <a:latin typeface="+mj-lt"/>
              </a:rPr>
              <a:t>			</a:t>
            </a:r>
            <a:endParaRPr lang="hu-HU" kern="0" dirty="0">
              <a:latin typeface="+mj-lt"/>
            </a:endParaRPr>
          </a:p>
        </p:txBody>
      </p:sp>
      <p:sp>
        <p:nvSpPr>
          <p:cNvPr id="17" name="Cím 1"/>
          <p:cNvSpPr txBox="1">
            <a:spLocks/>
          </p:cNvSpPr>
          <p:nvPr/>
        </p:nvSpPr>
        <p:spPr bwMode="auto">
          <a:xfrm>
            <a:off x="990708" y="570458"/>
            <a:ext cx="5603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 baseline="0">
                <a:solidFill>
                  <a:srgbClr val="00703C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>
              <a:buFontTx/>
              <a:buNone/>
            </a:pPr>
            <a:r>
              <a:rPr lang="hu-HU" kern="0" dirty="0" smtClean="0">
                <a:ea typeface="ＭＳ Ｐゴシック" pitchFamily="34" charset="-128"/>
                <a:cs typeface="Arial" panose="020B0604020202020204" pitchFamily="34" charset="0"/>
              </a:rPr>
              <a:t>Lakossági hitelek- Jelzáloghitel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7249490" y="4661230"/>
            <a:ext cx="1800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hu-HU" b="1" dirty="0" smtClean="0">
                <a:solidFill>
                  <a:srgbClr val="FF0000"/>
                </a:solidFill>
                <a:cs typeface="Arial" panose="020B0604020202020204" pitchFamily="34" charset="0"/>
              </a:rPr>
              <a:t>4,20%-5,00%</a:t>
            </a:r>
            <a:endParaRPr lang="hu-HU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9" name="Lefelé nyíl 17"/>
          <p:cNvSpPr>
            <a:spLocks noChangeArrowheads="1"/>
          </p:cNvSpPr>
          <p:nvPr/>
        </p:nvSpPr>
        <p:spPr bwMode="auto">
          <a:xfrm rot="16200000">
            <a:off x="6782329" y="4630334"/>
            <a:ext cx="358775" cy="503237"/>
          </a:xfrm>
          <a:prstGeom prst="downArrow">
            <a:avLst>
              <a:gd name="adj1" fmla="val 50000"/>
              <a:gd name="adj2" fmla="val 5009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hu-HU" sz="2400">
              <a:solidFill>
                <a:schemeClr val="tx1"/>
              </a:solidFill>
              <a:ea typeface="ヒラギノ角ゴ Pro W3"/>
              <a:cs typeface="ヒラギノ角ゴ Pro W3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5814" y="3620107"/>
            <a:ext cx="1411475" cy="1043264"/>
          </a:xfrm>
          <a:prstGeom prst="rect">
            <a:avLst/>
          </a:prstGeom>
          <a:ln w="25400">
            <a:solidFill>
              <a:srgbClr val="00703C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814" y="2062389"/>
            <a:ext cx="1429332" cy="934563"/>
          </a:xfrm>
          <a:prstGeom prst="rect">
            <a:avLst/>
          </a:prstGeom>
          <a:ln w="25400">
            <a:solidFill>
              <a:srgbClr val="00703C"/>
            </a:solidFill>
          </a:ln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440" y="5063463"/>
            <a:ext cx="1405706" cy="1039000"/>
          </a:xfrm>
          <a:prstGeom prst="rect">
            <a:avLst/>
          </a:prstGeom>
          <a:ln w="25400">
            <a:solidFill>
              <a:srgbClr val="00703C"/>
            </a:solidFill>
          </a:ln>
        </p:spPr>
      </p:pic>
      <p:sp>
        <p:nvSpPr>
          <p:cNvPr id="24" name="Tartalom helye 2"/>
          <p:cNvSpPr txBox="1">
            <a:spLocks/>
          </p:cNvSpPr>
          <p:nvPr/>
        </p:nvSpPr>
        <p:spPr bwMode="auto">
          <a:xfrm>
            <a:off x="815697" y="4426095"/>
            <a:ext cx="5760305" cy="115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 baseline="0">
                <a:solidFill>
                  <a:srgbClr val="00703C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aseline="0">
                <a:solidFill>
                  <a:srgbClr val="00703C"/>
                </a:solidFill>
                <a:latin typeface="Arial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000" baseline="0">
                <a:solidFill>
                  <a:srgbClr val="00703C"/>
                </a:solidFill>
                <a:latin typeface="Arial" pitchFamily="34" charset="0"/>
                <a:ea typeface="ＭＳ Ｐゴシック" charset="0"/>
              </a:defRPr>
            </a:lvl3pPr>
            <a:lvl4pPr marL="15621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aseline="0">
                <a:solidFill>
                  <a:srgbClr val="404040"/>
                </a:solidFill>
                <a:latin typeface="Arial" pitchFamily="34" charset="0"/>
                <a:ea typeface="ＭＳ Ｐゴシック" charset="0"/>
              </a:defRPr>
            </a:lvl4pPr>
            <a:lvl5pPr marL="1981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aseline="0">
                <a:solidFill>
                  <a:srgbClr val="404040"/>
                </a:solidFill>
                <a:latin typeface="Arial" pitchFamily="34" charset="0"/>
                <a:ea typeface="ＭＳ Ｐゴシック" charset="0"/>
              </a:defRPr>
            </a:lvl5pPr>
            <a:lvl6pPr marL="24384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rgbClr val="40404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rgbClr val="40404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rgbClr val="40404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rgbClr val="404040"/>
                </a:solidFill>
                <a:latin typeface="+mn-lt"/>
                <a:ea typeface="+mn-ea"/>
              </a:defRPr>
            </a:lvl9pPr>
          </a:lstStyle>
          <a:p>
            <a:pPr>
              <a:buNone/>
              <a:defRPr/>
            </a:pPr>
            <a:r>
              <a:rPr lang="hu-HU" sz="1600" b="1" dirty="0" smtClean="0">
                <a:cs typeface="Arial" panose="020B0604020202020204" pitchFamily="34" charset="0"/>
              </a:rPr>
              <a:t>Orosz ügyfelek lakáshitele</a:t>
            </a:r>
          </a:p>
          <a:p>
            <a:pPr>
              <a:buFont typeface="Wingdings" pitchFamily="2" charset="2"/>
              <a:buChar char="ü"/>
            </a:pPr>
            <a:r>
              <a:rPr lang="hu-HU" sz="1800" dirty="0">
                <a:cs typeface="Arial" panose="020B0604020202020204" pitchFamily="34" charset="0"/>
              </a:rPr>
              <a:t>LTV </a:t>
            </a:r>
            <a:r>
              <a:rPr lang="hu-HU" sz="1800" dirty="0" err="1">
                <a:cs typeface="Arial" panose="020B0604020202020204" pitchFamily="34" charset="0"/>
              </a:rPr>
              <a:t>max</a:t>
            </a:r>
            <a:r>
              <a:rPr lang="hu-HU" sz="1800" dirty="0">
                <a:cs typeface="Arial" panose="020B0604020202020204" pitchFamily="34" charset="0"/>
              </a:rPr>
              <a:t> </a:t>
            </a:r>
            <a:r>
              <a:rPr lang="hu-HU" sz="1800" dirty="0" smtClean="0">
                <a:cs typeface="Arial" panose="020B0604020202020204" pitchFamily="34" charset="0"/>
              </a:rPr>
              <a:t>50%</a:t>
            </a:r>
          </a:p>
          <a:p>
            <a:pPr>
              <a:buFont typeface="Wingdings" pitchFamily="2" charset="2"/>
              <a:buChar char="ü"/>
            </a:pPr>
            <a:r>
              <a:rPr lang="hu-HU" sz="1800" dirty="0" smtClean="0">
                <a:cs typeface="Arial" panose="020B0604020202020204" pitchFamily="34" charset="0"/>
              </a:rPr>
              <a:t>Orosz nyelvű ügyintézés: Rákóczi út, Fehérhajó utca, Városliget, Keszthely</a:t>
            </a:r>
            <a:endParaRPr lang="hu-HU" sz="1800" dirty="0"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hu-HU" sz="1400" dirty="0" smtClean="0"/>
          </a:p>
          <a:p>
            <a:pPr>
              <a:buFont typeface="Wingdings" pitchFamily="2" charset="2"/>
              <a:buChar char="ü"/>
              <a:defRPr/>
            </a:pPr>
            <a:endParaRPr lang="hu-HU" sz="1400" dirty="0" smtClean="0">
              <a:ea typeface="ＭＳ Ｐゴシック" pitchFamily="34" charset="-128"/>
              <a:cs typeface="+mn-cs"/>
            </a:endParaRPr>
          </a:p>
          <a:p>
            <a:pPr>
              <a:buFontTx/>
              <a:buNone/>
              <a:defRPr/>
            </a:pPr>
            <a:endParaRPr lang="hu-HU" b="1" kern="0" dirty="0" smtClean="0"/>
          </a:p>
          <a:p>
            <a:pPr algn="ctr">
              <a:buFontTx/>
              <a:buNone/>
              <a:defRPr/>
            </a:pPr>
            <a:endParaRPr lang="hu-HU" b="1" kern="0" dirty="0" smtClean="0"/>
          </a:p>
          <a:p>
            <a:pPr algn="ctr">
              <a:buFontTx/>
              <a:buNone/>
              <a:defRPr/>
            </a:pPr>
            <a:endParaRPr lang="hu-HU" b="1" kern="0" dirty="0" smtClean="0"/>
          </a:p>
          <a:p>
            <a:pPr algn="ctr">
              <a:buFontTx/>
              <a:buNone/>
              <a:defRPr/>
            </a:pPr>
            <a:endParaRPr lang="hu-HU" b="1" kern="0" dirty="0" smtClean="0"/>
          </a:p>
          <a:p>
            <a:pPr algn="ctr">
              <a:buFontTx/>
              <a:buNone/>
              <a:defRPr/>
            </a:pPr>
            <a:endParaRPr lang="hu-HU" b="1" kern="0" dirty="0" smtClean="0"/>
          </a:p>
          <a:p>
            <a:pPr algn="ctr">
              <a:buFontTx/>
              <a:buNone/>
              <a:defRPr/>
            </a:pPr>
            <a:endParaRPr lang="hu-HU" kern="0" dirty="0" smtClean="0"/>
          </a:p>
          <a:p>
            <a:pPr>
              <a:buFontTx/>
              <a:buNone/>
              <a:defRPr/>
            </a:pPr>
            <a:r>
              <a:rPr lang="hu-HU" b="1" kern="0" dirty="0" smtClean="0">
                <a:latin typeface="+mj-lt"/>
              </a:rPr>
              <a:t>			</a:t>
            </a:r>
            <a:endParaRPr lang="hu-HU" kern="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ím 1"/>
          <p:cNvSpPr>
            <a:spLocks noGrp="1"/>
          </p:cNvSpPr>
          <p:nvPr>
            <p:ph type="title"/>
          </p:nvPr>
        </p:nvSpPr>
        <p:spPr>
          <a:xfrm>
            <a:off x="1043608" y="584404"/>
            <a:ext cx="5603875" cy="673100"/>
          </a:xfrm>
        </p:spPr>
        <p:txBody>
          <a:bodyPr/>
          <a:lstStyle/>
          <a:p>
            <a:r>
              <a:rPr lang="hu-HU" dirty="0" smtClean="0">
                <a:ea typeface="ＭＳ Ｐゴシック" pitchFamily="34" charset="-128"/>
                <a:cs typeface="Arial" panose="020B0604020202020204" pitchFamily="34" charset="0"/>
              </a:rPr>
              <a:t>Lakossági hitelek- Szabad felhasználású hitel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7088" y="1125538"/>
            <a:ext cx="8137525" cy="5472112"/>
          </a:xfrm>
        </p:spPr>
        <p:txBody>
          <a:bodyPr/>
          <a:lstStyle/>
          <a:p>
            <a:pPr>
              <a:buFontTx/>
              <a:buNone/>
              <a:defRPr/>
            </a:pPr>
            <a:endParaRPr lang="hu-HU" sz="2000" b="1" dirty="0" smtClean="0"/>
          </a:p>
          <a:p>
            <a:pPr>
              <a:buFontTx/>
              <a:buNone/>
              <a:defRPr/>
            </a:pPr>
            <a:r>
              <a:rPr lang="hu-HU" sz="2400" b="1" dirty="0" smtClean="0">
                <a:cs typeface="Arial" panose="020B0604020202020204" pitchFamily="34" charset="0"/>
              </a:rPr>
              <a:t>  Szabad felhasználású jelzáloghitel esetén: </a:t>
            </a:r>
            <a:r>
              <a:rPr lang="hu-HU" sz="2000" b="1" dirty="0" smtClean="0">
                <a:cs typeface="Arial" panose="020B0604020202020204" pitchFamily="34" charset="0"/>
              </a:rPr>
              <a:t>		        								</a:t>
            </a:r>
          </a:p>
          <a:p>
            <a:pPr algn="ctr">
              <a:buFontTx/>
              <a:buNone/>
              <a:defRPr/>
            </a:pPr>
            <a:endParaRPr lang="hu-HU" b="1" dirty="0" smtClean="0"/>
          </a:p>
          <a:p>
            <a:pPr algn="ctr">
              <a:buFontTx/>
              <a:buNone/>
              <a:defRPr/>
            </a:pPr>
            <a:endParaRPr lang="hu-HU" b="1" dirty="0" smtClean="0"/>
          </a:p>
          <a:p>
            <a:pPr algn="ctr">
              <a:buFontTx/>
              <a:buNone/>
              <a:defRPr/>
            </a:pPr>
            <a:endParaRPr lang="hu-HU" b="1" dirty="0" smtClean="0"/>
          </a:p>
          <a:p>
            <a:pPr algn="ctr">
              <a:buFontTx/>
              <a:buNone/>
              <a:defRPr/>
            </a:pPr>
            <a:endParaRPr lang="hu-HU" b="1" dirty="0" smtClean="0"/>
          </a:p>
          <a:p>
            <a:pPr algn="ctr">
              <a:buFontTx/>
              <a:buNone/>
              <a:defRPr/>
            </a:pPr>
            <a:endParaRPr lang="hu-HU" dirty="0" smtClean="0"/>
          </a:p>
          <a:p>
            <a:pPr>
              <a:buFontTx/>
              <a:buNone/>
              <a:defRPr/>
            </a:pPr>
            <a:r>
              <a:rPr lang="hu-HU" b="1" dirty="0" smtClean="0">
                <a:latin typeface="+mj-lt"/>
              </a:rPr>
              <a:t>				</a:t>
            </a:r>
            <a:endParaRPr lang="hu-HU" b="1" dirty="0" smtClean="0"/>
          </a:p>
          <a:p>
            <a:pPr>
              <a:buFontTx/>
              <a:buNone/>
              <a:defRPr/>
            </a:pPr>
            <a:endParaRPr lang="hu-HU" dirty="0">
              <a:latin typeface="+mj-lt"/>
            </a:endParaRPr>
          </a:p>
        </p:txBody>
      </p:sp>
      <p:sp>
        <p:nvSpPr>
          <p:cNvPr id="19464" name="Szövegdoboz 20"/>
          <p:cNvSpPr txBox="1">
            <a:spLocks noChangeArrowheads="1"/>
          </p:cNvSpPr>
          <p:nvPr/>
        </p:nvSpPr>
        <p:spPr bwMode="auto">
          <a:xfrm>
            <a:off x="4716016" y="2204864"/>
            <a:ext cx="3312368" cy="1698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hu-HU" sz="1600" dirty="0"/>
              <a:t> </a:t>
            </a:r>
            <a:r>
              <a:rPr lang="hu-HU" sz="1800" dirty="0">
                <a:cs typeface="Arial" panose="020B0604020202020204" pitchFamily="34" charset="0"/>
              </a:rPr>
              <a:t>120.000 Ft nettó jövedelem</a:t>
            </a:r>
          </a:p>
          <a:p>
            <a:pPr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hu-HU" sz="1800" dirty="0">
                <a:cs typeface="Arial" panose="020B0604020202020204" pitchFamily="34" charset="0"/>
              </a:rPr>
              <a:t> </a:t>
            </a:r>
            <a:r>
              <a:rPr lang="hu-HU" sz="1800" dirty="0" smtClean="0">
                <a:cs typeface="Arial" panose="020B0604020202020204" pitchFamily="34" charset="0"/>
              </a:rPr>
              <a:t>Kamatperiódus: 6 /12 hó</a:t>
            </a:r>
            <a:endParaRPr lang="hu-HU" sz="1800" dirty="0">
              <a:cs typeface="Arial" panose="020B0604020202020204" pitchFamily="34" charset="0"/>
            </a:endParaRPr>
          </a:p>
          <a:p>
            <a:pPr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hu-HU" sz="1800" dirty="0">
                <a:cs typeface="Arial" panose="020B0604020202020204" pitchFamily="34" charset="0"/>
              </a:rPr>
              <a:t> Min. hitelösszeg 1 millió Ft</a:t>
            </a:r>
          </a:p>
          <a:p>
            <a:pPr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hu-HU" sz="1800" dirty="0">
                <a:cs typeface="Arial" panose="020B0604020202020204" pitchFamily="34" charset="0"/>
              </a:rPr>
              <a:t> Futamidő: 3-30 év</a:t>
            </a:r>
          </a:p>
          <a:p>
            <a:pPr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hu-HU" sz="1800" dirty="0">
                <a:cs typeface="Arial" panose="020B0604020202020204" pitchFamily="34" charset="0"/>
              </a:rPr>
              <a:t> LTV </a:t>
            </a:r>
            <a:r>
              <a:rPr lang="hu-HU" sz="1800" dirty="0" err="1">
                <a:cs typeface="Arial" panose="020B0604020202020204" pitchFamily="34" charset="0"/>
              </a:rPr>
              <a:t>max</a:t>
            </a:r>
            <a:r>
              <a:rPr lang="hu-HU" sz="1800" dirty="0">
                <a:cs typeface="Arial" panose="020B0604020202020204" pitchFamily="34" charset="0"/>
              </a:rPr>
              <a:t>. 70%</a:t>
            </a:r>
          </a:p>
        </p:txBody>
      </p:sp>
      <p:sp>
        <p:nvSpPr>
          <p:cNvPr id="19465" name="Lefelé nyíl 23"/>
          <p:cNvSpPr>
            <a:spLocks noChangeArrowheads="1"/>
          </p:cNvSpPr>
          <p:nvPr/>
        </p:nvSpPr>
        <p:spPr bwMode="auto">
          <a:xfrm>
            <a:off x="5292080" y="3972427"/>
            <a:ext cx="360363" cy="504825"/>
          </a:xfrm>
          <a:prstGeom prst="downArrow">
            <a:avLst>
              <a:gd name="adj1" fmla="val 50000"/>
              <a:gd name="adj2" fmla="val 5003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hu-HU" sz="2400">
              <a:solidFill>
                <a:schemeClr val="tx1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19466" name="Tekercs vízszintesen 24"/>
          <p:cNvSpPr>
            <a:spLocks noChangeArrowheads="1"/>
          </p:cNvSpPr>
          <p:nvPr/>
        </p:nvSpPr>
        <p:spPr bwMode="auto">
          <a:xfrm>
            <a:off x="3780780" y="4574380"/>
            <a:ext cx="3382962" cy="1008063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hu-HU" sz="2400">
              <a:solidFill>
                <a:schemeClr val="tx1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19467" name="Szövegdoboz 25"/>
          <p:cNvSpPr txBox="1">
            <a:spLocks noChangeArrowheads="1"/>
          </p:cNvSpPr>
          <p:nvPr/>
        </p:nvSpPr>
        <p:spPr bwMode="auto">
          <a:xfrm>
            <a:off x="3923655" y="4724400"/>
            <a:ext cx="32400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hu-HU" b="1" dirty="0">
                <a:solidFill>
                  <a:schemeClr val="bg1"/>
                </a:solidFill>
                <a:cs typeface="Arial" panose="020B0604020202020204" pitchFamily="34" charset="0"/>
              </a:rPr>
              <a:t>SZABAD FELHASZNÁLÁSÚ HITEL</a:t>
            </a:r>
          </a:p>
        </p:txBody>
      </p:sp>
      <p:sp>
        <p:nvSpPr>
          <p:cNvPr id="19469" name="Szövegdoboz 28"/>
          <p:cNvSpPr txBox="1">
            <a:spLocks noChangeArrowheads="1"/>
          </p:cNvSpPr>
          <p:nvPr/>
        </p:nvSpPr>
        <p:spPr bwMode="auto">
          <a:xfrm>
            <a:off x="4212121" y="5766768"/>
            <a:ext cx="252028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hu-HU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     </a:t>
            </a:r>
            <a:r>
              <a:rPr lang="hu-HU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6,70% </a:t>
            </a:r>
            <a:r>
              <a:rPr lang="hu-HU" sz="2800" b="1" dirty="0"/>
              <a:t>	  	</a:t>
            </a:r>
            <a:endParaRPr lang="hu-HU" sz="2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422328"/>
            <a:ext cx="1857626" cy="204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97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ber_present_gedonizm1">
  <a:themeElements>
    <a:clrScheme name="sber_present_gedonizm1 14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lnDef>
  </a:objectDefaults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4725</TotalTime>
  <Words>677</Words>
  <Application>Microsoft Office PowerPoint</Application>
  <PresentationFormat>Diavetítés a képernyőre (4:3 oldalarány)</PresentationFormat>
  <Paragraphs>247</Paragraphs>
  <Slides>14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21" baseType="lpstr">
      <vt:lpstr>Arial Unicode MS</vt:lpstr>
      <vt:lpstr>ＭＳ Ｐゴシック</vt:lpstr>
      <vt:lpstr>Arial</vt:lpstr>
      <vt:lpstr>Calibri</vt:lpstr>
      <vt:lpstr>Wingdings</vt:lpstr>
      <vt:lpstr>ヒラギノ角ゴ Pro W3</vt:lpstr>
      <vt:lpstr>sber_present_gedonizm1</vt:lpstr>
      <vt:lpstr>Bemutatkozik a Sberbank</vt:lpstr>
      <vt:lpstr>PowerPoint bemutató</vt:lpstr>
      <vt:lpstr>Lakossági hitelek FAIR személyi kölcsön és adósságrendező hitel</vt:lpstr>
      <vt:lpstr>Lakossági hitelek FAIR személyi kölcsön és adósságrendező hitel</vt:lpstr>
      <vt:lpstr>Szükséges dokumentumok Fair Személyi Kölcsön</vt:lpstr>
      <vt:lpstr>Lakossági hitelek- Jelzáloghitel</vt:lpstr>
      <vt:lpstr>Lakossági hitelek- Jelzáloghitel</vt:lpstr>
      <vt:lpstr>PowerPoint bemutató</vt:lpstr>
      <vt:lpstr>Lakossági hitelek- Szabad felhasználású hitel</vt:lpstr>
      <vt:lpstr>Lakossági hitelek- Jelzáloghitelek</vt:lpstr>
      <vt:lpstr>Miért Sberbank?</vt:lpstr>
      <vt:lpstr>Mikrovállalati hitelek- Széchenyi Kártya</vt:lpstr>
      <vt:lpstr>Támogatás</vt:lpstr>
      <vt:lpstr>PowerPoint bemutató</vt:lpstr>
    </vt:vector>
  </TitlesOfParts>
  <Company>Test Tester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ДОКЛАДА  ИЛИ ПРЕЗЕНТАЦИИ</dc:title>
  <dc:creator>Test Tester</dc:creator>
  <cp:lastModifiedBy>TÓTH JUDIT</cp:lastModifiedBy>
  <cp:revision>675</cp:revision>
  <cp:lastPrinted>2016-09-28T13:58:48Z</cp:lastPrinted>
  <dcterms:created xsi:type="dcterms:W3CDTF">2009-12-17T07:12:41Z</dcterms:created>
  <dcterms:modified xsi:type="dcterms:W3CDTF">2016-10-10T07:37:42Z</dcterms:modified>
</cp:coreProperties>
</file>