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1"/>
  </p:notesMasterIdLst>
  <p:handoutMasterIdLst>
    <p:handoutMasterId r:id="rId12"/>
  </p:handoutMasterIdLst>
  <p:sldIdLst>
    <p:sldId id="298" r:id="rId3"/>
    <p:sldId id="262" r:id="rId4"/>
    <p:sldId id="296" r:id="rId5"/>
    <p:sldId id="297" r:id="rId6"/>
    <p:sldId id="287" r:id="rId7"/>
    <p:sldId id="294" r:id="rId8"/>
    <p:sldId id="295" r:id="rId9"/>
    <p:sldId id="268" r:id="rId10"/>
  </p:sldIdLst>
  <p:sldSz cx="12192000" cy="6858000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VÁTH-LAKLIA ÁGNES" initials="HÁ" lastIdx="1" clrIdx="0">
    <p:extLst>
      <p:ext uri="{19B8F6BF-5375-455C-9EA6-DF929625EA0E}">
        <p15:presenceInfo xmlns:p15="http://schemas.microsoft.com/office/powerpoint/2012/main" userId="HORVÁTH-LAKLIA ÁG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FC9AE-2BE1-4D88-A4C3-E181187ADC40}" type="datetimeFigureOut">
              <a:rPr lang="hu-HU" smtClean="0"/>
              <a:t>2019. 06. 26.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C836-276C-416F-AFBB-0DAA95C81E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433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4C3C7-220B-4197-A359-541708D09609}" type="datetimeFigureOut">
              <a:rPr lang="hu-HU" smtClean="0"/>
              <a:t>2019. 06. 26.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758-CD4F-4A0B-98A8-A228507DCD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065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7452" indent="-283635"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4542" indent="-226908"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8359" indent="-226908"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2175" indent="-226908"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1A315B-8208-4A12-A15B-D810582A23C6}" type="slidenum">
              <a:rPr lang="ru-RU" altLang="de-DE" smtClean="0">
                <a:solidFill>
                  <a:schemeClr val="tx1"/>
                </a:solidFill>
              </a:rPr>
              <a:pPr/>
              <a:t>1</a:t>
            </a:fld>
            <a:endParaRPr lang="ru-RU" altLang="de-DE" smtClean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73837" cy="36988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278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22758-CD4F-4A0B-98A8-A228507DCDF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65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22758-CD4F-4A0B-98A8-A228507DCDF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627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22758-CD4F-4A0B-98A8-A228507DCDF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66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7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2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2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5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26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36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16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69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9"/>
          <p:cNvSpPr>
            <a:spLocks noChangeShapeType="1"/>
          </p:cNvSpPr>
          <p:nvPr userDrawn="1"/>
        </p:nvSpPr>
        <p:spPr bwMode="auto">
          <a:xfrm>
            <a:off x="2927351" y="2838450"/>
            <a:ext cx="0" cy="1093788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 sz="900" noProof="0" dirty="0"/>
          </a:p>
        </p:txBody>
      </p:sp>
      <p:sp>
        <p:nvSpPr>
          <p:cNvPr id="7" name="Line 59"/>
          <p:cNvSpPr>
            <a:spLocks noChangeShapeType="1"/>
          </p:cNvSpPr>
          <p:nvPr userDrawn="1"/>
        </p:nvSpPr>
        <p:spPr bwMode="auto">
          <a:xfrm>
            <a:off x="2927351" y="5976938"/>
            <a:ext cx="0" cy="330200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 sz="900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71466" y="2838450"/>
            <a:ext cx="5184775" cy="54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de-AT" sz="2700" b="1" kern="1200" dirty="0">
                <a:solidFill>
                  <a:srgbClr val="00703C"/>
                </a:solidFill>
                <a:latin typeface="+mj-lt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noProof="0" dirty="0" smtClean="0"/>
              <a:t>Presentation Title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71813" y="3378468"/>
            <a:ext cx="5184427" cy="5537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AT" sz="2100" b="1" kern="1200" dirty="0">
                <a:solidFill>
                  <a:srgbClr val="00703C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084024" y="5976938"/>
            <a:ext cx="2016125" cy="33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lang="de-AT" sz="1200" kern="1200" dirty="0">
                <a:solidFill>
                  <a:srgbClr val="00703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noProof="0" dirty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208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9"/>
          <p:cNvSpPr>
            <a:spLocks noChangeShapeType="1"/>
          </p:cNvSpPr>
          <p:nvPr userDrawn="1"/>
        </p:nvSpPr>
        <p:spPr bwMode="auto">
          <a:xfrm>
            <a:off x="2927351" y="2838450"/>
            <a:ext cx="0" cy="1093788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 sz="900" noProof="0" dirty="0"/>
          </a:p>
        </p:txBody>
      </p:sp>
      <p:sp>
        <p:nvSpPr>
          <p:cNvPr id="7" name="Line 59"/>
          <p:cNvSpPr>
            <a:spLocks noChangeShapeType="1"/>
          </p:cNvSpPr>
          <p:nvPr userDrawn="1"/>
        </p:nvSpPr>
        <p:spPr bwMode="auto">
          <a:xfrm>
            <a:off x="2927351" y="5976938"/>
            <a:ext cx="0" cy="330200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 sz="900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71466" y="2838450"/>
            <a:ext cx="5184775" cy="54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de-AT" sz="2700" b="1" kern="1200" dirty="0">
                <a:solidFill>
                  <a:srgbClr val="00703C"/>
                </a:solidFill>
                <a:latin typeface="+mj-lt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noProof="0" dirty="0" smtClean="0"/>
              <a:t>Presentation Title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71813" y="3378468"/>
            <a:ext cx="5184427" cy="5537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AT" sz="2100" b="1" kern="1200" dirty="0">
                <a:solidFill>
                  <a:srgbClr val="00703C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084024" y="5976938"/>
            <a:ext cx="2016125" cy="33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lang="de-AT" sz="1200" kern="1200" dirty="0">
                <a:solidFill>
                  <a:srgbClr val="00703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noProof="0" dirty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964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1345" y="404664"/>
            <a:ext cx="7472363" cy="432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de-AT" dirty="0" smtClean="0"/>
              <a:t>Insert title</a:t>
            </a:r>
            <a:br>
              <a:rPr lang="de-AT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91344" y="1196754"/>
            <a:ext cx="11665296" cy="5184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>
                <a:latin typeface="Arial" pitchFamily="34" charset="0"/>
              </a:defRPr>
            </a:lvl1pPr>
            <a:lvl2pPr marL="342900" indent="0">
              <a:buNone/>
              <a:defRPr sz="1350" baseline="0">
                <a:latin typeface="Arial" pitchFamily="34" charset="0"/>
              </a:defRPr>
            </a:lvl2pPr>
            <a:lvl3pPr marL="685800" indent="0">
              <a:buNone/>
              <a:defRPr sz="1350" baseline="0">
                <a:latin typeface="Arial" pitchFamily="34" charset="0"/>
              </a:defRPr>
            </a:lvl3pPr>
            <a:lvl4pPr marL="1000125" indent="0">
              <a:buNone/>
              <a:defRPr sz="1200" baseline="0">
                <a:latin typeface="Arial" pitchFamily="34" charset="0"/>
              </a:defRPr>
            </a:lvl4pPr>
            <a:lvl5pPr marL="1314450" indent="0">
              <a:buNone/>
              <a:defRPr sz="1200" baseline="0">
                <a:latin typeface="Arial" pitchFamily="34" charset="0"/>
              </a:defRPr>
            </a:lvl5pPr>
          </a:lstStyle>
          <a:p>
            <a:pPr lvl="0"/>
            <a:r>
              <a:rPr lang="en-US" altLang="de-DE" noProof="0" dirty="0" smtClean="0"/>
              <a:t>Click to edit Master text styles</a:t>
            </a:r>
          </a:p>
          <a:p>
            <a:pPr lvl="1"/>
            <a:r>
              <a:rPr lang="en-US" altLang="de-DE" noProof="0" dirty="0" smtClean="0"/>
              <a:t>Second level</a:t>
            </a:r>
          </a:p>
          <a:p>
            <a:pPr lvl="2"/>
            <a:r>
              <a:rPr lang="en-US" altLang="de-DE" noProof="0" dirty="0" smtClean="0"/>
              <a:t>Third level</a:t>
            </a:r>
          </a:p>
          <a:p>
            <a:pPr lvl="3"/>
            <a:r>
              <a:rPr lang="en-US" altLang="de-DE" noProof="0" dirty="0" smtClean="0"/>
              <a:t>Fourth level</a:t>
            </a:r>
          </a:p>
          <a:p>
            <a:pPr lvl="4"/>
            <a:r>
              <a:rPr lang="en-US" altLang="de-DE" noProof="0" dirty="0" smtClean="0"/>
              <a:t>Fifth level</a:t>
            </a:r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833098" y="6558336"/>
            <a:ext cx="2807519" cy="2876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AT" sz="750" b="1" smtClean="0">
                <a:solidFill>
                  <a:srgbClr val="439639"/>
                </a:solidFill>
                <a:ea typeface="ＭＳ Ｐゴシック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Additional 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information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 (e.g. </a:t>
            </a:r>
            <a:r>
              <a:rPr lang="de-AT" sz="750" b="1" kern="1200" dirty="0" smtClean="0">
                <a:solidFill>
                  <a:srgbClr val="439639"/>
                </a:solidFill>
                <a:latin typeface="+mn-lt"/>
                <a:ea typeface="ＭＳ Ｐゴシック" charset="0"/>
                <a:cs typeface="+mn-cs"/>
              </a:rPr>
              <a:t>“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Draft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“)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713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1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192405" y="1196058"/>
            <a:ext cx="11664235" cy="5185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100" b="1" dirty="0" smtClean="0">
                <a:solidFill>
                  <a:srgbClr val="00703C"/>
                </a:solidFill>
                <a:latin typeface="+mj-lt"/>
                <a:ea typeface="ＭＳ Ｐゴシック" charset="0"/>
                <a:cs typeface="+mj-cs"/>
              </a:defRPr>
            </a:lvl1pPr>
            <a:lvl2pPr marL="342900" indent="0">
              <a:buNone/>
              <a:defRPr lang="de-DE" sz="1500" b="0" dirty="0" smtClean="0">
                <a:solidFill>
                  <a:srgbClr val="00703C"/>
                </a:solidFill>
                <a:latin typeface="+mj-lt"/>
                <a:ea typeface="ＭＳ Ｐゴシック" charset="0"/>
                <a:cs typeface="+mj-cs"/>
              </a:defRPr>
            </a:lvl2pPr>
            <a:lvl3pPr marL="685800" indent="0">
              <a:buNone/>
              <a:defRPr>
                <a:solidFill>
                  <a:srgbClr val="00703C"/>
                </a:solidFill>
              </a:defRPr>
            </a:lvl3pPr>
            <a:lvl4pPr marL="1000125" indent="0">
              <a:buNone/>
              <a:defRPr>
                <a:solidFill>
                  <a:srgbClr val="00703C"/>
                </a:solidFill>
              </a:defRPr>
            </a:lvl4pPr>
            <a:lvl5pPr marL="1314450" indent="0">
              <a:buNone/>
              <a:defRPr>
                <a:solidFill>
                  <a:srgbClr val="00703C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191345" y="404664"/>
            <a:ext cx="7472363" cy="43204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de-AT" sz="1500" kern="0" dirty="0" smtClean="0"/>
              <a:t>Insert title</a:t>
            </a:r>
            <a:endParaRPr lang="ru-RU" sz="1500" kern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833098" y="6558336"/>
            <a:ext cx="2807519" cy="2876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AT" sz="750" b="1" smtClean="0">
                <a:solidFill>
                  <a:srgbClr val="439639"/>
                </a:solidFill>
                <a:ea typeface="ＭＳ Ｐゴシック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Additional 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information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 (e.g. </a:t>
            </a:r>
            <a:r>
              <a:rPr lang="de-AT" sz="750" b="1" kern="1200" dirty="0" smtClean="0">
                <a:solidFill>
                  <a:srgbClr val="439639"/>
                </a:solidFill>
                <a:latin typeface="+mn-lt"/>
                <a:ea typeface="ＭＳ Ｐゴシック" charset="0"/>
                <a:cs typeface="+mn-cs"/>
              </a:rPr>
              <a:t>“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Draft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“)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75204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91344" y="1196752"/>
            <a:ext cx="11665296" cy="5184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aseline="0">
                <a:latin typeface="Arial" pitchFamily="34" charset="0"/>
              </a:defRPr>
            </a:lvl1pPr>
            <a:lvl2pPr>
              <a:defRPr sz="1350" baseline="0">
                <a:latin typeface="Arial" pitchFamily="34" charset="0"/>
              </a:defRPr>
            </a:lvl2pPr>
            <a:lvl3pPr>
              <a:defRPr sz="1350" baseline="0">
                <a:latin typeface="Arial" pitchFamily="34" charset="0"/>
              </a:defRPr>
            </a:lvl3pPr>
            <a:lvl4pPr>
              <a:defRPr sz="1200" baseline="0">
                <a:latin typeface="Arial" pitchFamily="34" charset="0"/>
              </a:defRPr>
            </a:lvl4pPr>
            <a:lvl5pPr>
              <a:defRPr sz="1200" baseline="0">
                <a:latin typeface="Arial" pitchFamily="34" charset="0"/>
              </a:defRPr>
            </a:lvl5pPr>
          </a:lstStyle>
          <a:p>
            <a:pPr lvl="0"/>
            <a:r>
              <a:rPr lang="en-US" altLang="de-DE" noProof="0" dirty="0" smtClean="0"/>
              <a:t>Click to edit Master text styles</a:t>
            </a:r>
          </a:p>
          <a:p>
            <a:pPr lvl="1"/>
            <a:r>
              <a:rPr lang="en-US" altLang="de-DE" noProof="0" dirty="0" smtClean="0"/>
              <a:t>Second level</a:t>
            </a:r>
          </a:p>
          <a:p>
            <a:pPr lvl="2"/>
            <a:r>
              <a:rPr lang="en-US" altLang="de-DE" noProof="0" dirty="0" smtClean="0"/>
              <a:t>Third level</a:t>
            </a:r>
          </a:p>
          <a:p>
            <a:pPr lvl="3"/>
            <a:r>
              <a:rPr lang="en-US" altLang="de-DE" noProof="0" dirty="0" smtClean="0"/>
              <a:t>Fourth level</a:t>
            </a:r>
          </a:p>
          <a:p>
            <a:pPr lvl="4"/>
            <a:r>
              <a:rPr lang="en-US" altLang="de-DE" noProof="0" dirty="0" smtClean="0"/>
              <a:t>Fifth level</a:t>
            </a:r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191345" y="404664"/>
            <a:ext cx="7472363" cy="43204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de-AT" sz="1500" kern="0" dirty="0" smtClean="0"/>
              <a:t>Insert title</a:t>
            </a:r>
            <a:endParaRPr lang="ru-RU" sz="1500" kern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833098" y="6558336"/>
            <a:ext cx="2807519" cy="2876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AT" sz="750" b="1" smtClean="0">
                <a:solidFill>
                  <a:srgbClr val="439639"/>
                </a:solidFill>
                <a:ea typeface="ＭＳ Ｐゴシック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Additional 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information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 (e.g. </a:t>
            </a:r>
            <a:r>
              <a:rPr lang="de-AT" sz="750" b="1" kern="1200" dirty="0" smtClean="0">
                <a:solidFill>
                  <a:srgbClr val="439639"/>
                </a:solidFill>
                <a:latin typeface="+mn-lt"/>
                <a:ea typeface="ＭＳ Ｐゴシック" charset="0"/>
                <a:cs typeface="+mn-cs"/>
              </a:rPr>
              <a:t>“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Draft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“)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99237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191346" y="1718618"/>
            <a:ext cx="5557748" cy="46627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de-DE" noProof="0" dirty="0" smtClean="0"/>
              <a:t>Click to edit Master text styles</a:t>
            </a:r>
          </a:p>
          <a:p>
            <a:pPr lvl="1"/>
            <a:r>
              <a:rPr lang="en-US" altLang="de-DE" noProof="0" dirty="0" smtClean="0"/>
              <a:t>Second level</a:t>
            </a:r>
          </a:p>
          <a:p>
            <a:pPr lvl="2"/>
            <a:r>
              <a:rPr lang="en-US" altLang="de-DE" noProof="0" dirty="0" smtClean="0"/>
              <a:t>Third level</a:t>
            </a:r>
          </a:p>
          <a:p>
            <a:pPr lvl="3"/>
            <a:r>
              <a:rPr lang="en-US" altLang="de-DE" noProof="0" dirty="0" smtClean="0"/>
              <a:t>Fourth level</a:t>
            </a:r>
          </a:p>
          <a:p>
            <a:pPr lvl="4"/>
            <a:r>
              <a:rPr lang="en-US" altLang="de-DE" noProof="0" dirty="0" smtClean="0"/>
              <a:t>Fifth level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 hasCustomPrompt="1"/>
          </p:nvPr>
        </p:nvSpPr>
        <p:spPr>
          <a:xfrm>
            <a:off x="6422522" y="1718620"/>
            <a:ext cx="5526313" cy="4662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de-DE" noProof="0" dirty="0" smtClean="0"/>
              <a:t>Click to edit Master text styles</a:t>
            </a:r>
          </a:p>
          <a:p>
            <a:pPr lvl="1"/>
            <a:r>
              <a:rPr lang="en-US" altLang="de-DE" noProof="0" dirty="0" smtClean="0"/>
              <a:t>Second level</a:t>
            </a:r>
          </a:p>
          <a:p>
            <a:pPr lvl="2"/>
            <a:r>
              <a:rPr lang="en-US" altLang="de-DE" noProof="0" dirty="0" smtClean="0"/>
              <a:t>Third level</a:t>
            </a:r>
          </a:p>
          <a:p>
            <a:pPr lvl="3"/>
            <a:r>
              <a:rPr lang="en-US" altLang="de-DE" noProof="0" dirty="0" smtClean="0"/>
              <a:t>Fourth level</a:t>
            </a:r>
          </a:p>
          <a:p>
            <a:pPr lvl="4"/>
            <a:r>
              <a:rPr lang="en-US" altLang="de-DE" noProof="0" dirty="0" smtClean="0"/>
              <a:t>Fifth level</a:t>
            </a: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 flipH="1">
            <a:off x="6109131" y="1541289"/>
            <a:ext cx="0" cy="484003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 sz="900" noProof="0" dirty="0"/>
          </a:p>
        </p:txBody>
      </p:sp>
      <p:sp>
        <p:nvSpPr>
          <p:cNvPr id="15" name="AutoShape 19"/>
          <p:cNvSpPr>
            <a:spLocks noChangeArrowheads="1"/>
          </p:cNvSpPr>
          <p:nvPr userDrawn="1"/>
        </p:nvSpPr>
        <p:spPr bwMode="auto">
          <a:xfrm>
            <a:off x="191346" y="1196752"/>
            <a:ext cx="5557748" cy="363588"/>
          </a:xfrm>
          <a:prstGeom prst="roundRect">
            <a:avLst>
              <a:gd name="adj" fmla="val 1751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67500" tIns="27000">
            <a:norm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1200" noProof="0" dirty="0">
              <a:solidFill>
                <a:schemeClr val="bg1"/>
              </a:solidFill>
            </a:endParaRPr>
          </a:p>
        </p:txBody>
      </p:sp>
      <p:sp>
        <p:nvSpPr>
          <p:cNvPr id="16" name="AutoShape 19"/>
          <p:cNvSpPr>
            <a:spLocks noChangeArrowheads="1"/>
          </p:cNvSpPr>
          <p:nvPr userDrawn="1"/>
        </p:nvSpPr>
        <p:spPr bwMode="auto">
          <a:xfrm>
            <a:off x="6422521" y="1207861"/>
            <a:ext cx="5526313" cy="360362"/>
          </a:xfrm>
          <a:prstGeom prst="roundRect">
            <a:avLst>
              <a:gd name="adj" fmla="val 1751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67500" tIns="27000">
            <a:norm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1200" noProof="0" dirty="0">
              <a:solidFill>
                <a:schemeClr val="bg1"/>
              </a:solidFill>
            </a:endParaRP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432039" y="1220401"/>
            <a:ext cx="5328592" cy="345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350" baseline="0" noProof="0" dirty="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 marL="0" lvl="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noProof="0" dirty="0" smtClean="0"/>
              <a:t>Column II</a:t>
            </a:r>
            <a:endParaRPr lang="en-US" noProof="0" dirty="0"/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5" y="1196751"/>
            <a:ext cx="5424601" cy="3445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Column I</a:t>
            </a:r>
            <a:endParaRPr lang="en-US" noProof="0" dirty="0"/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191345" y="404664"/>
            <a:ext cx="7472363" cy="43204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de-AT" sz="1500" kern="0" dirty="0" smtClean="0"/>
              <a:t>Insert title</a:t>
            </a:r>
            <a:endParaRPr lang="ru-RU" sz="1500" kern="0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833098" y="6558336"/>
            <a:ext cx="2807519" cy="2876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AT" sz="750" b="1" smtClean="0">
                <a:solidFill>
                  <a:srgbClr val="439639"/>
                </a:solidFill>
                <a:ea typeface="ＭＳ Ｐゴシック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Additional 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information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 (e.g. </a:t>
            </a:r>
            <a:r>
              <a:rPr lang="de-AT" sz="750" b="1" kern="1200" dirty="0" smtClean="0">
                <a:solidFill>
                  <a:srgbClr val="439639"/>
                </a:solidFill>
                <a:latin typeface="+mn-lt"/>
                <a:ea typeface="ＭＳ Ｐゴシック" charset="0"/>
                <a:cs typeface="+mn-cs"/>
              </a:rPr>
              <a:t>“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Draft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“)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8355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191345" y="404664"/>
            <a:ext cx="7472363" cy="43204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de-AT" sz="1500" kern="0" dirty="0" smtClean="0"/>
              <a:t>Insert title</a:t>
            </a:r>
            <a:endParaRPr lang="ru-RU" sz="1500" kern="0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833098" y="6558336"/>
            <a:ext cx="2807519" cy="2876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AT" sz="750" b="1" smtClean="0">
                <a:solidFill>
                  <a:srgbClr val="439639"/>
                </a:solidFill>
                <a:ea typeface="ＭＳ Ｐゴシック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Additional 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information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 (e.g. </a:t>
            </a:r>
            <a:r>
              <a:rPr lang="de-AT" sz="750" b="1" kern="1200" dirty="0" smtClean="0">
                <a:solidFill>
                  <a:srgbClr val="439639"/>
                </a:solidFill>
                <a:latin typeface="+mn-lt"/>
                <a:ea typeface="ＭＳ Ｐゴシック" charset="0"/>
                <a:cs typeface="+mn-cs"/>
              </a:rPr>
              <a:t>“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Draft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“)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73281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833098" y="6558336"/>
            <a:ext cx="2807519" cy="2876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AT" sz="750" b="1" smtClean="0">
                <a:solidFill>
                  <a:srgbClr val="439639"/>
                </a:solidFill>
                <a:ea typeface="ＭＳ Ｐゴシック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Additional 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information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 (e.g. </a:t>
            </a:r>
            <a:r>
              <a:rPr lang="de-AT" sz="750" b="1" kern="1200" dirty="0" smtClean="0">
                <a:solidFill>
                  <a:srgbClr val="439639"/>
                </a:solidFill>
                <a:latin typeface="+mn-lt"/>
                <a:ea typeface="ＭＳ Ｐゴシック" charset="0"/>
                <a:cs typeface="+mn-cs"/>
              </a:rPr>
              <a:t>“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Draft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“)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7794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1345" y="1187809"/>
            <a:ext cx="4011084" cy="11620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de-AT" dirty="0" smtClean="0"/>
              <a:t>Insert title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348477" y="1187808"/>
            <a:ext cx="7508164" cy="5193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de-DE" noProof="0" dirty="0" smtClean="0"/>
              <a:t>Click to edit Master text styles</a:t>
            </a:r>
          </a:p>
          <a:p>
            <a:pPr lvl="1"/>
            <a:r>
              <a:rPr lang="en-US" altLang="de-DE" noProof="0" dirty="0" smtClean="0"/>
              <a:t>Second level</a:t>
            </a:r>
          </a:p>
          <a:p>
            <a:pPr lvl="2"/>
            <a:r>
              <a:rPr lang="en-US" altLang="de-DE" noProof="0" dirty="0" smtClean="0"/>
              <a:t>Third level</a:t>
            </a:r>
          </a:p>
          <a:p>
            <a:pPr lvl="3"/>
            <a:r>
              <a:rPr lang="en-US" altLang="de-DE" noProof="0" dirty="0" smtClean="0"/>
              <a:t>Fourth level</a:t>
            </a:r>
          </a:p>
          <a:p>
            <a:pPr lvl="4"/>
            <a:r>
              <a:rPr lang="en-US" altLang="de-DE" noProof="0" dirty="0" smtClean="0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1345" y="2349861"/>
            <a:ext cx="4011084" cy="4031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AT" dirty="0" smtClean="0"/>
              <a:t>Insert title</a:t>
            </a:r>
            <a:endParaRPr lang="ru-RU" dirty="0" smtClean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833098" y="6558336"/>
            <a:ext cx="2807519" cy="2876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AT" sz="750" b="1" smtClean="0">
                <a:solidFill>
                  <a:srgbClr val="439639"/>
                </a:solidFill>
                <a:ea typeface="ＭＳ Ｐゴシック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Additional 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information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 (e.g. </a:t>
            </a:r>
            <a:r>
              <a:rPr lang="de-AT" sz="750" b="1" kern="1200" dirty="0" smtClean="0">
                <a:solidFill>
                  <a:srgbClr val="439639"/>
                </a:solidFill>
                <a:latin typeface="+mn-lt"/>
                <a:ea typeface="ＭＳ Ｐゴシック" charset="0"/>
                <a:cs typeface="+mn-cs"/>
              </a:rPr>
              <a:t>“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Draft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“)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22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1344" y="4392899"/>
            <a:ext cx="1166529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de-AT" dirty="0" smtClean="0"/>
              <a:t>Insert title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1344" y="1186749"/>
            <a:ext cx="11665296" cy="31707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1344" y="4959637"/>
            <a:ext cx="11665296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AT" dirty="0" smtClean="0"/>
              <a:t>Insert title</a:t>
            </a:r>
            <a:endParaRPr lang="ru-RU" dirty="0" smtClean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833098" y="6558336"/>
            <a:ext cx="2807519" cy="2876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AT" sz="750" b="1" smtClean="0">
                <a:solidFill>
                  <a:srgbClr val="439639"/>
                </a:solidFill>
                <a:ea typeface="ＭＳ Ｐゴシック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Additional 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information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 (e.g. </a:t>
            </a:r>
            <a:r>
              <a:rPr lang="de-AT" sz="750" b="1" kern="1200" dirty="0" smtClean="0">
                <a:solidFill>
                  <a:srgbClr val="439639"/>
                </a:solidFill>
                <a:latin typeface="+mn-lt"/>
                <a:ea typeface="ＭＳ Ｐゴシック" charset="0"/>
                <a:cs typeface="+mn-cs"/>
              </a:rPr>
              <a:t>“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Draft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“)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773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91344" y="1793353"/>
            <a:ext cx="11665296" cy="458797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AutoShape 19"/>
          <p:cNvSpPr>
            <a:spLocks noChangeArrowheads="1"/>
          </p:cNvSpPr>
          <p:nvPr userDrawn="1"/>
        </p:nvSpPr>
        <p:spPr bwMode="auto">
          <a:xfrm>
            <a:off x="1271464" y="1196752"/>
            <a:ext cx="9904187" cy="360362"/>
          </a:xfrm>
          <a:prstGeom prst="roundRect">
            <a:avLst>
              <a:gd name="adj" fmla="val 1751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67500" tIns="27000">
            <a:norm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1350" noProof="0" dirty="0">
              <a:solidFill>
                <a:schemeClr val="bg1"/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71466" y="1196752"/>
            <a:ext cx="9720807" cy="3603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50" noProof="0" dirty="0" smtClean="0"/>
              <a:t>Headline</a:t>
            </a:r>
            <a:endParaRPr lang="en-US" noProof="0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1345" y="404664"/>
            <a:ext cx="7472363" cy="432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de-AT" dirty="0" smtClean="0"/>
              <a:t>Insert title</a:t>
            </a:r>
            <a:br>
              <a:rPr lang="de-AT" dirty="0" smtClean="0"/>
            </a:br>
            <a:endParaRPr lang="ru-RU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833098" y="6558336"/>
            <a:ext cx="2807519" cy="2876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AT" sz="750" b="1" smtClean="0">
                <a:solidFill>
                  <a:srgbClr val="439639"/>
                </a:solidFill>
                <a:ea typeface="ＭＳ Ｐゴシック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Additional 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information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 (e.g. </a:t>
            </a:r>
            <a:r>
              <a:rPr lang="de-AT" sz="750" b="1" kern="1200" dirty="0" smtClean="0">
                <a:solidFill>
                  <a:srgbClr val="439639"/>
                </a:solidFill>
                <a:latin typeface="+mn-lt"/>
                <a:ea typeface="ＭＳ Ｐゴシック" charset="0"/>
                <a:cs typeface="+mn-cs"/>
              </a:rPr>
              <a:t>“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Draft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“)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6279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1344" y="1789643"/>
            <a:ext cx="11665296" cy="459168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1345" y="404664"/>
            <a:ext cx="7472363" cy="43204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de-AT" sz="1500" kern="0" dirty="0" smtClean="0"/>
              <a:t>Insert title</a:t>
            </a:r>
            <a:endParaRPr lang="ru-RU" sz="1500" kern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833098" y="6558336"/>
            <a:ext cx="2807519" cy="2876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AT" sz="750" b="1" smtClean="0">
                <a:solidFill>
                  <a:srgbClr val="439639"/>
                </a:solidFill>
                <a:ea typeface="ＭＳ Ｐゴシック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Additional 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information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 (e.g. </a:t>
            </a:r>
            <a:r>
              <a:rPr lang="de-AT" sz="750" b="1" kern="1200" dirty="0" smtClean="0">
                <a:solidFill>
                  <a:srgbClr val="439639"/>
                </a:solidFill>
                <a:latin typeface="+mn-lt"/>
                <a:ea typeface="ＭＳ Ｐゴシック" charset="0"/>
                <a:cs typeface="+mn-cs"/>
              </a:rPr>
              <a:t>“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Draft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“)</a:t>
            </a:r>
          </a:p>
          <a:p>
            <a:pPr lvl="0"/>
            <a:endParaRPr lang="de-AT" dirty="0"/>
          </a:p>
        </p:txBody>
      </p:sp>
      <p:sp>
        <p:nvSpPr>
          <p:cNvPr id="7" name="AutoShape 19"/>
          <p:cNvSpPr>
            <a:spLocks noChangeArrowheads="1"/>
          </p:cNvSpPr>
          <p:nvPr userDrawn="1"/>
        </p:nvSpPr>
        <p:spPr bwMode="auto">
          <a:xfrm>
            <a:off x="1271464" y="1196752"/>
            <a:ext cx="9904187" cy="360362"/>
          </a:xfrm>
          <a:prstGeom prst="roundRect">
            <a:avLst>
              <a:gd name="adj" fmla="val 1751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lIns="67500" tIns="27000">
            <a:norm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1350" noProof="0" dirty="0">
              <a:solidFill>
                <a:schemeClr val="bg1"/>
              </a:solidFill>
            </a:endParaRP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71466" y="1196752"/>
            <a:ext cx="9720807" cy="3603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50" noProof="0" dirty="0" smtClean="0"/>
              <a:t>Headline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8825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2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0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7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8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5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3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0" y="908720"/>
            <a:ext cx="1219200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900" noProof="0" dirty="0"/>
          </a:p>
        </p:txBody>
      </p:sp>
      <p:sp>
        <p:nvSpPr>
          <p:cNvPr id="1032" name="Rectangle 19"/>
          <p:cNvSpPr>
            <a:spLocks noChangeArrowheads="1"/>
          </p:cNvSpPr>
          <p:nvPr userDrawn="1"/>
        </p:nvSpPr>
        <p:spPr bwMode="auto">
          <a:xfrm>
            <a:off x="11708120" y="6548713"/>
            <a:ext cx="55138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43EC411A-0E72-4317-AA42-A6B768C84D60}" type="slidenum">
              <a:rPr lang="en-US" altLang="de-DE" sz="750" b="1" noProof="0" smtClean="0"/>
              <a:pPr algn="ctr">
                <a:defRPr/>
              </a:pPr>
              <a:t>‹#›</a:t>
            </a:fld>
            <a:endParaRPr lang="en-US" altLang="de-DE" sz="75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915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00703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00703C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00703C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00703C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00703C"/>
          </a:solidFill>
          <a:latin typeface="Arial" charset="0"/>
          <a:ea typeface="ＭＳ Ｐゴシック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257175" indent="-2571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57213" indent="-2143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171575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485900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28800" indent="-171450" algn="l" rtl="0" fontAlgn="base">
        <a:lnSpc>
          <a:spcPct val="120000"/>
        </a:lnSpc>
        <a:spcBef>
          <a:spcPct val="20000"/>
        </a:spcBef>
        <a:spcAft>
          <a:spcPct val="0"/>
        </a:spcAft>
        <a:defRPr sz="1500">
          <a:solidFill>
            <a:srgbClr val="404040"/>
          </a:solidFill>
          <a:latin typeface="+mn-lt"/>
          <a:ea typeface="+mn-ea"/>
        </a:defRPr>
      </a:lvl6pPr>
      <a:lvl7pPr marL="2171700" indent="-171450" algn="l" rtl="0" fontAlgn="base">
        <a:lnSpc>
          <a:spcPct val="120000"/>
        </a:lnSpc>
        <a:spcBef>
          <a:spcPct val="20000"/>
        </a:spcBef>
        <a:spcAft>
          <a:spcPct val="0"/>
        </a:spcAft>
        <a:defRPr sz="1500">
          <a:solidFill>
            <a:srgbClr val="404040"/>
          </a:solidFill>
          <a:latin typeface="+mn-lt"/>
          <a:ea typeface="+mn-ea"/>
        </a:defRPr>
      </a:lvl7pPr>
      <a:lvl8pPr marL="2514600" indent="-171450" algn="l" rtl="0" fontAlgn="base">
        <a:lnSpc>
          <a:spcPct val="120000"/>
        </a:lnSpc>
        <a:spcBef>
          <a:spcPct val="20000"/>
        </a:spcBef>
        <a:spcAft>
          <a:spcPct val="0"/>
        </a:spcAft>
        <a:defRPr sz="1500">
          <a:solidFill>
            <a:srgbClr val="404040"/>
          </a:solidFill>
          <a:latin typeface="+mn-lt"/>
          <a:ea typeface="+mn-ea"/>
        </a:defRPr>
      </a:lvl8pPr>
      <a:lvl9pPr marL="2857500" indent="-171450" algn="l" rtl="0" fontAlgn="base">
        <a:lnSpc>
          <a:spcPct val="120000"/>
        </a:lnSpc>
        <a:spcBef>
          <a:spcPct val="20000"/>
        </a:spcBef>
        <a:spcAft>
          <a:spcPct val="0"/>
        </a:spcAft>
        <a:defRPr sz="15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agnes.horvathlaklia@sberbank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21"/>
            <a:ext cx="12192000" cy="6525929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084023" y="2752825"/>
            <a:ext cx="7272759" cy="2954955"/>
          </a:xfrm>
        </p:spPr>
        <p:txBody>
          <a:bodyPr>
            <a:normAutofit/>
          </a:bodyPr>
          <a:lstStyle/>
          <a:p>
            <a:r>
              <a:rPr lang="hu-HU" sz="4000" dirty="0" smtClean="0"/>
              <a:t>Babaváró kölcsön</a:t>
            </a:r>
          </a:p>
          <a:p>
            <a:endParaRPr lang="hu-HU" sz="1500" dirty="0" smtClean="0"/>
          </a:p>
          <a:p>
            <a:endParaRPr lang="hu-HU" sz="1700" dirty="0"/>
          </a:p>
          <a:p>
            <a:r>
              <a:rPr lang="hu-HU" sz="1800" dirty="0" err="1" smtClean="0"/>
              <a:t>Laklia</a:t>
            </a:r>
            <a:r>
              <a:rPr lang="hu-HU" sz="1800" dirty="0" smtClean="0"/>
              <a:t> </a:t>
            </a:r>
            <a:r>
              <a:rPr lang="hu-HU" sz="1800" dirty="0"/>
              <a:t>Ágnes- Kiemelt Ügyfélkapcsolati Partnermenedzser</a:t>
            </a:r>
          </a:p>
          <a:p>
            <a:r>
              <a:rPr lang="hu-HU" sz="1800" dirty="0" smtClean="0"/>
              <a:t>Mobil</a:t>
            </a:r>
            <a:r>
              <a:rPr lang="hu-HU" sz="1800" dirty="0"/>
              <a:t>: + 36 30 326 6003</a:t>
            </a:r>
          </a:p>
          <a:p>
            <a:r>
              <a:rPr lang="hu-HU" sz="1800" dirty="0" smtClean="0">
                <a:hlinkClick r:id="rId4"/>
              </a:rPr>
              <a:t>agnes.horvathlaklia@sberbank.hu</a:t>
            </a:r>
            <a:endParaRPr lang="hu-HU" sz="1800" dirty="0" smtClean="0"/>
          </a:p>
          <a:p>
            <a:endParaRPr lang="hu-HU" sz="1800" dirty="0" smtClean="0"/>
          </a:p>
          <a:p>
            <a:r>
              <a:rPr lang="hu-HU" sz="1800" dirty="0" smtClean="0"/>
              <a:t>Kiss Marcell- </a:t>
            </a:r>
            <a:r>
              <a:rPr lang="hu-HU" sz="1800" dirty="0"/>
              <a:t>Kiemelt Ügyfélkapcsolati Partnermenedzser</a:t>
            </a:r>
            <a:endParaRPr lang="hu-HU" sz="1800" dirty="0" smtClean="0"/>
          </a:p>
          <a:p>
            <a:r>
              <a:rPr lang="hu-HU" sz="1800" dirty="0"/>
              <a:t>Mobil: + 36 30 </a:t>
            </a:r>
            <a:r>
              <a:rPr lang="hu-HU" sz="1800" dirty="0" smtClean="0"/>
              <a:t>864 0794</a:t>
            </a:r>
          </a:p>
          <a:p>
            <a:r>
              <a:rPr lang="hu-HU" sz="1800" u="sng" dirty="0">
                <a:solidFill>
                  <a:srgbClr val="92D050"/>
                </a:solidFill>
              </a:rPr>
              <a:t>marcell.kiss@sberbank.hu</a:t>
            </a:r>
          </a:p>
          <a:p>
            <a:endParaRPr lang="hu-HU" sz="1800" dirty="0"/>
          </a:p>
        </p:txBody>
      </p:sp>
      <p:sp>
        <p:nvSpPr>
          <p:cNvPr id="5" name="Rechteck 4"/>
          <p:cNvSpPr/>
          <p:nvPr/>
        </p:nvSpPr>
        <p:spPr bwMode="auto">
          <a:xfrm>
            <a:off x="8544272" y="260648"/>
            <a:ext cx="2016224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2400"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quarter" idx="12"/>
          </p:nvPr>
        </p:nvSpPr>
        <p:spPr>
          <a:xfrm>
            <a:off x="3084024" y="5707780"/>
            <a:ext cx="2413393" cy="599358"/>
          </a:xfrm>
        </p:spPr>
        <p:txBody>
          <a:bodyPr>
            <a:normAutofit/>
          </a:bodyPr>
          <a:lstStyle/>
          <a:p>
            <a:r>
              <a:rPr lang="hu-HU" sz="1600" dirty="0" smtClean="0"/>
              <a:t>Budapest, 2019.06.27.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7584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353" y="1243638"/>
            <a:ext cx="2932980" cy="291572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913" y="348224"/>
            <a:ext cx="8307238" cy="576624"/>
          </a:xfrm>
        </p:spPr>
        <p:txBody>
          <a:bodyPr>
            <a:noAutofit/>
          </a:bodyPr>
          <a:lstStyle/>
          <a:p>
            <a:r>
              <a:rPr lang="hu-HU" sz="2800" b="1" u="sng" dirty="0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  <a:cs typeface="+mn-cs"/>
              </a:rPr>
              <a:t>A </a:t>
            </a:r>
            <a:r>
              <a:rPr lang="hu-HU" sz="2800" b="1" u="sng" dirty="0" err="1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  <a:cs typeface="+mn-cs"/>
              </a:rPr>
              <a:t>Sberbank</a:t>
            </a:r>
            <a:r>
              <a:rPr lang="hu-HU" sz="2800" b="1" u="sng" dirty="0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  <a:cs typeface="+mn-cs"/>
              </a:rPr>
              <a:t> babaváró kölcsön legfőbb jellemzői:</a:t>
            </a:r>
            <a:endParaRPr lang="hu-HU" sz="2800" b="1" u="sng" dirty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8021" y="1243637"/>
            <a:ext cx="10768678" cy="5443602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Kölcsön összege: </a:t>
            </a:r>
            <a:r>
              <a:rPr lang="hu-HU" sz="2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min. 300.000 Ft – </a:t>
            </a:r>
            <a:r>
              <a:rPr lang="hu-HU" sz="2000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max</a:t>
            </a:r>
            <a:r>
              <a:rPr lang="hu-HU" sz="2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. 10.000.000,- Ft</a:t>
            </a:r>
          </a:p>
          <a:p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Állampolgárság: </a:t>
            </a:r>
          </a:p>
          <a:p>
            <a:pPr lvl="1"/>
            <a:r>
              <a:rPr lang="hu-HU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magyar</a:t>
            </a:r>
          </a:p>
          <a:p>
            <a:pPr lvl="1"/>
            <a:r>
              <a:rPr lang="hu-HU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szabad mozgás és tartózkodás jogával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rendelkezők, </a:t>
            </a:r>
            <a:r>
              <a:rPr lang="hu-HU" sz="14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azaz </a:t>
            </a:r>
            <a:r>
              <a:rPr lang="hu-HU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az EU állampolgárok, és </a:t>
            </a:r>
            <a:r>
              <a:rPr lang="hu-HU" sz="14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az </a:t>
            </a:r>
            <a:r>
              <a:rPr lang="hu-HU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Európai Gazdasági Térségről -EGT- szóló megállapodásban részes más állam állampolgára, illetve nemzetközi szerződés alapján azonos jogállású </a:t>
            </a:r>
            <a:r>
              <a:rPr lang="hu-HU" sz="14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személyek, </a:t>
            </a:r>
            <a:r>
              <a:rPr lang="hu-HU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magyar állampolgár 3.országbeli családtagja </a:t>
            </a:r>
            <a:r>
              <a:rPr lang="hu-HU" sz="14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is</a:t>
            </a:r>
            <a:endParaRPr lang="hu-HU" sz="14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Hontalanok</a:t>
            </a:r>
          </a:p>
          <a:p>
            <a:pPr marL="342900" lvl="1" indent="-342900"/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Életkor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: </a:t>
            </a:r>
            <a:r>
              <a:rPr lang="hu-HU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hölgyek 18-41, férfiak </a:t>
            </a:r>
            <a:r>
              <a:rPr lang="hu-HU" sz="2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18-</a:t>
            </a:r>
          </a:p>
          <a:p>
            <a:pPr marL="342900" lvl="1" indent="-342900"/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Lakcím: </a:t>
            </a:r>
            <a:r>
              <a:rPr lang="hu-HU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magyarországi állandó lakcím mindkét </a:t>
            </a:r>
            <a:r>
              <a:rPr lang="hu-HU" sz="2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félnek</a:t>
            </a:r>
          </a:p>
          <a:p>
            <a:pPr marL="342900" lvl="1" indent="-342900"/>
            <a:r>
              <a:rPr lang="hu-HU" sz="21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Személyi okmányok: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hu-HU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azonosító igazolvány, lakcímkártya, adókártya</a:t>
            </a:r>
          </a:p>
          <a:p>
            <a:pPr lvl="2"/>
            <a:r>
              <a:rPr lang="hu-HU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Külföldiek: </a:t>
            </a:r>
          </a:p>
          <a:p>
            <a:pPr lvl="3"/>
            <a:r>
              <a:rPr lang="hu-HU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regisztrációs igazolással, </a:t>
            </a:r>
          </a:p>
          <a:p>
            <a:pPr lvl="3"/>
            <a:r>
              <a:rPr lang="hu-HU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érvényes tartózkodási kártyával, vagy </a:t>
            </a:r>
          </a:p>
          <a:p>
            <a:pPr lvl="3"/>
            <a:r>
              <a:rPr lang="hu-HU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állandó tartózkodási kártyával rendelkezik,</a:t>
            </a:r>
          </a:p>
          <a:p>
            <a:pPr lvl="3"/>
            <a:r>
              <a:rPr lang="hu-HU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hontalan</a:t>
            </a:r>
          </a:p>
          <a:p>
            <a:pPr marL="342900" lvl="1" indent="-342900"/>
            <a:endParaRPr lang="hu-HU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342900" lvl="1" indent="-342900"/>
            <a:endParaRPr lang="hu-HU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endParaRPr lang="hu-HU" sz="2000" dirty="0" smtClean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endParaRPr lang="hu-HU" sz="2000" dirty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lvl="1"/>
            <a:endParaRPr lang="hu-HU" sz="2800" dirty="0">
              <a:solidFill>
                <a:srgbClr val="92D050"/>
              </a:solidFill>
            </a:endParaRPr>
          </a:p>
          <a:p>
            <a:endParaRPr lang="hu-HU" sz="3200" dirty="0"/>
          </a:p>
          <a:p>
            <a:endParaRPr lang="hu-HU" sz="32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867" y="6245352"/>
            <a:ext cx="1777466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522" y="1093274"/>
            <a:ext cx="3552825" cy="4876800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-170441" y="169517"/>
            <a:ext cx="5926348" cy="57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7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hu-HU" sz="2800" b="1" u="sng" dirty="0" smtClean="0">
                <a:solidFill>
                  <a:schemeClr val="accent2">
                    <a:lumMod val="75000"/>
                  </a:schemeClr>
                </a:solidFill>
              </a:rPr>
              <a:t>Okmányok:</a:t>
            </a:r>
            <a:endParaRPr lang="hu-HU" sz="2800" b="1" u="sng" dirty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478" y="1466698"/>
            <a:ext cx="4502150" cy="39842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8867" y="6245352"/>
            <a:ext cx="1777466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-161974" y="109133"/>
            <a:ext cx="5926348" cy="57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7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hu-HU" sz="2800" b="1" u="sng" dirty="0" smtClean="0">
                <a:solidFill>
                  <a:schemeClr val="accent2">
                    <a:lumMod val="75000"/>
                  </a:schemeClr>
                </a:solidFill>
              </a:rPr>
              <a:t>Okmányok:</a:t>
            </a:r>
            <a:endParaRPr lang="hu-HU" sz="2800" b="1" u="sng" dirty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1" y="1723662"/>
            <a:ext cx="3762375" cy="26003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8762"/>
            <a:ext cx="4457700" cy="11049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1" y="4234920"/>
            <a:ext cx="3705225" cy="24860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4374" y="2160061"/>
            <a:ext cx="3295650" cy="21145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661" y="4419602"/>
            <a:ext cx="3267075" cy="21336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8867" y="6245352"/>
            <a:ext cx="1777466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70441" y="169517"/>
            <a:ext cx="5926348" cy="576624"/>
          </a:xfrm>
        </p:spPr>
        <p:txBody>
          <a:bodyPr>
            <a:normAutofit/>
          </a:bodyPr>
          <a:lstStyle/>
          <a:p>
            <a:r>
              <a:rPr lang="hu-HU" sz="27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hu-HU" sz="2800" b="1" u="sng" dirty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" y="661016"/>
            <a:ext cx="11511815" cy="589066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OEP igazolás: 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Fővárosi/megyei </a:t>
            </a:r>
            <a:r>
              <a:rPr lang="hu-HU" dirty="0">
                <a:solidFill>
                  <a:schemeClr val="tx1"/>
                </a:solidFill>
              </a:rPr>
              <a:t>kormányhivatal 30 napnál nem régebbi igazolása arról, hogy az igénylő – házastársak - esetén legalább az egyik fél - legalább 3 éve folyamatosan az egészségbiztosítás nyilvántartásában biztosítottként szerepel (folyamatos biztosításban legfeljebb 30 nap megszakítás lehet) 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K</a:t>
            </a:r>
            <a:r>
              <a:rPr lang="en-US" dirty="0" err="1" smtClean="0">
                <a:solidFill>
                  <a:schemeClr val="tx1"/>
                </a:solidFill>
              </a:rPr>
              <a:t>ülföldi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biztosítottság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igazolása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esetén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illetékes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külföldi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hatóság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által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kiállított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Apostill</a:t>
            </a:r>
            <a:r>
              <a:rPr lang="en-US" b="1" dirty="0">
                <a:solidFill>
                  <a:schemeClr val="tx1"/>
                </a:solidFill>
              </a:rPr>
              <a:t>-el </a:t>
            </a:r>
            <a:r>
              <a:rPr lang="en-US" b="1" dirty="0" err="1">
                <a:solidFill>
                  <a:schemeClr val="tx1"/>
                </a:solidFill>
              </a:rPr>
              <a:t>ellátott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igazolás</a:t>
            </a:r>
            <a:r>
              <a:rPr lang="en-US" b="1" dirty="0">
                <a:solidFill>
                  <a:schemeClr val="tx1"/>
                </a:solidFill>
              </a:rPr>
              <a:t> OFFI </a:t>
            </a:r>
            <a:r>
              <a:rPr lang="en-US" b="1" dirty="0" err="1">
                <a:solidFill>
                  <a:schemeClr val="tx1"/>
                </a:solidFill>
              </a:rPr>
              <a:t>fordítóirodával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fordított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hiteles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magyar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nyelvű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fordításával</a:t>
            </a:r>
            <a:r>
              <a:rPr lang="hu-HU" dirty="0">
                <a:solidFill>
                  <a:schemeClr val="tx1"/>
                </a:solidFill>
              </a:rPr>
              <a:t>- az utolsó 180 napban aktív munkaviszonynak kell lennie</a:t>
            </a:r>
          </a:p>
          <a:p>
            <a:pPr marL="342900" lvl="1" indent="-342900"/>
            <a:r>
              <a:rPr lang="hu-HU" sz="18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Folyamat: </a:t>
            </a:r>
            <a:r>
              <a:rPr lang="hu-HU" dirty="0">
                <a:solidFill>
                  <a:schemeClr val="tx1"/>
                </a:solidFill>
              </a:rPr>
              <a:t>kétszeres ügyfélmegjelenés: 1. Igénylés – 2. pozitív döntést követően szerződés</a:t>
            </a:r>
          </a:p>
          <a:p>
            <a:pPr marL="342900" lvl="1" indent="-342900"/>
            <a:r>
              <a:rPr lang="hu-HU" sz="1800" dirty="0">
                <a:solidFill>
                  <a:schemeClr val="tx1"/>
                </a:solidFill>
              </a:rPr>
              <a:t>A szerződéskötés utáni 5. napon folyósítunk </a:t>
            </a:r>
            <a:r>
              <a:rPr lang="hu-HU" sz="1200" dirty="0">
                <a:solidFill>
                  <a:schemeClr val="tx1"/>
                </a:solidFill>
              </a:rPr>
              <a:t>(Kivétel: 29,30,31-e, mert minden ügyfél esetében a folyósítás napja lesz a törlesztési napja is és februárban nincs 29,30,31-e, emiatt nem lehet folyósítás ezeken a napokon.)</a:t>
            </a:r>
          </a:p>
          <a:p>
            <a:pPr marL="342900" lvl="1" indent="-342900"/>
            <a:r>
              <a:rPr lang="hu-HU" sz="18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Jövedelem igazolása: </a:t>
            </a:r>
            <a:r>
              <a:rPr lang="hu-HU" dirty="0">
                <a:solidFill>
                  <a:schemeClr val="tx1"/>
                </a:solidFill>
              </a:rPr>
              <a:t>a házastársaknak közösen a mindenkori minimálbér összegének megfelelő jövedelemmel kell, hogy rendelkezzenek </a:t>
            </a:r>
            <a:endParaRPr lang="hu-HU" dirty="0" smtClean="0">
              <a:solidFill>
                <a:schemeClr val="tx1"/>
              </a:solidFill>
            </a:endParaRPr>
          </a:p>
          <a:p>
            <a:pPr marL="342900" lvl="1" indent="-342900"/>
            <a:r>
              <a:rPr lang="hu-HU" sz="18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JTM számítása: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41.667,- Ft (kezességi díj nem számít bele)</a:t>
            </a:r>
          </a:p>
          <a:p>
            <a:pPr marL="342900" lvl="1" indent="-342900"/>
            <a:r>
              <a:rPr lang="hu-HU" sz="18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Miért a mi bankunk?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endParaRPr lang="hu-HU" sz="2000" b="1" dirty="0" smtClean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marL="742950" lvl="2" indent="-342900"/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Ügyfeleknek: </a:t>
            </a:r>
            <a:r>
              <a:rPr lang="hu-HU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Visszavonásig </a:t>
            </a:r>
            <a:r>
              <a:rPr lang="hu-HU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 hitelösszeg 0,5%-át visszaadjuk, ha 3 hónapon belül legalább 2 alkalommal 100e Ft jóváírás (utalás és KP is) történik a számlán (a 4. hónap 15.-ig van a jóváírás az ügyfeleknek</a:t>
            </a:r>
            <a:r>
              <a:rPr lang="hu-HU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)</a:t>
            </a:r>
          </a:p>
          <a:p>
            <a:pPr marL="742950" lvl="2" indent="-342900"/>
            <a:r>
              <a:rPr lang="hu-HU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Partnereknek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: </a:t>
            </a:r>
            <a:r>
              <a:rPr lang="hu-HU" dirty="0">
                <a:solidFill>
                  <a:schemeClr val="tx1"/>
                </a:solidFill>
                <a:ea typeface="ＭＳ Ｐゴシック" panose="020B0600070205080204" pitchFamily="34" charset="-128"/>
              </a:rPr>
              <a:t>2019.09.30-ig </a:t>
            </a:r>
            <a:r>
              <a:rPr lang="hu-HU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alügynökönként</a:t>
            </a:r>
            <a:r>
              <a:rPr lang="hu-HU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minden 5. folyósított babaváró hitel után 50e Ft plusz jutalékot fizetünk </a:t>
            </a:r>
          </a:p>
          <a:p>
            <a:pPr marL="0" lvl="1" indent="0">
              <a:buNone/>
            </a:pPr>
            <a:endParaRPr lang="hu-HU" sz="2000" b="1" dirty="0" smtClean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hu-HU" sz="28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hu-HU" sz="3200" dirty="0"/>
          </a:p>
          <a:p>
            <a:endParaRPr lang="hu-HU" sz="3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867" y="6245352"/>
            <a:ext cx="1777466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2955" y="243840"/>
            <a:ext cx="8596668" cy="680185"/>
          </a:xfrm>
        </p:spPr>
        <p:txBody>
          <a:bodyPr>
            <a:normAutofit fontScale="90000"/>
          </a:bodyPr>
          <a:lstStyle/>
          <a:p>
            <a:r>
              <a:rPr lang="hu-HU" sz="3100" b="1" u="sng" dirty="0" smtClean="0">
                <a:solidFill>
                  <a:schemeClr val="accent2">
                    <a:lumMod val="75000"/>
                  </a:schemeClr>
                </a:solidFill>
              </a:rPr>
              <a:t>Mi szükséges a jövedelmek igazolásához:</a:t>
            </a:r>
            <a:r>
              <a:rPr lang="hu-HU" sz="2800" b="1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u-HU" sz="2800" b="1" u="sng" dirty="0">
                <a:solidFill>
                  <a:schemeClr val="accent2">
                    <a:lumMod val="75000"/>
                  </a:schemeClr>
                </a:solidFill>
              </a:rPr>
            </a:br>
            <a:endParaRPr lang="hu-HU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2955" y="1009292"/>
            <a:ext cx="10844106" cy="5497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- </a:t>
            </a:r>
            <a:r>
              <a:rPr lang="hu-HU" b="1" dirty="0" smtClean="0">
                <a:solidFill>
                  <a:schemeClr val="tx1"/>
                </a:solidFill>
              </a:rPr>
              <a:t>Alkalmazotti jövedelem: </a:t>
            </a:r>
            <a:r>
              <a:rPr lang="hu-HU" sz="1050" dirty="0" smtClean="0">
                <a:solidFill>
                  <a:schemeClr val="tx1"/>
                </a:solidFill>
              </a:rPr>
              <a:t>Utolsó </a:t>
            </a:r>
            <a:r>
              <a:rPr lang="hu-HU" sz="1050" dirty="0">
                <a:solidFill>
                  <a:schemeClr val="tx1"/>
                </a:solidFill>
              </a:rPr>
              <a:t>1 havi bankszámlakivonat (bankfiókunkban nyomtatott e kivonat, tranzakciós lista), amelyre az elmúlt 1 hónapban munkabér összegének jóváírása érkezik attól a munkáltatótól, akit az Igénylő nyomtatványon munkáltatónak </a:t>
            </a:r>
            <a:r>
              <a:rPr lang="hu-HU" sz="1050" dirty="0" smtClean="0">
                <a:solidFill>
                  <a:schemeClr val="tx1"/>
                </a:solidFill>
              </a:rPr>
              <a:t>megjelölt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chemeClr val="tx1"/>
                </a:solidFill>
              </a:rPr>
              <a:t>- </a:t>
            </a:r>
            <a:r>
              <a:rPr lang="hu-HU" sz="1800" b="1" dirty="0" smtClean="0">
                <a:solidFill>
                  <a:schemeClr val="tx1"/>
                </a:solidFill>
              </a:rPr>
              <a:t>Alkalmazotti nem bankszámlára érkező magyarországi jövedelem esetén: </a:t>
            </a:r>
            <a:r>
              <a:rPr lang="hu-HU" sz="1050" dirty="0" smtClean="0">
                <a:solidFill>
                  <a:schemeClr val="tx1"/>
                </a:solidFill>
              </a:rPr>
              <a:t>NAV </a:t>
            </a:r>
            <a:r>
              <a:rPr lang="hu-HU" sz="1050" dirty="0">
                <a:solidFill>
                  <a:schemeClr val="tx1"/>
                </a:solidFill>
              </a:rPr>
              <a:t>jövedelemigazolás a magánszemélyre vonatkozóan, Adóbevallás a magánszemélyre </a:t>
            </a:r>
            <a:r>
              <a:rPr lang="hu-HU" sz="1050" dirty="0" smtClean="0">
                <a:solidFill>
                  <a:schemeClr val="tx1"/>
                </a:solidFill>
              </a:rPr>
              <a:t>vonatkozóan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chemeClr val="tx1"/>
                </a:solidFill>
              </a:rPr>
              <a:t>- </a:t>
            </a:r>
            <a:r>
              <a:rPr lang="hu-HU" sz="1800" b="1" dirty="0" smtClean="0">
                <a:solidFill>
                  <a:schemeClr val="tx1"/>
                </a:solidFill>
              </a:rPr>
              <a:t>Alkalmazotti </a:t>
            </a:r>
            <a:r>
              <a:rPr lang="hu-HU" sz="1800" b="1" dirty="0">
                <a:solidFill>
                  <a:schemeClr val="tx1"/>
                </a:solidFill>
              </a:rPr>
              <a:t>külföldi jövedelem </a:t>
            </a:r>
            <a:r>
              <a:rPr lang="hu-HU" sz="1800" b="1" dirty="0" smtClean="0">
                <a:solidFill>
                  <a:schemeClr val="tx1"/>
                </a:solidFill>
              </a:rPr>
              <a:t>esetén: </a:t>
            </a:r>
            <a:r>
              <a:rPr lang="hu-HU" sz="1050" dirty="0" smtClean="0">
                <a:solidFill>
                  <a:schemeClr val="tx1"/>
                </a:solidFill>
              </a:rPr>
              <a:t>Utolsó 1 havi bankszámlakivonat (bankfiókunkban nyomtatott e kivonat, tranzakciós lista), amelyre az elmúlt 1 hónapban munkabér összegének jóváírása érkezik attól a munkáltatótól, akit az Igénylő nyomtatványon munkáltatónak megjelölt, </a:t>
            </a:r>
            <a:r>
              <a:rPr lang="en-US" sz="1050" dirty="0" err="1" smtClean="0">
                <a:solidFill>
                  <a:schemeClr val="tx1"/>
                </a:solidFill>
              </a:rPr>
              <a:t>Angol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vagy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német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munkáltatói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igazolás</a:t>
            </a:r>
            <a:r>
              <a:rPr lang="en-US" sz="1050" dirty="0" smtClean="0">
                <a:solidFill>
                  <a:schemeClr val="tx1"/>
                </a:solidFill>
              </a:rPr>
              <a:t> a bank </a:t>
            </a:r>
            <a:r>
              <a:rPr lang="en-US" sz="1050" dirty="0" err="1" smtClean="0">
                <a:solidFill>
                  <a:schemeClr val="tx1"/>
                </a:solidFill>
              </a:rPr>
              <a:t>formanyomtatványán</a:t>
            </a:r>
            <a:endParaRPr lang="hu-HU" sz="105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- </a:t>
            </a:r>
            <a:r>
              <a:rPr lang="hu-HU" b="1" dirty="0" smtClean="0">
                <a:solidFill>
                  <a:schemeClr val="tx1"/>
                </a:solidFill>
              </a:rPr>
              <a:t>Vállalkozói </a:t>
            </a:r>
            <a:r>
              <a:rPr lang="hu-HU" b="1" dirty="0">
                <a:solidFill>
                  <a:schemeClr val="tx1"/>
                </a:solidFill>
              </a:rPr>
              <a:t>jövedelem esetén: </a:t>
            </a:r>
          </a:p>
          <a:p>
            <a:r>
              <a:rPr lang="hu-HU" sz="1100" u="sng" dirty="0">
                <a:solidFill>
                  <a:schemeClr val="tx1"/>
                </a:solidFill>
              </a:rPr>
              <a:t>Számlára érkező megfelelő jogcímű jövedelem </a:t>
            </a:r>
            <a:r>
              <a:rPr lang="hu-HU" sz="1100" u="sng" dirty="0" smtClean="0">
                <a:solidFill>
                  <a:schemeClr val="tx1"/>
                </a:solidFill>
              </a:rPr>
              <a:t>esetén: </a:t>
            </a:r>
            <a:r>
              <a:rPr lang="hu-HU" sz="1100" dirty="0" smtClean="0">
                <a:solidFill>
                  <a:schemeClr val="tx1"/>
                </a:solidFill>
              </a:rPr>
              <a:t>Utolsó </a:t>
            </a:r>
            <a:r>
              <a:rPr lang="hu-HU" sz="1100" dirty="0">
                <a:solidFill>
                  <a:schemeClr val="tx1"/>
                </a:solidFill>
              </a:rPr>
              <a:t>1 havi bankszámlakivonat (bankfiókunkban nyomtatott e kivonat, tranzakciós lista), amelyre az elmúlt 1 hónapban munkabér összegének jóváírása érkezik attól a munkáltatótól, akit az Igénylő nyomtatványon munkáltatónak </a:t>
            </a:r>
            <a:r>
              <a:rPr lang="hu-HU" sz="1100" dirty="0" smtClean="0">
                <a:solidFill>
                  <a:schemeClr val="tx1"/>
                </a:solidFill>
              </a:rPr>
              <a:t>megjelölt</a:t>
            </a:r>
            <a:endParaRPr lang="hu-HU" sz="1100" dirty="0">
              <a:solidFill>
                <a:schemeClr val="tx1"/>
              </a:solidFill>
            </a:endParaRPr>
          </a:p>
          <a:p>
            <a:r>
              <a:rPr lang="hu-HU" sz="1100" u="sng" dirty="0" smtClean="0">
                <a:solidFill>
                  <a:schemeClr val="tx1"/>
                </a:solidFill>
              </a:rPr>
              <a:t>Készpénzben </a:t>
            </a:r>
            <a:r>
              <a:rPr lang="hu-HU" sz="1100" u="sng" dirty="0">
                <a:solidFill>
                  <a:schemeClr val="tx1"/>
                </a:solidFill>
              </a:rPr>
              <a:t>kapott vagy nem megfelelő jogcímű jövedelem </a:t>
            </a:r>
            <a:r>
              <a:rPr lang="hu-HU" sz="1100" u="sng" dirty="0" smtClean="0">
                <a:solidFill>
                  <a:schemeClr val="tx1"/>
                </a:solidFill>
              </a:rPr>
              <a:t>esetén: </a:t>
            </a:r>
            <a:r>
              <a:rPr lang="hu-HU" sz="1100" dirty="0" smtClean="0">
                <a:solidFill>
                  <a:schemeClr val="tx1"/>
                </a:solidFill>
              </a:rPr>
              <a:t>(NAV </a:t>
            </a:r>
            <a:r>
              <a:rPr lang="hu-HU" sz="1100" dirty="0">
                <a:solidFill>
                  <a:schemeClr val="tx1"/>
                </a:solidFill>
              </a:rPr>
              <a:t>jövedelemigazolás a magánszemélyre </a:t>
            </a:r>
            <a:r>
              <a:rPr lang="hu-HU" sz="1100" dirty="0" smtClean="0">
                <a:solidFill>
                  <a:schemeClr val="tx1"/>
                </a:solidFill>
              </a:rPr>
              <a:t>vonatkozóan, Adóbevallás </a:t>
            </a:r>
            <a:r>
              <a:rPr lang="hu-HU" sz="1100" dirty="0">
                <a:solidFill>
                  <a:schemeClr val="tx1"/>
                </a:solidFill>
              </a:rPr>
              <a:t>a magánszemélyre </a:t>
            </a:r>
            <a:r>
              <a:rPr lang="hu-HU" sz="1100" dirty="0" smtClean="0">
                <a:solidFill>
                  <a:schemeClr val="tx1"/>
                </a:solidFill>
              </a:rPr>
              <a:t>vonatkozóan)</a:t>
            </a:r>
            <a:endParaRPr lang="hu-HU" sz="1100" dirty="0">
              <a:solidFill>
                <a:schemeClr val="tx1"/>
              </a:solidFill>
            </a:endParaRPr>
          </a:p>
          <a:p>
            <a:r>
              <a:rPr lang="hu-HU" sz="1100" u="sng" dirty="0" smtClean="0">
                <a:solidFill>
                  <a:schemeClr val="tx1"/>
                </a:solidFill>
              </a:rPr>
              <a:t>KATA </a:t>
            </a:r>
            <a:r>
              <a:rPr lang="hu-HU" sz="1100" u="sng" dirty="0">
                <a:solidFill>
                  <a:schemeClr val="tx1"/>
                </a:solidFill>
              </a:rPr>
              <a:t>szerint adózó vállalkozó: </a:t>
            </a:r>
            <a:r>
              <a:rPr lang="en-US" sz="1100" dirty="0" err="1" smtClean="0">
                <a:solidFill>
                  <a:schemeClr val="tx1"/>
                </a:solidFill>
              </a:rPr>
              <a:t>Adó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folyószámla</a:t>
            </a:r>
            <a:endParaRPr lang="hu-HU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chemeClr val="tx1"/>
                </a:solidFill>
              </a:rPr>
              <a:t>- </a:t>
            </a:r>
            <a:r>
              <a:rPr lang="en-US" b="1" dirty="0" err="1">
                <a:solidFill>
                  <a:schemeClr val="tx1"/>
                </a:solidFill>
              </a:rPr>
              <a:t>Osztalékjövedelem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dirty="0" err="1">
                <a:solidFill>
                  <a:schemeClr val="tx1"/>
                </a:solidFill>
              </a:rPr>
              <a:t>Önálló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jövedelemként</a:t>
            </a:r>
            <a:r>
              <a:rPr lang="en-US" sz="1800" dirty="0">
                <a:solidFill>
                  <a:schemeClr val="tx1"/>
                </a:solidFill>
              </a:rPr>
              <a:t> is </a:t>
            </a:r>
            <a:r>
              <a:rPr lang="en-US" sz="1800" dirty="0" err="1">
                <a:solidFill>
                  <a:schemeClr val="tx1"/>
                </a:solidFill>
              </a:rPr>
              <a:t>figyelembe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vehető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  <a:endParaRPr lang="hu-HU" sz="18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hu-HU" sz="1800" dirty="0" smtClean="0">
                <a:solidFill>
                  <a:schemeClr val="tx1"/>
                </a:solidFill>
              </a:rPr>
              <a:t>- </a:t>
            </a:r>
            <a:r>
              <a:rPr lang="en-US" sz="1800" b="1" dirty="0" err="1" smtClean="0">
                <a:solidFill>
                  <a:schemeClr val="tx1"/>
                </a:solidFill>
              </a:rPr>
              <a:t>Ingatlan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bérbeadásából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származó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jövedelem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dirty="0" err="1">
                <a:solidFill>
                  <a:schemeClr val="tx1"/>
                </a:solidFill>
              </a:rPr>
              <a:t>Önálló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jövedelemként</a:t>
            </a:r>
            <a:r>
              <a:rPr lang="en-US" sz="1800" dirty="0">
                <a:solidFill>
                  <a:schemeClr val="tx1"/>
                </a:solidFill>
              </a:rPr>
              <a:t> is </a:t>
            </a:r>
            <a:r>
              <a:rPr lang="en-US" sz="1800" dirty="0" err="1">
                <a:solidFill>
                  <a:schemeClr val="tx1"/>
                </a:solidFill>
              </a:rPr>
              <a:t>figyelembe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vehető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hu-HU" sz="18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hu-HU" sz="1800" dirty="0" smtClean="0">
                <a:solidFill>
                  <a:schemeClr val="tx1"/>
                </a:solidFill>
              </a:rPr>
              <a:t>- </a:t>
            </a:r>
            <a:r>
              <a:rPr lang="hu-HU" sz="1800" b="1" dirty="0">
                <a:solidFill>
                  <a:schemeClr val="tx1"/>
                </a:solidFill>
              </a:rPr>
              <a:t>Táppénz elfogadható önállóan</a:t>
            </a:r>
            <a:r>
              <a:rPr lang="hu-HU" sz="1800" dirty="0">
                <a:solidFill>
                  <a:schemeClr val="tx1"/>
                </a:solidFill>
              </a:rPr>
              <a:t>, amennyiben a várandós nő kapja, tehát feltétel a várandósgondozási könyv megléte. Egyéb táppénz nem fogadható </a:t>
            </a:r>
            <a:r>
              <a:rPr lang="hu-HU" sz="1800" dirty="0" smtClean="0">
                <a:solidFill>
                  <a:schemeClr val="tx1"/>
                </a:solidFill>
              </a:rPr>
              <a:t>el</a:t>
            </a:r>
            <a:endParaRPr lang="hu-HU" sz="18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hu-HU" sz="1800" dirty="0" smtClean="0">
                <a:solidFill>
                  <a:schemeClr val="tx1"/>
                </a:solidFill>
              </a:rPr>
              <a:t>- </a:t>
            </a:r>
            <a:r>
              <a:rPr lang="hu-HU" sz="1800" b="1" dirty="0">
                <a:solidFill>
                  <a:schemeClr val="tx1"/>
                </a:solidFill>
              </a:rPr>
              <a:t>GYES, GYED, GYET, CSED, CSP </a:t>
            </a:r>
            <a:r>
              <a:rPr lang="hu-HU" sz="1800" dirty="0">
                <a:solidFill>
                  <a:schemeClr val="tx1"/>
                </a:solidFill>
              </a:rPr>
              <a:t>elfogadható </a:t>
            </a:r>
            <a:r>
              <a:rPr lang="hu-HU" sz="1800" dirty="0" smtClean="0">
                <a:solidFill>
                  <a:schemeClr val="tx1"/>
                </a:solidFill>
              </a:rPr>
              <a:t>önállóan</a:t>
            </a:r>
            <a:endParaRPr lang="hu-HU" sz="1800" dirty="0">
              <a:solidFill>
                <a:schemeClr val="tx1"/>
              </a:solidFill>
            </a:endParaRPr>
          </a:p>
          <a:p>
            <a:pPr lvl="1"/>
            <a:endParaRPr lang="hu-HU" dirty="0">
              <a:solidFill>
                <a:schemeClr val="tx1"/>
              </a:solidFill>
            </a:endParaRPr>
          </a:p>
          <a:p>
            <a:pPr lvl="1"/>
            <a:endParaRPr lang="hu-HU" dirty="0">
              <a:solidFill>
                <a:schemeClr val="tx1"/>
              </a:solidFill>
            </a:endParaRPr>
          </a:p>
          <a:p>
            <a:pPr marL="742950" lvl="2" indent="-342900"/>
            <a:endParaRPr lang="hu-HU" sz="1600" b="1" dirty="0">
              <a:solidFill>
                <a:schemeClr val="tx1"/>
              </a:solidFill>
            </a:endParaRP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867" y="6245352"/>
            <a:ext cx="1777466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70441" y="169517"/>
            <a:ext cx="5926348" cy="576624"/>
          </a:xfrm>
        </p:spPr>
        <p:txBody>
          <a:bodyPr>
            <a:normAutofit/>
          </a:bodyPr>
          <a:lstStyle/>
          <a:p>
            <a:r>
              <a:rPr lang="hu-HU" sz="27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hu-HU" sz="2800" b="1" u="sng" dirty="0" smtClean="0">
                <a:solidFill>
                  <a:schemeClr val="accent2">
                    <a:lumMod val="75000"/>
                  </a:schemeClr>
                </a:solidFill>
              </a:rPr>
              <a:t>Banki</a:t>
            </a:r>
            <a:r>
              <a:rPr lang="hu-HU" sz="28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2800" b="1" u="sng" dirty="0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  <a:cs typeface="+mn-cs"/>
              </a:rPr>
              <a:t>Feltételek</a:t>
            </a:r>
            <a:endParaRPr lang="hu-HU" sz="2800" b="1" u="sng" dirty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35024"/>
            <a:ext cx="11511815" cy="589066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Elfogadható jövedelmek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: </a:t>
            </a:r>
          </a:p>
          <a:p>
            <a:endParaRPr lang="hu-HU" sz="2000" dirty="0" smtClean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lvl="1"/>
            <a:endParaRPr lang="hu-HU" sz="2800" dirty="0">
              <a:solidFill>
                <a:srgbClr val="92D050"/>
              </a:solidFill>
            </a:endParaRPr>
          </a:p>
          <a:p>
            <a:endParaRPr lang="hu-HU" sz="3200" dirty="0"/>
          </a:p>
          <a:p>
            <a:endParaRPr lang="hu-HU" sz="32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53347"/>
              </p:ext>
            </p:extLst>
          </p:nvPr>
        </p:nvGraphicFramePr>
        <p:xfrm>
          <a:off x="720146" y="1049596"/>
          <a:ext cx="9618721" cy="4863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3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1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965">
                <a:tc gridSpan="3"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 dirty="0">
                          <a:effectLst/>
                        </a:rPr>
                        <a:t>Jövedelmek elfogadhatósága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65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Készpénzben kapva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Bankszámlára utalással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Alkalmazotti magyarországi jövedelem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Igen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Igen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Alkalmazotti külföldi jövedelem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Nem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Igen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Nyugdíj magyarországi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Igen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Igen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 dirty="0">
                          <a:effectLst/>
                        </a:rPr>
                        <a:t>Vállalkozói jövedelem magyarországi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Igen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Igen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 dirty="0">
                          <a:effectLst/>
                        </a:rPr>
                        <a:t>Osztalék jövedelem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 dirty="0">
                          <a:effectLst/>
                        </a:rPr>
                        <a:t>Igen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Igen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7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Ingatlan bérbeadásból származó jövedelem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 dirty="0">
                          <a:effectLst/>
                        </a:rPr>
                        <a:t>Igen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Igen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GYES/GYED/GYET/CSED/CSP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Igen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Igen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5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 dirty="0">
                          <a:effectLst/>
                        </a:rPr>
                        <a:t>Táppénz (amennyiben a várandós nő kapja, feltétel a várandósgondozási könyv megléte. Egyéb táppénz nem fogadható el).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Nem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Igen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9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 dirty="0">
                          <a:effectLst/>
                        </a:rPr>
                        <a:t>Kiegészítő jövedelem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3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>
                          <a:effectLst/>
                        </a:rPr>
                        <a:t>Cafetéria (csak munkáltatóival)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 dirty="0">
                          <a:effectLst/>
                        </a:rPr>
                        <a:t>Nem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u-HU" sz="1400" dirty="0">
                          <a:effectLst/>
                        </a:rPr>
                        <a:t>Igen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78" marR="48378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867" y="6245352"/>
            <a:ext cx="1777466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0705" y="1023486"/>
            <a:ext cx="10690103" cy="195072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5400" b="1" dirty="0">
                <a:solidFill>
                  <a:schemeClr val="accent2">
                    <a:lumMod val="75000"/>
                  </a:schemeClr>
                </a:solidFill>
              </a:rPr>
              <a:t>Mondja ki kívánságát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, mi segítünk megvalósítani!</a:t>
            </a:r>
            <a:r>
              <a:rPr lang="hu-HU" dirty="0">
                <a:solidFill>
                  <a:srgbClr val="92D050"/>
                </a:solidFill>
              </a:rPr>
              <a:t/>
            </a:r>
            <a:br>
              <a:rPr lang="hu-HU" dirty="0">
                <a:solidFill>
                  <a:srgbClr val="92D050"/>
                </a:solidFill>
              </a:rPr>
            </a:br>
            <a:endParaRPr lang="hu-HU" dirty="0">
              <a:solidFill>
                <a:srgbClr val="92D05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28"/>
                    </a14:imgEffect>
                    <a14:imgEffect>
                      <a14:saturation sat="20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6841" y="2686175"/>
            <a:ext cx="4580627" cy="2458528"/>
          </a:xfrm>
          <a:prstGeom prst="roundRect">
            <a:avLst>
              <a:gd name="adj" fmla="val 8594"/>
            </a:avLst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87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SBER_Master_internal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672</Words>
  <Application>Microsoft Office PowerPoint</Application>
  <PresentationFormat>Szélesvásznú</PresentationFormat>
  <Paragraphs>102</Paragraphs>
  <Slides>8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Trebuchet MS</vt:lpstr>
      <vt:lpstr>Wingdings 3</vt:lpstr>
      <vt:lpstr>ヒラギノ角ゴ Pro W3</vt:lpstr>
      <vt:lpstr>Fazetta</vt:lpstr>
      <vt:lpstr>SBER_Master_internal</vt:lpstr>
      <vt:lpstr>PowerPoint-bemutató</vt:lpstr>
      <vt:lpstr>A Sberbank babaváró kölcsön legfőbb jellemzői:</vt:lpstr>
      <vt:lpstr>PowerPoint-bemutató</vt:lpstr>
      <vt:lpstr>PowerPoint-bemutató</vt:lpstr>
      <vt:lpstr> </vt:lpstr>
      <vt:lpstr>Mi szükséges a jövedelmek igazolásához: </vt:lpstr>
      <vt:lpstr> Banki Feltételek</vt:lpstr>
      <vt:lpstr>Mondja ki kívánságát, mi segítünk megvalósítani!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Sberbank Magyarország Zrt.</dc:title>
  <dc:creator>HORVÁTH-LAKLIA ÁGNES</dc:creator>
  <cp:lastModifiedBy>HORVÁTH-LAKLIA ÁGNES</cp:lastModifiedBy>
  <cp:revision>133</cp:revision>
  <cp:lastPrinted>2019-06-25T16:06:35Z</cp:lastPrinted>
  <dcterms:created xsi:type="dcterms:W3CDTF">2018-10-16T09:06:03Z</dcterms:created>
  <dcterms:modified xsi:type="dcterms:W3CDTF">2019-06-26T12:21:37Z</dcterms:modified>
</cp:coreProperties>
</file>