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notesMasterIdLst>
    <p:notesMasterId r:id="rId25"/>
  </p:notesMasterIdLst>
  <p:handoutMasterIdLst>
    <p:handoutMasterId r:id="rId26"/>
  </p:handoutMasterIdLst>
  <p:sldIdLst>
    <p:sldId id="260" r:id="rId2"/>
    <p:sldId id="293" r:id="rId3"/>
    <p:sldId id="294" r:id="rId4"/>
    <p:sldId id="313" r:id="rId5"/>
    <p:sldId id="295" r:id="rId6"/>
    <p:sldId id="296" r:id="rId7"/>
    <p:sldId id="297" r:id="rId8"/>
    <p:sldId id="300" r:id="rId9"/>
    <p:sldId id="298" r:id="rId10"/>
    <p:sldId id="299" r:id="rId11"/>
    <p:sldId id="305" r:id="rId12"/>
    <p:sldId id="304" r:id="rId13"/>
    <p:sldId id="302" r:id="rId14"/>
    <p:sldId id="303" r:id="rId15"/>
    <p:sldId id="306" r:id="rId16"/>
    <p:sldId id="307" r:id="rId17"/>
    <p:sldId id="308" r:id="rId18"/>
    <p:sldId id="309" r:id="rId19"/>
    <p:sldId id="310" r:id="rId20"/>
    <p:sldId id="312" r:id="rId21"/>
    <p:sldId id="311" r:id="rId22"/>
    <p:sldId id="314" r:id="rId23"/>
    <p:sldId id="315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orient="horz" pos="2479" userDrawn="1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orient="horz" pos="3119" userDrawn="1">
          <p15:clr>
            <a:srgbClr val="A4A3A4"/>
          </p15:clr>
        </p15:guide>
        <p15:guide id="5" orient="horz" pos="3439" userDrawn="1">
          <p15:clr>
            <a:srgbClr val="A4A3A4"/>
          </p15:clr>
        </p15:guide>
        <p15:guide id="6" orient="horz" pos="3754" userDrawn="1">
          <p15:clr>
            <a:srgbClr val="A4A3A4"/>
          </p15:clr>
        </p15:guide>
        <p15:guide id="7" orient="horz" pos="4080" userDrawn="1">
          <p15:clr>
            <a:srgbClr val="A4A3A4"/>
          </p15:clr>
        </p15:guide>
        <p15:guide id="8" orient="horz" pos="1836" userDrawn="1">
          <p15:clr>
            <a:srgbClr val="A4A3A4"/>
          </p15:clr>
        </p15:guide>
        <p15:guide id="9" pos="2880" userDrawn="1">
          <p15:clr>
            <a:srgbClr val="A4A3A4"/>
          </p15:clr>
        </p15:guide>
        <p15:guide id="10" pos="2440" userDrawn="1">
          <p15:clr>
            <a:srgbClr val="A4A3A4"/>
          </p15:clr>
        </p15:guide>
        <p15:guide id="11" pos="3324" userDrawn="1">
          <p15:clr>
            <a:srgbClr val="A4A3A4"/>
          </p15:clr>
        </p15:guide>
        <p15:guide id="12" pos="3768" userDrawn="1">
          <p15:clr>
            <a:srgbClr val="A4A3A4"/>
          </p15:clr>
        </p15:guide>
        <p15:guide id="13" pos="4212" userDrawn="1">
          <p15:clr>
            <a:srgbClr val="A4A3A4"/>
          </p15:clr>
        </p15:guide>
        <p15:guide id="14" pos="4657" userDrawn="1">
          <p15:clr>
            <a:srgbClr val="A4A3A4"/>
          </p15:clr>
        </p15:guide>
        <p15:guide id="15" pos="5100" userDrawn="1">
          <p15:clr>
            <a:srgbClr val="A4A3A4"/>
          </p15:clr>
        </p15:guide>
        <p15:guide id="16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03C"/>
    <a:srgbClr val="FFFF00"/>
    <a:srgbClr val="439639"/>
    <a:srgbClr val="7DC244"/>
    <a:srgbClr val="FF9900"/>
    <a:srgbClr val="FFEB00"/>
    <a:srgbClr val="F69800"/>
    <a:srgbClr val="FFE6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6" autoAdjust="0"/>
    <p:restoredTop sz="94641" autoAdjust="0"/>
  </p:normalViewPr>
  <p:slideViewPr>
    <p:cSldViewPr>
      <p:cViewPr varScale="1">
        <p:scale>
          <a:sx n="110" d="100"/>
          <a:sy n="110" d="100"/>
        </p:scale>
        <p:origin x="-1014" y="-84"/>
      </p:cViewPr>
      <p:guideLst>
        <p:guide orient="horz" pos="2160"/>
        <p:guide orient="horz" pos="2479"/>
        <p:guide orient="horz" pos="2799"/>
        <p:guide orient="horz" pos="3119"/>
        <p:guide orient="horz" pos="3439"/>
        <p:guide orient="horz" pos="3754"/>
        <p:guide orient="horz" pos="4080"/>
        <p:guide orient="horz" pos="1836"/>
        <p:guide pos="2880"/>
        <p:guide pos="2440"/>
        <p:guide pos="3324"/>
        <p:guide pos="3768"/>
        <p:guide pos="4212"/>
        <p:guide pos="4657"/>
        <p:guide pos="5100"/>
        <p:guide pos="5544"/>
      </p:guideLst>
    </p:cSldViewPr>
  </p:slideViewPr>
  <p:outlineViewPr>
    <p:cViewPr>
      <p:scale>
        <a:sx n="33" d="100"/>
        <a:sy n="33" d="100"/>
      </p:scale>
      <p:origin x="0" y="-215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88B6303-2A56-4727-B68F-0FCA0F8B9217}" type="slidenum">
              <a:rPr lang="ru-RU" altLang="de-DE"/>
              <a:pPr>
                <a:defRPr/>
              </a:pPr>
              <a:t>‹#›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xmlns="" val="2320485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BAA0AB-00F1-4219-9B76-15E7A9DD9863}" type="slidenum">
              <a:rPr lang="ru-RU" altLang="de-DE"/>
              <a:pPr>
                <a:defRPr/>
              </a:pPr>
              <a:t>‹#›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xmlns="" val="2577865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1A315B-8208-4A12-A15B-D810582A23C6}" type="slidenum">
              <a:rPr lang="ru-RU" altLang="de-DE" smtClean="0">
                <a:solidFill>
                  <a:schemeClr val="tx1"/>
                </a:solidFill>
              </a:rPr>
              <a:pPr/>
              <a:t>1</a:t>
            </a:fld>
            <a:endParaRPr lang="ru-RU" altLang="de-DE" smtClean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43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D533E8-084F-4602-BF15-B97CFA1B160D}" type="slidenum">
              <a:rPr lang="hu-HU" smtClean="0"/>
              <a:pPr/>
              <a:t>20</a:t>
            </a:fld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D533E8-084F-4602-BF15-B97CFA1B160D}" type="slidenum">
              <a:rPr lang="hu-HU" smtClean="0"/>
              <a:pPr/>
              <a:t>21</a:t>
            </a:fld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D533E8-084F-4602-BF15-B97CFA1B160D}" type="slidenum">
              <a:rPr lang="hu-HU" smtClean="0"/>
              <a:pPr/>
              <a:t>22</a:t>
            </a:fld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D533E8-084F-4602-BF15-B97CFA1B160D}" type="slidenum">
              <a:rPr lang="hu-HU" smtClean="0"/>
              <a:pPr/>
              <a:t>23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9"/>
          <p:cNvSpPr>
            <a:spLocks noChangeShapeType="1"/>
          </p:cNvSpPr>
          <p:nvPr userDrawn="1"/>
        </p:nvSpPr>
        <p:spPr bwMode="auto">
          <a:xfrm>
            <a:off x="2195513" y="2838450"/>
            <a:ext cx="0" cy="1093788"/>
          </a:xfrm>
          <a:prstGeom prst="line">
            <a:avLst/>
          </a:prstGeom>
          <a:noFill/>
          <a:ln w="50800">
            <a:solidFill>
              <a:srgbClr val="0073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normAutofit fontScale="25000" lnSpcReduction="20000"/>
          </a:bodyPr>
          <a:lstStyle/>
          <a:p>
            <a:endParaRPr lang="en-US" sz="900" noProof="0" dirty="0"/>
          </a:p>
        </p:txBody>
      </p:sp>
      <p:sp>
        <p:nvSpPr>
          <p:cNvPr id="7" name="Line 59"/>
          <p:cNvSpPr>
            <a:spLocks noChangeShapeType="1"/>
          </p:cNvSpPr>
          <p:nvPr userDrawn="1"/>
        </p:nvSpPr>
        <p:spPr bwMode="auto">
          <a:xfrm>
            <a:off x="2195513" y="5976938"/>
            <a:ext cx="0" cy="330200"/>
          </a:xfrm>
          <a:prstGeom prst="line">
            <a:avLst/>
          </a:prstGeom>
          <a:noFill/>
          <a:ln w="50800">
            <a:solidFill>
              <a:srgbClr val="0073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normAutofit fontScale="25000" lnSpcReduction="20000"/>
          </a:bodyPr>
          <a:lstStyle/>
          <a:p>
            <a:endParaRPr lang="en-US" sz="900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303599" y="2838450"/>
            <a:ext cx="3888581" cy="5400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de-AT" sz="2700" b="1" kern="1200" dirty="0">
                <a:solidFill>
                  <a:srgbClr val="00703C"/>
                </a:solidFill>
                <a:latin typeface="+mj-lt"/>
                <a:ea typeface="ＭＳ Ｐゴシック" panose="020B0600070205080204" pitchFamily="34" charset="-128"/>
                <a:cs typeface="+mn-cs"/>
              </a:defRPr>
            </a:lvl1pPr>
          </a:lstStyle>
          <a:p>
            <a:pPr lvl="0"/>
            <a:r>
              <a:rPr lang="en-US" noProof="0" dirty="0" smtClean="0"/>
              <a:t>Presentation Title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303860" y="3378468"/>
            <a:ext cx="3888320" cy="5537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AT" sz="2100" b="1" kern="1200" dirty="0">
                <a:solidFill>
                  <a:srgbClr val="00703C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</a:lstStyle>
          <a:p>
            <a:pPr lvl="0"/>
            <a:r>
              <a:rPr lang="en-US" noProof="0" dirty="0" smtClean="0"/>
              <a:t>Subtitle</a:t>
            </a:r>
            <a:endParaRPr lang="en-US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313018" y="5976938"/>
            <a:ext cx="1512094" cy="33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 lang="de-AT" sz="1200" kern="1200" dirty="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 lvl="0"/>
            <a:r>
              <a:rPr lang="en-US" noProof="0" dirty="0" smtClean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301289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43508" y="1793353"/>
            <a:ext cx="8748972" cy="458797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AutoShape 19"/>
          <p:cNvSpPr>
            <a:spLocks noChangeArrowheads="1"/>
          </p:cNvSpPr>
          <p:nvPr userDrawn="1"/>
        </p:nvSpPr>
        <p:spPr bwMode="auto">
          <a:xfrm>
            <a:off x="953598" y="1196752"/>
            <a:ext cx="7428140" cy="360362"/>
          </a:xfrm>
          <a:prstGeom prst="roundRect">
            <a:avLst>
              <a:gd name="adj" fmla="val 17519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accent1"/>
                </a:solidFill>
                <a:round/>
                <a:headEnd/>
                <a:tailEnd/>
              </a14:hiddenLine>
            </a:ext>
          </a:extLst>
        </p:spPr>
        <p:txBody>
          <a:bodyPr lIns="67500" tIns="27000">
            <a:normAutofit/>
          </a:bodyPr>
          <a:lstStyle>
            <a:lvl1pPr>
              <a:lnSpc>
                <a:spcPct val="120000"/>
              </a:lnSpc>
              <a:spcBef>
                <a:spcPct val="20000"/>
              </a:spcBef>
              <a:buChar char="•"/>
              <a:defRPr sz="28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Char char="•"/>
              <a:defRPr sz="20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de-DE" sz="1350" noProof="0" dirty="0">
              <a:solidFill>
                <a:schemeClr val="bg1"/>
              </a:solidFill>
            </a:endParaRPr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53599" y="1196752"/>
            <a:ext cx="7290605" cy="3603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350" noProof="0" dirty="0" smtClean="0"/>
              <a:t>Headline</a:t>
            </a:r>
            <a:endParaRPr lang="en-US" noProof="0" dirty="0" smtClean="0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3509" y="404664"/>
            <a:ext cx="5604272" cy="4320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de-AT" dirty="0" smtClean="0"/>
              <a:t>Insert title</a:t>
            </a:r>
            <a:br>
              <a:rPr lang="de-AT" dirty="0" smtClean="0"/>
            </a:br>
            <a:endParaRPr lang="ru-RU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47021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508" y="1789643"/>
            <a:ext cx="8748972" cy="459168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143509" y="404664"/>
            <a:ext cx="5604272" cy="43204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r>
              <a:rPr lang="de-AT" sz="1500" kern="0" dirty="0" smtClean="0"/>
              <a:t>Insert title</a:t>
            </a:r>
            <a:endParaRPr lang="ru-RU" sz="1500" kern="0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  <p:sp>
        <p:nvSpPr>
          <p:cNvPr id="7" name="AutoShape 19"/>
          <p:cNvSpPr>
            <a:spLocks noChangeArrowheads="1"/>
          </p:cNvSpPr>
          <p:nvPr userDrawn="1"/>
        </p:nvSpPr>
        <p:spPr bwMode="auto">
          <a:xfrm>
            <a:off x="953598" y="1196752"/>
            <a:ext cx="7428140" cy="360362"/>
          </a:xfrm>
          <a:prstGeom prst="roundRect">
            <a:avLst>
              <a:gd name="adj" fmla="val 17519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accent1"/>
                </a:solidFill>
                <a:round/>
                <a:headEnd/>
                <a:tailEnd/>
              </a14:hiddenLine>
            </a:ext>
          </a:extLst>
        </p:spPr>
        <p:txBody>
          <a:bodyPr lIns="67500" tIns="27000">
            <a:normAutofit/>
          </a:bodyPr>
          <a:lstStyle>
            <a:lvl1pPr>
              <a:lnSpc>
                <a:spcPct val="120000"/>
              </a:lnSpc>
              <a:spcBef>
                <a:spcPct val="20000"/>
              </a:spcBef>
              <a:buChar char="•"/>
              <a:defRPr sz="28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Char char="•"/>
              <a:defRPr sz="20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de-DE" sz="1350" noProof="0" dirty="0">
              <a:solidFill>
                <a:schemeClr val="bg1"/>
              </a:solidFill>
            </a:endParaRP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53599" y="1196752"/>
            <a:ext cx="7290605" cy="3603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350" noProof="0" dirty="0" smtClean="0"/>
              <a:t>Headline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331066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00" y="328397"/>
            <a:ext cx="8535913" cy="766800"/>
          </a:xfrm>
          <a:prstGeom prst="rect">
            <a:avLst/>
          </a:prstGeom>
        </p:spPr>
        <p:txBody>
          <a:bodyPr lIns="84491" tIns="42245" rIns="84491" bIns="42245"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982" y="1627940"/>
            <a:ext cx="8536138" cy="1472094"/>
          </a:xfrm>
          <a:prstGeom prst="rect">
            <a:avLst/>
          </a:prstGeom>
        </p:spPr>
        <p:txBody>
          <a:bodyPr lIns="84491" tIns="42245" rIns="84491" bIns="42245"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068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>
          <a:xfrm>
            <a:off x="379237" y="6551346"/>
            <a:ext cx="5001550" cy="147209"/>
          </a:xfrm>
          <a:prstGeom prst="rect">
            <a:avLst/>
          </a:prstGeom>
        </p:spPr>
        <p:txBody>
          <a:bodyPr lIns="84491" tIns="42245" rIns="84491" bIns="4224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>
          <a:xfrm>
            <a:off x="8417239" y="6551346"/>
            <a:ext cx="538162" cy="147209"/>
          </a:xfrm>
          <a:prstGeom prst="rect">
            <a:avLst/>
          </a:prstGeom>
        </p:spPr>
        <p:txBody>
          <a:bodyPr lIns="84491" tIns="42245" rIns="84491" bIns="42245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9330593-1725-454C-A2B9-11D22237B9C4}" type="slidenum">
              <a:rPr lang="en-US" smtClean="0"/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497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3509" y="404664"/>
            <a:ext cx="5604272" cy="4320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de-AT" dirty="0" smtClean="0"/>
              <a:t>Insert title</a:t>
            </a:r>
            <a:br>
              <a:rPr lang="de-AT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43508" y="1196753"/>
            <a:ext cx="8748972" cy="5184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 baseline="0">
                <a:latin typeface="Arial" pitchFamily="34" charset="0"/>
              </a:defRPr>
            </a:lvl1pPr>
            <a:lvl2pPr marL="342900" indent="0">
              <a:buNone/>
              <a:defRPr sz="1350" baseline="0">
                <a:latin typeface="Arial" pitchFamily="34" charset="0"/>
              </a:defRPr>
            </a:lvl2pPr>
            <a:lvl3pPr marL="685800" indent="0">
              <a:buNone/>
              <a:defRPr sz="1350" baseline="0">
                <a:latin typeface="Arial" pitchFamily="34" charset="0"/>
              </a:defRPr>
            </a:lvl3pPr>
            <a:lvl4pPr marL="1000125" indent="0">
              <a:buNone/>
              <a:defRPr sz="1200" baseline="0">
                <a:latin typeface="Arial" pitchFamily="34" charset="0"/>
              </a:defRPr>
            </a:lvl4pPr>
            <a:lvl5pPr marL="1314450" indent="0">
              <a:buNone/>
              <a:defRPr sz="1200" baseline="0">
                <a:latin typeface="Arial" pitchFamily="34" charset="0"/>
              </a:defRPr>
            </a:lvl5pPr>
          </a:lstStyle>
          <a:p>
            <a:pPr lvl="0"/>
            <a:r>
              <a:rPr lang="en-US" altLang="de-DE" noProof="0" dirty="0" smtClean="0"/>
              <a:t>Click to edit Master text styles</a:t>
            </a:r>
          </a:p>
          <a:p>
            <a:pPr lvl="1"/>
            <a:r>
              <a:rPr lang="en-US" altLang="de-DE" noProof="0" dirty="0" smtClean="0"/>
              <a:t>Second level</a:t>
            </a:r>
          </a:p>
          <a:p>
            <a:pPr lvl="2"/>
            <a:r>
              <a:rPr lang="en-US" altLang="de-DE" noProof="0" dirty="0" smtClean="0"/>
              <a:t>Third level</a:t>
            </a:r>
          </a:p>
          <a:p>
            <a:pPr lvl="3"/>
            <a:r>
              <a:rPr lang="en-US" altLang="de-DE" noProof="0" dirty="0" smtClean="0"/>
              <a:t>Fourth level</a:t>
            </a:r>
          </a:p>
          <a:p>
            <a:pPr lvl="4"/>
            <a:r>
              <a:rPr lang="en-US" altLang="de-DE" noProof="0" dirty="0" smtClean="0"/>
              <a:t>Fifth level</a:t>
            </a:r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331344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144304" y="1196058"/>
            <a:ext cx="8748176" cy="51852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de-DE" sz="2100" b="1" dirty="0" smtClean="0">
                <a:solidFill>
                  <a:srgbClr val="00703C"/>
                </a:solidFill>
                <a:latin typeface="+mj-lt"/>
                <a:ea typeface="ＭＳ Ｐゴシック" charset="0"/>
                <a:cs typeface="+mj-cs"/>
              </a:defRPr>
            </a:lvl1pPr>
            <a:lvl2pPr marL="342900" indent="0">
              <a:buNone/>
              <a:defRPr lang="de-DE" sz="1500" b="0" dirty="0" smtClean="0">
                <a:solidFill>
                  <a:srgbClr val="00703C"/>
                </a:solidFill>
                <a:latin typeface="+mj-lt"/>
                <a:ea typeface="ＭＳ Ｐゴシック" charset="0"/>
                <a:cs typeface="+mj-cs"/>
              </a:defRPr>
            </a:lvl2pPr>
            <a:lvl3pPr marL="685800" indent="0">
              <a:buNone/>
              <a:defRPr>
                <a:solidFill>
                  <a:srgbClr val="00703C"/>
                </a:solidFill>
              </a:defRPr>
            </a:lvl3pPr>
            <a:lvl4pPr marL="1000125" indent="0">
              <a:buNone/>
              <a:defRPr>
                <a:solidFill>
                  <a:srgbClr val="00703C"/>
                </a:solidFill>
              </a:defRPr>
            </a:lvl4pPr>
            <a:lvl5pPr marL="1314450" indent="0">
              <a:buNone/>
              <a:defRPr>
                <a:solidFill>
                  <a:srgbClr val="00703C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143509" y="404664"/>
            <a:ext cx="5604272" cy="43204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r>
              <a:rPr lang="de-AT" sz="1500" kern="0" dirty="0" smtClean="0"/>
              <a:t>Insert title</a:t>
            </a:r>
            <a:endParaRPr lang="ru-RU" sz="1500" kern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73563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43508" y="1196752"/>
            <a:ext cx="8748972" cy="51845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 baseline="0">
                <a:latin typeface="Arial" pitchFamily="34" charset="0"/>
              </a:defRPr>
            </a:lvl1pPr>
            <a:lvl2pPr>
              <a:defRPr sz="1350" baseline="0">
                <a:latin typeface="Arial" pitchFamily="34" charset="0"/>
              </a:defRPr>
            </a:lvl2pPr>
            <a:lvl3pPr>
              <a:defRPr sz="1350" baseline="0">
                <a:latin typeface="Arial" pitchFamily="34" charset="0"/>
              </a:defRPr>
            </a:lvl3pPr>
            <a:lvl4pPr>
              <a:defRPr sz="1200" baseline="0">
                <a:latin typeface="Arial" pitchFamily="34" charset="0"/>
              </a:defRPr>
            </a:lvl4pPr>
            <a:lvl5pPr>
              <a:defRPr sz="1200" baseline="0">
                <a:latin typeface="Arial" pitchFamily="34" charset="0"/>
              </a:defRPr>
            </a:lvl5pPr>
          </a:lstStyle>
          <a:p>
            <a:pPr lvl="0"/>
            <a:r>
              <a:rPr lang="en-US" altLang="de-DE" noProof="0" dirty="0" smtClean="0"/>
              <a:t>Click to edit Master text styles</a:t>
            </a:r>
          </a:p>
          <a:p>
            <a:pPr lvl="1"/>
            <a:r>
              <a:rPr lang="en-US" altLang="de-DE" noProof="0" dirty="0" smtClean="0"/>
              <a:t>Second level</a:t>
            </a:r>
          </a:p>
          <a:p>
            <a:pPr lvl="2"/>
            <a:r>
              <a:rPr lang="en-US" altLang="de-DE" noProof="0" dirty="0" smtClean="0"/>
              <a:t>Third level</a:t>
            </a:r>
          </a:p>
          <a:p>
            <a:pPr lvl="3"/>
            <a:r>
              <a:rPr lang="en-US" altLang="de-DE" noProof="0" dirty="0" smtClean="0"/>
              <a:t>Fourth level</a:t>
            </a:r>
          </a:p>
          <a:p>
            <a:pPr lvl="4"/>
            <a:r>
              <a:rPr lang="en-US" altLang="de-DE" noProof="0" dirty="0" smtClean="0"/>
              <a:t>Fifth level</a:t>
            </a:r>
          </a:p>
        </p:txBody>
      </p:sp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143509" y="404664"/>
            <a:ext cx="5604272" cy="43204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r>
              <a:rPr lang="de-AT" sz="1500" kern="0" dirty="0" smtClean="0"/>
              <a:t>Insert title</a:t>
            </a:r>
            <a:endParaRPr lang="ru-RU" sz="1500" kern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28076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 hasCustomPrompt="1"/>
          </p:nvPr>
        </p:nvSpPr>
        <p:spPr>
          <a:xfrm>
            <a:off x="143509" y="1718618"/>
            <a:ext cx="4168311" cy="46627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de-DE" noProof="0" dirty="0" smtClean="0"/>
              <a:t>Click to edit Master text styles</a:t>
            </a:r>
          </a:p>
          <a:p>
            <a:pPr lvl="1"/>
            <a:r>
              <a:rPr lang="en-US" altLang="de-DE" noProof="0" dirty="0" smtClean="0"/>
              <a:t>Second level</a:t>
            </a:r>
          </a:p>
          <a:p>
            <a:pPr lvl="2"/>
            <a:r>
              <a:rPr lang="en-US" altLang="de-DE" noProof="0" dirty="0" smtClean="0"/>
              <a:t>Third level</a:t>
            </a:r>
          </a:p>
          <a:p>
            <a:pPr lvl="3"/>
            <a:r>
              <a:rPr lang="en-US" altLang="de-DE" noProof="0" dirty="0" smtClean="0"/>
              <a:t>Fourth level</a:t>
            </a:r>
          </a:p>
          <a:p>
            <a:pPr lvl="4"/>
            <a:r>
              <a:rPr lang="en-US" altLang="de-DE" noProof="0" dirty="0" smtClean="0"/>
              <a:t>Fifth level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 hasCustomPrompt="1"/>
          </p:nvPr>
        </p:nvSpPr>
        <p:spPr>
          <a:xfrm>
            <a:off x="4816891" y="1718619"/>
            <a:ext cx="4144735" cy="46627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de-DE" noProof="0" dirty="0" smtClean="0"/>
              <a:t>Click to edit Master text styles</a:t>
            </a:r>
          </a:p>
          <a:p>
            <a:pPr lvl="1"/>
            <a:r>
              <a:rPr lang="en-US" altLang="de-DE" noProof="0" dirty="0" smtClean="0"/>
              <a:t>Second level</a:t>
            </a:r>
          </a:p>
          <a:p>
            <a:pPr lvl="2"/>
            <a:r>
              <a:rPr lang="en-US" altLang="de-DE" noProof="0" dirty="0" smtClean="0"/>
              <a:t>Third level</a:t>
            </a:r>
          </a:p>
          <a:p>
            <a:pPr lvl="3"/>
            <a:r>
              <a:rPr lang="en-US" altLang="de-DE" noProof="0" dirty="0" smtClean="0"/>
              <a:t>Fourth level</a:t>
            </a:r>
          </a:p>
          <a:p>
            <a:pPr lvl="4"/>
            <a:r>
              <a:rPr lang="en-US" altLang="de-DE" noProof="0" dirty="0" smtClean="0"/>
              <a:t>Fifth level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 flipH="1">
            <a:off x="4581848" y="1541289"/>
            <a:ext cx="0" cy="484003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>
            <a:normAutofit fontScale="25000" lnSpcReduction="20000"/>
          </a:bodyPr>
          <a:lstStyle/>
          <a:p>
            <a:endParaRPr lang="en-US" sz="900" noProof="0" dirty="0"/>
          </a:p>
        </p:txBody>
      </p:sp>
      <p:sp>
        <p:nvSpPr>
          <p:cNvPr id="15" name="AutoShape 19"/>
          <p:cNvSpPr>
            <a:spLocks noChangeArrowheads="1"/>
          </p:cNvSpPr>
          <p:nvPr userDrawn="1"/>
        </p:nvSpPr>
        <p:spPr bwMode="auto">
          <a:xfrm>
            <a:off x="143509" y="1196752"/>
            <a:ext cx="4168311" cy="363588"/>
          </a:xfrm>
          <a:prstGeom prst="roundRect">
            <a:avLst>
              <a:gd name="adj" fmla="val 17519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accent1"/>
                </a:solidFill>
                <a:round/>
                <a:headEnd/>
                <a:tailEnd/>
              </a14:hiddenLine>
            </a:ext>
          </a:extLst>
        </p:spPr>
        <p:txBody>
          <a:bodyPr lIns="67500" tIns="27000">
            <a:normAutofit/>
          </a:bodyPr>
          <a:lstStyle>
            <a:lvl1pPr>
              <a:lnSpc>
                <a:spcPct val="120000"/>
              </a:lnSpc>
              <a:spcBef>
                <a:spcPct val="20000"/>
              </a:spcBef>
              <a:buChar char="•"/>
              <a:defRPr sz="28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Char char="•"/>
              <a:defRPr sz="20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de-DE" sz="1200" noProof="0" dirty="0">
              <a:solidFill>
                <a:schemeClr val="bg1"/>
              </a:solidFill>
            </a:endParaRPr>
          </a:p>
        </p:txBody>
      </p:sp>
      <p:sp>
        <p:nvSpPr>
          <p:cNvPr id="16" name="AutoShape 19"/>
          <p:cNvSpPr>
            <a:spLocks noChangeArrowheads="1"/>
          </p:cNvSpPr>
          <p:nvPr userDrawn="1"/>
        </p:nvSpPr>
        <p:spPr bwMode="auto">
          <a:xfrm>
            <a:off x="4816890" y="1207861"/>
            <a:ext cx="4144735" cy="360362"/>
          </a:xfrm>
          <a:prstGeom prst="roundRect">
            <a:avLst>
              <a:gd name="adj" fmla="val 17519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accent1"/>
                </a:solidFill>
                <a:round/>
                <a:headEnd/>
                <a:tailEnd/>
              </a14:hiddenLine>
            </a:ext>
          </a:extLst>
        </p:spPr>
        <p:txBody>
          <a:bodyPr lIns="67500" tIns="27000">
            <a:normAutofit/>
          </a:bodyPr>
          <a:lstStyle>
            <a:lvl1pPr>
              <a:lnSpc>
                <a:spcPct val="120000"/>
              </a:lnSpc>
              <a:spcBef>
                <a:spcPct val="20000"/>
              </a:spcBef>
              <a:buChar char="•"/>
              <a:defRPr sz="28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Char char="•"/>
              <a:defRPr sz="2000">
                <a:solidFill>
                  <a:srgbClr val="00703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de-DE" sz="1200" noProof="0" dirty="0">
              <a:solidFill>
                <a:schemeClr val="bg1"/>
              </a:solidFill>
            </a:endParaRP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824029" y="1220401"/>
            <a:ext cx="3996444" cy="345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lang="en-US" sz="1350" baseline="0" noProof="0" dirty="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 marL="0" lvl="0" indent="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 smtClean="0"/>
              <a:t>Column II</a:t>
            </a:r>
            <a:endParaRPr lang="en-US" noProof="0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143508" y="1196750"/>
            <a:ext cx="4068451" cy="34453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3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Column I</a:t>
            </a:r>
            <a:endParaRPr lang="en-US" noProof="0" dirty="0"/>
          </a:p>
        </p:txBody>
      </p:sp>
      <p:sp>
        <p:nvSpPr>
          <p:cNvPr id="11" name="Заголовок 1"/>
          <p:cNvSpPr txBox="1">
            <a:spLocks/>
          </p:cNvSpPr>
          <p:nvPr userDrawn="1"/>
        </p:nvSpPr>
        <p:spPr>
          <a:xfrm>
            <a:off x="143509" y="404664"/>
            <a:ext cx="5604272" cy="43204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r>
              <a:rPr lang="de-AT" sz="1500" kern="0" dirty="0" smtClean="0"/>
              <a:t>Insert title</a:t>
            </a:r>
            <a:endParaRPr lang="ru-RU" sz="1500" kern="0" dirty="0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49027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143509" y="404664"/>
            <a:ext cx="5604272" cy="43204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 baseline="0">
                <a:solidFill>
                  <a:srgbClr val="00703C"/>
                </a:solidFill>
                <a:latin typeface="Arial" pitchFamily="34" charset="0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r>
              <a:rPr lang="de-AT" sz="1500" kern="0" dirty="0" smtClean="0"/>
              <a:t>Insert title</a:t>
            </a:r>
            <a:endParaRPr lang="ru-RU" sz="1500" kern="0" dirty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949098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48391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3508" y="1187809"/>
            <a:ext cx="3008313" cy="11620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500" b="1"/>
            </a:lvl1pPr>
          </a:lstStyle>
          <a:p>
            <a:r>
              <a:rPr lang="de-AT" dirty="0" smtClean="0"/>
              <a:t>Insert title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3261357" y="1187808"/>
            <a:ext cx="5631123" cy="51935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de-DE" noProof="0" dirty="0" smtClean="0"/>
              <a:t>Click to edit Master text styles</a:t>
            </a:r>
          </a:p>
          <a:p>
            <a:pPr lvl="1"/>
            <a:r>
              <a:rPr lang="en-US" altLang="de-DE" noProof="0" dirty="0" smtClean="0"/>
              <a:t>Second level</a:t>
            </a:r>
          </a:p>
          <a:p>
            <a:pPr lvl="2"/>
            <a:r>
              <a:rPr lang="en-US" altLang="de-DE" noProof="0" dirty="0" smtClean="0"/>
              <a:t>Third level</a:t>
            </a:r>
          </a:p>
          <a:p>
            <a:pPr lvl="3"/>
            <a:r>
              <a:rPr lang="en-US" altLang="de-DE" noProof="0" dirty="0" smtClean="0"/>
              <a:t>Fourth level</a:t>
            </a:r>
          </a:p>
          <a:p>
            <a:pPr lvl="4"/>
            <a:r>
              <a:rPr lang="en-US" altLang="de-DE" noProof="0" dirty="0" smtClean="0"/>
              <a:t>Fifth level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3508" y="2349860"/>
            <a:ext cx="3008313" cy="40314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AT" dirty="0" smtClean="0"/>
              <a:t>Insert title</a:t>
            </a:r>
            <a:endParaRPr lang="ru-RU" dirty="0" smtClean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2338725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3508" y="4392899"/>
            <a:ext cx="8748972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500" b="1"/>
            </a:lvl1pPr>
          </a:lstStyle>
          <a:p>
            <a:r>
              <a:rPr lang="de-AT" dirty="0" smtClean="0"/>
              <a:t>Insert title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508" y="1186748"/>
            <a:ext cx="8748972" cy="31707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43508" y="4959637"/>
            <a:ext cx="8748972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AT" dirty="0" smtClean="0"/>
              <a:t>Insert title</a:t>
            </a:r>
            <a:endParaRPr lang="ru-RU" dirty="0" smtClean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24823" y="6558335"/>
            <a:ext cx="2105639" cy="28763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AT" sz="750" b="1" smtClean="0">
                <a:solidFill>
                  <a:srgbClr val="439639"/>
                </a:solidFill>
                <a:ea typeface="ＭＳ Ｐゴシック" charset="0"/>
              </a:defRPr>
            </a:lvl1pPr>
          </a:lstStyle>
          <a:p>
            <a:pPr marL="0" marR="0" lvl="0" indent="0" algn="r" defTabSz="6858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Additional 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information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 (e.g. </a:t>
            </a:r>
            <a:r>
              <a:rPr lang="de-AT" sz="750" b="1" kern="1200" dirty="0" smtClean="0">
                <a:solidFill>
                  <a:srgbClr val="439639"/>
                </a:solidFill>
                <a:latin typeface="+mn-lt"/>
                <a:ea typeface="ＭＳ Ｐゴシック" charset="0"/>
                <a:cs typeface="+mn-cs"/>
              </a:rPr>
              <a:t>“</a:t>
            </a:r>
            <a:r>
              <a:rPr lang="de-AT" sz="750" b="1" dirty="0" err="1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Draft</a:t>
            </a:r>
            <a:r>
              <a:rPr lang="de-AT" sz="750" b="1" dirty="0" smtClean="0">
                <a:solidFill>
                  <a:srgbClr val="439639"/>
                </a:solidFill>
                <a:latin typeface="+mj-lt"/>
                <a:ea typeface="ＭＳ Ｐゴシック" charset="0"/>
                <a:cs typeface="+mj-cs"/>
              </a:rPr>
              <a:t>“)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400127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0" y="908720"/>
            <a:ext cx="914400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900" noProof="0" dirty="0"/>
          </a:p>
        </p:txBody>
      </p:sp>
      <p:sp>
        <p:nvSpPr>
          <p:cNvPr id="1032" name="Rectangle 19"/>
          <p:cNvSpPr>
            <a:spLocks noChangeArrowheads="1"/>
          </p:cNvSpPr>
          <p:nvPr userDrawn="1"/>
        </p:nvSpPr>
        <p:spPr bwMode="auto">
          <a:xfrm>
            <a:off x="8781090" y="6548713"/>
            <a:ext cx="413538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fld id="{43EC411A-0E72-4317-AA42-A6B768C84D60}" type="slidenum">
              <a:rPr lang="en-US" altLang="de-DE" sz="750" b="1" noProof="0" smtClean="0"/>
              <a:pPr algn="ctr">
                <a:defRPr/>
              </a:pPr>
              <a:t>‹#›</a:t>
            </a:fld>
            <a:endParaRPr lang="en-US" altLang="de-DE" sz="750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28605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7" r:id="rId3"/>
    <p:sldLayoutId id="2147483678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7" r:id="rId10"/>
    <p:sldLayoutId id="2147483688" r:id="rId11"/>
    <p:sldLayoutId id="2147483690" r:id="rId12"/>
    <p:sldLayoutId id="214748369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00703C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00703C"/>
          </a:solidFill>
          <a:latin typeface="Arial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00703C"/>
          </a:solidFill>
          <a:latin typeface="Arial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00703C"/>
          </a:solidFill>
          <a:latin typeface="Arial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00703C"/>
          </a:solidFill>
          <a:latin typeface="Arial" charset="0"/>
          <a:ea typeface="ＭＳ Ｐゴシック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257175" indent="-25717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57213" indent="-2143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0"/>
        </a:defRPr>
      </a:lvl2pPr>
      <a:lvl3pPr marL="857250" indent="-1714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0"/>
        </a:defRPr>
      </a:lvl3pPr>
      <a:lvl4pPr marL="1171575" indent="-1714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0"/>
        </a:defRPr>
      </a:lvl4pPr>
      <a:lvl5pPr marL="1485900" indent="-1714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0"/>
        </a:defRPr>
      </a:lvl5pPr>
      <a:lvl6pPr marL="1828800" indent="-171450" algn="l" rtl="0" fontAlgn="base">
        <a:lnSpc>
          <a:spcPct val="120000"/>
        </a:lnSpc>
        <a:spcBef>
          <a:spcPct val="20000"/>
        </a:spcBef>
        <a:spcAft>
          <a:spcPct val="0"/>
        </a:spcAft>
        <a:defRPr sz="1500">
          <a:solidFill>
            <a:srgbClr val="404040"/>
          </a:solidFill>
          <a:latin typeface="+mn-lt"/>
          <a:ea typeface="+mn-ea"/>
        </a:defRPr>
      </a:lvl6pPr>
      <a:lvl7pPr marL="2171700" indent="-171450" algn="l" rtl="0" fontAlgn="base">
        <a:lnSpc>
          <a:spcPct val="120000"/>
        </a:lnSpc>
        <a:spcBef>
          <a:spcPct val="20000"/>
        </a:spcBef>
        <a:spcAft>
          <a:spcPct val="0"/>
        </a:spcAft>
        <a:defRPr sz="1500">
          <a:solidFill>
            <a:srgbClr val="404040"/>
          </a:solidFill>
          <a:latin typeface="+mn-lt"/>
          <a:ea typeface="+mn-ea"/>
        </a:defRPr>
      </a:lvl7pPr>
      <a:lvl8pPr marL="2514600" indent="-171450" algn="l" rtl="0" fontAlgn="base">
        <a:lnSpc>
          <a:spcPct val="120000"/>
        </a:lnSpc>
        <a:spcBef>
          <a:spcPct val="20000"/>
        </a:spcBef>
        <a:spcAft>
          <a:spcPct val="0"/>
        </a:spcAft>
        <a:defRPr sz="1500">
          <a:solidFill>
            <a:srgbClr val="404040"/>
          </a:solidFill>
          <a:latin typeface="+mn-lt"/>
          <a:ea typeface="+mn-ea"/>
        </a:defRPr>
      </a:lvl8pPr>
      <a:lvl9pPr marL="2857500" indent="-171450" algn="l" rtl="0" fontAlgn="base">
        <a:lnSpc>
          <a:spcPct val="120000"/>
        </a:lnSpc>
        <a:spcBef>
          <a:spcPct val="20000"/>
        </a:spcBef>
        <a:spcAft>
          <a:spcPct val="0"/>
        </a:spcAft>
        <a:defRPr sz="15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faktoralas.com/faktoralas_megoldasok.html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zentorban.hu/hirek/images/000019-20130731151405-00.jpg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zentorban.hu/hirek/images/000019-20130731151405-00.jpg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zentorban.hu/hirek/images/000019-20130731151405-00.jpg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hu/4/4f/Magyarorsz%C3%A1g.png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u/url?url=http://kodyb.com/together-everyone-achieves-more/&amp;rct=j&amp;frm=1&amp;q=&amp;esrc=s&amp;sa=U&amp;ei=WZ5sVJPcGIv5yQSR7oGICg&amp;ved=0CBsQ9QEwAw&amp;usg=AFQjCNGzyeLryYNkuJ4IMxE0eSAgzw2Ac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hu/url?url=http://perpatvar.co/2014/10/05/a-kozos-tulajdon-megszuntetese/&amp;rct=j&amp;frm=1&amp;q=&amp;esrc=s&amp;sa=U&amp;ved=0CCkQ9QEwCmoVChMIhLDT-d7cxgIVARwUCh2mUgBz&amp;usg=AFQjCNHcyjJUD8ENI8ViYvKKG7PK74xLkQ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03844"/>
            <a:ext cx="9144000" cy="6261971"/>
          </a:xfrm>
          <a:prstGeom prst="rect">
            <a:avLst/>
          </a:prstGeom>
        </p:spPr>
      </p:pic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2303599" y="2838450"/>
            <a:ext cx="5580769" cy="540018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Családok otthonteremtési kedvezménye</a:t>
            </a:r>
          </a:p>
          <a:p>
            <a:r>
              <a:rPr lang="hu-HU" dirty="0" smtClean="0"/>
              <a:t>(CSOK)</a:t>
            </a:r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u-HU" dirty="0" smtClean="0"/>
              <a:t>2015.07.16.</a:t>
            </a:r>
            <a:endParaRPr lang="en-US" dirty="0"/>
          </a:p>
        </p:txBody>
      </p:sp>
      <p:sp>
        <p:nvSpPr>
          <p:cNvPr id="4102" name="Line 59"/>
          <p:cNvSpPr>
            <a:spLocks noChangeShapeType="1"/>
          </p:cNvSpPr>
          <p:nvPr/>
        </p:nvSpPr>
        <p:spPr bwMode="auto">
          <a:xfrm>
            <a:off x="2195513" y="2838450"/>
            <a:ext cx="0" cy="967979"/>
          </a:xfrm>
          <a:prstGeom prst="line">
            <a:avLst/>
          </a:prstGeom>
          <a:noFill/>
          <a:ln w="50800">
            <a:solidFill>
              <a:srgbClr val="0073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4105" name="Line 59"/>
          <p:cNvSpPr>
            <a:spLocks noChangeShapeType="1"/>
          </p:cNvSpPr>
          <p:nvPr/>
        </p:nvSpPr>
        <p:spPr bwMode="auto">
          <a:xfrm>
            <a:off x="2302989" y="5976938"/>
            <a:ext cx="0" cy="247650"/>
          </a:xfrm>
          <a:prstGeom prst="line">
            <a:avLst/>
          </a:prstGeom>
          <a:noFill/>
          <a:ln w="50800">
            <a:solidFill>
              <a:srgbClr val="0073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5" name="Rechteck 4"/>
          <p:cNvSpPr/>
          <p:nvPr/>
        </p:nvSpPr>
        <p:spPr bwMode="auto">
          <a:xfrm>
            <a:off x="7020272" y="260648"/>
            <a:ext cx="201622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ヒラギノ角ゴ Pro W3" pitchFamily="-12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Megelőlegezett kedvezményt igényelhetik azon fiatal házaspárok, ahol egyik fél sem töltötte be a 40. életévét a kedvezményre vonatkozó kérelem benyújtásának időpontjában, ha legfeljebb két gyermek megszületését vállalják.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gyermekvállalás teljesítésére előírt határidő egy gyermek vállalása esetén 4 év, két gyermek vállalása esetén 8 év.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Megelőlegezett családok otthonteremtési kedvezménye esetén az igénylőnek kérelmeznie kell a támogatott lakás fekvése szerint illetékes megyei kormányhivataltól annak igazolását, hogy a lakáscélú állami támogatásokról szóló jogszabályok alapján az igénylő lakásépítési(</a:t>
            </a:r>
            <a:r>
              <a:rPr lang="hu-HU" sz="1800" dirty="0" err="1" smtClean="0">
                <a:solidFill>
                  <a:srgbClr val="00703C"/>
                </a:solidFill>
              </a:rPr>
              <a:t>-vásárlási</a:t>
            </a:r>
            <a:r>
              <a:rPr lang="hu-HU" sz="1800" dirty="0" smtClean="0">
                <a:solidFill>
                  <a:srgbClr val="00703C"/>
                </a:solidFill>
              </a:rPr>
              <a:t>) kedvezményt/ lakásépítési támogatást, illetve a családok otthonteremtési kedvezményét </a:t>
            </a:r>
            <a:r>
              <a:rPr lang="hu-HU" sz="1800" b="1" dirty="0" smtClean="0">
                <a:solidFill>
                  <a:srgbClr val="00703C"/>
                </a:solidFill>
              </a:rPr>
              <a:t>megelőlegező kölcsönszerződéssel nem rendelkezik. Az igénylő a kormányhivatal által kiállított igazolást a hitelintézet részére köteles bemutatni.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Megelőlegező kedvezmény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támogatás a kedvezménnyel és kölcsönnel érintett lakást terhelő, és még fennálló (fel nem mondott) lakáscélú hitelintézeti kölcsöntartozás csökkentésére használható fel. 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később született gyermek utáni kedvezmény összege </a:t>
            </a:r>
            <a:r>
              <a:rPr lang="hu-HU" sz="1800" b="1" dirty="0" smtClean="0">
                <a:solidFill>
                  <a:srgbClr val="00703C"/>
                </a:solidFill>
              </a:rPr>
              <a:t>gyermekenként 400 ezer Ft. 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később született gyermek után járó kedvezmény </a:t>
            </a:r>
            <a:r>
              <a:rPr lang="hu-HU" sz="1800" b="1" dirty="0" smtClean="0">
                <a:solidFill>
                  <a:srgbClr val="00703C"/>
                </a:solidFill>
              </a:rPr>
              <a:t>megfelelésének vizsgálatakor nem kell figyelembe venni </a:t>
            </a:r>
            <a:r>
              <a:rPr lang="hu-HU" sz="1800" dirty="0" smtClean="0">
                <a:solidFill>
                  <a:srgbClr val="00703C"/>
                </a:solidFill>
              </a:rPr>
              <a:t>a lakás hasznos alapterületét és energetikai besorolását. 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később született gyermek után járó kedvezmény csak a kedvezmény elbírálására jogosult, a jogszabályban meghatározott szerződéssel rendelkező </a:t>
            </a:r>
            <a:r>
              <a:rPr lang="hu-HU" sz="1800" b="1" dirty="0" smtClean="0">
                <a:solidFill>
                  <a:srgbClr val="00703C"/>
                </a:solidFill>
              </a:rPr>
              <a:t>hitelintézetnél</a:t>
            </a:r>
            <a:r>
              <a:rPr lang="hu-HU" sz="1800" dirty="0" smtClean="0">
                <a:solidFill>
                  <a:srgbClr val="00703C"/>
                </a:solidFill>
              </a:rPr>
              <a:t> </a:t>
            </a:r>
            <a:r>
              <a:rPr lang="hu-HU" sz="1800" b="1" dirty="0" smtClean="0">
                <a:solidFill>
                  <a:srgbClr val="00703C"/>
                </a:solidFill>
              </a:rPr>
              <a:t>felvett és fennálló lakáskölcsön csökkentésére </a:t>
            </a:r>
            <a:r>
              <a:rPr lang="hu-HU" sz="1800" dirty="0" smtClean="0">
                <a:solidFill>
                  <a:srgbClr val="00703C"/>
                </a:solidFill>
              </a:rPr>
              <a:t>számolható el.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Később született gyermek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5232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700" dirty="0" smtClean="0">
                <a:solidFill>
                  <a:srgbClr val="00703C"/>
                </a:solidFill>
              </a:rPr>
              <a:t>A támogatott személynek vállalnia kell, hogy</a:t>
            </a:r>
          </a:p>
          <a:p>
            <a:pPr lvl="1" algn="just">
              <a:buFont typeface="Wingdings" pitchFamily="2" charset="2"/>
              <a:buChar char="Ø"/>
            </a:pPr>
            <a:r>
              <a:rPr lang="hu-HU" sz="1700" dirty="0" smtClean="0">
                <a:solidFill>
                  <a:srgbClr val="00703C"/>
                </a:solidFill>
              </a:rPr>
              <a:t> </a:t>
            </a:r>
            <a:r>
              <a:rPr lang="hu-HU" sz="1700" b="1" dirty="0" smtClean="0">
                <a:solidFill>
                  <a:srgbClr val="00703C"/>
                </a:solidFill>
              </a:rPr>
              <a:t>lakás építése és bővítése </a:t>
            </a:r>
            <a:r>
              <a:rPr lang="hu-HU" sz="1700" dirty="0" smtClean="0">
                <a:solidFill>
                  <a:srgbClr val="00703C"/>
                </a:solidFill>
              </a:rPr>
              <a:t>esetén a készültségi fokkal arányos folyósítást megelőzően a hitelintézet részére bemutatja az </a:t>
            </a:r>
            <a:r>
              <a:rPr lang="hu-HU" sz="1700" b="1" dirty="0" smtClean="0">
                <a:solidFill>
                  <a:srgbClr val="00703C"/>
                </a:solidFill>
              </a:rPr>
              <a:t>adott készültségi foknak megfelelő</a:t>
            </a:r>
            <a:r>
              <a:rPr lang="hu-HU" sz="1700" dirty="0" smtClean="0">
                <a:solidFill>
                  <a:srgbClr val="00703C"/>
                </a:solidFill>
              </a:rPr>
              <a:t>, a hitelintézet által elfogadott teljes bekerülési költség </a:t>
            </a:r>
            <a:r>
              <a:rPr lang="hu-HU" sz="1700" b="1" dirty="0" smtClean="0">
                <a:solidFill>
                  <a:srgbClr val="00703C"/>
                </a:solidFill>
              </a:rPr>
              <a:t>legalább 70%-áról</a:t>
            </a:r>
            <a:r>
              <a:rPr lang="hu-HU" sz="1700" dirty="0" smtClean="0">
                <a:solidFill>
                  <a:srgbClr val="00703C"/>
                </a:solidFill>
              </a:rPr>
              <a:t>, illetve ha az igénybevett támogatás összege ennél magasabb, úgy ennek összegét kitevő,</a:t>
            </a:r>
          </a:p>
          <a:p>
            <a:pPr lvl="1" algn="just">
              <a:buFont typeface="Wingdings" pitchFamily="2" charset="2"/>
              <a:buChar char="Ø"/>
            </a:pPr>
            <a:r>
              <a:rPr lang="hu-HU" sz="1700" dirty="0" smtClean="0">
                <a:solidFill>
                  <a:srgbClr val="00703C"/>
                </a:solidFill>
              </a:rPr>
              <a:t> </a:t>
            </a:r>
            <a:r>
              <a:rPr lang="hu-HU" sz="1700" b="1" dirty="0" smtClean="0">
                <a:solidFill>
                  <a:srgbClr val="00703C"/>
                </a:solidFill>
              </a:rPr>
              <a:t>új lakás vásárlása </a:t>
            </a:r>
            <a:r>
              <a:rPr lang="hu-HU" sz="1700" dirty="0" smtClean="0">
                <a:solidFill>
                  <a:srgbClr val="00703C"/>
                </a:solidFill>
              </a:rPr>
              <a:t>esetén az egyösszegű </a:t>
            </a:r>
            <a:r>
              <a:rPr lang="hu-HU" sz="1700" b="1" dirty="0" smtClean="0">
                <a:solidFill>
                  <a:srgbClr val="00703C"/>
                </a:solidFill>
              </a:rPr>
              <a:t>folyósítást megelőzően </a:t>
            </a:r>
            <a:r>
              <a:rPr lang="hu-HU" sz="1700" dirty="0" smtClean="0">
                <a:solidFill>
                  <a:srgbClr val="00703C"/>
                </a:solidFill>
              </a:rPr>
              <a:t>bemutatja az adásvételi szerződésben szereplő </a:t>
            </a:r>
            <a:r>
              <a:rPr lang="hu-HU" sz="1700" b="1" dirty="0" smtClean="0">
                <a:solidFill>
                  <a:srgbClr val="00703C"/>
                </a:solidFill>
              </a:rPr>
              <a:t>teljes vételárról </a:t>
            </a:r>
            <a:r>
              <a:rPr lang="hu-HU" sz="1700" dirty="0" smtClean="0">
                <a:solidFill>
                  <a:srgbClr val="00703C"/>
                </a:solidFill>
              </a:rPr>
              <a:t>(lakás és telekárat egyaránt tartalmazó), saját nevére kiállított számlákat. </a:t>
            </a:r>
          </a:p>
          <a:p>
            <a:endParaRPr lang="hu-HU" sz="1700" dirty="0" smtClean="0">
              <a:solidFill>
                <a:srgbClr val="00703C"/>
              </a:solidFill>
            </a:endParaRPr>
          </a:p>
          <a:p>
            <a:pPr algn="just"/>
            <a:r>
              <a:rPr lang="hu-HU" sz="1700" dirty="0" smtClean="0">
                <a:solidFill>
                  <a:srgbClr val="00703C"/>
                </a:solidFill>
              </a:rPr>
              <a:t>Számlabenyújtási kötelezettség teljesítéseként csak olyan számla fogadható el, amelynek kiállítója a számlakibocsátás időpontjában </a:t>
            </a:r>
            <a:r>
              <a:rPr lang="hu-HU" sz="1700" b="1" dirty="0" smtClean="0">
                <a:solidFill>
                  <a:srgbClr val="00703C"/>
                </a:solidFill>
              </a:rPr>
              <a:t>szerepel NAV külön nyilvántartásában </a:t>
            </a:r>
            <a:r>
              <a:rPr lang="hu-HU" sz="1700" dirty="0" smtClean="0">
                <a:solidFill>
                  <a:srgbClr val="00703C"/>
                </a:solidFill>
              </a:rPr>
              <a:t>működő adóalanyként. </a:t>
            </a:r>
          </a:p>
          <a:p>
            <a:pPr algn="just"/>
            <a:endParaRPr lang="hu-HU" sz="1700" dirty="0" smtClean="0">
              <a:solidFill>
                <a:srgbClr val="00703C"/>
              </a:solidFill>
            </a:endParaRPr>
          </a:p>
          <a:p>
            <a:pPr algn="just"/>
            <a:r>
              <a:rPr lang="hu-HU" sz="1700" b="1" dirty="0" smtClean="0">
                <a:solidFill>
                  <a:srgbClr val="00703C"/>
                </a:solidFill>
              </a:rPr>
              <a:t>Új lakás építése </a:t>
            </a:r>
            <a:r>
              <a:rPr lang="hu-HU" sz="1700" dirty="0" smtClean="0">
                <a:solidFill>
                  <a:srgbClr val="00703C"/>
                </a:solidFill>
              </a:rPr>
              <a:t>esetén az építési engedély kiadását legfeljebb </a:t>
            </a:r>
            <a:r>
              <a:rPr lang="hu-HU" sz="1700" b="1" dirty="0" smtClean="0">
                <a:solidFill>
                  <a:srgbClr val="00703C"/>
                </a:solidFill>
              </a:rPr>
              <a:t>6 hónappal </a:t>
            </a:r>
            <a:r>
              <a:rPr lang="hu-HU" sz="1700" dirty="0" smtClean="0">
                <a:solidFill>
                  <a:srgbClr val="00703C"/>
                </a:solidFill>
              </a:rPr>
              <a:t>megelőzően, </a:t>
            </a:r>
            <a:r>
              <a:rPr lang="hu-HU" sz="1700" b="1" dirty="0" smtClean="0">
                <a:solidFill>
                  <a:srgbClr val="00703C"/>
                </a:solidFill>
              </a:rPr>
              <a:t>bővítés</a:t>
            </a:r>
            <a:r>
              <a:rPr lang="hu-HU" sz="1700" dirty="0" smtClean="0">
                <a:solidFill>
                  <a:srgbClr val="00703C"/>
                </a:solidFill>
              </a:rPr>
              <a:t> esetén a családok otthonteremtési kedvezménye iránti </a:t>
            </a:r>
            <a:r>
              <a:rPr lang="hu-HU" sz="1700" b="1" dirty="0" smtClean="0">
                <a:solidFill>
                  <a:srgbClr val="00703C"/>
                </a:solidFill>
              </a:rPr>
              <a:t>kérelem benyújtását követően </a:t>
            </a:r>
            <a:r>
              <a:rPr lang="hu-HU" sz="1700" dirty="0" smtClean="0">
                <a:solidFill>
                  <a:srgbClr val="00703C"/>
                </a:solidFill>
              </a:rPr>
              <a:t>kiállított számlákat lehet bemutatni.</a:t>
            </a:r>
          </a:p>
          <a:p>
            <a:pPr algn="just"/>
            <a:endParaRPr lang="hu-HU" sz="1700" dirty="0" smtClean="0">
              <a:solidFill>
                <a:srgbClr val="00703C"/>
              </a:solidFill>
            </a:endParaRPr>
          </a:p>
          <a:p>
            <a:pPr algn="just"/>
            <a:r>
              <a:rPr lang="hu-HU" sz="1700" b="1" dirty="0" smtClean="0">
                <a:solidFill>
                  <a:srgbClr val="00703C"/>
                </a:solidFill>
              </a:rPr>
              <a:t>Bontott anyagok </a:t>
            </a:r>
            <a:r>
              <a:rPr lang="hu-HU" sz="1700" dirty="0" smtClean="0">
                <a:solidFill>
                  <a:srgbClr val="00703C"/>
                </a:solidFill>
              </a:rPr>
              <a:t>felelős műszaki vezető által igazolt mértéke </a:t>
            </a:r>
          </a:p>
          <a:p>
            <a:pPr algn="just"/>
            <a:r>
              <a:rPr lang="hu-HU" sz="1700" dirty="0" smtClean="0">
                <a:solidFill>
                  <a:srgbClr val="00703C"/>
                </a:solidFill>
              </a:rPr>
              <a:t>nem haladhatja meg a számlával igazolandó </a:t>
            </a:r>
            <a:r>
              <a:rPr lang="hu-HU" sz="1700" b="1" dirty="0" smtClean="0">
                <a:solidFill>
                  <a:srgbClr val="00703C"/>
                </a:solidFill>
              </a:rPr>
              <a:t>bekerülési költség 20%-át.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Számlabenyújtási kötelezettség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pic>
        <p:nvPicPr>
          <p:cNvPr id="12290" name="Picture 2" descr="egyedi elbírálás, 90% feletti előlegrész is igényelhető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517232"/>
            <a:ext cx="1619672" cy="1340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CSOK összege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539554" y="1124739"/>
          <a:ext cx="7704857" cy="4968556"/>
        </p:xfrm>
        <a:graphic>
          <a:graphicData uri="http://schemas.openxmlformats.org/drawingml/2006/table">
            <a:tbl>
              <a:tblPr/>
              <a:tblGrid>
                <a:gridCol w="1184003"/>
                <a:gridCol w="1120251"/>
                <a:gridCol w="1265427"/>
                <a:gridCol w="1378392"/>
                <a:gridCol w="1378392"/>
                <a:gridCol w="1378392"/>
              </a:tblGrid>
              <a:tr h="3511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Gyermek 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együttes 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száma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Lakás </a:t>
                      </a:r>
                      <a:b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hasznos </a:t>
                      </a:r>
                      <a:b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alapterülete </a:t>
                      </a:r>
                      <a:b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(m2)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Kedvezmény összege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74289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Alap-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összeg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(Ft)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Energia-</a:t>
                      </a:r>
                      <a:b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takarékos </a:t>
                      </a:r>
                      <a:b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"A" minősítési </a:t>
                      </a:r>
                      <a:b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osztályú lakás </a:t>
                      </a:r>
                      <a:b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esetén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Fokozottan 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energia-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takarékos 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"A+" minősítési 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osztályú lakás 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esetén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Alacsony 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energia-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fogyasztású </a:t>
                      </a:r>
                      <a:b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lakás esetén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40-55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500 000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550 000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600 000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650 000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55,01-160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600 000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660 000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720 000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780 000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50-65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800 000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880 000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960 000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1 040 000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65,01-80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1 000 000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1 100 000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1 200 000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1 300 000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80,01-160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1 300 000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1 430 000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1 560 000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1 690 000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60-75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1 200 000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1 320 000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1 440 000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1 560 000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75,09-90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1 500 000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1 650 000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1 800 000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1 950 000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90,01-160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2 000 000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2 200 000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2 400 000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2 600 000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4 vagy </a:t>
                      </a:r>
                      <a:b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</a:br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több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70-85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1 600 000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1 760 000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1 920 000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2 080 000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85,01-100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2 000 000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2 200 000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2 400 000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2 600 000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100,01-160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2 500 000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2 750 000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703C"/>
                          </a:solidFill>
                          <a:latin typeface="Calibri"/>
                        </a:rPr>
                        <a:t>3 000 000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703C"/>
                          </a:solidFill>
                          <a:latin typeface="Calibri"/>
                        </a:rPr>
                        <a:t>3 250 000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3877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Ha új lakás építése esetén a felépült lakás energetikai minősítési osztálya </a:t>
            </a:r>
            <a:r>
              <a:rPr lang="hu-HU" sz="1800" b="1" dirty="0" smtClean="0">
                <a:solidFill>
                  <a:srgbClr val="00703C"/>
                </a:solidFill>
              </a:rPr>
              <a:t>kedvezőbb vagy nem éri el </a:t>
            </a:r>
            <a:r>
              <a:rPr lang="hu-HU" sz="1800" dirty="0" smtClean="0">
                <a:solidFill>
                  <a:srgbClr val="00703C"/>
                </a:solidFill>
              </a:rPr>
              <a:t>a tervezettet, akkor a </a:t>
            </a:r>
            <a:r>
              <a:rPr lang="hu-HU" sz="1800" b="1" dirty="0" smtClean="0">
                <a:solidFill>
                  <a:srgbClr val="00703C"/>
                </a:solidFill>
              </a:rPr>
              <a:t>megvalósult </a:t>
            </a:r>
            <a:r>
              <a:rPr lang="hu-HU" sz="1800" dirty="0" smtClean="0">
                <a:solidFill>
                  <a:srgbClr val="00703C"/>
                </a:solidFill>
              </a:rPr>
              <a:t>minősítésnek megfelelő </a:t>
            </a:r>
            <a:r>
              <a:rPr lang="hu-HU" sz="1800" dirty="0" err="1" smtClean="0">
                <a:solidFill>
                  <a:srgbClr val="00703C"/>
                </a:solidFill>
              </a:rPr>
              <a:t>CSOK-ra</a:t>
            </a:r>
            <a:r>
              <a:rPr lang="hu-HU" sz="1800" dirty="0" smtClean="0">
                <a:solidFill>
                  <a:srgbClr val="00703C"/>
                </a:solidFill>
              </a:rPr>
              <a:t> jogosult. 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Ha a felépült lakás </a:t>
            </a:r>
            <a:r>
              <a:rPr lang="hu-HU" sz="1800" b="1" dirty="0" smtClean="0">
                <a:solidFill>
                  <a:srgbClr val="00703C"/>
                </a:solidFill>
              </a:rPr>
              <a:t>nem éri el a „B”</a:t>
            </a:r>
            <a:r>
              <a:rPr lang="hu-HU" sz="1800" dirty="0" smtClean="0">
                <a:solidFill>
                  <a:srgbClr val="00703C"/>
                </a:solidFill>
              </a:rPr>
              <a:t> energetikai minősítést, akkor az igényelt támogatást a PTK szerinti kamatokkal együtt 30 napon belül </a:t>
            </a:r>
            <a:r>
              <a:rPr lang="hu-HU" sz="1800" b="1" dirty="0" smtClean="0">
                <a:solidFill>
                  <a:srgbClr val="00703C"/>
                </a:solidFill>
              </a:rPr>
              <a:t>vissza kell fizetni.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b="1" dirty="0" smtClean="0">
                <a:solidFill>
                  <a:srgbClr val="00703C"/>
                </a:solidFill>
              </a:rPr>
              <a:t>Használt lakás </a:t>
            </a:r>
            <a:r>
              <a:rPr lang="hu-HU" sz="1800" dirty="0" smtClean="0">
                <a:solidFill>
                  <a:srgbClr val="00703C"/>
                </a:solidFill>
              </a:rPr>
              <a:t>vásárlás és bővítés esetén a lakóingatlan </a:t>
            </a:r>
            <a:r>
              <a:rPr lang="hu-HU" sz="1800" b="1" dirty="0" smtClean="0">
                <a:solidFill>
                  <a:srgbClr val="00703C"/>
                </a:solidFill>
              </a:rPr>
              <a:t>„B” vagy annál kedvezőtlenebb</a:t>
            </a:r>
            <a:r>
              <a:rPr lang="hu-HU" sz="1800" dirty="0" smtClean="0">
                <a:solidFill>
                  <a:srgbClr val="00703C"/>
                </a:solidFill>
              </a:rPr>
              <a:t> energetikai minősítési osztályú is lehet, és ebben az esetben a kedvezmény a jogszabályban meghatározott </a:t>
            </a:r>
            <a:r>
              <a:rPr lang="hu-HU" sz="1800" b="1" dirty="0" smtClean="0">
                <a:solidFill>
                  <a:srgbClr val="00703C"/>
                </a:solidFill>
              </a:rPr>
              <a:t>alapösszeggel </a:t>
            </a:r>
            <a:r>
              <a:rPr lang="hu-HU" sz="1800" dirty="0" smtClean="0">
                <a:solidFill>
                  <a:srgbClr val="00703C"/>
                </a:solidFill>
              </a:rPr>
              <a:t>egyezik meg.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családok otthonteremtési kedvezményének </a:t>
            </a:r>
            <a:r>
              <a:rPr lang="hu-HU" sz="1800" b="1" dirty="0" smtClean="0">
                <a:solidFill>
                  <a:srgbClr val="00703C"/>
                </a:solidFill>
              </a:rPr>
              <a:t>folyósítása akkor kezdhető meg</a:t>
            </a:r>
            <a:r>
              <a:rPr lang="hu-HU" sz="1800" dirty="0" smtClean="0">
                <a:solidFill>
                  <a:srgbClr val="00703C"/>
                </a:solidFill>
              </a:rPr>
              <a:t>, ha a támogatottak a </a:t>
            </a:r>
            <a:r>
              <a:rPr lang="hu-HU" sz="1800" b="1" dirty="0" smtClean="0">
                <a:solidFill>
                  <a:srgbClr val="00703C"/>
                </a:solidFill>
              </a:rPr>
              <a:t>saját erőként vállalt pénzeszközeiket </a:t>
            </a:r>
            <a:r>
              <a:rPr lang="hu-HU" sz="1800" dirty="0" smtClean="0">
                <a:solidFill>
                  <a:srgbClr val="00703C"/>
                </a:solidFill>
              </a:rPr>
              <a:t>a vásárlás finanszírozására már felhasználták.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Mire fontos figyelni?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pic>
        <p:nvPicPr>
          <p:cNvPr id="10242" name="Picture 2" descr="http://szentorban.hu/hirek/images/_000019-20130731151405-00.jpg">
            <a:hlinkClick r:id="rId2" tooltip="FONTOS TUDNIVALÓK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7" y="5640006"/>
            <a:ext cx="2339753" cy="12179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4431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családok otthonteremtési kedvezményét </a:t>
            </a:r>
            <a:r>
              <a:rPr lang="hu-HU" sz="1800" b="1" dirty="0" smtClean="0">
                <a:solidFill>
                  <a:srgbClr val="00703C"/>
                </a:solidFill>
              </a:rPr>
              <a:t>építés esetén a használatbavételi engedély</a:t>
            </a:r>
            <a:r>
              <a:rPr lang="hu-HU" sz="1800" dirty="0" smtClean="0">
                <a:solidFill>
                  <a:srgbClr val="00703C"/>
                </a:solidFill>
              </a:rPr>
              <a:t> vagy a használatbavétel tudomásulvételét igazoló hatósági bizonyítvány </a:t>
            </a:r>
            <a:r>
              <a:rPr lang="hu-HU" sz="1800" b="1" dirty="0" smtClean="0">
                <a:solidFill>
                  <a:srgbClr val="00703C"/>
                </a:solidFill>
              </a:rPr>
              <a:t>kiadása előtt lehet igényelni, bővítés esetén </a:t>
            </a:r>
            <a:r>
              <a:rPr lang="hu-HU" sz="1800" dirty="0" smtClean="0">
                <a:solidFill>
                  <a:srgbClr val="00703C"/>
                </a:solidFill>
              </a:rPr>
              <a:t>a kedvezményre vonatkozó kérelem </a:t>
            </a:r>
            <a:r>
              <a:rPr lang="hu-HU" sz="1800" b="1" dirty="0" smtClean="0">
                <a:solidFill>
                  <a:srgbClr val="00703C"/>
                </a:solidFill>
              </a:rPr>
              <a:t>benyújtását követően </a:t>
            </a:r>
            <a:r>
              <a:rPr lang="hu-HU" sz="1800" dirty="0" smtClean="0">
                <a:solidFill>
                  <a:srgbClr val="00703C"/>
                </a:solidFill>
              </a:rPr>
              <a:t>megkezdett bővítési munkálatokra lehet igényelni. 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b="1" dirty="0" smtClean="0">
                <a:solidFill>
                  <a:srgbClr val="00703C"/>
                </a:solidFill>
              </a:rPr>
              <a:t>Új és használt lakás vásárlása </a:t>
            </a:r>
            <a:r>
              <a:rPr lang="hu-HU" sz="1800" dirty="0" smtClean="0">
                <a:solidFill>
                  <a:srgbClr val="00703C"/>
                </a:solidFill>
              </a:rPr>
              <a:t>esetén a lakásra vonatkozó </a:t>
            </a:r>
            <a:r>
              <a:rPr lang="hu-HU" sz="1800" b="1" dirty="0" smtClean="0">
                <a:solidFill>
                  <a:srgbClr val="00703C"/>
                </a:solidFill>
              </a:rPr>
              <a:t>adásvételi szerződés megkötését követő 120 napos</a:t>
            </a:r>
            <a:r>
              <a:rPr lang="hu-HU" sz="1800" dirty="0" smtClean="0">
                <a:solidFill>
                  <a:srgbClr val="00703C"/>
                </a:solidFill>
              </a:rPr>
              <a:t> határidőn belül lehet igényelni. Az adásvételi szerződés aláírást követő 120 napot követően a kedvezmény már nem igényelhető. 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családok otthonteremtési kedvezménye új és használt lakás vásárlása esetén az adásvételi szerződésben szereplő vételár megfizetéséhez használható fel. Ha a kedvezmény összege a hitelintézeti kérelem vagy a folyósítást megelőzően </a:t>
            </a:r>
            <a:r>
              <a:rPr lang="hu-HU" sz="1800" b="1" dirty="0" smtClean="0">
                <a:solidFill>
                  <a:srgbClr val="00703C"/>
                </a:solidFill>
              </a:rPr>
              <a:t>egyéb forrásból </a:t>
            </a:r>
            <a:r>
              <a:rPr lang="hu-HU" sz="1800" dirty="0" smtClean="0">
                <a:solidFill>
                  <a:srgbClr val="00703C"/>
                </a:solidFill>
              </a:rPr>
              <a:t>(család, egyéb kölcsön) </a:t>
            </a:r>
            <a:r>
              <a:rPr lang="hu-HU" sz="1800" b="1" dirty="0" smtClean="0">
                <a:solidFill>
                  <a:srgbClr val="00703C"/>
                </a:solidFill>
              </a:rPr>
              <a:t>megfizetésre kerül </a:t>
            </a:r>
            <a:r>
              <a:rPr lang="hu-HU" sz="1800" dirty="0" smtClean="0">
                <a:solidFill>
                  <a:srgbClr val="00703C"/>
                </a:solidFill>
              </a:rPr>
              <a:t>az Eladónak, akkor a </a:t>
            </a:r>
            <a:r>
              <a:rPr lang="hu-HU" sz="1800" b="1" dirty="0" smtClean="0">
                <a:solidFill>
                  <a:srgbClr val="00703C"/>
                </a:solidFill>
              </a:rPr>
              <a:t>támogatás nem igényelhető</a:t>
            </a:r>
            <a:r>
              <a:rPr lang="hu-HU" sz="1800" dirty="0" smtClean="0">
                <a:solidFill>
                  <a:srgbClr val="00703C"/>
                </a:solidFill>
              </a:rPr>
              <a:t>, illetve folyósítható.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Mire fontos figyelni?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pic>
        <p:nvPicPr>
          <p:cNvPr id="6" name="Picture 2" descr="http://szentorban.hu/hirek/images/_000019-20130731151405-00.jpg">
            <a:hlinkClick r:id="rId2" tooltip="FONTOS TUDNIVALÓK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7" y="5640006"/>
            <a:ext cx="2339753" cy="12179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47089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700" dirty="0" smtClean="0">
                <a:solidFill>
                  <a:srgbClr val="00703C"/>
                </a:solidFill>
              </a:rPr>
              <a:t>A támogatott személy a családok otthonteremtési kedvezménye iránti kérelmét hitelintézetekhez nyújthatja be. A hitelintézet a kérelem </a:t>
            </a:r>
            <a:r>
              <a:rPr lang="hu-HU" sz="1700" b="1" dirty="0" smtClean="0">
                <a:solidFill>
                  <a:srgbClr val="00703C"/>
                </a:solidFill>
              </a:rPr>
              <a:t>átvételéről igazolást ad </a:t>
            </a:r>
            <a:r>
              <a:rPr lang="hu-HU" sz="1700" dirty="0" smtClean="0">
                <a:solidFill>
                  <a:srgbClr val="00703C"/>
                </a:solidFill>
              </a:rPr>
              <a:t>az igénylőnek, melyben tájékoztatja a kérelem </a:t>
            </a:r>
            <a:r>
              <a:rPr lang="hu-HU" sz="1700" b="1" dirty="0" smtClean="0">
                <a:solidFill>
                  <a:srgbClr val="00703C"/>
                </a:solidFill>
              </a:rPr>
              <a:t>elbírálásának várható időtartamáról.</a:t>
            </a:r>
          </a:p>
          <a:p>
            <a:pPr algn="just"/>
            <a:endParaRPr lang="hu-HU" sz="1700" dirty="0" smtClean="0">
              <a:solidFill>
                <a:srgbClr val="00703C"/>
              </a:solidFill>
            </a:endParaRPr>
          </a:p>
          <a:p>
            <a:pPr algn="just"/>
            <a:r>
              <a:rPr lang="hu-HU" sz="1700" dirty="0" smtClean="0">
                <a:solidFill>
                  <a:srgbClr val="00703C"/>
                </a:solidFill>
              </a:rPr>
              <a:t>A hitelintézet a kérelem </a:t>
            </a:r>
            <a:r>
              <a:rPr lang="hu-HU" sz="1700" b="1" dirty="0" smtClean="0">
                <a:solidFill>
                  <a:srgbClr val="00703C"/>
                </a:solidFill>
              </a:rPr>
              <a:t>elutasítása esetén az igénylőt részletesen, írásban </a:t>
            </a:r>
            <a:r>
              <a:rPr lang="hu-HU" sz="1700" dirty="0" smtClean="0">
                <a:solidFill>
                  <a:srgbClr val="00703C"/>
                </a:solidFill>
              </a:rPr>
              <a:t>tájékoztatja a kérelem elutasításának indokáról.</a:t>
            </a:r>
          </a:p>
          <a:p>
            <a:pPr algn="just"/>
            <a:endParaRPr lang="hu-HU" sz="1700" dirty="0" smtClean="0">
              <a:solidFill>
                <a:srgbClr val="00703C"/>
              </a:solidFill>
            </a:endParaRPr>
          </a:p>
          <a:p>
            <a:pPr algn="just"/>
            <a:r>
              <a:rPr lang="hu-HU" sz="1700" b="1" dirty="0" smtClean="0">
                <a:solidFill>
                  <a:srgbClr val="00703C"/>
                </a:solidFill>
              </a:rPr>
              <a:t>Lakásvásárlás</a:t>
            </a:r>
            <a:r>
              <a:rPr lang="hu-HU" sz="1700" dirty="0" smtClean="0">
                <a:solidFill>
                  <a:srgbClr val="00703C"/>
                </a:solidFill>
              </a:rPr>
              <a:t> esetén a családok otthonteremtési kedvezménye abban az esetben igényelhető, ha az </a:t>
            </a:r>
            <a:r>
              <a:rPr lang="hu-HU" sz="1700" b="1" dirty="0" smtClean="0">
                <a:solidFill>
                  <a:srgbClr val="00703C"/>
                </a:solidFill>
              </a:rPr>
              <a:t>eladó az igénylőnek nem közeli hozzátartozója </a:t>
            </a:r>
            <a:r>
              <a:rPr lang="hu-HU" sz="1700" dirty="0" smtClean="0">
                <a:solidFill>
                  <a:srgbClr val="00703C"/>
                </a:solidFill>
              </a:rPr>
              <a:t>vagy élettársa.</a:t>
            </a:r>
          </a:p>
          <a:p>
            <a:pPr algn="just"/>
            <a:endParaRPr lang="hu-HU" sz="1700" dirty="0" smtClean="0">
              <a:solidFill>
                <a:srgbClr val="00703C"/>
              </a:solidFill>
            </a:endParaRPr>
          </a:p>
          <a:p>
            <a:pPr algn="just"/>
            <a:r>
              <a:rPr lang="hu-HU" sz="1700" dirty="0" smtClean="0">
                <a:solidFill>
                  <a:srgbClr val="00703C"/>
                </a:solidFill>
              </a:rPr>
              <a:t>A családok otthonteremtési kedvezmény utolsó részfolyósítását követően legfeljebb egy </a:t>
            </a:r>
            <a:r>
              <a:rPr lang="hu-HU" sz="1700" b="1" dirty="0" smtClean="0">
                <a:solidFill>
                  <a:srgbClr val="00703C"/>
                </a:solidFill>
              </a:rPr>
              <a:t>éven belül lakcímkártyával igazolnia kell</a:t>
            </a:r>
            <a:r>
              <a:rPr lang="hu-HU" sz="1700" dirty="0" smtClean="0">
                <a:solidFill>
                  <a:srgbClr val="00703C"/>
                </a:solidFill>
              </a:rPr>
              <a:t>, hogy a lakás mindazon személyek lakóhelye, akiknek együttlakására tekintettel a kölcsönt és a kedvezményt az állam folyósította.</a:t>
            </a:r>
          </a:p>
          <a:p>
            <a:pPr algn="just"/>
            <a:endParaRPr lang="hu-HU" sz="1700" dirty="0" smtClean="0">
              <a:solidFill>
                <a:srgbClr val="00703C"/>
              </a:solidFill>
            </a:endParaRPr>
          </a:p>
          <a:p>
            <a:pPr algn="just"/>
            <a:r>
              <a:rPr lang="hu-HU" sz="1700" b="1" dirty="0" smtClean="0">
                <a:solidFill>
                  <a:srgbClr val="00703C"/>
                </a:solidFill>
              </a:rPr>
              <a:t>Lakás vásárlása </a:t>
            </a:r>
            <a:r>
              <a:rPr lang="hu-HU" sz="1700" dirty="0" smtClean="0">
                <a:solidFill>
                  <a:srgbClr val="00703C"/>
                </a:solidFill>
              </a:rPr>
              <a:t>esetén a </a:t>
            </a:r>
            <a:r>
              <a:rPr lang="hu-HU" sz="1700" b="1" dirty="0" smtClean="0">
                <a:solidFill>
                  <a:srgbClr val="00703C"/>
                </a:solidFill>
              </a:rPr>
              <a:t>saját erő legfeljebb 10%-án felüli részét </a:t>
            </a:r>
            <a:r>
              <a:rPr lang="hu-HU" sz="1700" dirty="0" smtClean="0">
                <a:solidFill>
                  <a:srgbClr val="00703C"/>
                </a:solidFill>
              </a:rPr>
              <a:t>kell az eladó által megjelölt fizetési számlára vagy pénzügyi intézmény által vezetett, kölcsöntartozást nyilvántartó technikai </a:t>
            </a:r>
            <a:r>
              <a:rPr lang="hu-HU" sz="1700" b="1" dirty="0" smtClean="0">
                <a:solidFill>
                  <a:srgbClr val="00703C"/>
                </a:solidFill>
              </a:rPr>
              <a:t>számlára teljesíteni.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Mire fontos figyelni?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pic>
        <p:nvPicPr>
          <p:cNvPr id="6" name="Picture 2" descr="http://szentorban.hu/hirek/images/_000019-20130731151405-00.jpg">
            <a:hlinkClick r:id="rId2" tooltip="FONTOS TUDNIVALÓK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714976"/>
            <a:ext cx="2195736" cy="1143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5232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700" dirty="0" smtClean="0">
                <a:solidFill>
                  <a:srgbClr val="00703C"/>
                </a:solidFill>
              </a:rPr>
              <a:t>Új lakás vásárlása a Bank részére legkésőbb a támogatás folyósításáig szükséges bemutatni az adásvételi szerződésben szereplő, telekárat is tartalmazó vételárról a saját névre szóló - a telekárat és a lakás árát külön feltüntetve tartalmazó - számlákat, egyszerűsített számlákat. </a:t>
            </a:r>
            <a:r>
              <a:rPr lang="hu-HU" sz="1700" b="1" dirty="0" smtClean="0">
                <a:solidFill>
                  <a:srgbClr val="00703C"/>
                </a:solidFill>
              </a:rPr>
              <a:t>Az utolsó vételárra  (Hitel + CSOK) vonatkozó számla lehet kifizetetlen.</a:t>
            </a:r>
          </a:p>
          <a:p>
            <a:pPr lvl="0" algn="just"/>
            <a:endParaRPr lang="hu-HU" sz="1700" dirty="0" smtClean="0">
              <a:solidFill>
                <a:srgbClr val="00703C"/>
              </a:solidFill>
            </a:endParaRPr>
          </a:p>
          <a:p>
            <a:pPr lvl="0" algn="just"/>
            <a:r>
              <a:rPr lang="hu-HU" sz="1700" dirty="0" smtClean="0">
                <a:solidFill>
                  <a:srgbClr val="00703C"/>
                </a:solidFill>
              </a:rPr>
              <a:t>Új lakás építése, illetve meglévő használat lakás bővítése esetén a támogatás </a:t>
            </a:r>
            <a:r>
              <a:rPr lang="hu-HU" sz="1700" b="1" dirty="0" smtClean="0">
                <a:solidFill>
                  <a:srgbClr val="00703C"/>
                </a:solidFill>
              </a:rPr>
              <a:t>készültségi fokkal arányos </a:t>
            </a:r>
            <a:r>
              <a:rPr lang="hu-HU" sz="1700" dirty="0" smtClean="0">
                <a:solidFill>
                  <a:srgbClr val="00703C"/>
                </a:solidFill>
              </a:rPr>
              <a:t>folyósítását megelőzően a Bank által elfogadott költségvetésben szereplő bekerülési költség legalább 70%-áról, saját névre szóló számlát kell benyújtani.</a:t>
            </a:r>
          </a:p>
          <a:p>
            <a:pPr lvl="0" algn="just"/>
            <a:endParaRPr lang="hu-HU" sz="1700" dirty="0" smtClean="0">
              <a:solidFill>
                <a:srgbClr val="00703C"/>
              </a:solidFill>
            </a:endParaRPr>
          </a:p>
          <a:p>
            <a:pPr lvl="0" algn="just"/>
            <a:r>
              <a:rPr lang="hu-HU" sz="1700" dirty="0" smtClean="0">
                <a:solidFill>
                  <a:srgbClr val="00703C"/>
                </a:solidFill>
              </a:rPr>
              <a:t>Új lakás építése esetén az önerő beépítését követően a készültségi foknak megfelelően szakaszos folyósítással történik a CSOK utalása. </a:t>
            </a:r>
            <a:r>
              <a:rPr lang="hu-HU" sz="1700" b="1" dirty="0" smtClean="0">
                <a:solidFill>
                  <a:srgbClr val="00703C"/>
                </a:solidFill>
              </a:rPr>
              <a:t>Az utolsó részfolyósítás előtt</a:t>
            </a:r>
            <a:r>
              <a:rPr lang="hu-HU" sz="1700" dirty="0" smtClean="0">
                <a:solidFill>
                  <a:srgbClr val="00703C"/>
                </a:solidFill>
              </a:rPr>
              <a:t> szükséges a használatbavételi engedély és az energetikai tanúsítvány benyújtása. </a:t>
            </a:r>
          </a:p>
          <a:p>
            <a:pPr lvl="0" algn="just"/>
            <a:endParaRPr lang="hu-HU" sz="1700" dirty="0" smtClean="0">
              <a:solidFill>
                <a:srgbClr val="00703C"/>
              </a:solidFill>
            </a:endParaRPr>
          </a:p>
          <a:p>
            <a:pPr lvl="0" algn="just"/>
            <a:r>
              <a:rPr lang="hu-HU" sz="1700" dirty="0" smtClean="0">
                <a:solidFill>
                  <a:srgbClr val="00703C"/>
                </a:solidFill>
              </a:rPr>
              <a:t>A családok otthonteremtési kedvezményével érintett lakás vagy lakóépület vonatkozásában haszonélvezet alapítására nem kerül sor az elkövetkező 10 évben, valamint az érintett lakásban a kedvezményben jogosultaknak életvitelszerűen kell tartózkodniuk.</a:t>
            </a:r>
            <a:endParaRPr lang="hu-HU" sz="1700" dirty="0">
              <a:solidFill>
                <a:srgbClr val="00703C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GYIK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49705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700" dirty="0" smtClean="0">
                <a:solidFill>
                  <a:srgbClr val="00703C"/>
                </a:solidFill>
              </a:rPr>
              <a:t>A családok otthonteremtési kedvezménye igénybevételéhez a költségek igazolásaként bemutatott számlát a Bank akkor fogadhatja el, ha a kibocsátó a számla Banknál történő benyújtásának időpontjában az állami adóhatóság honlapján közétett működő adóalany nyilvántartásban szerepel.</a:t>
            </a:r>
          </a:p>
          <a:p>
            <a:pPr algn="just"/>
            <a:endParaRPr lang="hu-HU" sz="1700" dirty="0" smtClean="0">
              <a:solidFill>
                <a:srgbClr val="00703C"/>
              </a:solidFill>
            </a:endParaRPr>
          </a:p>
          <a:p>
            <a:pPr algn="just"/>
            <a:r>
              <a:rPr lang="hu-HU" sz="1700" dirty="0" smtClean="0">
                <a:solidFill>
                  <a:srgbClr val="00703C"/>
                </a:solidFill>
              </a:rPr>
              <a:t>Bővítés esetén a családok otthonteremtési kedvezményének összeg nem haladhatja meg a számlával igazolt </a:t>
            </a:r>
            <a:r>
              <a:rPr lang="hu-HU" sz="1700" b="1" dirty="0" smtClean="0">
                <a:solidFill>
                  <a:srgbClr val="00703C"/>
                </a:solidFill>
              </a:rPr>
              <a:t>bekerülési költség 50%-át.</a:t>
            </a:r>
          </a:p>
          <a:p>
            <a:pPr algn="just"/>
            <a:endParaRPr lang="hu-HU" sz="1700" dirty="0" smtClean="0">
              <a:solidFill>
                <a:srgbClr val="00703C"/>
              </a:solidFill>
            </a:endParaRPr>
          </a:p>
          <a:p>
            <a:pPr marL="0" lvl="1" algn="just"/>
            <a:r>
              <a:rPr lang="hu-HU" sz="1700" dirty="0" smtClean="0">
                <a:solidFill>
                  <a:srgbClr val="00703C"/>
                </a:solidFill>
              </a:rPr>
              <a:t>Építés esetén az építési engedély kiadását legfeljebb </a:t>
            </a:r>
            <a:r>
              <a:rPr lang="hu-HU" sz="1700" b="1" dirty="0" smtClean="0">
                <a:solidFill>
                  <a:srgbClr val="00703C"/>
                </a:solidFill>
              </a:rPr>
              <a:t>6 hónappal megelőzően </a:t>
            </a:r>
            <a:r>
              <a:rPr lang="hu-HU" sz="1700" dirty="0" smtClean="0">
                <a:solidFill>
                  <a:srgbClr val="00703C"/>
                </a:solidFill>
              </a:rPr>
              <a:t>kiállított számla fogadható el.</a:t>
            </a:r>
          </a:p>
          <a:p>
            <a:pPr marL="0" lvl="1" algn="just"/>
            <a:endParaRPr lang="hu-HU" sz="1700" dirty="0" smtClean="0">
              <a:solidFill>
                <a:srgbClr val="00703C"/>
              </a:solidFill>
            </a:endParaRPr>
          </a:p>
          <a:p>
            <a:pPr marL="0" lvl="1" algn="just"/>
            <a:r>
              <a:rPr lang="hu-HU" sz="1700" dirty="0" smtClean="0">
                <a:solidFill>
                  <a:srgbClr val="00703C"/>
                </a:solidFill>
              </a:rPr>
              <a:t>Bővítés esetén a kedvezménye iránti kérelem benyújtását követően kiállított számla fogadható el.</a:t>
            </a:r>
          </a:p>
          <a:p>
            <a:pPr marL="0" lvl="1" algn="just"/>
            <a:endParaRPr lang="hu-HU" sz="1700" dirty="0" smtClean="0">
              <a:solidFill>
                <a:srgbClr val="00703C"/>
              </a:solidFill>
            </a:endParaRPr>
          </a:p>
          <a:p>
            <a:pPr marL="0" lvl="1" algn="just"/>
            <a:r>
              <a:rPr lang="hu-HU" sz="1700" dirty="0" smtClean="0">
                <a:solidFill>
                  <a:srgbClr val="00703C"/>
                </a:solidFill>
              </a:rPr>
              <a:t>A kiállított és bemutatott számlákat 5 évig szükséges megőrizni.</a:t>
            </a:r>
          </a:p>
          <a:p>
            <a:pPr marL="0" lvl="1" algn="just"/>
            <a:endParaRPr lang="hu-HU" sz="1700" dirty="0" smtClean="0">
              <a:solidFill>
                <a:srgbClr val="00703C"/>
              </a:solidFill>
            </a:endParaRPr>
          </a:p>
          <a:p>
            <a:pPr marL="0" lvl="1" algn="just"/>
            <a:r>
              <a:rPr lang="hu-HU" sz="1700" b="1" dirty="0" smtClean="0">
                <a:solidFill>
                  <a:srgbClr val="00703C"/>
                </a:solidFill>
              </a:rPr>
              <a:t>Amennyiben a lakáscél kölcsön igénybevételével valósul meg, úgy a családok otthonteremtési kedvezménye kizárólag abban az esetben igényelhető, ha a hitelintézet az igénylőt az igényelt kölcsön felvételéhez hitelképesnek minősíti.</a:t>
            </a:r>
            <a:endParaRPr lang="hu-HU" sz="1700" b="1" dirty="0">
              <a:solidFill>
                <a:srgbClr val="00703C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GYIK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47397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400" dirty="0" smtClean="0">
                <a:solidFill>
                  <a:srgbClr val="00703C"/>
                </a:solidFill>
              </a:rPr>
              <a:t>Amennyiben valaki a vásárláshoz/építéshez/bővítéshez csak támogatást igényel, a rendelet alapján a Banknak lehetősége van bírálati díj beszedésére. </a:t>
            </a:r>
            <a:r>
              <a:rPr lang="hu-HU" sz="1400" b="1" dirty="0" smtClean="0">
                <a:solidFill>
                  <a:srgbClr val="00703C"/>
                </a:solidFill>
              </a:rPr>
              <a:t>A közvetlen kedvezményekre való jogosultság elbírálásért a kedvezmény összegének 1,5%-át, de legfeljebb bruttó 30 ezer forint bírálati díjat számítunk fel.  A díj nem tartalmazza az értékbecslés és a helyszíni szemle díját, valamint vásárlás esetén az utalás költségét és az egyéb felmerülő banki költségeket.</a:t>
            </a:r>
          </a:p>
          <a:p>
            <a:pPr algn="just"/>
            <a:endParaRPr lang="hu-HU" sz="1400" b="1" dirty="0" smtClean="0">
              <a:solidFill>
                <a:srgbClr val="00703C"/>
              </a:solidFill>
            </a:endParaRPr>
          </a:p>
          <a:p>
            <a:pPr algn="just"/>
            <a:r>
              <a:rPr lang="hu-HU" sz="1400" dirty="0" smtClean="0">
                <a:solidFill>
                  <a:srgbClr val="00703C"/>
                </a:solidFill>
              </a:rPr>
              <a:t>Amennyiben az ügyfél hitellel együtt igényli a </a:t>
            </a:r>
            <a:r>
              <a:rPr lang="hu-HU" sz="1400" dirty="0" err="1" smtClean="0">
                <a:solidFill>
                  <a:srgbClr val="00703C"/>
                </a:solidFill>
              </a:rPr>
              <a:t>CSOK-ot</a:t>
            </a:r>
            <a:r>
              <a:rPr lang="hu-HU" sz="1400" dirty="0" smtClean="0">
                <a:solidFill>
                  <a:srgbClr val="00703C"/>
                </a:solidFill>
              </a:rPr>
              <a:t>, úgy a hitel költségein kívül egyéb díjak nem terhelik, a CSOK miatt egyéb költség nem kerül felszámításra.</a:t>
            </a:r>
          </a:p>
          <a:p>
            <a:pPr algn="just"/>
            <a:endParaRPr lang="hu-HU" sz="1400" b="1" dirty="0" smtClean="0">
              <a:solidFill>
                <a:srgbClr val="00703C"/>
              </a:solidFill>
            </a:endParaRPr>
          </a:p>
          <a:p>
            <a:pPr algn="just"/>
            <a:r>
              <a:rPr lang="hu-HU" sz="1400" dirty="0" smtClean="0">
                <a:solidFill>
                  <a:srgbClr val="00703C"/>
                </a:solidFill>
              </a:rPr>
              <a:t>Az ügyfélnek </a:t>
            </a:r>
            <a:r>
              <a:rPr lang="hu-HU" sz="1400" dirty="0" err="1" smtClean="0">
                <a:solidFill>
                  <a:srgbClr val="00703C"/>
                </a:solidFill>
              </a:rPr>
              <a:t>Sberbank</a:t>
            </a:r>
            <a:r>
              <a:rPr lang="hu-HU" sz="1400" dirty="0" smtClean="0">
                <a:solidFill>
                  <a:srgbClr val="00703C"/>
                </a:solidFill>
              </a:rPr>
              <a:t> számlát kell nyitnia, és a CSOK utalása erre a számlára történik. Vásárlás esetén erről a számláról már szerződéskötéskor meg kell adni a megbízást az adásvételiben szereplő számlaszámra.</a:t>
            </a:r>
          </a:p>
          <a:p>
            <a:pPr algn="just"/>
            <a:endParaRPr lang="hu-HU" sz="1400" dirty="0" smtClean="0">
              <a:solidFill>
                <a:srgbClr val="00703C"/>
              </a:solidFill>
            </a:endParaRPr>
          </a:p>
          <a:p>
            <a:pPr algn="just"/>
            <a:r>
              <a:rPr lang="pt-BR" sz="1400" b="1" dirty="0" smtClean="0">
                <a:solidFill>
                  <a:srgbClr val="00703C"/>
                </a:solidFill>
              </a:rPr>
              <a:t>A CSOK nem növeli a hitel nagyságát.</a:t>
            </a:r>
            <a:r>
              <a:rPr lang="hu-HU" sz="1400" dirty="0" smtClean="0">
                <a:solidFill>
                  <a:srgbClr val="00703C"/>
                </a:solidFill>
              </a:rPr>
              <a:t> A JTM rendeletben előírt maximum terhelhetőség vizsgálata során ezt nem kell figyelembe venni, mivel vissza nem térítendő állami támogatásról van szó. Viszont a hatályos szabályzataink alapján alábbiakat figyelembe kell venni:</a:t>
            </a:r>
          </a:p>
          <a:p>
            <a:pPr lvl="1">
              <a:buFont typeface="Wingdings" pitchFamily="2" charset="2"/>
              <a:buChar char="Ø"/>
            </a:pPr>
            <a:r>
              <a:rPr lang="hu-HU" sz="1400" dirty="0" smtClean="0">
                <a:solidFill>
                  <a:srgbClr val="00703C"/>
                </a:solidFill>
              </a:rPr>
              <a:t> az ingatlanok </a:t>
            </a:r>
            <a:r>
              <a:rPr lang="hu-HU" sz="1400" dirty="0" err="1" smtClean="0">
                <a:solidFill>
                  <a:srgbClr val="00703C"/>
                </a:solidFill>
              </a:rPr>
              <a:t>max</a:t>
            </a:r>
            <a:r>
              <a:rPr lang="hu-HU" sz="1400" dirty="0" smtClean="0">
                <a:solidFill>
                  <a:srgbClr val="00703C"/>
                </a:solidFill>
              </a:rPr>
              <a:t>. terhelhetősége 70 % - attól függően, milyen településen található</a:t>
            </a:r>
          </a:p>
          <a:p>
            <a:pPr lvl="1">
              <a:buFont typeface="Wingdings" pitchFamily="2" charset="2"/>
              <a:buChar char="Ø"/>
            </a:pPr>
            <a:r>
              <a:rPr lang="hu-HU" sz="1400" b="1" dirty="0" smtClean="0">
                <a:solidFill>
                  <a:srgbClr val="00703C"/>
                </a:solidFill>
              </a:rPr>
              <a:t> min. 20 % önerő elvárt vásárlásnál / építésnél</a:t>
            </a:r>
          </a:p>
          <a:p>
            <a:pPr lvl="1"/>
            <a:endParaRPr lang="hu-HU" sz="1400" b="1" dirty="0" smtClean="0">
              <a:solidFill>
                <a:schemeClr val="tx1"/>
              </a:solidFill>
            </a:endParaRPr>
          </a:p>
          <a:p>
            <a:pPr lvl="1" algn="ctr"/>
            <a:r>
              <a:rPr lang="hu-HU" sz="2400" b="1" dirty="0" smtClean="0">
                <a:solidFill>
                  <a:srgbClr val="00703C"/>
                </a:solidFill>
              </a:rPr>
              <a:t>Elbírálás várhatóan 30 banki munkanap!</a:t>
            </a:r>
          </a:p>
          <a:p>
            <a:pPr lvl="1"/>
            <a:endParaRPr lang="hu-HU" sz="1400" dirty="0" smtClean="0">
              <a:solidFill>
                <a:schemeClr val="tx1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GYIK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13234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u-HU" sz="1800" b="1" dirty="0" smtClean="0">
                <a:solidFill>
                  <a:srgbClr val="00703C"/>
                </a:solidFill>
              </a:rPr>
              <a:t>2008. július 1-jén vagy azt követően kiadott </a:t>
            </a:r>
          </a:p>
          <a:p>
            <a:pPr lvl="1">
              <a:buFont typeface="Wingdings" pitchFamily="2" charset="2"/>
              <a:buChar char="Ø"/>
            </a:pPr>
            <a:r>
              <a:rPr lang="hu-HU" sz="1700" b="1" dirty="0" smtClean="0">
                <a:solidFill>
                  <a:srgbClr val="00703C"/>
                </a:solidFill>
              </a:rPr>
              <a:t> építési engedéllyel </a:t>
            </a:r>
            <a:r>
              <a:rPr lang="hu-HU" sz="1700" dirty="0" smtClean="0">
                <a:solidFill>
                  <a:srgbClr val="00703C"/>
                </a:solidFill>
              </a:rPr>
              <a:t>rendelkező és legalább „B” energetikai minősítésű új, </a:t>
            </a:r>
            <a:r>
              <a:rPr lang="hu-HU" sz="1700" b="1" dirty="0" smtClean="0">
                <a:solidFill>
                  <a:srgbClr val="00703C"/>
                </a:solidFill>
              </a:rPr>
              <a:t>összkomfortos </a:t>
            </a:r>
            <a:r>
              <a:rPr lang="hu-HU" sz="1700" dirty="0" smtClean="0">
                <a:solidFill>
                  <a:srgbClr val="00703C"/>
                </a:solidFill>
              </a:rPr>
              <a:t>lakás </a:t>
            </a:r>
            <a:r>
              <a:rPr lang="hu-HU" sz="1700" b="1" dirty="0" smtClean="0">
                <a:solidFill>
                  <a:srgbClr val="00703C"/>
                </a:solidFill>
              </a:rPr>
              <a:t>építéséhez</a:t>
            </a:r>
          </a:p>
          <a:p>
            <a:pPr lvl="1">
              <a:buFont typeface="Wingdings" pitchFamily="2" charset="2"/>
              <a:buChar char="Ø"/>
            </a:pPr>
            <a:r>
              <a:rPr lang="hu-HU" sz="1700" b="1" dirty="0" smtClean="0">
                <a:solidFill>
                  <a:srgbClr val="00703C"/>
                </a:solidFill>
              </a:rPr>
              <a:t> használatbavételi engedéllyel </a:t>
            </a:r>
            <a:r>
              <a:rPr lang="hu-HU" sz="1700" dirty="0" smtClean="0">
                <a:solidFill>
                  <a:srgbClr val="00703C"/>
                </a:solidFill>
              </a:rPr>
              <a:t>és legalább „B” energetikai minősítéssel rendelkező új lakás </a:t>
            </a:r>
            <a:r>
              <a:rPr lang="hu-HU" sz="1700" b="1" dirty="0" smtClean="0">
                <a:solidFill>
                  <a:srgbClr val="00703C"/>
                </a:solidFill>
              </a:rPr>
              <a:t>vásárláshoz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noProof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Új lakás építés, vásárlás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pic>
        <p:nvPicPr>
          <p:cNvPr id="5" name="Picture 2" descr="Fájl:Magyarorszá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852936"/>
            <a:ext cx="3384376" cy="2178692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323528" y="5157192"/>
            <a:ext cx="835292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Építés esetén az ÁFA nélkül a lakóépület nettó alapterületére számított egy négyzetméterre jutó bekerülési költség, vagy vásárlás esetén az ÁFA és telekár nélkül a meghatározott nettó alapterülete számított egy négyzetméterre jutó vételár nem haladja meg a </a:t>
            </a:r>
            <a:r>
              <a:rPr lang="hu-HU" sz="1800" b="1" dirty="0" smtClean="0">
                <a:solidFill>
                  <a:srgbClr val="00703C"/>
                </a:solidFill>
              </a:rPr>
              <a:t>300 000 Ft-ot</a:t>
            </a:r>
            <a:r>
              <a:rPr lang="hu-HU" sz="1800" dirty="0" smtClean="0">
                <a:solidFill>
                  <a:srgbClr val="00703C"/>
                </a:solidFill>
              </a:rPr>
              <a:t>, alacsony energiafogyasztású lakás esetén a </a:t>
            </a:r>
            <a:r>
              <a:rPr lang="hu-HU" sz="1800" b="1" dirty="0" smtClean="0">
                <a:solidFill>
                  <a:srgbClr val="00703C"/>
                </a:solidFill>
              </a:rPr>
              <a:t>350 000 Ft-ot</a:t>
            </a:r>
            <a:r>
              <a:rPr lang="hu-HU" sz="1800" dirty="0" smtClean="0">
                <a:solidFill>
                  <a:srgbClr val="00703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2600" dirty="0" smtClean="0"/>
              <a:t>Miért </a:t>
            </a:r>
            <a:r>
              <a:rPr lang="hu-HU" sz="2600" dirty="0" err="1" smtClean="0"/>
              <a:t>Sberbank</a:t>
            </a:r>
            <a:r>
              <a:rPr lang="hu-HU" sz="2600" dirty="0" smtClean="0"/>
              <a:t>?</a:t>
            </a:r>
            <a:endParaRPr lang="en-US" sz="2600" dirty="0" smtClean="0"/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827584" y="1052736"/>
            <a:ext cx="8208912" cy="5805264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dirty="0" smtClean="0"/>
              <a:t>	</a:t>
            </a: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Mert…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Kedvező árazás, nem csak a VIP ügyfeleknek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100% biztonság – előminősítés akár még aznap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Kedvező fizetési számla a hitel mellé (SZIMPLA)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Egykeresős ügyletek is preferáltak és nem kötelező az életbiztosítás mellé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Szabadon választható értékbecslő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Nincs területi lista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Építési hitel szakaszos folyósítással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Induló költség elengedési akció – szerződési záradék nélkül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KATA  jövedelmek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Határozott munkaviszony elfogadhatósága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Fordítás OFFI – MFE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800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Külföldi jövedelmek és devizakülföldi ügyfelek finanszírozása</a:t>
            </a:r>
          </a:p>
          <a:p>
            <a:pPr algn="just">
              <a:buFont typeface="Wingdings" pitchFamily="2" charset="2"/>
              <a:buChar char="ü"/>
            </a:pPr>
            <a:r>
              <a:rPr lang="hu-HU" sz="1800" b="1" kern="1200" dirty="0" smtClean="0">
                <a:solidFill>
                  <a:srgbClr val="00703C"/>
                </a:solidFill>
                <a:ea typeface="ＭＳ Ｐゴシック" panose="020B0600070205080204" pitchFamily="34" charset="-128"/>
              </a:rPr>
              <a:t>6 és 12 hónapos kamatperiódus (3,84% - 4,64%)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827584" y="1412776"/>
            <a:ext cx="7500937" cy="4289425"/>
          </a:xfrm>
        </p:spPr>
        <p:txBody>
          <a:bodyPr/>
          <a:lstStyle/>
          <a:p>
            <a:pPr marL="342900" indent="-342900" algn="ctr" eaLnBrk="1" hangingPunct="1">
              <a:buNone/>
            </a:pPr>
            <a:r>
              <a:rPr lang="hu-HU" sz="2800" b="1" dirty="0" smtClean="0">
                <a:solidFill>
                  <a:srgbClr val="00703C"/>
                </a:solidFill>
                <a:cs typeface="ＭＳ Ｐゴシック" charset="0"/>
              </a:rPr>
              <a:t>LEGFŐBB CÉLUNK</a:t>
            </a:r>
          </a:p>
          <a:p>
            <a:pPr marL="342900" indent="-342900" algn="ctr" eaLnBrk="1" hangingPunct="1">
              <a:buNone/>
            </a:pPr>
            <a:r>
              <a:rPr lang="hu-HU" sz="2800" b="1" dirty="0" smtClean="0">
                <a:solidFill>
                  <a:srgbClr val="00703C"/>
                </a:solidFill>
                <a:cs typeface="ＭＳ Ｐゴシック" charset="0"/>
              </a:rPr>
              <a:t>TOVÁBB </a:t>
            </a:r>
          </a:p>
          <a:p>
            <a:pPr marL="342900" indent="-342900" algn="ctr" eaLnBrk="1" hangingPunct="1">
              <a:buNone/>
            </a:pPr>
            <a:r>
              <a:rPr lang="hu-HU" sz="2800" b="1" dirty="0" smtClean="0">
                <a:solidFill>
                  <a:srgbClr val="00703C"/>
                </a:solidFill>
                <a:cs typeface="ＭＳ Ｐゴシック" charset="0"/>
              </a:rPr>
              <a:t>NÖVEKEDNI </a:t>
            </a:r>
          </a:p>
          <a:p>
            <a:pPr marL="342900" indent="-342900" algn="ctr" eaLnBrk="1" hangingPunct="1">
              <a:buNone/>
            </a:pPr>
            <a:r>
              <a:rPr lang="hu-HU" sz="2800" b="1" dirty="0" smtClean="0">
                <a:solidFill>
                  <a:srgbClr val="00703C"/>
                </a:solidFill>
                <a:cs typeface="ＭＳ Ｐゴシック" charset="0"/>
              </a:rPr>
              <a:t>EGYÜTT!</a:t>
            </a:r>
          </a:p>
          <a:p>
            <a:pPr eaLnBrk="1" hangingPunct="1">
              <a:buFont typeface="Arial" charset="0"/>
              <a:buNone/>
            </a:pPr>
            <a:endParaRPr lang="hu-HU" b="1" dirty="0" smtClean="0"/>
          </a:p>
        </p:txBody>
      </p:sp>
      <p:pic>
        <p:nvPicPr>
          <p:cNvPr id="2052" name="Picture 4" descr="https://encrypted-tbn1.gstatic.com/images?q=tbn:ANd9GcS7UP17dztnp5IKz8s7vXKzg7vQcV0_s-aL7865yqf77H9yMzZx7PU4uqm_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365104"/>
            <a:ext cx="3024336" cy="1935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2600" dirty="0" smtClean="0"/>
              <a:t>Igényelhető-e a CSOK?</a:t>
            </a:r>
            <a:endParaRPr lang="en-US" sz="2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19703" y="1303819"/>
            <a:ext cx="8184205" cy="4524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hu-HU" sz="1400" dirty="0" smtClean="0">
                <a:solidFill>
                  <a:srgbClr val="00703C"/>
                </a:solidFill>
              </a:rPr>
              <a:t>Új </a:t>
            </a:r>
            <a:r>
              <a:rPr lang="hu-HU" sz="1400" dirty="0" smtClean="0">
                <a:solidFill>
                  <a:srgbClr val="00703C"/>
                </a:solidFill>
              </a:rPr>
              <a:t>építésű családi ház esetén, ha már van lakhatási engedélyünk, utólag is kérhető majd a CSOK</a:t>
            </a:r>
            <a:r>
              <a:rPr lang="hu-HU" sz="1400" dirty="0" smtClean="0">
                <a:solidFill>
                  <a:srgbClr val="00703C"/>
                </a:solidFill>
              </a:rPr>
              <a:t>?</a:t>
            </a:r>
          </a:p>
          <a:p>
            <a:pPr marL="342900" indent="-342900" algn="just">
              <a:buFont typeface="+mj-lt"/>
              <a:buAutoNum type="arabicParenR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hu-HU" sz="1400" dirty="0" err="1" smtClean="0">
                <a:solidFill>
                  <a:srgbClr val="00703C"/>
                </a:solidFill>
              </a:rPr>
              <a:t>CSOK-ot</a:t>
            </a:r>
            <a:r>
              <a:rPr lang="hu-HU" sz="1400" dirty="0" smtClean="0">
                <a:solidFill>
                  <a:srgbClr val="00703C"/>
                </a:solidFill>
              </a:rPr>
              <a:t> </a:t>
            </a:r>
            <a:r>
              <a:rPr lang="hu-HU" sz="1400" dirty="0" smtClean="0">
                <a:solidFill>
                  <a:srgbClr val="00703C"/>
                </a:solidFill>
              </a:rPr>
              <a:t>szeretnénk igénybe venni, de elmúltunk </a:t>
            </a:r>
            <a:r>
              <a:rPr lang="hu-HU" sz="1400" dirty="0" smtClean="0">
                <a:solidFill>
                  <a:srgbClr val="00703C"/>
                </a:solidFill>
              </a:rPr>
              <a:t>40 </a:t>
            </a:r>
            <a:r>
              <a:rPr lang="hu-HU" sz="1400" dirty="0" smtClean="0">
                <a:solidFill>
                  <a:srgbClr val="00703C"/>
                </a:solidFill>
              </a:rPr>
              <a:t>évesek. Két kiskorú gyermekünk van. Ez első lakás, amit meg szeretnék venni, de ez használt lakás és sok felújítást igényel. </a:t>
            </a: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hu-HU" sz="1400" dirty="0" smtClean="0">
                <a:solidFill>
                  <a:srgbClr val="00703C"/>
                </a:solidFill>
              </a:rPr>
              <a:t>Önkormányzat </a:t>
            </a:r>
            <a:r>
              <a:rPr lang="hu-HU" sz="1400" dirty="0" smtClean="0">
                <a:solidFill>
                  <a:srgbClr val="00703C"/>
                </a:solidFill>
              </a:rPr>
              <a:t>tulajdonában lévő Fiatal Házasok Otthona elnevezésű lakást béreljük, az kizáró ok lehet a CSOK igénylésénél</a:t>
            </a:r>
            <a:r>
              <a:rPr lang="hu-HU" sz="1400" dirty="0" smtClean="0">
                <a:solidFill>
                  <a:srgbClr val="00703C"/>
                </a:solidFill>
              </a:rPr>
              <a:t>?</a:t>
            </a:r>
          </a:p>
          <a:p>
            <a:pPr marL="342900" indent="-342900" algn="just">
              <a:buFont typeface="+mj-lt"/>
              <a:buAutoNum type="arabicParenR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hu-HU" sz="1400" dirty="0" smtClean="0">
                <a:solidFill>
                  <a:srgbClr val="00703C"/>
                </a:solidFill>
              </a:rPr>
              <a:t>„C” </a:t>
            </a:r>
            <a:r>
              <a:rPr lang="hu-HU" sz="1400" dirty="0" smtClean="0">
                <a:solidFill>
                  <a:srgbClr val="00703C"/>
                </a:solidFill>
              </a:rPr>
              <a:t>kategóriánál rosszabb besorolású használt ingatlan esetében is – várhatóan – jogosult vagyok-e támogatásra</a:t>
            </a:r>
            <a:r>
              <a:rPr lang="hu-HU" sz="1400" dirty="0" smtClean="0">
                <a:solidFill>
                  <a:srgbClr val="00703C"/>
                </a:solidFill>
              </a:rPr>
              <a:t>?</a:t>
            </a:r>
          </a:p>
          <a:p>
            <a:pPr marL="342900" indent="-342900" algn="just">
              <a:buFont typeface="+mj-lt"/>
              <a:buAutoNum type="arabicParenR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hu-HU" sz="1400" dirty="0" smtClean="0">
                <a:solidFill>
                  <a:srgbClr val="00703C"/>
                </a:solidFill>
              </a:rPr>
              <a:t>50 </a:t>
            </a:r>
            <a:r>
              <a:rPr lang="hu-HU" sz="1400" dirty="0" smtClean="0">
                <a:solidFill>
                  <a:srgbClr val="00703C"/>
                </a:solidFill>
              </a:rPr>
              <a:t>nm-es panel </a:t>
            </a:r>
            <a:r>
              <a:rPr lang="hu-HU" sz="1400" dirty="0" smtClean="0">
                <a:solidFill>
                  <a:srgbClr val="00703C"/>
                </a:solidFill>
              </a:rPr>
              <a:t>lakásban lakunk két gyermekünkkel. </a:t>
            </a:r>
            <a:r>
              <a:rPr lang="hu-HU" sz="1400" dirty="0" smtClean="0">
                <a:solidFill>
                  <a:srgbClr val="00703C"/>
                </a:solidFill>
              </a:rPr>
              <a:t>Most lehetőségünk nyílik a közvetlenül mellettünk lévő lakás megvásárlására, abból a célból, hogy összenyissuk a két lakást, ezzel növelve jelenlegi lakóterünket</a:t>
            </a:r>
            <a:r>
              <a:rPr lang="hu-HU" sz="1400" dirty="0" smtClean="0">
                <a:solidFill>
                  <a:srgbClr val="00703C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arenR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hu-HU" sz="1400" dirty="0" smtClean="0">
                <a:solidFill>
                  <a:srgbClr val="00703C"/>
                </a:solidFill>
              </a:rPr>
              <a:t>2</a:t>
            </a:r>
            <a:r>
              <a:rPr lang="hu-HU" sz="1400" dirty="0" smtClean="0">
                <a:solidFill>
                  <a:srgbClr val="00703C"/>
                </a:solidFill>
              </a:rPr>
              <a:t> </a:t>
            </a:r>
            <a:r>
              <a:rPr lang="hu-HU" sz="1400" dirty="0" smtClean="0">
                <a:solidFill>
                  <a:srgbClr val="00703C"/>
                </a:solidFill>
              </a:rPr>
              <a:t>gyermekes </a:t>
            </a:r>
            <a:r>
              <a:rPr lang="hu-HU" sz="1400" dirty="0" smtClean="0">
                <a:solidFill>
                  <a:srgbClr val="00703C"/>
                </a:solidFill>
              </a:rPr>
              <a:t>pár egy 48m2-es </a:t>
            </a:r>
            <a:r>
              <a:rPr lang="hu-HU" sz="1400" dirty="0" smtClean="0">
                <a:solidFill>
                  <a:srgbClr val="00703C"/>
                </a:solidFill>
              </a:rPr>
              <a:t>ingatlant szeretnének vásárolni. </a:t>
            </a:r>
            <a:r>
              <a:rPr lang="hu-HU" sz="1400" dirty="0" smtClean="0">
                <a:solidFill>
                  <a:srgbClr val="00703C"/>
                </a:solidFill>
              </a:rPr>
              <a:t>1 vagy 2 gyermek után jár a CSOK?</a:t>
            </a:r>
          </a:p>
          <a:p>
            <a:pPr marL="342900" indent="-342900" algn="just">
              <a:buFont typeface="+mj-lt"/>
              <a:buAutoNum type="arabicParenR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hu-HU" sz="1400" dirty="0" smtClean="0">
                <a:solidFill>
                  <a:srgbClr val="00703C"/>
                </a:solidFill>
              </a:rPr>
              <a:t>Feleségem </a:t>
            </a:r>
            <a:r>
              <a:rPr lang="hu-HU" sz="1400" dirty="0" smtClean="0">
                <a:solidFill>
                  <a:srgbClr val="00703C"/>
                </a:solidFill>
              </a:rPr>
              <a:t>24 éves, én 28. Gyermekünk 6 hónapos és majd szeretnénk még 1 </a:t>
            </a:r>
            <a:r>
              <a:rPr lang="hu-HU" sz="1400" dirty="0" smtClean="0">
                <a:solidFill>
                  <a:srgbClr val="00703C"/>
                </a:solidFill>
              </a:rPr>
              <a:t>gyermeket. Mindketten </a:t>
            </a:r>
            <a:r>
              <a:rPr lang="hu-HU" sz="1400" dirty="0" smtClean="0">
                <a:solidFill>
                  <a:srgbClr val="00703C"/>
                </a:solidFill>
              </a:rPr>
              <a:t>Ausztriában dolgozunk, de Magyarországon élünk. Valószínűleg új lakást szeretnénk, 60 nm-nél nagyobbat, </a:t>
            </a:r>
            <a:r>
              <a:rPr lang="hu-HU" sz="1400" dirty="0" smtClean="0">
                <a:solidFill>
                  <a:srgbClr val="00703C"/>
                </a:solidFill>
              </a:rPr>
              <a:t>A+</a:t>
            </a:r>
            <a:r>
              <a:rPr lang="hu-HU" sz="1400" dirty="0" err="1" smtClean="0">
                <a:solidFill>
                  <a:srgbClr val="00703C"/>
                </a:solidFill>
              </a:rPr>
              <a:t>osat</a:t>
            </a:r>
            <a:r>
              <a:rPr lang="hu-HU" sz="1400" dirty="0" smtClean="0">
                <a:solidFill>
                  <a:srgbClr val="00703C"/>
                </a:solidFill>
              </a:rPr>
              <a:t>.  Mennyi támogatás jár nekünk?</a:t>
            </a:r>
          </a:p>
          <a:p>
            <a:pPr algn="just"/>
            <a:endParaRPr lang="hu-HU" sz="1400" dirty="0" smtClean="0">
              <a:solidFill>
                <a:srgbClr val="00703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2600" dirty="0" smtClean="0"/>
              <a:t>Igényelhető-e a CSOK?</a:t>
            </a:r>
            <a:endParaRPr lang="en-US" sz="2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19703" y="1303819"/>
            <a:ext cx="8184205" cy="34470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buFont typeface="+mj-lt"/>
              <a:buAutoNum type="arabicParenR" startAt="8"/>
            </a:pPr>
            <a:r>
              <a:rPr lang="hu-HU" sz="1400" dirty="0" smtClean="0">
                <a:solidFill>
                  <a:srgbClr val="00703C"/>
                </a:solidFill>
              </a:rPr>
              <a:t>Gyesen </a:t>
            </a:r>
            <a:r>
              <a:rPr lang="hu-HU" sz="1400" dirty="0" smtClean="0">
                <a:solidFill>
                  <a:srgbClr val="00703C"/>
                </a:solidFill>
              </a:rPr>
              <a:t>lévő egyedülálló édesanyaként szeretném a két kiskorú gyermekemre igényelni a CSOK </a:t>
            </a:r>
            <a:r>
              <a:rPr lang="hu-HU" sz="1400" dirty="0" smtClean="0">
                <a:solidFill>
                  <a:srgbClr val="00703C"/>
                </a:solidFill>
              </a:rPr>
              <a:t>támogatást. Lehetséges-e?</a:t>
            </a:r>
          </a:p>
          <a:p>
            <a:pPr marL="342900" indent="-342900" algn="just">
              <a:buFont typeface="+mj-lt"/>
              <a:buAutoNum type="arabicParenR" startAt="8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 startAt="8"/>
            </a:pPr>
            <a:r>
              <a:rPr lang="hu-HU" sz="1400" dirty="0" smtClean="0">
                <a:solidFill>
                  <a:srgbClr val="00703C"/>
                </a:solidFill>
              </a:rPr>
              <a:t>Párom húgával együtt örökölt szüleitől egy házat. Szeretnénk összeköltözni. Így húgát ki kell fizetnünk. Van egy kislányom, aki után szeretnénk igényelni a </a:t>
            </a:r>
            <a:r>
              <a:rPr lang="hu-HU" sz="1400" dirty="0" err="1" smtClean="0">
                <a:solidFill>
                  <a:srgbClr val="00703C"/>
                </a:solidFill>
              </a:rPr>
              <a:t>CSOK-ot</a:t>
            </a:r>
            <a:r>
              <a:rPr lang="hu-HU" sz="1400" dirty="0" smtClean="0">
                <a:solidFill>
                  <a:srgbClr val="00703C"/>
                </a:solidFill>
              </a:rPr>
              <a:t>. </a:t>
            </a:r>
            <a:r>
              <a:rPr lang="hu-HU" sz="1400" dirty="0" smtClean="0">
                <a:solidFill>
                  <a:srgbClr val="00703C"/>
                </a:solidFill>
              </a:rPr>
              <a:t>Lehetséges?</a:t>
            </a:r>
          </a:p>
          <a:p>
            <a:pPr marL="342900" indent="-342900" algn="just">
              <a:buFont typeface="+mj-lt"/>
              <a:buAutoNum type="arabicParenR" startAt="8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 startAt="8"/>
            </a:pPr>
            <a:r>
              <a:rPr lang="hu-HU" sz="1400" dirty="0" smtClean="0">
                <a:solidFill>
                  <a:srgbClr val="00703C"/>
                </a:solidFill>
              </a:rPr>
              <a:t>A férjem 49 éves, én 40 éves vagyok. Háztartásunkban </a:t>
            </a:r>
            <a:r>
              <a:rPr lang="hu-HU" sz="1400" dirty="0" smtClean="0">
                <a:solidFill>
                  <a:srgbClr val="00703C"/>
                </a:solidFill>
              </a:rPr>
              <a:t>2 </a:t>
            </a:r>
            <a:r>
              <a:rPr lang="hu-HU" sz="1400" dirty="0" smtClean="0">
                <a:solidFill>
                  <a:srgbClr val="00703C"/>
                </a:solidFill>
              </a:rPr>
              <a:t>gyermeket nevelünk. Van egy </a:t>
            </a:r>
            <a:r>
              <a:rPr lang="hu-HU" sz="1400" dirty="0" smtClean="0">
                <a:solidFill>
                  <a:srgbClr val="00703C"/>
                </a:solidFill>
              </a:rPr>
              <a:t>22 </a:t>
            </a:r>
            <a:r>
              <a:rPr lang="hu-HU" sz="1400" dirty="0" smtClean="0">
                <a:solidFill>
                  <a:srgbClr val="00703C"/>
                </a:solidFill>
              </a:rPr>
              <a:t>éves és </a:t>
            </a:r>
            <a:r>
              <a:rPr lang="hu-HU" sz="1400" dirty="0" smtClean="0">
                <a:solidFill>
                  <a:srgbClr val="00703C"/>
                </a:solidFill>
              </a:rPr>
              <a:t>egy 26 </a:t>
            </a:r>
            <a:r>
              <a:rPr lang="hu-HU" sz="1400" dirty="0" smtClean="0">
                <a:solidFill>
                  <a:srgbClr val="00703C"/>
                </a:solidFill>
              </a:rPr>
              <a:t>éves lányunk. Mivel mind a ketten 40 év felettiek vagyunk, kaphatunk-e </a:t>
            </a:r>
            <a:r>
              <a:rPr lang="hu-HU" sz="1400" dirty="0" err="1" smtClean="0">
                <a:solidFill>
                  <a:srgbClr val="00703C"/>
                </a:solidFill>
              </a:rPr>
              <a:t>CSOK-ot</a:t>
            </a:r>
            <a:r>
              <a:rPr lang="hu-HU" sz="1400" dirty="0" smtClean="0">
                <a:solidFill>
                  <a:srgbClr val="00703C"/>
                </a:solidFill>
              </a:rPr>
              <a:t> </a:t>
            </a:r>
            <a:r>
              <a:rPr lang="hu-HU" sz="1400" dirty="0" smtClean="0">
                <a:solidFill>
                  <a:srgbClr val="00703C"/>
                </a:solidFill>
              </a:rPr>
              <a:t>házbővítésre? A házunk most jelenleg 65 négyzetméter</a:t>
            </a:r>
            <a:r>
              <a:rPr lang="hu-HU" sz="1400" dirty="0" smtClean="0">
                <a:solidFill>
                  <a:srgbClr val="00703C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arenR" startAt="8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 startAt="8"/>
            </a:pPr>
            <a:r>
              <a:rPr lang="hu-HU" sz="1400" dirty="0" smtClean="0">
                <a:solidFill>
                  <a:srgbClr val="00703C"/>
                </a:solidFill>
              </a:rPr>
              <a:t>Bővítés esetén a hasznos alapterületbe bele kell számolni a pincét?</a:t>
            </a:r>
          </a:p>
          <a:p>
            <a:pPr marL="342900" indent="-342900" algn="just">
              <a:buFont typeface="+mj-lt"/>
              <a:buAutoNum type="arabicParenR" startAt="8"/>
            </a:pPr>
            <a:endParaRPr lang="hu-HU" sz="1400" dirty="0" smtClean="0">
              <a:solidFill>
                <a:srgbClr val="00703C"/>
              </a:solidFill>
            </a:endParaRPr>
          </a:p>
          <a:p>
            <a:pPr marL="342900" indent="-342900" algn="just">
              <a:buFont typeface="+mj-lt"/>
              <a:buAutoNum type="arabicParenR" startAt="8"/>
            </a:pPr>
            <a:r>
              <a:rPr lang="hu-HU" sz="1400" dirty="0" smtClean="0">
                <a:solidFill>
                  <a:srgbClr val="00703C"/>
                </a:solidFill>
              </a:rPr>
              <a:t>Egyedülálló vagyok, második gyermekemmel vagyok várandós! Olyan kérdésem lenne, hogy ha a nevemen van egy kültéri </a:t>
            </a:r>
            <a:r>
              <a:rPr lang="hu-HU" sz="1400" dirty="0" smtClean="0">
                <a:solidFill>
                  <a:srgbClr val="00703C"/>
                </a:solidFill>
              </a:rPr>
              <a:t>nyaraló melyben lakunk és állandó lakcímünk, </a:t>
            </a:r>
            <a:r>
              <a:rPr lang="hu-HU" sz="1400" dirty="0" smtClean="0">
                <a:solidFill>
                  <a:srgbClr val="00703C"/>
                </a:solidFill>
              </a:rPr>
              <a:t>akkor az mellett lehet igényelni a </a:t>
            </a:r>
            <a:r>
              <a:rPr lang="hu-HU" sz="1400" dirty="0" err="1" smtClean="0">
                <a:solidFill>
                  <a:srgbClr val="00703C"/>
                </a:solidFill>
              </a:rPr>
              <a:t>CSOK-ot</a:t>
            </a:r>
            <a:r>
              <a:rPr lang="hu-HU" sz="1400" dirty="0" smtClean="0">
                <a:solidFill>
                  <a:srgbClr val="00703C"/>
                </a:solidFill>
              </a:rPr>
              <a:t> </a:t>
            </a:r>
            <a:r>
              <a:rPr lang="hu-HU" sz="1400" dirty="0" smtClean="0">
                <a:solidFill>
                  <a:srgbClr val="00703C"/>
                </a:solidFill>
              </a:rPr>
              <a:t>másik lakás vásárlására</a:t>
            </a:r>
            <a:r>
              <a:rPr lang="hu-HU" sz="1400" dirty="0" smtClean="0">
                <a:solidFill>
                  <a:srgbClr val="00703C"/>
                </a:solidFill>
              </a:rPr>
              <a:t>?</a:t>
            </a:r>
          </a:p>
          <a:p>
            <a:pPr algn="just"/>
            <a:endParaRPr lang="hu-HU" sz="1400" dirty="0" smtClean="0">
              <a:solidFill>
                <a:srgbClr val="00703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noProof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Használt lakás vásárlás, lakáscsere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3528" y="1052736"/>
            <a:ext cx="8352928" cy="47089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legfeljebb </a:t>
            </a:r>
            <a:r>
              <a:rPr lang="hu-HU" sz="1800" b="1" dirty="0" smtClean="0">
                <a:solidFill>
                  <a:srgbClr val="00703C"/>
                </a:solidFill>
              </a:rPr>
              <a:t>350 000 Ft/négyzetméter </a:t>
            </a:r>
            <a:r>
              <a:rPr lang="hu-HU" sz="1800" dirty="0" smtClean="0">
                <a:solidFill>
                  <a:srgbClr val="00703C"/>
                </a:solidFill>
              </a:rPr>
              <a:t>vételárú, legalább </a:t>
            </a:r>
            <a:r>
              <a:rPr lang="hu-HU" sz="1800" b="1" dirty="0" smtClean="0">
                <a:solidFill>
                  <a:srgbClr val="00703C"/>
                </a:solidFill>
              </a:rPr>
              <a:t>komfortos</a:t>
            </a:r>
            <a:r>
              <a:rPr lang="hu-HU" sz="1800" dirty="0" smtClean="0">
                <a:solidFill>
                  <a:srgbClr val="00703C"/>
                </a:solidFill>
              </a:rPr>
              <a:t>, használt lakás vásárlásához és lakáscseréjéhez.</a:t>
            </a:r>
          </a:p>
          <a:p>
            <a:pPr algn="just"/>
            <a:endParaRPr lang="hu-HU" sz="1800" b="1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b="1" dirty="0" smtClean="0">
                <a:solidFill>
                  <a:srgbClr val="00703C"/>
                </a:solidFill>
              </a:rPr>
              <a:t>Lakáscsere:</a:t>
            </a: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Lakáscserének minősül a csereszerződéssel vásárolt lakás, ha egyidejűleg két adásvétel történik, melynek során az </a:t>
            </a:r>
            <a:r>
              <a:rPr lang="hu-HU" sz="1800" b="1" dirty="0" smtClean="0">
                <a:solidFill>
                  <a:srgbClr val="00703C"/>
                </a:solidFill>
              </a:rPr>
              <a:t>egyik lakás eladója a másik lakás vevőjévé válik, és ugyanez történik a másik lakás tekintetében is.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b="1" dirty="0" smtClean="0">
                <a:solidFill>
                  <a:srgbClr val="00703C"/>
                </a:solidFill>
              </a:rPr>
              <a:t>Összkomfortos:</a:t>
            </a: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Az a lakás, amely legalább egy 12 m2-t meghaladó alapterületű lakószobával, főzőhelyiséggel, fürdőhelyiséggel és </a:t>
            </a:r>
            <a:r>
              <a:rPr lang="hu-HU" sz="1800" dirty="0" err="1" smtClean="0">
                <a:solidFill>
                  <a:srgbClr val="00703C"/>
                </a:solidFill>
              </a:rPr>
              <a:t>WC-vel</a:t>
            </a:r>
            <a:r>
              <a:rPr lang="hu-HU" sz="1800" dirty="0" smtClean="0">
                <a:solidFill>
                  <a:srgbClr val="00703C"/>
                </a:solidFill>
              </a:rPr>
              <a:t>, valamint </a:t>
            </a:r>
            <a:r>
              <a:rPr lang="hu-HU" sz="1800" dirty="0" err="1" smtClean="0">
                <a:solidFill>
                  <a:srgbClr val="00703C"/>
                </a:solidFill>
              </a:rPr>
              <a:t>közművesítettséggel</a:t>
            </a:r>
            <a:r>
              <a:rPr lang="hu-HU" sz="1800" dirty="0" smtClean="0">
                <a:solidFill>
                  <a:srgbClr val="00703C"/>
                </a:solidFill>
              </a:rPr>
              <a:t>, melegvíz-ellátással és </a:t>
            </a:r>
            <a:r>
              <a:rPr lang="hu-HU" sz="1800" b="1" dirty="0" smtClean="0">
                <a:solidFill>
                  <a:srgbClr val="00703C"/>
                </a:solidFill>
              </a:rPr>
              <a:t>központos fűtési móddal </a:t>
            </a:r>
            <a:r>
              <a:rPr lang="hu-HU" sz="1800" dirty="0" smtClean="0">
                <a:solidFill>
                  <a:srgbClr val="00703C"/>
                </a:solidFill>
              </a:rPr>
              <a:t>rendelkezik.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b="1" dirty="0" smtClean="0">
                <a:solidFill>
                  <a:srgbClr val="00703C"/>
                </a:solidFill>
              </a:rPr>
              <a:t>Komfortos:</a:t>
            </a: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Az a lakás, amely legalább egy 12 m2-t meghaladó alapterületű lakószobával, főzőhelyiséggel, fürdőhelyiséggel és </a:t>
            </a:r>
            <a:r>
              <a:rPr lang="hu-HU" sz="1800" dirty="0" err="1" smtClean="0">
                <a:solidFill>
                  <a:srgbClr val="00703C"/>
                </a:solidFill>
              </a:rPr>
              <a:t>WC-vel</a:t>
            </a:r>
            <a:r>
              <a:rPr lang="hu-HU" sz="1800" dirty="0" smtClean="0">
                <a:solidFill>
                  <a:srgbClr val="00703C"/>
                </a:solidFill>
              </a:rPr>
              <a:t>, valamint </a:t>
            </a:r>
            <a:r>
              <a:rPr lang="hu-HU" sz="1800" dirty="0" err="1" smtClean="0">
                <a:solidFill>
                  <a:srgbClr val="00703C"/>
                </a:solidFill>
              </a:rPr>
              <a:t>közművesítettséggel</a:t>
            </a:r>
            <a:r>
              <a:rPr lang="hu-HU" sz="1800" dirty="0" smtClean="0">
                <a:solidFill>
                  <a:srgbClr val="00703C"/>
                </a:solidFill>
              </a:rPr>
              <a:t>, melegvíz-ellátással és </a:t>
            </a:r>
            <a:r>
              <a:rPr lang="hu-HU" sz="1800" b="1" dirty="0" smtClean="0">
                <a:solidFill>
                  <a:srgbClr val="00703C"/>
                </a:solidFill>
              </a:rPr>
              <a:t>egyedi fűtési móddal </a:t>
            </a:r>
            <a:r>
              <a:rPr lang="hu-HU" sz="1800" dirty="0" smtClean="0">
                <a:solidFill>
                  <a:srgbClr val="00703C"/>
                </a:solidFill>
              </a:rPr>
              <a:t>rendelkezik.</a:t>
            </a:r>
          </a:p>
        </p:txBody>
      </p:sp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4" name="Rectangle 6"/>
          <p:cNvSpPr>
            <a:spLocks noGrp="1" noChangeArrowheads="1"/>
          </p:cNvSpPr>
          <p:nvPr>
            <p:ph type="title"/>
          </p:nvPr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r>
              <a:rPr lang="hu-HU" sz="2600" dirty="0" smtClean="0"/>
              <a:t>Használt lakás vételár maximuma</a:t>
            </a:r>
            <a:endParaRPr lang="en-US" sz="2600" dirty="0"/>
          </a:p>
        </p:txBody>
      </p:sp>
      <p:pic>
        <p:nvPicPr>
          <p:cNvPr id="45058" name="Picture 2" descr="Családi otthonteremtési kedvezmény - CS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67251"/>
            <a:ext cx="9144000" cy="58907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97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</a:t>
            </a:r>
            <a:r>
              <a:rPr lang="hu-HU" sz="1800" b="1" dirty="0" smtClean="0">
                <a:solidFill>
                  <a:srgbClr val="00703C"/>
                </a:solidFill>
              </a:rPr>
              <a:t>meglévő</a:t>
            </a:r>
            <a:r>
              <a:rPr lang="hu-HU" sz="1800" dirty="0" smtClean="0">
                <a:solidFill>
                  <a:srgbClr val="00703C"/>
                </a:solidFill>
              </a:rPr>
              <a:t> (az igénylő tulajdonában álló), </a:t>
            </a:r>
            <a:r>
              <a:rPr lang="hu-HU" sz="1800" b="1" dirty="0" smtClean="0">
                <a:solidFill>
                  <a:srgbClr val="00703C"/>
                </a:solidFill>
              </a:rPr>
              <a:t>legalább komfortos</a:t>
            </a:r>
            <a:r>
              <a:rPr lang="hu-HU" sz="1800" dirty="0" smtClean="0">
                <a:solidFill>
                  <a:srgbClr val="00703C"/>
                </a:solidFill>
              </a:rPr>
              <a:t>, (vagy a bővítéssel komfortossá váló) használt lakás kérelem benyújtásának időpontját követően megkezdett bővítéséhez.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noProof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Bővítés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3528" y="4581128"/>
            <a:ext cx="8352928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Bővítésnek minősül az épület függőleges (emeletráépítés, tetőtér-beépítés) és/vagy vízszintes irányú (hozzáépítés) fűthető </a:t>
            </a:r>
            <a:r>
              <a:rPr lang="hu-HU" sz="1800" b="1" dirty="0" smtClean="0">
                <a:solidFill>
                  <a:srgbClr val="00703C"/>
                </a:solidFill>
              </a:rPr>
              <a:t>hasznos alapterületének legalább egy lakószobával történő növelése </a:t>
            </a:r>
            <a:r>
              <a:rPr lang="hu-HU" sz="1800" dirty="0" smtClean="0">
                <a:solidFill>
                  <a:srgbClr val="00703C"/>
                </a:solidFill>
              </a:rPr>
              <a:t>érdekében végzett építési tevékenység. Nem minősül bővítésnek a meglévő épület, épületrész vagy építmény átalakítása (</a:t>
            </a:r>
            <a:r>
              <a:rPr lang="hu-HU" sz="1800" dirty="0" err="1" smtClean="0">
                <a:solidFill>
                  <a:srgbClr val="00703C"/>
                </a:solidFill>
              </a:rPr>
              <a:t>pl</a:t>
            </a:r>
            <a:r>
              <a:rPr lang="hu-HU" sz="1800" dirty="0" smtClean="0">
                <a:solidFill>
                  <a:srgbClr val="00703C"/>
                </a:solidFill>
              </a:rPr>
              <a:t>: a terasz, gépjárműtároló beépítése, lakószobává alakítása, többlakásos épület esetében a szomszédos lakásból egy szobának a meglévő lakáshoz csatolása)</a:t>
            </a:r>
          </a:p>
        </p:txBody>
      </p:sp>
      <p:sp>
        <p:nvSpPr>
          <p:cNvPr id="8" name="Téglalap 7"/>
          <p:cNvSpPr/>
          <p:nvPr/>
        </p:nvSpPr>
        <p:spPr>
          <a:xfrm>
            <a:off x="323528" y="2636912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Bővítés esetén a hitelintézet által elfogadott bekerülési költség </a:t>
            </a:r>
            <a:r>
              <a:rPr lang="hu-HU" sz="1800" b="1" dirty="0" smtClean="0">
                <a:solidFill>
                  <a:srgbClr val="00703C"/>
                </a:solidFill>
              </a:rPr>
              <a:t>70%-át kell számlával </a:t>
            </a:r>
            <a:r>
              <a:rPr lang="hu-HU" sz="1800" dirty="0" smtClean="0">
                <a:solidFill>
                  <a:srgbClr val="00703C"/>
                </a:solidFill>
              </a:rPr>
              <a:t>igazolni, de az igénybe vehető támogatás összege nem haladhatja meg a </a:t>
            </a:r>
            <a:r>
              <a:rPr lang="hu-HU" sz="1800" b="1" dirty="0" smtClean="0">
                <a:solidFill>
                  <a:srgbClr val="00703C"/>
                </a:solidFill>
              </a:rPr>
              <a:t>számlával igazolt bekerülési költség 50 %-át.</a:t>
            </a:r>
          </a:p>
        </p:txBody>
      </p:sp>
      <p:pic>
        <p:nvPicPr>
          <p:cNvPr id="31746" name="Picture 2" descr="C:\Users\meszaroz\AppData\Local\Microsoft\Windows\Temporary Internet Files\Content.IE5\NUVJBA0U\450px-Green_exclamation_mark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060848"/>
            <a:ext cx="1584176" cy="23591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360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b="1" dirty="0" smtClean="0">
                <a:solidFill>
                  <a:srgbClr val="00703C"/>
                </a:solidFill>
              </a:rPr>
              <a:t>Életkori megkötéstől függetlenül </a:t>
            </a:r>
            <a:r>
              <a:rPr lang="hu-HU" sz="1800" dirty="0" smtClean="0">
                <a:solidFill>
                  <a:srgbClr val="00703C"/>
                </a:solidFill>
              </a:rPr>
              <a:t>a természetes személyek (házastársak, élettársak, egyedülállók) már </a:t>
            </a:r>
            <a:r>
              <a:rPr lang="hu-HU" sz="1800" b="1" dirty="0" smtClean="0">
                <a:solidFill>
                  <a:srgbClr val="00703C"/>
                </a:solidFill>
              </a:rPr>
              <a:t>meglévő gyermeke </a:t>
            </a:r>
            <a:r>
              <a:rPr lang="hu-HU" sz="1800" dirty="0" smtClean="0">
                <a:solidFill>
                  <a:srgbClr val="00703C"/>
                </a:solidFill>
              </a:rPr>
              <a:t>és/vagy a terhesség betöltött 24. hetét követően magzat vagy ikermagzat után, illetve- a kedvezményre vonatkozó kérelem benyújtásakor a </a:t>
            </a:r>
            <a:r>
              <a:rPr lang="hu-HU" sz="1800" b="1" dirty="0" smtClean="0">
                <a:solidFill>
                  <a:srgbClr val="00703C"/>
                </a:solidFill>
              </a:rPr>
              <a:t>40. életévüket be nem töltött házaspárok </a:t>
            </a:r>
            <a:r>
              <a:rPr lang="hu-HU" sz="1800" dirty="0" smtClean="0">
                <a:solidFill>
                  <a:srgbClr val="00703C"/>
                </a:solidFill>
              </a:rPr>
              <a:t>– a nevelt gyermekek számától függetlenül – </a:t>
            </a:r>
            <a:r>
              <a:rPr lang="hu-HU" sz="1800" b="1" dirty="0" smtClean="0">
                <a:solidFill>
                  <a:srgbClr val="00703C"/>
                </a:solidFill>
              </a:rPr>
              <a:t>legfeljebb két gyermek vállalásával.</a:t>
            </a:r>
            <a:endParaRPr lang="hu-HU" sz="1800" b="1" dirty="0" smtClean="0"/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Az a természetes személy veheti igénybe, akinek saját magának, házastársának, élettársának és kiskorú gyermekének, együttköltöző családtagjainak </a:t>
            </a:r>
            <a:r>
              <a:rPr lang="hu-HU" sz="1800" b="1" dirty="0" smtClean="0">
                <a:solidFill>
                  <a:srgbClr val="00703C"/>
                </a:solidFill>
              </a:rPr>
              <a:t>lakástulajdona, állandó használati joga nincs</a:t>
            </a:r>
            <a:r>
              <a:rPr lang="hu-HU" sz="1800" dirty="0" smtClean="0">
                <a:solidFill>
                  <a:srgbClr val="00703C"/>
                </a:solidFill>
              </a:rPr>
              <a:t>, illetve ezek bejegyzésére irányuló kérelem nincs folyamatban, továbbá önkormányzati tulajdonban lévő, illetőleg szolgálati vagy </a:t>
            </a:r>
            <a:r>
              <a:rPr lang="hu-HU" sz="1800" b="1" dirty="0" smtClean="0">
                <a:solidFill>
                  <a:srgbClr val="00703C"/>
                </a:solidFill>
              </a:rPr>
              <a:t>munkakörhöz kötött lakásra bérleti jogviszonya vagy lízingelt lakása nincs.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Kik igényelhetik?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pic>
        <p:nvPicPr>
          <p:cNvPr id="18436" name="Picture 4" descr="Csalá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078" y="4653136"/>
            <a:ext cx="2885306" cy="2169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360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Az alábbi lakástulajdon, illetve tulajdoni hányad közül legfeljebb az egyik pontban foglaltak fennállása megengedett: az igénylő, házastársa, élettársa, kiskorú gyermeke vagy más együttköltöző családtagja</a:t>
            </a:r>
          </a:p>
          <a:p>
            <a:pPr lvl="1" algn="just">
              <a:buFont typeface="Wingdings" pitchFamily="2" charset="2"/>
              <a:buChar char="Ø"/>
            </a:pPr>
            <a:r>
              <a:rPr lang="hu-HU" sz="1800" dirty="0" smtClean="0">
                <a:solidFill>
                  <a:srgbClr val="00703C"/>
                </a:solidFill>
              </a:rPr>
              <a:t> együttesen olyan lakásnak </a:t>
            </a:r>
            <a:r>
              <a:rPr lang="hu-HU" sz="1800" b="1" dirty="0" smtClean="0">
                <a:solidFill>
                  <a:srgbClr val="00703C"/>
                </a:solidFill>
              </a:rPr>
              <a:t>legfeljebb 50%-os</a:t>
            </a:r>
            <a:r>
              <a:rPr lang="hu-HU" sz="1800" dirty="0" smtClean="0">
                <a:solidFill>
                  <a:srgbClr val="00703C"/>
                </a:solidFill>
              </a:rPr>
              <a:t> mértékben tulajdonosa, amelyet </a:t>
            </a:r>
            <a:r>
              <a:rPr lang="hu-HU" sz="1800" b="1" dirty="0" smtClean="0">
                <a:solidFill>
                  <a:srgbClr val="00703C"/>
                </a:solidFill>
              </a:rPr>
              <a:t>tulajdonközösség megszüntetése vagy öröklés </a:t>
            </a:r>
            <a:r>
              <a:rPr lang="hu-HU" sz="1800" dirty="0" smtClean="0">
                <a:solidFill>
                  <a:srgbClr val="00703C"/>
                </a:solidFill>
              </a:rPr>
              <a:t>útján szerzett,</a:t>
            </a:r>
          </a:p>
          <a:p>
            <a:pPr lvl="1" algn="just">
              <a:buFont typeface="Wingdings" pitchFamily="2" charset="2"/>
              <a:buChar char="Ø"/>
            </a:pPr>
            <a:r>
              <a:rPr lang="hu-HU" sz="1800" dirty="0" smtClean="0">
                <a:solidFill>
                  <a:srgbClr val="00703C"/>
                </a:solidFill>
              </a:rPr>
              <a:t> tulajdonában lévő </a:t>
            </a:r>
            <a:r>
              <a:rPr lang="hu-HU" sz="1800" b="1" dirty="0" smtClean="0">
                <a:solidFill>
                  <a:srgbClr val="00703C"/>
                </a:solidFill>
              </a:rPr>
              <a:t>lakás lebontását </a:t>
            </a:r>
            <a:r>
              <a:rPr lang="hu-HU" sz="1800" dirty="0" smtClean="0">
                <a:solidFill>
                  <a:srgbClr val="00703C"/>
                </a:solidFill>
              </a:rPr>
              <a:t>a települési önkormányzat jegyzője elrendelte vagy engedélyezte,</a:t>
            </a:r>
          </a:p>
          <a:p>
            <a:pPr lvl="1" algn="just">
              <a:buFont typeface="Wingdings" pitchFamily="2" charset="2"/>
              <a:buChar char="Ø"/>
            </a:pPr>
            <a:r>
              <a:rPr lang="hu-HU" sz="1800" dirty="0" smtClean="0">
                <a:solidFill>
                  <a:srgbClr val="00703C"/>
                </a:solidFill>
              </a:rPr>
              <a:t> lakását legalább két éve </a:t>
            </a:r>
            <a:r>
              <a:rPr lang="hu-HU" sz="1800" b="1" dirty="0" smtClean="0">
                <a:solidFill>
                  <a:srgbClr val="00703C"/>
                </a:solidFill>
              </a:rPr>
              <a:t>haszonélvezettel terhelten örökölte </a:t>
            </a:r>
            <a:r>
              <a:rPr lang="hu-HU" sz="1800" dirty="0" smtClean="0">
                <a:solidFill>
                  <a:srgbClr val="00703C"/>
                </a:solidFill>
              </a:rPr>
              <a:t>vagy ajándékozás jogcímén szerezte és a </a:t>
            </a:r>
            <a:r>
              <a:rPr lang="hu-HU" sz="1800" b="1" dirty="0" smtClean="0">
                <a:solidFill>
                  <a:srgbClr val="00703C"/>
                </a:solidFill>
              </a:rPr>
              <a:t>haszonélvező a lakásban lakik.</a:t>
            </a:r>
          </a:p>
          <a:p>
            <a:pPr algn="just">
              <a:buFont typeface="Wingdings" pitchFamily="2" charset="2"/>
              <a:buChar char="Ø"/>
            </a:pPr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Az előző pontokban foglaltakon túlmenően</a:t>
            </a:r>
          </a:p>
          <a:p>
            <a:pPr lvl="1" algn="just">
              <a:buFont typeface="Wingdings" pitchFamily="2" charset="2"/>
              <a:buChar char="Ø"/>
            </a:pPr>
            <a:r>
              <a:rPr lang="hu-HU" sz="1800" dirty="0" smtClean="0">
                <a:solidFill>
                  <a:srgbClr val="00703C"/>
                </a:solidFill>
              </a:rPr>
              <a:t> lakáscsere esetén csak a csereszerződés tárgyát képező lakás,</a:t>
            </a:r>
          </a:p>
          <a:p>
            <a:pPr lvl="1" algn="just">
              <a:buFont typeface="Wingdings" pitchFamily="2" charset="2"/>
              <a:buChar char="Ø"/>
            </a:pPr>
            <a:r>
              <a:rPr lang="hu-HU" sz="1800" dirty="0" smtClean="0">
                <a:solidFill>
                  <a:srgbClr val="00703C"/>
                </a:solidFill>
              </a:rPr>
              <a:t> bővítés esetén csak a bővítendő lakás van a tulajdonában.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Kik igényelhetik?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pic>
        <p:nvPicPr>
          <p:cNvPr id="6" name="Kép 5" descr="718x445xbigstock-Legal-document-for-sale-11129423-718x445_jpg_pagespeed_ic_cHKsBTnB4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72328"/>
            <a:ext cx="9144000" cy="198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A családok otthonteremtési kedvezményével épített/vásárolt/bővített lakásban az </a:t>
            </a:r>
            <a:r>
              <a:rPr lang="hu-HU" sz="1800" b="1" dirty="0" smtClean="0">
                <a:solidFill>
                  <a:srgbClr val="00703C"/>
                </a:solidFill>
              </a:rPr>
              <a:t>igénylőnek</a:t>
            </a:r>
            <a:r>
              <a:rPr lang="hu-HU" sz="1800" dirty="0" smtClean="0">
                <a:solidFill>
                  <a:srgbClr val="00703C"/>
                </a:solidFill>
              </a:rPr>
              <a:t> (támogatott személynek) </a:t>
            </a:r>
            <a:r>
              <a:rPr lang="hu-HU" sz="1800" b="1" dirty="0" smtClean="0">
                <a:solidFill>
                  <a:srgbClr val="00703C"/>
                </a:solidFill>
              </a:rPr>
              <a:t>legalább 50%-os </a:t>
            </a:r>
            <a:r>
              <a:rPr lang="hu-HU" sz="1800" dirty="0" smtClean="0">
                <a:solidFill>
                  <a:srgbClr val="00703C"/>
                </a:solidFill>
              </a:rPr>
              <a:t>tulajdoni hányaddal kell rendelkeznie. </a:t>
            </a:r>
            <a:r>
              <a:rPr lang="hu-HU" sz="1800" b="1" dirty="0" smtClean="0">
                <a:solidFill>
                  <a:srgbClr val="00703C"/>
                </a:solidFill>
              </a:rPr>
              <a:t>Házaspár, illetve élettársak </a:t>
            </a:r>
            <a:r>
              <a:rPr lang="hu-HU" sz="1800" dirty="0" smtClean="0">
                <a:solidFill>
                  <a:srgbClr val="00703C"/>
                </a:solidFill>
              </a:rPr>
              <a:t>esetén a lakásban </a:t>
            </a:r>
            <a:r>
              <a:rPr lang="hu-HU" sz="1800" b="1" dirty="0" smtClean="0">
                <a:solidFill>
                  <a:srgbClr val="00703C"/>
                </a:solidFill>
              </a:rPr>
              <a:t>mindkét félnek </a:t>
            </a:r>
            <a:r>
              <a:rPr lang="hu-HU" sz="1800" dirty="0" smtClean="0">
                <a:solidFill>
                  <a:srgbClr val="00703C"/>
                </a:solidFill>
              </a:rPr>
              <a:t>az ingatlan-nyilvántartásban bejegyzett tulajdonjoggal kell rendelkeznie. A lakásban az </a:t>
            </a:r>
            <a:r>
              <a:rPr lang="hu-HU" sz="1800" b="1" dirty="0" smtClean="0">
                <a:solidFill>
                  <a:srgbClr val="00703C"/>
                </a:solidFill>
              </a:rPr>
              <a:t>igénylőn </a:t>
            </a:r>
            <a:r>
              <a:rPr lang="hu-HU" sz="1800" dirty="0" smtClean="0">
                <a:solidFill>
                  <a:srgbClr val="00703C"/>
                </a:solidFill>
              </a:rPr>
              <a:t>(támogatott személyen) </a:t>
            </a:r>
            <a:r>
              <a:rPr lang="hu-HU" sz="1800" b="1" dirty="0" smtClean="0">
                <a:solidFill>
                  <a:srgbClr val="00703C"/>
                </a:solidFill>
              </a:rPr>
              <a:t>kívül </a:t>
            </a:r>
            <a:r>
              <a:rPr lang="hu-HU" sz="1800" dirty="0" smtClean="0">
                <a:solidFill>
                  <a:srgbClr val="00703C"/>
                </a:solidFill>
              </a:rPr>
              <a:t>csak az általa </a:t>
            </a:r>
            <a:r>
              <a:rPr lang="hu-HU" sz="1800" b="1" dirty="0" smtClean="0">
                <a:solidFill>
                  <a:srgbClr val="00703C"/>
                </a:solidFill>
              </a:rPr>
              <a:t>eltartott gyermeke</a:t>
            </a:r>
            <a:r>
              <a:rPr lang="hu-HU" sz="1800" dirty="0" smtClean="0">
                <a:solidFill>
                  <a:srgbClr val="00703C"/>
                </a:solidFill>
              </a:rPr>
              <a:t> szerezhet tulajdont.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Ki szerezhet tulajdont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pic>
        <p:nvPicPr>
          <p:cNvPr id="16386" name="Picture 2" descr="https://encrypted-tbn3.gstatic.com/images?q=tbn:ANd9GcQ06fd3PPuuDQHm2Ebw8HXaIhTseT8w4AsSAmiPIsJk_9C55klH2CIQzn5f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645024"/>
            <a:ext cx="2448272" cy="2612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419703" y="1303819"/>
            <a:ext cx="8184205" cy="4431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u-HU" sz="1800" dirty="0" smtClean="0">
                <a:solidFill>
                  <a:srgbClr val="00703C"/>
                </a:solidFill>
              </a:rPr>
              <a:t>Igénylő a támogatás iránti kérelem benyújtásának időpontjában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hu-HU" sz="1800" dirty="0" smtClean="0">
                <a:solidFill>
                  <a:srgbClr val="00703C"/>
                </a:solidFill>
              </a:rPr>
              <a:t> szerepel az adózás rendjéről szóló 2003. évi XCII. törvény 178. § 32. pontja szerinti köztartozásmentes adózói adatbázisban, vagy a NAV által kiállított, </a:t>
            </a:r>
            <a:r>
              <a:rPr lang="hu-HU" sz="1800" b="1" dirty="0" smtClean="0">
                <a:solidFill>
                  <a:srgbClr val="00703C"/>
                </a:solidFill>
              </a:rPr>
              <a:t>15 napnál</a:t>
            </a:r>
            <a:r>
              <a:rPr lang="hu-HU" sz="1800" dirty="0" smtClean="0">
                <a:solidFill>
                  <a:srgbClr val="00703C"/>
                </a:solidFill>
              </a:rPr>
              <a:t> nem régebbi okirattal igazolja, hogy </a:t>
            </a:r>
            <a:r>
              <a:rPr lang="hu-HU" sz="1800" b="1" dirty="0" smtClean="0">
                <a:solidFill>
                  <a:srgbClr val="00703C"/>
                </a:solidFill>
              </a:rPr>
              <a:t>nincs nyilvántartott köztartozása,</a:t>
            </a:r>
          </a:p>
          <a:p>
            <a:pPr algn="just">
              <a:buFont typeface="Wingdings" pitchFamily="2" charset="2"/>
              <a:buChar char="Ø"/>
            </a:pPr>
            <a:endParaRPr lang="hu-HU" sz="1800" dirty="0" smtClean="0">
              <a:solidFill>
                <a:srgbClr val="00703C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hu-HU" sz="1800" dirty="0" smtClean="0">
                <a:solidFill>
                  <a:srgbClr val="00703C"/>
                </a:solidFill>
              </a:rPr>
              <a:t> az illetékes egészségpénztári feladatokat ellátó fővárosi és megyei kormányhivatal által a biztosított kérelmére 3 munkanapon belül kiállított 15 napnál nem régebbi okirattal igazolja a </a:t>
            </a:r>
            <a:r>
              <a:rPr lang="hu-HU" sz="1800" b="1" dirty="0" smtClean="0">
                <a:solidFill>
                  <a:srgbClr val="00703C"/>
                </a:solidFill>
              </a:rPr>
              <a:t>legalább 180 napos, folyamatos TB jogviszonyának fennállását</a:t>
            </a:r>
            <a:r>
              <a:rPr lang="hu-HU" sz="1800" dirty="0" smtClean="0">
                <a:solidFill>
                  <a:srgbClr val="00703C"/>
                </a:solidFill>
              </a:rPr>
              <a:t> (ideérte azt az esetet is, ha legfeljebb 15 nap megszakítás van a legalább 180 nap TB jogviszonyban).</a:t>
            </a:r>
          </a:p>
          <a:p>
            <a:pPr algn="just"/>
            <a:endParaRPr lang="hu-HU" sz="1800" dirty="0" smtClean="0">
              <a:solidFill>
                <a:srgbClr val="00703C"/>
              </a:solidFill>
            </a:endParaRPr>
          </a:p>
          <a:p>
            <a:pPr algn="just"/>
            <a:endParaRPr lang="hu-HU" sz="1800" b="1" dirty="0" smtClean="0">
              <a:solidFill>
                <a:srgbClr val="00703C"/>
              </a:solidFill>
            </a:endParaRPr>
          </a:p>
          <a:p>
            <a:pPr algn="ctr"/>
            <a:r>
              <a:rPr lang="hu-HU" sz="1800" b="1" dirty="0" smtClean="0">
                <a:solidFill>
                  <a:srgbClr val="00703C"/>
                </a:solidFill>
              </a:rPr>
              <a:t>Házaspárok és élettársak esetén elegendő, ha legalább az egyik fél igazolni tudja a legalább 180 napos, folyamatos TB jogviszonyt.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50005" y="319884"/>
            <a:ext cx="8459788" cy="99853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600" b="1" kern="0" dirty="0" smtClean="0">
                <a:solidFill>
                  <a:srgbClr val="00703C"/>
                </a:solidFill>
                <a:ea typeface="ＭＳ Ｐゴシック" charset="0"/>
                <a:cs typeface="+mj-cs"/>
              </a:rPr>
              <a:t>Milyen egyéb feltételeknek kell eleget tenni?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ＭＳ Ｐゴシック" charset="0"/>
              <a:cs typeface="+mj-cs"/>
            </a:endParaRPr>
          </a:p>
        </p:txBody>
      </p:sp>
      <p:pic>
        <p:nvPicPr>
          <p:cNvPr id="15362" name="Picture 2" descr="Köztartozás mentesek vagyunk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619672" cy="17282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BER_Master_internal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2410</Words>
  <Application>Microsoft Office PowerPoint</Application>
  <PresentationFormat>Diavetítés a képernyőre (4:3 oldalarány)</PresentationFormat>
  <Paragraphs>244</Paragraphs>
  <Slides>23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SBER_Master_internal</vt:lpstr>
      <vt:lpstr>1. dia</vt:lpstr>
      <vt:lpstr>2. dia</vt:lpstr>
      <vt:lpstr>3. dia</vt:lpstr>
      <vt:lpstr>Használt lakás vételár maximuma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Miért Sberbank?</vt:lpstr>
      <vt:lpstr>21. dia</vt:lpstr>
      <vt:lpstr>Igényelhető-e a CSOK?</vt:lpstr>
      <vt:lpstr>Igényelhető-e a CSOK?</vt:lpstr>
    </vt:vector>
  </TitlesOfParts>
  <Company>Test Tester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ДОКЛАДА  ИЛИ ПРЕЗЕНТАЦИИ</dc:title>
  <dc:creator>Test Tester</dc:creator>
  <cp:lastModifiedBy>meszaroz</cp:lastModifiedBy>
  <cp:revision>379</cp:revision>
  <cp:lastPrinted>2014-05-15T09:26:56Z</cp:lastPrinted>
  <dcterms:created xsi:type="dcterms:W3CDTF">2009-12-17T07:12:41Z</dcterms:created>
  <dcterms:modified xsi:type="dcterms:W3CDTF">2015-07-15T09:44:04Z</dcterms:modified>
</cp:coreProperties>
</file>