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57"/>
  </p:notesMasterIdLst>
  <p:handoutMasterIdLst>
    <p:handoutMasterId r:id="rId58"/>
  </p:handoutMasterIdLst>
  <p:sldIdLst>
    <p:sldId id="260" r:id="rId2"/>
    <p:sldId id="285" r:id="rId3"/>
    <p:sldId id="319" r:id="rId4"/>
    <p:sldId id="344" r:id="rId5"/>
    <p:sldId id="345" r:id="rId6"/>
    <p:sldId id="368" r:id="rId7"/>
    <p:sldId id="347" r:id="rId8"/>
    <p:sldId id="348" r:id="rId9"/>
    <p:sldId id="349" r:id="rId10"/>
    <p:sldId id="360" r:id="rId11"/>
    <p:sldId id="371" r:id="rId12"/>
    <p:sldId id="350" r:id="rId13"/>
    <p:sldId id="372" r:id="rId14"/>
    <p:sldId id="351" r:id="rId15"/>
    <p:sldId id="373" r:id="rId16"/>
    <p:sldId id="374" r:id="rId17"/>
    <p:sldId id="352" r:id="rId18"/>
    <p:sldId id="375" r:id="rId19"/>
    <p:sldId id="376" r:id="rId20"/>
    <p:sldId id="355" r:id="rId21"/>
    <p:sldId id="377" r:id="rId22"/>
    <p:sldId id="378" r:id="rId23"/>
    <p:sldId id="356" r:id="rId24"/>
    <p:sldId id="359" r:id="rId25"/>
    <p:sldId id="361" r:id="rId26"/>
    <p:sldId id="363" r:id="rId27"/>
    <p:sldId id="365" r:id="rId28"/>
    <p:sldId id="366" r:id="rId29"/>
    <p:sldId id="369" r:id="rId30"/>
    <p:sldId id="367" r:id="rId31"/>
    <p:sldId id="364" r:id="rId32"/>
    <p:sldId id="370" r:id="rId33"/>
    <p:sldId id="381" r:id="rId34"/>
    <p:sldId id="379" r:id="rId35"/>
    <p:sldId id="380" r:id="rId36"/>
    <p:sldId id="343" r:id="rId37"/>
    <p:sldId id="342" r:id="rId38"/>
    <p:sldId id="290" r:id="rId39"/>
    <p:sldId id="291" r:id="rId40"/>
    <p:sldId id="292" r:id="rId41"/>
    <p:sldId id="293" r:id="rId42"/>
    <p:sldId id="294" r:id="rId43"/>
    <p:sldId id="322" r:id="rId44"/>
    <p:sldId id="303" r:id="rId45"/>
    <p:sldId id="304" r:id="rId46"/>
    <p:sldId id="305" r:id="rId47"/>
    <p:sldId id="321" r:id="rId48"/>
    <p:sldId id="295" r:id="rId49"/>
    <p:sldId id="296" r:id="rId50"/>
    <p:sldId id="297" r:id="rId51"/>
    <p:sldId id="300" r:id="rId52"/>
    <p:sldId id="306" r:id="rId53"/>
    <p:sldId id="301" r:id="rId54"/>
    <p:sldId id="302" r:id="rId55"/>
    <p:sldId id="284" r:id="rId56"/>
  </p:sldIdLst>
  <p:sldSz cx="9144000" cy="6858000" type="screen4x3"/>
  <p:notesSz cx="6735763" cy="9866313"/>
  <p:defaultTextStyle>
    <a:defPPr>
      <a:defRPr lang="ru-RU"/>
    </a:defPPr>
    <a:lvl1pPr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Wingdings" pitchFamily="2" charset="2"/>
      <a:buChar char="§"/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00703C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os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03C"/>
    <a:srgbClr val="7DC244"/>
    <a:srgbClr val="FF9900"/>
    <a:srgbClr val="FFEB00"/>
    <a:srgbClr val="439639"/>
    <a:srgbClr val="F69800"/>
    <a:srgbClr val="E2ECD8"/>
    <a:srgbClr val="D7E9C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4" y="-780"/>
      </p:cViewPr>
      <p:guideLst>
        <p:guide orient="horz" pos="2160"/>
        <p:guide orient="horz" pos="2478"/>
        <p:guide orient="horz" pos="2795"/>
        <p:guide orient="horz" pos="3119"/>
        <p:guide orient="horz" pos="3430"/>
        <p:guide orient="horz" pos="3748"/>
        <p:guide orient="horz" pos="4080"/>
        <p:guide orient="horz" pos="1836"/>
        <p:guide pos="2880"/>
        <p:guide pos="2440"/>
        <p:guide pos="3324"/>
        <p:guide pos="3768"/>
        <p:guide pos="4212"/>
        <p:guide pos="4657"/>
        <p:guide pos="5148"/>
        <p:guide pos="554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7.xml"/><Relationship Id="rId3" Type="http://schemas.openxmlformats.org/officeDocument/2006/relationships/slide" Target="slides/slide11.xml"/><Relationship Id="rId7" Type="http://schemas.openxmlformats.org/officeDocument/2006/relationships/slide" Target="slides/slide4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36.xml"/><Relationship Id="rId5" Type="http://schemas.openxmlformats.org/officeDocument/2006/relationships/slide" Target="slides/slide33.xml"/><Relationship Id="rId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2221E297-4B56-4833-858A-5C5DD2328C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525" y="4686300"/>
            <a:ext cx="493871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  <a:ea typeface="ヒラギノ角ゴ Pro W3" pitchFamily="-128" charset="-128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ea typeface="ヒラギノ角ゴ Pro W3" charset="-128"/>
              </a:defRPr>
            </a:lvl1pPr>
          </a:lstStyle>
          <a:p>
            <a:pPr>
              <a:defRPr/>
            </a:pPr>
            <a:fld id="{949630D0-808B-4142-9752-B01DCF963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7310B1-64E7-4DB5-8F00-3CABB3CCA167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593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38512-6448-4627-B0D6-81FFD73226AD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2072E28F-FC12-4B3D-8F86-8F895C1966C0}" type="slidenum">
              <a:rPr lang="ru-RU" sz="1200">
                <a:solidFill>
                  <a:schemeClr val="tx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ru-RU" sz="1200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92DF1A43-9EE7-4420-9F34-1A60B89939DF}" type="slidenum">
              <a:rPr lang="ru-RU" sz="1200">
                <a:solidFill>
                  <a:schemeClr val="tx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ru-RU" sz="1200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16350" y="937260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18A07BF1-0E58-4E26-BA91-B1CECB65B79D}" type="slidenum">
              <a:rPr lang="ru-RU" sz="1200">
                <a:solidFill>
                  <a:schemeClr val="tx1"/>
                </a:solidFill>
                <a:ea typeface="ヒラギノ角ゴ Pro W3" charset="-128"/>
              </a:rPr>
              <a:pPr algn="r">
                <a:spcBef>
                  <a:spcPct val="0"/>
                </a:spcBef>
                <a:buFontTx/>
                <a:buNone/>
              </a:pPr>
              <a:t>33</a:t>
            </a:fld>
            <a:endParaRPr lang="ru-RU" sz="1200">
              <a:solidFill>
                <a:schemeClr val="tx1"/>
              </a:solidFill>
              <a:ea typeface="ヒラギノ角ゴ Pro W3" charset="-128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53756B-CBE3-4AAD-BF0A-F5FBCA90B396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8AE3F-2DE1-4668-AC02-49F191CCA7D5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C9BE88-0876-4785-A0FA-E93D6ACB39B8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latin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83363" y="393700"/>
            <a:ext cx="1874837" cy="5607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57263" y="393700"/>
            <a:ext cx="5473700" cy="5607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57263" y="1711325"/>
            <a:ext cx="7500937" cy="4289425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7500937" cy="206851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957263" y="3932238"/>
            <a:ext cx="7500937" cy="20685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57275" y="393700"/>
            <a:ext cx="5603875" cy="6731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</a:defRPr>
            </a:lvl1pPr>
            <a:lvl2pPr>
              <a:defRPr baseline="0">
                <a:latin typeface="Arial" pitchFamily="34" charset="0"/>
              </a:defRPr>
            </a:lvl2pPr>
            <a:lvl3pPr>
              <a:defRPr baseline="0">
                <a:latin typeface="Arial" pitchFamily="34" charset="0"/>
              </a:defRPr>
            </a:lvl3pPr>
            <a:lvl4pPr>
              <a:defRPr baseline="0">
                <a:latin typeface="Arial" pitchFamily="34" charset="0"/>
              </a:defRPr>
            </a:lvl4pPr>
            <a:lvl5pPr>
              <a:defRPr baseline="0">
                <a:latin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57263" y="1711325"/>
            <a:ext cx="3673475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3138" y="1711325"/>
            <a:ext cx="3675062" cy="4289425"/>
          </a:xfrm>
        </p:spPr>
        <p:txBody>
          <a:bodyPr/>
          <a:lstStyle>
            <a:lvl1pPr>
              <a:defRPr sz="2800" baseline="0">
                <a:latin typeface="Arial" pitchFamily="34" charset="0"/>
              </a:defRPr>
            </a:lvl1pPr>
            <a:lvl2pPr>
              <a:defRPr sz="2400" baseline="0">
                <a:latin typeface="Arial" pitchFamily="34" charset="0"/>
              </a:defRPr>
            </a:lvl2pPr>
            <a:lvl3pPr>
              <a:defRPr sz="2000" baseline="0">
                <a:latin typeface="Arial" pitchFamily="34" charset="0"/>
              </a:defRPr>
            </a:lvl3pPr>
            <a:lvl4pPr>
              <a:defRPr sz="1800" baseline="0">
                <a:latin typeface="Arial" pitchFamily="34" charset="0"/>
              </a:defRPr>
            </a:lvl4pPr>
            <a:lvl5pPr>
              <a:defRPr sz="1800" baseline="0">
                <a:latin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latin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LEFT_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3" descr="LEFT_01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333375"/>
            <a:ext cx="64611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57275" y="393700"/>
            <a:ext cx="56038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7263" y="1711325"/>
            <a:ext cx="750093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1066800" y="1014413"/>
            <a:ext cx="7689850" cy="0"/>
          </a:xfrm>
          <a:prstGeom prst="line">
            <a:avLst/>
          </a:prstGeom>
          <a:noFill/>
          <a:ln w="28575">
            <a:solidFill>
              <a:srgbClr val="00703C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AT" sz="12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1014413"/>
            <a:ext cx="65246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de-AT" sz="1200">
              <a:solidFill>
                <a:schemeClr val="bg1"/>
              </a:solidFill>
              <a:ea typeface="ＭＳ Ｐゴシック" charset="-128"/>
            </a:endParaRPr>
          </a:p>
        </p:txBody>
      </p:sp>
      <p:grpSp>
        <p:nvGrpSpPr>
          <p:cNvPr id="1032" name="Group 13"/>
          <p:cNvGrpSpPr>
            <a:grpSpLocks/>
          </p:cNvGrpSpPr>
          <p:nvPr userDrawn="1"/>
        </p:nvGrpSpPr>
        <p:grpSpPr bwMode="auto">
          <a:xfrm>
            <a:off x="8096250" y="6242050"/>
            <a:ext cx="1047750" cy="241300"/>
            <a:chOff x="5100" y="3932"/>
            <a:chExt cx="660" cy="152"/>
          </a:xfrm>
        </p:grpSpPr>
        <p:sp>
          <p:nvSpPr>
            <p:cNvPr id="1035" name="AutoShape 2"/>
            <p:cNvSpPr>
              <a:spLocks noChangeArrowheads="1"/>
            </p:cNvSpPr>
            <p:nvPr userDrawn="1"/>
          </p:nvSpPr>
          <p:spPr bwMode="auto">
            <a:xfrm>
              <a:off x="5100" y="3932"/>
              <a:ext cx="660" cy="152"/>
            </a:xfrm>
            <a:prstGeom prst="roundRect">
              <a:avLst>
                <a:gd name="adj" fmla="val 37500"/>
              </a:avLst>
            </a:prstGeom>
            <a:solidFill>
              <a:srgbClr val="7DC244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sz="2400">
                <a:solidFill>
                  <a:schemeClr val="tx1"/>
                </a:solidFill>
                <a:ea typeface="ヒラギノ角ゴ Pro W3" charset="-128"/>
              </a:endParaRPr>
            </a:p>
          </p:txBody>
        </p:sp>
        <p:sp>
          <p:nvSpPr>
            <p:cNvPr id="1036" name="Rectangle 11"/>
            <p:cNvSpPr>
              <a:spLocks noChangeArrowheads="1"/>
            </p:cNvSpPr>
            <p:nvPr userDrawn="1"/>
          </p:nvSpPr>
          <p:spPr bwMode="auto">
            <a:xfrm>
              <a:off x="5664" y="3932"/>
              <a:ext cx="96" cy="152"/>
            </a:xfrm>
            <a:prstGeom prst="rect">
              <a:avLst/>
            </a:prstGeom>
            <a:solidFill>
              <a:srgbClr val="7DC244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lnSpc>
                  <a:spcPct val="90000"/>
                </a:lnSpc>
                <a:spcBef>
                  <a:spcPct val="0"/>
                </a:spcBef>
                <a:buFontTx/>
                <a:buNone/>
                <a:defRPr/>
              </a:pPr>
              <a:endParaRPr lang="en-US" sz="1200">
                <a:solidFill>
                  <a:schemeClr val="bg1"/>
                </a:solidFill>
                <a:ea typeface="ＭＳ Ｐゴシック" charset="-128"/>
              </a:endParaRPr>
            </a:p>
          </p:txBody>
        </p:sp>
      </p:grpSp>
      <p:sp>
        <p:nvSpPr>
          <p:cNvPr id="1033" name="Rectangle 19"/>
          <p:cNvSpPr>
            <a:spLocks noChangeArrowheads="1"/>
          </p:cNvSpPr>
          <p:nvPr userDrawn="1"/>
        </p:nvSpPr>
        <p:spPr bwMode="auto">
          <a:xfrm>
            <a:off x="8197850" y="6224588"/>
            <a:ext cx="641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fld id="{56D62B93-7BD4-4302-A69C-631AD3C1F5D0}" type="slidenum">
              <a:rPr lang="ru-RU" sz="1200" b="1">
                <a:solidFill>
                  <a:schemeClr val="bg1"/>
                </a:solidFill>
                <a:ea typeface="ヒラギノ角ゴ Pro W3" charset="-128"/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ru-RU" sz="1200">
              <a:solidFill>
                <a:schemeClr val="bg1"/>
              </a:solidFill>
              <a:ea typeface="ヒラギノ角ゴ Pro W3" charset="-128"/>
            </a:endParaRPr>
          </a:p>
        </p:txBody>
      </p:sp>
      <p:pic>
        <p:nvPicPr>
          <p:cNvPr id="1034" name="Bild 1" descr="PLI_4CO.wmf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75463" y="404813"/>
            <a:ext cx="1868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03C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rgbClr val="007341"/>
          </a:solidFill>
          <a:latin typeface="Arial" charset="0"/>
          <a:ea typeface="ヒラギノ角ゴ Pro W3" pitchFamily="-128" charset="-128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800">
          <a:solidFill>
            <a:srgbClr val="00703C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00703C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sz="2000">
          <a:solidFill>
            <a:srgbClr val="00703C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rgbClr val="404040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rgbClr val="404040"/>
          </a:solidFill>
          <a:latin typeface="+mn-lt"/>
          <a:ea typeface="ＭＳ Ｐゴシック" charset="0"/>
        </a:defRPr>
      </a:lvl5pPr>
      <a:lvl6pPr marL="2438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6pPr>
      <a:lvl7pPr marL="2895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7pPr>
      <a:lvl8pPr marL="3352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8pPr>
      <a:lvl9pPr marL="3810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defRPr sz="2000">
          <a:solidFill>
            <a:srgbClr val="40404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mailto:laszlo.benedek@sberbank.hu" TargetMode="External"/><Relationship Id="rId2" Type="http://schemas.openxmlformats.org/officeDocument/2006/relationships/hyperlink" Target="http://www.sberbank.hu/partnerporta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oland.patakfalvi@sberbank.h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053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5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6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7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8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59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060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>
              <a:defRPr/>
            </a:pPr>
            <a:r>
              <a:rPr lang="hu-HU" sz="4000" kern="1200" dirty="0" smtClean="0">
                <a:latin typeface="+mn-lt"/>
                <a:ea typeface="ＭＳ Ｐゴシック"/>
              </a:rPr>
              <a:t>Partner a növekedésben! </a:t>
            </a:r>
            <a:endParaRPr lang="en-US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Finanszírozási arányok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1267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 finanszírozás alapja az értékbecslő által meghatározott forgalmi érték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maximális finanszírozási arány: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település nagysága/besorolása alapján 65-70%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Budapesten 70%</a:t>
            </a:r>
          </a:p>
          <a:p>
            <a:pPr marL="381000" lvl="1" indent="-381000"/>
            <a:endParaRPr lang="hu-HU" sz="1800" b="1" smtClean="0">
              <a:ea typeface="ＭＳ Ｐゴシック" pitchFamily="34" charset="-128"/>
            </a:endParaRP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293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294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295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296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297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298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299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2300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2292" name="Title 1"/>
          <p:cNvSpPr>
            <a:spLocks noGrp="1"/>
          </p:cNvSpPr>
          <p:nvPr>
            <p:ph type="ctrTitle" idx="4294967295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/>
            <a:r>
              <a:rPr lang="hu-HU" sz="4000" smtClean="0">
                <a:ea typeface="ＭＳ Ｐゴシック" pitchFamily="34" charset="-128"/>
              </a:rPr>
              <a:t>PRIORITY LAKÁSHITEL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Priority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3315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6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 banknál elérhető legkedvezőbb lakáshitel árazás, nagy értékű ingatlan vásárlásához</a:t>
            </a:r>
          </a:p>
          <a:p>
            <a:pPr marL="381000" lvl="1" indent="-381000">
              <a:lnSpc>
                <a:spcPct val="16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300 000 Ft/hó nettó magyarországi önálló jövedelemmel rendelkezik</a:t>
            </a:r>
          </a:p>
          <a:p>
            <a:pPr marL="381000" lvl="1" indent="-381000">
              <a:lnSpc>
                <a:spcPct val="16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300 000 Ft/hó jóváírást/befizetést vállal a törlesztőszámlára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Priority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4339" name="Tartalom helye 4"/>
          <p:cNvSpPr>
            <a:spLocks/>
          </p:cNvSpPr>
          <p:nvPr/>
        </p:nvSpPr>
        <p:spPr bwMode="auto">
          <a:xfrm>
            <a:off x="900113" y="1196975"/>
            <a:ext cx="75009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1000" lvl="1" indent="-381000">
              <a:lnSpc>
                <a:spcPct val="160000"/>
              </a:lnSpc>
            </a:pPr>
            <a:r>
              <a:rPr lang="hu-HU"/>
              <a:t>hitelcél/fedezeti ingatlan min. 18 millió Ft forgalmi értékű</a:t>
            </a:r>
          </a:p>
          <a:p>
            <a:pPr marL="381000" lvl="1" indent="-381000">
              <a:lnSpc>
                <a:spcPct val="160000"/>
              </a:lnSpc>
            </a:pPr>
            <a:r>
              <a:rPr lang="hu-HU"/>
              <a:t>futamidő: 5-30 év</a:t>
            </a:r>
          </a:p>
          <a:p>
            <a:pPr marL="381000" lvl="1" indent="-381000">
              <a:lnSpc>
                <a:spcPct val="160000"/>
              </a:lnSpc>
            </a:pPr>
            <a:r>
              <a:rPr lang="hu-HU"/>
              <a:t>türelmi idő: max. 24 hónap</a:t>
            </a:r>
          </a:p>
          <a:p>
            <a:pPr marL="381000" lvl="1" indent="-381000">
              <a:lnSpc>
                <a:spcPct val="160000"/>
              </a:lnSpc>
            </a:pPr>
            <a:r>
              <a:rPr lang="hu-HU"/>
              <a:t>minimális hitelösszeg: 10 millió Ft</a:t>
            </a:r>
          </a:p>
          <a:p>
            <a:pPr marL="381000" lvl="1" indent="-381000">
              <a:lnSpc>
                <a:spcPct val="160000"/>
              </a:lnSpc>
            </a:pPr>
            <a:r>
              <a:rPr lang="hu-HU"/>
              <a:t>gyorsított banki feldolgozás</a:t>
            </a:r>
          </a:p>
          <a:p>
            <a:pPr marL="381000" lvl="1" indent="-381000">
              <a:lnSpc>
                <a:spcPct val="120000"/>
              </a:lnSpc>
              <a:buFontTx/>
              <a:buChar char="–"/>
            </a:pPr>
            <a:endParaRPr lang="hu-HU"/>
          </a:p>
          <a:p>
            <a:pPr marL="381000" lvl="1" indent="-381000">
              <a:lnSpc>
                <a:spcPct val="120000"/>
              </a:lnSpc>
              <a:buFontTx/>
              <a:buChar char="–"/>
            </a:pPr>
            <a:endParaRPr lang="hu-H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Priority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900113" y="1196975"/>
            <a:ext cx="742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hu-HU" b="1" dirty="0"/>
              <a:t>Kamat</a:t>
            </a:r>
          </a:p>
          <a:p>
            <a:pPr marL="342900" indent="-342900">
              <a:buFontTx/>
              <a:buNone/>
            </a:pPr>
            <a:endParaRPr lang="hu-HU" b="1" dirty="0"/>
          </a:p>
          <a:p>
            <a:pPr marL="342900" indent="-342900">
              <a:buFontTx/>
              <a:buNone/>
            </a:pPr>
            <a:r>
              <a:rPr lang="hu-HU" sz="1800" b="1" dirty="0"/>
              <a:t>6 havi kamatperiódussal</a:t>
            </a:r>
          </a:p>
          <a:p>
            <a:pPr marL="342900" indent="-342900">
              <a:buFontTx/>
              <a:buNone/>
            </a:pPr>
            <a:r>
              <a:rPr lang="hu-HU" sz="1800" b="1" dirty="0"/>
              <a:t>Referencia kamat: 6 havi BUBOR (</a:t>
            </a:r>
            <a:r>
              <a:rPr lang="hu-HU" sz="1800" b="1" dirty="0" smtClean="0"/>
              <a:t>2,19%)</a:t>
            </a:r>
            <a:endParaRPr lang="en-US" sz="1800" b="1" dirty="0"/>
          </a:p>
        </p:txBody>
      </p:sp>
      <p:graphicFrame>
        <p:nvGraphicFramePr>
          <p:cNvPr id="14436" name="Group 100"/>
          <p:cNvGraphicFramePr>
            <a:graphicFrameLocks noGrp="1"/>
          </p:cNvGraphicFramePr>
          <p:nvPr/>
        </p:nvGraphicFramePr>
        <p:xfrm>
          <a:off x="827088" y="2997200"/>
          <a:ext cx="7972425" cy="2303463"/>
        </p:xfrm>
        <a:graphic>
          <a:graphicData uri="http://schemas.openxmlformats.org/drawingml/2006/table">
            <a:tbl>
              <a:tblPr/>
              <a:tblGrid>
                <a:gridCol w="2157412"/>
                <a:gridCol w="2687638"/>
                <a:gridCol w="1563687"/>
                <a:gridCol w="1563688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Hiteltípus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Fedezeti arány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Kamatmarzs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„A” típus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55%-ig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4,19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„B” típus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65%-ig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5,19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„C” típus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70%-ig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3,5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5,69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Priority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Rectangle 133"/>
          <p:cNvSpPr>
            <a:spLocks noChangeArrowheads="1"/>
          </p:cNvSpPr>
          <p:nvPr>
            <p:ph type="body" sz="half" idx="1"/>
          </p:nvPr>
        </p:nvSpPr>
        <p:spPr>
          <a:xfrm>
            <a:off x="971550" y="1125538"/>
            <a:ext cx="6048375" cy="10699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hu-HU" sz="1800" b="1" smtClean="0">
                <a:ea typeface="ＭＳ Ｐゴシック" pitchFamily="34" charset="-128"/>
              </a:rPr>
              <a:t>Példa „A” hiteltípusra</a:t>
            </a:r>
            <a:r>
              <a:rPr lang="hu-HU" sz="2000" b="1" smtClean="0">
                <a:ea typeface="ＭＳ Ｐゴシック" pitchFamily="34" charset="-128"/>
              </a:rPr>
              <a:t>:</a:t>
            </a:r>
          </a:p>
        </p:txBody>
      </p:sp>
      <p:graphicFrame>
        <p:nvGraphicFramePr>
          <p:cNvPr id="76989" name="Group 189"/>
          <p:cNvGraphicFramePr>
            <a:graphicFrameLocks noGrp="1"/>
          </p:cNvGraphicFramePr>
          <p:nvPr>
            <p:ph sz="half" idx="2"/>
          </p:nvPr>
        </p:nvGraphicFramePr>
        <p:xfrm>
          <a:off x="1042988" y="2205038"/>
          <a:ext cx="7416800" cy="2921002"/>
        </p:xfrm>
        <a:graphic>
          <a:graphicData uri="http://schemas.openxmlformats.org/drawingml/2006/table">
            <a:tbl>
              <a:tblPr/>
              <a:tblGrid>
                <a:gridCol w="3168650"/>
                <a:gridCol w="4248150"/>
              </a:tblGrid>
              <a:tr h="792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Priority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lakáshitel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„A” típus</a:t>
                      </a:r>
                      <a:endParaRPr kumimoji="0" lang="hu-H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Fedezet forgalmi értéke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20 000 000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Hitelösszeg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10 000 000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 hónap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törlesztőrészlet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61 604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Kamatláb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4,19 %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M Ft havi törlesztőrészlete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6 160 Ft/hó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7413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14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15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16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17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18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19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7420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17412" name="Title 1"/>
          <p:cNvSpPr>
            <a:spLocks noGrp="1"/>
          </p:cNvSpPr>
          <p:nvPr>
            <p:ph type="ctrTitle" idx="4294967295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/>
            <a:r>
              <a:rPr lang="hu-HU" sz="4000" smtClean="0">
                <a:ea typeface="ＭＳ Ｐゴシック" pitchFamily="34" charset="-128"/>
              </a:rPr>
              <a:t>PIACI KAMATOZÁSÚ HITELEK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Piaci kamatozású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azon lakáscélra, amelynél a priority hitel feltételei nem teljesíthetők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120 000 Ft bankszámla jóváírást/befizetést az igénylők vállalnak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minimális hitelösszeg: 1 millió Ft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futamidő: 5-30 év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türelmi idő: 24 hónap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Piaci kamatozású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900113" y="1196975"/>
            <a:ext cx="742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hu-HU" b="1" dirty="0"/>
              <a:t>Kamat</a:t>
            </a:r>
          </a:p>
          <a:p>
            <a:pPr marL="342900" indent="-342900">
              <a:buFontTx/>
              <a:buNone/>
            </a:pPr>
            <a:endParaRPr lang="hu-HU" b="1" dirty="0"/>
          </a:p>
          <a:p>
            <a:pPr marL="342900" indent="-342900">
              <a:buFontTx/>
              <a:buNone/>
            </a:pPr>
            <a:r>
              <a:rPr lang="hu-HU" sz="1800" b="1" dirty="0"/>
              <a:t>6 havi kamatperiódussal</a:t>
            </a:r>
          </a:p>
          <a:p>
            <a:pPr marL="342900" indent="-342900">
              <a:buFontTx/>
              <a:buNone/>
            </a:pPr>
            <a:r>
              <a:rPr lang="hu-HU" sz="1800" b="1" dirty="0"/>
              <a:t>Referencia kamat: 6 havi BUBOR (</a:t>
            </a:r>
            <a:r>
              <a:rPr lang="hu-HU" sz="1800" b="1" dirty="0" smtClean="0"/>
              <a:t>2,19%)</a:t>
            </a:r>
            <a:endParaRPr lang="en-US" sz="1800" b="1" dirty="0"/>
          </a:p>
        </p:txBody>
      </p:sp>
      <p:graphicFrame>
        <p:nvGraphicFramePr>
          <p:cNvPr id="82948" name="Group 4"/>
          <p:cNvGraphicFramePr>
            <a:graphicFrameLocks noGrp="1"/>
          </p:cNvGraphicFramePr>
          <p:nvPr/>
        </p:nvGraphicFramePr>
        <p:xfrm>
          <a:off x="827088" y="2997200"/>
          <a:ext cx="7972425" cy="2303463"/>
        </p:xfrm>
        <a:graphic>
          <a:graphicData uri="http://schemas.openxmlformats.org/drawingml/2006/table">
            <a:tbl>
              <a:tblPr/>
              <a:tblGrid>
                <a:gridCol w="2157412"/>
                <a:gridCol w="2687638"/>
                <a:gridCol w="1563687"/>
                <a:gridCol w="1563688"/>
              </a:tblGrid>
              <a:tr h="8064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Hiteltípus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Fedezeti arány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Kamatmarzs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„A” típus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55%-ig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2,5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4,69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„B” típus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65%-ig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3,5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5,69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98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„C” típus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70%-ig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4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6,19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Piaci kamatozású lakáshitel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0483" name="Rectangle 133"/>
          <p:cNvSpPr>
            <a:spLocks noChangeArrowheads="1"/>
          </p:cNvSpPr>
          <p:nvPr>
            <p:ph type="body" sz="half" idx="1"/>
          </p:nvPr>
        </p:nvSpPr>
        <p:spPr>
          <a:xfrm>
            <a:off x="971550" y="1125538"/>
            <a:ext cx="6048375" cy="10699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hu-HU" sz="1800" b="1" smtClean="0">
                <a:ea typeface="ＭＳ Ｐゴシック" pitchFamily="34" charset="-128"/>
              </a:rPr>
              <a:t>Példa „A” hiteltípusra:</a:t>
            </a:r>
          </a:p>
        </p:txBody>
      </p:sp>
      <p:graphicFrame>
        <p:nvGraphicFramePr>
          <p:cNvPr id="83972" name="Group 4"/>
          <p:cNvGraphicFramePr>
            <a:graphicFrameLocks noGrp="1"/>
          </p:cNvGraphicFramePr>
          <p:nvPr>
            <p:ph sz="half" idx="2"/>
          </p:nvPr>
        </p:nvGraphicFramePr>
        <p:xfrm>
          <a:off x="1042988" y="2205038"/>
          <a:ext cx="7416800" cy="2921002"/>
        </p:xfrm>
        <a:graphic>
          <a:graphicData uri="http://schemas.openxmlformats.org/drawingml/2006/table">
            <a:tbl>
              <a:tblPr/>
              <a:tblGrid>
                <a:gridCol w="3168650"/>
                <a:gridCol w="4248150"/>
              </a:tblGrid>
              <a:tr h="792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Piaci lakáshitel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„A” típus</a:t>
                      </a:r>
                      <a:endParaRPr kumimoji="0" lang="hu-H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Fedezet forgalmi értéke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9 000 000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Hitelösszeg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4 500 000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 hónap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törlesztőrészlet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28 933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Kamatláb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4,69 %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M Ft havi törlesztőrészlete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6 430 Ft/hó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Lakossági termékek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  <a:defRPr/>
            </a:pPr>
            <a:r>
              <a:rPr lang="hu-HU" b="1" dirty="0" smtClean="0">
                <a:latin typeface="+mj-lt"/>
              </a:rPr>
              <a:t>Lakossági termékek</a:t>
            </a:r>
            <a:endParaRPr lang="hu-HU" dirty="0">
              <a:latin typeface="+mj-lt"/>
            </a:endParaRPr>
          </a:p>
        </p:txBody>
      </p:sp>
      <p:pic>
        <p:nvPicPr>
          <p:cNvPr id="3076" name="Picture 4" descr="family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76538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Szabad felhasználású jelzáloghitel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1507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felhasználási cél igazolása nélkül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futamidő: 3-30 év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sztenderd finanszírozási arányokkal!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sztenderd jövedelmi feltételekkel</a:t>
            </a: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Szabad felhasználású jelzáloghitel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900113" y="1196975"/>
            <a:ext cx="74295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buFontTx/>
              <a:buNone/>
            </a:pPr>
            <a:r>
              <a:rPr lang="hu-HU" b="1" dirty="0"/>
              <a:t>Kamat</a:t>
            </a:r>
          </a:p>
          <a:p>
            <a:pPr marL="342900" indent="-342900">
              <a:buFontTx/>
              <a:buNone/>
            </a:pPr>
            <a:endParaRPr lang="hu-HU" b="1" dirty="0"/>
          </a:p>
          <a:p>
            <a:pPr marL="342900" indent="-342900">
              <a:buFontTx/>
              <a:buNone/>
            </a:pPr>
            <a:r>
              <a:rPr lang="hu-HU" sz="1800" b="1" dirty="0"/>
              <a:t>6 havi kamatperiódussal</a:t>
            </a:r>
          </a:p>
          <a:p>
            <a:pPr marL="342900" indent="-342900">
              <a:buFontTx/>
              <a:buNone/>
            </a:pPr>
            <a:r>
              <a:rPr lang="hu-HU" sz="1800" b="1" dirty="0"/>
              <a:t>Referencia kamat: 6 havi BUBOR (</a:t>
            </a:r>
            <a:r>
              <a:rPr lang="hu-HU" sz="1800" b="1" dirty="0" smtClean="0"/>
              <a:t>2,19%)</a:t>
            </a:r>
            <a:endParaRPr lang="en-US" sz="1800" b="1" dirty="0"/>
          </a:p>
        </p:txBody>
      </p:sp>
      <p:graphicFrame>
        <p:nvGraphicFramePr>
          <p:cNvPr id="85025" name="Group 33"/>
          <p:cNvGraphicFramePr>
            <a:graphicFrameLocks noGrp="1"/>
          </p:cNvGraphicFramePr>
          <p:nvPr/>
        </p:nvGraphicFramePr>
        <p:xfrm>
          <a:off x="827088" y="2997200"/>
          <a:ext cx="7972425" cy="1223963"/>
        </p:xfrm>
        <a:graphic>
          <a:graphicData uri="http://schemas.openxmlformats.org/drawingml/2006/table">
            <a:tbl>
              <a:tblPr/>
              <a:tblGrid>
                <a:gridCol w="2157412"/>
                <a:gridCol w="2687638"/>
                <a:gridCol w="1563687"/>
                <a:gridCol w="1563688"/>
              </a:tblGrid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Hiteltípus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Fedezeti arány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Kamatmarzs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Egységes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70%-ig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5,9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8,09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Szabad felhasználású jelzáloghitel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3555" name="Rectangle 133"/>
          <p:cNvSpPr>
            <a:spLocks noChangeArrowheads="1"/>
          </p:cNvSpPr>
          <p:nvPr>
            <p:ph type="body" sz="half" idx="1"/>
          </p:nvPr>
        </p:nvSpPr>
        <p:spPr>
          <a:xfrm>
            <a:off x="971550" y="1125538"/>
            <a:ext cx="6048375" cy="10699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hu-HU" sz="1800" b="1" smtClean="0">
                <a:ea typeface="ＭＳ Ｐゴシック" pitchFamily="34" charset="-128"/>
              </a:rPr>
              <a:t>Példa:</a:t>
            </a:r>
          </a:p>
        </p:txBody>
      </p:sp>
      <p:graphicFrame>
        <p:nvGraphicFramePr>
          <p:cNvPr id="86020" name="Group 4"/>
          <p:cNvGraphicFramePr>
            <a:graphicFrameLocks noGrp="1"/>
          </p:cNvGraphicFramePr>
          <p:nvPr>
            <p:ph sz="half" idx="2"/>
          </p:nvPr>
        </p:nvGraphicFramePr>
        <p:xfrm>
          <a:off x="1042988" y="2205038"/>
          <a:ext cx="7416800" cy="2921002"/>
        </p:xfrm>
        <a:graphic>
          <a:graphicData uri="http://schemas.openxmlformats.org/drawingml/2006/table">
            <a:tbl>
              <a:tblPr/>
              <a:tblGrid>
                <a:gridCol w="3168650"/>
                <a:gridCol w="4248150"/>
              </a:tblGrid>
              <a:tr h="792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Egységes fedezeti arányokkal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Fedezet forgalmi értéke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9 000 000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Hitelösszeg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4 500 000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 hónap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törlesztőrészlet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37 892 Ft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Kamatláb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8,09 %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M Ft havi törlesztőrészlete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8 420 Ft/hó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Hitelek hitelkiváltásra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500937" cy="42894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lakáscélú pénzintézeti hitelek kiváltása lakáscélú (akár priority) kondíciókkal</a:t>
            </a: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szabad felhasználású hitellel pénzintézeti, nem lakáscélú hitelek kiváltása/összevonása</a:t>
            </a: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kiváltás feltétele:</a:t>
            </a:r>
          </a:p>
          <a:p>
            <a:pPr lvl="1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6 hónapon belül 30 napon túli fizetési késedelem nem volt</a:t>
            </a:r>
          </a:p>
          <a:p>
            <a:pPr lvl="1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fizetéskönnyítési beállítás nem volt</a:t>
            </a:r>
          </a:p>
          <a:p>
            <a:pPr lvl="1">
              <a:buFont typeface="Wingdings" pitchFamily="2" charset="2"/>
              <a:buChar char="ü"/>
            </a:pPr>
            <a:endParaRPr lang="hu-HU" sz="1800" b="1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 kiváltott hitel szereplői az új ügylet szereplői lesznek</a:t>
            </a:r>
            <a:endParaRPr lang="en-US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Kezdeti költségek/akciók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5603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szerződéskötési díj: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lakáshitelek: 1,5 %, </a:t>
            </a:r>
            <a:r>
              <a:rPr lang="hu-HU" u="sng" smtClean="0">
                <a:ea typeface="ＭＳ Ｐゴシック" pitchFamily="34" charset="-128"/>
              </a:rPr>
              <a:t>jelenleg akcióban: 15 000 Ft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szabad felhasználású hitelek: 1%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tulajdoni lap/térképmásolat díja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értékbecslési díj: akcióban visszatérítésre kerül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közjegyzői díj: akcióban visszatérítésre kerül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földhivatali jelzálogbejegyzés díja: 12 600 Ft/ingatlan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priority hitel: a számlával igazolt energetikai tanúsítvány díja legfeljebb 20 000 Ft értékben jóváírásra kerül</a:t>
            </a:r>
          </a:p>
          <a:p>
            <a:pPr marL="381000" lvl="1" indent="-381000">
              <a:lnSpc>
                <a:spcPct val="15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utalási költség</a:t>
            </a: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Devizakülföldi ügyfelek hitelezése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6627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EU állampolgárok részére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budapesti, agglomerációs és megyei jogú városokban felajánlott fedezettel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magyarországi lakcím hiányában kézbesítési megbízott bevonása szükséges, amely lehet: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magánszemély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ügyvédi iroda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z="1800" b="1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0,5% kamat felárral piaci kamatozású lakáshitelek esetén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finanszírozás a forgalmi érték 64%-ig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None/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Folyósítás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7651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egy összegben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lakásvásárlási hiteleknél </a:t>
            </a:r>
            <a:r>
              <a:rPr lang="hu-HU" smtClean="0">
                <a:ea typeface="ＭＳ Ｐゴシック" pitchFamily="34" charset="-128"/>
                <a:sym typeface="Wingdings" pitchFamily="2" charset="2"/>
              </a:rPr>
              <a:t>eladó(k) részére</a:t>
            </a:r>
            <a:endParaRPr lang="hu-HU" smtClean="0">
              <a:ea typeface="ＭＳ Ｐゴシック" pitchFamily="34" charset="-128"/>
            </a:endParaRP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szabad felhasználású hitelek </a:t>
            </a:r>
            <a:r>
              <a:rPr lang="hu-HU" smtClean="0">
                <a:ea typeface="ＭＳ Ｐゴシック" pitchFamily="34" charset="-128"/>
                <a:sym typeface="Wingdings" pitchFamily="2" charset="2"/>
              </a:rPr>
              <a:t> ügyfél számlára</a:t>
            </a: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hitelkiváltás esetén: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első részlet utalása a tartozásigazoláson szereplő bankszámlá(k)ra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második részlet utalása az igénylő részére</a:t>
            </a: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építési jellegű hiteleknél több részletben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készültségi fok arányosan</a:t>
            </a: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70-30%-os szabály alapján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felújítási hitelek esetében a hitelösszeg 30%-a műszaki ellenőrzést követően hozzáférhető</a:t>
            </a:r>
          </a:p>
          <a:p>
            <a:pPr marL="381000" lvl="1" indent="-381000">
              <a:lnSpc>
                <a:spcPct val="100000"/>
              </a:lnSpc>
              <a:buFontTx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</a:pPr>
            <a:endParaRPr lang="hu-HU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Elfogadható jövedelmek I.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5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632700" cy="5040313"/>
          </a:xfrm>
        </p:spPr>
        <p:txBody>
          <a:bodyPr/>
          <a:lstStyle/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alkalmazotti munkabér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30 napnál nem régebbi jövedelemigazolás banki formanyomtatványon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3/6 havi bankszámlakivonat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nem bankszámlás jövedelem esetén: NAV jövedelemigazolás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alkalmazotti munkabér saját, vagy közeli hozzátartozó vállalkozásából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NAV jövedelemigazolás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NAV 0-s igazolás a vállalkozásról</a:t>
            </a:r>
          </a:p>
          <a:p>
            <a:pPr marL="1295400" lvl="2" indent="-381000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3 havi bankszámlakivonat: amennyiben a jövedelem folyószámlára érkezik</a:t>
            </a:r>
          </a:p>
          <a:p>
            <a:pPr marL="381000" lvl="1" indent="-381000">
              <a:lnSpc>
                <a:spcPct val="10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  <a:buFontTx/>
              <a:buNone/>
            </a:pPr>
            <a:endParaRPr lang="hu-HU" sz="1800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00000"/>
              </a:lnSpc>
            </a:pPr>
            <a:endParaRPr lang="hu-HU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Elfogadható jövedelmek II.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699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egyéni vállalkozói jövedelem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vállalkozói igazolvány/hatósági igazolás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0-ás igazolás NAV jövedelemigazolás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nyugdíj (öregségi nyugdíjkorhatár előtti rokkantnyugdíj kivételével):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nyugdíjas igazolvány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éves nyugdíj értesítő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utolsó 3 havi bankszámlakivonat, vagy postai szelvény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nem fogadható el a rokkantnyugdíj, amennyiben az öregségi korhatárt az ügyfél nem érte el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Tx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Elfogadható jövedelmek III.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0723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1295400" lvl="2" indent="-381000">
              <a:lnSpc>
                <a:spcPct val="110000"/>
              </a:lnSpc>
              <a:buFont typeface="Wingdings" pitchFamily="2" charset="2"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EVA/KATA jövedelem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EVA/KATA adóbevallás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NAV igazolás a bevételről és fizetett adóról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NAV 0-ás igazolás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társasági szerződés (társas vállalkozás)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adófolyószámla kimutatás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Tx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9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01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2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3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4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5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6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08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4100" name="Title 1"/>
          <p:cNvSpPr>
            <a:spLocks noGrp="1"/>
          </p:cNvSpPr>
          <p:nvPr>
            <p:ph type="ctrTitle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/>
            <a:r>
              <a:rPr lang="hu-HU" sz="3600" smtClean="0">
                <a:ea typeface="ＭＳ Ｐゴシック" pitchFamily="34" charset="-128"/>
              </a:rPr>
              <a:t>JELZÁLOGHITEL</a:t>
            </a:r>
            <a:br>
              <a:rPr lang="hu-HU" sz="3600" smtClean="0">
                <a:ea typeface="ＭＳ Ｐゴシック" pitchFamily="34" charset="-128"/>
              </a:rPr>
            </a:br>
            <a:r>
              <a:rPr lang="hu-HU" sz="3600" smtClean="0">
                <a:ea typeface="ＭＳ Ｐゴシック" pitchFamily="34" charset="-128"/>
              </a:rPr>
              <a:t>ÁLTALÁNOS FELTÉTELEK</a:t>
            </a:r>
            <a:endParaRPr lang="en-US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Kiegészítő háztartási jövedelmek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1747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cafetéria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jövedelemigazoláson feltüntetett bruttó keretösszeg 64,3%-ának 1/12-ed része, max. 20 000 Ft/hó</a:t>
            </a:r>
          </a:p>
          <a:p>
            <a:pPr marL="1295400" lvl="2" indent="-381000"/>
            <a:endParaRPr lang="hu-HU" smtClean="0">
              <a:ea typeface="ＭＳ Ｐゴシック" pitchFamily="34" charset="-128"/>
            </a:endParaRPr>
          </a:p>
          <a:p>
            <a:pPr marL="1295400" lvl="2" indent="-381000"/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gyes, gyed, gyet, tgyás, gyed extra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folyósító által kiállított igazolás, értesítés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bankszámlakivonat, átvételi elismervény alapján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tgyás: legfeljebb a gyed összegéig</a:t>
            </a: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  <a:p>
            <a:pPr marL="381000" lvl="1" indent="-381000"/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75" name="Group 27"/>
          <p:cNvGraphicFramePr>
            <a:graphicFrameLocks noGrp="1"/>
          </p:cNvGraphicFramePr>
          <p:nvPr/>
        </p:nvGraphicFramePr>
        <p:xfrm>
          <a:off x="684213" y="333375"/>
          <a:ext cx="8316912" cy="5809933"/>
        </p:xfrm>
        <a:graphic>
          <a:graphicData uri="http://schemas.openxmlformats.org/drawingml/2006/table">
            <a:tbl>
              <a:tblPr/>
              <a:tblGrid>
                <a:gridCol w="1558925"/>
                <a:gridCol w="1831975"/>
                <a:gridCol w="1957387"/>
                <a:gridCol w="2968625"/>
              </a:tblGrid>
              <a:tr h="52387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Ügyletben szereplő adós-kezes minimális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feltételek</a:t>
                      </a:r>
                      <a:endParaRPr kumimoji="0" lang="hu-H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Kölcsönösszeg</a:t>
                      </a:r>
                      <a:endParaRPr kumimoji="0" 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millió Ft – </a:t>
                      </a: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ig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millió Ft -10 millió Ft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10 millió Ft+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Konstrukció</a:t>
                      </a:r>
                      <a:endParaRPr kumimoji="0" 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290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Jövedelem alapú</a:t>
                      </a:r>
                      <a:endParaRPr kumimoji="0" 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Egy adós (igazolt jövedelemmel)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Egy adós (igazolt jövedelemmel) teljes kölcsönösszegre kötött életbiztosítással </a:t>
                      </a:r>
                    </a:p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vagy több adós (minimum kettő igazolt jövedelemmel)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Egy adós kezessel (1+1 igazolt jövedelemmel), </a:t>
                      </a:r>
                    </a:p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vagy több adós (minimum kettő igazolt jövedelemmel) </a:t>
                      </a:r>
                    </a:p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vagy 1 db adós a bruttó minimálbér kétszeresét elérő jövedelemmel + GYES, GYET, GYED </a:t>
                      </a:r>
                    </a:p>
                    <a:p>
                      <a:pPr marL="261938" marR="0" lvl="0" indent="-261938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hu-H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vagy 1 db adós min. nettó 1m Ft havi jövedelemmel</a:t>
                      </a:r>
                      <a:r>
                        <a:rPr kumimoji="0" lang="hu-HU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07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Csak minimálbér igazolása mellett</a:t>
                      </a:r>
                      <a:endParaRPr kumimoji="0" 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Egy adós kezessel (1+1 igazolt bruttó minimálbérrel), vagy több adós (minimum kettő igazolt bruttó minimálbérrel)</a:t>
                      </a:r>
                      <a:endParaRPr kumimoji="0" 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Speciális folyósítási feltételek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egy jövedelmet igazoló szereplő esetén, 5 millió Ft hitel felett</a:t>
            </a:r>
          </a:p>
          <a:p>
            <a:pPr lvl="1"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a hitelösszegre szóló élet és </a:t>
            </a:r>
          </a:p>
          <a:p>
            <a:pPr lvl="1"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maradandó baleseti rokkantságra szóló biztosítás szükséges</a:t>
            </a: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 törlesztőszámlára két csoportos beszedési megbízás megadása szükséges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819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4821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2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3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4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5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6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4828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4820" name="Title 1"/>
          <p:cNvSpPr>
            <a:spLocks noGrp="1"/>
          </p:cNvSpPr>
          <p:nvPr>
            <p:ph type="ctrTitle" idx="4294967295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/>
            <a:r>
              <a:rPr lang="hu-HU" sz="3600" smtClean="0">
                <a:ea typeface="ＭＳ Ｐゴシック" pitchFamily="34" charset="-128"/>
              </a:rPr>
              <a:t>OROSZ ÜGYFELEK HITELEZÉSE SPECIÁLIS FELTÉTELEKKEL</a:t>
            </a:r>
            <a:endParaRPr lang="en-US" sz="36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1800" smtClean="0">
                <a:ea typeface="ＭＳ Ｐゴシック" pitchFamily="34" charset="-128"/>
              </a:rPr>
              <a:t>Lakásvásárlási kölcsön oroszországi munkahellyel és lakóhellyel rendelkezők részére</a:t>
            </a: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elsősorban befektetési célú ingatlanvásárlások meghitelezése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új, vagy használt lakás, lakóház vásárlása</a:t>
            </a:r>
          </a:p>
          <a:p>
            <a:pPr lvl="1">
              <a:lnSpc>
                <a:spcPct val="100000"/>
              </a:lnSpc>
              <a:buFont typeface="Wingdings" pitchFamily="2" charset="2"/>
              <a:buChar char="ü"/>
            </a:pPr>
            <a:r>
              <a:rPr lang="hu-HU" smtClean="0">
                <a:ea typeface="ＭＳ Ｐゴシック" pitchFamily="34" charset="-128"/>
              </a:rPr>
              <a:t>üdülő vásárlása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kiemelt települések preferáltak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maximális futamidő: 20 év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finanszírozási limit: fedezet forgalmi értékének 50%-áig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hitel felső limit: 20 M Ft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1800" smtClean="0">
                <a:ea typeface="ＭＳ Ｐゴシック" pitchFamily="34" charset="-128"/>
              </a:rPr>
              <a:t>Lakásvásárlási kölcsön oroszországi munkahellyel és lakóhellyel rendelkezők részére</a:t>
            </a:r>
            <a:endParaRPr lang="en-US" sz="1800" smtClean="0">
              <a:ea typeface="ＭＳ Ｐゴシック" pitchFamily="34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25-70. éves lejárati életkorig</a:t>
            </a: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speciális folyósítási feltétel: az ingatlan megszerzését biztosító kormányhivatali engedély leadása</a:t>
            </a: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hitelszerződés aláírás orosz nyelvet beszélő munkatársaknál!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smtClean="0">
                <a:ea typeface="ＭＳ Ｐゴシック" pitchFamily="34" charset="-128"/>
              </a:rPr>
              <a:t>központi fiókban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smtClean="0">
                <a:ea typeface="ＭＳ Ｐゴシック" pitchFamily="34" charset="-128"/>
              </a:rPr>
              <a:t>egyetem téri fiók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smtClean="0">
                <a:ea typeface="ＭＳ Ｐゴシック" pitchFamily="34" charset="-128"/>
              </a:rPr>
              <a:t>hegyalja úti fiókban</a:t>
            </a:r>
          </a:p>
          <a:p>
            <a:pPr lvl="1">
              <a:buFont typeface="Wingdings" pitchFamily="2" charset="2"/>
              <a:buChar char="§"/>
            </a:pPr>
            <a:r>
              <a:rPr lang="hu-HU" sz="1600" smtClean="0">
                <a:ea typeface="ＭＳ Ｐゴシック" pitchFamily="34" charset="-128"/>
              </a:rPr>
              <a:t>városligeti fiókban</a:t>
            </a: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891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7893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94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95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96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97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98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899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7900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37892" name="Title 1"/>
          <p:cNvSpPr>
            <a:spLocks noGrp="1"/>
          </p:cNvSpPr>
          <p:nvPr>
            <p:ph type="ctrTitle"/>
          </p:nvPr>
        </p:nvSpPr>
        <p:spPr>
          <a:xfrm>
            <a:off x="1403350" y="2708275"/>
            <a:ext cx="6769100" cy="936625"/>
          </a:xfrm>
        </p:spPr>
        <p:txBody>
          <a:bodyPr/>
          <a:lstStyle/>
          <a:p>
            <a:pPr algn="ctr"/>
            <a:r>
              <a:rPr lang="hu-HU" sz="3600" smtClean="0">
                <a:ea typeface="ＭＳ Ｐゴシック" pitchFamily="34" charset="-128"/>
              </a:rPr>
              <a:t>OTTHONTEREMTÉSI KAMATTÁMOGATÁS</a:t>
            </a:r>
            <a:endParaRPr lang="en-US" sz="360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Otthonteremtési kamattámogatásos kölcsön</a:t>
            </a:r>
          </a:p>
        </p:txBody>
      </p:sp>
      <p:sp>
        <p:nvSpPr>
          <p:cNvPr id="38915" name="Tartalom helye 2"/>
          <p:cNvSpPr>
            <a:spLocks noGrp="1"/>
          </p:cNvSpPr>
          <p:nvPr>
            <p:ph idx="1"/>
          </p:nvPr>
        </p:nvSpPr>
        <p:spPr>
          <a:xfrm>
            <a:off x="957263" y="1196975"/>
            <a:ext cx="7500937" cy="480377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u-HU" sz="2000" b="1" smtClean="0">
                <a:ea typeface="ＭＳ Ｐゴシック" pitchFamily="34" charset="-128"/>
              </a:rPr>
              <a:t>A hitel célja:</a:t>
            </a:r>
          </a:p>
          <a:p>
            <a:pPr marL="0" indent="0">
              <a:buFontTx/>
              <a:buNone/>
            </a:pPr>
            <a:endParaRPr lang="hu-HU" sz="2000" b="1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hu-HU" b="1" smtClean="0">
                <a:ea typeface="ＭＳ Ｐゴシック" pitchFamily="34" charset="-128"/>
              </a:rPr>
              <a:t>lakásvásárlás</a:t>
            </a:r>
          </a:p>
          <a:p>
            <a:pPr lvl="1">
              <a:buFont typeface="Wingdings" pitchFamily="2" charset="2"/>
              <a:buChar char="§"/>
            </a:pPr>
            <a:r>
              <a:rPr lang="hu-HU" b="1" smtClean="0">
                <a:ea typeface="ＭＳ Ｐゴシック" pitchFamily="34" charset="-128"/>
              </a:rPr>
              <a:t>lakásépítés</a:t>
            </a:r>
          </a:p>
          <a:p>
            <a:pPr lvl="1">
              <a:buFont typeface="Wingdings" pitchFamily="2" charset="2"/>
              <a:buChar char="§"/>
            </a:pPr>
            <a:r>
              <a:rPr lang="hu-HU" b="1" smtClean="0">
                <a:ea typeface="ＭＳ Ｐゴシック" pitchFamily="34" charset="-128"/>
              </a:rPr>
              <a:t>lakásbővítés</a:t>
            </a:r>
          </a:p>
          <a:p>
            <a:pPr lvl="1">
              <a:buFont typeface="Wingdings" pitchFamily="2" charset="2"/>
              <a:buChar char="§"/>
            </a:pPr>
            <a:r>
              <a:rPr lang="hu-HU" b="1" smtClean="0">
                <a:ea typeface="ＭＳ Ｐゴシック" pitchFamily="34" charset="-128"/>
              </a:rPr>
              <a:t>lakáskorszerűsítés</a:t>
            </a:r>
          </a:p>
          <a:p>
            <a:pPr marL="0" indent="0"/>
            <a:endParaRPr lang="hu-HU" sz="2000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Otthonteremtési kamattámogatásos kölcsön</a:t>
            </a:r>
            <a:br>
              <a:rPr lang="hu-HU" smtClean="0">
                <a:ea typeface="ＭＳ Ｐゴシック" pitchFamily="34" charset="-128"/>
              </a:rPr>
            </a:br>
            <a:r>
              <a:rPr lang="hu-HU" smtClean="0">
                <a:ea typeface="ＭＳ Ｐゴシック" pitchFamily="34" charset="-128"/>
              </a:rPr>
              <a:t>KO feltételei</a:t>
            </a:r>
          </a:p>
        </p:txBody>
      </p:sp>
      <p:sp>
        <p:nvSpPr>
          <p:cNvPr id="39939" name="Tartalom helye 2"/>
          <p:cNvSpPr>
            <a:spLocks noGrp="1"/>
          </p:cNvSpPr>
          <p:nvPr>
            <p:ph idx="1"/>
          </p:nvPr>
        </p:nvSpPr>
        <p:spPr>
          <a:xfrm>
            <a:off x="957263" y="1412875"/>
            <a:ext cx="7500937" cy="4587875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smtClean="0">
                <a:ea typeface="ＭＳ Ｐゴシック" pitchFamily="34" charset="-128"/>
              </a:rPr>
              <a:t>Általános feltételek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igénylő magyar állampolgár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igénylő életkora: 18-70 év közötti a kölcsön lejáratakor   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igénylő nem szerepel negatív információval a KHR-ben   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jelenlegi munkahelyén min. 3 hónapja áll alkalmazásban  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nincs NAV köztartozása    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legalább 180 napja TB biztosított   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ingatlan hitelbiztosítéki értéke legalább 4 millió forint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otthonteremtési kamattámogatás a támogatott személy által egy alkalommal vehető igénybe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igénylők a támogatott hitellel érintett ingatlanban állandó lakcímet létesítenek, azt a támogatás ideje alatt fenntartják</a:t>
            </a:r>
          </a:p>
          <a:p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Otthonteremtési kamattámogatásos kölcsön</a:t>
            </a:r>
            <a:br>
              <a:rPr lang="hu-HU" smtClean="0">
                <a:ea typeface="ＭＳ Ｐゴシック" pitchFamily="34" charset="-128"/>
              </a:rPr>
            </a:br>
            <a:r>
              <a:rPr lang="hu-HU" smtClean="0">
                <a:ea typeface="ＭＳ Ｐゴシック" pitchFamily="34" charset="-128"/>
              </a:rPr>
              <a:t>KO feltételei</a:t>
            </a:r>
          </a:p>
        </p:txBody>
      </p:sp>
      <p:sp>
        <p:nvSpPr>
          <p:cNvPr id="40963" name="Tartalom helye 2"/>
          <p:cNvSpPr>
            <a:spLocks noGrp="1"/>
          </p:cNvSpPr>
          <p:nvPr>
            <p:ph idx="1"/>
          </p:nvPr>
        </p:nvSpPr>
        <p:spPr>
          <a:xfrm>
            <a:off x="957263" y="1052513"/>
            <a:ext cx="7500937" cy="5184775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smtClean="0">
                <a:ea typeface="ＭＳ Ｐゴシック" pitchFamily="34" charset="-128"/>
              </a:rPr>
              <a:t>Ingatlan vásárlásra vonatkozó feltételek </a:t>
            </a:r>
          </a:p>
          <a:p>
            <a:pPr>
              <a:buFontTx/>
              <a:buNone/>
            </a:pPr>
            <a:endParaRPr lang="hu-HU" sz="2000" b="1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igénylés az adásvételi szerződés megkötésétől számított 120 napon belül benyújtásra kerül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igénylőnek, valamint házastársának/bejegyzett élettársának a vásárolt ingatlanban legalább 50%-os tulajdoni hányadot kell szereznie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új lakás vásárlása esetén az ÁFA és telekár nélküli vételár nem haladja meg a 30 millió forintot, a kölcsön összege max. 15 millió forint lehet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 legalább komfortos használt lakás</a:t>
            </a:r>
            <a:r>
              <a:rPr lang="hu-HU" sz="2000" b="1" smtClean="0">
                <a:ea typeface="ＭＳ Ｐゴシック" pitchFamily="34" charset="-128"/>
              </a:rPr>
              <a:t> </a:t>
            </a:r>
            <a:r>
              <a:rPr lang="hu-HU" sz="2000" smtClean="0">
                <a:ea typeface="ＭＳ Ｐゴシック" pitchFamily="34" charset="-128"/>
              </a:rPr>
              <a:t>vételára nem haladja meg a 20 millió forintot , a kölcsön összege pedig max. 10 millió forint lehet</a:t>
            </a:r>
          </a:p>
          <a:p>
            <a:endParaRPr lang="hu-HU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Kölcsönügylet szereplői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5123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buFontTx/>
              <a:buNone/>
            </a:pPr>
            <a:r>
              <a:rPr lang="hu-HU" smtClean="0">
                <a:ea typeface="ＭＳ Ｐゴシック" pitchFamily="34" charset="-128"/>
              </a:rPr>
              <a:t>Adós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 kölcsön igénylője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mindenkori minimálbért igazolja</a:t>
            </a:r>
          </a:p>
          <a:p>
            <a:pPr marL="381000" lvl="1" indent="-381000">
              <a:buFont typeface="Wingdings" pitchFamily="2" charset="2"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Tx/>
              <a:buNone/>
            </a:pPr>
            <a:r>
              <a:rPr lang="hu-HU" smtClean="0">
                <a:ea typeface="ＭＳ Ｐゴシック" pitchFamily="34" charset="-128"/>
              </a:rPr>
              <a:t>Adóstárs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az igénylő élettársa és házastársa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jövedelem oldalról bevont közeli hozzátartozó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jövedelem oldalról bevont egyéb hozzátartozó, ha az adóssal egy háztartásban él</a:t>
            </a:r>
          </a:p>
          <a:p>
            <a:pPr marL="381000" lvl="1" indent="-381000">
              <a:buFontTx/>
              <a:buNone/>
            </a:pPr>
            <a:endParaRPr lang="hu-HU" smtClean="0">
              <a:ea typeface="ＭＳ Ｐゴシック" pitchFamily="34" charset="-128"/>
            </a:endParaRPr>
          </a:p>
          <a:p>
            <a:pPr marL="533400" indent="-533400"/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Otthonteremtési kamattámogatásos kölcsön KO feltételei</a:t>
            </a:r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>
          <a:xfrm>
            <a:off x="957263" y="1125538"/>
            <a:ext cx="7500937" cy="5399087"/>
          </a:xfrm>
        </p:spPr>
        <p:txBody>
          <a:bodyPr/>
          <a:lstStyle/>
          <a:p>
            <a:pPr>
              <a:buFontTx/>
              <a:buNone/>
            </a:pPr>
            <a:r>
              <a:rPr lang="hu-HU" sz="2000" b="1" smtClean="0">
                <a:ea typeface="ＭＳ Ｐゴシック" pitchFamily="34" charset="-128"/>
              </a:rPr>
              <a:t>Építés feltételei  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építési engedély 2010. január 1-jét követően került kiadásra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 kérelem benyújtásának időpontjáig használatbavételi engedélyt nem adtak ki, a használatbavétel tudomásul vétele nem történt meg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igénylőnek, valamint házastársának/bejegyzett élettársának az épített ingatlanban legalább 50%-os tulajdoni hányadot kell szerezniük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ÁFA és telekár nélküli bekerülési költség nem haladja meg a 30 millió forintot</a:t>
            </a:r>
          </a:p>
          <a:p>
            <a:pPr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kölcsön összege max. 15 millió forint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Otthonteremtési kamattámogatásos kölcsön KO feltételei </a:t>
            </a:r>
          </a:p>
        </p:txBody>
      </p:sp>
      <p:sp>
        <p:nvSpPr>
          <p:cNvPr id="43011" name="Tartalom helye 2"/>
          <p:cNvSpPr>
            <a:spLocks noGrp="1"/>
          </p:cNvSpPr>
          <p:nvPr>
            <p:ph idx="1"/>
          </p:nvPr>
        </p:nvSpPr>
        <p:spPr>
          <a:xfrm>
            <a:off x="900113" y="1052513"/>
            <a:ext cx="7500937" cy="4824412"/>
          </a:xfrm>
        </p:spPr>
        <p:txBody>
          <a:bodyPr/>
          <a:lstStyle/>
          <a:p>
            <a:pPr algn="just">
              <a:buFontTx/>
              <a:buNone/>
            </a:pPr>
            <a:r>
              <a:rPr lang="hu-HU" sz="2000" b="1" smtClean="0">
                <a:ea typeface="ＭＳ Ｐゴシック" pitchFamily="34" charset="-128"/>
              </a:rPr>
              <a:t>Korszerűsítés, bővítés feltételei </a:t>
            </a:r>
          </a:p>
          <a:p>
            <a:pPr algn="just">
              <a:buFontTx/>
              <a:buNone/>
            </a:pPr>
            <a:endParaRPr lang="hu-HU" sz="2000" b="1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az igénylőnek, valamint házastársának/bejegyzett élettársának ingatlanban legalább 50%-os tulajdoni hányaddal kell rendelkezniük</a:t>
            </a:r>
          </a:p>
          <a:p>
            <a:pPr algn="just"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korszerűsítés, vagy a legalább komfortos lakás bővítésének ÁFA-t is tartalmazó költsége nem lehet több, mint 15 millió Ft</a:t>
            </a:r>
          </a:p>
          <a:p>
            <a:pPr algn="just">
              <a:buFont typeface="Wingdings" pitchFamily="2" charset="2"/>
              <a:buChar char="§"/>
            </a:pPr>
            <a:endParaRPr lang="hu-HU" sz="20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2000" smtClean="0">
                <a:ea typeface="ＭＳ Ｐゴシック" pitchFamily="34" charset="-128"/>
              </a:rPr>
              <a:t>kölcsön összege nem haladja meg a 10 millió forintot</a:t>
            </a:r>
          </a:p>
          <a:p>
            <a:endParaRPr lang="hu-HU" sz="20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Otthonteremtési kamattámogatásos kölcsön</a:t>
            </a:r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/>
        </p:nvGraphicFramePr>
        <p:xfrm>
          <a:off x="900113" y="1341438"/>
          <a:ext cx="7500937" cy="3913191"/>
        </p:xfrm>
        <a:graphic>
          <a:graphicData uri="http://schemas.openxmlformats.org/drawingml/2006/table">
            <a:tbl>
              <a:tblPr/>
              <a:tblGrid>
                <a:gridCol w="995362"/>
                <a:gridCol w="996950"/>
                <a:gridCol w="3516313"/>
                <a:gridCol w="996950"/>
                <a:gridCol w="995362"/>
              </a:tblGrid>
              <a:tr h="11604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éves kamatperiódus</a:t>
                      </a:r>
                      <a:b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endParaRPr kumimoji="0" lang="hu-H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1" marR="9001" marT="900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Otthonteremtési kamattámogatás</a:t>
                      </a:r>
                      <a:b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- használt lakás vásárlás - </a:t>
                      </a:r>
                      <a:b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„A típus" </a:t>
                      </a:r>
                      <a: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/>
                      </a:r>
                      <a:br>
                        <a:rPr kumimoji="0" lang="hu-H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(</a:t>
                      </a:r>
                      <a:r>
                        <a:rPr kumimoji="0" lang="hu-H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 kölcsönösszeg nem haladja meg az ingatlan forgalmi értékének 55%-át)</a:t>
                      </a:r>
                      <a:endParaRPr kumimoji="0" lang="hu-HU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1" marR="9001" marT="900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éves kamatperiódus</a:t>
                      </a:r>
                      <a:br>
                        <a:rPr kumimoji="0" lang="hu-H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</a:br>
                      <a:endParaRPr kumimoji="0" lang="hu-H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001" marR="9001" marT="9001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5 000 000 Ft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Kölcsönösszeg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5 000 000 Ft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 hónap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240 hónap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1-5. év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 évtől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Kamattámogatás a futamidő első 5 évében*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1-5. év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6. évtől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35 822 Ft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32 569 Ft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törlesztőrészlet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35 822 Ft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33 569 Ft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6%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4,85%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Kamatláb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6 %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4,85%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492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6,04%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THM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6,04%</a:t>
                      </a:r>
                    </a:p>
                  </a:txBody>
                  <a:tcPr marL="9001" marR="9001" marT="9001" marB="0" anchor="b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0166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* A kamattámogatás mértéke változik, attól függően, hogy</a:t>
                      </a:r>
                      <a:b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 új vagy használt lakás-e a hitelcél szerinti ingatlan, </a:t>
                      </a:r>
                      <a:b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</a:b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- új lakás esetén hány gyermeket tart(anak) el az igénylő(k)</a:t>
                      </a:r>
                    </a:p>
                  </a:txBody>
                  <a:tcPr marL="9001" marR="9001" marT="9001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059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5061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2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3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4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5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6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5068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1403350" y="2636838"/>
            <a:ext cx="6769100" cy="936625"/>
          </a:xfrm>
        </p:spPr>
        <p:txBody>
          <a:bodyPr/>
          <a:lstStyle/>
          <a:p>
            <a:pPr algn="ctr">
              <a:defRPr/>
            </a:pPr>
            <a:r>
              <a:rPr lang="hu-HU" sz="4000" kern="1200" dirty="0" smtClean="0">
                <a:latin typeface="+mn-lt"/>
                <a:ea typeface="ＭＳ Ｐゴシック"/>
              </a:rPr>
              <a:t>SZEMÉLYI KÖLCSÖN</a:t>
            </a:r>
            <a:endParaRPr lang="en-US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Hitel Optimalizáló Személyi kölcsön</a:t>
            </a:r>
          </a:p>
        </p:txBody>
      </p:sp>
      <p:sp>
        <p:nvSpPr>
          <p:cNvPr id="46083" name="Tartalom helye 2"/>
          <p:cNvSpPr>
            <a:spLocks noGrp="1"/>
          </p:cNvSpPr>
          <p:nvPr>
            <p:ph idx="1"/>
          </p:nvPr>
        </p:nvSpPr>
        <p:spPr>
          <a:xfrm>
            <a:off x="957263" y="1125538"/>
            <a:ext cx="7500937" cy="5111750"/>
          </a:xfrm>
        </p:spPr>
        <p:txBody>
          <a:bodyPr/>
          <a:lstStyle/>
          <a:p>
            <a:pPr algn="just">
              <a:buFontTx/>
              <a:buNone/>
            </a:pPr>
            <a:r>
              <a:rPr lang="hu-HU" sz="1800" b="1" smtClean="0">
                <a:solidFill>
                  <a:srgbClr val="800000"/>
                </a:solidFill>
                <a:ea typeface="ＭＳ Ｐゴシック" pitchFamily="34" charset="-128"/>
              </a:rPr>
              <a:t>	</a:t>
            </a:r>
            <a:r>
              <a:rPr lang="hu-HU" sz="1800" b="1" smtClean="0">
                <a:ea typeface="ＭＳ Ｐゴシック" pitchFamily="34" charset="-128"/>
              </a:rPr>
              <a:t>Forint alapú kölcsön, </a:t>
            </a:r>
            <a:r>
              <a:rPr lang="en-US" sz="1800" b="1" smtClean="0">
                <a:ea typeface="ＭＳ Ｐゴシック" pitchFamily="34" charset="-128"/>
              </a:rPr>
              <a:t>meglévő hitelek kiváltásá</a:t>
            </a:r>
            <a:r>
              <a:rPr lang="hu-HU" sz="1800" b="1" smtClean="0">
                <a:ea typeface="ＭＳ Ｐゴシック" pitchFamily="34" charset="-128"/>
              </a:rPr>
              <a:t>ra azoknak, akik szeretnének tisztán látni, költséget csökkenteni és egyszerűsíteni a háztartási kiadásaikat</a:t>
            </a:r>
          </a:p>
          <a:p>
            <a:pPr algn="just">
              <a:buFontTx/>
              <a:buNone/>
            </a:pPr>
            <a:endParaRPr lang="hu-HU" sz="1800" b="1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hu-HU" sz="2000" b="1" smtClean="0">
                <a:ea typeface="ＭＳ Ｐゴシック" pitchFamily="34" charset="-128"/>
              </a:rPr>
              <a:t>Főbb</a:t>
            </a:r>
            <a:r>
              <a:rPr lang="en-US" sz="2000" b="1" smtClean="0">
                <a:ea typeface="ＭＳ Ｐゴシック" pitchFamily="34" charset="-128"/>
              </a:rPr>
              <a:t> jellemző</a:t>
            </a:r>
            <a:r>
              <a:rPr lang="hu-HU" sz="2000" b="1" smtClean="0">
                <a:ea typeface="ＭＳ Ｐゴシック" pitchFamily="34" charset="-128"/>
              </a:rPr>
              <a:t>k, feltételek</a:t>
            </a:r>
            <a:r>
              <a:rPr lang="en-US" sz="2000" b="1" smtClean="0">
                <a:ea typeface="ＭＳ Ｐゴシック" pitchFamily="34" charset="-128"/>
              </a:rPr>
              <a:t>:</a:t>
            </a:r>
            <a:endParaRPr lang="hu-HU" sz="2000" b="1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rendkívül kedvező kamatozású forinthitel, amelyet hitelkiváltásra használhat</a:t>
            </a:r>
            <a:r>
              <a:rPr lang="hu-HU" sz="1800" smtClean="0">
                <a:ea typeface="ＭＳ Ｐゴシック" pitchFamily="34" charset="-128"/>
              </a:rPr>
              <a:t>ó</a:t>
            </a:r>
            <a:r>
              <a:rPr lang="en-US" sz="1800" smtClean="0">
                <a:ea typeface="ＭＳ Ｐゴシック" pitchFamily="34" charset="-128"/>
              </a:rPr>
              <a:t> fel </a:t>
            </a:r>
            <a:endParaRPr lang="hu-HU" sz="18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akár 4</a:t>
            </a:r>
            <a:r>
              <a:rPr lang="hu-HU" sz="1800" smtClean="0">
                <a:ea typeface="ＭＳ Ｐゴシック" pitchFamily="34" charset="-128"/>
              </a:rPr>
              <a:t> millió</a:t>
            </a:r>
            <a:r>
              <a:rPr lang="en-US" sz="1800" smtClean="0">
                <a:ea typeface="ＭＳ Ｐゴシック" pitchFamily="34" charset="-128"/>
              </a:rPr>
              <a:t> forint összegű, jelzálogfedezet nélküli hitel </a:t>
            </a:r>
            <a:endParaRPr lang="hu-HU" sz="18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12 – 60 hónap futamidő</a:t>
            </a:r>
            <a:endParaRPr lang="hu-HU" sz="18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1 évig fix törlesztőrészlet (12 havi BUBOR</a:t>
            </a:r>
            <a:r>
              <a:rPr lang="hu-HU" sz="1800" smtClean="0">
                <a:ea typeface="ＭＳ Ｐゴシック" pitchFamily="34" charset="-128"/>
              </a:rPr>
              <a:t>-</a:t>
            </a:r>
            <a:r>
              <a:rPr lang="en-US" sz="1800" smtClean="0">
                <a:ea typeface="ＭＳ Ｐゴシック" pitchFamily="34" charset="-128"/>
              </a:rPr>
              <a:t>hoz kötött változó kamat, 12 havi rögzítés)  </a:t>
            </a:r>
            <a:endParaRPr lang="hu-HU" sz="18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25 és 70 év </a:t>
            </a:r>
            <a:r>
              <a:rPr lang="hu-HU" sz="1800" smtClean="0">
                <a:ea typeface="ＭＳ Ｐゴシック" pitchFamily="34" charset="-128"/>
              </a:rPr>
              <a:t>(hitel lejáratakori)</a:t>
            </a:r>
            <a:r>
              <a:rPr lang="en-US" sz="1800" smtClean="0">
                <a:ea typeface="ＭＳ Ｐゴシック" pitchFamily="34" charset="-128"/>
              </a:rPr>
              <a:t> közötti devizabelföldi természetes személy igényelheti </a:t>
            </a:r>
            <a:endParaRPr lang="hu-HU" sz="1800" smtClean="0">
              <a:ea typeface="ＭＳ Ｐゴシック" pitchFamily="34" charset="-128"/>
            </a:endParaRPr>
          </a:p>
          <a:p>
            <a:endParaRPr lang="hu-HU" sz="1800" smtClean="0">
              <a:solidFill>
                <a:srgbClr val="800000"/>
              </a:solidFill>
              <a:latin typeface="Calibri" pitchFamily="34" charset="0"/>
              <a:ea typeface="ＭＳ Ｐゴシック" pitchFamily="34" charset="-128"/>
            </a:endParaRPr>
          </a:p>
          <a:p>
            <a:endParaRPr lang="hu-HU" sz="2000" smtClean="0">
              <a:solidFill>
                <a:srgbClr val="800000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Hitel Optimalizáló Személyi kölcsön</a:t>
            </a:r>
          </a:p>
        </p:txBody>
      </p:sp>
      <p:sp>
        <p:nvSpPr>
          <p:cNvPr id="47107" name="Tartalom helye 2"/>
          <p:cNvSpPr>
            <a:spLocks noGrp="1"/>
          </p:cNvSpPr>
          <p:nvPr>
            <p:ph idx="1"/>
          </p:nvPr>
        </p:nvSpPr>
        <p:spPr>
          <a:xfrm>
            <a:off x="957263" y="981075"/>
            <a:ext cx="7500937" cy="3095625"/>
          </a:xfrm>
        </p:spPr>
        <p:txBody>
          <a:bodyPr/>
          <a:lstStyle/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aki a kölcsönigénylést megelőzően 12 hónapos munkaviszonnyal rendelkezik (maximum 2 munkahelyről, az utolsó munkahelyen eltöltött ideje minimum 3 hónap </a:t>
            </a:r>
            <a:r>
              <a:rPr lang="hu-HU" sz="1800" smtClean="0">
                <a:ea typeface="ＭＳ Ｐゴシック" pitchFamily="34" charset="-128"/>
              </a:rPr>
              <a:t>és a két munkahely között eltelt munka nélküli időszak nem lehet több, mint 30 nap</a:t>
            </a:r>
            <a:r>
              <a:rPr lang="en-US" sz="1800" smtClean="0">
                <a:ea typeface="ＭＳ Ｐゴシック" pitchFamily="34" charset="-128"/>
              </a:rPr>
              <a:t>)</a:t>
            </a:r>
            <a:endParaRPr lang="hu-HU" sz="18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1800" smtClean="0">
                <a:ea typeface="ＭＳ Ｐゴシック" pitchFamily="34" charset="-128"/>
              </a:rPr>
              <a:t>2 éve ugyanarra az állandó címre</a:t>
            </a:r>
            <a:r>
              <a:rPr lang="en-US" sz="1800" smtClean="0">
                <a:ea typeface="ＭＳ Ｐゴシック" pitchFamily="34" charset="-128"/>
              </a:rPr>
              <a:t> </a:t>
            </a:r>
            <a:r>
              <a:rPr lang="hu-HU" sz="1800" smtClean="0">
                <a:ea typeface="ＭＳ Ｐゴシック" pitchFamily="34" charset="-128"/>
              </a:rPr>
              <a:t>van bejelentve</a:t>
            </a:r>
          </a:p>
          <a:p>
            <a:pPr algn="just">
              <a:buFont typeface="Wingdings" pitchFamily="2" charset="2"/>
              <a:buChar char="§"/>
            </a:pPr>
            <a:r>
              <a:rPr lang="en-US" sz="1800" smtClean="0">
                <a:ea typeface="ＭＳ Ｐゴシック" pitchFamily="34" charset="-128"/>
              </a:rPr>
              <a:t>a kiváltandó kölcsön tekintetében az utolsó 12 hónapban nem volt 30 napot meghaladó késedelme</a:t>
            </a:r>
            <a:endParaRPr lang="hu-HU" sz="180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1800" smtClean="0">
                <a:ea typeface="ＭＳ Ｐゴシック" pitchFamily="34" charset="-128"/>
              </a:rPr>
              <a:t>1 500 001 Ft kölcsönigénytől szükséges közokirat</a:t>
            </a:r>
          </a:p>
          <a:p>
            <a:endParaRPr lang="hu-HU" sz="18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37932" name="Group 44"/>
          <p:cNvGraphicFramePr>
            <a:graphicFrameLocks noGrp="1"/>
          </p:cNvGraphicFramePr>
          <p:nvPr/>
        </p:nvGraphicFramePr>
        <p:xfrm>
          <a:off x="900113" y="3933825"/>
          <a:ext cx="3095625" cy="2019300"/>
        </p:xfrm>
        <a:graphic>
          <a:graphicData uri="http://schemas.openxmlformats.org/drawingml/2006/table">
            <a:tbl>
              <a:tblPr/>
              <a:tblGrid>
                <a:gridCol w="1547812"/>
                <a:gridCol w="1547813"/>
              </a:tblGrid>
              <a:tr h="3365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Konkrét finanszírozási példa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Kölcsönösszeg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1 200 000 Ft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Futamidő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60 hónap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Havi törlesztőrészlet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30 034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Éves kamat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14,24%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E9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THM 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3C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16,94%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3C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E9C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4427538" y="4076700"/>
          <a:ext cx="4064000" cy="169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4248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Igényelni kívánt </a:t>
                      </a:r>
                      <a:b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</a:br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kölcsönösszeg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Minimum havi jövedelem jóváírás </a:t>
                      </a:r>
                      <a:r>
                        <a:rPr lang="hu-HU" sz="1200" b="1" i="0" u="none" strike="noStrike" dirty="0" err="1" smtClean="0">
                          <a:solidFill>
                            <a:schemeClr val="bg1"/>
                          </a:solidFill>
                          <a:latin typeface="Arial"/>
                        </a:rPr>
                        <a:t>Sberbank</a:t>
                      </a:r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számlán</a:t>
                      </a:r>
                    </a:p>
                  </a:txBody>
                  <a:tcPr marL="9525" marR="9525" marT="9525" marB="0" anchor="b"/>
                </a:tc>
              </a:tr>
              <a:tr h="4248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600.000 Ft alatt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120</a:t>
                      </a:r>
                      <a:r>
                        <a:rPr lang="hu-HU" sz="1200" b="0" i="0" u="none" strike="noStrike" baseline="0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000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</a:t>
                      </a:r>
                    </a:p>
                  </a:txBody>
                  <a:tcPr marL="9525" marR="9525" marT="9525" marB="0" anchor="b"/>
                </a:tc>
              </a:tr>
              <a:tr h="4248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600.000 Ft felett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150</a:t>
                      </a:r>
                      <a:r>
                        <a:rPr lang="hu-HU" sz="1200" b="0" i="0" u="none" strike="noStrike" baseline="0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000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</a:t>
                      </a:r>
                    </a:p>
                  </a:txBody>
                  <a:tcPr marL="9525" marR="9525" marT="9525" marB="0" anchor="b"/>
                </a:tc>
              </a:tr>
              <a:tr h="424846"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>
                          <a:solidFill>
                            <a:srgbClr val="00703C"/>
                          </a:solidFill>
                          <a:latin typeface="Arial"/>
                        </a:rPr>
                        <a:t>3.000.000 Ft felett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300</a:t>
                      </a:r>
                      <a:r>
                        <a:rPr lang="hu-HU" sz="1200" b="0" i="0" u="none" strike="noStrike" baseline="0" dirty="0" smtClean="0">
                          <a:solidFill>
                            <a:srgbClr val="00703C"/>
                          </a:solidFill>
                          <a:latin typeface="Arial"/>
                        </a:rPr>
                        <a:t> </a:t>
                      </a:r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Arial"/>
                        </a:rPr>
                        <a:t>000 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Ft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Hitel Optimalizáló Személyi kölcsön</a:t>
            </a:r>
          </a:p>
        </p:txBody>
      </p:sp>
      <p:sp>
        <p:nvSpPr>
          <p:cNvPr id="48131" name="Tartalom helye 2"/>
          <p:cNvSpPr>
            <a:spLocks noGrp="1"/>
          </p:cNvSpPr>
          <p:nvPr>
            <p:ph idx="1"/>
          </p:nvPr>
        </p:nvSpPr>
        <p:spPr>
          <a:xfrm>
            <a:off x="957263" y="981075"/>
            <a:ext cx="7500937" cy="5472113"/>
          </a:xfrm>
        </p:spPr>
        <p:txBody>
          <a:bodyPr/>
          <a:lstStyle/>
          <a:p>
            <a:pPr>
              <a:buFontTx/>
              <a:buNone/>
            </a:pPr>
            <a:r>
              <a:rPr lang="hu-HU" sz="1600" b="1" smtClean="0">
                <a:ea typeface="ＭＳ Ｐゴシック" pitchFamily="34" charset="-128"/>
              </a:rPr>
              <a:t>K</a:t>
            </a:r>
            <a:r>
              <a:rPr lang="en-US" sz="1600" b="1" smtClean="0">
                <a:ea typeface="ＭＳ Ｐゴシック" pitchFamily="34" charset="-128"/>
              </a:rPr>
              <a:t>ülönösen annak ajánljuk, aki:</a:t>
            </a:r>
            <a:endParaRPr lang="hu-HU" sz="1600" b="1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CHF alapú autóhitelét szeretné kedvezőbbre cserélni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magas kamatozású személyi kölcsönét kívánja alacsonyabb kamatozásúra váltani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hitelkártyáján felhalmozódott tartozását tervezi kedvező kamatozással rendezni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kényszerűen vállalt áruvásárlási hitelét szeretné kiváltani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b="1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en-US" sz="1600" b="1" smtClean="0">
                <a:ea typeface="ＭＳ Ｐゴシック" pitchFamily="34" charset="-128"/>
              </a:rPr>
              <a:t>Miért érdemes ezt a konstrukciót választani?</a:t>
            </a:r>
            <a:endParaRPr lang="hu-HU" sz="1600" b="1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egyszerűsített eljárás 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gyors feldolgozás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rugalmas ügyintézés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kiemelt figyelem a közvetítő partnerek kiszolgálására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kimagasló jutalék a közvetítők számára</a:t>
            </a:r>
            <a:endParaRPr lang="hu-HU" sz="160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sz="1600" smtClean="0">
                <a:ea typeface="ＭＳ Ｐゴシック" pitchFamily="34" charset="-128"/>
              </a:rPr>
              <a:t>a teljes jutalékösszeg a folyósítást követően kifizetésre kerül </a:t>
            </a:r>
            <a:endParaRPr lang="hu-HU" sz="16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14288"/>
            <a:ext cx="9129713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55" name="Group 7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7" name="AutoShape 49"/>
            <p:cNvSpPr>
              <a:spLocks noChangeArrowheads="1"/>
            </p:cNvSpPr>
            <p:nvPr/>
          </p:nvSpPr>
          <p:spPr bwMode="auto">
            <a:xfrm>
              <a:off x="60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58" name="AutoShape 50"/>
            <p:cNvSpPr>
              <a:spLocks noChangeArrowheads="1"/>
            </p:cNvSpPr>
            <p:nvPr/>
          </p:nvSpPr>
          <p:spPr bwMode="auto">
            <a:xfrm>
              <a:off x="5372" y="52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59" name="AutoShape 51"/>
            <p:cNvSpPr>
              <a:spLocks noChangeArrowheads="1"/>
            </p:cNvSpPr>
            <p:nvPr/>
          </p:nvSpPr>
          <p:spPr bwMode="auto">
            <a:xfrm>
              <a:off x="60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60" name="AutoShape 52"/>
            <p:cNvSpPr>
              <a:spLocks noChangeArrowheads="1"/>
            </p:cNvSpPr>
            <p:nvPr/>
          </p:nvSpPr>
          <p:spPr bwMode="auto">
            <a:xfrm>
              <a:off x="5372" y="3937"/>
              <a:ext cx="336" cy="336"/>
            </a:xfrm>
            <a:prstGeom prst="plaque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61" name="Rectangle 53"/>
            <p:cNvSpPr>
              <a:spLocks noChangeArrowheads="1"/>
            </p:cNvSpPr>
            <p:nvPr/>
          </p:nvSpPr>
          <p:spPr bwMode="auto">
            <a:xfrm>
              <a:off x="0" y="0"/>
              <a:ext cx="228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62" name="Rectangle 54"/>
            <p:cNvSpPr>
              <a:spLocks noChangeArrowheads="1"/>
            </p:cNvSpPr>
            <p:nvPr/>
          </p:nvSpPr>
          <p:spPr bwMode="auto">
            <a:xfrm>
              <a:off x="5540" y="0"/>
              <a:ext cx="22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63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5760" cy="2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9164" name="Rectangle 56"/>
            <p:cNvSpPr>
              <a:spLocks noChangeArrowheads="1"/>
            </p:cNvSpPr>
            <p:nvPr/>
          </p:nvSpPr>
          <p:spPr bwMode="auto">
            <a:xfrm>
              <a:off x="0" y="4105"/>
              <a:ext cx="5760" cy="2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FontTx/>
                <a:buNone/>
              </a:pPr>
              <a:endParaRPr lang="en-US" sz="2400">
                <a:solidFill>
                  <a:schemeClr val="tx1"/>
                </a:solidFill>
              </a:endParaRPr>
            </a:p>
          </p:txBody>
        </p:sp>
      </p:grpSp>
      <p:sp>
        <p:nvSpPr>
          <p:cNvPr id="2054" name="Title 1"/>
          <p:cNvSpPr>
            <a:spLocks noGrp="1"/>
          </p:cNvSpPr>
          <p:nvPr>
            <p:ph type="ctrTitle"/>
          </p:nvPr>
        </p:nvSpPr>
        <p:spPr>
          <a:xfrm>
            <a:off x="1403350" y="2636838"/>
            <a:ext cx="6769100" cy="1296987"/>
          </a:xfrm>
        </p:spPr>
        <p:txBody>
          <a:bodyPr/>
          <a:lstStyle/>
          <a:p>
            <a:pPr algn="ctr">
              <a:defRPr/>
            </a:pPr>
            <a:r>
              <a:rPr lang="hu-HU" sz="4000" kern="1200" dirty="0" smtClean="0">
                <a:latin typeface="+mn-lt"/>
                <a:ea typeface="ＭＳ Ｐゴシック"/>
              </a:rPr>
              <a:t>LAKOSSÁGI SZÁMLACSOMAG</a:t>
            </a:r>
            <a:endParaRPr lang="en-US" dirty="0" smtClean="0">
              <a:latin typeface="+mn-lt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1" descr="check-l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4460875"/>
            <a:ext cx="3600450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Calibri" pitchFamily="34" charset="0"/>
                <a:ea typeface="ＭＳ Ｐゴシック" pitchFamily="34" charset="-128"/>
              </a:rPr>
              <a:t>Lakossági s</a:t>
            </a:r>
            <a:r>
              <a:rPr lang="en-US" smtClean="0">
                <a:latin typeface="Calibri" pitchFamily="34" charset="0"/>
                <a:ea typeface="ＭＳ Ｐゴシック" pitchFamily="34" charset="-128"/>
              </a:rPr>
              <a:t>zámlacsomagok</a:t>
            </a:r>
            <a:endParaRPr lang="hu-HU" smtClean="0">
              <a:ea typeface="ＭＳ Ｐゴシック" pitchFamily="34" charset="-128"/>
            </a:endParaRPr>
          </a:p>
        </p:txBody>
      </p:sp>
      <p:sp>
        <p:nvSpPr>
          <p:cNvPr id="50180" name="Tartalom helye 2"/>
          <p:cNvSpPr>
            <a:spLocks/>
          </p:cNvSpPr>
          <p:nvPr/>
        </p:nvSpPr>
        <p:spPr bwMode="auto">
          <a:xfrm>
            <a:off x="1044575" y="1314450"/>
            <a:ext cx="784860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>
              <a:lnSpc>
                <a:spcPct val="120000"/>
              </a:lnSpc>
              <a:buFontTx/>
              <a:buNone/>
            </a:pPr>
            <a:r>
              <a:rPr lang="hu-HU" b="1">
                <a:solidFill>
                  <a:srgbClr val="800000"/>
                </a:solidFill>
                <a:latin typeface="Calibri" pitchFamily="34" charset="0"/>
              </a:rPr>
              <a:t>Minden élethelyzetre megoldást kínáló, változatos számlacsomagok!</a:t>
            </a:r>
          </a:p>
          <a:p>
            <a:pPr marL="195263" indent="-195263">
              <a:lnSpc>
                <a:spcPct val="120000"/>
              </a:lnSpc>
              <a:buFontTx/>
              <a:buNone/>
            </a:pPr>
            <a:endParaRPr lang="hu-HU" b="1">
              <a:solidFill>
                <a:srgbClr val="800000"/>
              </a:solidFill>
              <a:latin typeface="Calibri" pitchFamily="34" charset="0"/>
            </a:endParaRPr>
          </a:p>
          <a:p>
            <a:pPr marL="195263" indent="-195263">
              <a:lnSpc>
                <a:spcPct val="120000"/>
              </a:lnSpc>
              <a:buFontTx/>
              <a:buNone/>
            </a:pPr>
            <a:endParaRPr lang="hu-HU">
              <a:latin typeface="Calibri" pitchFamily="34" charset="0"/>
            </a:endParaRPr>
          </a:p>
        </p:txBody>
      </p:sp>
      <p:sp>
        <p:nvSpPr>
          <p:cNvPr id="50181" name="AutoShape 16"/>
          <p:cNvSpPr>
            <a:spLocks noChangeArrowheads="1"/>
          </p:cNvSpPr>
          <p:nvPr/>
        </p:nvSpPr>
        <p:spPr bwMode="auto">
          <a:xfrm>
            <a:off x="1187450" y="3284538"/>
            <a:ext cx="3600450" cy="574675"/>
          </a:xfrm>
          <a:prstGeom prst="homePlate">
            <a:avLst>
              <a:gd name="adj" fmla="val 32863"/>
            </a:avLst>
          </a:prstGeom>
          <a:solidFill>
            <a:schemeClr val="folHlink">
              <a:alpha val="7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Megtakarítóknak kialakítva!</a:t>
            </a:r>
            <a:endParaRPr lang="en-US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182" name="AutoShape 20"/>
          <p:cNvSpPr>
            <a:spLocks noChangeArrowheads="1"/>
          </p:cNvSpPr>
          <p:nvPr/>
        </p:nvSpPr>
        <p:spPr bwMode="auto">
          <a:xfrm>
            <a:off x="1187450" y="1844675"/>
            <a:ext cx="3600450" cy="574675"/>
          </a:xfrm>
          <a:prstGeom prst="homePlate">
            <a:avLst>
              <a:gd name="adj" fmla="val 32863"/>
            </a:avLst>
          </a:prstGeom>
          <a:solidFill>
            <a:schemeClr val="folHlink">
              <a:alpha val="7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Munkabér átutaláshoz ideális!</a:t>
            </a:r>
            <a:endParaRPr lang="en-US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0183" name="AutoShape 21"/>
          <p:cNvSpPr>
            <a:spLocks noChangeArrowheads="1"/>
          </p:cNvSpPr>
          <p:nvPr/>
        </p:nvSpPr>
        <p:spPr bwMode="auto">
          <a:xfrm>
            <a:off x="1187450" y="4005263"/>
            <a:ext cx="3600450" cy="574675"/>
          </a:xfrm>
          <a:prstGeom prst="homePlate">
            <a:avLst>
              <a:gd name="adj" fmla="val 32863"/>
            </a:avLst>
          </a:prstGeom>
          <a:solidFill>
            <a:schemeClr val="folHlink">
              <a:alpha val="70195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Fiatalok igényeihez igazítva!</a:t>
            </a:r>
            <a:endParaRPr lang="en-US" sz="18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artalom helye 2"/>
          <p:cNvSpPr>
            <a:spLocks/>
          </p:cNvSpPr>
          <p:nvPr/>
        </p:nvSpPr>
        <p:spPr bwMode="auto">
          <a:xfrm>
            <a:off x="4860925" y="1557338"/>
            <a:ext cx="359886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>
              <a:lnSpc>
                <a:spcPct val="120000"/>
              </a:lnSpc>
              <a:buFontTx/>
              <a:buNone/>
              <a:defRPr/>
            </a:pPr>
            <a:endParaRPr lang="hu-HU" sz="800" dirty="0">
              <a:solidFill>
                <a:schemeClr val="accent2"/>
              </a:solidFill>
              <a:latin typeface="Calibri" pitchFamily="34" charset="0"/>
            </a:endParaRPr>
          </a:p>
          <a:p>
            <a:pPr marL="19526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r>
              <a:rPr lang="hu-HU" dirty="0">
                <a:latin typeface="+mn-lt"/>
              </a:rPr>
              <a:t>Fair</a:t>
            </a:r>
          </a:p>
          <a:p>
            <a:pPr marL="19526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endParaRPr lang="hu-HU" dirty="0">
              <a:latin typeface="+mn-lt"/>
            </a:endParaRPr>
          </a:p>
          <a:p>
            <a:pPr marL="19526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r>
              <a:rPr lang="hu-HU" dirty="0">
                <a:latin typeface="+mn-lt"/>
              </a:rPr>
              <a:t> Arany, Ezüst</a:t>
            </a:r>
          </a:p>
          <a:p>
            <a:pPr marL="19526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endParaRPr lang="hu-HU" sz="1200" dirty="0">
              <a:latin typeface="+mn-lt"/>
            </a:endParaRPr>
          </a:p>
          <a:p>
            <a:pPr marL="195263" lvl="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r>
              <a:rPr lang="hu-HU" dirty="0">
                <a:latin typeface="+mn-lt"/>
              </a:rPr>
              <a:t> Szimpla</a:t>
            </a:r>
          </a:p>
          <a:p>
            <a:pPr marL="195263" lvl="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endParaRPr lang="hu-HU" sz="1000" dirty="0">
              <a:latin typeface="+mn-lt"/>
            </a:endParaRPr>
          </a:p>
          <a:p>
            <a:pPr marL="195263" lvl="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r>
              <a:rPr lang="hu-HU" dirty="0">
                <a:latin typeface="+mn-lt"/>
              </a:rPr>
              <a:t>  Diákszámla</a:t>
            </a:r>
          </a:p>
          <a:p>
            <a:pPr marL="195263" lvl="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r>
              <a:rPr lang="hu-HU" dirty="0">
                <a:latin typeface="+mn-lt"/>
              </a:rPr>
              <a:t> Zsebpénz Számla</a:t>
            </a:r>
          </a:p>
          <a:p>
            <a:pPr marL="195263" lvl="3" indent="-195263">
              <a:lnSpc>
                <a:spcPct val="120000"/>
              </a:lnSpc>
              <a:buClr>
                <a:schemeClr val="hlink"/>
              </a:buClr>
              <a:buSzPct val="80000"/>
              <a:buFont typeface="Wingdings" pitchFamily="2" charset="2"/>
              <a:buChar char="ü"/>
              <a:defRPr/>
            </a:pPr>
            <a:endParaRPr lang="hu-HU" dirty="0">
              <a:latin typeface="+mn-lt"/>
            </a:endParaRPr>
          </a:p>
        </p:txBody>
      </p:sp>
      <p:sp>
        <p:nvSpPr>
          <p:cNvPr id="50185" name="AutoShape 16"/>
          <p:cNvSpPr>
            <a:spLocks noChangeArrowheads="1"/>
          </p:cNvSpPr>
          <p:nvPr/>
        </p:nvSpPr>
        <p:spPr bwMode="auto">
          <a:xfrm>
            <a:off x="1187450" y="2565400"/>
            <a:ext cx="3600450" cy="574675"/>
          </a:xfrm>
          <a:prstGeom prst="homePlate">
            <a:avLst>
              <a:gd name="adj" fmla="val 32863"/>
            </a:avLst>
          </a:prstGeom>
          <a:solidFill>
            <a:schemeClr val="folHlink">
              <a:alpha val="79999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Prémium szolgáltatásokat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800" b="1">
                <a:solidFill>
                  <a:schemeClr val="bg1"/>
                </a:solidFill>
                <a:latin typeface="Calibri" pitchFamily="34" charset="0"/>
              </a:rPr>
              <a:t> igénylőknek!</a:t>
            </a:r>
            <a:endParaRPr lang="en-US" sz="1800" b="1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Fair számlacsomag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1"/>
          </p:nvPr>
        </p:nvSpPr>
        <p:spPr>
          <a:xfrm>
            <a:off x="957263" y="1052513"/>
            <a:ext cx="7862887" cy="5040312"/>
          </a:xfrm>
        </p:spPr>
        <p:txBody>
          <a:bodyPr/>
          <a:lstStyle/>
          <a:p>
            <a:pPr>
              <a:buFontTx/>
              <a:buNone/>
            </a:pPr>
            <a:r>
              <a:rPr lang="hu-HU" sz="1600" b="1" smtClean="0">
                <a:ea typeface="ＭＳ Ｐゴシック" pitchFamily="34" charset="-128"/>
              </a:rPr>
              <a:t>A Fair számlacsomag 3 díjkategóriát tartalmaz. Az egyes díjkategóriákba a havi jóváírások összege alapján kerül besorolásra az ügyfél:</a:t>
            </a:r>
          </a:p>
          <a:p>
            <a:pPr>
              <a:buFontTx/>
              <a:buNone/>
            </a:pPr>
            <a:endParaRPr lang="hu-HU" sz="1600" b="1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r>
              <a:rPr lang="hu-HU" sz="1600" b="1" smtClean="0">
                <a:ea typeface="ＭＳ Ｐゴシック" pitchFamily="34" charset="-128"/>
              </a:rPr>
              <a:t>A magasabb kategóriában:</a:t>
            </a:r>
          </a:p>
          <a:p>
            <a:r>
              <a:rPr lang="hu-HU" sz="1600" smtClean="0">
                <a:ea typeface="ＭＳ Ｐゴシック" pitchFamily="34" charset="-128"/>
              </a:rPr>
              <a:t>nagyobb az elvárt havi jóváírások összege, és ezzel párhuzamosan </a:t>
            </a:r>
          </a:p>
          <a:p>
            <a:r>
              <a:rPr lang="hu-HU" sz="1600" smtClean="0">
                <a:ea typeface="ＭＳ Ｐゴシック" pitchFamily="34" charset="-128"/>
              </a:rPr>
              <a:t>automatikusan magasabb tranzakciós díjkedvezményeket nyújtunk. Az ily módon történő - pozitív vagy negatív irányú - kategóriába sorolás és azok felülvizsgálata havi rendszerességgel, automatikusan megtörténik. </a:t>
            </a: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051050" y="1989138"/>
          <a:ext cx="5164832" cy="18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214264"/>
                <a:gridCol w="1291208"/>
                <a:gridCol w="1291208"/>
              </a:tblGrid>
              <a:tr h="40080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Fair számlacsomag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0807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1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Díjkategóriák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1. kategória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2. kategória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3. kategória</a:t>
                      </a:r>
                    </a:p>
                  </a:txBody>
                  <a:tcPr marL="9525" marR="9525" marT="9525" marB="0" anchor="b"/>
                </a:tc>
              </a:tr>
              <a:tr h="998586">
                <a:tc>
                  <a:txBody>
                    <a:bodyPr/>
                    <a:lstStyle/>
                    <a:p>
                      <a:pPr algn="r" fontAlgn="b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Díjkategóriában sorolási feltétel - havi beérkező jóváírások összege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150.000 HUF alatt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150.000 és 299.999 HUF között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300.000 HUF felett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Kölcsönügylet szereplői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6147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buFontTx/>
              <a:buNone/>
            </a:pPr>
            <a:r>
              <a:rPr lang="hu-HU" smtClean="0">
                <a:ea typeface="ＭＳ Ｐゴシック" pitchFamily="34" charset="-128"/>
              </a:rPr>
              <a:t>Zálogkötelezett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 fedezeti ingatlan valamennyi tulajdonosa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nem kötelező adósi/kezesi bevonása: 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ez esetben a kölcsönszerződés kétoldalú közokiratban kerül aláírása</a:t>
            </a:r>
          </a:p>
          <a:p>
            <a:pPr marL="1295400" lvl="2" indent="-381000">
              <a:buFont typeface="Wingdings" pitchFamily="2" charset="2"/>
              <a:buNone/>
            </a:pPr>
            <a:endParaRPr lang="hu-HU" sz="1800" b="1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None/>
            </a:pPr>
            <a:r>
              <a:rPr lang="hu-HU" smtClean="0">
                <a:ea typeface="ＭＳ Ｐゴシック" pitchFamily="34" charset="-128"/>
              </a:rPr>
              <a:t>Telekkönyvön kívüli tulajdonos / vagyonjogi megállapodás esetén a kötelembe be nem volt házastárs: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z="1800" b="1" smtClean="0">
                <a:ea typeface="ＭＳ Ｐゴシック" pitchFamily="34" charset="-128"/>
              </a:rPr>
              <a:t>a szereplő záradék aláíró az ügyletben</a:t>
            </a:r>
          </a:p>
          <a:p>
            <a:pPr marL="533400" indent="-533400"/>
            <a:endParaRPr lang="hu-HU" sz="1800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Fair számlacsomag</a:t>
            </a:r>
          </a:p>
        </p:txBody>
      </p:sp>
      <p:sp>
        <p:nvSpPr>
          <p:cNvPr id="52227" name="Tartalom helye 2"/>
          <p:cNvSpPr>
            <a:spLocks noGrp="1"/>
          </p:cNvSpPr>
          <p:nvPr>
            <p:ph idx="1"/>
          </p:nvPr>
        </p:nvSpPr>
        <p:spPr>
          <a:xfrm>
            <a:off x="957263" y="1125538"/>
            <a:ext cx="7935912" cy="5327650"/>
          </a:xfrm>
        </p:spPr>
        <p:txBody>
          <a:bodyPr/>
          <a:lstStyle/>
          <a:p>
            <a:pPr>
              <a:buFontTx/>
              <a:buNone/>
            </a:pPr>
            <a:r>
              <a:rPr lang="hu-HU" sz="1600" smtClean="0">
                <a:ea typeface="ＭＳ Ｐゴシック" pitchFamily="34" charset="-128"/>
              </a:rPr>
              <a:t>Az alábbi feltételek teljesülése esetén a havi számlavezetési díjat teljes összegben visszatérítjük:</a:t>
            </a: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r>
              <a:rPr lang="hu-HU" sz="1600" b="1" smtClean="0">
                <a:ea typeface="ＭＳ Ｐゴシック" pitchFamily="34" charset="-128"/>
              </a:rPr>
              <a:t>bankkártyás vásárlások és </a:t>
            </a:r>
            <a:r>
              <a:rPr lang="hu-HU" sz="1600" smtClean="0">
                <a:ea typeface="ＭＳ Ｐゴシック" pitchFamily="34" charset="-128"/>
              </a:rPr>
              <a:t>közüzemi díjfizetések (</a:t>
            </a:r>
            <a:r>
              <a:rPr lang="hu-HU" sz="1600" b="1" smtClean="0">
                <a:ea typeface="ＭＳ Ｐゴシック" pitchFamily="34" charset="-128"/>
              </a:rPr>
              <a:t>csoportos beszedés</a:t>
            </a:r>
            <a:r>
              <a:rPr lang="hu-HU" sz="1600" smtClean="0">
                <a:ea typeface="ＭＳ Ｐゴシック" pitchFamily="34" charset="-128"/>
              </a:rPr>
              <a:t>) korlátlan számban, </a:t>
            </a:r>
            <a:r>
              <a:rPr lang="hu-HU" sz="1600" b="1" smtClean="0">
                <a:ea typeface="ＭＳ Ｐゴシック" pitchFamily="34" charset="-128"/>
              </a:rPr>
              <a:t>díjmentesek</a:t>
            </a:r>
            <a:r>
              <a:rPr lang="hu-HU" sz="1600" smtClean="0">
                <a:ea typeface="ＭＳ Ｐゴシック" pitchFamily="34" charset="-128"/>
              </a:rPr>
              <a:t>, könyvelési díjat sem számítunk fel </a:t>
            </a:r>
          </a:p>
          <a:p>
            <a:r>
              <a:rPr lang="hu-HU" sz="1600" smtClean="0">
                <a:ea typeface="ＭＳ Ｐゴシック" pitchFamily="34" charset="-128"/>
              </a:rPr>
              <a:t>A Sberbank Online Banking szolgáltatás </a:t>
            </a:r>
            <a:r>
              <a:rPr lang="hu-HU" sz="1600" b="1" smtClean="0">
                <a:ea typeface="ＭＳ Ｐゴシック" pitchFamily="34" charset="-128"/>
              </a:rPr>
              <a:t>díjmentes</a:t>
            </a:r>
            <a:r>
              <a:rPr lang="hu-HU" sz="1600" smtClean="0">
                <a:ea typeface="ＭＳ Ｐゴシック" pitchFamily="34" charset="-128"/>
              </a:rPr>
              <a:t>, sem havi, sem egyszeri TOKEN díjat nem kell fizetni</a:t>
            </a:r>
          </a:p>
          <a:p>
            <a:pPr>
              <a:buFontTx/>
              <a:buNone/>
            </a:pPr>
            <a:endParaRPr lang="hu-HU" sz="1600" smtClean="0">
              <a:ea typeface="ＭＳ Ｐゴシック" pitchFamily="34" charset="-128"/>
            </a:endParaRPr>
          </a:p>
          <a:p>
            <a:endParaRPr lang="hu-HU" smtClean="0">
              <a:ea typeface="ＭＳ Ｐゴシック" pitchFamily="34" charset="-128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692275" y="1844675"/>
          <a:ext cx="5976662" cy="297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0"/>
                <a:gridCol w="1152128"/>
                <a:gridCol w="1152128"/>
                <a:gridCol w="1008112"/>
                <a:gridCol w="1296144"/>
              </a:tblGrid>
              <a:tr h="41097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4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Fair számlacsomag</a:t>
                      </a:r>
                      <a:endParaRPr lang="hu-HU" sz="14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1097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Díjkategóriák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1. kategória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2. kategória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>
                          <a:solidFill>
                            <a:srgbClr val="00703C"/>
                          </a:solidFill>
                          <a:latin typeface="Arial"/>
                        </a:rPr>
                        <a:t>3. kategória</a:t>
                      </a:r>
                    </a:p>
                  </a:txBody>
                  <a:tcPr marL="9525" marR="9525" marT="9525" marB="0" anchor="b"/>
                </a:tc>
              </a:tr>
              <a:tr h="68612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Havi számlavezetési díj visszatérítési feltételek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Elvárt havi terhelések összege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50.000 HUF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55018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 smtClean="0">
                          <a:solidFill>
                            <a:srgbClr val="00703C"/>
                          </a:solidFill>
                          <a:latin typeface="+mn-lt"/>
                        </a:rPr>
                        <a:t>Havi számlavezetési díj visszatérítési feltételek</a:t>
                      </a:r>
                      <a:endParaRPr lang="hu-HU" sz="1200" b="0" i="0" u="none" strike="noStrike" dirty="0">
                        <a:solidFill>
                          <a:srgbClr val="00703C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Elvárt havi terhelések darabszáma</a:t>
                      </a: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4 db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723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Havi számlavezetési díj - visszatérítési feltételek együttes teljesítése esetén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0 HUF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0 HUF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0 HUF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Fair számlacsomag</a:t>
            </a:r>
          </a:p>
        </p:txBody>
      </p:sp>
      <p:sp>
        <p:nvSpPr>
          <p:cNvPr id="53251" name="Tartalom helye 2"/>
          <p:cNvSpPr>
            <a:spLocks noGrp="1"/>
          </p:cNvSpPr>
          <p:nvPr>
            <p:ph idx="1"/>
          </p:nvPr>
        </p:nvSpPr>
        <p:spPr>
          <a:xfrm>
            <a:off x="755650" y="981075"/>
            <a:ext cx="8208963" cy="5876925"/>
          </a:xfrm>
        </p:spPr>
        <p:txBody>
          <a:bodyPr/>
          <a:lstStyle/>
          <a:p>
            <a:endParaRPr lang="hu-HU" sz="1600" smtClean="0">
              <a:ea typeface="ＭＳ Ｐゴシック" pitchFamily="34" charset="-128"/>
            </a:endParaRPr>
          </a:p>
          <a:p>
            <a:r>
              <a:rPr lang="hu-HU" sz="1600" smtClean="0">
                <a:ea typeface="ＭＳ Ｐゴシック" pitchFamily="34" charset="-128"/>
              </a:rPr>
              <a:t>első éves </a:t>
            </a:r>
            <a:r>
              <a:rPr lang="hu-HU" sz="1600" b="1" smtClean="0">
                <a:ea typeface="ＭＳ Ｐゴシック" pitchFamily="34" charset="-128"/>
              </a:rPr>
              <a:t>bankkártya díjkedvezményt </a:t>
            </a:r>
            <a:r>
              <a:rPr lang="hu-HU" sz="1600" smtClean="0">
                <a:ea typeface="ＭＳ Ｐゴシック" pitchFamily="34" charset="-128"/>
              </a:rPr>
              <a:t>biztosítunk az ügyfél választásától függően: </a:t>
            </a:r>
          </a:p>
          <a:p>
            <a:pPr lvl="1"/>
            <a:r>
              <a:rPr lang="hu-HU" sz="1600" smtClean="0">
                <a:ea typeface="ＭＳ Ｐゴシック" pitchFamily="34" charset="-128"/>
              </a:rPr>
              <a:t>Maestro bankkártya igénylése esetén az első évben </a:t>
            </a:r>
            <a:r>
              <a:rPr lang="hu-HU" sz="1600" b="1" smtClean="0">
                <a:ea typeface="ＭＳ Ｐゴシック" pitchFamily="34" charset="-128"/>
              </a:rPr>
              <a:t>100% éves kártyadíj </a:t>
            </a:r>
            <a:r>
              <a:rPr lang="hu-HU" sz="1600" smtClean="0">
                <a:ea typeface="ＭＳ Ｐゴシック" pitchFamily="34" charset="-128"/>
              </a:rPr>
              <a:t>kedvezményt érvényesíthet, VAGY </a:t>
            </a:r>
          </a:p>
          <a:p>
            <a:pPr lvl="1"/>
            <a:r>
              <a:rPr lang="hu-HU" sz="1600" smtClean="0">
                <a:ea typeface="ＭＳ Ｐゴシック" pitchFamily="34" charset="-128"/>
              </a:rPr>
              <a:t>MasterCard bankkártya igénylésekor az első évben </a:t>
            </a:r>
            <a:r>
              <a:rPr lang="hu-HU" sz="1600" b="1" smtClean="0">
                <a:ea typeface="ＭＳ Ｐゴシック" pitchFamily="34" charset="-128"/>
              </a:rPr>
              <a:t>50% éves kártyadíj </a:t>
            </a:r>
            <a:r>
              <a:rPr lang="hu-HU" sz="1600" smtClean="0">
                <a:ea typeface="ＭＳ Ｐゴシック" pitchFamily="34" charset="-128"/>
              </a:rPr>
              <a:t>kedvezményt vehet igénybe. </a:t>
            </a:r>
          </a:p>
          <a:p>
            <a:r>
              <a:rPr lang="hu-HU" sz="1600" smtClean="0">
                <a:ea typeface="ＭＳ Ｐゴシック" pitchFamily="34" charset="-128"/>
              </a:rPr>
              <a:t>bármely magyarországi ATM-ből bonyolított készpénz felvételeinek díjait – feltétel teljesítéstől függetlenül – az alábbiak szerint visszatérítjük: </a:t>
            </a:r>
          </a:p>
          <a:p>
            <a:pPr>
              <a:buFontTx/>
              <a:buNone/>
            </a:pPr>
            <a:endParaRPr lang="hu-HU" smtClean="0">
              <a:ea typeface="ＭＳ Ｐゴシック" pitchFamily="34" charset="-128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1476375" y="3860800"/>
          <a:ext cx="6624737" cy="200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8157"/>
                <a:gridCol w="1615790"/>
                <a:gridCol w="1615790"/>
                <a:gridCol w="1535000"/>
              </a:tblGrid>
              <a:tr h="39958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hu-HU" sz="1200" b="1" i="0" u="none" strike="noStrike" dirty="0" smtClean="0">
                          <a:solidFill>
                            <a:schemeClr val="bg1"/>
                          </a:solidFill>
                          <a:latin typeface="Arial"/>
                        </a:rPr>
                        <a:t>Fair számlacsomag</a:t>
                      </a:r>
                      <a:endParaRPr lang="hu-H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9958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Visszatérítésre kerülő díjak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1. kategória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2. kategória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3. kategória</a:t>
                      </a:r>
                    </a:p>
                  </a:txBody>
                  <a:tcPr marL="9525" marR="9525" marT="9525" marB="0" anchor="ctr"/>
                </a:tc>
              </a:tr>
              <a:tr h="6014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Belföldi </a:t>
                      </a:r>
                      <a:r>
                        <a:rPr lang="hu-HU" sz="1200" b="0" i="0" u="none" strike="noStrike" dirty="0" err="1">
                          <a:solidFill>
                            <a:srgbClr val="00703C"/>
                          </a:solidFill>
                          <a:latin typeface="Arial"/>
                        </a:rPr>
                        <a:t>ATM-ből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 HUF készpénz felvétel tranzakciós díja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Havi első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Havi első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Havi első 3</a:t>
                      </a:r>
                    </a:p>
                  </a:txBody>
                  <a:tcPr marL="9525" marR="9525" marT="9525" marB="0" anchor="ctr"/>
                </a:tc>
              </a:tr>
              <a:tr h="601429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Belföldi </a:t>
                      </a:r>
                      <a:r>
                        <a:rPr lang="hu-HU" sz="1200" b="0" i="0" u="none" strike="noStrike" dirty="0" err="1">
                          <a:solidFill>
                            <a:srgbClr val="00703C"/>
                          </a:solidFill>
                          <a:latin typeface="Arial"/>
                        </a:rPr>
                        <a:t>ATM-ből</a:t>
                      </a:r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 HUF készpénz felvétel könyvelési díja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0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>
                          <a:solidFill>
                            <a:srgbClr val="00703C"/>
                          </a:solidFill>
                          <a:latin typeface="Arial"/>
                        </a:rPr>
                        <a:t>Havi első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200" b="0" i="0" u="none" strike="noStrike" dirty="0">
                          <a:solidFill>
                            <a:srgbClr val="00703C"/>
                          </a:solidFill>
                          <a:latin typeface="Arial"/>
                        </a:rPr>
                        <a:t>Havi első 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53276" name="Egyenes összekötő 7"/>
          <p:cNvCxnSpPr>
            <a:cxnSpLocks noChangeShapeType="1"/>
          </p:cNvCxnSpPr>
          <p:nvPr/>
        </p:nvCxnSpPr>
        <p:spPr bwMode="auto">
          <a:xfrm>
            <a:off x="3419475" y="5300663"/>
            <a:ext cx="1512888" cy="503237"/>
          </a:xfrm>
          <a:prstGeom prst="line">
            <a:avLst/>
          </a:prstGeom>
          <a:noFill/>
          <a:ln w="9525" algn="ctr">
            <a:solidFill>
              <a:srgbClr val="00703C"/>
            </a:solidFill>
            <a:round/>
            <a:headEnd/>
            <a:tailEnd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Fair számlacsomag</a:t>
            </a:r>
          </a:p>
        </p:txBody>
      </p:sp>
      <p:sp>
        <p:nvSpPr>
          <p:cNvPr id="54275" name="Tartalom helye 2"/>
          <p:cNvSpPr>
            <a:spLocks noGrp="1"/>
          </p:cNvSpPr>
          <p:nvPr>
            <p:ph idx="1"/>
          </p:nvPr>
        </p:nvSpPr>
        <p:spPr>
          <a:xfrm>
            <a:off x="957263" y="1412875"/>
            <a:ext cx="7500937" cy="4587875"/>
          </a:xfrm>
        </p:spPr>
        <p:txBody>
          <a:bodyPr/>
          <a:lstStyle/>
          <a:p>
            <a:pPr>
              <a:buFontTx/>
              <a:buNone/>
            </a:pPr>
            <a:r>
              <a:rPr lang="hu-HU" sz="1800" b="1" smtClean="0">
                <a:ea typeface="ＭＳ Ｐゴシック" pitchFamily="34" charset="-128"/>
              </a:rPr>
              <a:t>Miért éri meg a Fair számlacsomagot ajánlani?</a:t>
            </a:r>
          </a:p>
          <a:p>
            <a:pPr>
              <a:buFontTx/>
              <a:buNone/>
            </a:pPr>
            <a:endParaRPr lang="hu-HU" sz="1800" b="1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§"/>
            </a:pPr>
            <a:r>
              <a:rPr lang="hu-HU" sz="1800" smtClean="0">
                <a:ea typeface="ＭＳ Ｐゴシック" pitchFamily="34" charset="-128"/>
              </a:rPr>
              <a:t>mert magasabb összegű havi jóváírásai esetén havonta automatikusan magasabb tranzakciós díjkedvezményeket biztosítunk! </a:t>
            </a:r>
          </a:p>
          <a:p>
            <a:pPr algn="just">
              <a:buFont typeface="Wingdings" pitchFamily="2" charset="2"/>
              <a:buChar char="§"/>
            </a:pPr>
            <a:r>
              <a:rPr lang="hu-HU" sz="1800" smtClean="0">
                <a:ea typeface="ＭＳ Ｐゴシック" pitchFamily="34" charset="-128"/>
              </a:rPr>
              <a:t>mert meghatározott mértékű havi tranzakciós forgalom és tranzakciós darabszám bonyolítása esetén a teljes havi csomagdíjat visszatérítjük! </a:t>
            </a:r>
          </a:p>
          <a:p>
            <a:pPr algn="just">
              <a:buFont typeface="Wingdings" pitchFamily="2" charset="2"/>
              <a:buChar char="§"/>
            </a:pPr>
            <a:r>
              <a:rPr lang="hu-HU" sz="1800" smtClean="0">
                <a:ea typeface="ＭＳ Ｐゴシック" pitchFamily="34" charset="-128"/>
              </a:rPr>
              <a:t>mert a csomagban díjmentes bankkártyás készpénz felvételi lehetőséget biztosítunk az ország bármely ATM-jéből az aktuális díjkategóriától függően 1, 2 vagy akár 3 alkalommal!! </a:t>
            </a:r>
          </a:p>
          <a:p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 descr="TradingTre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916113"/>
            <a:ext cx="3965575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>
                <a:latin typeface="+mn-lt"/>
                <a:ea typeface="ＭＳ Ｐゴシック" pitchFamily="34" charset="-128"/>
              </a:rPr>
              <a:t>TALON Megtakarítási számla</a:t>
            </a:r>
            <a:endParaRPr lang="hu-HU" dirty="0">
              <a:latin typeface="+mn-lt"/>
            </a:endParaRPr>
          </a:p>
        </p:txBody>
      </p:sp>
      <p:sp>
        <p:nvSpPr>
          <p:cNvPr id="55300" name="Tartalom helye 2"/>
          <p:cNvSpPr>
            <a:spLocks/>
          </p:cNvSpPr>
          <p:nvPr/>
        </p:nvSpPr>
        <p:spPr bwMode="auto">
          <a:xfrm>
            <a:off x="1006475" y="1341438"/>
            <a:ext cx="680561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hu-HU" b="1"/>
              <a:t>TALON Megtakarítási számla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hu-HU" sz="1800">
                <a:cs typeface="Arial" pitchFamily="34" charset="0"/>
              </a:rPr>
              <a:t>Rendkívül alacsony összegtől elérhető, rendszeres havi  megtakarításra ösztönző, lekötés nélkül is kiemelt kamatozású számla!</a:t>
            </a:r>
            <a:r>
              <a:rPr lang="hu-HU" sz="1800" b="1">
                <a:cs typeface="Arial" pitchFamily="34" charset="0"/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endParaRPr lang="hu-HU" b="1"/>
          </a:p>
          <a:p>
            <a:pPr>
              <a:lnSpc>
                <a:spcPct val="120000"/>
              </a:lnSpc>
              <a:buFontTx/>
              <a:buNone/>
            </a:pPr>
            <a:r>
              <a:rPr lang="hu-HU" b="1"/>
              <a:t>Számlanyitás feltételei:</a:t>
            </a:r>
          </a:p>
          <a:p>
            <a:pPr>
              <a:lnSpc>
                <a:spcPct val="120000"/>
              </a:lnSpc>
              <a:buSzPct val="70000"/>
              <a:buFont typeface="Wingdings" pitchFamily="2" charset="2"/>
              <a:buChar char="q"/>
            </a:pPr>
            <a:r>
              <a:rPr lang="hu-HU"/>
              <a:t> </a:t>
            </a:r>
            <a:r>
              <a:rPr lang="hu-HU" sz="1800"/>
              <a:t>Sberbanknál vezetett HUF folyószámla </a:t>
            </a:r>
            <a:r>
              <a:rPr lang="hu-HU" sz="1800" b="1">
                <a:solidFill>
                  <a:srgbClr val="FF9900"/>
                </a:solidFill>
              </a:rPr>
              <a:t>ÉS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hu-HU" sz="1800"/>
              <a:t> 5000 HUF elhelyezése a számlán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None/>
            </a:pPr>
            <a:endParaRPr lang="hu-HU"/>
          </a:p>
          <a:p>
            <a:pPr>
              <a:lnSpc>
                <a:spcPct val="120000"/>
              </a:lnSpc>
              <a:buSzPct val="80000"/>
              <a:buFont typeface="Wingdings" pitchFamily="2" charset="2"/>
              <a:buNone/>
            </a:pPr>
            <a:r>
              <a:rPr lang="hu-HU" b="1"/>
              <a:t>Főbb jellemzői a számlának:</a:t>
            </a:r>
            <a:endParaRPr lang="hu-HU" sz="1800" b="1"/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hu-HU" sz="1800"/>
              <a:t> likvid, bármikor hozzáférhető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hu-HU" sz="1800"/>
              <a:t> bankkártya nem igényelhető hozzá</a:t>
            </a:r>
          </a:p>
          <a:p>
            <a:pPr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hu-HU" sz="1800"/>
              <a:t> Szimpla számlacsomaggal díjmentes számlavezetés!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+mn-lt"/>
                <a:ea typeface="ＭＳ Ｐゴシック" pitchFamily="34" charset="-128"/>
              </a:rPr>
              <a:t>TALON </a:t>
            </a:r>
            <a:r>
              <a:rPr lang="hu-HU" dirty="0" smtClean="0">
                <a:latin typeface="+mn-lt"/>
                <a:ea typeface="ＭＳ Ｐゴシック" pitchFamily="34" charset="-128"/>
              </a:rPr>
              <a:t>M</a:t>
            </a:r>
            <a:r>
              <a:rPr lang="en-US" dirty="0" err="1" smtClean="0">
                <a:latin typeface="+mn-lt"/>
                <a:ea typeface="ＭＳ Ｐゴシック" pitchFamily="34" charset="-128"/>
              </a:rPr>
              <a:t>egtakarítási</a:t>
            </a:r>
            <a:r>
              <a:rPr lang="en-US" dirty="0" smtClean="0">
                <a:latin typeface="+mn-lt"/>
                <a:ea typeface="ＭＳ Ｐゴシック" pitchFamily="34" charset="-128"/>
              </a:rPr>
              <a:t> </a:t>
            </a:r>
            <a:r>
              <a:rPr lang="en-US" dirty="0" err="1" smtClean="0">
                <a:latin typeface="+mn-lt"/>
                <a:ea typeface="ＭＳ Ｐゴシック" pitchFamily="34" charset="-128"/>
              </a:rPr>
              <a:t>számla</a:t>
            </a:r>
            <a:endParaRPr lang="hu-HU" dirty="0">
              <a:latin typeface="+mn-lt"/>
            </a:endParaRPr>
          </a:p>
        </p:txBody>
      </p:sp>
      <p:graphicFrame>
        <p:nvGraphicFramePr>
          <p:cNvPr id="9" name="Group 55"/>
          <p:cNvGraphicFramePr>
            <a:graphicFrameLocks noGrp="1"/>
          </p:cNvGraphicFramePr>
          <p:nvPr/>
        </p:nvGraphicFramePr>
        <p:xfrm>
          <a:off x="1331913" y="1268413"/>
          <a:ext cx="7272337" cy="1873251"/>
        </p:xfrm>
        <a:graphic>
          <a:graphicData uri="http://schemas.openxmlformats.org/drawingml/2006/table">
            <a:tbl>
              <a:tblPr/>
              <a:tblGrid>
                <a:gridCol w="2447925"/>
                <a:gridCol w="2371725"/>
                <a:gridCol w="677862"/>
                <a:gridCol w="1774825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TALON számla </a:t>
                      </a:r>
                      <a:endParaRPr kumimoji="0" lang="hu-H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Átlage</a:t>
                      </a: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gyenlege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</a:t>
                      </a:r>
                      <a:r>
                        <a:rPr kumimoji="0" lang="hu-H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(HUF)</a:t>
                      </a:r>
                      <a:endParaRPr kumimoji="0" lang="ru-RU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Kamatozás*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Éves kamatláb és EBKM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2014.07.01-07.31 között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0 - 299 999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MNB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alapkamat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– 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0,95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r>
                        <a:rPr kumimoji="0" lang="hu-H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**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1,35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300 000 - 999 999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MNB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alapkamat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- 0,8%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1,50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1 000 000 -</a:t>
                      </a: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         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          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MNB </a:t>
                      </a: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alapkamat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 - 0,5%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1,80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" name="Tartalom helye 2"/>
          <p:cNvSpPr>
            <a:spLocks/>
          </p:cNvSpPr>
          <p:nvPr/>
        </p:nvSpPr>
        <p:spPr bwMode="auto">
          <a:xfrm>
            <a:off x="1006475" y="3357563"/>
            <a:ext cx="78136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>
              <a:lnSpc>
                <a:spcPct val="120000"/>
              </a:lnSpc>
              <a:buFontTx/>
              <a:buNone/>
              <a:defRPr/>
            </a:pPr>
            <a:r>
              <a:rPr lang="hu-HU" b="1" dirty="0">
                <a:latin typeface="+mn-lt"/>
              </a:rPr>
              <a:t>Kiemelt kamat feltételei:</a:t>
            </a:r>
            <a:endParaRPr lang="hu-HU" dirty="0">
              <a:latin typeface="+mn-lt"/>
            </a:endParaRPr>
          </a:p>
          <a:p>
            <a:pPr marL="195263" indent="-195263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hu-HU" dirty="0">
                <a:latin typeface="+mn-lt"/>
              </a:rPr>
              <a:t> adott naptári hónapban minimum 5 000 Ft jóváírás </a:t>
            </a:r>
            <a:r>
              <a:rPr lang="hu-HU" u="sng" dirty="0">
                <a:solidFill>
                  <a:srgbClr val="FF9900"/>
                </a:solidFill>
                <a:latin typeface="+mn-lt"/>
              </a:rPr>
              <a:t>ÉS</a:t>
            </a:r>
          </a:p>
          <a:p>
            <a:pPr marL="195263" indent="-195263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hu-HU" dirty="0">
                <a:latin typeface="+mn-lt"/>
              </a:rPr>
              <a:t> a megtakarítási számlán nem történik terhelési tranzakció az adott hónapban</a:t>
            </a:r>
          </a:p>
        </p:txBody>
      </p:sp>
      <p:sp>
        <p:nvSpPr>
          <p:cNvPr id="56344" name="Tartalom helye 2"/>
          <p:cNvSpPr>
            <a:spLocks/>
          </p:cNvSpPr>
          <p:nvPr/>
        </p:nvSpPr>
        <p:spPr bwMode="auto">
          <a:xfrm>
            <a:off x="2555875" y="5013325"/>
            <a:ext cx="629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600">
                <a:solidFill>
                  <a:srgbClr val="FF9900"/>
                </a:solidFill>
              </a:rPr>
              <a:t>Amennyiben a fenti feltételek nem teljesülnek, az adott naptári hónapban alkalmazott éves kamatláb és EBKM 0,10%.</a:t>
            </a:r>
            <a:endParaRPr lang="hu-HU" sz="1600">
              <a:solidFill>
                <a:srgbClr val="FF9900"/>
              </a:solidFill>
            </a:endParaRPr>
          </a:p>
        </p:txBody>
      </p:sp>
      <p:sp>
        <p:nvSpPr>
          <p:cNvPr id="56345" name="Tartalom helye 2"/>
          <p:cNvSpPr>
            <a:spLocks/>
          </p:cNvSpPr>
          <p:nvPr/>
        </p:nvSpPr>
        <p:spPr bwMode="auto">
          <a:xfrm>
            <a:off x="684213" y="5732463"/>
            <a:ext cx="74152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200" dirty="0"/>
              <a:t>* A TALON számla havonta változó kamatozású, a kamat jegybanki alapkamathoz kötött</a:t>
            </a:r>
            <a:r>
              <a:rPr lang="hu-HU" sz="1200" dirty="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200" dirty="0" smtClean="0"/>
              <a:t>** Akciós kamatláb a TALON megtakarítási számla hirdetményében meghatározott időszakra vonatkozik.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200" dirty="0" smtClean="0"/>
              <a:t>    Nem akciós kamatláb: jegybanki alapkamat- 1,20%,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1200" dirty="0" smtClean="0"/>
              <a:t>    A nem akciós EBKM 1,50% 2014.05.01-05.31 között. </a:t>
            </a:r>
            <a:endParaRPr lang="hu-HU" sz="1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6763" y="2205038"/>
            <a:ext cx="7550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hu-HU" b="1" dirty="0"/>
              <a:t/>
            </a:r>
            <a:br>
              <a:rPr lang="hu-HU" b="1" dirty="0"/>
            </a:br>
            <a:r>
              <a:rPr lang="hu-HU" sz="3600" b="1" dirty="0">
                <a:latin typeface="+mn-lt"/>
              </a:rPr>
              <a:t>Köszönöm a figyelmet!</a:t>
            </a:r>
            <a:endParaRPr lang="en-US" sz="3600" b="1" dirty="0">
              <a:latin typeface="+mn-lt"/>
            </a:endParaRP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827088" y="4479925"/>
            <a:ext cx="7443787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5263" indent="-195263" algn="ctr">
              <a:lnSpc>
                <a:spcPct val="120000"/>
              </a:lnSpc>
              <a:buFontTx/>
              <a:buNone/>
            </a:pPr>
            <a:r>
              <a:rPr lang="hu-HU" b="1">
                <a:hlinkClick r:id="rId2"/>
              </a:rPr>
              <a:t>www.sberbank.hu/partnerportal</a:t>
            </a:r>
            <a:endParaRPr lang="en-US" b="1"/>
          </a:p>
          <a:p>
            <a:pPr marL="195263" indent="-195263" algn="ctr">
              <a:lnSpc>
                <a:spcPct val="120000"/>
              </a:lnSpc>
              <a:buFontTx/>
              <a:buNone/>
            </a:pPr>
            <a:r>
              <a:rPr lang="hu-HU" b="1"/>
              <a:t>	</a:t>
            </a:r>
            <a:r>
              <a:rPr lang="hu-HU" sz="1600" b="1"/>
              <a:t>Benedek László </a:t>
            </a:r>
            <a:r>
              <a:rPr lang="hu-HU" sz="1600"/>
              <a:t>06 (30)  326 6025 </a:t>
            </a:r>
            <a:r>
              <a:rPr lang="hu-HU" sz="1600">
                <a:hlinkClick r:id="rId3"/>
              </a:rPr>
              <a:t>laszlo.benedek@sberbank.hu</a:t>
            </a:r>
            <a:endParaRPr lang="hu-HU">
              <a:solidFill>
                <a:schemeClr val="accent2"/>
              </a:solidFill>
              <a:latin typeface="Calibri" pitchFamily="34" charset="0"/>
            </a:endParaRPr>
          </a:p>
          <a:p>
            <a:pPr marL="195263" indent="-195263" algn="ctr">
              <a:lnSpc>
                <a:spcPct val="120000"/>
              </a:lnSpc>
              <a:buFontTx/>
              <a:buNone/>
            </a:pPr>
            <a:r>
              <a:rPr lang="hu-HU" sz="1600" b="1"/>
              <a:t>Patakfalvi Roland</a:t>
            </a:r>
            <a:r>
              <a:rPr lang="hu-HU" sz="1600"/>
              <a:t>    06 (30) 664 2333 </a:t>
            </a:r>
            <a:r>
              <a:rPr lang="hu-HU" sz="1600">
                <a:hlinkClick r:id="rId4"/>
              </a:rPr>
              <a:t>roland.patakfalvi@sberbank.hu</a:t>
            </a:r>
            <a:endParaRPr lang="hu-HU" sz="1600"/>
          </a:p>
          <a:p>
            <a:pPr marL="195263" indent="-195263" algn="ctr">
              <a:lnSpc>
                <a:spcPct val="120000"/>
              </a:lnSpc>
              <a:buFontTx/>
              <a:buNone/>
            </a:pPr>
            <a:endParaRPr lang="en-US" sz="1600">
              <a:solidFill>
                <a:schemeClr val="accent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Kölcsönügylet szereplői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7171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buFontTx/>
              <a:buNone/>
            </a:pPr>
            <a:r>
              <a:rPr lang="hu-HU" smtClean="0">
                <a:ea typeface="ＭＳ Ｐゴシック" pitchFamily="34" charset="-128"/>
              </a:rPr>
              <a:t>Haszonélvező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adóstársként vagy kezesként kerül bevonásra az ügyletbe</a:t>
            </a:r>
          </a:p>
          <a:p>
            <a:pPr marL="381000" lvl="1" indent="-381000">
              <a:buFontTx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Tx/>
              <a:buNone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Tx/>
              <a:buNone/>
            </a:pPr>
            <a:r>
              <a:rPr lang="hu-HU" smtClean="0">
                <a:ea typeface="ＭＳ Ｐゴシック" pitchFamily="34" charset="-128"/>
              </a:rPr>
              <a:t>Kezes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jövedelem oldal támogatására opcionálisan bevont szereplő</a:t>
            </a:r>
          </a:p>
          <a:p>
            <a:pPr marL="381000" lvl="1" indent="-381000">
              <a:buFontTx/>
              <a:buNone/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Igénylési feltételek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8195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632700" cy="4752975"/>
          </a:xfrm>
        </p:spPr>
        <p:txBody>
          <a:bodyPr/>
          <a:lstStyle/>
          <a:p>
            <a:pPr marL="381000" lvl="1" indent="-381000">
              <a:buFontTx/>
              <a:buNone/>
            </a:pPr>
            <a:r>
              <a:rPr lang="hu-HU" smtClean="0">
                <a:ea typeface="ＭＳ Ｐゴシック" pitchFamily="34" charset="-128"/>
              </a:rPr>
              <a:t>KHR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 bank valamennyi ügyleti szereplő tekintetében KHR ellenőrzést végez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None/>
            </a:pPr>
            <a:r>
              <a:rPr lang="hu-HU" smtClean="0">
                <a:ea typeface="ＭＳ Ｐゴシック" pitchFamily="34" charset="-128"/>
              </a:rPr>
              <a:t>Életkori feltételek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adósok, kötelezően bevonandó adóstársak, kezesek: 18-70. életév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zálogkötelezett: min. 18. életév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533400" indent="-533400">
              <a:buFontTx/>
              <a:buNone/>
            </a:pPr>
            <a:r>
              <a:rPr lang="hu-HU" sz="2000" smtClean="0">
                <a:ea typeface="ＭＳ Ｐゴシック" pitchFamily="34" charset="-128"/>
              </a:rPr>
              <a:t>	</a:t>
            </a:r>
          </a:p>
          <a:p>
            <a:pPr marL="533400" indent="-533400">
              <a:buFontTx/>
              <a:buNone/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Igénylési feltételek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9219" name="Tartalom helye 4"/>
          <p:cNvSpPr>
            <a:spLocks noGrp="1"/>
          </p:cNvSpPr>
          <p:nvPr>
            <p:ph type="body" idx="1"/>
          </p:nvPr>
        </p:nvSpPr>
        <p:spPr>
          <a:xfrm>
            <a:off x="827088" y="1125538"/>
            <a:ext cx="7500937" cy="4752975"/>
          </a:xfrm>
        </p:spPr>
        <p:txBody>
          <a:bodyPr/>
          <a:lstStyle/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pozitív folyószámla egyenleg, ill. hitelkeret esetén nem túlhívott hitelkeret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közüzemi számla: rendezett befizetés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pozitív ügyfél minősítés belső kalkulátor alapján 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3 hónapja fennálló határozatlan idejű munkaviszony</a:t>
            </a:r>
          </a:p>
          <a:p>
            <a:pPr marL="381000" lvl="1" indent="-381000"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3 hónapja fennálló határozott időre szóló munkaviszony, ahol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nettó jövedelem min. 300 000 Ft, vagy </a:t>
            </a:r>
          </a:p>
          <a:p>
            <a:pPr marL="1295400" lvl="2" indent="-381000">
              <a:buFont typeface="Wingdings" pitchFamily="2" charset="2"/>
              <a:buChar char="ü"/>
            </a:pPr>
            <a:r>
              <a:rPr lang="hu-HU" sz="1800" b="1" smtClean="0">
                <a:ea typeface="ＭＳ Ｐゴシック" pitchFamily="34" charset="-128"/>
              </a:rPr>
              <a:t>a munkaviszony már legalább kétszer meghosszabbításra került</a:t>
            </a:r>
          </a:p>
          <a:p>
            <a:pPr marL="381000" lvl="1" indent="-381000">
              <a:buFont typeface="Wingdings" pitchFamily="2" charset="2"/>
              <a:buChar char="§"/>
            </a:pPr>
            <a:endParaRPr lang="hu-HU" sz="1800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ea typeface="ＭＳ Ｐゴシック" pitchFamily="34" charset="-128"/>
              </a:rPr>
              <a:t>Ingatlanfedezet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0243" name="Tartalom helye 4"/>
          <p:cNvSpPr>
            <a:spLocks noGrp="1"/>
          </p:cNvSpPr>
          <p:nvPr>
            <p:ph type="body" idx="1"/>
          </p:nvPr>
        </p:nvSpPr>
        <p:spPr>
          <a:xfrm>
            <a:off x="900113" y="1196975"/>
            <a:ext cx="7500937" cy="4752975"/>
          </a:xfrm>
        </p:spPr>
        <p:txBody>
          <a:bodyPr/>
          <a:lstStyle/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legalább 4 millió Ft hitelbiztosítéki értékű lakóingatlan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az ingatlan 12 hónapon belül értékesíthető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az tulajdoni lapon folyamatban lévő, vagy 3 éven belül, ügyleti szereplővel szemben bejegyzett végrehajtás nincs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tulajdonjog bejegyzés jogcíme nem tartás</a:t>
            </a: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500 főnél nagyobb lélekszámú települések preferáltak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§"/>
            </a:pPr>
            <a:r>
              <a:rPr lang="hu-HU" smtClean="0">
                <a:ea typeface="ＭＳ Ｐゴシック" pitchFamily="34" charset="-128"/>
              </a:rPr>
              <a:t>szabály alól kivétel: Pest, Zala, Vas, Győr-Moson-Sopron, Veszprém megye</a:t>
            </a:r>
          </a:p>
          <a:p>
            <a:pPr marL="1295400" lvl="2" indent="-381000">
              <a:lnSpc>
                <a:spcPct val="110000"/>
              </a:lnSpc>
              <a:buFont typeface="Wingdings" pitchFamily="2" charset="2"/>
              <a:buChar char="§"/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  <a:p>
            <a:pPr marL="381000" lvl="1" indent="-381000">
              <a:lnSpc>
                <a:spcPct val="110000"/>
              </a:lnSpc>
            </a:pPr>
            <a:endParaRPr lang="hu-HU" smtClean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ber_present_gedonizm1">
  <a:themeElements>
    <a:clrScheme name="sber_present_gedonizm1 14">
      <a:dk1>
        <a:srgbClr val="000000"/>
      </a:dk1>
      <a:lt1>
        <a:srgbClr val="FFFFFF"/>
      </a:lt1>
      <a:dk2>
        <a:srgbClr val="292929"/>
      </a:dk2>
      <a:lt2>
        <a:srgbClr val="808080"/>
      </a:lt2>
      <a:accent1>
        <a:srgbClr val="7DC244"/>
      </a:accent1>
      <a:accent2>
        <a:srgbClr val="FF9900"/>
      </a:accent2>
      <a:accent3>
        <a:srgbClr val="FFFFFF"/>
      </a:accent3>
      <a:accent4>
        <a:srgbClr val="000000"/>
      </a:accent4>
      <a:accent5>
        <a:srgbClr val="BFDDB0"/>
      </a:accent5>
      <a:accent6>
        <a:srgbClr val="E78A00"/>
      </a:accent6>
      <a:hlink>
        <a:srgbClr val="00703C"/>
      </a:hlink>
      <a:folHlink>
        <a:srgbClr val="43963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-128" charset="-128"/>
          </a:defRPr>
        </a:defPPr>
      </a:lstStyle>
    </a:lnDef>
  </a:objectDefaults>
  <a:extraClrSchemeLst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ber_present_gedonizm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C841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E0B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ber_present_gedonizm1 14">
        <a:dk1>
          <a:srgbClr val="000000"/>
        </a:dk1>
        <a:lt1>
          <a:srgbClr val="FFFFFF"/>
        </a:lt1>
        <a:dk2>
          <a:srgbClr val="292929"/>
        </a:dk2>
        <a:lt2>
          <a:srgbClr val="808080"/>
        </a:lt2>
        <a:accent1>
          <a:srgbClr val="7DC244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BFDDB0"/>
        </a:accent5>
        <a:accent6>
          <a:srgbClr val="E78A00"/>
        </a:accent6>
        <a:hlink>
          <a:srgbClr val="00703C"/>
        </a:hlink>
        <a:folHlink>
          <a:srgbClr val="4396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2402</Words>
  <Application>Microsoft Office PowerPoint</Application>
  <PresentationFormat>Diavetítés a képernyőre (4:3 oldalarány)</PresentationFormat>
  <Paragraphs>595</Paragraphs>
  <Slides>55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55</vt:i4>
      </vt:variant>
    </vt:vector>
  </HeadingPairs>
  <TitlesOfParts>
    <vt:vector size="62" baseType="lpstr">
      <vt:lpstr>Arial</vt:lpstr>
      <vt:lpstr>ＭＳ Ｐゴシック</vt:lpstr>
      <vt:lpstr>Arial Unicode MS</vt:lpstr>
      <vt:lpstr>ヒラギノ角ゴ Pro W3</vt:lpstr>
      <vt:lpstr>Wingdings</vt:lpstr>
      <vt:lpstr>Calibri</vt:lpstr>
      <vt:lpstr>sber_present_gedonizm1</vt:lpstr>
      <vt:lpstr>Partner a növekedésben! </vt:lpstr>
      <vt:lpstr>Lakossági termékek</vt:lpstr>
      <vt:lpstr>JELZÁLOGHITEL ÁLTALÁNOS FELTÉTELEK</vt:lpstr>
      <vt:lpstr>Kölcsönügylet szereplői</vt:lpstr>
      <vt:lpstr>Kölcsönügylet szereplői</vt:lpstr>
      <vt:lpstr>Kölcsönügylet szereplői</vt:lpstr>
      <vt:lpstr>Igénylési feltételek</vt:lpstr>
      <vt:lpstr>Igénylési feltételek</vt:lpstr>
      <vt:lpstr>Ingatlanfedezet</vt:lpstr>
      <vt:lpstr>Finanszírozási arányok</vt:lpstr>
      <vt:lpstr>PRIORITY LAKÁSHITEL</vt:lpstr>
      <vt:lpstr>Priority lakáshitel</vt:lpstr>
      <vt:lpstr>Priority lakáshitel</vt:lpstr>
      <vt:lpstr>Priority lakáshitel</vt:lpstr>
      <vt:lpstr>Priority lakáshitel</vt:lpstr>
      <vt:lpstr>PIACI KAMATOZÁSÚ HITELEK</vt:lpstr>
      <vt:lpstr>Piaci kamatozású lakáshitel</vt:lpstr>
      <vt:lpstr>Piaci kamatozású lakáshitel</vt:lpstr>
      <vt:lpstr>Piaci kamatozású lakáshitel</vt:lpstr>
      <vt:lpstr>Szabad felhasználású jelzáloghitel</vt:lpstr>
      <vt:lpstr>Szabad felhasználású jelzáloghitel</vt:lpstr>
      <vt:lpstr>Szabad felhasználású jelzáloghitel</vt:lpstr>
      <vt:lpstr>Hitelek hitelkiváltásra</vt:lpstr>
      <vt:lpstr>Kezdeti költségek/akciók</vt:lpstr>
      <vt:lpstr>Devizakülföldi ügyfelek hitelezése</vt:lpstr>
      <vt:lpstr>Folyósítás</vt:lpstr>
      <vt:lpstr>Elfogadható jövedelmek I.</vt:lpstr>
      <vt:lpstr>Elfogadható jövedelmek II.</vt:lpstr>
      <vt:lpstr>Elfogadható jövedelmek III.</vt:lpstr>
      <vt:lpstr>Kiegészítő háztartási jövedelmek</vt:lpstr>
      <vt:lpstr>31. dia</vt:lpstr>
      <vt:lpstr>Speciális folyósítási feltételek</vt:lpstr>
      <vt:lpstr>OROSZ ÜGYFELEK HITELEZÉSE SPECIÁLIS FELTÉTELEKKEL</vt:lpstr>
      <vt:lpstr>Lakásvásárlási kölcsön oroszországi munkahellyel és lakóhellyel rendelkezők részére</vt:lpstr>
      <vt:lpstr>Lakásvásárlási kölcsön oroszországi munkahellyel és lakóhellyel rendelkezők részére</vt:lpstr>
      <vt:lpstr>OTTHONTEREMTÉSI KAMATTÁMOGATÁS</vt:lpstr>
      <vt:lpstr>Otthonteremtési kamattámogatásos kölcsön</vt:lpstr>
      <vt:lpstr>Otthonteremtési kamattámogatásos kölcsön KO feltételei</vt:lpstr>
      <vt:lpstr>Otthonteremtési kamattámogatásos kölcsön KO feltételei</vt:lpstr>
      <vt:lpstr>Otthonteremtési kamattámogatásos kölcsön KO feltételei</vt:lpstr>
      <vt:lpstr>Otthonteremtési kamattámogatásos kölcsön KO feltételei </vt:lpstr>
      <vt:lpstr>Otthonteremtési kamattámogatásos kölcsön</vt:lpstr>
      <vt:lpstr>SZEMÉLYI KÖLCSÖN</vt:lpstr>
      <vt:lpstr>Hitel Optimalizáló Személyi kölcsön</vt:lpstr>
      <vt:lpstr>Hitel Optimalizáló Személyi kölcsön</vt:lpstr>
      <vt:lpstr>Hitel Optimalizáló Személyi kölcsön</vt:lpstr>
      <vt:lpstr>LAKOSSÁGI SZÁMLACSOMAG</vt:lpstr>
      <vt:lpstr>Lakossági számlacsomagok</vt:lpstr>
      <vt:lpstr>Fair számlacsomag</vt:lpstr>
      <vt:lpstr>Fair számlacsomag</vt:lpstr>
      <vt:lpstr>Fair számlacsomag</vt:lpstr>
      <vt:lpstr>Fair számlacsomag</vt:lpstr>
      <vt:lpstr>TALON Megtakarítási számla</vt:lpstr>
      <vt:lpstr>TALON Megtakarítási számla</vt:lpstr>
      <vt:lpstr>55. dia</vt:lpstr>
    </vt:vector>
  </TitlesOfParts>
  <Company>Test Tester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ДОКЛАДА  ИЛИ ПРЕЗЕНТАЦИИ</dc:title>
  <dc:creator>Test Tester</dc:creator>
  <cp:lastModifiedBy>meszaroz</cp:lastModifiedBy>
  <cp:revision>333</cp:revision>
  <cp:lastPrinted>2009-12-23T12:21:54Z</cp:lastPrinted>
  <dcterms:created xsi:type="dcterms:W3CDTF">2009-12-17T07:12:41Z</dcterms:created>
  <dcterms:modified xsi:type="dcterms:W3CDTF">2014-08-13T08:15:19Z</dcterms:modified>
</cp:coreProperties>
</file>