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8" r:id="rId2"/>
    <p:sldId id="344" r:id="rId3"/>
    <p:sldId id="343" r:id="rId4"/>
    <p:sldId id="342" r:id="rId5"/>
    <p:sldId id="341" r:id="rId6"/>
    <p:sldId id="346" r:id="rId7"/>
    <p:sldId id="339" r:id="rId8"/>
    <p:sldId id="345" r:id="rId9"/>
    <p:sldId id="315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D2939"/>
    <a:srgbClr val="E0119D"/>
    <a:srgbClr val="EC06D1"/>
    <a:srgbClr val="B382C7"/>
    <a:srgbClr val="C21DAC"/>
    <a:srgbClr val="60921E"/>
    <a:srgbClr val="4D4D4D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6377" autoAdjust="0"/>
  </p:normalViewPr>
  <p:slideViewPr>
    <p:cSldViewPr snapToObjects="1">
      <p:cViewPr>
        <p:scale>
          <a:sx n="80" d="100"/>
          <a:sy n="80" d="100"/>
        </p:scale>
        <p:origin x="-118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1A0B4D0-AB99-41D0-BB0A-6E22FF61E3FB}" type="datetimeFigureOut">
              <a:rPr lang="hu-HU"/>
              <a:pPr>
                <a:defRPr/>
              </a:pPr>
              <a:t>2015.11.03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85485D0-F420-4E58-96D1-4A2C8EADAE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8D5A5-2F87-49D8-A5AF-5A5DAC1FEB45}" type="datetimeFigureOut">
              <a:rPr lang="hu-HU"/>
              <a:pPr>
                <a:defRPr/>
              </a:pPr>
              <a:t>2015.11.03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4650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3F68A08C-F7AD-481E-BC6B-71B89D2523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1ED60C-3A95-4F74-8FB8-1E5CEA54740F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EBACF6-66D5-4A26-8A94-543D4C3360D8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15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/>
          <a:srcRect t="31877" r="21819"/>
          <a:stretch>
            <a:fillRect/>
          </a:stretch>
        </p:blipFill>
        <p:spPr bwMode="auto">
          <a:xfrm>
            <a:off x="6413500" y="0"/>
            <a:ext cx="2730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34250" y="476250"/>
            <a:ext cx="152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11" descr="SB_LOGO_2013_white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86725" y="125413"/>
            <a:ext cx="728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59338" y="2535238"/>
            <a:ext cx="3344862" cy="1470025"/>
          </a:xfrm>
        </p:spPr>
        <p:txBody>
          <a:bodyPr/>
          <a:lstStyle>
            <a:lvl1pPr>
              <a:defRPr sz="3200" smtClean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4197350"/>
            <a:ext cx="3529012" cy="1319213"/>
          </a:xfrm>
        </p:spPr>
        <p:txBody>
          <a:bodyPr/>
          <a:lstStyle>
            <a:lvl1pPr marL="0" indent="0">
              <a:buFontTx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 userDrawn="1"/>
        </p:nvPicPr>
        <p:blipFill>
          <a:blip r:embed="rId6"/>
          <a:srcRect t="31877" r="21819"/>
          <a:stretch>
            <a:fillRect/>
          </a:stretch>
        </p:blipFill>
        <p:spPr bwMode="auto">
          <a:xfrm>
            <a:off x="6413500" y="0"/>
            <a:ext cx="2730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Click to edit Master text styles</a:t>
            </a:r>
          </a:p>
          <a:p>
            <a:pPr lvl="1"/>
            <a:r>
              <a:rPr lang="en-GB" altLang="hu-HU" smtClean="0"/>
              <a:t>Second level</a:t>
            </a:r>
          </a:p>
          <a:p>
            <a:pPr lvl="2"/>
            <a:r>
              <a:rPr lang="en-GB" altLang="hu-HU" smtClean="0"/>
              <a:t>Third level</a:t>
            </a:r>
          </a:p>
          <a:p>
            <a:pPr lvl="3"/>
            <a:r>
              <a:rPr lang="en-GB" altLang="hu-HU" smtClean="0"/>
              <a:t>Fourth level</a:t>
            </a:r>
          </a:p>
          <a:p>
            <a:pPr lvl="4"/>
            <a:r>
              <a:rPr lang="en-GB" altLang="hu-HU" smtClean="0"/>
              <a:t>Fifth level</a:t>
            </a:r>
          </a:p>
        </p:txBody>
      </p:sp>
      <p:pic>
        <p:nvPicPr>
          <p:cNvPr id="1029" name="Picture 9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334250" y="476250"/>
            <a:ext cx="152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Kép 7" descr="SB_LOGO_2013_white.pn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8086725" y="125413"/>
            <a:ext cx="728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7" r:id="rId2"/>
    <p:sldLayoutId id="2147483958" r:id="rId3"/>
    <p:sldLayoutId id="214748395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2939"/>
        </a:buClr>
        <a:buChar char="•"/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D2939"/>
        </a:buClr>
        <a:buChar char="–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2939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D2939"/>
        </a:buClr>
        <a:buChar char="–"/>
        <a:defRPr sz="16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D2939"/>
        </a:buClr>
        <a:buChar char="»"/>
        <a:defRPr sz="16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D2939"/>
        </a:buClr>
        <a:buChar char="»"/>
        <a:defRPr sz="16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D2939"/>
        </a:buClr>
        <a:buChar char="»"/>
        <a:defRPr sz="16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D2939"/>
        </a:buClr>
        <a:buChar char="»"/>
        <a:defRPr sz="16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D2939"/>
        </a:buClr>
        <a:buChar char="»"/>
        <a:defRPr sz="1600">
          <a:solidFill>
            <a:srgbClr val="4D4D4D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aniko.laszlo@provident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drienn.leeb@provident.hu" TargetMode="External"/><Relationship Id="rId5" Type="http://schemas.openxmlformats.org/officeDocument/2006/relationships/image" Target="cid:image002.jpg@01D0FA0D.A29C1040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284663" y="1916113"/>
            <a:ext cx="3703637" cy="4392612"/>
          </a:xfrm>
        </p:spPr>
        <p:txBody>
          <a:bodyPr/>
          <a:lstStyle/>
          <a:p>
            <a:pPr algn="ctr"/>
            <a:r>
              <a:rPr lang="hu-HU" altLang="hu-HU"/>
              <a:t/>
            </a:r>
            <a:br>
              <a:rPr lang="hu-HU" altLang="hu-HU"/>
            </a:br>
            <a:endParaRPr lang="hu-HU" altLang="hu-HU"/>
          </a:p>
        </p:txBody>
      </p:sp>
      <p:sp>
        <p:nvSpPr>
          <p:cNvPr id="3075" name="Szövegdoboz 3"/>
          <p:cNvSpPr txBox="1">
            <a:spLocks noChangeArrowheads="1"/>
          </p:cNvSpPr>
          <p:nvPr/>
        </p:nvSpPr>
        <p:spPr bwMode="auto">
          <a:xfrm>
            <a:off x="4139952" y="3721095"/>
            <a:ext cx="460851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3200" dirty="0">
                <a:solidFill>
                  <a:schemeClr val="bg1"/>
                </a:solidFill>
              </a:rPr>
              <a:t>Együtt a         </a:t>
            </a:r>
            <a:r>
              <a:rPr lang="hu-HU" altLang="hu-HU" sz="3200" dirty="0" err="1">
                <a:solidFill>
                  <a:schemeClr val="bg1"/>
                </a:solidFill>
              </a:rPr>
              <a:t>mális</a:t>
            </a:r>
            <a:r>
              <a:rPr lang="hu-HU" altLang="hu-HU" sz="3200" dirty="0">
                <a:solidFill>
                  <a:schemeClr val="bg1"/>
                </a:solidFill>
              </a:rPr>
              <a:t> sikerek útján</a:t>
            </a:r>
            <a:r>
              <a:rPr lang="hu-HU" altLang="hu-HU" sz="3200" dirty="0" smtClean="0">
                <a:solidFill>
                  <a:schemeClr val="bg1"/>
                </a:solidFill>
              </a:rPr>
              <a:t>!</a:t>
            </a:r>
          </a:p>
          <a:p>
            <a:endParaRPr lang="hu-HU" altLang="hu-HU" sz="800" dirty="0" smtClean="0">
              <a:solidFill>
                <a:schemeClr val="bg1"/>
              </a:solidFill>
            </a:endParaRPr>
          </a:p>
          <a:p>
            <a:r>
              <a:rPr lang="hu-HU" altLang="hu-HU" sz="2000" dirty="0" smtClean="0">
                <a:solidFill>
                  <a:schemeClr val="bg1"/>
                </a:solidFill>
              </a:rPr>
              <a:t>2015. November 4.</a:t>
            </a:r>
            <a:endParaRPr lang="hu-HU" altLang="hu-HU" sz="2000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1328" y="3861048"/>
            <a:ext cx="9509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899592" y="2412177"/>
            <a:ext cx="4608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3200" dirty="0" smtClean="0">
                <a:solidFill>
                  <a:schemeClr val="bg1"/>
                </a:solidFill>
              </a:rPr>
              <a:t>HC Központ </a:t>
            </a:r>
            <a:endParaRPr lang="hu-HU" altLang="hu-H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7334250" y="3716338"/>
            <a:ext cx="180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hu-HU" sz="2000">
                <a:solidFill>
                  <a:schemeClr val="bg1"/>
                </a:solidFill>
              </a:rPr>
              <a:t>Message to go here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8925" y="72678"/>
            <a:ext cx="7596188" cy="908050"/>
          </a:xfrm>
        </p:spPr>
        <p:txBody>
          <a:bodyPr/>
          <a:lstStyle/>
          <a:p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Termékeink</a:t>
            </a:r>
            <a:endParaRPr lang="en-GB" altLang="hu-HU" kern="1200" dirty="0" smtClean="0">
              <a:solidFill>
                <a:schemeClr val="tx1"/>
              </a:solidFill>
              <a:latin typeface="Arial" charset="0"/>
              <a:ea typeface="ヒラギノ角ゴ Pro W3" charset="-128"/>
              <a:cs typeface="Arial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3347864" y="4244975"/>
            <a:ext cx="0" cy="75565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zövegdoboz 9"/>
          <p:cNvSpPr txBox="1">
            <a:spLocks noChangeArrowheads="1"/>
          </p:cNvSpPr>
          <p:nvPr/>
        </p:nvSpPr>
        <p:spPr bwMode="auto">
          <a:xfrm>
            <a:off x="288925" y="980728"/>
            <a:ext cx="6659339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hu-HU" altLang="hu-HU" sz="2000" dirty="0">
                <a:cs typeface="+mn-cs"/>
              </a:rPr>
              <a:t>  </a:t>
            </a:r>
            <a:r>
              <a:rPr lang="hu-HU" altLang="hu-HU" sz="2000" dirty="0">
                <a:solidFill>
                  <a:schemeClr val="tx1">
                    <a:lumMod val="50000"/>
                  </a:schemeClr>
                </a:solidFill>
              </a:rPr>
              <a:t>Rövid futamidejű, kis 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</a:rPr>
              <a:t>összegű 30.000 Ft - 440.000Ft.-ig 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r>
              <a:rPr lang="hu-HU" altLang="hu-HU" sz="2000" b="1" dirty="0" smtClean="0">
                <a:solidFill>
                  <a:schemeClr val="tx1">
                    <a:lumMod val="50000"/>
                  </a:schemeClr>
                </a:solidFill>
              </a:rPr>
              <a:t>heti törlesztésű </a:t>
            </a:r>
            <a:r>
              <a:rPr lang="hu-HU" altLang="hu-HU" sz="2000" b="1" dirty="0" err="1" smtClean="0">
                <a:solidFill>
                  <a:schemeClr val="tx1">
                    <a:lumMod val="50000"/>
                  </a:schemeClr>
                </a:solidFill>
              </a:rPr>
              <a:t>Provident</a:t>
            </a:r>
            <a:r>
              <a:rPr lang="hu-HU" altLang="hu-HU" sz="2000" b="1" dirty="0" smtClean="0">
                <a:solidFill>
                  <a:schemeClr val="tx1">
                    <a:lumMod val="50000"/>
                  </a:schemeClr>
                </a:solidFill>
              </a:rPr>
              <a:t> kölcsön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</a:rPr>
              <a:t>, illetve </a:t>
            </a:r>
            <a:r>
              <a:rPr lang="hu-HU" altLang="hu-HU" sz="2000" b="1" dirty="0" smtClean="0">
                <a:solidFill>
                  <a:schemeClr val="tx1">
                    <a:lumMod val="50000"/>
                  </a:schemeClr>
                </a:solidFill>
              </a:rPr>
              <a:t>havi 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2000" b="1" dirty="0" smtClean="0">
                <a:solidFill>
                  <a:schemeClr val="tx1">
                    <a:lumMod val="50000"/>
                  </a:schemeClr>
                </a:solidFill>
              </a:rPr>
              <a:t>   törlesztésű  	                  	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</a:rPr>
              <a:t>   500.000 Ft- 1.000.000 Ft-ig.</a:t>
            </a:r>
            <a:endParaRPr lang="hu-HU" altLang="hu-HU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hu-HU" altLang="hu-HU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                          </a:t>
            </a:r>
            <a:endParaRPr lang="hu-HU" altLang="hu-HU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30" name="Szövegdoboz 10"/>
          <p:cNvSpPr txBox="1">
            <a:spLocks noChangeArrowheads="1"/>
          </p:cNvSpPr>
          <p:nvPr/>
        </p:nvSpPr>
        <p:spPr bwMode="auto">
          <a:xfrm>
            <a:off x="323850" y="3070007"/>
            <a:ext cx="583247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hu-HU" altLang="hu-HU" sz="2000" dirty="0">
                <a:cs typeface="+mn-cs"/>
              </a:rPr>
              <a:t>   </a:t>
            </a:r>
            <a:r>
              <a:rPr lang="hu-HU" altLang="hu-HU" sz="2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A kölcsönök 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mellé </a:t>
            </a:r>
            <a:r>
              <a:rPr lang="hu-HU" altLang="hu-HU" sz="2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egy Magyarországon 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  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</a:rPr>
              <a:t>    </a:t>
            </a:r>
            <a:r>
              <a:rPr lang="hu-HU" altLang="hu-HU" sz="2000" b="1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egyedülálló </a:t>
            </a:r>
            <a:r>
              <a:rPr lang="hu-HU" altLang="hu-HU" sz="2000" b="1" dirty="0">
                <a:solidFill>
                  <a:srgbClr val="4D4D4D"/>
                </a:solidFill>
                <a:cs typeface="+mn-cs"/>
              </a:rPr>
              <a:t>szolgáltatást</a:t>
            </a:r>
            <a:r>
              <a:rPr lang="hu-HU" altLang="hu-HU" sz="2000" b="1" dirty="0">
                <a:cs typeface="+mn-cs"/>
              </a:rPr>
              <a:t> </a:t>
            </a:r>
            <a:r>
              <a:rPr lang="hu-HU" altLang="hu-HU" sz="2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is ajánl 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ügyfeleinek     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2000" b="1" i="1" dirty="0" smtClean="0">
                <a:solidFill>
                  <a:schemeClr val="tx1">
                    <a:lumMod val="50000"/>
                  </a:schemeClr>
                </a:solidFill>
              </a:rPr>
              <a:t>    </a:t>
            </a:r>
            <a:r>
              <a:rPr lang="hu-HU" altLang="hu-HU" sz="2000" b="1" i="1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külön díj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ellenében</a:t>
            </a:r>
            <a:endParaRPr lang="hu-HU" altLang="hu-HU" sz="20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lnSpc>
                <a:spcPct val="150000"/>
              </a:lnSpc>
              <a:defRPr/>
            </a:pPr>
            <a:endParaRPr lang="hu-HU" altLang="hu-HU" dirty="0">
              <a:cs typeface="+mn-cs"/>
            </a:endParaRPr>
          </a:p>
        </p:txBody>
      </p:sp>
      <p:sp>
        <p:nvSpPr>
          <p:cNvPr id="5131" name="Szövegdoboz 11"/>
          <p:cNvSpPr txBox="1">
            <a:spLocks noChangeArrowheads="1"/>
          </p:cNvSpPr>
          <p:nvPr/>
        </p:nvSpPr>
        <p:spPr bwMode="auto">
          <a:xfrm>
            <a:off x="323850" y="4795838"/>
            <a:ext cx="727248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  </a:t>
            </a:r>
            <a:r>
              <a:rPr lang="hu-HU" altLang="hu-HU" sz="2400" b="1" i="1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Az otthoni szolgáltatást!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amely a </a:t>
            </a:r>
            <a:r>
              <a:rPr lang="hu-HU" altLang="hu-HU" sz="2000" b="1" i="1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heti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törlesztésű </a:t>
            </a:r>
            <a:r>
              <a:rPr lang="hu-HU" altLang="hu-HU" sz="200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Provident</a:t>
            </a:r>
            <a:r>
              <a:rPr lang="hu-HU" altLang="hu-HU" sz="20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 kölcsön esetén az ügyfélre szóló egyéni balesetbiztosítást is tartalmaz</a:t>
            </a:r>
            <a:endParaRPr lang="hu-HU" altLang="hu-HU" sz="2000" dirty="0" smtClean="0">
              <a:cs typeface="+mn-cs"/>
            </a:endParaRPr>
          </a:p>
          <a:p>
            <a:pPr>
              <a:defRPr/>
            </a:pPr>
            <a:endParaRPr lang="hu-HU" altLang="hu-HU" dirty="0"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1949846"/>
            <a:ext cx="3561443" cy="36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futureal.hu/hu/futureal/kepsav/images/visi_02.jpg"/>
          <p:cNvPicPr>
            <a:picLocks noChangeAspect="1" noChangeArrowheads="1"/>
          </p:cNvPicPr>
          <p:nvPr/>
        </p:nvPicPr>
        <p:blipFill>
          <a:blip r:embed="rId3"/>
          <a:srcRect r="36105"/>
          <a:stretch>
            <a:fillRect/>
          </a:stretch>
        </p:blipFill>
        <p:spPr bwMode="auto">
          <a:xfrm>
            <a:off x="6329297" y="2780234"/>
            <a:ext cx="2814703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51521" y="1556793"/>
          <a:ext cx="8281117" cy="2970437"/>
        </p:xfrm>
        <a:graphic>
          <a:graphicData uri="http://schemas.openxmlformats.org/drawingml/2006/table">
            <a:tbl>
              <a:tblPr/>
              <a:tblGrid>
                <a:gridCol w="1515363"/>
                <a:gridCol w="1891363"/>
                <a:gridCol w="1624797"/>
                <a:gridCol w="1624797"/>
                <a:gridCol w="1624797"/>
              </a:tblGrid>
              <a:tr h="39449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24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         Kölcsönösszeg: 100.000 Ft</a:t>
                      </a:r>
                      <a:endParaRPr lang="hu-HU" sz="24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4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6320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Futamidő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2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Kölcsön heti törlesztése</a:t>
                      </a:r>
                    </a:p>
                    <a:p>
                      <a:pPr algn="ctr" fontAlgn="b"/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2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Fizetendő összesen (banki átutalással)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2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Kölcsön heti törlesztése</a:t>
                      </a:r>
                    </a:p>
                    <a:p>
                      <a:pPr algn="ctr"/>
                      <a:r>
                        <a:rPr lang="hu-HU" sz="1800" b="1" i="1" u="none" strike="noStrike" kern="1200" baseline="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Otthoni szolgáltatással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21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Otthoni </a:t>
                      </a:r>
                      <a:r>
                        <a:rPr lang="hu-HU" sz="1800" b="1" i="1" u="none" strike="noStrike" kern="1200" baseline="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szolgáltatással</a:t>
                      </a:r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fizetendő összesen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21E"/>
                    </a:solidFill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 </a:t>
                      </a:r>
                      <a:r>
                        <a:rPr lang="hu-H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hét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2 730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109 200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1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4 100</a:t>
                      </a:r>
                      <a:endParaRPr lang="hu-HU" sz="2000" b="1" i="1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 hét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2 050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750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1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3 500</a:t>
                      </a:r>
                      <a:endParaRPr lang="hu-HU" sz="2000" b="1" i="1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192 500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 hét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1 660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000" b="1" i="1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3 000</a:t>
                      </a:r>
                      <a:endParaRPr lang="hu-HU" sz="2000" b="1" i="1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72" name="Cím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8229600" cy="1143000"/>
          </a:xfrm>
        </p:spPr>
        <p:txBody>
          <a:bodyPr/>
          <a:lstStyle/>
          <a:p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Törlesztési</a:t>
            </a:r>
            <a:r>
              <a:rPr lang="hu-HU" altLang="hu-HU" sz="2800" dirty="0" smtClean="0"/>
              <a:t> </a:t>
            </a: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példa 100 és 300 ezer </a:t>
            </a:r>
            <a:r>
              <a:rPr lang="hu-HU" altLang="hu-HU" sz="2800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forint </a:t>
            </a: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/>
            </a:r>
            <a:b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</a:b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heti törlesztésű kölcsön esetén</a:t>
            </a:r>
            <a:r>
              <a:rPr lang="hu-HU" altLang="hu-HU" sz="2800" dirty="0" smtClean="0"/>
              <a:t>*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19" y="4527230"/>
          <a:ext cx="8281118" cy="1262639"/>
        </p:xfrm>
        <a:graphic>
          <a:graphicData uri="http://schemas.openxmlformats.org/drawingml/2006/table">
            <a:tbl>
              <a:tblPr/>
              <a:tblGrid>
                <a:gridCol w="1425652"/>
                <a:gridCol w="1832082"/>
                <a:gridCol w="1832082"/>
                <a:gridCol w="1573871"/>
                <a:gridCol w="1617431"/>
              </a:tblGrid>
              <a:tr h="457458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2400" b="1" i="1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Kölcsönösszeg: 300.000 Ft</a:t>
                      </a:r>
                      <a:endParaRPr lang="hu-HU" sz="2400" b="1" i="1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4" marR="9524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051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 </a:t>
                      </a:r>
                      <a:r>
                        <a:rPr lang="hu-HU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hét</a:t>
                      </a:r>
                    </a:p>
                  </a:txBody>
                  <a:tcPr marL="9524" marR="9524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3 570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850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6 450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677</a:t>
                      </a:r>
                      <a:r>
                        <a:rPr lang="hu-HU" sz="20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250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91" name="Szövegdoboz 6"/>
          <p:cNvSpPr txBox="1">
            <a:spLocks noChangeArrowheads="1"/>
          </p:cNvSpPr>
          <p:nvPr/>
        </p:nvSpPr>
        <p:spPr bwMode="auto">
          <a:xfrm>
            <a:off x="539750" y="638175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/>
              <a:t>*: </a:t>
            </a:r>
            <a:r>
              <a:rPr lang="hu-HU" altLang="hu-HU" sz="1600"/>
              <a:t>H016 – Törlesztési táblázat (2015-07_v2)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23525" y="1988840"/>
          <a:ext cx="8640962" cy="3898507"/>
        </p:xfrm>
        <a:graphic>
          <a:graphicData uri="http://schemas.openxmlformats.org/drawingml/2006/table">
            <a:tbl>
              <a:tblPr/>
              <a:tblGrid>
                <a:gridCol w="1496092"/>
                <a:gridCol w="1921633"/>
                <a:gridCol w="1921633"/>
                <a:gridCol w="1650802"/>
                <a:gridCol w="1650802"/>
              </a:tblGrid>
              <a:tr h="64463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24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Kölcsönösszeg: 500.000 Ft</a:t>
                      </a:r>
                      <a:endParaRPr lang="hu-HU" sz="24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715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Futamidő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0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Kölcsön havi törlesztése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06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Fizetendő összesen (banki átutalással)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0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Kölcsön havi törlesztése</a:t>
                      </a:r>
                    </a:p>
                    <a:p>
                      <a:pPr algn="ctr"/>
                      <a:r>
                        <a:rPr lang="hu-HU" sz="1800" b="1" i="1" u="none" strike="noStrike" kern="1200" baseline="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Otthoni szolgáltatással</a:t>
                      </a:r>
                    </a:p>
                    <a:p>
                      <a:pPr algn="ctr" fontAlgn="b"/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06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Otthoni </a:t>
                      </a:r>
                      <a:r>
                        <a:rPr lang="hu-HU" sz="1800" b="1" i="1" u="none" strike="noStrike" kern="1200" baseline="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szolgáltatással</a:t>
                      </a:r>
                      <a:r>
                        <a:rPr lang="hu-HU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fizetendő összesen</a:t>
                      </a:r>
                      <a:endParaRPr lang="hu-HU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06D1"/>
                    </a:solidFill>
                  </a:tcPr>
                </a:tc>
              </a:tr>
              <a:tr h="606454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hónap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22 050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661 500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28 000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840 000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38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i="1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Kölcsönösszeg: 1 .000.000 Ft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D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35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hónap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44 100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1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1 323 000</a:t>
                      </a: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56 000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1 680 000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2" name="Cím 1"/>
          <p:cNvSpPr>
            <a:spLocks noGrp="1"/>
          </p:cNvSpPr>
          <p:nvPr>
            <p:ph type="title"/>
          </p:nvPr>
        </p:nvSpPr>
        <p:spPr>
          <a:xfrm>
            <a:off x="158824" y="197768"/>
            <a:ext cx="7941568" cy="1143000"/>
          </a:xfrm>
        </p:spPr>
        <p:txBody>
          <a:bodyPr/>
          <a:lstStyle/>
          <a:p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Törlesztési</a:t>
            </a:r>
            <a:r>
              <a:rPr lang="hu-HU" altLang="hu-HU" sz="2800" dirty="0" smtClean="0"/>
              <a:t> </a:t>
            </a: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példa 500 ezer és 1 millió </a:t>
            </a:r>
            <a:b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</a:b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forint havi törlesztésű kölcsön esetén*</a:t>
            </a:r>
          </a:p>
        </p:txBody>
      </p:sp>
      <p:sp>
        <p:nvSpPr>
          <p:cNvPr id="8231" name="Szövegdoboz 6"/>
          <p:cNvSpPr txBox="1">
            <a:spLocks noChangeArrowheads="1"/>
          </p:cNvSpPr>
          <p:nvPr/>
        </p:nvSpPr>
        <p:spPr bwMode="auto">
          <a:xfrm>
            <a:off x="539750" y="638175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/>
              <a:t>*: </a:t>
            </a:r>
            <a:r>
              <a:rPr lang="hu-HU" altLang="hu-HU" sz="1600"/>
              <a:t>H309 – Törlesztési táblázat (2015-07)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00236"/>
            <a:ext cx="8229600" cy="952500"/>
          </a:xfrm>
        </p:spPr>
        <p:txBody>
          <a:bodyPr/>
          <a:lstStyle/>
          <a:p>
            <a:pPr eaLnBrk="1" hangingPunct="1"/>
            <a:r>
              <a:rPr 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Partnereink </a:t>
            </a:r>
            <a:r>
              <a:rPr lang="hu-HU" alt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feladata</a:t>
            </a:r>
            <a:endParaRPr lang="en-GB" altLang="hu-HU" kern="1200" dirty="0" smtClean="0">
              <a:solidFill>
                <a:schemeClr val="tx1"/>
              </a:solidFill>
              <a:latin typeface="Arial" charset="0"/>
              <a:ea typeface="ヒラギノ角ゴ Pro W3" charset="-128"/>
              <a:cs typeface="Arial" charset="0"/>
            </a:endParaRPr>
          </a:p>
        </p:txBody>
      </p:sp>
      <p:sp>
        <p:nvSpPr>
          <p:cNvPr id="6147" name="Rectangle 17"/>
          <p:cNvSpPr>
            <a:spLocks noChangeArrowheads="1"/>
          </p:cNvSpPr>
          <p:nvPr/>
        </p:nvSpPr>
        <p:spPr bwMode="auto">
          <a:xfrm>
            <a:off x="457200" y="952500"/>
            <a:ext cx="8362950" cy="542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</a:pPr>
            <a:endParaRPr lang="hu-HU" sz="1100" b="1" u="sng" dirty="0">
              <a:solidFill>
                <a:srgbClr val="4D4D4D"/>
              </a:solidFill>
            </a:endParaRPr>
          </a:p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Tx/>
              <a:buChar char="•"/>
            </a:pPr>
            <a:r>
              <a:rPr lang="hu-HU" sz="2400" dirty="0">
                <a:solidFill>
                  <a:srgbClr val="4D4D4D"/>
                </a:solidFill>
              </a:rPr>
              <a:t>Az ügyfélérdeklődés felkeltése, a </a:t>
            </a:r>
            <a:r>
              <a:rPr lang="hu-HU" sz="2400" dirty="0" smtClean="0">
                <a:solidFill>
                  <a:srgbClr val="4D4D4D"/>
                </a:solidFill>
              </a:rPr>
              <a:t>hitelek </a:t>
            </a:r>
            <a:r>
              <a:rPr lang="hu-HU" sz="2400" dirty="0">
                <a:solidFill>
                  <a:srgbClr val="4D4D4D"/>
                </a:solidFill>
              </a:rPr>
              <a:t>bemutatása és a vonatkozó törvényben előírt szükséges ügyfél tájékoztatás </a:t>
            </a:r>
            <a:r>
              <a:rPr lang="hu-HU" sz="2400" dirty="0" smtClean="0">
                <a:solidFill>
                  <a:srgbClr val="4D4D4D"/>
                </a:solidFill>
              </a:rPr>
              <a:t>megadása</a:t>
            </a:r>
          </a:p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Tx/>
              <a:buChar char="•"/>
            </a:pPr>
            <a:endParaRPr lang="hu-HU" sz="1100" dirty="0" smtClean="0">
              <a:solidFill>
                <a:srgbClr val="4D4D4D"/>
              </a:solidFill>
            </a:endParaRPr>
          </a:p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Tx/>
              <a:buChar char="•"/>
            </a:pPr>
            <a:r>
              <a:rPr lang="hu-HU" sz="2400" dirty="0" smtClean="0">
                <a:solidFill>
                  <a:srgbClr val="4D4D4D"/>
                </a:solidFill>
              </a:rPr>
              <a:t>Az </a:t>
            </a:r>
            <a:r>
              <a:rPr lang="hu-HU" sz="2400" dirty="0">
                <a:solidFill>
                  <a:srgbClr val="4D4D4D"/>
                </a:solidFill>
              </a:rPr>
              <a:t>érdeklődő ügyfél </a:t>
            </a:r>
            <a:r>
              <a:rPr lang="hu-HU" sz="2400" dirty="0" smtClean="0">
                <a:solidFill>
                  <a:srgbClr val="4D4D4D"/>
                </a:solidFill>
              </a:rPr>
              <a:t>alapfeltételeinek </a:t>
            </a:r>
            <a:r>
              <a:rPr lang="hu-HU" sz="2400" dirty="0">
                <a:solidFill>
                  <a:srgbClr val="4D4D4D"/>
                </a:solidFill>
              </a:rPr>
              <a:t>ellenőrzése és a szükséges </a:t>
            </a:r>
            <a:r>
              <a:rPr lang="hu-HU" sz="2400" dirty="0" smtClean="0">
                <a:solidFill>
                  <a:srgbClr val="4D4D4D"/>
                </a:solidFill>
              </a:rPr>
              <a:t>adatfelvétel </a:t>
            </a:r>
          </a:p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</a:pPr>
            <a:endParaRPr lang="hu-HU" sz="1100" dirty="0">
              <a:solidFill>
                <a:srgbClr val="4D4D4D"/>
              </a:solidFill>
            </a:endParaRPr>
          </a:p>
          <a:p>
            <a:pPr marL="342900" indent="-34290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Tx/>
              <a:buChar char="•"/>
            </a:pPr>
            <a:r>
              <a:rPr lang="hu-HU" sz="2400" dirty="0" smtClean="0">
                <a:solidFill>
                  <a:srgbClr val="4D4D4D"/>
                </a:solidFill>
              </a:rPr>
              <a:t>Az ügyfél adatok és az aláírt </a:t>
            </a:r>
            <a:r>
              <a:rPr lang="hu-HU" sz="2400" dirty="0">
                <a:solidFill>
                  <a:srgbClr val="4D4D4D"/>
                </a:solidFill>
              </a:rPr>
              <a:t>Hozzájáruló Nyilatkozat </a:t>
            </a:r>
            <a:r>
              <a:rPr lang="hu-HU" sz="2400" dirty="0" smtClean="0">
                <a:solidFill>
                  <a:srgbClr val="4D4D4D"/>
                </a:solidFill>
              </a:rPr>
              <a:t>beküldése a Partner Portálon keresztül</a:t>
            </a:r>
            <a:endParaRPr lang="hu-HU" sz="2400" dirty="0">
              <a:solidFill>
                <a:srgbClr val="4D4D4D"/>
              </a:solidFill>
            </a:endParaRP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ED2939"/>
              </a:buClr>
            </a:pPr>
            <a:endParaRPr lang="hu-HU" sz="10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web_nyito_ker_urhaj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07895"/>
          </a:xfrm>
          <a:prstGeom prst="rect">
            <a:avLst/>
          </a:prstGeom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3007895"/>
            <a:ext cx="9144000" cy="35894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>
              <a:buFont typeface="Wingdings" pitchFamily="2" charset="2"/>
              <a:buChar char="Ø"/>
            </a:pP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defTabSz="914400">
              <a:buFont typeface="Wingdings" pitchFamily="2" charset="2"/>
              <a:buChar char="Ø"/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heti törlesztésű kölcsön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kiajánlása esetén az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alap- 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és a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kiegészítő      </a:t>
            </a:r>
            <a:r>
              <a:rPr kumimoji="0" lang="hu-H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algn="just" defTabSz="914400"/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jutalék mértékét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914400"/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2015. október 15. és 2016. január 31. közötti időszakra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50-50%-kal felemeltük!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igénylésekor a szükséges </a:t>
            </a: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igazolt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jövedelem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összeghatárát </a:t>
            </a: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lejjebb vittük,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így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u-H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2015. október 15. napjától már 100 000 Ft összegű nettó jövedelemmel is igényelhető!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006" y="4869160"/>
            <a:ext cx="3561443" cy="36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/>
          <a:lstStyle/>
          <a:p>
            <a:r>
              <a:rPr 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Miért jó a Provident?</a:t>
            </a:r>
            <a:endParaRPr lang="hu-HU" kern="1200" dirty="0">
              <a:solidFill>
                <a:schemeClr val="tx1"/>
              </a:solidFill>
              <a:latin typeface="Arial" charset="0"/>
              <a:ea typeface="ヒラギノ角ゴ Pro W3" charset="-128"/>
              <a:cs typeface="Arial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  </a:t>
            </a:r>
            <a:r>
              <a:rPr lang="hu-HU" b="1" dirty="0" smtClean="0">
                <a:solidFill>
                  <a:schemeClr val="tx1"/>
                </a:solidFill>
              </a:rPr>
              <a:t>a Partnernek?</a:t>
            </a:r>
          </a:p>
          <a:p>
            <a:endParaRPr lang="hu-HU" sz="800" dirty="0" smtClean="0">
              <a:solidFill>
                <a:schemeClr val="tx1"/>
              </a:solidFill>
            </a:endParaRPr>
          </a:p>
          <a:p>
            <a:pPr marL="457200" lvl="2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Folyamatos partnerkapcsolati támogatás, dedikált  munkatársakon keresztül</a:t>
            </a:r>
          </a:p>
          <a:p>
            <a:pPr marL="457200" lvl="2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Gyors, egyszerű ügyintézés</a:t>
            </a:r>
          </a:p>
          <a:p>
            <a:pPr marL="457200" lvl="2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Partner Portál – </a:t>
            </a: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online és </a:t>
            </a: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hitel státusz</a:t>
            </a:r>
          </a:p>
          <a:p>
            <a:pPr marL="457200" lvl="2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Új lehetőség az Ügyfél kiszolgálásban</a:t>
            </a:r>
          </a:p>
          <a:p>
            <a:pPr marL="457200" lvl="2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6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Kétszintű, fix jutalék – jól kalkulálható, nem függ a hitel összegétől</a:t>
            </a:r>
            <a:endParaRPr lang="hu-HU" sz="1600" dirty="0" smtClean="0">
              <a:solidFill>
                <a:schemeClr val="tx1"/>
              </a:solidFill>
              <a:ea typeface="ヒラギノ角ゴ Pro W3" charset="-128"/>
              <a:cs typeface="+mn-cs"/>
            </a:endParaRPr>
          </a:p>
          <a:p>
            <a:pPr marL="914400" lvl="3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4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Alap és</a:t>
            </a:r>
          </a:p>
          <a:p>
            <a:pPr marL="914400" lvl="3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hu-HU" sz="1400" dirty="0" smtClean="0">
                <a:solidFill>
                  <a:schemeClr val="tx1"/>
                </a:solidFill>
                <a:ea typeface="ヒラギノ角ゴ Pro W3" charset="-128"/>
                <a:cs typeface="+mn-cs"/>
              </a:rPr>
              <a:t>Kiegészítő jutalék</a:t>
            </a:r>
          </a:p>
          <a:p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5022893" y="1268760"/>
            <a:ext cx="37547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2939"/>
              </a:buClr>
              <a:buSzTx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az Ügyfélnek?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2939"/>
              </a:buClr>
              <a:buSzTx/>
              <a:buFontTx/>
              <a:buChar char="•"/>
              <a:tabLst/>
              <a:defRPr/>
            </a:pPr>
            <a:endParaRPr kumimoji="0" lang="hu-HU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Gyors, egyszerű 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Forint alapú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Fix a kamat és a THM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Nincsenek rejtett költségek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Szabadon felhasználható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Kezes és fedezet nélkül</a:t>
            </a: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Elő és </a:t>
            </a:r>
            <a:r>
              <a:rPr lang="hu-HU" sz="1600" kern="0" dirty="0" err="1" smtClean="0">
                <a:latin typeface="+mn-lt"/>
              </a:rPr>
              <a:t>végtörleszthető</a:t>
            </a:r>
            <a:endParaRPr lang="hu-HU" sz="1600" kern="0" dirty="0" smtClean="0">
              <a:latin typeface="+mn-lt"/>
            </a:endParaRPr>
          </a:p>
          <a:p>
            <a:pPr marL="457200" lvl="2" indent="-285750" defTabSz="914400" eaLnBrk="0" hangingPunct="0">
              <a:lnSpc>
                <a:spcPct val="150000"/>
              </a:lnSpc>
              <a:spcBef>
                <a:spcPts val="0"/>
              </a:spcBef>
              <a:buClr>
                <a:srgbClr val="ED2939"/>
              </a:buClr>
              <a:buFont typeface="Wingdings" pitchFamily="2" charset="2"/>
              <a:buChar char="Ø"/>
            </a:pPr>
            <a:r>
              <a:rPr lang="hu-HU" sz="1600" kern="0" dirty="0" smtClean="0">
                <a:latin typeface="+mn-lt"/>
              </a:rPr>
              <a:t>KHR nem kizáró ok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2939"/>
              </a:buClr>
              <a:buSzTx/>
              <a:buFont typeface="Wingdings" pitchFamily="2" charset="2"/>
              <a:buChar char="Ø"/>
              <a:tabLst/>
              <a:defRPr/>
            </a:pPr>
            <a:endParaRPr lang="hu-HU" sz="1600" kern="0" dirty="0" smtClean="0">
              <a:solidFill>
                <a:srgbClr val="4D4D4D"/>
              </a:solidFill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293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hu-HU" sz="16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2939"/>
              </a:buClr>
              <a:buSzTx/>
              <a:buFontTx/>
              <a:buChar char="•"/>
              <a:tabLst/>
              <a:defRPr/>
            </a:pPr>
            <a:endParaRPr kumimoji="0" lang="hu-HU" sz="2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Kép 5" descr="women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189238"/>
            <a:ext cx="1512168" cy="2624138"/>
          </a:xfrm>
          <a:prstGeom prst="rect">
            <a:avLst/>
          </a:prstGeom>
        </p:spPr>
      </p:pic>
      <p:pic>
        <p:nvPicPr>
          <p:cNvPr id="9" name="Kép 8" descr="Pebble4 r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282314" y="5597004"/>
            <a:ext cx="2784585" cy="1260996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6977453" y="5805264"/>
            <a:ext cx="1709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Provident</a:t>
            </a:r>
            <a:r>
              <a:rPr lang="hu-HU" dirty="0" smtClean="0">
                <a:solidFill>
                  <a:schemeClr val="bg1"/>
                </a:solidFill>
              </a:rPr>
              <a:t>, így mindjárt más!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Kinek ajánlható a </a:t>
            </a:r>
            <a:r>
              <a:rPr lang="hu-HU" kern="1200" dirty="0" err="1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Provident</a:t>
            </a:r>
            <a:r>
              <a:rPr lang="hu-HU" kern="12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Arial" charset="0"/>
              </a:rPr>
              <a:t> Kölcsön?</a:t>
            </a:r>
            <a:endParaRPr lang="hu-HU" kern="1200" dirty="0">
              <a:solidFill>
                <a:schemeClr val="tx1"/>
              </a:solidFill>
              <a:latin typeface="Arial" charset="0"/>
              <a:ea typeface="ヒラギノ角ゴ Pro W3" charset="-128"/>
              <a:cs typeface="Arial" charset="0"/>
            </a:endParaRPr>
          </a:p>
        </p:txBody>
      </p:sp>
      <p:pic>
        <p:nvPicPr>
          <p:cNvPr id="1033" name="Picture 9" descr="C:\Users\laszloa\Pictures\gondolko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5432" y="2545879"/>
            <a:ext cx="4324584" cy="4312121"/>
          </a:xfrm>
          <a:prstGeom prst="rect">
            <a:avLst/>
          </a:prstGeom>
          <a:noFill/>
        </p:spPr>
      </p:pic>
      <p:sp>
        <p:nvSpPr>
          <p:cNvPr id="16" name="Felhő 15"/>
          <p:cNvSpPr/>
          <p:nvPr/>
        </p:nvSpPr>
        <p:spPr>
          <a:xfrm>
            <a:off x="5112060" y="1143000"/>
            <a:ext cx="2088232" cy="999754"/>
          </a:xfrm>
          <a:prstGeom prst="cloudCallout">
            <a:avLst>
              <a:gd name="adj1" fmla="val -27369"/>
              <a:gd name="adj2" fmla="val 92532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Lakás felújítás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17" name="Felhő 16"/>
          <p:cNvSpPr/>
          <p:nvPr/>
        </p:nvSpPr>
        <p:spPr>
          <a:xfrm>
            <a:off x="179512" y="4085430"/>
            <a:ext cx="2088232" cy="999754"/>
          </a:xfrm>
          <a:prstGeom prst="cloudCallout">
            <a:avLst>
              <a:gd name="adj1" fmla="val 80468"/>
              <a:gd name="adj2" fmla="val -24867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Bútor vásárlás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18" name="Felhő 17"/>
          <p:cNvSpPr/>
          <p:nvPr/>
        </p:nvSpPr>
        <p:spPr>
          <a:xfrm>
            <a:off x="452736" y="854968"/>
            <a:ext cx="2365920" cy="1426083"/>
          </a:xfrm>
          <a:prstGeom prst="cloudCallout">
            <a:avLst>
              <a:gd name="adj1" fmla="val 59015"/>
              <a:gd name="adj2" fmla="val 78124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Ügyvédi, közjegyzői költségek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19" name="Felhő 18"/>
          <p:cNvSpPr/>
          <p:nvPr/>
        </p:nvSpPr>
        <p:spPr>
          <a:xfrm>
            <a:off x="6870016" y="3717032"/>
            <a:ext cx="1734432" cy="1147949"/>
          </a:xfrm>
          <a:prstGeom prst="cloudCallout">
            <a:avLst>
              <a:gd name="adj1" fmla="val -107009"/>
              <a:gd name="adj2" fmla="val -11227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Autó vásárlás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20" name="Felhő 19"/>
          <p:cNvSpPr/>
          <p:nvPr/>
        </p:nvSpPr>
        <p:spPr>
          <a:xfrm>
            <a:off x="3203848" y="1281297"/>
            <a:ext cx="1594520" cy="999754"/>
          </a:xfrm>
          <a:prstGeom prst="cloudCallout">
            <a:avLst>
              <a:gd name="adj1" fmla="val 7004"/>
              <a:gd name="adj2" fmla="val 104820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Önerő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21" name="Felhő 20"/>
          <p:cNvSpPr/>
          <p:nvPr/>
        </p:nvSpPr>
        <p:spPr>
          <a:xfrm>
            <a:off x="452736" y="2497075"/>
            <a:ext cx="1728192" cy="1008112"/>
          </a:xfrm>
          <a:prstGeom prst="cloudCallout">
            <a:avLst>
              <a:gd name="adj1" fmla="val 79134"/>
              <a:gd name="adj2" fmla="val 53719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Utazás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22" name="Felhő 21"/>
          <p:cNvSpPr/>
          <p:nvPr/>
        </p:nvSpPr>
        <p:spPr>
          <a:xfrm>
            <a:off x="6156176" y="2142754"/>
            <a:ext cx="2818656" cy="1279402"/>
          </a:xfrm>
          <a:prstGeom prst="cloudCallout">
            <a:avLst>
              <a:gd name="adj1" fmla="val -72078"/>
              <a:gd name="adj2" fmla="val 57657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Egészségügyi kiadások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23" name="Felhő 22"/>
          <p:cNvSpPr/>
          <p:nvPr/>
        </p:nvSpPr>
        <p:spPr>
          <a:xfrm>
            <a:off x="6732240" y="5085184"/>
            <a:ext cx="2242592" cy="1512168"/>
          </a:xfrm>
          <a:prstGeom prst="cloudCallout">
            <a:avLst>
              <a:gd name="adj1" fmla="val -89457"/>
              <a:gd name="adj2" fmla="val -76741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Tartós fogyasztási cikk vásárlás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12" name="Felhő 11"/>
          <p:cNvSpPr/>
          <p:nvPr/>
        </p:nvSpPr>
        <p:spPr>
          <a:xfrm>
            <a:off x="179512" y="5373216"/>
            <a:ext cx="2267744" cy="1224136"/>
          </a:xfrm>
          <a:prstGeom prst="cloudCallout">
            <a:avLst>
              <a:gd name="adj1" fmla="val 92559"/>
              <a:gd name="adj2" fmla="val -65415"/>
            </a:avLst>
          </a:prstGeom>
          <a:solidFill>
            <a:schemeClr val="accent3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/>
                </a:solidFill>
              </a:rPr>
              <a:t>Családi események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13" name="Tekercs vízszintesen 12"/>
          <p:cNvSpPr/>
          <p:nvPr/>
        </p:nvSpPr>
        <p:spPr>
          <a:xfrm>
            <a:off x="179512" y="1787265"/>
            <a:ext cx="8795320" cy="3435844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u-HU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MINDENKINEK</a:t>
            </a:r>
            <a:endParaRPr lang="hu-HU" sz="7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287523" y="70299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hu-HU" altLang="hu-HU" dirty="0" smtClean="0"/>
          </a:p>
          <a:p>
            <a:pPr algn="ctr">
              <a:buFontTx/>
              <a:buNone/>
              <a:defRPr/>
            </a:pPr>
            <a:endParaRPr lang="hu-HU" altLang="hu-HU" dirty="0" smtClean="0"/>
          </a:p>
          <a:p>
            <a:pPr algn="ctr">
              <a:buFontTx/>
              <a:buNone/>
              <a:defRPr/>
            </a:pPr>
            <a:r>
              <a:rPr lang="hu-HU" altLang="hu-HU" sz="3000" dirty="0" smtClean="0">
                <a:latin typeface="+mj-lt"/>
                <a:ea typeface="+mj-ea"/>
                <a:cs typeface="+mj-cs"/>
              </a:rPr>
              <a:t>Köszönjük a figyelmet, és</a:t>
            </a:r>
          </a:p>
          <a:p>
            <a:pPr algn="ctr">
              <a:buFontTx/>
              <a:buNone/>
              <a:defRPr/>
            </a:pPr>
            <a:r>
              <a:rPr lang="hu-HU" altLang="hu-HU" sz="3000" dirty="0" smtClean="0">
                <a:latin typeface="+mj-lt"/>
                <a:ea typeface="+mj-ea"/>
                <a:cs typeface="+mj-cs"/>
              </a:rPr>
              <a:t>sikeres közvetítést, jó munkát kívánunk!</a:t>
            </a:r>
          </a:p>
          <a:p>
            <a:pPr algn="ctr">
              <a:buFontTx/>
              <a:buNone/>
              <a:defRPr/>
            </a:pPr>
            <a:r>
              <a:rPr lang="hu-HU" altLang="hu-HU" sz="3200" dirty="0" smtClean="0"/>
              <a:t> </a:t>
            </a:r>
          </a:p>
          <a:p>
            <a:pPr algn="ctr">
              <a:buFontTx/>
              <a:buNone/>
              <a:defRPr/>
            </a:pPr>
            <a:endParaRPr lang="hu-HU" altLang="hu-HU" sz="3200" dirty="0" smtClean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287523" y="3717032"/>
          <a:ext cx="5508613" cy="2848233"/>
        </p:xfrm>
        <a:graphic>
          <a:graphicData uri="http://schemas.openxmlformats.org/drawingml/2006/table">
            <a:tbl>
              <a:tblPr/>
              <a:tblGrid>
                <a:gridCol w="5508613"/>
              </a:tblGrid>
              <a:tr h="284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100" b="1" dirty="0" smtClean="0">
                        <a:solidFill>
                          <a:srgbClr val="40404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László Anikó</a:t>
                      </a:r>
                      <a:endParaRPr lang="hu-H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Partnerkapcsolati KAM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Mobil: </a:t>
                      </a:r>
                      <a:r>
                        <a:rPr lang="hu-HU" sz="1100" b="1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+36 20 3390 323</a:t>
                      </a:r>
                      <a:endParaRPr lang="hu-HU" sz="11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hu-HU" sz="1100" u="sng" dirty="0" err="1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aniko.laszlo</a:t>
                      </a:r>
                      <a:r>
                        <a:rPr lang="hu-HU" sz="1100" u="sng" dirty="0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@</a:t>
                      </a:r>
                      <a:r>
                        <a:rPr lang="hu-HU" sz="1100" u="sng" dirty="0" err="1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provident.hu</a:t>
                      </a:r>
                      <a:endParaRPr lang="hu-HU" sz="1100" u="sng" dirty="0" smtClean="0">
                        <a:solidFill>
                          <a:srgbClr val="0000FF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Provident</a:t>
                      </a:r>
                      <a:r>
                        <a:rPr lang="hu-HU" sz="1100" b="1" dirty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Pénzügyi </a:t>
                      </a:r>
                      <a:r>
                        <a:rPr lang="hu-HU" sz="1100" b="1" dirty="0" err="1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Zrt</a:t>
                      </a:r>
                      <a:r>
                        <a:rPr lang="hu-HU" sz="1100" b="1" dirty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u-H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1134 Budapest, Angyalföldi út </a:t>
                      </a:r>
                      <a:r>
                        <a:rPr lang="hu-HU" sz="1100" dirty="0" smtClean="0">
                          <a:solidFill>
                            <a:srgbClr val="40404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b="1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Provident</a:t>
                      </a:r>
                      <a:r>
                        <a:rPr lang="hu-HU" sz="10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hu-HU" sz="1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"Kiválóság az Ügyfélkiszolgálásban Díj 2014" </a:t>
                      </a:r>
                      <a:r>
                        <a:rPr lang="hu-HU" sz="1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nyertese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Provident</a:t>
                      </a:r>
                      <a:r>
                        <a:rPr lang="hu-HU" sz="10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0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hu-HU" sz="1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magyar kézilabda büszke támogatója</a:t>
                      </a:r>
                      <a:endParaRPr lang="hu-H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Kép 5" descr="Legjobb Munkahely_201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83288"/>
            <a:ext cx="457200" cy="4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Superbrands_LOGO_20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3608" y="5954712"/>
            <a:ext cx="864096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Kép 3" descr="Superbrands_LOGO_2014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80975" y="188640"/>
            <a:ext cx="733425" cy="5143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30116" y="3998037"/>
            <a:ext cx="4716016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100" b="1" dirty="0" smtClean="0">
                <a:solidFill>
                  <a:srgbClr val="404040"/>
                </a:solidFill>
                <a:latin typeface="+mn-lt"/>
                <a:ea typeface="Times New Roman"/>
                <a:cs typeface="Times New Roman"/>
              </a:rPr>
              <a:t>Angyal Zoltán</a:t>
            </a:r>
          </a:p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100" dirty="0" smtClean="0">
                <a:solidFill>
                  <a:srgbClr val="404040"/>
                </a:solidFill>
                <a:latin typeface="+mn-lt"/>
                <a:ea typeface="Times New Roman"/>
                <a:cs typeface="Times New Roman"/>
              </a:rPr>
              <a:t>Partnerkapcsolati értékesítés támogató</a:t>
            </a:r>
          </a:p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1100" dirty="0" smtClean="0">
              <a:solidFill>
                <a:srgbClr val="404040"/>
              </a:solidFill>
              <a:latin typeface="+mn-lt"/>
              <a:ea typeface="Times New Roman"/>
              <a:cs typeface="Times New Roman"/>
            </a:endParaRPr>
          </a:p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100" dirty="0" smtClean="0">
                <a:solidFill>
                  <a:srgbClr val="404040"/>
                </a:solidFill>
                <a:latin typeface="+mn-lt"/>
                <a:ea typeface="Times New Roman"/>
                <a:cs typeface="Times New Roman"/>
              </a:rPr>
              <a:t>Mobil: </a:t>
            </a:r>
            <a:r>
              <a:rPr lang="hu-HU" sz="1100" b="1" dirty="0" smtClean="0">
                <a:solidFill>
                  <a:srgbClr val="404040"/>
                </a:solidFill>
                <a:latin typeface="+mn-lt"/>
                <a:ea typeface="Times New Roman"/>
                <a:cs typeface="Times New Roman"/>
              </a:rPr>
              <a:t>+36 20 339 0503</a:t>
            </a:r>
          </a:p>
          <a:p>
            <a:pPr defTabSz="914400">
              <a:spcAft>
                <a:spcPts val="0"/>
              </a:spcAft>
            </a:pPr>
            <a:r>
              <a:rPr lang="hu-HU" sz="1100" dirty="0" smtClean="0">
                <a:solidFill>
                  <a:srgbClr val="404040"/>
                </a:solidFill>
                <a:ea typeface="Times New Roman"/>
                <a:cs typeface="Times New Roman"/>
              </a:rPr>
              <a:t>E-mail: </a:t>
            </a:r>
            <a:r>
              <a:rPr lang="hu-HU" sz="1100" dirty="0" err="1" smtClean="0">
                <a:solidFill>
                  <a:srgbClr val="404040"/>
                </a:solidFill>
                <a:ea typeface="Times New Roman"/>
                <a:cs typeface="Times New Roman"/>
                <a:hlinkClick r:id="rId6"/>
              </a:rPr>
              <a:t>zoltan.angyal</a:t>
            </a:r>
            <a:r>
              <a:rPr lang="hu-HU" sz="1100" dirty="0" smtClean="0">
                <a:solidFill>
                  <a:srgbClr val="404040"/>
                </a:solidFill>
                <a:ea typeface="Times New Roman"/>
                <a:cs typeface="Times New Roman"/>
                <a:hlinkClick r:id="rId6"/>
              </a:rPr>
              <a:t>@</a:t>
            </a:r>
            <a:r>
              <a:rPr lang="hu-HU" sz="1100" dirty="0" err="1" smtClean="0">
                <a:solidFill>
                  <a:srgbClr val="404040"/>
                </a:solidFill>
                <a:ea typeface="Times New Roman"/>
                <a:cs typeface="Times New Roman"/>
                <a:hlinkClick r:id="rId6"/>
              </a:rPr>
              <a:t>provident.hu</a:t>
            </a:r>
            <a:endParaRPr lang="hu-HU" sz="1100" dirty="0" smtClean="0">
              <a:solidFill>
                <a:srgbClr val="404040"/>
              </a:solidFill>
              <a:ea typeface="Times New Roman"/>
              <a:cs typeface="Times New Roman"/>
            </a:endParaRPr>
          </a:p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1100" dirty="0" smtClean="0">
              <a:solidFill>
                <a:srgbClr val="404040"/>
              </a:solidFill>
              <a:latin typeface="+mn-lt"/>
              <a:ea typeface="Times New Roman"/>
              <a:cs typeface="Times New Roman"/>
            </a:endParaRPr>
          </a:p>
          <a:p>
            <a:pPr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1100" b="1" dirty="0" smtClean="0">
              <a:solidFill>
                <a:srgbClr val="404040"/>
              </a:solidFill>
              <a:latin typeface="+mn-lt"/>
              <a:ea typeface="Times New Roman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4">
      <a:dk1>
        <a:srgbClr val="616365"/>
      </a:dk1>
      <a:lt1>
        <a:srgbClr val="FFFFFF"/>
      </a:lt1>
      <a:dk2>
        <a:srgbClr val="616365"/>
      </a:dk2>
      <a:lt2>
        <a:srgbClr val="B2B4B3"/>
      </a:lt2>
      <a:accent1>
        <a:srgbClr val="5EB6E4"/>
      </a:accent1>
      <a:accent2>
        <a:srgbClr val="0039A6"/>
      </a:accent2>
      <a:accent3>
        <a:srgbClr val="FFFFFF"/>
      </a:accent3>
      <a:accent4>
        <a:srgbClr val="525355"/>
      </a:accent4>
      <a:accent5>
        <a:srgbClr val="B6D7EF"/>
      </a:accent5>
      <a:accent6>
        <a:srgbClr val="003396"/>
      </a:accent6>
      <a:hlink>
        <a:srgbClr val="0039A6"/>
      </a:hlink>
      <a:folHlink>
        <a:srgbClr val="0039A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616365"/>
        </a:dk1>
        <a:lt1>
          <a:srgbClr val="FFFFFF"/>
        </a:lt1>
        <a:dk2>
          <a:srgbClr val="616365"/>
        </a:dk2>
        <a:lt2>
          <a:srgbClr val="B2B4B3"/>
        </a:lt2>
        <a:accent1>
          <a:srgbClr val="5EB6E4"/>
        </a:accent1>
        <a:accent2>
          <a:srgbClr val="0039A6"/>
        </a:accent2>
        <a:accent3>
          <a:srgbClr val="FFFFFF"/>
        </a:accent3>
        <a:accent4>
          <a:srgbClr val="525355"/>
        </a:accent4>
        <a:accent5>
          <a:srgbClr val="B6D7EF"/>
        </a:accent5>
        <a:accent6>
          <a:srgbClr val="003396"/>
        </a:accent6>
        <a:hlink>
          <a:srgbClr val="0088CE"/>
        </a:hlink>
        <a:folHlink>
          <a:srgbClr val="9C9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616365"/>
        </a:dk1>
        <a:lt1>
          <a:srgbClr val="FFFFFF"/>
        </a:lt1>
        <a:dk2>
          <a:srgbClr val="616365"/>
        </a:dk2>
        <a:lt2>
          <a:srgbClr val="B2B4B3"/>
        </a:lt2>
        <a:accent1>
          <a:srgbClr val="5EB6E4"/>
        </a:accent1>
        <a:accent2>
          <a:srgbClr val="0039A6"/>
        </a:accent2>
        <a:accent3>
          <a:srgbClr val="FFFFFF"/>
        </a:accent3>
        <a:accent4>
          <a:srgbClr val="525355"/>
        </a:accent4>
        <a:accent5>
          <a:srgbClr val="B6D7EF"/>
        </a:accent5>
        <a:accent6>
          <a:srgbClr val="003396"/>
        </a:accent6>
        <a:hlink>
          <a:srgbClr val="0039A6"/>
        </a:hlink>
        <a:folHlink>
          <a:srgbClr val="0039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4902</TotalTime>
  <Words>514</Words>
  <Application>Microsoft Office PowerPoint</Application>
  <PresentationFormat>Diavetítés a képernyőre (4:3 oldalarány)</PresentationFormat>
  <Paragraphs>146</Paragraphs>
  <Slides>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Custom Design</vt:lpstr>
      <vt:lpstr> </vt:lpstr>
      <vt:lpstr>Termékeink</vt:lpstr>
      <vt:lpstr>Törlesztési példa 100 és 300 ezer forint  heti törlesztésű kölcsön esetén*</vt:lpstr>
      <vt:lpstr>Törlesztési példa 500 ezer és 1 millió  forint havi törlesztésű kölcsön esetén*</vt:lpstr>
      <vt:lpstr>Partnereink feladata</vt:lpstr>
      <vt:lpstr>6. dia</vt:lpstr>
      <vt:lpstr>Miért jó a Provident?</vt:lpstr>
      <vt:lpstr>Kinek ajánlható a Provident Kölcsön?</vt:lpstr>
      <vt:lpstr>9. dia</vt:lpstr>
    </vt:vector>
  </TitlesOfParts>
  <Company>The Blackhole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Hales</dc:creator>
  <cp:lastModifiedBy>Juhász Szabolcs</cp:lastModifiedBy>
  <cp:revision>444</cp:revision>
  <dcterms:created xsi:type="dcterms:W3CDTF">2012-02-29T08:16:04Z</dcterms:created>
  <dcterms:modified xsi:type="dcterms:W3CDTF">2015-11-03T12:42:49Z</dcterms:modified>
</cp:coreProperties>
</file>