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9" r:id="rId2"/>
    <p:sldId id="366" r:id="rId3"/>
    <p:sldId id="287" r:id="rId4"/>
    <p:sldId id="359" r:id="rId5"/>
    <p:sldId id="360" r:id="rId6"/>
    <p:sldId id="295" r:id="rId7"/>
    <p:sldId id="256" r:id="rId8"/>
    <p:sldId id="361" r:id="rId9"/>
    <p:sldId id="290" r:id="rId10"/>
    <p:sldId id="296" r:id="rId11"/>
    <p:sldId id="258" r:id="rId12"/>
    <p:sldId id="275" r:id="rId13"/>
    <p:sldId id="327" r:id="rId14"/>
    <p:sldId id="308" r:id="rId15"/>
    <p:sldId id="297" r:id="rId16"/>
    <p:sldId id="257" r:id="rId17"/>
    <p:sldId id="291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6" r:id="rId29"/>
    <p:sldId id="266" r:id="rId30"/>
    <p:sldId id="358" r:id="rId31"/>
    <p:sldId id="264" r:id="rId32"/>
    <p:sldId id="300" r:id="rId33"/>
    <p:sldId id="301" r:id="rId34"/>
    <p:sldId id="302" r:id="rId35"/>
    <p:sldId id="310" r:id="rId36"/>
    <p:sldId id="262" r:id="rId37"/>
    <p:sldId id="303" r:id="rId38"/>
    <p:sldId id="304" r:id="rId39"/>
    <p:sldId id="305" r:id="rId40"/>
    <p:sldId id="263" r:id="rId41"/>
    <p:sldId id="362" r:id="rId42"/>
    <p:sldId id="363" r:id="rId43"/>
    <p:sldId id="357" r:id="rId44"/>
    <p:sldId id="276" r:id="rId45"/>
    <p:sldId id="278" r:id="rId46"/>
    <p:sldId id="272" r:id="rId47"/>
    <p:sldId id="274" r:id="rId48"/>
    <p:sldId id="277" r:id="rId49"/>
    <p:sldId id="273" r:id="rId50"/>
    <p:sldId id="279" r:id="rId51"/>
    <p:sldId id="283" r:id="rId52"/>
    <p:sldId id="284" r:id="rId53"/>
  </p:sldIdLst>
  <p:sldSz cx="9144000" cy="6858000" type="screen4x3"/>
  <p:notesSz cx="9925050" cy="67945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epregi Judit Laura" initials="CJL" lastIdx="1" clrIdx="0">
    <p:extLst>
      <p:ext uri="{19B8F6BF-5375-455C-9EA6-DF929625EA0E}">
        <p15:presenceInfo xmlns:p15="http://schemas.microsoft.com/office/powerpoint/2012/main" userId="S-1-5-21-3293322627-2516250020-3998954153-7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1900" y="0"/>
            <a:ext cx="4300855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2AACC-9833-4E7E-950E-4869C5786174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505" y="3269854"/>
            <a:ext cx="7940040" cy="2675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3597"/>
            <a:ext cx="4300855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1900" y="6453597"/>
            <a:ext cx="4300855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83FE-8AF1-4901-943B-7B3F9B9138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51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bv.org/members/banco-ademi" TargetMode="External"/><Relationship Id="rId13" Type="http://schemas.openxmlformats.org/officeDocument/2006/relationships/hyperlink" Target="http://www.gabv.org/members/bankmecu" TargetMode="External"/><Relationship Id="rId18" Type="http://schemas.openxmlformats.org/officeDocument/2006/relationships/hyperlink" Target="http://www.gabv.org/members/centenary-bank" TargetMode="External"/><Relationship Id="rId26" Type="http://schemas.openxmlformats.org/officeDocument/2006/relationships/hyperlink" Target="http://www.gabv.org/members/first-microfinance-bank-tajikistan" TargetMode="External"/><Relationship Id="rId39" Type="http://schemas.openxmlformats.org/officeDocument/2006/relationships/hyperlink" Target="http://www.gabv.org/members/triodos-bank" TargetMode="External"/><Relationship Id="rId3" Type="http://schemas.openxmlformats.org/officeDocument/2006/relationships/hyperlink" Target="http://www.gabv.org/members/affinity-credit-union" TargetMode="External"/><Relationship Id="rId21" Type="http://schemas.openxmlformats.org/officeDocument/2006/relationships/hyperlink" Target="http://www.gabv.org/members/credit-cooperatif" TargetMode="External"/><Relationship Id="rId34" Type="http://schemas.openxmlformats.org/officeDocument/2006/relationships/hyperlink" Target="http://www.gabv.org/members/sac-apoyo-integral" TargetMode="External"/><Relationship Id="rId42" Type="http://schemas.openxmlformats.org/officeDocument/2006/relationships/hyperlink" Target="http://www.gabv.org/members/vision-banco" TargetMode="External"/><Relationship Id="rId7" Type="http://schemas.openxmlformats.org/officeDocument/2006/relationships/hyperlink" Target="http://www.gabv.org/members/banca-popolare-etica" TargetMode="External"/><Relationship Id="rId12" Type="http://schemas.openxmlformats.org/officeDocument/2006/relationships/hyperlink" Target="http://www.gabv.org/members/bank-of-palestine-palestine" TargetMode="External"/><Relationship Id="rId17" Type="http://schemas.openxmlformats.org/officeDocument/2006/relationships/hyperlink" Target="http://www.gabv.org/members/caja-arequipa-peru" TargetMode="External"/><Relationship Id="rId25" Type="http://schemas.openxmlformats.org/officeDocument/2006/relationships/hyperlink" Target="http://www.gabv.org/members/first-green-bank" TargetMode="External"/><Relationship Id="rId33" Type="http://schemas.openxmlformats.org/officeDocument/2006/relationships/hyperlink" Target="http://www.gabv.org/members/nmb-bank-limited-nepal" TargetMode="External"/><Relationship Id="rId38" Type="http://schemas.openxmlformats.org/officeDocument/2006/relationships/hyperlink" Target="http://www.gabv.org/members/the-first-microfinancebank-afghanistan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gabv.org/members/caisse-deconomie-solidaire-desjardins" TargetMode="External"/><Relationship Id="rId20" Type="http://schemas.openxmlformats.org/officeDocument/2006/relationships/hyperlink" Target="http://www.gabv.org/members/cooperativa-abaco" TargetMode="External"/><Relationship Id="rId29" Type="http://schemas.openxmlformats.org/officeDocument/2006/relationships/hyperlink" Target="http://www.gabv.org/members/lapo-microfinance-bank-nigeria" TargetMode="External"/><Relationship Id="rId41" Type="http://schemas.openxmlformats.org/officeDocument/2006/relationships/hyperlink" Target="http://www.gabv.org/members/vermont-state-employees-credit-union-vsecu-us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abv.org/members/assiniboine-credit-union" TargetMode="External"/><Relationship Id="rId11" Type="http://schemas.openxmlformats.org/officeDocument/2006/relationships/hyperlink" Target="http://www.gabv.org/members/bancosol" TargetMode="External"/><Relationship Id="rId24" Type="http://schemas.openxmlformats.org/officeDocument/2006/relationships/hyperlink" Target="http://www.gabv.org/members/ekobanken" TargetMode="External"/><Relationship Id="rId32" Type="http://schemas.openxmlformats.org/officeDocument/2006/relationships/hyperlink" Target="http://www.gabv.org/members/new-resource-bank" TargetMode="External"/><Relationship Id="rId37" Type="http://schemas.openxmlformats.org/officeDocument/2006/relationships/hyperlink" Target="http://www.gabv.org/members/teachers-mutual-bank-limited" TargetMode="External"/><Relationship Id="rId40" Type="http://schemas.openxmlformats.org/officeDocument/2006/relationships/hyperlink" Target="http://www.gabv.org/members/vancity" TargetMode="External"/><Relationship Id="rId5" Type="http://schemas.openxmlformats.org/officeDocument/2006/relationships/hyperlink" Target="http://www.gabv.org/members/amalgamated-bank-usa" TargetMode="External"/><Relationship Id="rId15" Type="http://schemas.openxmlformats.org/officeDocument/2006/relationships/hyperlink" Target="http://www.gabv.org/members/brac" TargetMode="External"/><Relationship Id="rId23" Type="http://schemas.openxmlformats.org/officeDocument/2006/relationships/hyperlink" Target="http://www.gabv.org/members/ecology-building-society" TargetMode="External"/><Relationship Id="rId28" Type="http://schemas.openxmlformats.org/officeDocument/2006/relationships/hyperlink" Target="http://www.gabv.org/members/gls-bank" TargetMode="External"/><Relationship Id="rId36" Type="http://schemas.openxmlformats.org/officeDocument/2006/relationships/hyperlink" Target="http://www.gabv.org/members/sunrise-community-banks" TargetMode="External"/><Relationship Id="rId10" Type="http://schemas.openxmlformats.org/officeDocument/2006/relationships/hyperlink" Target="http://www.gabv.org/members/banco-solidario" TargetMode="External"/><Relationship Id="rId19" Type="http://schemas.openxmlformats.org/officeDocument/2006/relationships/hyperlink" Target="http://www.gabv.org/members/city-first-bank-of-dc" TargetMode="External"/><Relationship Id="rId31" Type="http://schemas.openxmlformats.org/officeDocument/2006/relationships/hyperlink" Target="http://www.gabv.org/members/merkur-cooperative-bank" TargetMode="External"/><Relationship Id="rId4" Type="http://schemas.openxmlformats.org/officeDocument/2006/relationships/hyperlink" Target="http://www.gabv.org/members/alternative-bank-schweiz-ag" TargetMode="External"/><Relationship Id="rId9" Type="http://schemas.openxmlformats.org/officeDocument/2006/relationships/hyperlink" Target="http://www.gabv.org/members/banco-fie" TargetMode="External"/><Relationship Id="rId14" Type="http://schemas.openxmlformats.org/officeDocument/2006/relationships/hyperlink" Target="http://www.gabv.org/members/beneficial-state-bank" TargetMode="External"/><Relationship Id="rId22" Type="http://schemas.openxmlformats.org/officeDocument/2006/relationships/hyperlink" Target="http://www.gabv.org/members/cultura-bank" TargetMode="External"/><Relationship Id="rId27" Type="http://schemas.openxmlformats.org/officeDocument/2006/relationships/hyperlink" Target="http://www.gabv.org/members/freie-gemeinschaftsbank" TargetMode="External"/><Relationship Id="rId30" Type="http://schemas.openxmlformats.org/officeDocument/2006/relationships/hyperlink" Target="http://www.gabv.org/members/magnet-hungarian-community-bank" TargetMode="External"/><Relationship Id="rId35" Type="http://schemas.openxmlformats.org/officeDocument/2006/relationships/hyperlink" Target="http://www.gabv.org/members/southern-bancorp" TargetMode="External"/><Relationship Id="rId43" Type="http://schemas.openxmlformats.org/officeDocument/2006/relationships/hyperlink" Target="http://www.gabv.org/members/xacbank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b="1" dirty="0"/>
              <a:t>Döntéseink hatása ma már tisztábban látszódik. </a:t>
            </a:r>
          </a:p>
          <a:p>
            <a:pPr algn="ctr"/>
            <a:r>
              <a:rPr lang="hu-HU" b="1" dirty="0"/>
              <a:t>Döntéseink következményei egyre nyilvánvalóbbak.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04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97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20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41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149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24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79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784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33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398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6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óriásvállalatok vezetői nyilatkoznak önkritikusan, felelősebben e témában…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fordíthatnánk így is;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„ne származzon üzleti hasznom olyan dolgokból, amiből másnak kára keletkezik.”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83FE-8AF1-4901-943B-7B3F9B9138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681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73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Magyarországon 1,2 millió főre becsülik a tudatos fogyasztói réteget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83FE-8AF1-4901-943B-7B3F9B9138A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1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CSR programokat indítunk, hanem az alaptevékenységünkbe, termékeinkbe ágyazzuk a társadalmi felelősségvállalást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83FE-8AF1-4901-943B-7B3F9B9138A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67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b="1" dirty="0"/>
              <a:t>A GABV tagbankok stratégiájában ezek kulcsfontosságú tényezők:</a:t>
            </a:r>
          </a:p>
          <a:p>
            <a:pPr algn="ctr"/>
            <a:r>
              <a:rPr lang="hu-HU" b="0" dirty="0"/>
              <a:t>TBL: (a gazdasági fókuszt felváltó emberközpontú, és környezet alapú megközelítés), Reálgazdaságba helyezik vissza a megtakarításokat. Transzparenciát hirdetnek a banktitokkal szemben. Válságállóbbakká válnak a modelljük alapján. És ügyfélcentrikusak. Mindezeket a szervezeti kultúrába ágyazva teszik.</a:t>
            </a:r>
          </a:p>
          <a:p>
            <a:pPr algn="ctr"/>
            <a:r>
              <a:rPr lang="hu-HU" b="0" dirty="0"/>
              <a:t>54 hasonló bank működik világszerte, mi 2016 óta vagyunk tagjai a mozgalomnak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83FE-8AF1-4901-943B-7B3F9B9138A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35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13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79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err="1"/>
              <a:t>Our</a:t>
            </a:r>
            <a:r>
              <a:rPr lang="hu-HU" b="1" dirty="0"/>
              <a:t> </a:t>
            </a:r>
            <a:r>
              <a:rPr lang="hu-HU" b="1" dirty="0" err="1"/>
              <a:t>banks</a:t>
            </a:r>
            <a:endParaRPr lang="hu-HU" b="1" dirty="0"/>
          </a:p>
          <a:p>
            <a:r>
              <a:rPr lang="hu-HU" b="1" dirty="0" err="1">
                <a:hlinkClick r:id="rId3"/>
              </a:rPr>
              <a:t>Affinity</a:t>
            </a:r>
            <a:r>
              <a:rPr lang="hu-HU" b="1" dirty="0">
                <a:hlinkClick r:id="rId3"/>
              </a:rPr>
              <a:t> Credit Union</a:t>
            </a:r>
            <a:endParaRPr lang="hu-HU" b="1" dirty="0"/>
          </a:p>
          <a:p>
            <a:r>
              <a:rPr lang="hu-HU" dirty="0" err="1"/>
              <a:t>Canada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4"/>
              </a:rPr>
              <a:t>Alternative</a:t>
            </a:r>
            <a:r>
              <a:rPr lang="hu-HU" b="1" dirty="0">
                <a:hlinkClick r:id="rId4"/>
              </a:rPr>
              <a:t> Bank </a:t>
            </a:r>
            <a:r>
              <a:rPr lang="hu-HU" b="1" dirty="0" err="1">
                <a:hlinkClick r:id="rId4"/>
              </a:rPr>
              <a:t>Switzerland</a:t>
            </a:r>
            <a:endParaRPr lang="hu-HU" b="1" dirty="0"/>
          </a:p>
          <a:p>
            <a:r>
              <a:rPr lang="hu-HU" dirty="0" err="1"/>
              <a:t>Switzerland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5"/>
              </a:rPr>
              <a:t>Amalgamated</a:t>
            </a:r>
            <a:r>
              <a:rPr lang="hu-HU" b="1" dirty="0">
                <a:hlinkClick r:id="rId5"/>
              </a:rPr>
              <a:t> Bank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 err="1">
                <a:hlinkClick r:id="rId6"/>
              </a:rPr>
              <a:t>Assiniboine</a:t>
            </a:r>
            <a:r>
              <a:rPr lang="hu-HU" b="1" dirty="0">
                <a:hlinkClick r:id="rId6"/>
              </a:rPr>
              <a:t> Credit Union</a:t>
            </a:r>
            <a:endParaRPr lang="hu-HU" b="1" dirty="0"/>
          </a:p>
          <a:p>
            <a:r>
              <a:rPr lang="hu-HU" dirty="0" err="1"/>
              <a:t>Canada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7"/>
              </a:rPr>
              <a:t>Banca</a:t>
            </a:r>
            <a:r>
              <a:rPr lang="hu-HU" b="1" dirty="0">
                <a:hlinkClick r:id="rId7"/>
              </a:rPr>
              <a:t> </a:t>
            </a:r>
            <a:r>
              <a:rPr lang="hu-HU" b="1" dirty="0" err="1">
                <a:hlinkClick r:id="rId7"/>
              </a:rPr>
              <a:t>Etica</a:t>
            </a:r>
            <a:endParaRPr lang="hu-HU" b="1" dirty="0"/>
          </a:p>
          <a:p>
            <a:r>
              <a:rPr lang="hu-HU" dirty="0" err="1"/>
              <a:t>Italy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8"/>
              </a:rPr>
              <a:t>Banco</a:t>
            </a:r>
            <a:r>
              <a:rPr lang="hu-HU" b="1" dirty="0">
                <a:hlinkClick r:id="rId8"/>
              </a:rPr>
              <a:t> </a:t>
            </a:r>
            <a:r>
              <a:rPr lang="hu-HU" b="1" dirty="0" err="1">
                <a:hlinkClick r:id="rId8"/>
              </a:rPr>
              <a:t>Ademi</a:t>
            </a:r>
            <a:endParaRPr lang="hu-HU" b="1" dirty="0"/>
          </a:p>
          <a:p>
            <a:r>
              <a:rPr lang="hu-HU" dirty="0" err="1"/>
              <a:t>Dominican</a:t>
            </a:r>
            <a:r>
              <a:rPr lang="hu-HU" dirty="0"/>
              <a:t> </a:t>
            </a:r>
            <a:r>
              <a:rPr lang="hu-HU" dirty="0" err="1"/>
              <a:t>Republic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9"/>
              </a:rPr>
              <a:t>Banco</a:t>
            </a:r>
            <a:r>
              <a:rPr lang="hu-HU" b="1" dirty="0">
                <a:hlinkClick r:id="rId9"/>
              </a:rPr>
              <a:t> FIE</a:t>
            </a:r>
            <a:endParaRPr lang="hu-HU" b="1" dirty="0"/>
          </a:p>
          <a:p>
            <a:r>
              <a:rPr lang="hu-HU" dirty="0" err="1"/>
              <a:t>Bolivia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10"/>
              </a:rPr>
              <a:t>Banco</a:t>
            </a:r>
            <a:r>
              <a:rPr lang="hu-HU" b="1" dirty="0">
                <a:hlinkClick r:id="rId10"/>
              </a:rPr>
              <a:t> </a:t>
            </a:r>
            <a:r>
              <a:rPr lang="hu-HU" b="1" dirty="0" err="1">
                <a:hlinkClick r:id="rId10"/>
              </a:rPr>
              <a:t>Solidario</a:t>
            </a:r>
            <a:endParaRPr lang="hu-HU" b="1" dirty="0"/>
          </a:p>
          <a:p>
            <a:r>
              <a:rPr lang="hu-HU" dirty="0"/>
              <a:t>Ecuador </a:t>
            </a:r>
          </a:p>
          <a:p>
            <a:r>
              <a:rPr lang="hu-HU" b="1" dirty="0" err="1">
                <a:hlinkClick r:id="rId11"/>
              </a:rPr>
              <a:t>BancoSol</a:t>
            </a:r>
            <a:endParaRPr lang="hu-HU" b="1" dirty="0"/>
          </a:p>
          <a:p>
            <a:r>
              <a:rPr lang="hu-HU" dirty="0" err="1"/>
              <a:t>Bolivia</a:t>
            </a:r>
            <a:r>
              <a:rPr lang="hu-HU" dirty="0"/>
              <a:t> </a:t>
            </a:r>
          </a:p>
          <a:p>
            <a:r>
              <a:rPr lang="hu-HU" b="1" dirty="0">
                <a:hlinkClick r:id="rId12"/>
              </a:rPr>
              <a:t>Bank of </a:t>
            </a:r>
            <a:r>
              <a:rPr lang="hu-HU" b="1" dirty="0" err="1">
                <a:hlinkClick r:id="rId12"/>
              </a:rPr>
              <a:t>Palestine</a:t>
            </a:r>
            <a:endParaRPr lang="hu-HU" b="1" dirty="0"/>
          </a:p>
          <a:p>
            <a:r>
              <a:rPr lang="hu-HU" dirty="0" err="1"/>
              <a:t>Palestine</a:t>
            </a:r>
            <a:r>
              <a:rPr lang="hu-HU" dirty="0"/>
              <a:t> </a:t>
            </a:r>
          </a:p>
          <a:p>
            <a:r>
              <a:rPr lang="hu-HU" b="1" dirty="0">
                <a:hlinkClick r:id="rId13"/>
              </a:rPr>
              <a:t>Bank </a:t>
            </a:r>
            <a:r>
              <a:rPr lang="hu-HU" b="1" dirty="0" err="1">
                <a:hlinkClick r:id="rId13"/>
              </a:rPr>
              <a:t>Australia</a:t>
            </a:r>
            <a:endParaRPr lang="hu-HU" b="1" dirty="0"/>
          </a:p>
          <a:p>
            <a:r>
              <a:rPr lang="hu-HU" dirty="0" err="1"/>
              <a:t>Australia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14"/>
              </a:rPr>
              <a:t>Beneficial</a:t>
            </a:r>
            <a:r>
              <a:rPr lang="hu-HU" b="1" dirty="0">
                <a:hlinkClick r:id="rId14"/>
              </a:rPr>
              <a:t> </a:t>
            </a:r>
            <a:r>
              <a:rPr lang="hu-HU" b="1" dirty="0" err="1">
                <a:hlinkClick r:id="rId14"/>
              </a:rPr>
              <a:t>State</a:t>
            </a:r>
            <a:r>
              <a:rPr lang="hu-HU" b="1" dirty="0">
                <a:hlinkClick r:id="rId14"/>
              </a:rPr>
              <a:t> Bank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>
                <a:hlinkClick r:id="rId15"/>
              </a:rPr>
              <a:t>BRAC Bank</a:t>
            </a:r>
            <a:endParaRPr lang="hu-HU" b="1" dirty="0"/>
          </a:p>
          <a:p>
            <a:r>
              <a:rPr lang="hu-HU" dirty="0" err="1"/>
              <a:t>Bangladesh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16"/>
              </a:rPr>
              <a:t>Caisse</a:t>
            </a:r>
            <a:r>
              <a:rPr lang="hu-HU" b="1" dirty="0">
                <a:hlinkClick r:id="rId16"/>
              </a:rPr>
              <a:t> </a:t>
            </a:r>
            <a:r>
              <a:rPr lang="hu-HU" b="1" dirty="0" err="1">
                <a:hlinkClick r:id="rId16"/>
              </a:rPr>
              <a:t>d’économie</a:t>
            </a:r>
            <a:r>
              <a:rPr lang="hu-HU" b="1" dirty="0">
                <a:hlinkClick r:id="rId16"/>
              </a:rPr>
              <a:t> </a:t>
            </a:r>
            <a:r>
              <a:rPr lang="hu-HU" b="1" dirty="0" err="1">
                <a:hlinkClick r:id="rId16"/>
              </a:rPr>
              <a:t>solidaire</a:t>
            </a:r>
            <a:r>
              <a:rPr lang="hu-HU" b="1" dirty="0">
                <a:hlinkClick r:id="rId16"/>
              </a:rPr>
              <a:t> </a:t>
            </a:r>
            <a:r>
              <a:rPr lang="hu-HU" b="1" dirty="0" err="1">
                <a:hlinkClick r:id="rId16"/>
              </a:rPr>
              <a:t>Desjardins</a:t>
            </a:r>
            <a:endParaRPr lang="hu-HU" b="1" dirty="0"/>
          </a:p>
          <a:p>
            <a:r>
              <a:rPr lang="hu-HU" dirty="0" err="1"/>
              <a:t>Canada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17"/>
              </a:rPr>
              <a:t>Caja</a:t>
            </a:r>
            <a:r>
              <a:rPr lang="hu-HU" b="1" dirty="0">
                <a:hlinkClick r:id="rId17"/>
              </a:rPr>
              <a:t> </a:t>
            </a:r>
            <a:r>
              <a:rPr lang="hu-HU" b="1" dirty="0" err="1">
                <a:hlinkClick r:id="rId17"/>
              </a:rPr>
              <a:t>Arequipa</a:t>
            </a:r>
            <a:endParaRPr lang="hu-HU" b="1" dirty="0"/>
          </a:p>
          <a:p>
            <a:r>
              <a:rPr lang="hu-HU" dirty="0"/>
              <a:t>Peru </a:t>
            </a:r>
          </a:p>
          <a:p>
            <a:r>
              <a:rPr lang="hu-HU" b="1" dirty="0" err="1">
                <a:hlinkClick r:id="rId18"/>
              </a:rPr>
              <a:t>Centenary</a:t>
            </a:r>
            <a:r>
              <a:rPr lang="hu-HU" b="1" dirty="0">
                <a:hlinkClick r:id="rId18"/>
              </a:rPr>
              <a:t> Bank</a:t>
            </a:r>
            <a:endParaRPr lang="hu-HU" b="1" dirty="0"/>
          </a:p>
          <a:p>
            <a:r>
              <a:rPr lang="hu-HU" dirty="0"/>
              <a:t>Uganda </a:t>
            </a:r>
          </a:p>
          <a:p>
            <a:r>
              <a:rPr lang="hu-HU" b="1" dirty="0">
                <a:hlinkClick r:id="rId19"/>
              </a:rPr>
              <a:t>City </a:t>
            </a:r>
            <a:r>
              <a:rPr lang="hu-HU" b="1" dirty="0" err="1">
                <a:hlinkClick r:id="rId19"/>
              </a:rPr>
              <a:t>First</a:t>
            </a:r>
            <a:r>
              <a:rPr lang="hu-HU" b="1" dirty="0">
                <a:hlinkClick r:id="rId19"/>
              </a:rPr>
              <a:t> Bank of DC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 err="1">
                <a:hlinkClick r:id="rId20"/>
              </a:rPr>
              <a:t>Cooperativa</a:t>
            </a:r>
            <a:r>
              <a:rPr lang="hu-HU" b="1" dirty="0">
                <a:hlinkClick r:id="rId20"/>
              </a:rPr>
              <a:t> </a:t>
            </a:r>
            <a:r>
              <a:rPr lang="hu-HU" b="1" dirty="0" err="1">
                <a:hlinkClick r:id="rId20"/>
              </a:rPr>
              <a:t>Abaco</a:t>
            </a:r>
            <a:endParaRPr lang="hu-HU" b="1" dirty="0"/>
          </a:p>
          <a:p>
            <a:r>
              <a:rPr lang="hu-HU" dirty="0"/>
              <a:t>Peru </a:t>
            </a:r>
          </a:p>
          <a:p>
            <a:r>
              <a:rPr lang="hu-HU" b="1" dirty="0" err="1">
                <a:hlinkClick r:id="rId21"/>
              </a:rPr>
              <a:t>Crédit</a:t>
            </a:r>
            <a:r>
              <a:rPr lang="hu-HU" b="1" dirty="0">
                <a:hlinkClick r:id="rId21"/>
              </a:rPr>
              <a:t> </a:t>
            </a:r>
            <a:r>
              <a:rPr lang="hu-HU" b="1" dirty="0" err="1">
                <a:hlinkClick r:id="rId21"/>
              </a:rPr>
              <a:t>Coopératif</a:t>
            </a:r>
            <a:endParaRPr lang="hu-HU" b="1" dirty="0"/>
          </a:p>
          <a:p>
            <a:r>
              <a:rPr lang="hu-HU" dirty="0"/>
              <a:t>France </a:t>
            </a:r>
          </a:p>
          <a:p>
            <a:r>
              <a:rPr lang="hu-HU" b="1" dirty="0" err="1">
                <a:hlinkClick r:id="rId22"/>
              </a:rPr>
              <a:t>Cultura</a:t>
            </a:r>
            <a:r>
              <a:rPr lang="hu-HU" b="1" dirty="0">
                <a:hlinkClick r:id="rId22"/>
              </a:rPr>
              <a:t> Bank</a:t>
            </a:r>
            <a:endParaRPr lang="hu-HU" b="1" dirty="0"/>
          </a:p>
          <a:p>
            <a:r>
              <a:rPr lang="hu-HU" dirty="0" err="1"/>
              <a:t>Norway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23"/>
              </a:rPr>
              <a:t>Ecology</a:t>
            </a:r>
            <a:r>
              <a:rPr lang="hu-HU" b="1" dirty="0">
                <a:hlinkClick r:id="rId23"/>
              </a:rPr>
              <a:t> Building Society</a:t>
            </a:r>
            <a:endParaRPr lang="hu-HU" b="1" dirty="0"/>
          </a:p>
          <a:p>
            <a:r>
              <a:rPr lang="hu-HU" dirty="0"/>
              <a:t>United </a:t>
            </a:r>
            <a:r>
              <a:rPr lang="hu-HU" dirty="0" err="1"/>
              <a:t>Kingdom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24"/>
              </a:rPr>
              <a:t>Ekobanken</a:t>
            </a:r>
            <a:endParaRPr lang="hu-HU" b="1" dirty="0"/>
          </a:p>
          <a:p>
            <a:r>
              <a:rPr lang="hu-HU" dirty="0" err="1"/>
              <a:t>Sweden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25"/>
              </a:rPr>
              <a:t>First</a:t>
            </a:r>
            <a:r>
              <a:rPr lang="hu-HU" b="1" dirty="0">
                <a:hlinkClick r:id="rId25"/>
              </a:rPr>
              <a:t> GREEN Bank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>
                <a:hlinkClick r:id="rId26"/>
              </a:rPr>
              <a:t>The </a:t>
            </a:r>
            <a:r>
              <a:rPr lang="hu-HU" b="1" dirty="0" err="1">
                <a:hlinkClick r:id="rId26"/>
              </a:rPr>
              <a:t>First</a:t>
            </a:r>
            <a:r>
              <a:rPr lang="hu-HU" b="1" dirty="0">
                <a:hlinkClick r:id="rId26"/>
              </a:rPr>
              <a:t> </a:t>
            </a:r>
            <a:r>
              <a:rPr lang="hu-HU" b="1" dirty="0" err="1">
                <a:hlinkClick r:id="rId26"/>
              </a:rPr>
              <a:t>MicroFinance</a:t>
            </a:r>
            <a:r>
              <a:rPr lang="hu-HU" b="1" dirty="0">
                <a:hlinkClick r:id="rId26"/>
              </a:rPr>
              <a:t> Bank - Tajikistan</a:t>
            </a:r>
            <a:endParaRPr lang="hu-HU" b="1" dirty="0"/>
          </a:p>
          <a:p>
            <a:r>
              <a:rPr lang="hu-HU" dirty="0"/>
              <a:t>Tajikistan </a:t>
            </a:r>
          </a:p>
          <a:p>
            <a:r>
              <a:rPr lang="hu-HU" b="1" dirty="0" err="1">
                <a:hlinkClick r:id="rId27"/>
              </a:rPr>
              <a:t>Freie</a:t>
            </a:r>
            <a:r>
              <a:rPr lang="hu-HU" b="1" dirty="0">
                <a:hlinkClick r:id="rId27"/>
              </a:rPr>
              <a:t> </a:t>
            </a:r>
            <a:r>
              <a:rPr lang="hu-HU" b="1" dirty="0" err="1">
                <a:hlinkClick r:id="rId27"/>
              </a:rPr>
              <a:t>Gemeinschaftsbank</a:t>
            </a:r>
            <a:r>
              <a:rPr lang="hu-HU" b="1" dirty="0">
                <a:hlinkClick r:id="rId27"/>
              </a:rPr>
              <a:t> </a:t>
            </a:r>
            <a:r>
              <a:rPr lang="hu-HU" b="1" dirty="0" err="1">
                <a:hlinkClick r:id="rId27"/>
              </a:rPr>
              <a:t>Genossenschaft</a:t>
            </a:r>
            <a:endParaRPr lang="hu-HU" b="1" dirty="0"/>
          </a:p>
          <a:p>
            <a:r>
              <a:rPr lang="hu-HU" dirty="0" err="1"/>
              <a:t>Switzerland</a:t>
            </a:r>
            <a:r>
              <a:rPr lang="hu-HU" dirty="0"/>
              <a:t> </a:t>
            </a:r>
          </a:p>
          <a:p>
            <a:r>
              <a:rPr lang="hu-HU" b="1" dirty="0">
                <a:hlinkClick r:id="rId28"/>
              </a:rPr>
              <a:t>GLS Bank</a:t>
            </a:r>
            <a:endParaRPr lang="hu-HU" b="1" dirty="0"/>
          </a:p>
          <a:p>
            <a:r>
              <a:rPr lang="hu-HU" dirty="0" err="1"/>
              <a:t>Germany</a:t>
            </a:r>
            <a:r>
              <a:rPr lang="hu-HU" dirty="0"/>
              <a:t> </a:t>
            </a:r>
          </a:p>
          <a:p>
            <a:r>
              <a:rPr lang="hu-HU" b="1" dirty="0">
                <a:hlinkClick r:id="rId29"/>
              </a:rPr>
              <a:t>LAPO </a:t>
            </a:r>
            <a:r>
              <a:rPr lang="hu-HU" b="1" dirty="0" err="1">
                <a:hlinkClick r:id="rId29"/>
              </a:rPr>
              <a:t>Microfinance</a:t>
            </a:r>
            <a:r>
              <a:rPr lang="hu-HU" b="1" dirty="0">
                <a:hlinkClick r:id="rId29"/>
              </a:rPr>
              <a:t> Bank</a:t>
            </a:r>
            <a:endParaRPr lang="hu-HU" b="1" dirty="0"/>
          </a:p>
          <a:p>
            <a:r>
              <a:rPr lang="hu-HU" dirty="0" err="1"/>
              <a:t>Nigeria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30"/>
              </a:rPr>
              <a:t>MagNet</a:t>
            </a:r>
            <a:r>
              <a:rPr lang="hu-HU" b="1" dirty="0">
                <a:hlinkClick r:id="rId30"/>
              </a:rPr>
              <a:t> </a:t>
            </a:r>
            <a:r>
              <a:rPr lang="hu-HU" b="1" dirty="0" err="1">
                <a:hlinkClick r:id="rId30"/>
              </a:rPr>
              <a:t>Hungarian</a:t>
            </a:r>
            <a:r>
              <a:rPr lang="hu-HU" b="1" dirty="0">
                <a:hlinkClick r:id="rId30"/>
              </a:rPr>
              <a:t> </a:t>
            </a:r>
            <a:r>
              <a:rPr lang="hu-HU" b="1" dirty="0" err="1">
                <a:hlinkClick r:id="rId30"/>
              </a:rPr>
              <a:t>Community</a:t>
            </a:r>
            <a:r>
              <a:rPr lang="hu-HU" b="1" dirty="0">
                <a:hlinkClick r:id="rId30"/>
              </a:rPr>
              <a:t> Bank</a:t>
            </a:r>
            <a:endParaRPr lang="hu-HU" b="1" dirty="0"/>
          </a:p>
          <a:p>
            <a:r>
              <a:rPr lang="hu-HU" dirty="0"/>
              <a:t>Budapest, Hungary </a:t>
            </a:r>
          </a:p>
          <a:p>
            <a:r>
              <a:rPr lang="hu-HU" b="1" dirty="0" err="1">
                <a:hlinkClick r:id="rId31"/>
              </a:rPr>
              <a:t>Merkur</a:t>
            </a:r>
            <a:r>
              <a:rPr lang="hu-HU" b="1" dirty="0">
                <a:hlinkClick r:id="rId31"/>
              </a:rPr>
              <a:t> </a:t>
            </a:r>
            <a:r>
              <a:rPr lang="hu-HU" b="1" dirty="0" err="1">
                <a:hlinkClick r:id="rId31"/>
              </a:rPr>
              <a:t>Cooperative</a:t>
            </a:r>
            <a:r>
              <a:rPr lang="hu-HU" b="1" dirty="0">
                <a:hlinkClick r:id="rId31"/>
              </a:rPr>
              <a:t> Bank</a:t>
            </a:r>
            <a:endParaRPr lang="hu-HU" b="1" dirty="0"/>
          </a:p>
          <a:p>
            <a:r>
              <a:rPr lang="hu-HU" dirty="0" err="1"/>
              <a:t>Denmark</a:t>
            </a:r>
            <a:r>
              <a:rPr lang="hu-HU" dirty="0"/>
              <a:t> </a:t>
            </a:r>
          </a:p>
          <a:p>
            <a:r>
              <a:rPr lang="hu-HU" b="1" dirty="0">
                <a:hlinkClick r:id="rId32"/>
              </a:rPr>
              <a:t>New </a:t>
            </a:r>
            <a:r>
              <a:rPr lang="hu-HU" b="1" dirty="0" err="1">
                <a:hlinkClick r:id="rId32"/>
              </a:rPr>
              <a:t>Resource</a:t>
            </a:r>
            <a:r>
              <a:rPr lang="hu-HU" b="1" dirty="0">
                <a:hlinkClick r:id="rId32"/>
              </a:rPr>
              <a:t> Bank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>
                <a:hlinkClick r:id="rId33"/>
              </a:rPr>
              <a:t>NMB Bank Limited</a:t>
            </a:r>
            <a:endParaRPr lang="hu-HU" b="1" dirty="0"/>
          </a:p>
          <a:p>
            <a:r>
              <a:rPr lang="hu-HU" dirty="0" err="1"/>
              <a:t>Nepal</a:t>
            </a:r>
            <a:r>
              <a:rPr lang="hu-HU" dirty="0"/>
              <a:t> </a:t>
            </a:r>
          </a:p>
          <a:p>
            <a:r>
              <a:rPr lang="hu-HU" b="1" dirty="0">
                <a:hlinkClick r:id="rId34"/>
              </a:rPr>
              <a:t>SAC </a:t>
            </a:r>
            <a:r>
              <a:rPr lang="hu-HU" b="1" dirty="0" err="1">
                <a:hlinkClick r:id="rId34"/>
              </a:rPr>
              <a:t>Apoyo</a:t>
            </a:r>
            <a:r>
              <a:rPr lang="hu-HU" b="1" dirty="0">
                <a:hlinkClick r:id="rId34"/>
              </a:rPr>
              <a:t> </a:t>
            </a:r>
            <a:r>
              <a:rPr lang="hu-HU" b="1" dirty="0" err="1">
                <a:hlinkClick r:id="rId34"/>
              </a:rPr>
              <a:t>Integral</a:t>
            </a:r>
            <a:r>
              <a:rPr lang="hu-HU" b="1" dirty="0">
                <a:hlinkClick r:id="rId34"/>
              </a:rPr>
              <a:t>, S.A.</a:t>
            </a:r>
            <a:endParaRPr lang="hu-HU" b="1" dirty="0"/>
          </a:p>
          <a:p>
            <a:r>
              <a:rPr lang="hu-HU" dirty="0"/>
              <a:t>El Salvador </a:t>
            </a:r>
          </a:p>
          <a:p>
            <a:r>
              <a:rPr lang="hu-HU" b="1" dirty="0">
                <a:hlinkClick r:id="rId35"/>
              </a:rPr>
              <a:t>Southern </a:t>
            </a:r>
            <a:r>
              <a:rPr lang="hu-HU" b="1" dirty="0" err="1">
                <a:hlinkClick r:id="rId35"/>
              </a:rPr>
              <a:t>Bancorp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 err="1">
                <a:hlinkClick r:id="rId36"/>
              </a:rPr>
              <a:t>Sunrise</a:t>
            </a:r>
            <a:r>
              <a:rPr lang="hu-HU" b="1" dirty="0">
                <a:hlinkClick r:id="rId36"/>
              </a:rPr>
              <a:t> </a:t>
            </a:r>
            <a:r>
              <a:rPr lang="hu-HU" b="1" dirty="0" err="1">
                <a:hlinkClick r:id="rId36"/>
              </a:rPr>
              <a:t>Banks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 err="1">
                <a:hlinkClick r:id="rId37"/>
              </a:rPr>
              <a:t>Teachers</a:t>
            </a:r>
            <a:r>
              <a:rPr lang="hu-HU" b="1" dirty="0">
                <a:hlinkClick r:id="rId37"/>
              </a:rPr>
              <a:t> </a:t>
            </a:r>
            <a:r>
              <a:rPr lang="hu-HU" b="1" dirty="0" err="1">
                <a:hlinkClick r:id="rId37"/>
              </a:rPr>
              <a:t>Mutual</a:t>
            </a:r>
            <a:r>
              <a:rPr lang="hu-HU" b="1" dirty="0">
                <a:hlinkClick r:id="rId37"/>
              </a:rPr>
              <a:t> Bank Limited</a:t>
            </a:r>
            <a:endParaRPr lang="hu-HU" b="1" dirty="0"/>
          </a:p>
          <a:p>
            <a:r>
              <a:rPr lang="hu-HU" dirty="0" err="1"/>
              <a:t>Australia</a:t>
            </a:r>
            <a:r>
              <a:rPr lang="hu-HU" dirty="0"/>
              <a:t> </a:t>
            </a:r>
          </a:p>
          <a:p>
            <a:r>
              <a:rPr lang="hu-HU" b="1" dirty="0">
                <a:hlinkClick r:id="rId38"/>
              </a:rPr>
              <a:t>The </a:t>
            </a:r>
            <a:r>
              <a:rPr lang="hu-HU" b="1" dirty="0" err="1">
                <a:hlinkClick r:id="rId38"/>
              </a:rPr>
              <a:t>First</a:t>
            </a:r>
            <a:r>
              <a:rPr lang="hu-HU" b="1" dirty="0">
                <a:hlinkClick r:id="rId38"/>
              </a:rPr>
              <a:t> </a:t>
            </a:r>
            <a:r>
              <a:rPr lang="hu-HU" b="1" dirty="0" err="1">
                <a:hlinkClick r:id="rId38"/>
              </a:rPr>
              <a:t>MicroFinance</a:t>
            </a:r>
            <a:r>
              <a:rPr lang="hu-HU" b="1" dirty="0">
                <a:hlinkClick r:id="rId38"/>
              </a:rPr>
              <a:t> Bank-</a:t>
            </a:r>
            <a:r>
              <a:rPr lang="hu-HU" b="1" dirty="0" err="1">
                <a:hlinkClick r:id="rId38"/>
              </a:rPr>
              <a:t>Afghanistan</a:t>
            </a:r>
            <a:r>
              <a:rPr lang="hu-HU" b="1" dirty="0">
                <a:hlinkClick r:id="rId38"/>
              </a:rPr>
              <a:t> (FMFB-A)</a:t>
            </a:r>
            <a:endParaRPr lang="hu-HU" b="1" dirty="0"/>
          </a:p>
          <a:p>
            <a:r>
              <a:rPr lang="hu-HU" dirty="0" err="1"/>
              <a:t>Afghanistan</a:t>
            </a:r>
            <a:r>
              <a:rPr lang="hu-HU" dirty="0"/>
              <a:t> </a:t>
            </a:r>
          </a:p>
          <a:p>
            <a:r>
              <a:rPr lang="hu-HU" b="1" dirty="0" err="1">
                <a:hlinkClick r:id="rId39"/>
              </a:rPr>
              <a:t>Triodos</a:t>
            </a:r>
            <a:r>
              <a:rPr lang="hu-HU" b="1" dirty="0">
                <a:hlinkClick r:id="rId39"/>
              </a:rPr>
              <a:t> Bank</a:t>
            </a:r>
            <a:endParaRPr lang="hu-HU" b="1" dirty="0"/>
          </a:p>
          <a:p>
            <a:r>
              <a:rPr lang="hu-HU" dirty="0"/>
              <a:t>Europe </a:t>
            </a:r>
          </a:p>
          <a:p>
            <a:r>
              <a:rPr lang="hu-HU" b="1" dirty="0" err="1">
                <a:hlinkClick r:id="rId40"/>
              </a:rPr>
              <a:t>Vancity</a:t>
            </a:r>
            <a:endParaRPr lang="hu-HU" b="1" dirty="0"/>
          </a:p>
          <a:p>
            <a:r>
              <a:rPr lang="hu-HU" dirty="0" err="1"/>
              <a:t>Canada</a:t>
            </a:r>
            <a:r>
              <a:rPr lang="hu-HU" dirty="0"/>
              <a:t> </a:t>
            </a:r>
          </a:p>
          <a:p>
            <a:r>
              <a:rPr lang="hu-HU" b="1" dirty="0">
                <a:hlinkClick r:id="rId41"/>
              </a:rPr>
              <a:t>VSECU (</a:t>
            </a:r>
            <a:r>
              <a:rPr lang="hu-HU" b="1" dirty="0" err="1">
                <a:hlinkClick r:id="rId41"/>
              </a:rPr>
              <a:t>Vermont</a:t>
            </a:r>
            <a:r>
              <a:rPr lang="hu-HU" b="1" dirty="0">
                <a:hlinkClick r:id="rId41"/>
              </a:rPr>
              <a:t> </a:t>
            </a:r>
            <a:r>
              <a:rPr lang="hu-HU" b="1" dirty="0" err="1">
                <a:hlinkClick r:id="rId41"/>
              </a:rPr>
              <a:t>State</a:t>
            </a:r>
            <a:r>
              <a:rPr lang="hu-HU" b="1" dirty="0">
                <a:hlinkClick r:id="rId41"/>
              </a:rPr>
              <a:t> </a:t>
            </a:r>
            <a:r>
              <a:rPr lang="hu-HU" b="1" dirty="0" err="1">
                <a:hlinkClick r:id="rId41"/>
              </a:rPr>
              <a:t>Employees</a:t>
            </a:r>
            <a:r>
              <a:rPr lang="hu-HU" b="1" dirty="0">
                <a:hlinkClick r:id="rId41"/>
              </a:rPr>
              <a:t> Credit Union)</a:t>
            </a:r>
            <a:endParaRPr lang="hu-HU" b="1" dirty="0"/>
          </a:p>
          <a:p>
            <a:r>
              <a:rPr lang="hu-HU" dirty="0"/>
              <a:t>USA </a:t>
            </a:r>
          </a:p>
          <a:p>
            <a:r>
              <a:rPr lang="hu-HU" b="1" dirty="0">
                <a:hlinkClick r:id="rId42"/>
              </a:rPr>
              <a:t>Vision </a:t>
            </a:r>
            <a:r>
              <a:rPr lang="hu-HU" b="1" dirty="0" err="1">
                <a:hlinkClick r:id="rId42"/>
              </a:rPr>
              <a:t>Banco</a:t>
            </a:r>
            <a:endParaRPr lang="hu-HU" b="1" dirty="0"/>
          </a:p>
          <a:p>
            <a:r>
              <a:rPr lang="hu-HU" dirty="0"/>
              <a:t>Paraguay </a:t>
            </a:r>
          </a:p>
          <a:p>
            <a:r>
              <a:rPr lang="hu-HU" b="1" dirty="0" err="1">
                <a:hlinkClick r:id="rId43"/>
              </a:rPr>
              <a:t>XacBank</a:t>
            </a:r>
            <a:endParaRPr lang="hu-HU" b="1" dirty="0"/>
          </a:p>
          <a:p>
            <a:r>
              <a:rPr lang="hu-HU" dirty="0" err="1"/>
              <a:t>Mongolia</a:t>
            </a:r>
            <a:r>
              <a:rPr lang="hu-HU" dirty="0"/>
              <a:t> 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66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MagNet</a:t>
            </a:r>
            <a:r>
              <a:rPr lang="hu-HU" dirty="0"/>
              <a:t> Bank története</a:t>
            </a:r>
          </a:p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magánszemélyek alapították – 1995-ben HBW takarékszövetkezetként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2008-tól bank és 2010-től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a BPH felvásárlása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Tulajdonosi kör = menedzsment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bankfiók, 40.000 ügyfél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1D-DDFC-4229-BFB9-6A400964A5A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94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0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6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41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75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91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0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11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8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3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61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7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170F-9EF6-4053-A9D9-1048445F6643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0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netbank.hu/lakossagi/hite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sepregi.judit@magnetbank.h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gnetbank.hu/#%21dij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255F728-BBB3-4827-AEB7-0F7261046E33}"/>
              </a:ext>
            </a:extLst>
          </p:cNvPr>
          <p:cNvSpPr txBox="1"/>
          <p:nvPr/>
        </p:nvSpPr>
        <p:spPr>
          <a:xfrm>
            <a:off x="3563888" y="4077072"/>
            <a:ext cx="461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Partneri alapoktatás </a:t>
            </a:r>
          </a:p>
        </p:txBody>
      </p:sp>
    </p:spTree>
    <p:extLst>
      <p:ext uri="{BB962C8B-B14F-4D97-AF65-F5344CB8AC3E}">
        <p14:creationId xmlns:p14="http://schemas.microsoft.com/office/powerpoint/2010/main" val="286986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8"/>
            <a:ext cx="9144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35FA320-D79A-495C-9670-69B0F1B44362}"/>
              </a:ext>
            </a:extLst>
          </p:cNvPr>
          <p:cNvSpPr/>
          <p:nvPr/>
        </p:nvSpPr>
        <p:spPr>
          <a:xfrm>
            <a:off x="1441141" y="307749"/>
            <a:ext cx="393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Közösségi Betét és Hitel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460BEE4-530A-4E0D-801A-453E3ABC4C23}"/>
              </a:ext>
            </a:extLst>
          </p:cNvPr>
          <p:cNvSpPr/>
          <p:nvPr/>
        </p:nvSpPr>
        <p:spPr>
          <a:xfrm>
            <a:off x="1691679" y="1124744"/>
            <a:ext cx="72148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MENTOR betét –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tulajdonosa a betét elhelyezésekor kiválaszthatja, melyik MENTOR hitelfelvevő ügyfelünk hitelét kívánja kedvezményesebbé tenni betétje által.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SZFÉRA betét – 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tulajdonosa a betét elhelyezésekor az általunk támogatott SZFÉRA hitelcélok közül választhat (pl. Biogazdálkodás), és a bank a betétből a megjelölt szférába helyez ki hitelt.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51A10B-62C7-49C6-8447-7A0752217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50" y="194985"/>
            <a:ext cx="2794356" cy="185951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0A67928-4527-42C7-AC7B-EAD056852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25" y="4619187"/>
            <a:ext cx="2845634" cy="189364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F1F0FB-AFEF-4039-B95C-323AF059E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41" y="4613242"/>
            <a:ext cx="2858297" cy="19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8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1518253" y="116632"/>
            <a:ext cx="76598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Mentor-Szféra Plusz Program</a:t>
            </a:r>
          </a:p>
          <a:p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Valamennyi lakossági </a:t>
            </a:r>
            <a:r>
              <a:rPr lang="hu-HU" b="1" dirty="0">
                <a:latin typeface="+mj-lt"/>
              </a:rPr>
              <a:t>- nem kamattámogatott - </a:t>
            </a:r>
            <a:r>
              <a:rPr lang="hu-HU" dirty="0">
                <a:latin typeface="+mj-lt"/>
              </a:rPr>
              <a:t>jelzáloghitel termékkel az Adós csatlakozhat a Mentor-Szféra Plusz Programhoz, amely révén hiteldíja csökkenthető (utólagos jóváírt közösségi hiteldíj-kedvezmény formájában). </a:t>
            </a:r>
          </a:p>
          <a:p>
            <a:r>
              <a:rPr lang="hu-HU" dirty="0">
                <a:latin typeface="+mj-lt"/>
              </a:rPr>
              <a:t>https://www.magnetbank.hu/a-kozossegi-bankrol/kozossegi-betet-es-hitel</a:t>
            </a:r>
          </a:p>
          <a:p>
            <a:endParaRPr lang="hu-HU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6AFEB23-2A44-4C20-B406-3AC4E144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85" y="2145053"/>
            <a:ext cx="5791835" cy="45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1"/>
            <a:ext cx="9144000" cy="685800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A9B541B-65B0-4505-87DA-7473C7715FEA}"/>
              </a:ext>
            </a:extLst>
          </p:cNvPr>
          <p:cNvSpPr/>
          <p:nvPr/>
        </p:nvSpPr>
        <p:spPr>
          <a:xfrm>
            <a:off x="1979712" y="2606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Mekkora a közösségi hatásod?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35C6645-F421-4B74-9889-95EEF2262EF4}"/>
              </a:ext>
            </a:extLst>
          </p:cNvPr>
          <p:cNvSpPr/>
          <p:nvPr/>
        </p:nvSpPr>
        <p:spPr>
          <a:xfrm>
            <a:off x="1619672" y="1176983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Társadalmi céljaink megvalósításához hozzájárulhatsz a következő közösségi termékek igénybevételével: </a:t>
            </a:r>
          </a:p>
          <a:p>
            <a:pPr algn="just"/>
            <a:endParaRPr lang="hu-HU" sz="24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hu-H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Közösségi Adományozási Program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Segítő Bankkártya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Becsületkassza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Közösségi Betét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Egyéni Adományozás</a:t>
            </a:r>
            <a:endParaRPr lang="hu-HU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BBA76C4-A9E8-416A-AFF2-681D658B0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3828368" cy="21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13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45" y="1676192"/>
            <a:ext cx="3486150" cy="2190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95" y="1169545"/>
            <a:ext cx="7375605" cy="47833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24651" y="29284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/>
              <a:t>Közösségi hatás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68395" y="683460"/>
            <a:ext cx="6918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/>
              <a:t>NetBankon</a:t>
            </a:r>
            <a:r>
              <a:rPr lang="hu-HU" sz="2200" b="1" dirty="0"/>
              <a:t> keresztül követhető 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/>
          </p:nvPr>
        </p:nvGraphicFramePr>
        <p:xfrm>
          <a:off x="1954741" y="3909288"/>
          <a:ext cx="6736156" cy="2453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Súly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Közösségi adományozás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Segítő bankkártya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beállítva, de nincs vásárlás: 15%</a:t>
                      </a:r>
                      <a:endParaRPr lang="hu-HU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beállítva és van vásárlás: 30%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96">
                <a:tc>
                  <a:txBody>
                    <a:bodyPr/>
                    <a:lstStyle/>
                    <a:p>
                      <a:r>
                        <a:rPr lang="hu-HU" sz="1400" dirty="0"/>
                        <a:t>Közösségi betét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Becsületkassza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Önköltség alatt: 25%</a:t>
                      </a:r>
                      <a:br>
                        <a:rPr lang="hu-HU" sz="1400" dirty="0"/>
                      </a:br>
                      <a:r>
                        <a:rPr lang="hu-HU" sz="1400" dirty="0"/>
                        <a:t>Önköltség</a:t>
                      </a:r>
                      <a:r>
                        <a:rPr lang="hu-HU" sz="1400" baseline="0" dirty="0"/>
                        <a:t> felett: 35% 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+egyéni adományozási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+15%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44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1520687" y="260648"/>
            <a:ext cx="76598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Közösségi ügyfél” kedvezmény </a:t>
            </a:r>
          </a:p>
          <a:p>
            <a:endParaRPr lang="hu-HU" sz="2400" dirty="0">
              <a:latin typeface="+mj-lt"/>
            </a:endParaRPr>
          </a:p>
          <a:p>
            <a:r>
              <a:rPr lang="hu-HU" sz="2000" b="1" dirty="0">
                <a:solidFill>
                  <a:srgbClr val="002060"/>
                </a:solidFill>
                <a:latin typeface="+mj-lt"/>
              </a:rPr>
              <a:t>A, az Adós Közösségi Hatása legalább 65% vagy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  </a:t>
            </a:r>
            <a:r>
              <a:rPr lang="hu-HU" b="1" dirty="0">
                <a:latin typeface="+mj-lt"/>
              </a:rPr>
              <a:t>Segítő bankkártya </a:t>
            </a:r>
            <a:r>
              <a:rPr lang="hu-HU" dirty="0">
                <a:latin typeface="+mj-lt"/>
              </a:rPr>
              <a:t>– </a:t>
            </a:r>
            <a:r>
              <a:rPr lang="hu-HU" dirty="0" err="1">
                <a:latin typeface="+mj-lt"/>
              </a:rPr>
              <a:t>MagNet</a:t>
            </a:r>
            <a:r>
              <a:rPr lang="hu-HU" dirty="0">
                <a:latin typeface="+mj-lt"/>
              </a:rPr>
              <a:t> bankos Bankkártyás vásárlásaiddal másnak is örömet szerezhetsz anélkül, hogy ez Neked pénzbe kerülne! A vásárlás után mi automatikusan támogatjuk az általad választott társadalmi szervezetet.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   </a:t>
            </a:r>
            <a:r>
              <a:rPr lang="hu-HU" b="1" dirty="0">
                <a:latin typeface="+mj-lt"/>
              </a:rPr>
              <a:t>Közösségi betét </a:t>
            </a:r>
            <a:r>
              <a:rPr lang="hu-HU" dirty="0">
                <a:latin typeface="+mj-lt"/>
              </a:rPr>
              <a:t>- Mentor Plusz Betét és Szféra Plusz Betétekkel minden erőfeszítés vagy többletköltség nélkül kedvezményesebbé teheted az általad kiválasztott hitelfelvevő (pl. családtag, barát vagy más szervezet) hiteldíját, ezzel jelentősen segítve őt.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  </a:t>
            </a:r>
            <a:r>
              <a:rPr lang="hu-HU" b="1" dirty="0">
                <a:latin typeface="+mj-lt"/>
              </a:rPr>
              <a:t>Becsületkasszás számlavezetési díjat </a:t>
            </a:r>
            <a:r>
              <a:rPr lang="hu-HU" dirty="0">
                <a:latin typeface="+mj-lt"/>
              </a:rPr>
              <a:t>- Lakossági ügyfeleink számára felkínáljuk a választás lehetőségét, hogy 0-1000 forint között válasszanak egy általuk méltányosnak tartott összeget számlavezetésükért cserébe.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  </a:t>
            </a:r>
            <a:r>
              <a:rPr lang="hu-HU" b="1" dirty="0">
                <a:latin typeface="+mj-lt"/>
              </a:rPr>
              <a:t>Bank Közösségi Adományozási Programjában (KAP) </a:t>
            </a:r>
            <a:r>
              <a:rPr lang="hu-HU" dirty="0">
                <a:latin typeface="+mj-lt"/>
              </a:rPr>
              <a:t>- Szívügyünk a társadalmi felelősségvállalás. Lehetőséget biztosítunk arra, hogy ügyfeleink könnyedén szerepet vállaljanak, </a:t>
            </a:r>
            <a:r>
              <a:rPr lang="hu-HU" b="1" dirty="0">
                <a:latin typeface="+mj-lt"/>
              </a:rPr>
              <a:t>fontos ügyeket segítsenek a bank profitjából a társadalmi szervezeteket támogató kezdeményezésünkön - a Közösségi Adományozási Programon (KAP) - keresztül.</a:t>
            </a:r>
            <a:r>
              <a:rPr lang="hu-HU" dirty="0">
                <a:latin typeface="+mj-lt"/>
              </a:rPr>
              <a:t> Mi ehhez ajánljuk fel évről-évre a nyereségünk 10 %-át</a:t>
            </a:r>
          </a:p>
          <a:p>
            <a:r>
              <a:rPr lang="hu-HU" sz="2000" b="1" dirty="0">
                <a:solidFill>
                  <a:srgbClr val="002060"/>
                </a:solidFill>
                <a:latin typeface="+mj-lt"/>
              </a:rPr>
              <a:t>B, az Adós az érintett jelzáloghitel ügylettel csatlakozik a Mentor-Szféra Plusz Programhoz</a:t>
            </a:r>
          </a:p>
        </p:txBody>
      </p:sp>
    </p:spTree>
    <p:extLst>
      <p:ext uri="{BB962C8B-B14F-4D97-AF65-F5344CB8AC3E}">
        <p14:creationId xmlns:p14="http://schemas.microsoft.com/office/powerpoint/2010/main" val="113780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3CF7DC2-B77F-45CD-B8CC-3113E95ADCBD}"/>
              </a:ext>
            </a:extLst>
          </p:cNvPr>
          <p:cNvSpPr/>
          <p:nvPr/>
        </p:nvSpPr>
        <p:spPr>
          <a:xfrm>
            <a:off x="1763688" y="260647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EGYEDÜLÁLLÓ TÁMOGATÁSI FORMÁK A CIVIL SZERVEZETEK SZÁMÁRA</a:t>
            </a:r>
          </a:p>
          <a:p>
            <a:pPr algn="ctr"/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*Közösségi Adományozási Program </a:t>
            </a:r>
          </a:p>
          <a:p>
            <a:pPr marL="68580" indent="0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*Egyéni Adományozási Program</a:t>
            </a:r>
          </a:p>
          <a:p>
            <a:pPr marL="68580" indent="0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*Segítő bankkártya</a:t>
            </a:r>
          </a:p>
          <a:p>
            <a:pPr marL="68580" indent="0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*Ajánlókártya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E8BB7A7-3F0F-44D1-8595-1E515D51F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03431"/>
            <a:ext cx="3923780" cy="35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" y="-99392"/>
            <a:ext cx="9144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75582B1-87F3-4136-94CF-192FFA692A60}"/>
              </a:ext>
            </a:extLst>
          </p:cNvPr>
          <p:cNvSpPr txBox="1"/>
          <p:nvPr/>
        </p:nvSpPr>
        <p:spPr>
          <a:xfrm>
            <a:off x="1664905" y="65703"/>
            <a:ext cx="412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MagNet Bank fiókhálózata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3AAD73C-FAD4-4E9A-9E1A-E6133D58C71B}"/>
              </a:ext>
            </a:extLst>
          </p:cNvPr>
          <p:cNvSpPr/>
          <p:nvPr/>
        </p:nvSpPr>
        <p:spPr>
          <a:xfrm>
            <a:off x="1645635" y="605189"/>
            <a:ext cx="745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  <a:cs typeface="Times New Roman" panose="02020603050405020304" pitchFamily="18" charset="0"/>
              </a:rPr>
              <a:t>8 fiók, 5 budapesti és 3 vidéki	</a:t>
            </a:r>
          </a:p>
          <a:p>
            <a:pPr algn="just"/>
            <a:r>
              <a:rPr lang="hu-HU" sz="2000" b="1" dirty="0">
                <a:latin typeface="+mj-lt"/>
                <a:cs typeface="Times New Roman" panose="02020603050405020304" pitchFamily="18" charset="0"/>
              </a:rPr>
              <a:t>3 Közösségi Pont – Balassi Bálint utcában, Székesfehérvárott és Újbudán</a:t>
            </a:r>
          </a:p>
        </p:txBody>
      </p:sp>
      <p:pic>
        <p:nvPicPr>
          <p:cNvPr id="6" name="Picture 3" descr="C:\Users\bosze.kinga\Documents\Magnet_Fiókhálózat\PREZIK\151107_vil1_0139_ab.jpg">
            <a:extLst>
              <a:ext uri="{FF2B5EF4-FFF2-40B4-BE49-F238E27FC236}">
                <a16:creationId xmlns:a16="http://schemas.microsoft.com/office/drawing/2014/main" id="{0F4D3072-A615-4856-B189-6FD2B319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17" y="4649338"/>
            <a:ext cx="2798441" cy="18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bosze.kinga\Documents\Magnet_Fiókhálózat\PREZIK\gwatc.jpg">
            <a:extLst>
              <a:ext uri="{FF2B5EF4-FFF2-40B4-BE49-F238E27FC236}">
                <a16:creationId xmlns:a16="http://schemas.microsoft.com/office/drawing/2014/main" id="{EDDB8B78-C6EE-4889-B33D-E4A5ABC0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56" y="2924944"/>
            <a:ext cx="4571999" cy="31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artalom helye 3">
            <a:extLst>
              <a:ext uri="{FF2B5EF4-FFF2-40B4-BE49-F238E27FC236}">
                <a16:creationId xmlns:a16="http://schemas.microsoft.com/office/drawing/2014/main" id="{2EAE038C-B205-4B51-B186-25D289B6C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1" y="2542120"/>
            <a:ext cx="2808312" cy="187290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6204B1C-F966-44C6-A194-9F2F7593D3C6}"/>
              </a:ext>
            </a:extLst>
          </p:cNvPr>
          <p:cNvSpPr txBox="1"/>
          <p:nvPr/>
        </p:nvSpPr>
        <p:spPr>
          <a:xfrm>
            <a:off x="3711949" y="1714790"/>
            <a:ext cx="384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Belvárosi Közösségi pont</a:t>
            </a:r>
          </a:p>
        </p:txBody>
      </p:sp>
    </p:spTree>
    <p:extLst>
      <p:ext uri="{BB962C8B-B14F-4D97-AF65-F5344CB8AC3E}">
        <p14:creationId xmlns:p14="http://schemas.microsoft.com/office/powerpoint/2010/main" val="9687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A9CF47F-0CFE-4FB6-84F0-131B753F26D9}"/>
              </a:ext>
            </a:extLst>
          </p:cNvPr>
          <p:cNvSpPr txBox="1"/>
          <p:nvPr/>
        </p:nvSpPr>
        <p:spPr>
          <a:xfrm>
            <a:off x="3131840" y="1988840"/>
            <a:ext cx="391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Jelzáloghitelek</a:t>
            </a:r>
          </a:p>
        </p:txBody>
      </p:sp>
    </p:spTree>
    <p:extLst>
      <p:ext uri="{BB962C8B-B14F-4D97-AF65-F5344CB8AC3E}">
        <p14:creationId xmlns:p14="http://schemas.microsoft.com/office/powerpoint/2010/main" val="11509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7A934285-C697-4844-8D8F-F63FD6ED85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9427" y="584776"/>
          <a:ext cx="7272809" cy="56079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70608835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hu-HU" sz="1400" dirty="0"/>
                        <a:t>Kamatozás</a:t>
                      </a:r>
                      <a:r>
                        <a:rPr lang="hu-HU" sz="1400" baseline="0" dirty="0"/>
                        <a:t> / hitelcél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6</a:t>
                      </a:r>
                      <a:r>
                        <a:rPr lang="hu-HU" sz="1400" baseline="0" dirty="0"/>
                        <a:t> havi BUBOR  + felár</a:t>
                      </a:r>
                      <a:endParaRPr lang="hu-HU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5 éves kamatperiódus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10 éves kamatperiódus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Piaci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Piaci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Támogatott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Piaci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Lakásvásárlás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Lakáshitel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Új Társasházi Lakáshitel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 Stabil</a:t>
                      </a:r>
                      <a:r>
                        <a:rPr lang="hu-HU" sz="1400" baseline="0" dirty="0"/>
                        <a:t> Ötös </a:t>
                      </a:r>
                      <a:r>
                        <a:rPr lang="hu-HU" sz="1400" dirty="0"/>
                        <a:t>Lakáshitel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Stabil Ötös Új Társasházi Lakáshitel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10+</a:t>
                      </a:r>
                      <a:r>
                        <a:rPr lang="hu-HU" sz="1400" dirty="0" err="1"/>
                        <a:t>10</a:t>
                      </a:r>
                      <a:r>
                        <a:rPr lang="hu-HU" sz="1400" dirty="0"/>
                        <a:t> Otthonteremtési kamattámogatott</a:t>
                      </a:r>
                      <a:r>
                        <a:rPr lang="hu-HU" sz="1400" baseline="0" dirty="0"/>
                        <a:t> 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 Stabil</a:t>
                      </a:r>
                      <a:r>
                        <a:rPr lang="hu-HU" sz="1400" baseline="0" dirty="0"/>
                        <a:t> Tízes </a:t>
                      </a:r>
                      <a:r>
                        <a:rPr lang="hu-HU" sz="1400" dirty="0"/>
                        <a:t>Lakáshitel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Stabil Tízes Új Társasházi Lakáshitel</a:t>
                      </a:r>
                      <a:endParaRPr lang="hu-H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effectLst/>
                        </a:rPr>
                        <a:t>Felújítás, korszerűsítés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Lakáshitel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 Stabil</a:t>
                      </a:r>
                      <a:r>
                        <a:rPr lang="hu-HU" sz="1400" baseline="0" dirty="0"/>
                        <a:t> Ötös </a:t>
                      </a:r>
                      <a:r>
                        <a:rPr lang="hu-HU" sz="1400" dirty="0"/>
                        <a:t>Lakáshitel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MagNet</a:t>
                      </a:r>
                      <a:r>
                        <a:rPr lang="hu-HU" sz="1400" dirty="0"/>
                        <a:t>  Stabil</a:t>
                      </a:r>
                      <a:r>
                        <a:rPr lang="hu-HU" sz="1400" baseline="0" dirty="0"/>
                        <a:t> Tízes </a:t>
                      </a:r>
                      <a:r>
                        <a:rPr lang="hu-HU" sz="1400" dirty="0"/>
                        <a:t>Lakáshitel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>
                          <a:effectLst/>
                        </a:rPr>
                        <a:t>Szabad felhasználásra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Jelzáloghitel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effectLst/>
                        </a:rPr>
                        <a:t>Magnet Stabil Ötös Jelzáloghitel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effectLst/>
                        </a:rPr>
                        <a:t>Magnet Stabil Tízes Jelzáloghitel</a:t>
                      </a:r>
                      <a:endParaRPr lang="hu-H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effectLst/>
                        </a:rPr>
                        <a:t>Hitelkiváltás (lakáscélú)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Lakáshitel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Stabil Ötös Lakáshitel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Stabil Tízes Lakáshitel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effectLst/>
                        </a:rPr>
                        <a:t>Hitelkiváltás (nem lakáscélú)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Jelzáloghitel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Stabil Ötös Kiváltó Hitel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err="1">
                          <a:effectLst/>
                        </a:rPr>
                        <a:t>MagNet</a:t>
                      </a:r>
                      <a:r>
                        <a:rPr lang="hu-HU" sz="1400" kern="1200" dirty="0">
                          <a:effectLst/>
                        </a:rPr>
                        <a:t> Stabil Tízes Kiváltó Hitel</a:t>
                      </a:r>
                      <a:endParaRPr lang="hu-H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EECCF750-3380-454D-8CED-AFDF797069DB}"/>
              </a:ext>
            </a:extLst>
          </p:cNvPr>
          <p:cNvSpPr txBox="1"/>
          <p:nvPr/>
        </p:nvSpPr>
        <p:spPr>
          <a:xfrm>
            <a:off x="1669567" y="116632"/>
            <a:ext cx="5283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Lakossági jelzáloghitelek - terméktérkép</a:t>
            </a:r>
            <a:endParaRPr lang="hu-H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723A8FE-FE10-456B-89E6-30805C3DCD40}"/>
              </a:ext>
            </a:extLst>
          </p:cNvPr>
          <p:cNvSpPr txBox="1"/>
          <p:nvPr/>
        </p:nvSpPr>
        <p:spPr>
          <a:xfrm>
            <a:off x="1669566" y="6319417"/>
            <a:ext cx="7474433" cy="40862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Nincs építési és bővítési célra nyújtott, és további kamattámogatott hitelek. </a:t>
            </a:r>
          </a:p>
        </p:txBody>
      </p:sp>
    </p:spTree>
    <p:extLst>
      <p:ext uri="{BB962C8B-B14F-4D97-AF65-F5344CB8AC3E}">
        <p14:creationId xmlns:p14="http://schemas.microsoft.com/office/powerpoint/2010/main" val="3358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FF0FA5D-74AB-4C8A-A5B9-71A9D3C81E0E}"/>
              </a:ext>
            </a:extLst>
          </p:cNvPr>
          <p:cNvSpPr txBox="1"/>
          <p:nvPr/>
        </p:nvSpPr>
        <p:spPr>
          <a:xfrm>
            <a:off x="1619672" y="751210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Jelzálogjog fedezete mellett nyújtott hitelek:</a:t>
            </a:r>
          </a:p>
          <a:p>
            <a:pPr marL="342900" indent="-342900">
              <a:buAutoNum type="arabicPeriod"/>
            </a:pPr>
            <a:r>
              <a:rPr lang="hu-HU" b="1" dirty="0" err="1"/>
              <a:t>MagNet</a:t>
            </a:r>
            <a:r>
              <a:rPr lang="hu-HU" b="1" dirty="0"/>
              <a:t> Lakáshitel, </a:t>
            </a:r>
            <a:r>
              <a:rPr lang="hu-HU" b="1" dirty="0" err="1"/>
              <a:t>MagNet</a:t>
            </a:r>
            <a:r>
              <a:rPr lang="hu-HU" b="1" dirty="0"/>
              <a:t> Stabil Ötös Lakáshitel, </a:t>
            </a:r>
            <a:r>
              <a:rPr lang="hu-HU" b="1" dirty="0" err="1"/>
              <a:t>MagNet</a:t>
            </a:r>
            <a:r>
              <a:rPr lang="hu-HU" b="1" dirty="0"/>
              <a:t> Stabil Tízes Lakáshitel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hu-HU" dirty="0"/>
              <a:t>lakóingatlan vásárlása (használt és új – használatba vételi engedéllyel rendelkező) </a:t>
            </a:r>
            <a:endParaRPr lang="hu-HU" sz="32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építési telek vásárlása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üdülő, hétvégi ház, nyaraló vásárlása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lakóingatlan felújítása, korszerűsítése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lakáscélú kölcsönök kiváltása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err="1"/>
              <a:t>MagNet</a:t>
            </a:r>
            <a:r>
              <a:rPr lang="hu-HU" b="1" dirty="0"/>
              <a:t> Új Társasházi Lakáshitel, </a:t>
            </a:r>
            <a:r>
              <a:rPr lang="hu-HU" b="1" dirty="0" err="1"/>
              <a:t>MagNet</a:t>
            </a:r>
            <a:r>
              <a:rPr lang="hu-HU" b="1" dirty="0"/>
              <a:t> Stabil Ötös Új Társasházi Lakáshitel, </a:t>
            </a:r>
            <a:r>
              <a:rPr lang="hu-HU" b="1" dirty="0" err="1"/>
              <a:t>MagNet</a:t>
            </a:r>
            <a:r>
              <a:rPr lang="hu-HU" b="1" dirty="0"/>
              <a:t> Stabil Tízes Új Társasházi Lakáshitel,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 err="1"/>
              <a:t>MagNet</a:t>
            </a:r>
            <a:r>
              <a:rPr lang="hu-HU" dirty="0"/>
              <a:t> Bank által finanszírozott új építésű társasházi lakás vásárlása (nem rendelkezik még használatba vételi engedéllyel)</a:t>
            </a: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err="1"/>
              <a:t>MagNet</a:t>
            </a:r>
            <a:r>
              <a:rPr lang="hu-HU" b="1" dirty="0"/>
              <a:t> Jelzáloghitel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szabadon felhasználható, cél megjelölése nélkül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korábban felvett nem lakáscélú hitel kiváltása</a:t>
            </a: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err="1"/>
              <a:t>MagNet</a:t>
            </a:r>
            <a:r>
              <a:rPr lang="hu-HU" b="1" dirty="0"/>
              <a:t> Stabil Ötös Jelzáloghitel, </a:t>
            </a:r>
            <a:r>
              <a:rPr lang="hu-HU" b="1" dirty="0" err="1"/>
              <a:t>MagNet</a:t>
            </a:r>
            <a:r>
              <a:rPr lang="hu-HU" b="1" dirty="0"/>
              <a:t> Stabil Tízes Jelzáloghitel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dirty="0"/>
              <a:t>szabadon felhasználható, cél megjelölése nélkül</a:t>
            </a:r>
            <a:endParaRPr lang="hu-HU" b="1" u="sng" dirty="0"/>
          </a:p>
          <a:p>
            <a:pPr marL="342900" lvl="1" indent="-342900">
              <a:buFont typeface="+mj-lt"/>
              <a:buAutoNum type="arabicPeriod" startAt="5"/>
            </a:pPr>
            <a:r>
              <a:rPr lang="hu-HU" b="1" dirty="0" err="1"/>
              <a:t>MagNet</a:t>
            </a:r>
            <a:r>
              <a:rPr lang="hu-HU" b="1" dirty="0"/>
              <a:t> Stabil Ötös Kiváltó Hitel, </a:t>
            </a:r>
            <a:r>
              <a:rPr lang="hu-HU" b="1" dirty="0" err="1"/>
              <a:t>MagNet</a:t>
            </a:r>
            <a:r>
              <a:rPr lang="hu-HU" b="1" dirty="0"/>
              <a:t> Stabil Tízes Kiváltó Hitel</a:t>
            </a:r>
          </a:p>
          <a:p>
            <a:pPr marL="812800" lvl="2" indent="-355600">
              <a:buFont typeface="Wingdings" panose="05000000000000000000" pitchFamily="2" charset="2"/>
              <a:buChar char="ü"/>
            </a:pPr>
            <a:r>
              <a:rPr lang="hu-HU" dirty="0"/>
              <a:t>korábban felvett nem lakáscélú hitel kiváltása. </a:t>
            </a:r>
          </a:p>
          <a:p>
            <a:pPr marL="342900" lvl="1" indent="-342900">
              <a:buFont typeface="+mj-lt"/>
              <a:buAutoNum type="arabicPeriod" startAt="6"/>
            </a:pPr>
            <a:r>
              <a:rPr lang="hu-HU" b="1" dirty="0"/>
              <a:t>Magnet 10 + 10 Otthonteremtési Kamattámogatott Hitel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73703D-6683-44C2-BD64-5B4C3453C1B3}"/>
              </a:ext>
            </a:extLst>
          </p:cNvPr>
          <p:cNvSpPr txBox="1"/>
          <p:nvPr/>
        </p:nvSpPr>
        <p:spPr>
          <a:xfrm>
            <a:off x="1691680" y="167053"/>
            <a:ext cx="163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Termékek</a:t>
            </a:r>
          </a:p>
        </p:txBody>
      </p:sp>
    </p:spTree>
    <p:extLst>
      <p:ext uri="{BB962C8B-B14F-4D97-AF65-F5344CB8AC3E}">
        <p14:creationId xmlns:p14="http://schemas.microsoft.com/office/powerpoint/2010/main" val="2185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255F728-BBB3-4827-AEB7-0F7261046E33}"/>
              </a:ext>
            </a:extLst>
          </p:cNvPr>
          <p:cNvSpPr txBox="1"/>
          <p:nvPr/>
        </p:nvSpPr>
        <p:spPr>
          <a:xfrm>
            <a:off x="3563888" y="4077072"/>
            <a:ext cx="461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Partneri alapoktatás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278E595-4841-4906-BCDB-8C5BCC06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" y="0"/>
            <a:ext cx="5000608" cy="37355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EF305B2-A2E7-416F-8D5B-E5C46947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8" y="3755120"/>
            <a:ext cx="9085831" cy="31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E6FF649-2D2D-42EF-ACF5-926560FB703F}"/>
              </a:ext>
            </a:extLst>
          </p:cNvPr>
          <p:cNvSpPr txBox="1"/>
          <p:nvPr/>
        </p:nvSpPr>
        <p:spPr>
          <a:xfrm>
            <a:off x="1547664" y="61556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/>
              <a:t>Jelzáloghitelek – általános termékjellemzők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0269E41-4487-4643-BDDC-A8F275D289FE}"/>
              </a:ext>
            </a:extLst>
          </p:cNvPr>
          <p:cNvSpPr txBox="1"/>
          <p:nvPr/>
        </p:nvSpPr>
        <p:spPr>
          <a:xfrm>
            <a:off x="1619672" y="957780"/>
            <a:ext cx="1682320" cy="741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Kölcsön devizaneme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C16B0CA-7DAF-4903-9DB7-F77152C43BAE}"/>
              </a:ext>
            </a:extLst>
          </p:cNvPr>
          <p:cNvSpPr txBox="1"/>
          <p:nvPr/>
        </p:nvSpPr>
        <p:spPr>
          <a:xfrm>
            <a:off x="1626568" y="1866301"/>
            <a:ext cx="1675424" cy="9275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Kölcsön összege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6C0FDEE-16B8-462F-ACD5-979B49F79D64}"/>
              </a:ext>
            </a:extLst>
          </p:cNvPr>
          <p:cNvSpPr txBox="1"/>
          <p:nvPr/>
        </p:nvSpPr>
        <p:spPr>
          <a:xfrm>
            <a:off x="1639432" y="2961234"/>
            <a:ext cx="1662560" cy="11878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lvl="1" algn="ctr"/>
            <a:r>
              <a:rPr lang="hu-HU" sz="2000" b="1" dirty="0">
                <a:solidFill>
                  <a:schemeClr val="bg1"/>
                </a:solidFill>
              </a:rPr>
              <a:t>Kölcsön futamideje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8BC7CBA-0B5A-416E-AA56-7F94CC9BE191}"/>
              </a:ext>
            </a:extLst>
          </p:cNvPr>
          <p:cNvSpPr txBox="1"/>
          <p:nvPr/>
        </p:nvSpPr>
        <p:spPr>
          <a:xfrm>
            <a:off x="1639432" y="4347434"/>
            <a:ext cx="1662560" cy="1368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marL="0" lvl="1" algn="ctr"/>
            <a:r>
              <a:rPr lang="hu-HU" sz="2000" b="1" dirty="0">
                <a:solidFill>
                  <a:schemeClr val="bg1"/>
                </a:solidFill>
              </a:rPr>
              <a:t>Kölcsön törlesztése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15C4F75-15F6-4C09-A069-EFEF1B94D44A}"/>
              </a:ext>
            </a:extLst>
          </p:cNvPr>
          <p:cNvSpPr txBox="1"/>
          <p:nvPr/>
        </p:nvSpPr>
        <p:spPr>
          <a:xfrm>
            <a:off x="3581670" y="4343175"/>
            <a:ext cx="5344841" cy="137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lvl="0"/>
          </a:lstStyle>
          <a:p>
            <a:r>
              <a:rPr lang="hu-HU" dirty="0"/>
              <a:t>Kizárólag Bankunknál vezetett lakossági bankszámláról, lehet speciális korlátozott funkcionalitású használható is</a:t>
            </a:r>
          </a:p>
          <a:p>
            <a:r>
              <a:rPr lang="hu-HU" b="1" dirty="0"/>
              <a:t>Törlesztés napja</a:t>
            </a:r>
            <a:r>
              <a:rPr lang="hu-HU" dirty="0"/>
              <a:t>: minden naptári hónap 10. napja</a:t>
            </a:r>
          </a:p>
          <a:p>
            <a:r>
              <a:rPr lang="hu-HU" dirty="0"/>
              <a:t>Annuitásos (türelmi idő nélkül)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C634C-7C0B-499D-8E2B-F8124BD698D7}"/>
              </a:ext>
            </a:extLst>
          </p:cNvPr>
          <p:cNvSpPr txBox="1"/>
          <p:nvPr/>
        </p:nvSpPr>
        <p:spPr>
          <a:xfrm>
            <a:off x="3541777" y="2961233"/>
            <a:ext cx="5376839" cy="118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 lvl="0"/>
          </a:lstStyle>
          <a:p>
            <a:r>
              <a:rPr lang="hu-HU" dirty="0"/>
              <a:t>minimum: 4 év (Stabil Ötös: 5 év, Stabil Tízes: 10 év)</a:t>
            </a:r>
          </a:p>
          <a:p>
            <a:r>
              <a:rPr lang="hu-HU" dirty="0"/>
              <a:t>maximum: 30 év</a:t>
            </a:r>
          </a:p>
          <a:p>
            <a:r>
              <a:rPr lang="hu-HU" dirty="0"/>
              <a:t>A futamidő az egész év egész számú többszöröse lehet.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A197426-EFC1-43E8-AA69-99388EC4611C}"/>
              </a:ext>
            </a:extLst>
          </p:cNvPr>
          <p:cNvSpPr txBox="1"/>
          <p:nvPr/>
        </p:nvSpPr>
        <p:spPr>
          <a:xfrm>
            <a:off x="3541777" y="1908696"/>
            <a:ext cx="5376839" cy="885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/>
            <a:r>
              <a:rPr lang="hu-HU" dirty="0"/>
              <a:t>minimális összege: 1.000.000,- Ft, </a:t>
            </a:r>
          </a:p>
          <a:p>
            <a:r>
              <a:rPr lang="hu-HU" dirty="0"/>
              <a:t>maximumát az ügyletlimit határozza meg, nincs termékmaximum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90518FF-B7D8-4738-BDB3-E8C4FA96F546}"/>
              </a:ext>
            </a:extLst>
          </p:cNvPr>
          <p:cNvSpPr txBox="1"/>
          <p:nvPr/>
        </p:nvSpPr>
        <p:spPr>
          <a:xfrm>
            <a:off x="3581670" y="1142414"/>
            <a:ext cx="5376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HUF</a:t>
            </a:r>
          </a:p>
        </p:txBody>
      </p:sp>
    </p:spTree>
    <p:extLst>
      <p:ext uri="{BB962C8B-B14F-4D97-AF65-F5344CB8AC3E}">
        <p14:creationId xmlns:p14="http://schemas.microsoft.com/office/powerpoint/2010/main" val="15783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1CF990E-B836-45BA-99AF-B7D0F361629D}"/>
              </a:ext>
            </a:extLst>
          </p:cNvPr>
          <p:cNvSpPr txBox="1"/>
          <p:nvPr/>
        </p:nvSpPr>
        <p:spPr>
          <a:xfrm>
            <a:off x="1691680" y="234171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MagNet</a:t>
            </a:r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Lakáshitel hitelcélok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5F72D5D-88B5-4522-85F7-32FD50C85EBD}"/>
              </a:ext>
            </a:extLst>
          </p:cNvPr>
          <p:cNvSpPr txBox="1"/>
          <p:nvPr/>
        </p:nvSpPr>
        <p:spPr>
          <a:xfrm>
            <a:off x="1613254" y="1375504"/>
            <a:ext cx="1682320" cy="13830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Vásárlás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19F475-0BA3-49D3-A08C-773FF62824B7}"/>
              </a:ext>
            </a:extLst>
          </p:cNvPr>
          <p:cNvSpPr txBox="1"/>
          <p:nvPr/>
        </p:nvSpPr>
        <p:spPr>
          <a:xfrm>
            <a:off x="3392094" y="1372461"/>
            <a:ext cx="5536128" cy="138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családi ház, társasházi lakás, üdülő, hétvégi ház, építési telek megvásárlása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csak </a:t>
            </a:r>
            <a:r>
              <a:rPr lang="hu-HU" sz="1600" b="1" dirty="0"/>
              <a:t>önállóan forgalomképes ingatlan megvásárlása</a:t>
            </a:r>
            <a:r>
              <a:rPr lang="hu-HU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adásvételi szerződéssel kapcsolatos követelményekről külön tájékoztató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F0478FE-FF81-4247-A584-24F1C8C3AA89}"/>
              </a:ext>
            </a:extLst>
          </p:cNvPr>
          <p:cNvSpPr txBox="1"/>
          <p:nvPr/>
        </p:nvSpPr>
        <p:spPr>
          <a:xfrm>
            <a:off x="1597359" y="3068960"/>
            <a:ext cx="1682320" cy="26475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Felújítás, korszerűsítés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EF91637-DD1C-4C0E-8552-86B4653B72AB}"/>
              </a:ext>
            </a:extLst>
          </p:cNvPr>
          <p:cNvSpPr txBox="1"/>
          <p:nvPr/>
        </p:nvSpPr>
        <p:spPr>
          <a:xfrm>
            <a:off x="3367205" y="3068959"/>
            <a:ext cx="5556352" cy="264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Lakó vagy üdülőingatlan, nem építési engedély köteles, az épület alapterületének növelésével nem járó, átalakítási, helyreállítási, felújítási, állagmegóvási, korszerűsítési munkálatok, továbbá épületgépészeti berendezésekkel történő fejlesztések finanszírozása.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A főbb munkálatokat a benyújtandó költségkimutatásban kell feltüntetni.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1600" dirty="0"/>
              <a:t>Folyósítás egy összegben előre történik, a kölcsön felhasználását a Bank a helyszínen ellenőrizheti.</a:t>
            </a:r>
          </a:p>
        </p:txBody>
      </p:sp>
    </p:spTree>
    <p:extLst>
      <p:ext uri="{BB962C8B-B14F-4D97-AF65-F5344CB8AC3E}">
        <p14:creationId xmlns:p14="http://schemas.microsoft.com/office/powerpoint/2010/main" val="26743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04B0D22-1FA7-4969-9B2F-676471D25701}"/>
              </a:ext>
            </a:extLst>
          </p:cNvPr>
          <p:cNvSpPr txBox="1"/>
          <p:nvPr/>
        </p:nvSpPr>
        <p:spPr>
          <a:xfrm>
            <a:off x="1568151" y="25152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MagNet</a:t>
            </a:r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Lakáshitel hitelcélok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47ABFA7-6A1E-46D7-B25B-97D2859C8E87}"/>
              </a:ext>
            </a:extLst>
          </p:cNvPr>
          <p:cNvSpPr txBox="1"/>
          <p:nvPr/>
        </p:nvSpPr>
        <p:spPr>
          <a:xfrm>
            <a:off x="1568151" y="1199570"/>
            <a:ext cx="1682320" cy="16667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Lakáscélú hitel kiváltása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F7DEDF-9F3B-4383-9CA9-876D64A483C0}"/>
              </a:ext>
            </a:extLst>
          </p:cNvPr>
          <p:cNvSpPr txBox="1"/>
          <p:nvPr/>
        </p:nvSpPr>
        <p:spPr>
          <a:xfrm>
            <a:off x="3326464" y="1199570"/>
            <a:ext cx="5536127" cy="166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Lakáscélú hitelek kiváltására igényelt kölcsönt – árazásban lakáscélú kondíciókkal, minden egyéb jelzáloghitel kondíciókkal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Ha a hitel célja kizárólag a lakáscélú hitel kiváltása, ha van szabad felhasználásra, vagy egyéb célra igényelt kölcsön is, akkor már Jelzáloghitel kondíciókkal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F964012-308D-4F60-BE71-C319BD6AFC40}"/>
              </a:ext>
            </a:extLst>
          </p:cNvPr>
          <p:cNvSpPr txBox="1"/>
          <p:nvPr/>
        </p:nvSpPr>
        <p:spPr>
          <a:xfrm>
            <a:off x="1568151" y="3284984"/>
            <a:ext cx="1682320" cy="28923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Nem lakáscélú hitel  kiváltása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7117D33-3822-42FA-A3BE-10959365AEEA}"/>
              </a:ext>
            </a:extLst>
          </p:cNvPr>
          <p:cNvSpPr txBox="1"/>
          <p:nvPr/>
        </p:nvSpPr>
        <p:spPr>
          <a:xfrm>
            <a:off x="3331129" y="3192703"/>
            <a:ext cx="5536127" cy="3076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/>
            <a:r>
              <a:rPr lang="hu-HU" sz="1600" b="1" u="sng" dirty="0"/>
              <a:t>Kiváltható kölcsönök köre: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hitelintézet, valamint pénzügyi vállalkozás által nyújtott kölcsön, (amennyiben az nem áll felszámolás csődeljárás, vagy végelszámolás alatt)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lakás-takarékpénztárak által nyújtott kölcsönök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munkáltatói kölcsön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helyi önkormányzat által nyújtott kölcsön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magánszemély vállalkozásának nyújtott hitelintézeti kölcsön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jelzáloggal nem fedezett kölcsönök kiváltása (pl. személyi kölcsön, de hitelkeretek nem lehetnek)</a:t>
            </a:r>
          </a:p>
        </p:txBody>
      </p:sp>
    </p:spTree>
    <p:extLst>
      <p:ext uri="{BB962C8B-B14F-4D97-AF65-F5344CB8AC3E}">
        <p14:creationId xmlns:p14="http://schemas.microsoft.com/office/powerpoint/2010/main" val="35510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828F805-82AC-4CD7-8C2F-8DA9A5878BA6}"/>
              </a:ext>
            </a:extLst>
          </p:cNvPr>
          <p:cNvSpPr/>
          <p:nvPr/>
        </p:nvSpPr>
        <p:spPr>
          <a:xfrm>
            <a:off x="1745939" y="1340768"/>
            <a:ext cx="7173416" cy="46012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Piaci hiteleknél az alkalmazott kamatfelár illetve a kamat mértéke az alábbi tényezőktől függ: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kölcsön céljától: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Lakáscélra kedvezőbb hitelkamat, mint szabad felhasználásra, vagy nem lakáscélú hitel kiváltására.</a:t>
            </a:r>
          </a:p>
          <a:p>
            <a:pPr lvl="0" algn="just"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Vállalt havi jóváírás </a:t>
            </a:r>
          </a:p>
          <a:p>
            <a:pPr lvl="0" algn="just">
              <a:spcAft>
                <a:spcPts val="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100.000 Ft felett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hu-HU" b="1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hu-HU" b="1" dirty="0">
                <a:latin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ölcsön összegétől</a:t>
            </a:r>
            <a:endParaRPr lang="hu-H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Elért kamatfelár- illetve kamatkedvezmények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Hitelintézeti munkavállalói kedvezmény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Közösségi ügyfél kedvezmény</a:t>
            </a:r>
          </a:p>
          <a:p>
            <a:pPr marL="5143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hu-H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+ 1 </a:t>
            </a:r>
            <a:r>
              <a:rPr lang="hu-HU" b="1" dirty="0" err="1">
                <a:solidFill>
                  <a:schemeClr val="tx2"/>
                </a:solidFill>
              </a:rPr>
              <a:t>Mentor-Szféra</a:t>
            </a:r>
            <a:r>
              <a:rPr lang="hu-HU" b="1" dirty="0">
                <a:solidFill>
                  <a:schemeClr val="tx2"/>
                </a:solidFill>
              </a:rPr>
              <a:t> Plusz Program</a:t>
            </a:r>
            <a:endParaRPr lang="hu-HU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30E52BD-8C57-4D53-9478-B71355630B57}"/>
              </a:ext>
            </a:extLst>
          </p:cNvPr>
          <p:cNvSpPr txBox="1"/>
          <p:nvPr/>
        </p:nvSpPr>
        <p:spPr>
          <a:xfrm>
            <a:off x="1534479" y="148430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Árazást befolyásoló tényezők</a:t>
            </a:r>
          </a:p>
        </p:txBody>
      </p:sp>
    </p:spTree>
    <p:extLst>
      <p:ext uri="{BB962C8B-B14F-4D97-AF65-F5344CB8AC3E}">
        <p14:creationId xmlns:p14="http://schemas.microsoft.com/office/powerpoint/2010/main" val="18600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1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3697543-7994-463D-A7CE-781B0B5C89DC}"/>
              </a:ext>
            </a:extLst>
          </p:cNvPr>
          <p:cNvSpPr txBox="1"/>
          <p:nvPr/>
        </p:nvSpPr>
        <p:spPr>
          <a:xfrm>
            <a:off x="1526803" y="166989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Hitelkamat – Stabil Ötös Lakáshitel termékek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489A25CD-9C86-4634-BD6D-8D91A22AB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86262"/>
              </p:ext>
            </p:extLst>
          </p:nvPr>
        </p:nvGraphicFramePr>
        <p:xfrm>
          <a:off x="1541403" y="697099"/>
          <a:ext cx="7416825" cy="18912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03375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81493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8852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8852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9468EC57-3FB2-4B59-9105-C19878C73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61358"/>
              </p:ext>
            </p:extLst>
          </p:nvPr>
        </p:nvGraphicFramePr>
        <p:xfrm>
          <a:off x="1540907" y="3091390"/>
          <a:ext cx="7416826" cy="16561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03375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81494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Felár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6824D5F8-EBD5-4FD7-91E4-7F6EDD5962A4}"/>
              </a:ext>
            </a:extLst>
          </p:cNvPr>
          <p:cNvSpPr txBox="1"/>
          <p:nvPr/>
        </p:nvSpPr>
        <p:spPr>
          <a:xfrm>
            <a:off x="1541795" y="2731372"/>
            <a:ext cx="35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Maximális partneri kedvezménnyel: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07CFE2B2-C7EB-4E72-86F1-4F33B1E3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96012"/>
              </p:ext>
            </p:extLst>
          </p:nvPr>
        </p:nvGraphicFramePr>
        <p:xfrm>
          <a:off x="1540907" y="5107594"/>
          <a:ext cx="7416826" cy="16561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03375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81494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Felár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6C5CDB91-A3F6-4759-873F-941618EB28D7}"/>
              </a:ext>
            </a:extLst>
          </p:cNvPr>
          <p:cNvSpPr txBox="1"/>
          <p:nvPr/>
        </p:nvSpPr>
        <p:spPr>
          <a:xfrm>
            <a:off x="1540907" y="4790029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Maximális egyedi kedvezménnyel</a:t>
            </a:r>
          </a:p>
        </p:txBody>
      </p:sp>
    </p:spTree>
    <p:extLst>
      <p:ext uri="{BB962C8B-B14F-4D97-AF65-F5344CB8AC3E}">
        <p14:creationId xmlns:p14="http://schemas.microsoft.com/office/powerpoint/2010/main" val="36237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7C743E4-B472-4BE0-9731-E6B2AFB14DD5}"/>
              </a:ext>
            </a:extLst>
          </p:cNvPr>
          <p:cNvSpPr txBox="1"/>
          <p:nvPr/>
        </p:nvSpPr>
        <p:spPr>
          <a:xfrm>
            <a:off x="1547664" y="49696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Hitelkamat – Stabil Tízes Lakáshitel termékek</a:t>
            </a: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BEF8E54B-6352-4B92-92E7-22500BEC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18733"/>
              </p:ext>
            </p:extLst>
          </p:nvPr>
        </p:nvGraphicFramePr>
        <p:xfrm>
          <a:off x="1547664" y="1052736"/>
          <a:ext cx="7163371" cy="1403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2504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30867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338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Felár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6,74%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6,24%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5,74%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5,49%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5,29%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233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5,49%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5,24%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70B7672A-272C-4AE6-A139-2C70D1F0CAD0}"/>
              </a:ext>
            </a:extLst>
          </p:cNvPr>
          <p:cNvSpPr txBox="1"/>
          <p:nvPr/>
        </p:nvSpPr>
        <p:spPr>
          <a:xfrm>
            <a:off x="1475656" y="619290"/>
            <a:ext cx="460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10 éves kamatperiódusú lakáshitelek kamata 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8C6071DC-8C33-4CD7-B81F-2A48DC588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69070"/>
              </p:ext>
            </p:extLst>
          </p:nvPr>
        </p:nvGraphicFramePr>
        <p:xfrm>
          <a:off x="1547664" y="3022899"/>
          <a:ext cx="7163371" cy="1609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2504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30867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4548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4548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Felár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sp>
        <p:nvSpPr>
          <p:cNvPr id="12" name="Szövegdoboz 11">
            <a:extLst>
              <a:ext uri="{FF2B5EF4-FFF2-40B4-BE49-F238E27FC236}">
                <a16:creationId xmlns:a16="http://schemas.microsoft.com/office/drawing/2014/main" id="{A1A840AD-B389-41D4-9304-55B1F20359C9}"/>
              </a:ext>
            </a:extLst>
          </p:cNvPr>
          <p:cNvSpPr txBox="1"/>
          <p:nvPr/>
        </p:nvSpPr>
        <p:spPr>
          <a:xfrm>
            <a:off x="1547664" y="2655797"/>
            <a:ext cx="344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Maximális partneri kedvezménnyel</a:t>
            </a:r>
          </a:p>
        </p:txBody>
      </p:sp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407554CB-C58B-406F-818D-86C863012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40854"/>
              </p:ext>
            </p:extLst>
          </p:nvPr>
        </p:nvGraphicFramePr>
        <p:xfrm>
          <a:off x="1524080" y="5199164"/>
          <a:ext cx="7163371" cy="1609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2504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30867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4548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4548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Felár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D895E263-10FF-4B2C-8ACB-D8CE5EF75CDE}"/>
              </a:ext>
            </a:extLst>
          </p:cNvPr>
          <p:cNvSpPr txBox="1"/>
          <p:nvPr/>
        </p:nvSpPr>
        <p:spPr>
          <a:xfrm>
            <a:off x="1907704" y="4941168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Maximális egyedi kedvezménnyel</a:t>
            </a:r>
          </a:p>
        </p:txBody>
      </p:sp>
    </p:spTree>
    <p:extLst>
      <p:ext uri="{BB962C8B-B14F-4D97-AF65-F5344CB8AC3E}">
        <p14:creationId xmlns:p14="http://schemas.microsoft.com/office/powerpoint/2010/main" val="8614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60"/>
            <a:ext cx="9144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3273371-F705-4F73-9E52-3697B51A1B64}"/>
              </a:ext>
            </a:extLst>
          </p:cNvPr>
          <p:cNvSpPr txBox="1"/>
          <p:nvPr/>
        </p:nvSpPr>
        <p:spPr>
          <a:xfrm>
            <a:off x="1514024" y="143595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</a:rPr>
              <a:t>Kamatfelárak – referenciakamatos lakáshitelek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C66455C-DB9B-4739-9B9F-A39C311A8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62787"/>
              </p:ext>
            </p:extLst>
          </p:nvPr>
        </p:nvGraphicFramePr>
        <p:xfrm>
          <a:off x="1603779" y="916664"/>
          <a:ext cx="7416825" cy="18912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03375">
                  <a:extLst>
                    <a:ext uri="{9D8B030D-6E8A-4147-A177-3AD203B41FA5}">
                      <a16:colId xmlns:a16="http://schemas.microsoft.com/office/drawing/2014/main" val="3387800672"/>
                    </a:ext>
                  </a:extLst>
                </a:gridCol>
                <a:gridCol w="1481493">
                  <a:extLst>
                    <a:ext uri="{9D8B030D-6E8A-4147-A177-3AD203B41FA5}">
                      <a16:colId xmlns:a16="http://schemas.microsoft.com/office/drawing/2014/main" val="1058709588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3097693640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1656891775"/>
                    </a:ext>
                  </a:extLst>
                </a:gridCol>
                <a:gridCol w="1677319">
                  <a:extLst>
                    <a:ext uri="{9D8B030D-6E8A-4147-A177-3AD203B41FA5}">
                      <a16:colId xmlns:a16="http://schemas.microsoft.com/office/drawing/2014/main" val="4062449761"/>
                    </a:ext>
                  </a:extLst>
                </a:gridCol>
              </a:tblGrid>
              <a:tr h="28852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Kölcsönösszeg 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4449711"/>
                  </a:ext>
                </a:extLst>
              </a:tr>
              <a:tr h="28852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-8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+8 M Ft - 20 M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 M Ft+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2241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-100e Ft*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4,25%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3,75%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3,25%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extLst>
                  <a:ext uri="{0D108BD9-81ED-4DB2-BD59-A6C34878D82A}">
                    <a16:rowId xmlns:a16="http://schemas.microsoft.com/office/drawing/2014/main" val="3700646651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+100e Ft - 300e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3,75%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3,25%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3,00%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extLst>
                  <a:ext uri="{0D108BD9-81ED-4DB2-BD59-A6C34878D82A}">
                    <a16:rowId xmlns:a16="http://schemas.microsoft.com/office/drawing/2014/main" val="1362195619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+300 e Ft - 500e Ft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3,25%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2,80%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2,65%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extLst>
                  <a:ext uri="{0D108BD9-81ED-4DB2-BD59-A6C34878D82A}">
                    <a16:rowId xmlns:a16="http://schemas.microsoft.com/office/drawing/2014/main" val="2995676727"/>
                  </a:ext>
                </a:extLst>
              </a:tr>
              <a:tr h="32854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Jóváírás 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500e Ft felett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3,00%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2,65%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2,50%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633" marR="38633" marT="0" marB="0" anchor="ctr"/>
                </a:tc>
                <a:extLst>
                  <a:ext uri="{0D108BD9-81ED-4DB2-BD59-A6C34878D82A}">
                    <a16:rowId xmlns:a16="http://schemas.microsoft.com/office/drawing/2014/main" val="206586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0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1E54621-E930-4A3B-B0DD-C51E59FB5B47}"/>
              </a:ext>
            </a:extLst>
          </p:cNvPr>
          <p:cNvSpPr txBox="1"/>
          <p:nvPr/>
        </p:nvSpPr>
        <p:spPr>
          <a:xfrm>
            <a:off x="1331640" y="17760"/>
            <a:ext cx="75963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</a:rPr>
              <a:t>Kamatfelár-kedvezmények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6841F43D-5A22-41FE-A1A1-B2E3BC819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66563"/>
              </p:ext>
            </p:extLst>
          </p:nvPr>
        </p:nvGraphicFramePr>
        <p:xfrm>
          <a:off x="1691680" y="871522"/>
          <a:ext cx="6608054" cy="73152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547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Hitelintézeti munkavállalói kedvezmény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0,30%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“Közösségi ügyfél” kedvezmény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0,10%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Összes kamatfelár-kedvezmény együttes, maximális mértéke: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0,40%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D104F1BD-ADDE-4DC7-A3EF-7CEC2266CEE8}"/>
              </a:ext>
            </a:extLst>
          </p:cNvPr>
          <p:cNvSpPr/>
          <p:nvPr/>
        </p:nvSpPr>
        <p:spPr>
          <a:xfrm>
            <a:off x="1837581" y="1810464"/>
            <a:ext cx="70756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Hitelintézeti munkavállalói Kedvezmény: </a:t>
            </a:r>
          </a:p>
          <a:p>
            <a:pPr lvl="0" algn="just">
              <a:spcAft>
                <a:spcPts val="0"/>
              </a:spcAft>
            </a:pPr>
            <a:r>
              <a:rPr lang="hu-HU" sz="1400" dirty="0"/>
              <a:t>Olyan Adós részére, aki olyan hitelintézet munkavállalója, amelynek székhelye Magyarországon van, vagy ilyen hitelintézet 100%-os tulajdonában álló vállalkozás munkavállalója. A hitelintézeti munkavállalói kedvezményre jogosult Adós esetén a kedvezmény feltétele, hogy a hitel teljes futamideje alatt, minden hónapban a teljes munkabér a kölcsön törlesztésére szolgáló fizetési számlára érkezzen.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hu-HU" sz="2000" b="1" dirty="0"/>
              <a:t>„Közösségi ügyfél” kedvezmény</a:t>
            </a:r>
            <a:endParaRPr lang="hu-H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/>
              <a:t>A „Közösségi ügyfél” Kedvezmény igénybe vételéhez az alábbi feltételek közül legalább az egyik teljesítését vállalja az Adós: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az Adós Közösségi Hatása legalább 65%  </a:t>
            </a:r>
            <a:r>
              <a:rPr lang="hu-HU" sz="1400" dirty="0"/>
              <a:t>vagy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Adós az érintett jelzáloghitel ügylettel csatlakozik a </a:t>
            </a:r>
            <a:r>
              <a:rPr lang="hu-HU" sz="1400" b="1" dirty="0" err="1"/>
              <a:t>Mentor-Szféra</a:t>
            </a:r>
            <a:r>
              <a:rPr lang="hu-HU" sz="1400" b="1" dirty="0"/>
              <a:t> Plusz Program</a:t>
            </a:r>
            <a:r>
              <a:rPr lang="hu-HU" sz="1400" dirty="0"/>
              <a:t>hoz.</a:t>
            </a:r>
          </a:p>
          <a:p>
            <a:pPr algn="just"/>
            <a:r>
              <a:rPr lang="hu-HU" sz="1400" dirty="0"/>
              <a:t>Közösségi hatás egy összevont mutatószám, amely megmutatja, hogy az ügyfél milyen mértékben rendelkezik a Bank közösségi termékeivel illetve használja-e azokat (Segítő bankkártya, Közösségi betét), fizet-e becsületkasszás számlavezetési díjat, valamint részt vesz-e a Bank Közösségi Adományozási Programjában (KAP).</a:t>
            </a:r>
          </a:p>
          <a:p>
            <a:pPr algn="just"/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22B0CE2-1BFD-47B8-8068-05274933EC1A}"/>
              </a:ext>
            </a:extLst>
          </p:cNvPr>
          <p:cNvSpPr txBox="1"/>
          <p:nvPr/>
        </p:nvSpPr>
        <p:spPr>
          <a:xfrm>
            <a:off x="1837581" y="6021288"/>
            <a:ext cx="676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Egyedi kamat – kamatfelár kedvezmény nyújtására van lehetőség!! </a:t>
            </a:r>
          </a:p>
        </p:txBody>
      </p:sp>
    </p:spTree>
    <p:extLst>
      <p:ext uri="{BB962C8B-B14F-4D97-AF65-F5344CB8AC3E}">
        <p14:creationId xmlns:p14="http://schemas.microsoft.com/office/powerpoint/2010/main" val="10368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AF39175-4A96-4ED7-92A6-8F507BB1BD63}"/>
              </a:ext>
            </a:extLst>
          </p:cNvPr>
          <p:cNvSpPr txBox="1"/>
          <p:nvPr/>
        </p:nvSpPr>
        <p:spPr>
          <a:xfrm>
            <a:off x="1794403" y="573202"/>
            <a:ext cx="745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Díj, költség akciók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45F0E63-B524-490C-B262-F0424EF0D4F3}"/>
              </a:ext>
            </a:extLst>
          </p:cNvPr>
          <p:cNvSpPr/>
          <p:nvPr/>
        </p:nvSpPr>
        <p:spPr>
          <a:xfrm>
            <a:off x="1854393" y="1051886"/>
            <a:ext cx="6868389" cy="212365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Az akcióban az alábbi termékek </a:t>
            </a:r>
            <a:r>
              <a:rPr lang="hu-HU" sz="1200" b="1" u="sng" dirty="0">
                <a:solidFill>
                  <a:schemeClr val="bg1"/>
                </a:solidFill>
              </a:rPr>
              <a:t>vesznek részt</a:t>
            </a:r>
            <a:r>
              <a:rPr lang="hu-HU" sz="1200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Lakáshitel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Jelzáloghitel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Stabil Ötös / Tízes Lakáshitel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Stabil Ötös / Tízes Kiváltó 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Stabil Ötös / Tízes Jelzáloghitel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bg1"/>
                </a:solidFill>
              </a:rPr>
              <a:t>2019. január 1-től 2019. június 30-ig befogadott és legkésőbb 2019. július 31-ig szerződött ügyletek</a:t>
            </a:r>
          </a:p>
          <a:p>
            <a:r>
              <a:rPr lang="hu-HU" sz="1200" dirty="0">
                <a:solidFill>
                  <a:schemeClr val="bg1"/>
                </a:solidFill>
              </a:rPr>
              <a:t>Az akcióban az alábbi termékek </a:t>
            </a:r>
            <a:r>
              <a:rPr lang="hu-HU" sz="1200" b="1" u="sng" dirty="0">
                <a:solidFill>
                  <a:schemeClr val="bg1"/>
                </a:solidFill>
              </a:rPr>
              <a:t>nem vesznek részt benne</a:t>
            </a:r>
            <a:r>
              <a:rPr lang="hu-HU" sz="12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Stabil Ötös / Tízes Új Társasházi Lakáshitel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Új Társasházi Lakáshitel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bg1"/>
                </a:solidFill>
              </a:rPr>
              <a:t>MagNet</a:t>
            </a:r>
            <a:r>
              <a:rPr lang="hu-HU" sz="1200" dirty="0">
                <a:solidFill>
                  <a:schemeClr val="bg1"/>
                </a:solidFill>
              </a:rPr>
              <a:t> 10+</a:t>
            </a:r>
            <a:r>
              <a:rPr lang="hu-HU" sz="1200" dirty="0" err="1">
                <a:solidFill>
                  <a:schemeClr val="bg1"/>
                </a:solidFill>
              </a:rPr>
              <a:t>10</a:t>
            </a:r>
            <a:r>
              <a:rPr lang="hu-HU" sz="1200" dirty="0">
                <a:solidFill>
                  <a:schemeClr val="bg1"/>
                </a:solidFill>
              </a:rPr>
              <a:t> Otthonteremtési kamattámogatott hitel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A39BDEC-C993-4ABD-8394-65E4E069C203}"/>
              </a:ext>
            </a:extLst>
          </p:cNvPr>
          <p:cNvSpPr/>
          <p:nvPr/>
        </p:nvSpPr>
        <p:spPr>
          <a:xfrm>
            <a:off x="1854392" y="3426659"/>
            <a:ext cx="6868389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nincs  folyósítási díj 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folyósítást követően a Bank jóváír egy ingatlanra megfizetett értékbecslés költségével megegyező összeget (Adós nevére szóló számla benyújtása folyósítási feltétel) 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 Bank nem számítja fel Tulajdoni lap másolat / térképmásolat </a:t>
            </a:r>
            <a:r>
              <a:rPr lang="hu-HU" sz="1400" dirty="0" err="1"/>
              <a:t>TAKARNET-en</a:t>
            </a:r>
            <a:r>
              <a:rPr lang="hu-HU" sz="1400" dirty="0"/>
              <a:t> keresztüli lekérdezésének költségét 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csak </a:t>
            </a:r>
            <a:r>
              <a:rPr lang="hu-HU" sz="1400" b="1" dirty="0"/>
              <a:t>hitelkiváltás </a:t>
            </a:r>
            <a:r>
              <a:rPr lang="hu-HU" sz="1400" dirty="0"/>
              <a:t>esetén: a folyósítást követően a Bank jóváír a közjegyzői költség összegével megegyező mértékű összeget, de </a:t>
            </a:r>
            <a:r>
              <a:rPr lang="hu-HU" sz="1400" dirty="0" err="1"/>
              <a:t>max</a:t>
            </a:r>
            <a:r>
              <a:rPr lang="hu-HU" sz="1400" dirty="0"/>
              <a:t>. 50 000 Ft-ot (Adós nevére szóló számla benyújtása folyósítási feltétel)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F76D191-BE01-4C1D-B83B-D7584CC55A44}"/>
              </a:ext>
            </a:extLst>
          </p:cNvPr>
          <p:cNvSpPr txBox="1"/>
          <p:nvPr/>
        </p:nvSpPr>
        <p:spPr>
          <a:xfrm>
            <a:off x="1824920" y="5308990"/>
            <a:ext cx="686838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Feltétel, hogy a kölcsönügyletben szereplő legmagasabb munkabérrel rendelkező Adós a kölcsönkérelem során a havi teljes munkabér jóváírás teljesítését vállalja a kölcsön teljes futamideje alatt.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Amennyiben nem teljesül, akkor az akciós kedvezmények keretében elengedett vagy visszatérített díjat az Adósnak meg kell fizetnie / vissza kell térítenie.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Ugyancsak visszatérítendő az igénybe vett díjkedvezmény, amennyiben az igényelt kölcsön a futamidő első 3 évében végtörlesztésre kerül, vagy előtörlesztés révén a tőketartozás a kölcsönszerződésben rögzített kölcsönösszeg 50%-a alá csökken, vagy a kölcsönszerződés 3 éven belül felmondásra kerül</a:t>
            </a:r>
          </a:p>
        </p:txBody>
      </p:sp>
    </p:spTree>
    <p:extLst>
      <p:ext uri="{BB962C8B-B14F-4D97-AF65-F5344CB8AC3E}">
        <p14:creationId xmlns:p14="http://schemas.microsoft.com/office/powerpoint/2010/main" val="38736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540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hu-HU" sz="3200" dirty="0"/>
              <a:t>Pénzmosás</a:t>
            </a:r>
          </a:p>
          <a:p>
            <a:pPr>
              <a:lnSpc>
                <a:spcPct val="250000"/>
              </a:lnSpc>
            </a:pPr>
            <a:r>
              <a:rPr lang="hu-HU" sz="3200" dirty="0"/>
              <a:t>Csalásmegelőzés</a:t>
            </a:r>
          </a:p>
          <a:p>
            <a:pPr>
              <a:lnSpc>
                <a:spcPct val="250000"/>
              </a:lnSpc>
            </a:pPr>
            <a:r>
              <a:rPr lang="hu-HU" sz="3200" dirty="0" err="1"/>
              <a:t>Compliance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08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A6797756-4618-4104-8ECC-62ABD6502565}"/>
              </a:ext>
            </a:extLst>
          </p:cNvPr>
          <p:cNvSpPr/>
          <p:nvPr/>
        </p:nvSpPr>
        <p:spPr>
          <a:xfrm>
            <a:off x="2051720" y="4869160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u-H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49BA0E-5012-4534-826A-9FFF3072EFA5}"/>
              </a:ext>
            </a:extLst>
          </p:cNvPr>
          <p:cNvSpPr txBox="1"/>
          <p:nvPr/>
        </p:nvSpPr>
        <p:spPr>
          <a:xfrm>
            <a:off x="1547664" y="1916832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világ, a gazdaság körülöttünk javarészt hitelből épül.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Egyáltalán nem mindegy, hogy milyen ügyek jutnak forráshoz, finanszírozáshoz és melyek nem.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Stratégia középpontjában a bank által kezelt pénz és annak a környezetünkre, társadalmunkra gyakorolt hatása áll. 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9A8AD0E-93BD-491A-BCB6-ABF0FD7382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7" t="7126" r="16656" b="6237"/>
          <a:stretch/>
        </p:blipFill>
        <p:spPr>
          <a:xfrm>
            <a:off x="5151093" y="0"/>
            <a:ext cx="4441372" cy="680017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0FC6540-ED39-4F0C-8E9C-C884E2707EB4}"/>
              </a:ext>
            </a:extLst>
          </p:cNvPr>
          <p:cNvSpPr txBox="1"/>
          <p:nvPr/>
        </p:nvSpPr>
        <p:spPr>
          <a:xfrm>
            <a:off x="1835696" y="692696"/>
            <a:ext cx="26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 BANKOK SZEREPE</a:t>
            </a:r>
          </a:p>
        </p:txBody>
      </p:sp>
    </p:spTree>
    <p:extLst>
      <p:ext uri="{BB962C8B-B14F-4D97-AF65-F5344CB8AC3E}">
        <p14:creationId xmlns:p14="http://schemas.microsoft.com/office/powerpoint/2010/main" val="37121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540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Partneri folyamat:</a:t>
            </a:r>
          </a:p>
          <a:p>
            <a:endParaRPr lang="hu-HU" b="1" dirty="0"/>
          </a:p>
          <a:p>
            <a:endParaRPr lang="hu-HU" b="1" dirty="0"/>
          </a:p>
          <a:p>
            <a:r>
              <a:rPr lang="hu-HU" dirty="0"/>
              <a:t>Általános kalkulátor elérhető:</a:t>
            </a:r>
          </a:p>
          <a:p>
            <a:r>
              <a:rPr lang="hu-HU" dirty="0"/>
              <a:t>Excel alapú kalkulátor</a:t>
            </a:r>
          </a:p>
          <a:p>
            <a:r>
              <a:rPr lang="hu-HU" dirty="0"/>
              <a:t> </a:t>
            </a:r>
            <a:r>
              <a:rPr lang="hu-HU" dirty="0">
                <a:hlinkClick r:id="rId3"/>
              </a:rPr>
              <a:t>https://www.magnetbank.hu/lakossagi/hitel</a:t>
            </a:r>
            <a:endParaRPr lang="hu-HU" dirty="0"/>
          </a:p>
          <a:p>
            <a:endParaRPr lang="hu-HU" dirty="0"/>
          </a:p>
          <a:p>
            <a:r>
              <a:rPr lang="hu-HU" dirty="0"/>
              <a:t>Ügyfélkalkuláció kérése, kérdések:</a:t>
            </a:r>
          </a:p>
          <a:p>
            <a:endParaRPr lang="hu-HU" dirty="0"/>
          </a:p>
          <a:p>
            <a:r>
              <a:rPr lang="hu-HU" dirty="0"/>
              <a:t>Csepregi Judit Laura</a:t>
            </a:r>
          </a:p>
          <a:p>
            <a:r>
              <a:rPr lang="hu-HU" dirty="0"/>
              <a:t>Értékesítési vezető</a:t>
            </a:r>
          </a:p>
          <a:p>
            <a:r>
              <a:rPr lang="hu-HU" dirty="0"/>
              <a:t>06/20/328 4834</a:t>
            </a:r>
          </a:p>
          <a:p>
            <a:r>
              <a:rPr lang="hu-HU" dirty="0">
                <a:hlinkClick r:id="rId4"/>
              </a:rPr>
              <a:t>Csepregi.judit@magnetbank.hu</a:t>
            </a:r>
            <a:endParaRPr lang="hu-HU" dirty="0"/>
          </a:p>
          <a:p>
            <a:endParaRPr lang="hu-HU" dirty="0"/>
          </a:p>
          <a:p>
            <a:r>
              <a:rPr lang="hu-HU" dirty="0"/>
              <a:t>Igénylés beadása</a:t>
            </a:r>
          </a:p>
          <a:p>
            <a:r>
              <a:rPr lang="hu-HU" dirty="0"/>
              <a:t>MagNet Bank központ – Csepregi Judit</a:t>
            </a:r>
          </a:p>
          <a:p>
            <a:endParaRPr lang="hu-HU" dirty="0"/>
          </a:p>
          <a:p>
            <a:r>
              <a:rPr lang="hu-HU" dirty="0"/>
              <a:t>Szerződéskötés</a:t>
            </a:r>
          </a:p>
          <a:p>
            <a:r>
              <a:rPr lang="hu-HU" dirty="0"/>
              <a:t>MagNet Közösségi Ház</a:t>
            </a:r>
          </a:p>
          <a:p>
            <a:r>
              <a:rPr lang="hu-HU" dirty="0"/>
              <a:t>1062 Budapest Andrássy út 98.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11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91680" y="195454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Elfogadható jövedelmek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219573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B65998-CCBE-4E01-A4B5-D638E180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2006"/>
            <a:ext cx="7344816" cy="589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85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91680" y="195454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Elfogadható jövedelmek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219573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EEDEFB-22E1-459F-BD75-34EC1C17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4787"/>
            <a:ext cx="7596335" cy="62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49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91680" y="195454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Elfogadható jövedelmek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219573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8707EF-8762-4C05-98B7-358D9589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7"/>
            <a:ext cx="7560839" cy="615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090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91680" y="195454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Elfogadható jövedelmek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9F6C540-81DC-4EF4-8CD6-A565227D764C}"/>
              </a:ext>
            </a:extLst>
          </p:cNvPr>
          <p:cNvSpPr txBox="1"/>
          <p:nvPr/>
        </p:nvSpPr>
        <p:spPr>
          <a:xfrm>
            <a:off x="219573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202E62-3490-4DBA-BBC3-98AD0784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20" y="564785"/>
            <a:ext cx="7560840" cy="62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06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19672" y="193040"/>
            <a:ext cx="2963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Bankszámlacsomagok</a:t>
            </a:r>
          </a:p>
          <a:p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657356-B71F-46CE-A840-A77D69B2F4D8}"/>
              </a:ext>
            </a:extLst>
          </p:cNvPr>
          <p:cNvSpPr txBox="1">
            <a:spLocks/>
          </p:cNvSpPr>
          <p:nvPr/>
        </p:nvSpPr>
        <p:spPr>
          <a:xfrm>
            <a:off x="1475656" y="620688"/>
            <a:ext cx="7730616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Tudjuk, hogy anyagi lehetőségeink nem egyformák</a:t>
            </a:r>
          </a:p>
          <a:p>
            <a:r>
              <a:rPr lang="hu-HU" sz="1800" dirty="0"/>
              <a:t>Mindeközben a </a:t>
            </a:r>
            <a:r>
              <a:rPr lang="hu-HU" sz="1800" dirty="0" err="1"/>
              <a:t>MagNet</a:t>
            </a:r>
            <a:r>
              <a:rPr lang="hu-HU" sz="1800" dirty="0"/>
              <a:t> Bank egyik legfontosabb értéke az átlátható banki működés</a:t>
            </a:r>
          </a:p>
          <a:p>
            <a:r>
              <a:rPr lang="hu-HU" sz="1800" dirty="0"/>
              <a:t>Ezért Magyarországon egyedülállóan bevezettük a becsületkasszás havi díjat</a:t>
            </a:r>
          </a:p>
          <a:p>
            <a:r>
              <a:rPr lang="hu-HU" sz="1800" dirty="0"/>
              <a:t>A Becsületkassza lehetővé teszi lakossági ügyfeleink számára, hogy annyit fizessenek a számlavezetésért, amennyit jónak látnak</a:t>
            </a:r>
          </a:p>
          <a:p>
            <a:r>
              <a:rPr lang="hu-HU" sz="1800" dirty="0"/>
              <a:t>0 - 1 000 forint között választhatnak egy általuk méltányosnak tartott összeget számlavezetésükért cserébe</a:t>
            </a:r>
          </a:p>
          <a:p>
            <a:pPr marL="0" indent="0">
              <a:buNone/>
            </a:pPr>
            <a:r>
              <a:rPr lang="hu-HU" sz="1800" u="sng" dirty="0"/>
              <a:t>Számlatípusaink:</a:t>
            </a:r>
          </a:p>
          <a:p>
            <a:pPr lvl="1"/>
            <a:r>
              <a:rPr lang="hu-HU" sz="1600" b="1" dirty="0"/>
              <a:t>Általános</a:t>
            </a:r>
            <a:r>
              <a:rPr lang="hu-HU" sz="1600" dirty="0"/>
              <a:t>: minimális számlaforgalmat bonyolító ügyfelek részére, 0 forintos számlavezetési díjjal</a:t>
            </a:r>
          </a:p>
          <a:p>
            <a:pPr lvl="1"/>
            <a:r>
              <a:rPr lang="hu-HU" sz="1600" b="1" dirty="0"/>
              <a:t>Csillag</a:t>
            </a:r>
            <a:r>
              <a:rPr lang="hu-HU" sz="1600" dirty="0"/>
              <a:t>: átlagos számlaforgalmat bonyolító ügyfelek részére, akik kedvező díjak mellett maguk szeretnék megválasztani, mekkora számlavezetési díjat fizetnek – külön feltételek teljesítése nélkül!</a:t>
            </a:r>
          </a:p>
          <a:p>
            <a:pPr lvl="1"/>
            <a:r>
              <a:rPr lang="hu-HU" sz="1600" b="1" dirty="0"/>
              <a:t>Diamond</a:t>
            </a:r>
            <a:r>
              <a:rPr lang="hu-HU" sz="1600" dirty="0"/>
              <a:t>: az egyik legkedvezőbb kondíciókkal rendelkező számlacsomagunk, amelyet bizonyos feltételek teljesítése mellett vehetnek igénybe ügyfeleink</a:t>
            </a:r>
          </a:p>
          <a:p>
            <a:pPr lvl="1"/>
            <a:r>
              <a:rPr lang="hu-HU" sz="1600" b="1" dirty="0" err="1"/>
              <a:t>Házhozszámla</a:t>
            </a:r>
            <a:r>
              <a:rPr lang="hu-HU" sz="1600" dirty="0"/>
              <a:t>: online számlanyitás azon ügyfelek számára, akik nem szeretnek bankfiókba járni, és el szeretnék felejteni a papíralapú ügyintézést – jelentős kedvezmények mellett!</a:t>
            </a:r>
          </a:p>
          <a:p>
            <a:pPr lvl="1"/>
            <a:r>
              <a:rPr lang="hu-HU" sz="1600" b="1" dirty="0"/>
              <a:t>Alapszámla</a:t>
            </a:r>
            <a:r>
              <a:rPr lang="hu-HU" sz="1600" dirty="0"/>
              <a:t>: a havi számlavezetési díj (jelenleg 1 665 Ft) megfizetése mellett díjmentesen igénybe vehetőek a vonatkozó jogszabályban meghatározott kedvezmények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400660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111C4C-BD93-41A5-B4EA-0C9E21CEBB3C}"/>
              </a:ext>
            </a:extLst>
          </p:cNvPr>
          <p:cNvSpPr txBox="1"/>
          <p:nvPr/>
        </p:nvSpPr>
        <p:spPr>
          <a:xfrm>
            <a:off x="1619672" y="260648"/>
            <a:ext cx="23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Érdekes ügyletek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E5798FE0-523A-4AF2-B053-55DB597DCBDC}"/>
              </a:ext>
            </a:extLst>
          </p:cNvPr>
          <p:cNvSpPr txBox="1">
            <a:spLocks/>
          </p:cNvSpPr>
          <p:nvPr/>
        </p:nvSpPr>
        <p:spPr>
          <a:xfrm>
            <a:off x="1584432" y="836712"/>
            <a:ext cx="7567074" cy="489654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/>
              <a:t>Szabadfelhasználású jelzáloghitel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/>
              <a:t>Igény:</a:t>
            </a:r>
          </a:p>
          <a:p>
            <a:endParaRPr lang="hu-HU" b="1" dirty="0"/>
          </a:p>
          <a:p>
            <a:r>
              <a:rPr lang="hu-HU" b="1" dirty="0"/>
              <a:t>Hitelösszeg</a:t>
            </a:r>
            <a:r>
              <a:rPr lang="hu-HU" dirty="0"/>
              <a:t>: 16.000.000 Ft </a:t>
            </a:r>
          </a:p>
          <a:p>
            <a:r>
              <a:rPr lang="hu-HU" b="1" dirty="0"/>
              <a:t>Futamidő: </a:t>
            </a:r>
            <a:r>
              <a:rPr lang="hu-HU" dirty="0"/>
              <a:t>180 hónap </a:t>
            </a:r>
          </a:p>
          <a:p>
            <a:r>
              <a:rPr lang="hu-HU" b="1" dirty="0"/>
              <a:t>JTM: </a:t>
            </a:r>
            <a:r>
              <a:rPr lang="hu-HU" dirty="0"/>
              <a:t>35,96%, </a:t>
            </a:r>
            <a:r>
              <a:rPr lang="hu-HU" b="1" dirty="0"/>
              <a:t>LTV:</a:t>
            </a:r>
            <a:r>
              <a:rPr lang="hu-HU" dirty="0"/>
              <a:t>48,93%</a:t>
            </a:r>
          </a:p>
          <a:p>
            <a:r>
              <a:rPr lang="hu-HU" b="1" dirty="0"/>
              <a:t>Hitelcél:</a:t>
            </a:r>
            <a:r>
              <a:rPr lang="hu-HU" dirty="0"/>
              <a:t> nyaraló vásárlás</a:t>
            </a:r>
          </a:p>
          <a:p>
            <a:r>
              <a:rPr lang="hu-HU" b="1" dirty="0"/>
              <a:t>Fedezet:</a:t>
            </a:r>
          </a:p>
          <a:p>
            <a:pPr lvl="1"/>
            <a:r>
              <a:rPr lang="hu-HU" sz="3300" dirty="0"/>
              <a:t>Budakalász – külterületi ingatlan</a:t>
            </a:r>
          </a:p>
          <a:p>
            <a:pPr lvl="1"/>
            <a:r>
              <a:rPr lang="hu-HU" sz="3300" dirty="0"/>
              <a:t>Dokumentumok alapján az ingatlan vélhetően ÉMI engedéllyel rendelkezik, de az ügyfél az építés óta eltelt idő miatt nem tudja beszerezni</a:t>
            </a:r>
          </a:p>
          <a:p>
            <a:r>
              <a:rPr lang="hu-HU" b="1" dirty="0"/>
              <a:t>Ügyfél:</a:t>
            </a:r>
          </a:p>
          <a:p>
            <a:pPr lvl="1"/>
            <a:r>
              <a:rPr lang="hu-HU" sz="3300" dirty="0"/>
              <a:t>Egyéni ügyvédként dolgozik</a:t>
            </a:r>
          </a:p>
          <a:p>
            <a:pPr lvl="1"/>
            <a:r>
              <a:rPr lang="hu-HU" sz="3300" dirty="0"/>
              <a:t>Elvált két eltartottja van</a:t>
            </a:r>
          </a:p>
          <a:p>
            <a:pPr lvl="1"/>
            <a:r>
              <a:rPr lang="hu-HU" sz="3300" dirty="0"/>
              <a:t>A Jövedelem NAV jövedelemigazolás és adóbevallás alapján került meghatározásra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1A7F174-FFE7-4DE9-B492-72FD4CC291E0}"/>
              </a:ext>
            </a:extLst>
          </p:cNvPr>
          <p:cNvSpPr txBox="1"/>
          <p:nvPr/>
        </p:nvSpPr>
        <p:spPr>
          <a:xfrm>
            <a:off x="1619672" y="5914911"/>
            <a:ext cx="724334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Az ingatlan értékbecslés igazolta a fedezeti ingatlan elfogadhatóságát, az eredetileg igényelt 16M Ft-os hitelösszeg csökkentésre került 14M Ft-ra.</a:t>
            </a:r>
          </a:p>
        </p:txBody>
      </p:sp>
    </p:spTree>
    <p:extLst>
      <p:ext uri="{BB962C8B-B14F-4D97-AF65-F5344CB8AC3E}">
        <p14:creationId xmlns:p14="http://schemas.microsoft.com/office/powerpoint/2010/main" val="690186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7B2EC36A-1147-48AE-8706-606409E762CC}"/>
              </a:ext>
            </a:extLst>
          </p:cNvPr>
          <p:cNvSpPr txBox="1">
            <a:spLocks/>
          </p:cNvSpPr>
          <p:nvPr/>
        </p:nvSpPr>
        <p:spPr>
          <a:xfrm>
            <a:off x="1547664" y="908720"/>
            <a:ext cx="7423058" cy="46085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/>
              <a:t>Lakásvásárlási hitel</a:t>
            </a:r>
          </a:p>
          <a:p>
            <a:endParaRPr lang="hu-HU" b="1" dirty="0"/>
          </a:p>
          <a:p>
            <a:r>
              <a:rPr lang="hu-HU" b="1" dirty="0"/>
              <a:t>Hitelösszeg: </a:t>
            </a:r>
            <a:r>
              <a:rPr lang="hu-HU" dirty="0"/>
              <a:t>20.000.000 Ft</a:t>
            </a:r>
          </a:p>
          <a:p>
            <a:r>
              <a:rPr lang="hu-HU" b="1" dirty="0"/>
              <a:t>Futamidő:</a:t>
            </a:r>
            <a:r>
              <a:rPr lang="hu-HU" dirty="0"/>
              <a:t> 120 hónap</a:t>
            </a:r>
          </a:p>
          <a:p>
            <a:r>
              <a:rPr lang="hu-HU" b="1" dirty="0"/>
              <a:t>JTM:</a:t>
            </a:r>
            <a:r>
              <a:rPr lang="hu-HU" dirty="0"/>
              <a:t> 13,19%, </a:t>
            </a:r>
            <a:r>
              <a:rPr lang="hu-HU" b="1" dirty="0"/>
              <a:t>LTV:</a:t>
            </a:r>
            <a:r>
              <a:rPr lang="hu-HU" dirty="0"/>
              <a:t> 72,02%</a:t>
            </a:r>
          </a:p>
          <a:p>
            <a:r>
              <a:rPr lang="hu-HU" b="1" dirty="0"/>
              <a:t>Hitelcél:</a:t>
            </a:r>
            <a:r>
              <a:rPr lang="hu-HU" dirty="0"/>
              <a:t> új lakás vásárlás, az ügyfél kiadásra vásárolja az ingatlant</a:t>
            </a:r>
          </a:p>
          <a:p>
            <a:r>
              <a:rPr lang="hu-HU" b="1" dirty="0"/>
              <a:t>Ügyfél: </a:t>
            </a:r>
          </a:p>
          <a:p>
            <a:pPr lvl="1"/>
            <a:r>
              <a:rPr lang="hu-HU" dirty="0"/>
              <a:t>Egyedüli kötelezett az ügyben</a:t>
            </a:r>
          </a:p>
          <a:p>
            <a:pPr lvl="1"/>
            <a:r>
              <a:rPr lang="hu-HU" dirty="0"/>
              <a:t>Londonban dolgozik 2017.07.10. óta dolgozik határozatlan munkaviszonyban </a:t>
            </a:r>
            <a:r>
              <a:rPr lang="hu-HU" dirty="0" err="1"/>
              <a:t>Croupier</a:t>
            </a:r>
            <a:r>
              <a:rPr lang="hu-HU" dirty="0"/>
              <a:t>, Asztalfelügyelőként, korábban határozott szerződések.</a:t>
            </a:r>
          </a:p>
          <a:p>
            <a:pPr lvl="1"/>
            <a:r>
              <a:rPr lang="hu-HU" dirty="0"/>
              <a:t>Dokumentumok alapján ügyfél 2015 óta dolgozik Londonban. Évente 5-6 alkalommal jön haza </a:t>
            </a:r>
          </a:p>
          <a:p>
            <a:pPr lvl="1"/>
            <a:r>
              <a:rPr lang="hu-HU" dirty="0"/>
              <a:t>Jövedelem igazolás külföldi adóhatóság által kiállított dokumentum alapján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352CCE4-4E36-401A-8641-D060C77A422A}"/>
              </a:ext>
            </a:extLst>
          </p:cNvPr>
          <p:cNvSpPr txBox="1"/>
          <p:nvPr/>
        </p:nvSpPr>
        <p:spPr>
          <a:xfrm>
            <a:off x="1619672" y="260648"/>
            <a:ext cx="23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Érdekes ügyletek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23E19FE-73B6-47FD-990F-D95E1715B03E}"/>
              </a:ext>
            </a:extLst>
          </p:cNvPr>
          <p:cNvSpPr txBox="1"/>
          <p:nvPr/>
        </p:nvSpPr>
        <p:spPr>
          <a:xfrm>
            <a:off x="1619672" y="5809887"/>
            <a:ext cx="742305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Buy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– külföldi hivatalos dokumentumokkal alátámasztott jövedelem, </a:t>
            </a:r>
            <a:r>
              <a:rPr lang="hu-HU" dirty="0" err="1"/>
              <a:t>max</a:t>
            </a:r>
            <a:r>
              <a:rPr lang="hu-HU" dirty="0"/>
              <a:t>. 10 éves futamidővel lakáscélú hitelként elfogadható</a:t>
            </a:r>
          </a:p>
        </p:txBody>
      </p:sp>
    </p:spTree>
    <p:extLst>
      <p:ext uri="{BB962C8B-B14F-4D97-AF65-F5344CB8AC3E}">
        <p14:creationId xmlns:p14="http://schemas.microsoft.com/office/powerpoint/2010/main" val="175265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44000" cy="70466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D0CD09D-4721-4DD1-872D-696703F479A9}"/>
              </a:ext>
            </a:extLst>
          </p:cNvPr>
          <p:cNvSpPr txBox="1"/>
          <p:nvPr/>
        </p:nvSpPr>
        <p:spPr>
          <a:xfrm>
            <a:off x="1619672" y="260648"/>
            <a:ext cx="234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Érdekes ügyletek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37AF3304-68C0-47C4-8918-2179D91EFE21}"/>
              </a:ext>
            </a:extLst>
          </p:cNvPr>
          <p:cNvSpPr txBox="1">
            <a:spLocks/>
          </p:cNvSpPr>
          <p:nvPr/>
        </p:nvSpPr>
        <p:spPr>
          <a:xfrm>
            <a:off x="1475656" y="1052736"/>
            <a:ext cx="7423058" cy="4017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/>
              <a:t>Lakásvásárlási hitel</a:t>
            </a:r>
          </a:p>
          <a:p>
            <a:pPr marL="0" indent="0">
              <a:buNone/>
            </a:pPr>
            <a:endParaRPr lang="hu-HU" sz="1800" b="1" dirty="0"/>
          </a:p>
          <a:p>
            <a:r>
              <a:rPr lang="hu-HU" sz="1800" b="1" dirty="0"/>
              <a:t>Hitelösszeg:</a:t>
            </a:r>
            <a:r>
              <a:rPr lang="hu-HU" sz="1800" dirty="0"/>
              <a:t> 15.375.000 Ft</a:t>
            </a:r>
          </a:p>
          <a:p>
            <a:r>
              <a:rPr lang="hu-HU" sz="1800" b="1" dirty="0"/>
              <a:t>Futamidő:</a:t>
            </a:r>
            <a:r>
              <a:rPr lang="hu-HU" sz="1800" dirty="0"/>
              <a:t> 180 hónap</a:t>
            </a:r>
          </a:p>
          <a:p>
            <a:r>
              <a:rPr lang="hu-HU" sz="1800" b="1" dirty="0"/>
              <a:t>JTM:</a:t>
            </a:r>
            <a:r>
              <a:rPr lang="hu-HU" sz="1800" dirty="0"/>
              <a:t> 32,89%, </a:t>
            </a:r>
            <a:r>
              <a:rPr lang="hu-HU" sz="1800" b="1" dirty="0"/>
              <a:t>LTV: </a:t>
            </a:r>
            <a:r>
              <a:rPr lang="hu-HU" sz="1800" dirty="0"/>
              <a:t>74,64%</a:t>
            </a:r>
          </a:p>
          <a:p>
            <a:r>
              <a:rPr lang="hu-HU" sz="1800" b="1" dirty="0"/>
              <a:t>Hitelcél:</a:t>
            </a:r>
            <a:r>
              <a:rPr lang="hu-HU" sz="1800" dirty="0"/>
              <a:t> használt lakás vásárlás</a:t>
            </a:r>
          </a:p>
          <a:p>
            <a:r>
              <a:rPr lang="hu-HU" sz="1800" b="1" dirty="0"/>
              <a:t>Fedezet:</a:t>
            </a:r>
            <a:r>
              <a:rPr lang="hu-HU" sz="1800" dirty="0"/>
              <a:t> </a:t>
            </a:r>
          </a:p>
          <a:p>
            <a:pPr lvl="1"/>
            <a:r>
              <a:rPr lang="hu-HU" sz="1800" dirty="0"/>
              <a:t>Vásárlás után kiadási célra szánja az ügyfél </a:t>
            </a:r>
          </a:p>
          <a:p>
            <a:r>
              <a:rPr lang="hu-HU" sz="1800" b="1" dirty="0"/>
              <a:t>Ügyfél:</a:t>
            </a:r>
            <a:r>
              <a:rPr lang="hu-HU" sz="1800" dirty="0"/>
              <a:t> </a:t>
            </a:r>
            <a:endParaRPr lang="hu-HU" sz="1800" b="1" dirty="0"/>
          </a:p>
          <a:p>
            <a:pPr lvl="1"/>
            <a:r>
              <a:rPr lang="hu-HU" sz="1800" b="1" dirty="0"/>
              <a:t>Olasz állampolgár, devizakülföldi</a:t>
            </a:r>
          </a:p>
          <a:p>
            <a:pPr lvl="1"/>
            <a:r>
              <a:rPr lang="hu-HU" sz="1800" b="1" dirty="0"/>
              <a:t>Jövedelme: Magyarországon egyéni vállalkozó + véglegesített olasz rokkantsági nyugdíj</a:t>
            </a:r>
          </a:p>
          <a:p>
            <a:pPr lvl="1"/>
            <a:r>
              <a:rPr lang="hu-HU" sz="1800" dirty="0"/>
              <a:t>A vállalkozói jövedelmét NAV jövedelemigazolás és adóbevallás alapján még az olasz nyugdíját külföldi nyugdíjhatározat alapján határoztuk meg.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2965C77-42C3-4C2E-8ED8-4B02FA9FF3E3}"/>
              </a:ext>
            </a:extLst>
          </p:cNvPr>
          <p:cNvSpPr txBox="1"/>
          <p:nvPr/>
        </p:nvSpPr>
        <p:spPr>
          <a:xfrm>
            <a:off x="1622106" y="5931955"/>
            <a:ext cx="727660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Egyedi elbírálás alapján devizakülföldi, igazolt külföldi jövedelemmel elfogadható</a:t>
            </a:r>
          </a:p>
        </p:txBody>
      </p:sp>
    </p:spTree>
    <p:extLst>
      <p:ext uri="{BB962C8B-B14F-4D97-AF65-F5344CB8AC3E}">
        <p14:creationId xmlns:p14="http://schemas.microsoft.com/office/powerpoint/2010/main" val="2676452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1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579104" y="245518"/>
            <a:ext cx="2340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Érdekes ügyletek</a:t>
            </a:r>
          </a:p>
          <a:p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16AE660-954C-4A3F-844C-EAA5A2CE09AD}"/>
              </a:ext>
            </a:extLst>
          </p:cNvPr>
          <p:cNvSpPr txBox="1">
            <a:spLocks/>
          </p:cNvSpPr>
          <p:nvPr/>
        </p:nvSpPr>
        <p:spPr>
          <a:xfrm>
            <a:off x="1547664" y="1240451"/>
            <a:ext cx="7855106" cy="43770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Hitelösszeg:</a:t>
            </a:r>
            <a:r>
              <a:rPr lang="hu-HU" dirty="0"/>
              <a:t> 21.500.000 Ft / 300 hónap / törlesztés: 140.158 Ft</a:t>
            </a:r>
          </a:p>
          <a:p>
            <a:r>
              <a:rPr lang="hu-HU" b="1" dirty="0"/>
              <a:t>Adós:</a:t>
            </a:r>
            <a:r>
              <a:rPr lang="hu-HU" dirty="0"/>
              <a:t> 2012.02.01. óta határozatlan munkaviszonyban fejlesztő mérnök.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     Jövedelem 342.000 Ft</a:t>
            </a:r>
          </a:p>
          <a:p>
            <a:r>
              <a:rPr lang="hu-HU" b="1" dirty="0"/>
              <a:t>Adóstársak:</a:t>
            </a:r>
            <a:r>
              <a:rPr lang="hu-HU" dirty="0"/>
              <a:t> szülők, jövedelmet nem igazolnak</a:t>
            </a:r>
          </a:p>
          <a:p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u="sng" dirty="0"/>
              <a:t>Ügylettel kapcsolatos problémák:</a:t>
            </a:r>
          </a:p>
          <a:p>
            <a:pPr>
              <a:buFont typeface="+mj-lt"/>
              <a:buAutoNum type="arabicPeriod"/>
            </a:pPr>
            <a:r>
              <a:rPr lang="hu-HU" dirty="0"/>
              <a:t>Fedezeti ingatlan végrehajtás alatt áll, ezen terhet szeretnék kiváltani az ügyfelek, utána értékesíteni tervezik az ingatlant (korábban több sikertelen próbálkozás)</a:t>
            </a:r>
          </a:p>
          <a:p>
            <a:pPr>
              <a:buFont typeface="+mj-lt"/>
              <a:buAutoNum type="arabicPeriod"/>
            </a:pPr>
            <a:r>
              <a:rPr lang="hu-HU" dirty="0"/>
              <a:t>Végrehajtott hitelben vélhetően adós testvére és férje szerepeltek korábban</a:t>
            </a:r>
          </a:p>
          <a:p>
            <a:pPr>
              <a:buFont typeface="+mj-lt"/>
              <a:buAutoNum type="arabicPeriod"/>
            </a:pPr>
            <a:r>
              <a:rPr lang="hu-HU" dirty="0"/>
              <a:t>A kiváltandó követelés  már egyszer értékesítésre került</a:t>
            </a:r>
          </a:p>
          <a:p>
            <a:pPr>
              <a:buFont typeface="+mj-lt"/>
              <a:buAutoNum type="arabicPeriod"/>
            </a:pPr>
            <a:r>
              <a:rPr lang="hu-HU" dirty="0"/>
              <a:t>Adós lejáratkor 76 szülők pedig 90 év fölött lennének</a:t>
            </a:r>
          </a:p>
          <a:p>
            <a:pPr>
              <a:buFont typeface="+mj-lt"/>
              <a:buAutoNum type="arabicPeriod"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65B6C51-B83A-40B1-AEED-56906F018FB4}"/>
              </a:ext>
            </a:extLst>
          </p:cNvPr>
          <p:cNvSpPr txBox="1"/>
          <p:nvPr/>
        </p:nvSpPr>
        <p:spPr>
          <a:xfrm>
            <a:off x="1668545" y="5693789"/>
            <a:ext cx="739061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fedezeti ingatlanon bejegyzett végrehajtási jog elutasítási indok</a:t>
            </a:r>
          </a:p>
        </p:txBody>
      </p:sp>
    </p:spTree>
    <p:extLst>
      <p:ext uri="{BB962C8B-B14F-4D97-AF65-F5344CB8AC3E}">
        <p14:creationId xmlns:p14="http://schemas.microsoft.com/office/powerpoint/2010/main" val="27826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D6251B4-40CB-43DE-991E-3FCFD1F9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56277E7-B4A2-43F2-9B03-7ED60FDCD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31101"/>
          <a:stretch/>
        </p:blipFill>
        <p:spPr>
          <a:xfrm>
            <a:off x="2627784" y="1124744"/>
            <a:ext cx="4994201" cy="5107868"/>
          </a:xfrm>
          <a:prstGeom prst="roundRect">
            <a:avLst>
              <a:gd name="adj" fmla="val 9729"/>
            </a:avLst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89E8B6C-29A0-4D5A-B01C-EFE882A20E53}"/>
              </a:ext>
            </a:extLst>
          </p:cNvPr>
          <p:cNvSpPr txBox="1"/>
          <p:nvPr/>
        </p:nvSpPr>
        <p:spPr>
          <a:xfrm>
            <a:off x="1619672" y="188640"/>
            <a:ext cx="650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AZ ÜZLETI KÖRNYEZET LASSAN, DE VÁLTOZIK…</a:t>
            </a:r>
          </a:p>
        </p:txBody>
      </p:sp>
    </p:spTree>
    <p:extLst>
      <p:ext uri="{BB962C8B-B14F-4D97-AF65-F5344CB8AC3E}">
        <p14:creationId xmlns:p14="http://schemas.microsoft.com/office/powerpoint/2010/main" val="12431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19672" y="193040"/>
            <a:ext cx="2340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Érdekes ügyletek</a:t>
            </a:r>
          </a:p>
          <a:p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657356-B71F-46CE-A840-A77D69B2F4D8}"/>
              </a:ext>
            </a:extLst>
          </p:cNvPr>
          <p:cNvSpPr txBox="1">
            <a:spLocks/>
          </p:cNvSpPr>
          <p:nvPr/>
        </p:nvSpPr>
        <p:spPr>
          <a:xfrm>
            <a:off x="1475656" y="692696"/>
            <a:ext cx="7730616" cy="44644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b="1" dirty="0"/>
              <a:t>Hitelkiváltás</a:t>
            </a:r>
          </a:p>
          <a:p>
            <a:endParaRPr lang="hu-HU" sz="1800" b="1" dirty="0"/>
          </a:p>
          <a:p>
            <a:r>
              <a:rPr lang="hu-HU" sz="1800" b="1" dirty="0"/>
              <a:t>Hitelösszeg:</a:t>
            </a:r>
            <a:r>
              <a:rPr lang="hu-HU" sz="1800" dirty="0"/>
              <a:t> </a:t>
            </a:r>
          </a:p>
          <a:p>
            <a:pPr lvl="1"/>
            <a:r>
              <a:rPr lang="hu-HU" sz="1800" dirty="0"/>
              <a:t>Kiváltás: 9.900.000 Ft / 180 hónap / törlesztés: 80.760 Ft</a:t>
            </a:r>
          </a:p>
          <a:p>
            <a:pPr lvl="1"/>
            <a:r>
              <a:rPr lang="hu-HU" sz="1800" dirty="0"/>
              <a:t>Felújítás: 8.000.000 Ft / 180 hónap / törlesztés: 63.130 Ft</a:t>
            </a:r>
          </a:p>
          <a:p>
            <a:r>
              <a:rPr lang="hu-HU" sz="1800" b="1" dirty="0"/>
              <a:t>Adós:</a:t>
            </a:r>
            <a:r>
              <a:rPr lang="hu-HU" sz="1800" dirty="0"/>
              <a:t> határozott munkaviszonyban dolgozó ápoló, mellette rokkant nyugdíjas</a:t>
            </a:r>
          </a:p>
          <a:p>
            <a:r>
              <a:rPr lang="hu-HU" sz="1800" b="1" dirty="0"/>
              <a:t>Adóstárs 1</a:t>
            </a:r>
            <a:r>
              <a:rPr lang="hu-HU" sz="1800" dirty="0"/>
              <a:t>.: 2015.12.07. óta határozatlan munkaviszonyban adminisztrátor</a:t>
            </a:r>
          </a:p>
          <a:p>
            <a:r>
              <a:rPr lang="hu-HU" sz="1800" b="1" dirty="0"/>
              <a:t>Adóstárs 2</a:t>
            </a:r>
            <a:r>
              <a:rPr lang="hu-HU" sz="1800" dirty="0"/>
              <a:t>.:2016.11.23. óta határozatlan munkaviszonyban operátor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u="sng" dirty="0"/>
              <a:t>Ügylettel kapcsolatos problémák:</a:t>
            </a:r>
          </a:p>
          <a:p>
            <a:r>
              <a:rPr lang="hu-HU" sz="1800" dirty="0"/>
              <a:t>Fedezeti ingatlan nem szerepel a banki település listán </a:t>
            </a:r>
          </a:p>
          <a:p>
            <a:r>
              <a:rPr lang="hu-HU" sz="1800" dirty="0"/>
              <a:t>Ügyfeleknek összesen 5 passzív KHR státuszú rendezett tartozásuk van és jelenleg is 5 kérelmet szeretnének kiváltani</a:t>
            </a:r>
          </a:p>
          <a:p>
            <a:r>
              <a:rPr lang="hu-HU" sz="1800" dirty="0"/>
              <a:t>Passzív státuszú korábbi hiteleiket a jelenleg kiváltandó hitelekből rendezték </a:t>
            </a:r>
          </a:p>
          <a:p>
            <a:r>
              <a:rPr lang="hu-HU" sz="1800" dirty="0"/>
              <a:t>Felújítási munkálatokban több felújításba nem tartozó munkálat pl.: kertépítés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D0FEFB9-B669-4E4A-B562-EC66C63D9128}"/>
              </a:ext>
            </a:extLst>
          </p:cNvPr>
          <p:cNvSpPr txBox="1"/>
          <p:nvPr/>
        </p:nvSpPr>
        <p:spPr>
          <a:xfrm>
            <a:off x="1677971" y="5982150"/>
            <a:ext cx="721450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Jövedelemmel bevont adósok esetében passzív KHR státusz elutasítási indok</a:t>
            </a:r>
          </a:p>
        </p:txBody>
      </p:sp>
    </p:spTree>
    <p:extLst>
      <p:ext uri="{BB962C8B-B14F-4D97-AF65-F5344CB8AC3E}">
        <p14:creationId xmlns:p14="http://schemas.microsoft.com/office/powerpoint/2010/main" val="4081245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19672" y="193040"/>
            <a:ext cx="408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Mikro</a:t>
            </a:r>
            <a:r>
              <a:rPr lang="hu-HU" sz="2400" b="1" dirty="0"/>
              <a:t>- és kisvállalati termékek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657356-B71F-46CE-A840-A77D69B2F4D8}"/>
              </a:ext>
            </a:extLst>
          </p:cNvPr>
          <p:cNvSpPr txBox="1">
            <a:spLocks/>
          </p:cNvSpPr>
          <p:nvPr/>
        </p:nvSpPr>
        <p:spPr>
          <a:xfrm>
            <a:off x="1475656" y="620688"/>
            <a:ext cx="7730616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600" dirty="0"/>
          </a:p>
          <a:p>
            <a:endParaRPr lang="hu-HU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E960B3-5476-4BB8-893F-C646366F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29456"/>
            <a:ext cx="6408712" cy="372381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1A254D-EDC6-44AE-A2A1-F4D0B6FB8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7" y="4362038"/>
            <a:ext cx="6408712" cy="22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6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19672" y="193040"/>
            <a:ext cx="408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Mikro</a:t>
            </a:r>
            <a:r>
              <a:rPr lang="hu-HU" sz="2400" b="1" dirty="0"/>
              <a:t>- és kisvállalati termékek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8657356-B71F-46CE-A840-A77D69B2F4D8}"/>
              </a:ext>
            </a:extLst>
          </p:cNvPr>
          <p:cNvSpPr txBox="1">
            <a:spLocks/>
          </p:cNvSpPr>
          <p:nvPr/>
        </p:nvSpPr>
        <p:spPr>
          <a:xfrm>
            <a:off x="1475656" y="620688"/>
            <a:ext cx="7730616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600" dirty="0"/>
          </a:p>
          <a:p>
            <a:endParaRPr lang="hu-HU" sz="1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EE54DE3-6691-4A9B-B178-FE25944E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92696"/>
            <a:ext cx="6787671" cy="375012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6AC3E8E-12EE-4786-996F-C5BB4D504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264" y="4442816"/>
            <a:ext cx="6800079" cy="15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6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3602600" y="2420888"/>
            <a:ext cx="3400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>
                <a:solidFill>
                  <a:srgbClr val="002060"/>
                </a:solidFill>
              </a:rPr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373117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589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Hitelszerződést megelőző kötelező szóbeli tájékoztatás elemei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C64E41-6980-401C-A711-F3521C727EF1}"/>
              </a:ext>
            </a:extLst>
          </p:cNvPr>
          <p:cNvSpPr txBox="1"/>
          <p:nvPr/>
        </p:nvSpPr>
        <p:spPr>
          <a:xfrm>
            <a:off x="1835696" y="1124744"/>
            <a:ext cx="6624736" cy="387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altLang="hu-HU" sz="1200" dirty="0"/>
              <a:t>A jogszabály alapján </a:t>
            </a:r>
            <a:r>
              <a:rPr lang="hu-HU" altLang="hu-HU" sz="1200" b="1" dirty="0"/>
              <a:t>minden ügyfelet szóban </a:t>
            </a:r>
            <a:r>
              <a:rPr lang="hu-HU" altLang="hu-HU" sz="1200" dirty="0"/>
              <a:t>kötelezően tájékoztatni kell a következőkről: 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az igényelhető hitel lehetséges összegéről,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kamatozás módjáról (fix kamatozású, referencia-kamatlábhoz kötött, vagy kamatperiódusokban rögzített) és a kamat módosításának lehetőségéről,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reprezentatívnak tekinthető teljes hiteldíj mutatóról,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törlesztő részletek összegéről és a törlesztés gyakoriságáról, valamint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altLang="hu-HU" sz="1200" dirty="0"/>
              <a:t>a hitel választható </a:t>
            </a:r>
            <a:r>
              <a:rPr lang="hu-HU" altLang="hu-HU" sz="1200" dirty="0" err="1"/>
              <a:t>futamidejéről</a:t>
            </a:r>
            <a:r>
              <a:rPr lang="hu-HU" altLang="hu-HU" sz="1200" dirty="0"/>
              <a:t>.</a:t>
            </a:r>
          </a:p>
          <a:p>
            <a:pPr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altLang="hu-HU" sz="1200" dirty="0"/>
              <a:t>A fogyasztó </a:t>
            </a:r>
            <a:r>
              <a:rPr lang="hu-HU" altLang="hu-HU" sz="1200" b="1" dirty="0"/>
              <a:t>lehetőségeinek felmérése </a:t>
            </a:r>
            <a:r>
              <a:rPr lang="hu-HU" altLang="hu-HU" sz="1200" dirty="0"/>
              <a:t>érdekében tájékoztatást kell adni: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jövedelemarányos törlesztő részlet mutatóról,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havi nettó jövedelem igazolásának módjáról,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1200" dirty="0"/>
              <a:t>a havi adósságszolgálat számításának módjáról,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altLang="hu-HU" sz="1200" dirty="0"/>
              <a:t>ingatlanra alapított jelzálogjog fedezete mellett vagy gépjármű vásárlására nyújtandó hitelnél a kitettség értékére vonatkozó előírásról.</a:t>
            </a:r>
          </a:p>
          <a:p>
            <a:pPr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hu-HU" altLang="hu-HU" sz="1200" b="1" dirty="0"/>
              <a:t>Kamattípustól függően </a:t>
            </a:r>
            <a:r>
              <a:rPr lang="hu-HU" altLang="hu-HU" sz="1200" dirty="0"/>
              <a:t>az alábbiakról kell tájékoztatni: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hu-HU" altLang="hu-HU" sz="1200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BEE6991-B702-4796-936C-592D43ED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581128"/>
            <a:ext cx="7272808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2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589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Hitelszerződést megelőző kötelező szóbeli tájékoztatás elemei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C64E41-6980-401C-A711-F3521C727EF1}"/>
              </a:ext>
            </a:extLst>
          </p:cNvPr>
          <p:cNvSpPr txBox="1"/>
          <p:nvPr/>
        </p:nvSpPr>
        <p:spPr>
          <a:xfrm>
            <a:off x="1907704" y="918012"/>
            <a:ext cx="6624736" cy="651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b="1" dirty="0"/>
              <a:t>Deviza alapú </a:t>
            </a:r>
            <a:r>
              <a:rPr lang="hu-HU" sz="1400" dirty="0"/>
              <a:t>hitelszerződés esetén a következőkről kell tájékoztatni: </a:t>
            </a:r>
          </a:p>
          <a:p>
            <a:pPr marL="361950" lvl="1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Az árfolyamkockázatot a fogyasztó viseli, így a kamat változatlansága esetén is a törlesztő részlet annyi százalékkal változhat (növekedhet vagy csökkenhet), amennyivel az adott deviza </a:t>
            </a:r>
            <a:r>
              <a:rPr lang="hu-HU" sz="1400" dirty="0" err="1"/>
              <a:t>Fhtv</a:t>
            </a:r>
            <a:r>
              <a:rPr lang="hu-HU" sz="1400" dirty="0"/>
              <a:t>. 21/B. §-a szerint meghatározott árfolyama változik.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b="1" dirty="0"/>
              <a:t>A fogyasztónak a hitelszerződés megkötésekor felelősen kell eljárnia, felelős döntést kell hoznia. </a:t>
            </a:r>
            <a:r>
              <a:rPr lang="hu-HU" sz="1400" dirty="0"/>
              <a:t>Ezért fel kell hívni a figyelmet arra, hogy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az ügyfél kizárólag alaposan áttanulmányozott és megértett hitelszerződést írjon alá,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az ügyfél pénzügyi teljesítőképességének romlása, pl. a rendszeres jövedelmének csökkenése vagy más rendkívüli kiadás felmerülése nem mentesíti a hitelszerződésben foglaltak teljesítése alól,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fizetési nehézség esetén az ügyfél mielőbb tájékoztassa a bankot, annak érdekében, hogy a hitelszerződés felmondásának megelőzése érdekében lehetőség legyen a közös megoldás keresésére,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a lejárt tartozás esetén a szerződésben meghatározott késedelmi kamat kerül felszámításra,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nem szerződésszerű teljesítés esetén a bank a hitelszerződést azonnali hatállyal felmondhatja, amivel a teljes tartozás lejárttá és egy összegben esedékessé válik, illetve a bank a tartozás meg nem fizetése esetén a biztosítékok érvényesítésére jogosult,</a:t>
            </a:r>
          </a:p>
          <a:p>
            <a:pPr marL="3619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hu-HU" sz="1400" dirty="0"/>
              <a:t>a bank által felmondott hitelszerződésből eredő tartozások érvényesítésének költségei is a fogyasztót terhelik, valamint - ha a biztosíték nem elegendő a tartozás rendezésére – az ügyfél jövedelmére, más vagyontárgyára is végrehajtás foganatosítható.</a:t>
            </a:r>
          </a:p>
          <a:p>
            <a:pPr>
              <a:spcAft>
                <a:spcPts val="300"/>
              </a:spcAft>
              <a:defRPr/>
            </a:pPr>
            <a:endParaRPr lang="hu-HU" sz="1400" dirty="0"/>
          </a:p>
          <a:p>
            <a:pPr>
              <a:spcAft>
                <a:spcPts val="300"/>
              </a:spcAft>
              <a:defRPr/>
            </a:pPr>
            <a:r>
              <a:rPr lang="hu-HU" sz="1400" b="1" dirty="0"/>
              <a:t>Az ügyfél aláírásával igazolja, hogy megkapta a szóbeli tájékoztatást.</a:t>
            </a:r>
          </a:p>
          <a:p>
            <a:pPr>
              <a:spcBef>
                <a:spcPct val="0"/>
              </a:spcBef>
              <a:spcAft>
                <a:spcPts val="300"/>
              </a:spcAft>
            </a:pPr>
            <a:endParaRPr lang="hu-HU" altLang="hu-HU" sz="1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5831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4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2051720" y="548680"/>
            <a:ext cx="284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Kötelező tájékoztatás elemei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4F86B04-A133-479E-894C-CF666C515A30}"/>
              </a:ext>
            </a:extLst>
          </p:cNvPr>
          <p:cNvSpPr txBox="1"/>
          <p:nvPr/>
        </p:nvSpPr>
        <p:spPr>
          <a:xfrm>
            <a:off x="1763688" y="1071801"/>
            <a:ext cx="67687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Tx/>
              <a:buNone/>
              <a:defRPr/>
            </a:pPr>
            <a:r>
              <a:rPr lang="hu-HU" sz="2000" b="1" dirty="0"/>
              <a:t>...el kell mondani az ügyfélnek: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Tx/>
              <a:buNone/>
              <a:defRPr/>
            </a:pPr>
            <a:r>
              <a:rPr lang="hu-HU" sz="2000" b="1" dirty="0"/>
              <a:t>Hirdetmény!!!</a:t>
            </a:r>
          </a:p>
          <a:p>
            <a:pPr marL="284163" indent="-284163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Tx/>
              <a:buNone/>
              <a:defRPr/>
            </a:pPr>
            <a:r>
              <a:rPr lang="hu-HU" sz="2000" b="1" u="sng" dirty="0"/>
              <a:t>Jelzálog hitel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törlesztő részlet összege, futamidő</a:t>
            </a:r>
            <a:endParaRPr lang="en-GB" sz="2000" dirty="0"/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törlesztő részlet tartalma (tőke, kamat, </a:t>
            </a:r>
            <a:r>
              <a:rPr lang="hu-HU" sz="2000" dirty="0" err="1"/>
              <a:t>admin</a:t>
            </a:r>
            <a:r>
              <a:rPr lang="hu-HU" sz="2000" dirty="0"/>
              <a:t> díj)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kamatperiódus</a:t>
            </a:r>
            <a:endParaRPr lang="en-GB" sz="2000" dirty="0"/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fizetendő díjak:</a:t>
            </a:r>
          </a:p>
          <a:p>
            <a:pPr marL="814388" lvl="1" indent="-339725" eaLnBrk="0" hangingPunct="0">
              <a:lnSpc>
                <a:spcPct val="90000"/>
              </a:lnSpc>
              <a:spcBef>
                <a:spcPct val="3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kamat mértéke (hogyan, mikor változhat)</a:t>
            </a:r>
            <a:endParaRPr lang="en-GB" sz="2000" dirty="0"/>
          </a:p>
          <a:p>
            <a:pPr marL="814388" lvl="1" indent="-339725" eaLnBrk="0" hangingPunct="0">
              <a:lnSpc>
                <a:spcPct val="90000"/>
              </a:lnSpc>
              <a:spcBef>
                <a:spcPct val="3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adminisztrációs díj mértéke (ha van)</a:t>
            </a:r>
            <a:endParaRPr lang="en-GB" sz="2000" dirty="0"/>
          </a:p>
          <a:p>
            <a:pPr marL="814388" lvl="1" indent="-339725" eaLnBrk="0" hangingPunct="0">
              <a:lnSpc>
                <a:spcPct val="90000"/>
              </a:lnSpc>
              <a:spcBef>
                <a:spcPct val="3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Egyéb költségek( földhivatali eljárás, tulajdoni lap, közjegyzői díj, értékbecslési díj </a:t>
            </a:r>
            <a:r>
              <a:rPr lang="hu-HU" sz="2000" dirty="0" err="1"/>
              <a:t>stb</a:t>
            </a:r>
            <a:r>
              <a:rPr lang="hu-HU" sz="2000" dirty="0"/>
              <a:t>…)</a:t>
            </a:r>
            <a:endParaRPr lang="en-GB" sz="2000" dirty="0"/>
          </a:p>
          <a:p>
            <a:pPr marL="814388" lvl="1" indent="-339725" eaLnBrk="0" hangingPunct="0">
              <a:lnSpc>
                <a:spcPct val="90000"/>
              </a:lnSpc>
              <a:spcBef>
                <a:spcPct val="3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THM mértéke</a:t>
            </a:r>
            <a:endParaRPr lang="en-GB" sz="2000" dirty="0"/>
          </a:p>
          <a:p>
            <a:pPr marL="814388" lvl="1" indent="-339725" eaLnBrk="0" hangingPunct="0">
              <a:lnSpc>
                <a:spcPct val="90000"/>
              </a:lnSpc>
              <a:spcBef>
                <a:spcPct val="3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előtörlesztés lehetősége, díja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767676"/>
              </a:buClr>
              <a:buFont typeface="Wingdings" panose="05000000000000000000" pitchFamily="2" charset="2"/>
              <a:buChar char="Ø"/>
              <a:defRPr/>
            </a:pPr>
            <a:r>
              <a:rPr lang="hu-HU" sz="2000" dirty="0"/>
              <a:t>Kamatkedvezmény feltételei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697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760646" y="8681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Compliance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80E4C95-644D-4D6A-9190-A18A7B8A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56147"/>
            <a:ext cx="7272808" cy="396898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B4F8082-9BBB-48FC-BD8F-1FF8612A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425129"/>
            <a:ext cx="7272808" cy="23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0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559024" y="151154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Csalás megelőzés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7DB77A5-CFFC-451E-A4D5-044E10E8005A}"/>
              </a:ext>
            </a:extLst>
          </p:cNvPr>
          <p:cNvSpPr txBox="1"/>
          <p:nvPr/>
        </p:nvSpPr>
        <p:spPr>
          <a:xfrm>
            <a:off x="1475656" y="520486"/>
            <a:ext cx="766834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/>
              <a:t>M</a:t>
            </a:r>
            <a:r>
              <a:rPr lang="hu-HU" altLang="hu-HU" b="1" dirty="0">
                <a:cs typeface="Arial" pitchFamily="34" charset="0"/>
              </a:rPr>
              <a:t>inden olyan intellektuális visszaélés, amelyet jogtalan vagyoni haszonszerzés céljából, a Bankcsoport folyamatainak, eszközeinek felhasználásával vagy kijátszásával, a Bankcsoport vagy a Bankcsoport ügyfele kárára követnek el.</a:t>
            </a:r>
          </a:p>
          <a:p>
            <a:pPr>
              <a:spcBef>
                <a:spcPct val="50000"/>
              </a:spcBef>
              <a:buClr>
                <a:srgbClr val="004880"/>
              </a:buClr>
              <a:buFontTx/>
              <a:buNone/>
            </a:pPr>
            <a:r>
              <a:rPr lang="hu-HU" altLang="hu-HU" b="1" u="sng" dirty="0">
                <a:solidFill>
                  <a:srgbClr val="C00000"/>
                </a:solidFill>
              </a:rPr>
              <a:t>Számlanyitás/számlavezetés esetében: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dirty="0"/>
              <a:t>hamis adatokat felhasználva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dirty="0"/>
              <a:t>adatokat, okiratokat hamisítva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dirty="0"/>
              <a:t>más személy közreműködésével vagy anélkül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dirty="0"/>
              <a:t>a rendszer, illetve a folyamatok hiányosságainak ismeretében és azt kihasználva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hu-HU" altLang="hu-HU" dirty="0"/>
              <a:t>belső vagy a megfelelő ismeretekkel és jogosultságokkal rendelkező személlyel esetleg összejátszva hitelt igényel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hu-HU" altLang="hu-HU" dirty="0"/>
          </a:p>
          <a:p>
            <a:pPr>
              <a:spcBef>
                <a:spcPct val="50000"/>
              </a:spcBef>
              <a:buClr>
                <a:srgbClr val="004880"/>
              </a:buClr>
              <a:buFontTx/>
              <a:buNone/>
              <a:defRPr/>
            </a:pPr>
            <a:r>
              <a:rPr lang="hu-HU" altLang="hu-HU" b="1" u="sng" dirty="0">
                <a:solidFill>
                  <a:srgbClr val="C00000"/>
                </a:solidFill>
              </a:rPr>
              <a:t>Hitelezés esetében:</a:t>
            </a:r>
            <a:endParaRPr lang="hu-HU" altLang="hu-HU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r>
              <a:rPr lang="hu-HU" altLang="hu-HU" dirty="0"/>
              <a:t>hamis adatokat felhasználva</a:t>
            </a: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r>
              <a:rPr lang="hu-HU" altLang="hu-HU" dirty="0"/>
              <a:t>adatokat, okiratokat hamisítva</a:t>
            </a: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r>
              <a:rPr lang="hu-HU" altLang="hu-HU" dirty="0"/>
              <a:t>más személy közreműködésével vagy anélkül</a:t>
            </a: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r>
              <a:rPr lang="hu-HU" altLang="hu-HU" dirty="0"/>
              <a:t>a rendszer illetve a folyamatok hiányosságainak ismeretében és azt kihasználva</a:t>
            </a: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r>
              <a:rPr lang="hu-HU" altLang="hu-HU" dirty="0"/>
              <a:t>belső vagy a megfelelő ismeretekkel és jogosultságokkal rendelkező személlyel esetleg összejátszva  hitelt igényel</a:t>
            </a:r>
          </a:p>
          <a:p>
            <a:pPr>
              <a:spcBef>
                <a:spcPts val="0"/>
              </a:spcBef>
              <a:buClr>
                <a:srgbClr val="4C4C4C"/>
              </a:buClr>
              <a:buFont typeface="Wingdings" pitchFamily="2" charset="2"/>
              <a:buChar char="Ø"/>
              <a:defRPr/>
            </a:pPr>
            <a:endParaRPr lang="hu-HU" altLang="hu-HU" dirty="0"/>
          </a:p>
          <a:p>
            <a:pPr>
              <a:spcBef>
                <a:spcPts val="0"/>
              </a:spcBef>
              <a:buClr>
                <a:srgbClr val="4C4C4C"/>
              </a:buClr>
              <a:defRPr/>
            </a:pPr>
            <a:r>
              <a:rPr lang="hu-HU" altLang="hu-HU" dirty="0"/>
              <a:t>Csalás gyanú esetén haladéktalanul tájékoztatni kell a </a:t>
            </a:r>
            <a:r>
              <a:rPr lang="hu-HU" altLang="hu-HU" dirty="0" err="1"/>
              <a:t>MagNet</a:t>
            </a:r>
            <a:r>
              <a:rPr lang="hu-HU" altLang="hu-HU" dirty="0"/>
              <a:t> Bank partneri kapcsolattartóját!</a:t>
            </a:r>
          </a:p>
          <a:p>
            <a:pPr>
              <a:spcBef>
                <a:spcPct val="0"/>
              </a:spcBef>
            </a:pPr>
            <a:endParaRPr lang="hu-HU" altLang="hu-HU" dirty="0"/>
          </a:p>
          <a:p>
            <a:endParaRPr lang="hu-HU" altLang="hu-HU" b="1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052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564750" y="498636"/>
            <a:ext cx="328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Csalási szándékok irányulhatnak: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16E5875-1DC1-4E35-B059-1998A1201DB8}"/>
              </a:ext>
            </a:extLst>
          </p:cNvPr>
          <p:cNvSpPr txBox="1"/>
          <p:nvPr/>
        </p:nvSpPr>
        <p:spPr>
          <a:xfrm>
            <a:off x="1731809" y="918303"/>
            <a:ext cx="1700017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0500" indent="-190500">
              <a:lnSpc>
                <a:spcPct val="70000"/>
              </a:lnSpc>
            </a:pPr>
            <a:r>
              <a:rPr lang="hu-HU" altLang="hu-HU" dirty="0"/>
              <a:t>Ügyfél adatokra</a:t>
            </a:r>
          </a:p>
          <a:p>
            <a:pPr marL="190500" indent="-190500">
              <a:lnSpc>
                <a:spcPct val="70000"/>
              </a:lnSpc>
            </a:pPr>
            <a:endParaRPr lang="hu-HU" altLang="hu-HU" sz="1000" b="1" dirty="0"/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AE233E5-BA4D-4A06-83DA-519D34F69EFA}"/>
              </a:ext>
            </a:extLst>
          </p:cNvPr>
          <p:cNvSpPr txBox="1"/>
          <p:nvPr/>
        </p:nvSpPr>
        <p:spPr>
          <a:xfrm>
            <a:off x="4681359" y="899393"/>
            <a:ext cx="2813078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buClr>
                <a:srgbClr val="FFFFFF"/>
              </a:buClr>
            </a:pPr>
            <a:r>
              <a:rPr lang="hu-HU" altLang="hu-HU" dirty="0"/>
              <a:t>Benyújtott dokumentációra</a:t>
            </a:r>
          </a:p>
          <a:p>
            <a:pPr>
              <a:lnSpc>
                <a:spcPct val="70000"/>
              </a:lnSpc>
              <a:buClr>
                <a:srgbClr val="FFFFFF"/>
              </a:buClr>
            </a:pPr>
            <a:endParaRPr lang="hu-HU" altLang="hu-HU" sz="1000" b="1" dirty="0"/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78E08D-744F-4412-BE0D-93BB78398654}"/>
              </a:ext>
            </a:extLst>
          </p:cNvPr>
          <p:cNvSpPr txBox="1"/>
          <p:nvPr/>
        </p:nvSpPr>
        <p:spPr>
          <a:xfrm>
            <a:off x="1564646" y="1176547"/>
            <a:ext cx="7085634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Csalási szándék résztvevői lehetnek: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600" dirty="0">
                <a:solidFill>
                  <a:srgbClr val="4D4D4D"/>
                </a:solidFill>
              </a:rPr>
              <a:t> </a:t>
            </a:r>
            <a:r>
              <a:rPr lang="hu-HU" altLang="hu-HU" sz="1600" dirty="0"/>
              <a:t>Ügyfél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600" b="1" dirty="0"/>
              <a:t> Munkavállaló:</a:t>
            </a:r>
            <a:r>
              <a:rPr lang="hu-HU" altLang="hu-HU" sz="1600" dirty="0"/>
              <a:t> értékesítő, ügyintéző – BELSŐ ÉRINTETTSÉG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600" dirty="0"/>
              <a:t> „Külsős” szereplő (külsős munkatárs, vagy más szerződéses jogviszonyban álló személy)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600" dirty="0"/>
              <a:t> A Bankcsoporttal szerződéses kapcsolatban nem álló személy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600" dirty="0"/>
              <a:t> Fentiek különböző kombinációja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AEE2E1E-4E8C-4329-BEEE-FD9634179B23}"/>
              </a:ext>
            </a:extLst>
          </p:cNvPr>
          <p:cNvSpPr txBox="1"/>
          <p:nvPr/>
        </p:nvSpPr>
        <p:spPr>
          <a:xfrm>
            <a:off x="1503563" y="61300"/>
            <a:ext cx="201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Csalás megelőzés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D74A794-C864-4728-8D73-B38AECD482AC}"/>
              </a:ext>
            </a:extLst>
          </p:cNvPr>
          <p:cNvSpPr txBox="1"/>
          <p:nvPr/>
        </p:nvSpPr>
        <p:spPr>
          <a:xfrm>
            <a:off x="1564750" y="2792951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600" b="1" dirty="0">
                <a:solidFill>
                  <a:srgbClr val="C00000"/>
                </a:solidFill>
              </a:rPr>
              <a:t>TILOS</a:t>
            </a:r>
            <a:endParaRPr lang="hu-HU" altLang="hu-HU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600" dirty="0"/>
              <a:t>folyamatoktól </a:t>
            </a:r>
            <a:r>
              <a:rPr lang="hu-HU" altLang="hu-HU" sz="1600" b="1" dirty="0"/>
              <a:t>eltérő befogadási, hiteligénylési folyamatban </a:t>
            </a:r>
            <a:r>
              <a:rPr lang="hu-HU" altLang="hu-HU" sz="1600" dirty="0"/>
              <a:t>részt venni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600" dirty="0"/>
              <a:t>minden olyan magatartás, amely a </a:t>
            </a:r>
            <a:r>
              <a:rPr lang="hu-HU" altLang="hu-HU" sz="1600" b="1" dirty="0"/>
              <a:t>bank megtévesztésé</a:t>
            </a:r>
            <a:r>
              <a:rPr lang="hu-HU" altLang="hu-HU" sz="1600" dirty="0"/>
              <a:t>re szolgál</a:t>
            </a:r>
            <a:endParaRPr lang="hu-HU" altLang="hu-HU" sz="16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600" b="1" dirty="0"/>
              <a:t>az ügyfél távollétében, tudta nélkül,</a:t>
            </a:r>
            <a:r>
              <a:rPr lang="hu-HU" altLang="hu-HU" sz="1600" dirty="0"/>
              <a:t> </a:t>
            </a:r>
            <a:r>
              <a:rPr lang="hu-HU" altLang="hu-HU" sz="1600" b="1" dirty="0"/>
              <a:t>de akár tudtával, hozzátartozója általi kezdeményezésre hiteligénylést kezdeményezni!</a:t>
            </a:r>
            <a:r>
              <a:rPr lang="hu-HU" altLang="hu-HU" sz="1600" dirty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600" b="1" dirty="0"/>
              <a:t>a hiteligénylő lapon a valóságtól</a:t>
            </a:r>
            <a:r>
              <a:rPr lang="hu-HU" altLang="hu-HU" sz="1600" dirty="0"/>
              <a:t> </a:t>
            </a:r>
            <a:r>
              <a:rPr lang="hu-HU" altLang="hu-HU" sz="1600" b="1" dirty="0"/>
              <a:t>eltérő adatot feltüntetni, vagy az ügyfelet ilyen adat megadására bíztatni!</a:t>
            </a:r>
            <a:r>
              <a:rPr lang="hu-HU" altLang="hu-HU" sz="1600" dirty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600" b="1" dirty="0"/>
              <a:t>az ügyfél tájékoztatásra vonatkozó szabályoktól eltérő tájékoztatás adni</a:t>
            </a:r>
            <a:r>
              <a:rPr lang="hu-HU" altLang="hu-HU" sz="1600" dirty="0"/>
              <a:t>!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600" dirty="0"/>
          </a:p>
          <a:p>
            <a:pPr>
              <a:spcBef>
                <a:spcPct val="0"/>
              </a:spcBef>
            </a:pPr>
            <a:r>
              <a:rPr lang="hu-HU" sz="1600" dirty="0"/>
              <a:t>Szankciók</a:t>
            </a:r>
          </a:p>
          <a:p>
            <a:endParaRPr lang="hu-HU" sz="1600" dirty="0"/>
          </a:p>
          <a:p>
            <a:pPr algn="just"/>
            <a:r>
              <a:rPr lang="hu-HU" altLang="hu-HU" sz="1600" dirty="0"/>
              <a:t>A csalásban érintettek körétől függően a szerződés felmondása vagy az értékesítési folyamatban dolgozó kolléga kizárása is lehet a végső döntés.</a:t>
            </a:r>
          </a:p>
          <a:p>
            <a:pPr algn="just"/>
            <a:r>
              <a:rPr lang="hu-HU" altLang="hu-HU" sz="1600" dirty="0"/>
              <a:t>A bank fenntartja a jogot, hogy amennyiben a csalásban való közreműködés bizonyított, akkor kártérítést követeljen az okozott kár mértékéig.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44962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A104761-5735-49A7-82D9-2EE902B3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178FDC5-4DDA-479E-97B0-B7A3116E581C}"/>
              </a:ext>
            </a:extLst>
          </p:cNvPr>
          <p:cNvSpPr txBox="1"/>
          <p:nvPr/>
        </p:nvSpPr>
        <p:spPr>
          <a:xfrm>
            <a:off x="1763688" y="388739"/>
            <a:ext cx="650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…AHOGY A FOGYASZTÓI DÖNTÉSEK IS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FDAF971-36DE-429A-8C04-4D134A1F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59" y1="35000" x2="16538" y2="3947"/>
                        <a14:foregroundMark x1="85385" y1="34211" x2="94487" y2="5526"/>
                        <a14:foregroundMark x1="83846" y1="93947" x2="94487" y2="56579"/>
                        <a14:foregroundMark x1="6154" y1="96053" x2="17051" y2="63421"/>
                        <a14:foregroundMark x1="17436" y1="35000" x2="4359" y2="4737"/>
                        <a14:foregroundMark x1="18462" y1="93947" x2="5641" y2="57632"/>
                        <a14:foregroundMark x1="95128" y1="95526" x2="82821" y2="59474"/>
                        <a14:foregroundMark x1="94744" y1="37105" x2="83590" y2="5000"/>
                        <a14:foregroundMark x1="27308" y1="1316" x2="33333" y2="6053"/>
                        <a14:foregroundMark x1="26538" y1="25263" x2="29872" y2="25000"/>
                        <a14:foregroundMark x1="87179" y1="1842" x2="92179" y2="3684"/>
                        <a14:foregroundMark x1="83333" y1="56579" x2="94744" y2="58947"/>
                        <a14:foregroundMark x1="82051" y1="55789" x2="82308" y2="97368"/>
                        <a14:foregroundMark x1="46538" y1="30526" x2="52051" y2="6316"/>
                        <a14:foregroundMark x1="66026" y1="34474" x2="73590" y2="3421"/>
                        <a14:foregroundMark x1="65641" y1="96053" x2="74615" y2="58421"/>
                        <a14:foregroundMark x1="4231" y1="94737" x2="4615" y2="56579"/>
                        <a14:foregroundMark x1="96282" y1="97895" x2="96154" y2="55526"/>
                        <a14:foregroundMark x1="43846" y1="56842" x2="55385" y2="57895"/>
                        <a14:foregroundMark x1="25641" y1="96842" x2="35769" y2="60263"/>
                        <a14:backgroundMark x1="1410" y1="48421" x2="1410" y2="96316"/>
                        <a14:backgroundMark x1="41154" y1="8684" x2="40897" y2="86579"/>
                        <a14:backgroundMark x1="60000" y1="94474" x2="59744" y2="62632"/>
                        <a14:backgroundMark x1="79359" y1="91842" x2="79487" y2="62105"/>
                        <a14:backgroundMark x1="21282" y1="97105" x2="21154" y2="58421"/>
                        <a14:backgroundMark x1="98846" y1="96316" x2="98846" y2="58158"/>
                        <a14:backgroundMark x1="41154" y1="96842" x2="41154" y2="91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7834064" cy="38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0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691681" y="671640"/>
            <a:ext cx="7452319" cy="6916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Csalási szándék előjelei</a:t>
            </a:r>
          </a:p>
          <a:p>
            <a:endParaRPr lang="hu-HU" dirty="0"/>
          </a:p>
          <a:p>
            <a:pPr marL="100013" indent="-10001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r>
              <a:rPr lang="hu-HU" b="1" dirty="0"/>
              <a:t>Ügyfél </a:t>
            </a:r>
            <a:r>
              <a:rPr lang="hu-HU" b="1" i="1" u="sng" dirty="0"/>
              <a:t>személyében</a:t>
            </a:r>
            <a:r>
              <a:rPr lang="hu-HU" b="1" dirty="0"/>
              <a:t> mutatkozó csalás gyanús jelek</a:t>
            </a:r>
          </a:p>
          <a:p>
            <a:pPr marL="100013" indent="-10001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r>
              <a:rPr lang="hu-HU" sz="1500" b="1" dirty="0"/>
              <a:t>	</a:t>
            </a:r>
          </a:p>
          <a:p>
            <a:pPr marL="100013" indent="-10001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r>
              <a:rPr lang="hu-HU" sz="1600" b="1" i="1" u="sng" dirty="0"/>
              <a:t>Megjelenése, viselkedése</a:t>
            </a:r>
          </a:p>
          <a:p>
            <a:pPr marL="285750" indent="-285750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az ügyfél intellektusával, foglalkozásával nem összeegyeztethető (esetekben: ápolatlan) megjelenés</a:t>
            </a:r>
          </a:p>
          <a:p>
            <a:pPr marL="285750" lvl="1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az ügyfél gyanús viselkedése, rosszhiszeműségére utaló jelek vagy információk</a:t>
            </a:r>
          </a:p>
          <a:p>
            <a:pPr marL="285750" indent="-285750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túlzott bizalmatlanság vagy ennek ellenkezőjeként a  „bratyizás”, jól értesültség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endParaRPr lang="hu-HU" sz="1500" dirty="0"/>
          </a:p>
          <a:p>
            <a:pPr marL="100013" indent="-10001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r>
              <a:rPr lang="hu-HU" sz="1600" b="1" i="1" u="sng" dirty="0"/>
              <a:t>Lakókörnyezete</a:t>
            </a:r>
          </a:p>
          <a:p>
            <a:pPr marL="285750" indent="-285750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jövedelemmel nem szinkronizáló minőségű  lakókörnyezet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endParaRPr lang="hu-HU" dirty="0"/>
          </a:p>
          <a:p>
            <a:pPr marL="100013" indent="-10001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defRPr/>
            </a:pPr>
            <a:r>
              <a:rPr lang="hu-HU" sz="1600" b="1" i="1" u="sng" dirty="0"/>
              <a:t>Munkahelyi környezet</a:t>
            </a:r>
          </a:p>
          <a:p>
            <a:pPr marL="285750" indent="-285750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folyik-e munkatevékenység</a:t>
            </a:r>
          </a:p>
          <a:p>
            <a:pPr marL="285750" indent="-285750"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a munkahely környezete összeegyeztethető-e a tevékenységi körrel</a:t>
            </a:r>
          </a:p>
          <a:p>
            <a:pPr marL="100013" indent="-100013">
              <a:spcBef>
                <a:spcPct val="25000"/>
              </a:spcBef>
              <a:buClr>
                <a:schemeClr val="tx1"/>
              </a:buClr>
              <a:defRPr/>
            </a:pPr>
            <a:r>
              <a:rPr lang="hu-HU" b="1" dirty="0"/>
              <a:t>Az ügylet </a:t>
            </a:r>
            <a:r>
              <a:rPr lang="hu-HU" b="1" i="1" u="sng" dirty="0"/>
              <a:t>egyéb körülményeiben</a:t>
            </a:r>
            <a:endParaRPr lang="hu-HU" b="1" dirty="0"/>
          </a:p>
          <a:p>
            <a:pPr marL="285750" indent="-285750"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„</a:t>
            </a:r>
            <a:r>
              <a:rPr lang="hu-HU" sz="1600" dirty="0" err="1"/>
              <a:t>Stromanos</a:t>
            </a:r>
            <a:r>
              <a:rPr lang="hu-HU" sz="1600" dirty="0"/>
              <a:t>” ügylet, </a:t>
            </a:r>
            <a:r>
              <a:rPr lang="hu-HU" sz="1600" b="1" dirty="0"/>
              <a:t>jellemzője:</a:t>
            </a:r>
            <a:br>
              <a:rPr lang="hu-HU" dirty="0"/>
            </a:br>
            <a:endParaRPr lang="hu-HU" dirty="0"/>
          </a:p>
          <a:p>
            <a:pPr lvl="2"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nem számítanak neki a kondíciók nem érdeklődik irántuk</a:t>
            </a:r>
          </a:p>
          <a:p>
            <a:pPr lvl="2"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a dokumentumok kitöltése során a számlatulajdonos nem aktív </a:t>
            </a:r>
          </a:p>
          <a:p>
            <a:pPr lvl="2"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a kísérő aktívan közreműködik (láthatóan nem családtag)</a:t>
            </a:r>
          </a:p>
          <a:p>
            <a:pPr lvl="2">
              <a:spcBef>
                <a:spcPct val="25000"/>
              </a:spcBef>
              <a:buClr>
                <a:srgbClr val="4C4C4C"/>
              </a:buClr>
              <a:buFont typeface="Wingdings" panose="05000000000000000000" pitchFamily="2" charset="2"/>
              <a:buChar char="Ø"/>
              <a:defRPr/>
            </a:pPr>
            <a:r>
              <a:rPr lang="hu-HU" sz="1500" dirty="0"/>
              <a:t>helyette - vagy erős ráhatással bírva-  intézik</a:t>
            </a:r>
          </a:p>
          <a:p>
            <a:pPr>
              <a:lnSpc>
                <a:spcPct val="80000"/>
              </a:lnSpc>
              <a:spcBef>
                <a:spcPct val="25000"/>
              </a:spcBef>
              <a:buClr>
                <a:srgbClr val="4C4C4C"/>
              </a:buClr>
              <a:defRPr/>
            </a:pPr>
            <a:endParaRPr lang="hu-HU" sz="1500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97E216-CDAF-4F5B-940A-1DB21EB3AD07}"/>
              </a:ext>
            </a:extLst>
          </p:cNvPr>
          <p:cNvSpPr txBox="1"/>
          <p:nvPr/>
        </p:nvSpPr>
        <p:spPr>
          <a:xfrm>
            <a:off x="1559024" y="151154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Csalás megelőzés</a:t>
            </a:r>
          </a:p>
        </p:txBody>
      </p:sp>
    </p:spTree>
    <p:extLst>
      <p:ext uri="{BB962C8B-B14F-4D97-AF65-F5344CB8AC3E}">
        <p14:creationId xmlns:p14="http://schemas.microsoft.com/office/powerpoint/2010/main" val="3192918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475656" y="11663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pénzmosás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C60870E-2342-4D68-887C-E69040CBECE2}"/>
              </a:ext>
            </a:extLst>
          </p:cNvPr>
          <p:cNvSpPr/>
          <p:nvPr/>
        </p:nvSpPr>
        <p:spPr>
          <a:xfrm>
            <a:off x="1475656" y="485964"/>
            <a:ext cx="770485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hu-HU" altLang="hu-HU" sz="1600" b="1" dirty="0"/>
              <a:t>A pénzmosás azt a tevékenységet jelenti</a:t>
            </a:r>
            <a:r>
              <a:rPr lang="hu-HU" altLang="hu-HU" sz="1600" dirty="0"/>
              <a:t>, melynek során szabadságvesztéssel büntetendő cselekmény elkövetéséből származó dolgot az eredetének leplezése céljából gazdasági tevékenység gyakorlása során felhasználják, a dologgal összefüggésben bármilyen pénzügyi vagy bankműveletet végeznek. Ez a bűntett 5 évig terjedő szabadságvesztéssel büntetendő.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hu-HU" altLang="hu-HU" sz="1600" b="1" dirty="0"/>
              <a:t>A pénzmosás célja: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hu-HU" altLang="hu-HU" sz="1600" dirty="0"/>
              <a:t>Illegális tevékenységből (bűncselekmény) származó jövedelem eredetének leplezése</a:t>
            </a:r>
          </a:p>
          <a:p>
            <a:pPr eaLnBrk="0" fontAlgn="t" hangingPunct="0">
              <a:spcBef>
                <a:spcPct val="40000"/>
              </a:spcBef>
              <a:buFontTx/>
              <a:buNone/>
              <a:defRPr/>
            </a:pPr>
            <a:r>
              <a:rPr lang="hu-HU" sz="1600" b="1" dirty="0">
                <a:cs typeface="Times New Roman" pitchFamily="18" charset="0"/>
              </a:rPr>
              <a:t>A </a:t>
            </a:r>
            <a:r>
              <a:rPr lang="hu-HU" sz="1600" b="1" dirty="0">
                <a:cs typeface="Arial" pitchFamily="34" charset="0"/>
              </a:rPr>
              <a:t>pénzmosás</a:t>
            </a:r>
            <a:r>
              <a:rPr lang="hu-HU" sz="1600" b="1" dirty="0"/>
              <a:t> veszélyei:</a:t>
            </a:r>
          </a:p>
          <a:p>
            <a:pPr marL="285750" indent="-285750" eaLnBrk="0" fontAlgn="t" hangingPunct="0"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hu-HU" sz="1600" dirty="0"/>
              <a:t> Rajta keresztül a bű</a:t>
            </a:r>
            <a:r>
              <a:rPr lang="hu-HU" sz="1600" dirty="0">
                <a:cs typeface="Arial" pitchFamily="34" charset="0"/>
              </a:rPr>
              <a:t>nöz</a:t>
            </a:r>
            <a:r>
              <a:rPr lang="hu-HU" sz="1600" dirty="0"/>
              <a:t>ő</a:t>
            </a:r>
            <a:r>
              <a:rPr lang="hu-HU" sz="1600" dirty="0">
                <a:cs typeface="Arial" pitchFamily="34" charset="0"/>
              </a:rPr>
              <a:t>k</a:t>
            </a:r>
            <a:r>
              <a:rPr lang="hu-HU" sz="1600" dirty="0"/>
              <a:t> </a:t>
            </a:r>
            <a:r>
              <a:rPr lang="hu-HU" sz="1600" dirty="0">
                <a:cs typeface="Arial" pitchFamily="34" charset="0"/>
              </a:rPr>
              <a:t>illegális tevékenységüket</a:t>
            </a:r>
            <a:r>
              <a:rPr lang="hu-HU" sz="1600" dirty="0"/>
              <a:t> </a:t>
            </a:r>
            <a:r>
              <a:rPr lang="hu-HU" sz="1600" dirty="0">
                <a:cs typeface="Arial" pitchFamily="34" charset="0"/>
              </a:rPr>
              <a:t>fenn tudják tartani</a:t>
            </a:r>
            <a:r>
              <a:rPr lang="hu-HU" sz="1600" dirty="0"/>
              <a:t> </a:t>
            </a:r>
            <a:r>
              <a:rPr lang="hu-HU" sz="1600" dirty="0">
                <a:cs typeface="Arial" pitchFamily="34" charset="0"/>
              </a:rPr>
              <a:t>és b</a:t>
            </a:r>
            <a:r>
              <a:rPr lang="hu-HU" sz="1600" dirty="0"/>
              <a:t>ő</a:t>
            </a:r>
            <a:r>
              <a:rPr lang="hu-HU" sz="1600" dirty="0">
                <a:cs typeface="Arial" pitchFamily="34" charset="0"/>
              </a:rPr>
              <a:t>víteni</a:t>
            </a:r>
            <a:r>
              <a:rPr lang="hu-HU" sz="1600" dirty="0"/>
              <a:t>.</a:t>
            </a:r>
          </a:p>
          <a:p>
            <a:pPr marL="285750" indent="-285750" eaLnBrk="0" fontAlgn="t" hangingPunct="0"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hu-HU" sz="1600" dirty="0"/>
              <a:t> L</a:t>
            </a:r>
            <a:r>
              <a:rPr lang="hu-HU" sz="1600" dirty="0">
                <a:cs typeface="Arial" pitchFamily="34" charset="0"/>
              </a:rPr>
              <a:t>erombolja a pénzintézetek feddhetetlenségébe vetett bizalmat</a:t>
            </a:r>
            <a:r>
              <a:rPr lang="hu-HU" sz="1600" dirty="0"/>
              <a:t>.</a:t>
            </a:r>
          </a:p>
          <a:p>
            <a:pPr marL="285750" indent="-285750" eaLnBrk="0" fontAlgn="t" hangingPunct="0"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hu-HU" sz="1600" dirty="0"/>
              <a:t> P</a:t>
            </a:r>
            <a:r>
              <a:rPr lang="hu-HU" sz="1600" dirty="0">
                <a:cs typeface="Arial" pitchFamily="34" charset="0"/>
              </a:rPr>
              <a:t>énzügyi instabilitást eredményez és </a:t>
            </a:r>
            <a:r>
              <a:rPr lang="hu-HU" sz="1600" dirty="0"/>
              <a:t>veszélyezteti</a:t>
            </a:r>
            <a:r>
              <a:rPr lang="hu-HU" sz="1600" dirty="0">
                <a:cs typeface="Arial" pitchFamily="34" charset="0"/>
              </a:rPr>
              <a:t> a nemzeti gazdaságokat</a:t>
            </a:r>
            <a:r>
              <a:rPr lang="hu-HU" sz="1600" dirty="0"/>
              <a:t>.</a:t>
            </a:r>
          </a:p>
          <a:p>
            <a:pPr fontAlgn="t">
              <a:spcBef>
                <a:spcPct val="40000"/>
              </a:spcBef>
              <a:buFontTx/>
              <a:buNone/>
            </a:pPr>
            <a:r>
              <a:rPr lang="hu-HU" altLang="hu-HU" sz="1600" b="1" dirty="0">
                <a:cs typeface="Arial" pitchFamily="34" charset="0"/>
              </a:rPr>
              <a:t>A </a:t>
            </a:r>
            <a:r>
              <a:rPr lang="hu-HU" altLang="hu-HU" sz="1600" b="1" dirty="0"/>
              <a:t>pénzmosás jellemzői:</a:t>
            </a:r>
            <a:endParaRPr lang="hu-HU" altLang="hu-HU" sz="1600" dirty="0">
              <a:cs typeface="Arial" pitchFamily="34" charset="0"/>
            </a:endParaRPr>
          </a:p>
          <a:p>
            <a:pPr fontAlgn="t">
              <a:spcBef>
                <a:spcPct val="40000"/>
              </a:spcBef>
              <a:buFont typeface="Wingdings" pitchFamily="2" charset="2"/>
              <a:buChar char="Ø"/>
            </a:pPr>
            <a:r>
              <a:rPr lang="hu-HU" altLang="hu-HU" sz="1600" dirty="0">
                <a:cs typeface="Arial" pitchFamily="34" charset="0"/>
              </a:rPr>
              <a:t>szervezett b</a:t>
            </a:r>
            <a:r>
              <a:rPr lang="hu-HU" altLang="hu-HU" sz="1600" dirty="0"/>
              <a:t>ű</a:t>
            </a:r>
            <a:r>
              <a:rPr lang="hu-HU" altLang="hu-HU" sz="1600" dirty="0">
                <a:cs typeface="Arial" pitchFamily="34" charset="0"/>
              </a:rPr>
              <a:t>nözéshez kapcsolható (kábítószer kereskedelem, prostitúció, adócsalás)</a:t>
            </a:r>
          </a:p>
          <a:p>
            <a:pPr fontAlgn="t">
              <a:spcBef>
                <a:spcPct val="40000"/>
              </a:spcBef>
              <a:buFont typeface="Wingdings" pitchFamily="2" charset="2"/>
              <a:buChar char="Ø"/>
            </a:pPr>
            <a:r>
              <a:rPr lang="hu-HU" altLang="hu-HU" sz="1600" dirty="0">
                <a:cs typeface="Arial" pitchFamily="34" charset="0"/>
              </a:rPr>
              <a:t>hatalmas összegek forognak</a:t>
            </a:r>
          </a:p>
          <a:p>
            <a:pPr fontAlgn="t">
              <a:spcBef>
                <a:spcPct val="40000"/>
              </a:spcBef>
              <a:buFont typeface="Wingdings" pitchFamily="2" charset="2"/>
              <a:buChar char="Ø"/>
            </a:pPr>
            <a:r>
              <a:rPr lang="hu-HU" altLang="hu-HU" sz="1600" dirty="0">
                <a:cs typeface="Arial" pitchFamily="34" charset="0"/>
              </a:rPr>
              <a:t>nem profitorientált, jelent</a:t>
            </a:r>
            <a:r>
              <a:rPr lang="hu-HU" altLang="hu-HU" sz="1600" dirty="0"/>
              <a:t>ő</a:t>
            </a:r>
            <a:r>
              <a:rPr lang="hu-HU" altLang="hu-HU" sz="1600" dirty="0">
                <a:cs typeface="Arial" pitchFamily="34" charset="0"/>
              </a:rPr>
              <a:t>s veszteségeket (</a:t>
            </a:r>
            <a:r>
              <a:rPr lang="hu-HU" altLang="hu-HU" sz="1600" dirty="0" err="1">
                <a:cs typeface="Arial" pitchFamily="34" charset="0"/>
              </a:rPr>
              <a:t>kb</a:t>
            </a:r>
            <a:r>
              <a:rPr lang="hu-HU" altLang="hu-HU" sz="1600" dirty="0">
                <a:cs typeface="Arial" pitchFamily="34" charset="0"/>
              </a:rPr>
              <a:t> 50 %) is elvisel</a:t>
            </a:r>
            <a:r>
              <a:rPr lang="hu-HU" altLang="hu-HU" sz="1600" dirty="0"/>
              <a:t>ő</a:t>
            </a:r>
            <a:r>
              <a:rPr lang="hu-HU" altLang="hu-HU" sz="1600" dirty="0">
                <a:cs typeface="Arial" pitchFamily="34" charset="0"/>
              </a:rPr>
              <a:t> folyamat</a:t>
            </a:r>
          </a:p>
          <a:p>
            <a:pPr fontAlgn="t">
              <a:spcBef>
                <a:spcPct val="40000"/>
              </a:spcBef>
              <a:buFont typeface="Wingdings" pitchFamily="2" charset="2"/>
              <a:buChar char="Ø"/>
            </a:pPr>
            <a:r>
              <a:rPr lang="hu-HU" altLang="hu-HU" sz="1600" dirty="0">
                <a:cs typeface="Arial" pitchFamily="34" charset="0"/>
              </a:rPr>
              <a:t>szakaszos folyamat (3)</a:t>
            </a:r>
            <a:r>
              <a:rPr lang="en-US" altLang="hu-HU" sz="1600" dirty="0">
                <a:cs typeface="Arial" pitchFamily="34" charset="0"/>
              </a:rPr>
              <a:t> </a:t>
            </a:r>
            <a:endParaRPr lang="hu-HU" altLang="hu-HU" sz="1600" dirty="0">
              <a:cs typeface="Arial" pitchFamily="34" charset="0"/>
            </a:endParaRPr>
          </a:p>
          <a:p>
            <a:pPr fontAlgn="t"/>
            <a:endParaRPr lang="hu-HU" altLang="hu-HU" sz="1600" b="1" dirty="0"/>
          </a:p>
          <a:p>
            <a:pPr fontAlgn="t"/>
            <a:r>
              <a:rPr lang="hu-HU" altLang="hu-HU" sz="1600" b="1" dirty="0"/>
              <a:t>Pénzmosás megelőzéséről szóló 2007. évi CXXXVI. tv </a:t>
            </a:r>
          </a:p>
          <a:p>
            <a:pPr fontAlgn="t">
              <a:buFontTx/>
              <a:buNone/>
            </a:pPr>
            <a:endParaRPr lang="hu-HU" altLang="hu-HU" sz="1600" b="1" dirty="0"/>
          </a:p>
          <a:p>
            <a:pPr fontAlgn="t">
              <a:buFontTx/>
              <a:buNone/>
            </a:pPr>
            <a:r>
              <a:rPr lang="hu-HU" altLang="hu-HU" sz="1600" dirty="0"/>
              <a:t>bankok alkalmazottainak, ügynökeinek kötelezettségét rögzíti</a:t>
            </a:r>
          </a:p>
          <a:p>
            <a:pPr fontAlgn="t">
              <a:spcBef>
                <a:spcPct val="40000"/>
              </a:spcBef>
            </a:pPr>
            <a:endParaRPr lang="en-US" altLang="hu-HU" sz="1600" dirty="0">
              <a:cs typeface="Arial" pitchFamily="34" charset="0"/>
            </a:endParaRPr>
          </a:p>
          <a:p>
            <a:pPr eaLnBrk="0" fontAlgn="t" hangingPunct="0">
              <a:spcBef>
                <a:spcPct val="40000"/>
              </a:spcBef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245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5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8053795-082A-4B7D-A562-28AB3D53E25E}"/>
              </a:ext>
            </a:extLst>
          </p:cNvPr>
          <p:cNvSpPr txBox="1"/>
          <p:nvPr/>
        </p:nvSpPr>
        <p:spPr>
          <a:xfrm>
            <a:off x="1547664" y="116632"/>
            <a:ext cx="260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pénzmosás megelőzése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C837DF5-69ED-4AA1-9963-0094C03FE9FD}"/>
              </a:ext>
            </a:extLst>
          </p:cNvPr>
          <p:cNvSpPr/>
          <p:nvPr/>
        </p:nvSpPr>
        <p:spPr>
          <a:xfrm>
            <a:off x="1547664" y="577029"/>
            <a:ext cx="75963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400" b="1" u="sng" dirty="0"/>
              <a:t>1. AZONOSÍTÁS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600" b="1" dirty="0"/>
              <a:t>a.)  ügyféllel </a:t>
            </a:r>
            <a:r>
              <a:rPr lang="hu-HU" sz="1600" b="1" u="sng" dirty="0"/>
              <a:t>személyesen </a:t>
            </a:r>
            <a:r>
              <a:rPr lang="hu-HU" sz="1600" b="1" dirty="0"/>
              <a:t>kell találkozni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600" b="1" dirty="0" err="1"/>
              <a:t>b.</a:t>
            </a:r>
            <a:r>
              <a:rPr lang="hu-HU" sz="1600" b="1" dirty="0"/>
              <a:t>)   Azonosító okmány </a:t>
            </a:r>
            <a:r>
              <a:rPr lang="hu-HU" sz="1600" b="1" u="sng" dirty="0"/>
              <a:t>elkérése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sz="1400" dirty="0"/>
              <a:t>személyi igazolvány, vagy útlevél, vagy vezetői engedély (kizárólag kártya formátumú)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400" dirty="0"/>
              <a:t>+  lakcímkártya (ha van)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sz="1600" b="1" dirty="0"/>
              <a:t>c.) Okmányok ellenőrzése: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lang="hu-HU" sz="1400" dirty="0"/>
              <a:t> Érvényességi idő ellenőrzése (ha van),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lang="hu-HU" sz="1400" dirty="0"/>
              <a:t>Sérülés mentesség ellenőrzése (törött / hiányos / piszkos…)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lang="hu-HU" sz="1400" dirty="0"/>
              <a:t>Az eljáró személy tulajdonát </a:t>
            </a:r>
            <a:r>
              <a:rPr lang="hu-HU" sz="1400" dirty="0" err="1"/>
              <a:t>képzi</a:t>
            </a:r>
            <a:r>
              <a:rPr lang="hu-HU" sz="1400" dirty="0"/>
              <a:t>-e (fénykép ellenőrzés ha van)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tabLst>
                <a:tab pos="0" algn="l"/>
              </a:tabLst>
              <a:defRPr/>
            </a:pPr>
            <a:r>
              <a:rPr lang="hu-HU" sz="1400" dirty="0"/>
              <a:t>Megfelelő biztonsági elemeket tartalmazza </a:t>
            </a:r>
          </a:p>
          <a:p>
            <a:pPr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hu-HU" sz="1600" b="1" dirty="0"/>
              <a:t>Nem elfogadható: </a:t>
            </a:r>
          </a:p>
          <a:p>
            <a:pPr>
              <a:spcBef>
                <a:spcPct val="50000"/>
              </a:spcBef>
              <a:tabLst>
                <a:tab pos="0" algn="l"/>
              </a:tabLst>
              <a:defRPr/>
            </a:pPr>
            <a:r>
              <a:rPr lang="hu-HU" sz="1400" dirty="0"/>
              <a:t>Szkennelt / fénymásolt okmány, még akkor sem, ha közjegyző által hitelesített</a:t>
            </a:r>
          </a:p>
          <a:p>
            <a:pPr>
              <a:spcBef>
                <a:spcPct val="50000"/>
              </a:spcBef>
              <a:tabLst>
                <a:tab pos="0" algn="l"/>
              </a:tabLst>
              <a:defRPr/>
            </a:pPr>
            <a:r>
              <a:rPr lang="hu-HU" sz="1400" b="1" u="sng" dirty="0"/>
              <a:t>2.) IRATOK HIÁNYTALAN TOVÁBBÍTÁSA</a:t>
            </a:r>
          </a:p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hu-HU" sz="1400" dirty="0"/>
              <a:t>A pénzmosási törvény előírja, hogy a Banknak az ügylettel kapcsolatos iratokat </a:t>
            </a:r>
            <a:r>
              <a:rPr lang="hu-HU" sz="1400" b="1" dirty="0"/>
              <a:t>8 évig</a:t>
            </a:r>
            <a:r>
              <a:rPr lang="hu-HU" sz="1400" dirty="0"/>
              <a:t> meg kell őriznie (</a:t>
            </a:r>
            <a:r>
              <a:rPr lang="hu-HU" sz="1400" dirty="0" err="1"/>
              <a:t>Pmt</a:t>
            </a:r>
            <a:r>
              <a:rPr lang="hu-HU" sz="1400" dirty="0"/>
              <a:t>. 28 §  (1) </a:t>
            </a:r>
            <a:r>
              <a:rPr lang="hu-HU" sz="1400" dirty="0" err="1"/>
              <a:t>bek</a:t>
            </a:r>
            <a:r>
              <a:rPr lang="hu-HU" sz="1400" dirty="0"/>
              <a:t> .)</a:t>
            </a:r>
            <a:endParaRPr lang="hu-HU" sz="14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None/>
              <a:tabLst>
                <a:tab pos="0" algn="l"/>
              </a:tabLst>
              <a:defRPr/>
            </a:pPr>
            <a:r>
              <a:rPr lang="hu-HU" sz="1400" b="1" u="sng" dirty="0"/>
              <a:t>3.) GYANÚS KÖRÜLMÉNYEK HALADÉKTALAN JELZÉSE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sz="1400" dirty="0">
                <a:solidFill>
                  <a:srgbClr val="4D4D4D"/>
                </a:solidFill>
              </a:rPr>
              <a:t> </a:t>
            </a:r>
            <a:r>
              <a:rPr lang="hu-HU" sz="1400" dirty="0"/>
              <a:t>azonosítás során az ügyfél irataihoz kétség fűződik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sz="1400" dirty="0"/>
              <a:t> csalással  kapcsolatos információ merül fel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sz="1400" dirty="0"/>
              <a:t> pénzmosás gyanúja merül fel</a:t>
            </a:r>
          </a:p>
          <a:p>
            <a:pPr>
              <a:spcBef>
                <a:spcPct val="50000"/>
              </a:spcBef>
              <a:tabLst>
                <a:tab pos="0" algn="l"/>
              </a:tabLst>
              <a:defRPr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0838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5554B90-059C-4CDE-8A0C-77C632340909}"/>
              </a:ext>
            </a:extLst>
          </p:cNvPr>
          <p:cNvSpPr/>
          <p:nvPr/>
        </p:nvSpPr>
        <p:spPr>
          <a:xfrm>
            <a:off x="5136681" y="699039"/>
            <a:ext cx="3884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DEBE7A6E-F70C-4372-8AD8-3042C3B95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6202"/>
            <a:ext cx="7329282" cy="570030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F2F03BF-AACE-4208-8D72-4F2FCA458E10}"/>
              </a:ext>
            </a:extLst>
          </p:cNvPr>
          <p:cNvSpPr/>
          <p:nvPr/>
        </p:nvSpPr>
        <p:spPr>
          <a:xfrm>
            <a:off x="1763688" y="211491"/>
            <a:ext cx="718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MIT TEHET EGY BANK?</a:t>
            </a:r>
            <a:endParaRPr lang="hu-H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1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" y="-4737"/>
            <a:ext cx="914400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6695E01-E306-4DDF-B1AC-13D5E94A60EC}"/>
              </a:ext>
            </a:extLst>
          </p:cNvPr>
          <p:cNvSpPr txBox="1"/>
          <p:nvPr/>
        </p:nvSpPr>
        <p:spPr>
          <a:xfrm>
            <a:off x="2843808" y="195224"/>
            <a:ext cx="45669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+mj-lt"/>
              </a:rPr>
              <a:t>ÉRTÉKALAPÚ </a:t>
            </a:r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SZEMLÉLET &gt;&gt;&gt; </a:t>
            </a:r>
          </a:p>
          <a:p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NEMZETKÖZI MOZGALOM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0C49F8B-33EE-47A5-A4DA-617D48A50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3755"/>
          <a:stretch/>
        </p:blipFill>
        <p:spPr>
          <a:xfrm>
            <a:off x="1726753" y="1349291"/>
            <a:ext cx="7130853" cy="5326677"/>
          </a:xfrm>
          <a:prstGeom prst="flowChartAlternateProcess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6047272-07D1-4F68-B1FD-384895D02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26385" r="1" b="25422"/>
          <a:stretch/>
        </p:blipFill>
        <p:spPr>
          <a:xfrm>
            <a:off x="10355" y="1340768"/>
            <a:ext cx="1537309" cy="7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AB656886-8254-4063-90E0-8EFE12AF1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98EA759-B8EC-4F33-81DB-EDA197EDD26C}"/>
              </a:ext>
            </a:extLst>
          </p:cNvPr>
          <p:cNvSpPr txBox="1"/>
          <p:nvPr/>
        </p:nvSpPr>
        <p:spPr>
          <a:xfrm>
            <a:off x="1854182" y="1556792"/>
            <a:ext cx="719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Kimagasló a piaci részesedésünk az alternatív iskolák, a civilek, a hazai filmek, a naperőmű parkok, elektromos autóflották finanszírozása terén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8B292F65-A151-4576-BC36-5E091C34561A}"/>
              </a:ext>
            </a:extLst>
          </p:cNvPr>
          <p:cNvSpPr/>
          <p:nvPr/>
        </p:nvSpPr>
        <p:spPr>
          <a:xfrm>
            <a:off x="1876322" y="401538"/>
            <a:ext cx="5391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ÉRTÉKALAPÚ FINANSZÍROZÁS</a:t>
            </a:r>
          </a:p>
        </p:txBody>
      </p:sp>
      <p:grpSp>
        <p:nvGrpSpPr>
          <p:cNvPr id="17" name="Csoportba foglalás 13">
            <a:extLst>
              <a:ext uri="{FF2B5EF4-FFF2-40B4-BE49-F238E27FC236}">
                <a16:creationId xmlns:a16="http://schemas.microsoft.com/office/drawing/2014/main" id="{3A6DFA74-FDC7-47B4-AC86-7006B7D68D9E}"/>
              </a:ext>
            </a:extLst>
          </p:cNvPr>
          <p:cNvGrpSpPr/>
          <p:nvPr/>
        </p:nvGrpSpPr>
        <p:grpSpPr>
          <a:xfrm>
            <a:off x="84860" y="3077805"/>
            <a:ext cx="8974278" cy="3171478"/>
            <a:chOff x="107504" y="2921818"/>
            <a:chExt cx="8974278" cy="3171478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9134BE0-A0CA-4616-8C27-ED183592C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6346" t="8936" r="24587" b="1083"/>
            <a:stretch>
              <a:fillRect/>
            </a:stretch>
          </p:blipFill>
          <p:spPr bwMode="auto">
            <a:xfrm>
              <a:off x="4662859" y="2934765"/>
              <a:ext cx="2186675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DF2DB7D-0E00-4EAF-8DB0-B542C73BC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6375" t="9240" r="24558" b="780"/>
            <a:stretch>
              <a:fillRect/>
            </a:stretch>
          </p:blipFill>
          <p:spPr bwMode="auto">
            <a:xfrm>
              <a:off x="6895107" y="2934765"/>
              <a:ext cx="2186675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934B1D1A-A945-443A-A1BE-AE73FC37A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26346" t="8936" r="24587" b="2621"/>
            <a:stretch>
              <a:fillRect/>
            </a:stretch>
          </p:blipFill>
          <p:spPr bwMode="auto">
            <a:xfrm>
              <a:off x="2383462" y="2921818"/>
              <a:ext cx="2233824" cy="31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E3D8A194-5025-413F-95BE-D5567FE6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26375" t="9240" r="24558" b="1549"/>
            <a:stretch>
              <a:fillRect/>
            </a:stretch>
          </p:blipFill>
          <p:spPr bwMode="auto">
            <a:xfrm>
              <a:off x="107504" y="2924944"/>
              <a:ext cx="2205526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9625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BB1C5251-C520-457C-9A31-F64B395F611E}"/>
              </a:ext>
            </a:extLst>
          </p:cNvPr>
          <p:cNvSpPr/>
          <p:nvPr/>
        </p:nvSpPr>
        <p:spPr>
          <a:xfrm>
            <a:off x="1475656" y="13601"/>
            <a:ext cx="8030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hu-HU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MagNet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Magyar Közösségi Bank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8DCFBF4-621B-45B0-8F12-2057B3ED43D0}"/>
              </a:ext>
            </a:extLst>
          </p:cNvPr>
          <p:cNvSpPr/>
          <p:nvPr/>
        </p:nvSpPr>
        <p:spPr>
          <a:xfrm>
            <a:off x="1495534" y="908720"/>
            <a:ext cx="759633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1995-ben magyar magánszemélyek alapították – HBW takarékszövetkezetként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2008-tól bank és 2010-től </a:t>
            </a:r>
            <a:r>
              <a:rPr lang="hu-HU" sz="20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MagNet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Magyar Közösségi Bank – Magyarország első Újbankja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2013-ban a BPH felvásárlása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2016-tól GABV tagság elnyerése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Tulajdonosi kör = menedzsment, politikailag független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100%-ban magyar tulajdonosi háttér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Több, mint 23 éve működünk nyereségesen </a:t>
            </a:r>
            <a:endParaRPr lang="hu-HU" sz="20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8 bankfiók, 40.000 ügyfél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2018-ban hetedik alkalommal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az Év társadalmilag felelős bankja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Év Bankja versenyen.</a:t>
            </a:r>
          </a:p>
          <a:p>
            <a:endParaRPr lang="hu-HU" sz="20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4579</Words>
  <Application>Microsoft Office PowerPoint</Application>
  <PresentationFormat>Diavetítés a képernyőre (4:3 oldalarány)</PresentationFormat>
  <Paragraphs>892</Paragraphs>
  <Slides>52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Vass Ágnes</dc:creator>
  <cp:lastModifiedBy>Csepregi Judit Laura</cp:lastModifiedBy>
  <cp:revision>132</cp:revision>
  <cp:lastPrinted>2019-01-23T14:51:11Z</cp:lastPrinted>
  <dcterms:created xsi:type="dcterms:W3CDTF">2015-07-25T11:02:34Z</dcterms:created>
  <dcterms:modified xsi:type="dcterms:W3CDTF">2019-04-18T06:08:46Z</dcterms:modified>
</cp:coreProperties>
</file>