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85" r:id="rId5"/>
    <p:sldId id="329" r:id="rId6"/>
    <p:sldId id="331" r:id="rId7"/>
    <p:sldId id="332" r:id="rId8"/>
    <p:sldId id="336" r:id="rId9"/>
    <p:sldId id="337" r:id="rId10"/>
    <p:sldId id="347" r:id="rId11"/>
    <p:sldId id="338" r:id="rId12"/>
    <p:sldId id="342" r:id="rId13"/>
    <p:sldId id="344" r:id="rId14"/>
    <p:sldId id="346" r:id="rId15"/>
    <p:sldId id="348" r:id="rId16"/>
    <p:sldId id="349" r:id="rId17"/>
    <p:sldId id="350" r:id="rId18"/>
    <p:sldId id="298" r:id="rId19"/>
    <p:sldId id="355" r:id="rId20"/>
    <p:sldId id="356" r:id="rId21"/>
    <p:sldId id="359" r:id="rId22"/>
    <p:sldId id="357" r:id="rId23"/>
    <p:sldId id="358" r:id="rId24"/>
    <p:sldId id="360" r:id="rId25"/>
    <p:sldId id="361" r:id="rId26"/>
    <p:sldId id="362" r:id="rId27"/>
    <p:sldId id="363" r:id="rId28"/>
    <p:sldId id="341" r:id="rId29"/>
    <p:sldId id="352" r:id="rId30"/>
    <p:sldId id="353" r:id="rId31"/>
    <p:sldId id="351" r:id="rId32"/>
    <p:sldId id="365" r:id="rId33"/>
    <p:sldId id="366" r:id="rId34"/>
    <p:sldId id="367" r:id="rId35"/>
    <p:sldId id="368" r:id="rId36"/>
    <p:sldId id="369" r:id="rId37"/>
    <p:sldId id="316" r:id="rId38"/>
    <p:sldId id="326" r:id="rId39"/>
    <p:sldId id="370" r:id="rId40"/>
    <p:sldId id="372" r:id="rId41"/>
    <p:sldId id="371" r:id="rId42"/>
    <p:sldId id="315" r:id="rId43"/>
  </p:sldIdLst>
  <p:sldSz cx="9144000" cy="5143500" type="screen16x9"/>
  <p:notesSz cx="6858000" cy="9144000"/>
  <p:defaultTextStyle>
    <a:defPPr>
      <a:defRPr lang="hu-HU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332"/>
    <a:srgbClr val="232832"/>
    <a:srgbClr val="BD9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3886" autoAdjust="0"/>
  </p:normalViewPr>
  <p:slideViewPr>
    <p:cSldViewPr snapToGrid="0">
      <p:cViewPr varScale="1">
        <p:scale>
          <a:sx n="91" d="100"/>
          <a:sy n="91" d="100"/>
        </p:scale>
        <p:origin x="684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FFF55-95FA-4926-9161-A4AF092691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797E05B-8803-468C-90CE-2D75EC4003AD}">
      <dgm:prSet phldrT="[Szöveg]"/>
      <dgm:spPr>
        <a:solidFill>
          <a:srgbClr val="A12332"/>
        </a:solidFill>
      </dgm:spPr>
      <dgm:t>
        <a:bodyPr/>
        <a:lstStyle/>
        <a:p>
          <a:r>
            <a:rPr lang="hu-HU" dirty="0" smtClean="0"/>
            <a:t>Ingatlan felújítás, korszerűsítés</a:t>
          </a:r>
          <a:endParaRPr lang="hu-HU" dirty="0"/>
        </a:p>
      </dgm:t>
    </dgm:pt>
    <dgm:pt modelId="{3E96BB45-ADFA-4281-BFC3-35FEA2182CD3}" type="parTrans" cxnId="{99D4DDE2-D7B0-4541-ADA2-175CD230C4F2}">
      <dgm:prSet/>
      <dgm:spPr/>
      <dgm:t>
        <a:bodyPr/>
        <a:lstStyle/>
        <a:p>
          <a:endParaRPr lang="hu-HU"/>
        </a:p>
      </dgm:t>
    </dgm:pt>
    <dgm:pt modelId="{90B11F56-FFDB-458C-9DD3-8634CA61CF2C}" type="sibTrans" cxnId="{99D4DDE2-D7B0-4541-ADA2-175CD230C4F2}">
      <dgm:prSet/>
      <dgm:spPr/>
      <dgm:t>
        <a:bodyPr/>
        <a:lstStyle/>
        <a:p>
          <a:endParaRPr lang="hu-HU"/>
        </a:p>
      </dgm:t>
    </dgm:pt>
    <dgm:pt modelId="{FD2710EE-E42C-4D8E-80A7-44AE614846DB}">
      <dgm:prSet phldrT="[Szöveg]"/>
      <dgm:spPr/>
      <dgm:t>
        <a:bodyPr/>
        <a:lstStyle/>
        <a:p>
          <a:r>
            <a:rPr lang="hu-HU" dirty="0" smtClean="0"/>
            <a:t>Folyósítás számla ellenében →min. összeg 500 ezer forint és a hitelösszeg min. 10%-a</a:t>
          </a:r>
          <a:endParaRPr lang="hu-HU" dirty="0"/>
        </a:p>
      </dgm:t>
    </dgm:pt>
    <dgm:pt modelId="{A25B333A-688E-420F-AF89-AFAF53848F12}" type="parTrans" cxnId="{1DC66B65-A921-4113-B54C-72173E970CE4}">
      <dgm:prSet/>
      <dgm:spPr/>
      <dgm:t>
        <a:bodyPr/>
        <a:lstStyle/>
        <a:p>
          <a:endParaRPr lang="hu-HU"/>
        </a:p>
      </dgm:t>
    </dgm:pt>
    <dgm:pt modelId="{75E8D073-2ED1-43C6-B936-F81ECC10FA01}" type="sibTrans" cxnId="{1DC66B65-A921-4113-B54C-72173E970CE4}">
      <dgm:prSet/>
      <dgm:spPr/>
      <dgm:t>
        <a:bodyPr/>
        <a:lstStyle/>
        <a:p>
          <a:endParaRPr lang="hu-HU"/>
        </a:p>
      </dgm:t>
    </dgm:pt>
    <dgm:pt modelId="{5C91AA9B-35CD-4CB0-A996-0CAA77475F34}">
      <dgm:prSet phldrT="[Szöveg]"/>
      <dgm:spPr>
        <a:solidFill>
          <a:srgbClr val="A12332"/>
        </a:solidFill>
      </dgm:spPr>
      <dgm:t>
        <a:bodyPr/>
        <a:lstStyle/>
        <a:p>
          <a:r>
            <a:rPr lang="hu-HU" dirty="0" smtClean="0"/>
            <a:t>Ingatlan építés, bővítés</a:t>
          </a:r>
          <a:endParaRPr lang="hu-HU" dirty="0"/>
        </a:p>
      </dgm:t>
    </dgm:pt>
    <dgm:pt modelId="{1548586A-A43A-4B3F-BD05-A5E0AD29133B}" type="parTrans" cxnId="{747F9BB8-D331-41AE-95A6-C4B812EAAA68}">
      <dgm:prSet/>
      <dgm:spPr/>
      <dgm:t>
        <a:bodyPr/>
        <a:lstStyle/>
        <a:p>
          <a:endParaRPr lang="hu-HU"/>
        </a:p>
      </dgm:t>
    </dgm:pt>
    <dgm:pt modelId="{56C4D95C-12E9-41D2-9F72-A2804FE6AEBF}" type="sibTrans" cxnId="{747F9BB8-D331-41AE-95A6-C4B812EAAA68}">
      <dgm:prSet/>
      <dgm:spPr/>
      <dgm:t>
        <a:bodyPr/>
        <a:lstStyle/>
        <a:p>
          <a:endParaRPr lang="hu-HU"/>
        </a:p>
      </dgm:t>
    </dgm:pt>
    <dgm:pt modelId="{79875699-8FF4-445B-8DFD-A4920CEAD1F0}">
      <dgm:prSet phldrT="[Szöveg]"/>
      <dgm:spPr/>
      <dgm:t>
        <a:bodyPr/>
        <a:lstStyle/>
        <a:p>
          <a:r>
            <a:rPr lang="hu-HU" dirty="0" smtClean="0"/>
            <a:t>Saját erő felhasználását követően 25 millió forintig értékbecslő által igazolt készültségi fok arányában, szakaszos folyósítás, előfinanszírozással</a:t>
          </a:r>
          <a:endParaRPr lang="hu-HU" dirty="0"/>
        </a:p>
      </dgm:t>
    </dgm:pt>
    <dgm:pt modelId="{6A5FF271-9A9F-4EC9-A424-15CA6C8151FD}" type="parTrans" cxnId="{C2A780FC-6AE3-43CB-9C52-3B7E079E0773}">
      <dgm:prSet/>
      <dgm:spPr/>
      <dgm:t>
        <a:bodyPr/>
        <a:lstStyle/>
        <a:p>
          <a:endParaRPr lang="hu-HU"/>
        </a:p>
      </dgm:t>
    </dgm:pt>
    <dgm:pt modelId="{4B968024-7C6A-419D-BAE6-7F0A309F721C}" type="sibTrans" cxnId="{C2A780FC-6AE3-43CB-9C52-3B7E079E0773}">
      <dgm:prSet/>
      <dgm:spPr/>
      <dgm:t>
        <a:bodyPr/>
        <a:lstStyle/>
        <a:p>
          <a:endParaRPr lang="hu-HU"/>
        </a:p>
      </dgm:t>
    </dgm:pt>
    <dgm:pt modelId="{FB3BD1EA-EFDA-4441-BD9F-26CDA8515507}">
      <dgm:prSet phldrT="[Szöveg]"/>
      <dgm:spPr/>
      <dgm:t>
        <a:bodyPr/>
        <a:lstStyle/>
        <a:p>
          <a:r>
            <a:rPr lang="hu-HU" dirty="0" smtClean="0"/>
            <a:t>25 millió forint felett műszaki szakértő által igazolt készültségi fok arányában, számla alapján, szakaszosan</a:t>
          </a:r>
          <a:endParaRPr lang="hu-HU" dirty="0"/>
        </a:p>
      </dgm:t>
    </dgm:pt>
    <dgm:pt modelId="{6496E3D7-47E1-4E50-8CEA-62C675052008}" type="parTrans" cxnId="{D40C3E38-B978-47CB-8100-7EE7501CC874}">
      <dgm:prSet/>
      <dgm:spPr/>
      <dgm:t>
        <a:bodyPr/>
        <a:lstStyle/>
        <a:p>
          <a:endParaRPr lang="hu-HU"/>
        </a:p>
      </dgm:t>
    </dgm:pt>
    <dgm:pt modelId="{26EB8879-4B85-4DBF-9087-0060A7E55940}" type="sibTrans" cxnId="{D40C3E38-B978-47CB-8100-7EE7501CC874}">
      <dgm:prSet/>
      <dgm:spPr/>
      <dgm:t>
        <a:bodyPr/>
        <a:lstStyle/>
        <a:p>
          <a:endParaRPr lang="hu-HU"/>
        </a:p>
      </dgm:t>
    </dgm:pt>
    <dgm:pt modelId="{F8FA55DB-6FE1-4485-AE98-D6BFA3AB6BEC}">
      <dgm:prSet phldrT="[Szöveg]"/>
      <dgm:spPr/>
      <dgm:t>
        <a:bodyPr/>
        <a:lstStyle/>
        <a:p>
          <a:r>
            <a:rPr lang="hu-HU" dirty="0" smtClean="0"/>
            <a:t>Folyósítási szakaszokat az ügyfél határozza meg</a:t>
          </a:r>
          <a:endParaRPr lang="hu-HU" dirty="0"/>
        </a:p>
      </dgm:t>
    </dgm:pt>
    <dgm:pt modelId="{0C5FEB91-9E2D-49DA-8C0E-FE4F12570952}" type="parTrans" cxnId="{6FD78FCA-0E4F-4C7D-9932-7E2F1D131B3A}">
      <dgm:prSet/>
      <dgm:spPr/>
      <dgm:t>
        <a:bodyPr/>
        <a:lstStyle/>
        <a:p>
          <a:endParaRPr lang="hu-HU"/>
        </a:p>
      </dgm:t>
    </dgm:pt>
    <dgm:pt modelId="{2E1A47AA-6D5D-4BF4-B5F9-6D046FD1C911}" type="sibTrans" cxnId="{6FD78FCA-0E4F-4C7D-9932-7E2F1D131B3A}">
      <dgm:prSet/>
      <dgm:spPr/>
      <dgm:t>
        <a:bodyPr/>
        <a:lstStyle/>
        <a:p>
          <a:endParaRPr lang="hu-HU"/>
        </a:p>
      </dgm:t>
    </dgm:pt>
    <dgm:pt modelId="{9927F167-3D74-4470-97E1-A558F4707B67}">
      <dgm:prSet phldrT="[Szöveg]"/>
      <dgm:spPr>
        <a:solidFill>
          <a:srgbClr val="A12332"/>
        </a:solidFill>
      </dgm:spPr>
      <dgm:t>
        <a:bodyPr/>
        <a:lstStyle/>
        <a:p>
          <a:r>
            <a:rPr lang="hu-HU" dirty="0" smtClean="0"/>
            <a:t>Eszközbeszerzés</a:t>
          </a:r>
          <a:endParaRPr lang="hu-HU" dirty="0"/>
        </a:p>
      </dgm:t>
    </dgm:pt>
    <dgm:pt modelId="{EEC86082-4670-4292-9A40-EC17BA28E5CF}" type="parTrans" cxnId="{920F5CEC-6D45-494E-9407-0789546D3772}">
      <dgm:prSet/>
      <dgm:spPr/>
      <dgm:t>
        <a:bodyPr/>
        <a:lstStyle/>
        <a:p>
          <a:endParaRPr lang="hu-HU"/>
        </a:p>
      </dgm:t>
    </dgm:pt>
    <dgm:pt modelId="{BB8E43E5-78E3-4B56-8390-2A7013AA6CA0}" type="sibTrans" cxnId="{920F5CEC-6D45-494E-9407-0789546D3772}">
      <dgm:prSet/>
      <dgm:spPr/>
      <dgm:t>
        <a:bodyPr/>
        <a:lstStyle/>
        <a:p>
          <a:endParaRPr lang="hu-HU"/>
        </a:p>
      </dgm:t>
    </dgm:pt>
    <dgm:pt modelId="{EB9C3F2F-ED49-4E05-8667-5309E81716CF}">
      <dgm:prSet phldrT="[Szöveg]"/>
      <dgm:spPr/>
      <dgm:t>
        <a:bodyPr/>
        <a:lstStyle/>
        <a:p>
          <a:r>
            <a:rPr lang="hu-HU" dirty="0" smtClean="0"/>
            <a:t>Külföldi számlák is befogadhatóak a finanszírozáshoz (Széchenyi Beruházási Hitel PLUSZ is)</a:t>
          </a:r>
          <a:endParaRPr lang="hu-HU" dirty="0"/>
        </a:p>
      </dgm:t>
    </dgm:pt>
    <dgm:pt modelId="{D5860246-DB40-4A03-AF9C-1800313971E0}" type="parTrans" cxnId="{B776E355-93D7-4F38-966A-04D22D739852}">
      <dgm:prSet/>
      <dgm:spPr/>
      <dgm:t>
        <a:bodyPr/>
        <a:lstStyle/>
        <a:p>
          <a:endParaRPr lang="hu-HU"/>
        </a:p>
      </dgm:t>
    </dgm:pt>
    <dgm:pt modelId="{A756519A-F1DF-4490-8955-F4A8B5763B9F}" type="sibTrans" cxnId="{B776E355-93D7-4F38-966A-04D22D739852}">
      <dgm:prSet/>
      <dgm:spPr/>
      <dgm:t>
        <a:bodyPr/>
        <a:lstStyle/>
        <a:p>
          <a:endParaRPr lang="hu-HU"/>
        </a:p>
      </dgm:t>
    </dgm:pt>
    <dgm:pt modelId="{F7DA8BDD-93C2-4485-9862-99BFFF822CC7}" type="pres">
      <dgm:prSet presAssocID="{323FFF55-95FA-4926-9161-A4AF092691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FF8F0E9-49B6-499E-8D35-44E4A6BBD28F}" type="pres">
      <dgm:prSet presAssocID="{D797E05B-8803-468C-90CE-2D75EC4003AD}" presName="parentText" presStyleLbl="node1" presStyleIdx="0" presStyleCnt="3" custScaleX="75431" custLinFactNeighborX="-11017" custLinFactNeighborY="-71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2B5A4E-7184-4424-83DB-EAF101BD44CC}" type="pres">
      <dgm:prSet presAssocID="{D797E05B-8803-468C-90CE-2D75EC4003A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148649-1DDA-4A57-B7B4-73F972015C21}" type="pres">
      <dgm:prSet presAssocID="{5C91AA9B-35CD-4CB0-A996-0CAA77475F34}" presName="parentText" presStyleLbl="node1" presStyleIdx="1" presStyleCnt="3" custScaleX="75431" custLinFactNeighborX="-11017" custLinFactNeighborY="-237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CF5822-6371-4522-9F50-A8982CD9473A}" type="pres">
      <dgm:prSet presAssocID="{5C91AA9B-35CD-4CB0-A996-0CAA77475F34}" presName="childText" presStyleLbl="revTx" presStyleIdx="1" presStyleCnt="3" custScaleX="73099" custLinFactNeighborX="-13956" custLinFactNeighborY="-30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51282F-28D0-499C-AFBA-A4EAE6B80F20}" type="pres">
      <dgm:prSet presAssocID="{9927F167-3D74-4470-97E1-A558F4707B67}" presName="parentText" presStyleLbl="node1" presStyleIdx="2" presStyleCnt="3" custScaleX="75431" custLinFactNeighborX="-11017" custLinFactNeighborY="-713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0354220-F6A6-4995-95DF-B7C361F2ACDA}" type="pres">
      <dgm:prSet presAssocID="{9927F167-3D74-4470-97E1-A558F4707B6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40C3E38-B978-47CB-8100-7EE7501CC874}" srcId="{5C91AA9B-35CD-4CB0-A996-0CAA77475F34}" destId="{FB3BD1EA-EFDA-4441-BD9F-26CDA8515507}" srcOrd="1" destOrd="0" parTransId="{6496E3D7-47E1-4E50-8CEA-62C675052008}" sibTransId="{26EB8879-4B85-4DBF-9087-0060A7E55940}"/>
    <dgm:cxn modelId="{D06E7582-BA8F-4319-85FF-AE602697E6DE}" type="presOf" srcId="{F8FA55DB-6FE1-4485-AE98-D6BFA3AB6BEC}" destId="{1FCF5822-6371-4522-9F50-A8982CD9473A}" srcOrd="0" destOrd="2" presId="urn:microsoft.com/office/officeart/2005/8/layout/vList2"/>
    <dgm:cxn modelId="{53087C1B-6013-4C9E-A4EC-A20B605D498E}" type="presOf" srcId="{323FFF55-95FA-4926-9161-A4AF0926913C}" destId="{F7DA8BDD-93C2-4485-9862-99BFFF822CC7}" srcOrd="0" destOrd="0" presId="urn:microsoft.com/office/officeart/2005/8/layout/vList2"/>
    <dgm:cxn modelId="{99D4DDE2-D7B0-4541-ADA2-175CD230C4F2}" srcId="{323FFF55-95FA-4926-9161-A4AF0926913C}" destId="{D797E05B-8803-468C-90CE-2D75EC4003AD}" srcOrd="0" destOrd="0" parTransId="{3E96BB45-ADFA-4281-BFC3-35FEA2182CD3}" sibTransId="{90B11F56-FFDB-458C-9DD3-8634CA61CF2C}"/>
    <dgm:cxn modelId="{747F9BB8-D331-41AE-95A6-C4B812EAAA68}" srcId="{323FFF55-95FA-4926-9161-A4AF0926913C}" destId="{5C91AA9B-35CD-4CB0-A996-0CAA77475F34}" srcOrd="1" destOrd="0" parTransId="{1548586A-A43A-4B3F-BD05-A5E0AD29133B}" sibTransId="{56C4D95C-12E9-41D2-9F72-A2804FE6AEBF}"/>
    <dgm:cxn modelId="{C2A780FC-6AE3-43CB-9C52-3B7E079E0773}" srcId="{5C91AA9B-35CD-4CB0-A996-0CAA77475F34}" destId="{79875699-8FF4-445B-8DFD-A4920CEAD1F0}" srcOrd="0" destOrd="0" parTransId="{6A5FF271-9A9F-4EC9-A424-15CA6C8151FD}" sibTransId="{4B968024-7C6A-419D-BAE6-7F0A309F721C}"/>
    <dgm:cxn modelId="{B776E355-93D7-4F38-966A-04D22D739852}" srcId="{9927F167-3D74-4470-97E1-A558F4707B67}" destId="{EB9C3F2F-ED49-4E05-8667-5309E81716CF}" srcOrd="0" destOrd="0" parTransId="{D5860246-DB40-4A03-AF9C-1800313971E0}" sibTransId="{A756519A-F1DF-4490-8955-F4A8B5763B9F}"/>
    <dgm:cxn modelId="{A98302F5-B81E-4209-9442-E410B852F907}" type="presOf" srcId="{9927F167-3D74-4470-97E1-A558F4707B67}" destId="{A351282F-28D0-499C-AFBA-A4EAE6B80F20}" srcOrd="0" destOrd="0" presId="urn:microsoft.com/office/officeart/2005/8/layout/vList2"/>
    <dgm:cxn modelId="{6FD78FCA-0E4F-4C7D-9932-7E2F1D131B3A}" srcId="{5C91AA9B-35CD-4CB0-A996-0CAA77475F34}" destId="{F8FA55DB-6FE1-4485-AE98-D6BFA3AB6BEC}" srcOrd="2" destOrd="0" parTransId="{0C5FEB91-9E2D-49DA-8C0E-FE4F12570952}" sibTransId="{2E1A47AA-6D5D-4BF4-B5F9-6D046FD1C911}"/>
    <dgm:cxn modelId="{1DC66B65-A921-4113-B54C-72173E970CE4}" srcId="{D797E05B-8803-468C-90CE-2D75EC4003AD}" destId="{FD2710EE-E42C-4D8E-80A7-44AE614846DB}" srcOrd="0" destOrd="0" parTransId="{A25B333A-688E-420F-AF89-AFAF53848F12}" sibTransId="{75E8D073-2ED1-43C6-B936-F81ECC10FA01}"/>
    <dgm:cxn modelId="{63827B6B-3975-4A95-94F9-B3376FD02E7F}" type="presOf" srcId="{FD2710EE-E42C-4D8E-80A7-44AE614846DB}" destId="{BF2B5A4E-7184-4424-83DB-EAF101BD44CC}" srcOrd="0" destOrd="0" presId="urn:microsoft.com/office/officeart/2005/8/layout/vList2"/>
    <dgm:cxn modelId="{920F5CEC-6D45-494E-9407-0789546D3772}" srcId="{323FFF55-95FA-4926-9161-A4AF0926913C}" destId="{9927F167-3D74-4470-97E1-A558F4707B67}" srcOrd="2" destOrd="0" parTransId="{EEC86082-4670-4292-9A40-EC17BA28E5CF}" sibTransId="{BB8E43E5-78E3-4B56-8390-2A7013AA6CA0}"/>
    <dgm:cxn modelId="{BA064955-929E-450E-9491-1A6C4192C161}" type="presOf" srcId="{5C91AA9B-35CD-4CB0-A996-0CAA77475F34}" destId="{81148649-1DDA-4A57-B7B4-73F972015C21}" srcOrd="0" destOrd="0" presId="urn:microsoft.com/office/officeart/2005/8/layout/vList2"/>
    <dgm:cxn modelId="{2DC0FBD1-9603-4C53-839D-7BFCC4243EEC}" type="presOf" srcId="{FB3BD1EA-EFDA-4441-BD9F-26CDA8515507}" destId="{1FCF5822-6371-4522-9F50-A8982CD9473A}" srcOrd="0" destOrd="1" presId="urn:microsoft.com/office/officeart/2005/8/layout/vList2"/>
    <dgm:cxn modelId="{E76C9C7F-1F9B-483B-8AD9-764ABE0052C0}" type="presOf" srcId="{EB9C3F2F-ED49-4E05-8667-5309E81716CF}" destId="{10354220-F6A6-4995-95DF-B7C361F2ACDA}" srcOrd="0" destOrd="0" presId="urn:microsoft.com/office/officeart/2005/8/layout/vList2"/>
    <dgm:cxn modelId="{6BA21D2A-074A-48A3-91C4-BE614479FBDC}" type="presOf" srcId="{D797E05B-8803-468C-90CE-2D75EC4003AD}" destId="{8FF8F0E9-49B6-499E-8D35-44E4A6BBD28F}" srcOrd="0" destOrd="0" presId="urn:microsoft.com/office/officeart/2005/8/layout/vList2"/>
    <dgm:cxn modelId="{A3E8C376-AB06-4636-9ADF-FA6B250D0651}" type="presOf" srcId="{79875699-8FF4-445B-8DFD-A4920CEAD1F0}" destId="{1FCF5822-6371-4522-9F50-A8982CD9473A}" srcOrd="0" destOrd="0" presId="urn:microsoft.com/office/officeart/2005/8/layout/vList2"/>
    <dgm:cxn modelId="{A245E896-47E7-4739-8787-33CD7B8763A2}" type="presParOf" srcId="{F7DA8BDD-93C2-4485-9862-99BFFF822CC7}" destId="{8FF8F0E9-49B6-499E-8D35-44E4A6BBD28F}" srcOrd="0" destOrd="0" presId="urn:microsoft.com/office/officeart/2005/8/layout/vList2"/>
    <dgm:cxn modelId="{1EA63BE3-C6F5-48E2-9CF5-43B74D4E3F22}" type="presParOf" srcId="{F7DA8BDD-93C2-4485-9862-99BFFF822CC7}" destId="{BF2B5A4E-7184-4424-83DB-EAF101BD44CC}" srcOrd="1" destOrd="0" presId="urn:microsoft.com/office/officeart/2005/8/layout/vList2"/>
    <dgm:cxn modelId="{F2EDD88A-0668-4496-BCB5-4C3AAF94D5A8}" type="presParOf" srcId="{F7DA8BDD-93C2-4485-9862-99BFFF822CC7}" destId="{81148649-1DDA-4A57-B7B4-73F972015C21}" srcOrd="2" destOrd="0" presId="urn:microsoft.com/office/officeart/2005/8/layout/vList2"/>
    <dgm:cxn modelId="{38B3B9F8-CCB0-4ADC-83DC-0988690A5BCC}" type="presParOf" srcId="{F7DA8BDD-93C2-4485-9862-99BFFF822CC7}" destId="{1FCF5822-6371-4522-9F50-A8982CD9473A}" srcOrd="3" destOrd="0" presId="urn:microsoft.com/office/officeart/2005/8/layout/vList2"/>
    <dgm:cxn modelId="{2EDE3C7D-4224-43AA-ABC0-577764D83CDF}" type="presParOf" srcId="{F7DA8BDD-93C2-4485-9862-99BFFF822CC7}" destId="{A351282F-28D0-499C-AFBA-A4EAE6B80F20}" srcOrd="4" destOrd="0" presId="urn:microsoft.com/office/officeart/2005/8/layout/vList2"/>
    <dgm:cxn modelId="{F003B0A9-2365-44AB-9A0E-6EE5FC7AC876}" type="presParOf" srcId="{F7DA8BDD-93C2-4485-9862-99BFFF822CC7}" destId="{10354220-F6A6-4995-95DF-B7C361F2ACD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D6D844-1AF0-45C7-B4CD-4C907A9A5CB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D85BE0E-E00B-4622-9251-1C5A607A7ACA}">
      <dgm:prSet phldrT="[Szöveg]" custT="1"/>
      <dgm:spPr/>
      <dgm:t>
        <a:bodyPr/>
        <a:lstStyle/>
        <a:p>
          <a:r>
            <a:rPr lang="hu-HU" sz="1400" b="1" dirty="0" smtClean="0">
              <a:solidFill>
                <a:srgbClr val="A12332"/>
              </a:solidFill>
            </a:rPr>
            <a:t>Széchenyi Kártya Program</a:t>
          </a:r>
          <a:endParaRPr lang="hu-HU" sz="1400" b="1" dirty="0">
            <a:solidFill>
              <a:srgbClr val="A12332"/>
            </a:solidFill>
          </a:endParaRPr>
        </a:p>
      </dgm:t>
    </dgm:pt>
    <dgm:pt modelId="{C6C87AC6-F184-4399-BE44-DE0F3DD29233}" type="parTrans" cxnId="{22C4B98C-B1F1-4112-972A-06C6659698FA}">
      <dgm:prSet/>
      <dgm:spPr/>
      <dgm:t>
        <a:bodyPr/>
        <a:lstStyle/>
        <a:p>
          <a:endParaRPr lang="hu-HU" sz="1400"/>
        </a:p>
      </dgm:t>
    </dgm:pt>
    <dgm:pt modelId="{3A6C369A-16A5-4B35-BF74-DC9E8A38B231}" type="sibTrans" cxnId="{22C4B98C-B1F1-4112-972A-06C6659698FA}">
      <dgm:prSet/>
      <dgm:spPr/>
      <dgm:t>
        <a:bodyPr/>
        <a:lstStyle/>
        <a:p>
          <a:endParaRPr lang="hu-HU" sz="1400"/>
        </a:p>
      </dgm:t>
    </dgm:pt>
    <dgm:pt modelId="{D164B840-525C-4284-A128-B5625B1889EE}">
      <dgm:prSet phldrT="[Szöveg]" custT="1"/>
      <dgm:spPr/>
      <dgm:t>
        <a:bodyPr/>
        <a:lstStyle/>
        <a:p>
          <a:pPr>
            <a:lnSpc>
              <a:spcPct val="100000"/>
            </a:lnSpc>
          </a:pPr>
          <a:r>
            <a:rPr lang="hu-HU" sz="1400" b="1" dirty="0" smtClean="0"/>
            <a:t>Felfüggesztett hiteltermékek </a:t>
          </a:r>
          <a:r>
            <a:rPr lang="hu-HU" sz="1400" dirty="0" smtClean="0"/>
            <a:t>– 2020. május 15-től:</a:t>
          </a:r>
          <a:br>
            <a:rPr lang="hu-HU" sz="1400" dirty="0" smtClean="0"/>
          </a:br>
          <a:r>
            <a:rPr lang="hu-HU" sz="1400" dirty="0" smtClean="0"/>
            <a:t>- Széchenyi Kártya Folyószámlahitel új, ismételt igénylés és keretemelés</a:t>
          </a:r>
          <a:br>
            <a:rPr lang="hu-HU" sz="1400" dirty="0" smtClean="0"/>
          </a:br>
          <a:r>
            <a:rPr lang="hu-HU" sz="1400" dirty="0" smtClean="0"/>
            <a:t>- Széchenyi Forgóeszközhitel</a:t>
          </a:r>
          <a:br>
            <a:rPr lang="hu-HU" sz="1400" dirty="0" smtClean="0"/>
          </a:br>
          <a:r>
            <a:rPr lang="hu-HU" sz="1400" dirty="0" smtClean="0"/>
            <a:t>- Széchenyi Beruházási hitel</a:t>
          </a:r>
          <a:endParaRPr lang="hu-HU" sz="1400" dirty="0"/>
        </a:p>
      </dgm:t>
    </dgm:pt>
    <dgm:pt modelId="{08EB49A7-63CA-4A2A-A525-90DA0B84B878}" type="parTrans" cxnId="{A2D864B7-33B9-44B9-9F4E-0B31D5271413}">
      <dgm:prSet/>
      <dgm:spPr/>
      <dgm:t>
        <a:bodyPr/>
        <a:lstStyle/>
        <a:p>
          <a:endParaRPr lang="hu-HU" sz="1400"/>
        </a:p>
      </dgm:t>
    </dgm:pt>
    <dgm:pt modelId="{E4C57848-DF7E-4FFB-ACD7-2621DC9A7837}" type="sibTrans" cxnId="{A2D864B7-33B9-44B9-9F4E-0B31D5271413}">
      <dgm:prSet/>
      <dgm:spPr/>
      <dgm:t>
        <a:bodyPr/>
        <a:lstStyle/>
        <a:p>
          <a:endParaRPr lang="hu-HU" sz="1400"/>
        </a:p>
      </dgm:t>
    </dgm:pt>
    <dgm:pt modelId="{1BAA11F4-7C5D-465C-9953-0998821B7C6D}">
      <dgm:prSet phldrT="[Szöveg]" custT="1"/>
      <dgm:spPr/>
      <dgm:t>
        <a:bodyPr/>
        <a:lstStyle/>
        <a:p>
          <a:pPr>
            <a:lnSpc>
              <a:spcPct val="100000"/>
            </a:lnSpc>
          </a:pPr>
          <a:r>
            <a:rPr lang="hu-HU" sz="1400" b="1" dirty="0" smtClean="0"/>
            <a:t>Módosult termékek </a:t>
          </a:r>
          <a:r>
            <a:rPr lang="hu-HU" sz="1400" dirty="0" smtClean="0"/>
            <a:t>– 2020. április 27-től:</a:t>
          </a:r>
          <a:br>
            <a:rPr lang="hu-HU" sz="1400" dirty="0" smtClean="0"/>
          </a:br>
          <a:r>
            <a:rPr lang="hu-HU" sz="1400" dirty="0" smtClean="0"/>
            <a:t>- Agrár Széchenyi Kártya Plusz</a:t>
          </a:r>
          <a:endParaRPr lang="hu-HU" sz="1400" dirty="0"/>
        </a:p>
      </dgm:t>
    </dgm:pt>
    <dgm:pt modelId="{69FB028F-4A0E-4431-997C-C1993916036B}" type="parTrans" cxnId="{CA3CF4B1-B2C1-4E97-B827-9A7750B0616D}">
      <dgm:prSet/>
      <dgm:spPr/>
      <dgm:t>
        <a:bodyPr/>
        <a:lstStyle/>
        <a:p>
          <a:endParaRPr lang="hu-HU" sz="1400"/>
        </a:p>
      </dgm:t>
    </dgm:pt>
    <dgm:pt modelId="{8F2870E1-5165-4096-AE8A-1ACE7190359C}" type="sibTrans" cxnId="{CA3CF4B1-B2C1-4E97-B827-9A7750B0616D}">
      <dgm:prSet/>
      <dgm:spPr/>
      <dgm:t>
        <a:bodyPr/>
        <a:lstStyle/>
        <a:p>
          <a:endParaRPr lang="hu-HU" sz="1400"/>
        </a:p>
      </dgm:t>
    </dgm:pt>
    <dgm:pt modelId="{4A639464-0D34-4274-A1EF-15A6B92B82E8}">
      <dgm:prSet phldrT="[Szöveg]" custT="1"/>
      <dgm:spPr/>
      <dgm:t>
        <a:bodyPr/>
        <a:lstStyle/>
        <a:p>
          <a:r>
            <a:rPr lang="hu-HU" sz="1400" b="1" dirty="0" smtClean="0">
              <a:solidFill>
                <a:srgbClr val="A12332"/>
              </a:solidFill>
            </a:rPr>
            <a:t>MNB NHP hitelek</a:t>
          </a:r>
          <a:endParaRPr lang="hu-HU" sz="1400" b="1" dirty="0">
            <a:solidFill>
              <a:srgbClr val="A12332"/>
            </a:solidFill>
          </a:endParaRPr>
        </a:p>
      </dgm:t>
    </dgm:pt>
    <dgm:pt modelId="{F492FEE6-A7D5-474E-BD4C-0B1E921603E8}" type="parTrans" cxnId="{5DE99144-976B-412A-B13A-796621B76A69}">
      <dgm:prSet/>
      <dgm:spPr/>
      <dgm:t>
        <a:bodyPr/>
        <a:lstStyle/>
        <a:p>
          <a:endParaRPr lang="hu-HU" sz="1400"/>
        </a:p>
      </dgm:t>
    </dgm:pt>
    <dgm:pt modelId="{28E849FC-325B-4DE8-B303-27C6E546730A}" type="sibTrans" cxnId="{5DE99144-976B-412A-B13A-796621B76A69}">
      <dgm:prSet/>
      <dgm:spPr/>
      <dgm:t>
        <a:bodyPr/>
        <a:lstStyle/>
        <a:p>
          <a:endParaRPr lang="hu-HU" sz="1400"/>
        </a:p>
      </dgm:t>
    </dgm:pt>
    <dgm:pt modelId="{D71DEBCD-484D-4DB5-A583-E0D6AA112DD3}">
      <dgm:prSet phldrT="[Szöveg]" custT="1"/>
      <dgm:spPr/>
      <dgm:t>
        <a:bodyPr/>
        <a:lstStyle/>
        <a:p>
          <a:pPr>
            <a:lnSpc>
              <a:spcPct val="100000"/>
            </a:lnSpc>
          </a:pPr>
          <a:r>
            <a:rPr lang="hu-HU" sz="1400" b="1" dirty="0" smtClean="0"/>
            <a:t>Új hiteltermékek </a:t>
          </a:r>
          <a:r>
            <a:rPr lang="hu-HU" sz="1400" dirty="0" smtClean="0"/>
            <a:t>– 2020. május 15-től:</a:t>
          </a:r>
          <a:br>
            <a:rPr lang="hu-HU" sz="1400" dirty="0" smtClean="0"/>
          </a:br>
          <a:r>
            <a:rPr lang="hu-HU" sz="1400" dirty="0" smtClean="0"/>
            <a:t>- Széchenyi Kártya Folyószámlahitel Plusz</a:t>
          </a:r>
          <a:br>
            <a:rPr lang="hu-HU" sz="1400" dirty="0" smtClean="0"/>
          </a:br>
          <a:r>
            <a:rPr lang="hu-HU" sz="1400" dirty="0" smtClean="0"/>
            <a:t>- Széchenyi Munkahelymegtartó hitel</a:t>
          </a:r>
          <a:br>
            <a:rPr lang="hu-HU" sz="1400" dirty="0" smtClean="0"/>
          </a:br>
          <a:r>
            <a:rPr lang="hu-HU" sz="1400" dirty="0" smtClean="0"/>
            <a:t>- Széchenyi Likviditási hitel</a:t>
          </a:r>
          <a:br>
            <a:rPr lang="hu-HU" sz="1400" dirty="0" smtClean="0"/>
          </a:br>
          <a:r>
            <a:rPr lang="hu-HU" sz="1400" dirty="0" smtClean="0"/>
            <a:t>- Széchenyi Beruházási hitel Plusz</a:t>
          </a:r>
          <a:endParaRPr lang="hu-HU" sz="1400" dirty="0"/>
        </a:p>
      </dgm:t>
    </dgm:pt>
    <dgm:pt modelId="{73D38074-DC12-4770-9C62-BCEEC6F7EDD9}" type="parTrans" cxnId="{9FFF73E7-AACE-4F48-8DBB-AF3C44BE2C40}">
      <dgm:prSet/>
      <dgm:spPr/>
      <dgm:t>
        <a:bodyPr/>
        <a:lstStyle/>
        <a:p>
          <a:endParaRPr lang="hu-HU" sz="1400"/>
        </a:p>
      </dgm:t>
    </dgm:pt>
    <dgm:pt modelId="{8B40CCCE-F1F8-45A9-99CD-AD9B6A1D1BD0}" type="sibTrans" cxnId="{9FFF73E7-AACE-4F48-8DBB-AF3C44BE2C40}">
      <dgm:prSet/>
      <dgm:spPr/>
      <dgm:t>
        <a:bodyPr/>
        <a:lstStyle/>
        <a:p>
          <a:endParaRPr lang="hu-HU" sz="1400"/>
        </a:p>
      </dgm:t>
    </dgm:pt>
    <dgm:pt modelId="{0632A41B-3D52-4107-8D2C-88A473B796B3}">
      <dgm:prSet phldrT="[Szöveg]" custT="1"/>
      <dgm:spPr/>
      <dgm:t>
        <a:bodyPr/>
        <a:lstStyle/>
        <a:p>
          <a:r>
            <a:rPr lang="hu-HU" sz="1400" b="1" dirty="0" smtClean="0"/>
            <a:t>NHP Fix értékesítésének felfüggesztése </a:t>
          </a:r>
          <a:r>
            <a:rPr lang="hu-HU" sz="1400" dirty="0" smtClean="0"/>
            <a:t>– 2020. május 29-től</a:t>
          </a:r>
          <a:endParaRPr lang="hu-HU" sz="1400" dirty="0"/>
        </a:p>
      </dgm:t>
    </dgm:pt>
    <dgm:pt modelId="{E20CB8B1-5042-4AB9-9F90-68B5BC26CA0B}" type="parTrans" cxnId="{C681049F-A3C9-4DDE-B67E-4F868D6DBA6F}">
      <dgm:prSet/>
      <dgm:spPr/>
      <dgm:t>
        <a:bodyPr/>
        <a:lstStyle/>
        <a:p>
          <a:endParaRPr lang="hu-HU" sz="1400"/>
        </a:p>
      </dgm:t>
    </dgm:pt>
    <dgm:pt modelId="{4E9FDE82-1138-4F08-A774-E31ADC006B7C}" type="sibTrans" cxnId="{C681049F-A3C9-4DDE-B67E-4F868D6DBA6F}">
      <dgm:prSet/>
      <dgm:spPr/>
      <dgm:t>
        <a:bodyPr/>
        <a:lstStyle/>
        <a:p>
          <a:endParaRPr lang="hu-HU" sz="1400"/>
        </a:p>
      </dgm:t>
    </dgm:pt>
    <dgm:pt modelId="{C905EC39-767B-42E3-9B6B-1203C054D330}">
      <dgm:prSet phldrT="[Szöveg]" custT="1"/>
      <dgm:spPr/>
      <dgm:t>
        <a:bodyPr/>
        <a:lstStyle/>
        <a:p>
          <a:r>
            <a:rPr lang="hu-HU" sz="1400" b="1" dirty="0" smtClean="0"/>
            <a:t>NHP Hajrá indulás </a:t>
          </a:r>
          <a:r>
            <a:rPr lang="hu-HU" sz="1400" dirty="0" smtClean="0"/>
            <a:t>– 2020. április 20-tól</a:t>
          </a:r>
        </a:p>
        <a:p>
          <a:r>
            <a:rPr lang="hu-HU" sz="1400" b="1" dirty="0" smtClean="0"/>
            <a:t>Új hiteltermékek</a:t>
          </a:r>
          <a:r>
            <a:rPr lang="hu-HU" sz="1400" dirty="0" smtClean="0"/>
            <a:t> (NHP Hajrá nélküli és NHP Hajrá keretében is elérhető hiteltermékek):</a:t>
          </a:r>
        </a:p>
        <a:p>
          <a:r>
            <a:rPr lang="hu-HU" sz="1400" dirty="0" smtClean="0"/>
            <a:t>- 1X1 Beruházási hitel</a:t>
          </a:r>
        </a:p>
        <a:p>
          <a:r>
            <a:rPr lang="hu-HU" sz="1400" dirty="0" smtClean="0"/>
            <a:t>- Hektár Plusz termőföldvásárlási hitel</a:t>
          </a:r>
        </a:p>
        <a:p>
          <a:r>
            <a:rPr lang="hu-HU" sz="1400" dirty="0" smtClean="0"/>
            <a:t>- Hektár Plusz beruházási hitel (kamattámogatott konstrukció keretében is elérhető)</a:t>
          </a:r>
        </a:p>
        <a:p>
          <a:endParaRPr lang="hu-HU" sz="1400" dirty="0" smtClean="0"/>
        </a:p>
        <a:p>
          <a:endParaRPr lang="hu-HU" sz="1400" dirty="0"/>
        </a:p>
      </dgm:t>
    </dgm:pt>
    <dgm:pt modelId="{97C8BE83-D26A-4118-9CA2-20E81731EFF7}" type="parTrans" cxnId="{0B526DC8-6EFD-4155-B005-55FB0EE1B8F5}">
      <dgm:prSet/>
      <dgm:spPr/>
      <dgm:t>
        <a:bodyPr/>
        <a:lstStyle/>
        <a:p>
          <a:endParaRPr lang="hu-HU" sz="1400"/>
        </a:p>
      </dgm:t>
    </dgm:pt>
    <dgm:pt modelId="{4757B81D-8906-41FC-83CB-A52DF0D0947D}" type="sibTrans" cxnId="{0B526DC8-6EFD-4155-B005-55FB0EE1B8F5}">
      <dgm:prSet/>
      <dgm:spPr/>
      <dgm:t>
        <a:bodyPr/>
        <a:lstStyle/>
        <a:p>
          <a:endParaRPr lang="hu-HU" sz="1400"/>
        </a:p>
      </dgm:t>
    </dgm:pt>
    <dgm:pt modelId="{74F7431C-7E4A-4CC3-B780-B30EE5DC147F}" type="pres">
      <dgm:prSet presAssocID="{ACD6D844-1AF0-45C7-B4CD-4C907A9A5C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49AD6543-3E69-4987-B83F-E67E5BF41D2C}" type="pres">
      <dgm:prSet presAssocID="{7D85BE0E-E00B-4622-9251-1C5A607A7ACA}" presName="thickLine" presStyleLbl="alignNode1" presStyleIdx="0" presStyleCnt="2"/>
      <dgm:spPr/>
    </dgm:pt>
    <dgm:pt modelId="{33D750EB-AFE8-4B4F-8016-15731D93DEDA}" type="pres">
      <dgm:prSet presAssocID="{7D85BE0E-E00B-4622-9251-1C5A607A7ACA}" presName="horz1" presStyleCnt="0"/>
      <dgm:spPr/>
    </dgm:pt>
    <dgm:pt modelId="{D9D904A0-BB79-44A0-AAED-809CB3DBEECF}" type="pres">
      <dgm:prSet presAssocID="{7D85BE0E-E00B-4622-9251-1C5A607A7ACA}" presName="tx1" presStyleLbl="revTx" presStyleIdx="0" presStyleCnt="7" custLinFactNeighborX="-24128" custLinFactNeighborY="-1243"/>
      <dgm:spPr/>
      <dgm:t>
        <a:bodyPr/>
        <a:lstStyle/>
        <a:p>
          <a:endParaRPr lang="hu-HU"/>
        </a:p>
      </dgm:t>
    </dgm:pt>
    <dgm:pt modelId="{2C0C6F3B-65CC-44B5-810B-BD63C67B00F0}" type="pres">
      <dgm:prSet presAssocID="{7D85BE0E-E00B-4622-9251-1C5A607A7ACA}" presName="vert1" presStyleCnt="0"/>
      <dgm:spPr/>
    </dgm:pt>
    <dgm:pt modelId="{E8E9E5B6-B1E5-4A6B-BE75-8F27882E364A}" type="pres">
      <dgm:prSet presAssocID="{D164B840-525C-4284-A128-B5625B1889EE}" presName="vertSpace2a" presStyleCnt="0"/>
      <dgm:spPr/>
    </dgm:pt>
    <dgm:pt modelId="{C0D233C3-1745-42BD-845E-C237311F78A4}" type="pres">
      <dgm:prSet presAssocID="{D164B840-525C-4284-A128-B5625B1889EE}" presName="horz2" presStyleCnt="0"/>
      <dgm:spPr/>
    </dgm:pt>
    <dgm:pt modelId="{4E563D38-8398-4FA9-9F58-11494CB823B8}" type="pres">
      <dgm:prSet presAssocID="{D164B840-525C-4284-A128-B5625B1889EE}" presName="horzSpace2" presStyleCnt="0"/>
      <dgm:spPr/>
    </dgm:pt>
    <dgm:pt modelId="{0258EBD9-DA88-4C5B-819B-5E2EE3677630}" type="pres">
      <dgm:prSet presAssocID="{D164B840-525C-4284-A128-B5625B1889EE}" presName="tx2" presStyleLbl="revTx" presStyleIdx="1" presStyleCnt="7" custScaleY="261527"/>
      <dgm:spPr/>
      <dgm:t>
        <a:bodyPr/>
        <a:lstStyle/>
        <a:p>
          <a:endParaRPr lang="hu-HU"/>
        </a:p>
      </dgm:t>
    </dgm:pt>
    <dgm:pt modelId="{24423A12-5D7B-4A18-9290-722731F2E570}" type="pres">
      <dgm:prSet presAssocID="{D164B840-525C-4284-A128-B5625B1889EE}" presName="vert2" presStyleCnt="0"/>
      <dgm:spPr/>
    </dgm:pt>
    <dgm:pt modelId="{17D7CDB2-BCAA-49C9-9733-493568328C79}" type="pres">
      <dgm:prSet presAssocID="{D164B840-525C-4284-A128-B5625B1889EE}" presName="thinLine2b" presStyleLbl="callout" presStyleIdx="0" presStyleCnt="5"/>
      <dgm:spPr/>
    </dgm:pt>
    <dgm:pt modelId="{C5BEA3B8-B9C1-4EF0-8C76-F96C54DCB38E}" type="pres">
      <dgm:prSet presAssocID="{D164B840-525C-4284-A128-B5625B1889EE}" presName="vertSpace2b" presStyleCnt="0"/>
      <dgm:spPr/>
    </dgm:pt>
    <dgm:pt modelId="{521CD538-83BF-4F8E-953E-496FB34FD7EB}" type="pres">
      <dgm:prSet presAssocID="{D71DEBCD-484D-4DB5-A583-E0D6AA112DD3}" presName="horz2" presStyleCnt="0"/>
      <dgm:spPr/>
    </dgm:pt>
    <dgm:pt modelId="{4874AF7B-F2D2-46BF-B795-81631E043B9F}" type="pres">
      <dgm:prSet presAssocID="{D71DEBCD-484D-4DB5-A583-E0D6AA112DD3}" presName="horzSpace2" presStyleCnt="0"/>
      <dgm:spPr/>
    </dgm:pt>
    <dgm:pt modelId="{23BFF340-C4D3-4486-AE58-77B2ED1A0A86}" type="pres">
      <dgm:prSet presAssocID="{D71DEBCD-484D-4DB5-A583-E0D6AA112DD3}" presName="tx2" presStyleLbl="revTx" presStyleIdx="2" presStyleCnt="7" custScaleY="330280"/>
      <dgm:spPr/>
      <dgm:t>
        <a:bodyPr/>
        <a:lstStyle/>
        <a:p>
          <a:endParaRPr lang="hu-HU"/>
        </a:p>
      </dgm:t>
    </dgm:pt>
    <dgm:pt modelId="{33162FE6-A7B8-4E3A-92E2-6AEDB07270D3}" type="pres">
      <dgm:prSet presAssocID="{D71DEBCD-484D-4DB5-A583-E0D6AA112DD3}" presName="vert2" presStyleCnt="0"/>
      <dgm:spPr/>
    </dgm:pt>
    <dgm:pt modelId="{014737CF-7821-4A7A-8B3F-AA37CF6ADA06}" type="pres">
      <dgm:prSet presAssocID="{D71DEBCD-484D-4DB5-A583-E0D6AA112DD3}" presName="thinLine2b" presStyleLbl="callout" presStyleIdx="1" presStyleCnt="5"/>
      <dgm:spPr/>
    </dgm:pt>
    <dgm:pt modelId="{83BAE427-558B-4AF3-AEF4-1EE6FE55457A}" type="pres">
      <dgm:prSet presAssocID="{D71DEBCD-484D-4DB5-A583-E0D6AA112DD3}" presName="vertSpace2b" presStyleCnt="0"/>
      <dgm:spPr/>
    </dgm:pt>
    <dgm:pt modelId="{718BD280-1608-4582-853B-B6FAE1B5A9F3}" type="pres">
      <dgm:prSet presAssocID="{1BAA11F4-7C5D-465C-9953-0998821B7C6D}" presName="horz2" presStyleCnt="0"/>
      <dgm:spPr/>
    </dgm:pt>
    <dgm:pt modelId="{3312B254-1F23-4CFA-976A-7EDD90ABB9A0}" type="pres">
      <dgm:prSet presAssocID="{1BAA11F4-7C5D-465C-9953-0998821B7C6D}" presName="horzSpace2" presStyleCnt="0"/>
      <dgm:spPr/>
    </dgm:pt>
    <dgm:pt modelId="{DE8728C9-E463-455F-A796-EA3AE81C361F}" type="pres">
      <dgm:prSet presAssocID="{1BAA11F4-7C5D-465C-9953-0998821B7C6D}" presName="tx2" presStyleLbl="revTx" presStyleIdx="3" presStyleCnt="7"/>
      <dgm:spPr/>
      <dgm:t>
        <a:bodyPr/>
        <a:lstStyle/>
        <a:p>
          <a:endParaRPr lang="hu-HU"/>
        </a:p>
      </dgm:t>
    </dgm:pt>
    <dgm:pt modelId="{B9C7457B-CF5A-4CC3-9F75-90577740E1F9}" type="pres">
      <dgm:prSet presAssocID="{1BAA11F4-7C5D-465C-9953-0998821B7C6D}" presName="vert2" presStyleCnt="0"/>
      <dgm:spPr/>
    </dgm:pt>
    <dgm:pt modelId="{DFA0F1F4-BDE8-4BBB-83E2-646250C6DBDE}" type="pres">
      <dgm:prSet presAssocID="{1BAA11F4-7C5D-465C-9953-0998821B7C6D}" presName="thinLine2b" presStyleLbl="callout" presStyleIdx="2" presStyleCnt="5" custLinFactY="500000" custLinFactNeighborX="231" custLinFactNeighborY="564809"/>
      <dgm:spPr/>
    </dgm:pt>
    <dgm:pt modelId="{17D70807-D95B-4A4B-9691-04A9218F34A0}" type="pres">
      <dgm:prSet presAssocID="{1BAA11F4-7C5D-465C-9953-0998821B7C6D}" presName="vertSpace2b" presStyleCnt="0"/>
      <dgm:spPr/>
    </dgm:pt>
    <dgm:pt modelId="{7DD22735-3BD4-4F63-B095-D646F4EF281D}" type="pres">
      <dgm:prSet presAssocID="{4A639464-0D34-4274-A1EF-15A6B92B82E8}" presName="thickLine" presStyleLbl="alignNode1" presStyleIdx="1" presStyleCnt="2" custLinFactNeighborX="92" custLinFactNeighborY="9847"/>
      <dgm:spPr/>
    </dgm:pt>
    <dgm:pt modelId="{E5EC7BAE-A3D4-435F-B8BE-701FBE216F2C}" type="pres">
      <dgm:prSet presAssocID="{4A639464-0D34-4274-A1EF-15A6B92B82E8}" presName="horz1" presStyleCnt="0"/>
      <dgm:spPr/>
    </dgm:pt>
    <dgm:pt modelId="{630662F1-6CF3-4F42-A64C-D38FCCB592B9}" type="pres">
      <dgm:prSet presAssocID="{4A639464-0D34-4274-A1EF-15A6B92B82E8}" presName="tx1" presStyleLbl="revTx" presStyleIdx="4" presStyleCnt="7" custScaleY="65947" custLinFactNeighborX="-1" custLinFactNeighborY="12597"/>
      <dgm:spPr/>
      <dgm:t>
        <a:bodyPr/>
        <a:lstStyle/>
        <a:p>
          <a:endParaRPr lang="hu-HU"/>
        </a:p>
      </dgm:t>
    </dgm:pt>
    <dgm:pt modelId="{C25CDB47-7BB6-4AD8-9329-E7A45B531DD9}" type="pres">
      <dgm:prSet presAssocID="{4A639464-0D34-4274-A1EF-15A6B92B82E8}" presName="vert1" presStyleCnt="0"/>
      <dgm:spPr/>
    </dgm:pt>
    <dgm:pt modelId="{A70368A8-0398-4E41-B83E-65E364C035B3}" type="pres">
      <dgm:prSet presAssocID="{0632A41B-3D52-4107-8D2C-88A473B796B3}" presName="vertSpace2a" presStyleCnt="0"/>
      <dgm:spPr/>
    </dgm:pt>
    <dgm:pt modelId="{C2CE0AAD-C79C-42A5-9996-21844513CACA}" type="pres">
      <dgm:prSet presAssocID="{0632A41B-3D52-4107-8D2C-88A473B796B3}" presName="horz2" presStyleCnt="0"/>
      <dgm:spPr/>
    </dgm:pt>
    <dgm:pt modelId="{CD24951B-B4C2-42D9-A4E9-D9A8FE4FCD21}" type="pres">
      <dgm:prSet presAssocID="{0632A41B-3D52-4107-8D2C-88A473B796B3}" presName="horzSpace2" presStyleCnt="0"/>
      <dgm:spPr/>
    </dgm:pt>
    <dgm:pt modelId="{7D5EF5C0-37DF-4873-BD57-46E8E1896996}" type="pres">
      <dgm:prSet presAssocID="{0632A41B-3D52-4107-8D2C-88A473B796B3}" presName="tx2" presStyleLbl="revTx" presStyleIdx="5" presStyleCnt="7" custScaleY="43247" custLinFactNeighborX="1186" custLinFactNeighborY="17496"/>
      <dgm:spPr/>
      <dgm:t>
        <a:bodyPr/>
        <a:lstStyle/>
        <a:p>
          <a:endParaRPr lang="hu-HU"/>
        </a:p>
      </dgm:t>
    </dgm:pt>
    <dgm:pt modelId="{493ADF3D-B019-4A6A-B76F-0137580313C1}" type="pres">
      <dgm:prSet presAssocID="{0632A41B-3D52-4107-8D2C-88A473B796B3}" presName="vert2" presStyleCnt="0"/>
      <dgm:spPr/>
    </dgm:pt>
    <dgm:pt modelId="{CCDCB942-B358-4010-A627-62C5BF50430D}" type="pres">
      <dgm:prSet presAssocID="{0632A41B-3D52-4107-8D2C-88A473B796B3}" presName="thinLine2b" presStyleLbl="callout" presStyleIdx="3" presStyleCnt="5"/>
      <dgm:spPr/>
    </dgm:pt>
    <dgm:pt modelId="{D4055964-54C9-4684-9E50-30ED739F5408}" type="pres">
      <dgm:prSet presAssocID="{0632A41B-3D52-4107-8D2C-88A473B796B3}" presName="vertSpace2b" presStyleCnt="0"/>
      <dgm:spPr/>
    </dgm:pt>
    <dgm:pt modelId="{9EC57AFA-D439-4A7E-AAD2-BB72A22E0964}" type="pres">
      <dgm:prSet presAssocID="{C905EC39-767B-42E3-9B6B-1203C054D330}" presName="horz2" presStyleCnt="0"/>
      <dgm:spPr/>
    </dgm:pt>
    <dgm:pt modelId="{3234F3B3-74BE-431B-A8D9-8553444110DD}" type="pres">
      <dgm:prSet presAssocID="{C905EC39-767B-42E3-9B6B-1203C054D330}" presName="horzSpace2" presStyleCnt="0"/>
      <dgm:spPr/>
    </dgm:pt>
    <dgm:pt modelId="{B0BE17B2-0733-46B3-87C1-83362F9149F9}" type="pres">
      <dgm:prSet presAssocID="{C905EC39-767B-42E3-9B6B-1203C054D330}" presName="tx2" presStyleLbl="revTx" presStyleIdx="6" presStyleCnt="7" custScaleY="100807" custLinFactNeighborX="1186" custLinFactNeighborY="-3471"/>
      <dgm:spPr/>
      <dgm:t>
        <a:bodyPr/>
        <a:lstStyle/>
        <a:p>
          <a:endParaRPr lang="hu-HU"/>
        </a:p>
      </dgm:t>
    </dgm:pt>
    <dgm:pt modelId="{82C01DC6-0480-426A-8DC4-BBB5DAE96197}" type="pres">
      <dgm:prSet presAssocID="{C905EC39-767B-42E3-9B6B-1203C054D330}" presName="vert2" presStyleCnt="0"/>
      <dgm:spPr/>
    </dgm:pt>
    <dgm:pt modelId="{EA25933A-3C1C-4565-B6B9-0FECC642DF6E}" type="pres">
      <dgm:prSet presAssocID="{C905EC39-767B-42E3-9B6B-1203C054D330}" presName="thinLine2b" presStyleLbl="callout" presStyleIdx="4" presStyleCnt="5"/>
      <dgm:spPr/>
    </dgm:pt>
    <dgm:pt modelId="{7403E842-CD57-4CC2-99EE-DC2A8B405931}" type="pres">
      <dgm:prSet presAssocID="{C905EC39-767B-42E3-9B6B-1203C054D330}" presName="vertSpace2b" presStyleCnt="0"/>
      <dgm:spPr/>
    </dgm:pt>
  </dgm:ptLst>
  <dgm:cxnLst>
    <dgm:cxn modelId="{22C4B98C-B1F1-4112-972A-06C6659698FA}" srcId="{ACD6D844-1AF0-45C7-B4CD-4C907A9A5CB6}" destId="{7D85BE0E-E00B-4622-9251-1C5A607A7ACA}" srcOrd="0" destOrd="0" parTransId="{C6C87AC6-F184-4399-BE44-DE0F3DD29233}" sibTransId="{3A6C369A-16A5-4B35-BF74-DC9E8A38B231}"/>
    <dgm:cxn modelId="{DCC012A7-C9F3-428F-ABD9-FA3F507EEA20}" type="presOf" srcId="{D164B840-525C-4284-A128-B5625B1889EE}" destId="{0258EBD9-DA88-4C5B-819B-5E2EE3677630}" srcOrd="0" destOrd="0" presId="urn:microsoft.com/office/officeart/2008/layout/LinedList"/>
    <dgm:cxn modelId="{0B526DC8-6EFD-4155-B005-55FB0EE1B8F5}" srcId="{4A639464-0D34-4274-A1EF-15A6B92B82E8}" destId="{C905EC39-767B-42E3-9B6B-1203C054D330}" srcOrd="1" destOrd="0" parTransId="{97C8BE83-D26A-4118-9CA2-20E81731EFF7}" sibTransId="{4757B81D-8906-41FC-83CB-A52DF0D0947D}"/>
    <dgm:cxn modelId="{E505C9EA-E837-4CF5-82BC-594DA5F709CC}" type="presOf" srcId="{C905EC39-767B-42E3-9B6B-1203C054D330}" destId="{B0BE17B2-0733-46B3-87C1-83362F9149F9}" srcOrd="0" destOrd="0" presId="urn:microsoft.com/office/officeart/2008/layout/LinedList"/>
    <dgm:cxn modelId="{71142FC5-FC1B-40DF-9CB2-1E605FB52288}" type="presOf" srcId="{7D85BE0E-E00B-4622-9251-1C5A607A7ACA}" destId="{D9D904A0-BB79-44A0-AAED-809CB3DBEECF}" srcOrd="0" destOrd="0" presId="urn:microsoft.com/office/officeart/2008/layout/LinedList"/>
    <dgm:cxn modelId="{3EE4D5E7-4319-4B27-BA34-E742450A0EE5}" type="presOf" srcId="{1BAA11F4-7C5D-465C-9953-0998821B7C6D}" destId="{DE8728C9-E463-455F-A796-EA3AE81C361F}" srcOrd="0" destOrd="0" presId="urn:microsoft.com/office/officeart/2008/layout/LinedList"/>
    <dgm:cxn modelId="{01516EBF-58AA-49D5-850A-C4B03F22D11E}" type="presOf" srcId="{0632A41B-3D52-4107-8D2C-88A473B796B3}" destId="{7D5EF5C0-37DF-4873-BD57-46E8E1896996}" srcOrd="0" destOrd="0" presId="urn:microsoft.com/office/officeart/2008/layout/LinedList"/>
    <dgm:cxn modelId="{9FFF73E7-AACE-4F48-8DBB-AF3C44BE2C40}" srcId="{7D85BE0E-E00B-4622-9251-1C5A607A7ACA}" destId="{D71DEBCD-484D-4DB5-A583-E0D6AA112DD3}" srcOrd="1" destOrd="0" parTransId="{73D38074-DC12-4770-9C62-BCEEC6F7EDD9}" sibTransId="{8B40CCCE-F1F8-45A9-99CD-AD9B6A1D1BD0}"/>
    <dgm:cxn modelId="{5DE99144-976B-412A-B13A-796621B76A69}" srcId="{ACD6D844-1AF0-45C7-B4CD-4C907A9A5CB6}" destId="{4A639464-0D34-4274-A1EF-15A6B92B82E8}" srcOrd="1" destOrd="0" parTransId="{F492FEE6-A7D5-474E-BD4C-0B1E921603E8}" sibTransId="{28E849FC-325B-4DE8-B303-27C6E546730A}"/>
    <dgm:cxn modelId="{A2D864B7-33B9-44B9-9F4E-0B31D5271413}" srcId="{7D85BE0E-E00B-4622-9251-1C5A607A7ACA}" destId="{D164B840-525C-4284-A128-B5625B1889EE}" srcOrd="0" destOrd="0" parTransId="{08EB49A7-63CA-4A2A-A525-90DA0B84B878}" sibTransId="{E4C57848-DF7E-4FFB-ACD7-2621DC9A7837}"/>
    <dgm:cxn modelId="{DF0B00D6-DC57-4B1F-9FB0-752989BD8510}" type="presOf" srcId="{4A639464-0D34-4274-A1EF-15A6B92B82E8}" destId="{630662F1-6CF3-4F42-A64C-D38FCCB592B9}" srcOrd="0" destOrd="0" presId="urn:microsoft.com/office/officeart/2008/layout/LinedList"/>
    <dgm:cxn modelId="{8B45E6D5-36DF-40E3-8170-AD0250B1C55F}" type="presOf" srcId="{ACD6D844-1AF0-45C7-B4CD-4C907A9A5CB6}" destId="{74F7431C-7E4A-4CC3-B780-B30EE5DC147F}" srcOrd="0" destOrd="0" presId="urn:microsoft.com/office/officeart/2008/layout/LinedList"/>
    <dgm:cxn modelId="{CA3CF4B1-B2C1-4E97-B827-9A7750B0616D}" srcId="{7D85BE0E-E00B-4622-9251-1C5A607A7ACA}" destId="{1BAA11F4-7C5D-465C-9953-0998821B7C6D}" srcOrd="2" destOrd="0" parTransId="{69FB028F-4A0E-4431-997C-C1993916036B}" sibTransId="{8F2870E1-5165-4096-AE8A-1ACE7190359C}"/>
    <dgm:cxn modelId="{C681049F-A3C9-4DDE-B67E-4F868D6DBA6F}" srcId="{4A639464-0D34-4274-A1EF-15A6B92B82E8}" destId="{0632A41B-3D52-4107-8D2C-88A473B796B3}" srcOrd="0" destOrd="0" parTransId="{E20CB8B1-5042-4AB9-9F90-68B5BC26CA0B}" sibTransId="{4E9FDE82-1138-4F08-A774-E31ADC006B7C}"/>
    <dgm:cxn modelId="{B8B4A54F-2DC5-469A-8247-6534E16A744A}" type="presOf" srcId="{D71DEBCD-484D-4DB5-A583-E0D6AA112DD3}" destId="{23BFF340-C4D3-4486-AE58-77B2ED1A0A86}" srcOrd="0" destOrd="0" presId="urn:microsoft.com/office/officeart/2008/layout/LinedList"/>
    <dgm:cxn modelId="{4AC540CE-AE00-4827-9E6A-77B6F27EAABB}" type="presParOf" srcId="{74F7431C-7E4A-4CC3-B780-B30EE5DC147F}" destId="{49AD6543-3E69-4987-B83F-E67E5BF41D2C}" srcOrd="0" destOrd="0" presId="urn:microsoft.com/office/officeart/2008/layout/LinedList"/>
    <dgm:cxn modelId="{6847416C-8806-466D-A3A7-8E880FE8B386}" type="presParOf" srcId="{74F7431C-7E4A-4CC3-B780-B30EE5DC147F}" destId="{33D750EB-AFE8-4B4F-8016-15731D93DEDA}" srcOrd="1" destOrd="0" presId="urn:microsoft.com/office/officeart/2008/layout/LinedList"/>
    <dgm:cxn modelId="{F3C41F0B-B5D6-4212-BC7E-9E826DB16C50}" type="presParOf" srcId="{33D750EB-AFE8-4B4F-8016-15731D93DEDA}" destId="{D9D904A0-BB79-44A0-AAED-809CB3DBEECF}" srcOrd="0" destOrd="0" presId="urn:microsoft.com/office/officeart/2008/layout/LinedList"/>
    <dgm:cxn modelId="{47ED64C3-EEDF-4709-BD16-75E27080CE35}" type="presParOf" srcId="{33D750EB-AFE8-4B4F-8016-15731D93DEDA}" destId="{2C0C6F3B-65CC-44B5-810B-BD63C67B00F0}" srcOrd="1" destOrd="0" presId="urn:microsoft.com/office/officeart/2008/layout/LinedList"/>
    <dgm:cxn modelId="{6E977D6D-5FD1-4C86-BB7B-2722BBB3E47D}" type="presParOf" srcId="{2C0C6F3B-65CC-44B5-810B-BD63C67B00F0}" destId="{E8E9E5B6-B1E5-4A6B-BE75-8F27882E364A}" srcOrd="0" destOrd="0" presId="urn:microsoft.com/office/officeart/2008/layout/LinedList"/>
    <dgm:cxn modelId="{A494579C-79B2-446E-BDC3-46FD445F85A6}" type="presParOf" srcId="{2C0C6F3B-65CC-44B5-810B-BD63C67B00F0}" destId="{C0D233C3-1745-42BD-845E-C237311F78A4}" srcOrd="1" destOrd="0" presId="urn:microsoft.com/office/officeart/2008/layout/LinedList"/>
    <dgm:cxn modelId="{36852628-C89E-4C9E-8265-72841AE50AFC}" type="presParOf" srcId="{C0D233C3-1745-42BD-845E-C237311F78A4}" destId="{4E563D38-8398-4FA9-9F58-11494CB823B8}" srcOrd="0" destOrd="0" presId="urn:microsoft.com/office/officeart/2008/layout/LinedList"/>
    <dgm:cxn modelId="{F02ABECC-F00D-4172-8A8D-5D9D32B70D18}" type="presParOf" srcId="{C0D233C3-1745-42BD-845E-C237311F78A4}" destId="{0258EBD9-DA88-4C5B-819B-5E2EE3677630}" srcOrd="1" destOrd="0" presId="urn:microsoft.com/office/officeart/2008/layout/LinedList"/>
    <dgm:cxn modelId="{22899881-F8EA-4D84-8A11-DC519AA70F84}" type="presParOf" srcId="{C0D233C3-1745-42BD-845E-C237311F78A4}" destId="{24423A12-5D7B-4A18-9290-722731F2E570}" srcOrd="2" destOrd="0" presId="urn:microsoft.com/office/officeart/2008/layout/LinedList"/>
    <dgm:cxn modelId="{1E4BB896-35DD-4BD6-9098-9858BD3BC06D}" type="presParOf" srcId="{2C0C6F3B-65CC-44B5-810B-BD63C67B00F0}" destId="{17D7CDB2-BCAA-49C9-9733-493568328C79}" srcOrd="2" destOrd="0" presId="urn:microsoft.com/office/officeart/2008/layout/LinedList"/>
    <dgm:cxn modelId="{46FCB3A3-070C-4C84-959A-3442DDEFD4A1}" type="presParOf" srcId="{2C0C6F3B-65CC-44B5-810B-BD63C67B00F0}" destId="{C5BEA3B8-B9C1-4EF0-8C76-F96C54DCB38E}" srcOrd="3" destOrd="0" presId="urn:microsoft.com/office/officeart/2008/layout/LinedList"/>
    <dgm:cxn modelId="{ACA4F150-9440-4061-BFAD-2FE293DF136E}" type="presParOf" srcId="{2C0C6F3B-65CC-44B5-810B-BD63C67B00F0}" destId="{521CD538-83BF-4F8E-953E-496FB34FD7EB}" srcOrd="4" destOrd="0" presId="urn:microsoft.com/office/officeart/2008/layout/LinedList"/>
    <dgm:cxn modelId="{77236500-FB00-44D9-9AF3-70B51DB88CFE}" type="presParOf" srcId="{521CD538-83BF-4F8E-953E-496FB34FD7EB}" destId="{4874AF7B-F2D2-46BF-B795-81631E043B9F}" srcOrd="0" destOrd="0" presId="urn:microsoft.com/office/officeart/2008/layout/LinedList"/>
    <dgm:cxn modelId="{125506CF-4B5B-44A4-B368-7E39C5D53587}" type="presParOf" srcId="{521CD538-83BF-4F8E-953E-496FB34FD7EB}" destId="{23BFF340-C4D3-4486-AE58-77B2ED1A0A86}" srcOrd="1" destOrd="0" presId="urn:microsoft.com/office/officeart/2008/layout/LinedList"/>
    <dgm:cxn modelId="{A8E79631-3F40-4BEC-8C51-68C1E15745F9}" type="presParOf" srcId="{521CD538-83BF-4F8E-953E-496FB34FD7EB}" destId="{33162FE6-A7B8-4E3A-92E2-6AEDB07270D3}" srcOrd="2" destOrd="0" presId="urn:microsoft.com/office/officeart/2008/layout/LinedList"/>
    <dgm:cxn modelId="{59D27301-2586-4843-BF60-7AC19600B68C}" type="presParOf" srcId="{2C0C6F3B-65CC-44B5-810B-BD63C67B00F0}" destId="{014737CF-7821-4A7A-8B3F-AA37CF6ADA06}" srcOrd="5" destOrd="0" presId="urn:microsoft.com/office/officeart/2008/layout/LinedList"/>
    <dgm:cxn modelId="{5FBC8817-48B2-46B8-ABAE-28AD5E602304}" type="presParOf" srcId="{2C0C6F3B-65CC-44B5-810B-BD63C67B00F0}" destId="{83BAE427-558B-4AF3-AEF4-1EE6FE55457A}" srcOrd="6" destOrd="0" presId="urn:microsoft.com/office/officeart/2008/layout/LinedList"/>
    <dgm:cxn modelId="{24349154-BC84-4A43-B29A-49080EB17881}" type="presParOf" srcId="{2C0C6F3B-65CC-44B5-810B-BD63C67B00F0}" destId="{718BD280-1608-4582-853B-B6FAE1B5A9F3}" srcOrd="7" destOrd="0" presId="urn:microsoft.com/office/officeart/2008/layout/LinedList"/>
    <dgm:cxn modelId="{B4EB6238-82C3-4392-A8CA-9A4F0EF9D59A}" type="presParOf" srcId="{718BD280-1608-4582-853B-B6FAE1B5A9F3}" destId="{3312B254-1F23-4CFA-976A-7EDD90ABB9A0}" srcOrd="0" destOrd="0" presId="urn:microsoft.com/office/officeart/2008/layout/LinedList"/>
    <dgm:cxn modelId="{38F3DA68-3B5D-4BA2-9559-68EC66B5F75C}" type="presParOf" srcId="{718BD280-1608-4582-853B-B6FAE1B5A9F3}" destId="{DE8728C9-E463-455F-A796-EA3AE81C361F}" srcOrd="1" destOrd="0" presId="urn:microsoft.com/office/officeart/2008/layout/LinedList"/>
    <dgm:cxn modelId="{5FAE7B8B-C8C7-41B1-97EE-DC043BEF1135}" type="presParOf" srcId="{718BD280-1608-4582-853B-B6FAE1B5A9F3}" destId="{B9C7457B-CF5A-4CC3-9F75-90577740E1F9}" srcOrd="2" destOrd="0" presId="urn:microsoft.com/office/officeart/2008/layout/LinedList"/>
    <dgm:cxn modelId="{9F5C1A96-897B-4EBD-B78B-4F5ABEC9C4D2}" type="presParOf" srcId="{2C0C6F3B-65CC-44B5-810B-BD63C67B00F0}" destId="{DFA0F1F4-BDE8-4BBB-83E2-646250C6DBDE}" srcOrd="8" destOrd="0" presId="urn:microsoft.com/office/officeart/2008/layout/LinedList"/>
    <dgm:cxn modelId="{52C2F218-ACE4-47D9-9132-114C50A078EA}" type="presParOf" srcId="{2C0C6F3B-65CC-44B5-810B-BD63C67B00F0}" destId="{17D70807-D95B-4A4B-9691-04A9218F34A0}" srcOrd="9" destOrd="0" presId="urn:microsoft.com/office/officeart/2008/layout/LinedList"/>
    <dgm:cxn modelId="{695C9A04-3DBA-455D-A8CD-AFE56B4F4BCC}" type="presParOf" srcId="{74F7431C-7E4A-4CC3-B780-B30EE5DC147F}" destId="{7DD22735-3BD4-4F63-B095-D646F4EF281D}" srcOrd="2" destOrd="0" presId="urn:microsoft.com/office/officeart/2008/layout/LinedList"/>
    <dgm:cxn modelId="{073F43C4-C010-42F2-96B9-55B79CB8AE20}" type="presParOf" srcId="{74F7431C-7E4A-4CC3-B780-B30EE5DC147F}" destId="{E5EC7BAE-A3D4-435F-B8BE-701FBE216F2C}" srcOrd="3" destOrd="0" presId="urn:microsoft.com/office/officeart/2008/layout/LinedList"/>
    <dgm:cxn modelId="{54217386-550C-4B7F-9E61-BEE201149E97}" type="presParOf" srcId="{E5EC7BAE-A3D4-435F-B8BE-701FBE216F2C}" destId="{630662F1-6CF3-4F42-A64C-D38FCCB592B9}" srcOrd="0" destOrd="0" presId="urn:microsoft.com/office/officeart/2008/layout/LinedList"/>
    <dgm:cxn modelId="{0477FF45-BF7A-48D5-8CB6-8F7C66B3F29C}" type="presParOf" srcId="{E5EC7BAE-A3D4-435F-B8BE-701FBE216F2C}" destId="{C25CDB47-7BB6-4AD8-9329-E7A45B531DD9}" srcOrd="1" destOrd="0" presId="urn:microsoft.com/office/officeart/2008/layout/LinedList"/>
    <dgm:cxn modelId="{7A72486D-2D30-42B0-ADC0-5B1EA1D6867F}" type="presParOf" srcId="{C25CDB47-7BB6-4AD8-9329-E7A45B531DD9}" destId="{A70368A8-0398-4E41-B83E-65E364C035B3}" srcOrd="0" destOrd="0" presId="urn:microsoft.com/office/officeart/2008/layout/LinedList"/>
    <dgm:cxn modelId="{8F84AE2D-C7E4-4C76-8C34-C84FB80F0DBF}" type="presParOf" srcId="{C25CDB47-7BB6-4AD8-9329-E7A45B531DD9}" destId="{C2CE0AAD-C79C-42A5-9996-21844513CACA}" srcOrd="1" destOrd="0" presId="urn:microsoft.com/office/officeart/2008/layout/LinedList"/>
    <dgm:cxn modelId="{1CF0F61B-0DC9-4867-A748-AF0AC62F0759}" type="presParOf" srcId="{C2CE0AAD-C79C-42A5-9996-21844513CACA}" destId="{CD24951B-B4C2-42D9-A4E9-D9A8FE4FCD21}" srcOrd="0" destOrd="0" presId="urn:microsoft.com/office/officeart/2008/layout/LinedList"/>
    <dgm:cxn modelId="{3B1E3711-44C2-4E7E-9CCB-ADDA2F75A56B}" type="presParOf" srcId="{C2CE0AAD-C79C-42A5-9996-21844513CACA}" destId="{7D5EF5C0-37DF-4873-BD57-46E8E1896996}" srcOrd="1" destOrd="0" presId="urn:microsoft.com/office/officeart/2008/layout/LinedList"/>
    <dgm:cxn modelId="{4FDA905E-95AB-4A32-962D-4DC2C3676B30}" type="presParOf" srcId="{C2CE0AAD-C79C-42A5-9996-21844513CACA}" destId="{493ADF3D-B019-4A6A-B76F-0137580313C1}" srcOrd="2" destOrd="0" presId="urn:microsoft.com/office/officeart/2008/layout/LinedList"/>
    <dgm:cxn modelId="{F508F87D-0DBE-4B00-8408-41500DC78DC2}" type="presParOf" srcId="{C25CDB47-7BB6-4AD8-9329-E7A45B531DD9}" destId="{CCDCB942-B358-4010-A627-62C5BF50430D}" srcOrd="2" destOrd="0" presId="urn:microsoft.com/office/officeart/2008/layout/LinedList"/>
    <dgm:cxn modelId="{282599B0-B775-43C5-8225-E2F642B842D7}" type="presParOf" srcId="{C25CDB47-7BB6-4AD8-9329-E7A45B531DD9}" destId="{D4055964-54C9-4684-9E50-30ED739F5408}" srcOrd="3" destOrd="0" presId="urn:microsoft.com/office/officeart/2008/layout/LinedList"/>
    <dgm:cxn modelId="{A99A27B3-20D2-489D-A886-467660B4D527}" type="presParOf" srcId="{C25CDB47-7BB6-4AD8-9329-E7A45B531DD9}" destId="{9EC57AFA-D439-4A7E-AAD2-BB72A22E0964}" srcOrd="4" destOrd="0" presId="urn:microsoft.com/office/officeart/2008/layout/LinedList"/>
    <dgm:cxn modelId="{375D6894-CBC6-4979-BAB8-7019A31914D9}" type="presParOf" srcId="{9EC57AFA-D439-4A7E-AAD2-BB72A22E0964}" destId="{3234F3B3-74BE-431B-A8D9-8553444110DD}" srcOrd="0" destOrd="0" presId="urn:microsoft.com/office/officeart/2008/layout/LinedList"/>
    <dgm:cxn modelId="{0C684AE1-91AB-42BC-876F-06FA7B8F7E0B}" type="presParOf" srcId="{9EC57AFA-D439-4A7E-AAD2-BB72A22E0964}" destId="{B0BE17B2-0733-46B3-87C1-83362F9149F9}" srcOrd="1" destOrd="0" presId="urn:microsoft.com/office/officeart/2008/layout/LinedList"/>
    <dgm:cxn modelId="{385070E9-3B01-453A-B26E-3FC68A96D668}" type="presParOf" srcId="{9EC57AFA-D439-4A7E-AAD2-BB72A22E0964}" destId="{82C01DC6-0480-426A-8DC4-BBB5DAE96197}" srcOrd="2" destOrd="0" presId="urn:microsoft.com/office/officeart/2008/layout/LinedList"/>
    <dgm:cxn modelId="{06E123F7-681B-42CB-A414-D1BA82595A0B}" type="presParOf" srcId="{C25CDB47-7BB6-4AD8-9329-E7A45B531DD9}" destId="{EA25933A-3C1C-4565-B6B9-0FECC642DF6E}" srcOrd="5" destOrd="0" presId="urn:microsoft.com/office/officeart/2008/layout/LinedList"/>
    <dgm:cxn modelId="{FE7B5B2D-26C9-4960-834B-FBA2EFA9F298}" type="presParOf" srcId="{C25CDB47-7BB6-4AD8-9329-E7A45B531DD9}" destId="{7403E842-CD57-4CC2-99EE-DC2A8B405931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25F37B-095C-42BE-BAA7-2752DBBAAF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D396F92-27E4-49ED-989D-F87D324A65DA}">
      <dgm:prSet phldrT="[Szöveg]" custT="1"/>
      <dgm:spPr/>
      <dgm:t>
        <a:bodyPr/>
        <a:lstStyle/>
        <a:p>
          <a:r>
            <a:rPr lang="hu-HU" sz="1400" dirty="0" smtClean="0">
              <a:solidFill>
                <a:schemeClr val="tx1"/>
              </a:solidFill>
            </a:rPr>
            <a:t>MNB refinanszírozott forrás. A refinanszírozott forrás a keret kifogyásáig áll rendelkezésre</a:t>
          </a:r>
        </a:p>
      </dgm:t>
    </dgm:pt>
    <dgm:pt modelId="{EBDF30EC-5B2A-4070-9F29-720B079B65A8}" type="parTrans" cxnId="{02B8E5B9-E924-48E2-BBFA-090DEC185035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24C2F3B8-3AD5-4C47-817A-F7943F8BC2F9}" type="sibTrans" cxnId="{02B8E5B9-E924-48E2-BBFA-090DEC185035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0DBFBB43-6057-4B5F-8646-5D9A51879974}">
      <dgm:prSet custT="1"/>
      <dgm:spPr/>
      <dgm:t>
        <a:bodyPr/>
        <a:lstStyle/>
        <a:p>
          <a:r>
            <a:rPr lang="hu-HU" sz="1400" dirty="0" smtClean="0">
              <a:solidFill>
                <a:schemeClr val="tx1"/>
              </a:solidFill>
            </a:rPr>
            <a:t>Max. 6 éves futamidő esetén a </a:t>
          </a:r>
          <a:r>
            <a:rPr lang="hu-HU" sz="1400" dirty="0" err="1" smtClean="0">
              <a:solidFill>
                <a:schemeClr val="tx1"/>
              </a:solidFill>
            </a:rPr>
            <a:t>Garantiqa</a:t>
          </a:r>
          <a:r>
            <a:rPr lang="hu-HU" sz="1400" dirty="0" smtClean="0">
              <a:solidFill>
                <a:schemeClr val="tx1"/>
              </a:solidFill>
            </a:rPr>
            <a:t> 90%-os készfizető kezessége mellett igényelhető (jelenleg 80%). Az állami viszontgarancia mértéke 90% (jelenleg 85%). A 90%-os kezesség az idén hatályba lépő hitelszerződésekre vonatkozik az ügylet teljes </a:t>
          </a:r>
          <a:r>
            <a:rPr lang="hu-HU" sz="1400" dirty="0" err="1" smtClean="0">
              <a:solidFill>
                <a:schemeClr val="tx1"/>
              </a:solidFill>
            </a:rPr>
            <a:t>futamidejére</a:t>
          </a:r>
          <a:endParaRPr lang="hu-HU" sz="1400" dirty="0" smtClean="0">
            <a:solidFill>
              <a:schemeClr val="tx1"/>
            </a:solidFill>
          </a:endParaRPr>
        </a:p>
      </dgm:t>
    </dgm:pt>
    <dgm:pt modelId="{6719B0AA-64B4-4C24-80A2-011807A72431}" type="parTrans" cxnId="{94A20C53-5901-427A-9426-F54A428F9E42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D4A391B3-F11D-45A5-BE41-AD60B6A7948E}" type="sibTrans" cxnId="{94A20C53-5901-427A-9426-F54A428F9E42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0BF4C4FA-3292-4A6B-B349-AA87E2376ED7}">
      <dgm:prSet custT="1"/>
      <dgm:spPr/>
      <dgm:t>
        <a:bodyPr/>
        <a:lstStyle/>
        <a:p>
          <a:r>
            <a:rPr lang="hu-HU" sz="1400" dirty="0" smtClean="0">
              <a:solidFill>
                <a:schemeClr val="tx1"/>
              </a:solidFill>
            </a:rPr>
            <a:t>A jelenlegi SZK Programoktól eltérő, ügyfél számára kedvezőbb kondíciók és támogatási mértékek</a:t>
          </a:r>
        </a:p>
      </dgm:t>
    </dgm:pt>
    <dgm:pt modelId="{241F7CB5-B644-4882-B559-27DA0D00FEAD}" type="parTrans" cxnId="{0B91B6BC-B21A-419D-81C5-ADE9C33FF779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3C413789-790C-4B6F-B59B-4C978701EA3D}" type="sibTrans" cxnId="{0B91B6BC-B21A-419D-81C5-ADE9C33FF779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3F0EFEF5-26D4-4347-96A1-A6E7CCE5D057}">
      <dgm:prSet custT="1"/>
      <dgm:spPr/>
      <dgm:t>
        <a:bodyPr/>
        <a:lstStyle/>
        <a:p>
          <a:r>
            <a:rPr lang="hu-HU" sz="1400" dirty="0" smtClean="0">
              <a:solidFill>
                <a:schemeClr val="tx1"/>
              </a:solidFill>
            </a:rPr>
            <a:t>Továbbra is a KAVOSZ a közreműködő szervezet, a hitelezési folyamat nem változik</a:t>
          </a:r>
        </a:p>
      </dgm:t>
    </dgm:pt>
    <dgm:pt modelId="{D38134CE-625B-4677-A750-CF155E74D50F}" type="parTrans" cxnId="{754921D5-3194-46FF-B375-9F8249208D0F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605BD832-07EE-4C64-998E-B21A385CA7AC}" type="sibTrans" cxnId="{754921D5-3194-46FF-B375-9F8249208D0F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25B83514-E05B-4100-8C59-9C46379BBCD5}">
      <dgm:prSet phldrT="[Szöveg]" custT="1"/>
      <dgm:spPr/>
      <dgm:t>
        <a:bodyPr/>
        <a:lstStyle/>
        <a:p>
          <a:r>
            <a:rPr lang="hu-HU" sz="1400" b="1" dirty="0" smtClean="0">
              <a:solidFill>
                <a:srgbClr val="A12332"/>
              </a:solidFill>
            </a:rPr>
            <a:t>Az ÚJ átmeneti támogatású hiteltermékek közös jellemzői</a:t>
          </a:r>
          <a:endParaRPr lang="hu-HU" sz="1400" b="1" dirty="0">
            <a:solidFill>
              <a:srgbClr val="A12332"/>
            </a:solidFill>
          </a:endParaRPr>
        </a:p>
      </dgm:t>
    </dgm:pt>
    <dgm:pt modelId="{52916F1F-CFAA-4DBE-B68B-AB4B63A7F091}" type="sibTrans" cxnId="{65C28781-0A62-4535-825A-E86392865BC3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837C1367-D87B-493E-B9B5-A62722E7D204}" type="parTrans" cxnId="{65C28781-0A62-4535-825A-E86392865BC3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27A2BAA6-1585-4DE5-A447-B524A2C64F27}">
      <dgm:prSet custT="1"/>
      <dgm:spPr/>
      <dgm:t>
        <a:bodyPr/>
        <a:lstStyle/>
        <a:p>
          <a:r>
            <a:rPr lang="hu-HU" sz="1400" i="1" dirty="0" smtClean="0">
              <a:solidFill>
                <a:schemeClr val="tx1"/>
              </a:solidFill>
            </a:rPr>
            <a:t>(A Bankok az Átmeneti Támogatású SZKP Konstrukciók Bizottsági bejelentésére vonatkozó jóváhagyás rendelkezésre állását követően köthetnek hitelszerződést a Vállalkozásokkal ezen érintett konstrukciók vonatkozásában, amelyről a KAVOSZ Zrt. értesíti a hitelintézeteket. Erre várhatóan a 2020. május 18-i héten sor kerül.)</a:t>
          </a:r>
        </a:p>
      </dgm:t>
    </dgm:pt>
    <dgm:pt modelId="{9BD341B9-281D-42AA-B6B0-1F438B1C0442}" type="parTrans" cxnId="{F4EC92F0-6C51-488F-A61F-B1EC22287DE0}">
      <dgm:prSet/>
      <dgm:spPr/>
      <dgm:t>
        <a:bodyPr/>
        <a:lstStyle/>
        <a:p>
          <a:endParaRPr lang="hu-HU"/>
        </a:p>
      </dgm:t>
    </dgm:pt>
    <dgm:pt modelId="{C7EC0BFB-3426-4C22-8920-0C876D927DAD}" type="sibTrans" cxnId="{F4EC92F0-6C51-488F-A61F-B1EC22287DE0}">
      <dgm:prSet/>
      <dgm:spPr/>
      <dgm:t>
        <a:bodyPr/>
        <a:lstStyle/>
        <a:p>
          <a:endParaRPr lang="hu-HU"/>
        </a:p>
      </dgm:t>
    </dgm:pt>
    <dgm:pt modelId="{F785FBC6-7CAE-45D3-9AAF-9D6E4D836556}" type="pres">
      <dgm:prSet presAssocID="{1B25F37B-095C-42BE-BAA7-2752DBBAAF8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074203EF-27F3-4B34-A53E-563E59D59385}" type="pres">
      <dgm:prSet presAssocID="{25B83514-E05B-4100-8C59-9C46379BBCD5}" presName="thickLine" presStyleLbl="alignNode1" presStyleIdx="0" presStyleCnt="1"/>
      <dgm:spPr/>
      <dgm:t>
        <a:bodyPr/>
        <a:lstStyle/>
        <a:p>
          <a:endParaRPr lang="hu-HU"/>
        </a:p>
      </dgm:t>
    </dgm:pt>
    <dgm:pt modelId="{4824F9DB-B2FA-4144-9245-10751176FB72}" type="pres">
      <dgm:prSet presAssocID="{25B83514-E05B-4100-8C59-9C46379BBCD5}" presName="horz1" presStyleCnt="0"/>
      <dgm:spPr/>
    </dgm:pt>
    <dgm:pt modelId="{68F338BF-A99B-444E-847E-2311CF36B186}" type="pres">
      <dgm:prSet presAssocID="{25B83514-E05B-4100-8C59-9C46379BBCD5}" presName="tx1" presStyleLbl="revTx" presStyleIdx="0" presStyleCnt="6" custScaleX="73171"/>
      <dgm:spPr/>
      <dgm:t>
        <a:bodyPr/>
        <a:lstStyle/>
        <a:p>
          <a:endParaRPr lang="hu-HU"/>
        </a:p>
      </dgm:t>
    </dgm:pt>
    <dgm:pt modelId="{064948CC-9059-4B8B-AC92-6A3215D493F6}" type="pres">
      <dgm:prSet presAssocID="{25B83514-E05B-4100-8C59-9C46379BBCD5}" presName="vert1" presStyleCnt="0"/>
      <dgm:spPr/>
    </dgm:pt>
    <dgm:pt modelId="{E378E1F6-831F-4CEC-BC14-9FC931798EA7}" type="pres">
      <dgm:prSet presAssocID="{0D396F92-27E4-49ED-989D-F87D324A65DA}" presName="vertSpace2a" presStyleCnt="0"/>
      <dgm:spPr/>
    </dgm:pt>
    <dgm:pt modelId="{7D92CF7A-DB0F-4FC7-9127-2DB646B2EDD6}" type="pres">
      <dgm:prSet presAssocID="{0D396F92-27E4-49ED-989D-F87D324A65DA}" presName="horz2" presStyleCnt="0"/>
      <dgm:spPr/>
    </dgm:pt>
    <dgm:pt modelId="{F692AB51-33D4-4E29-807D-CF3C5384E62B}" type="pres">
      <dgm:prSet presAssocID="{0D396F92-27E4-49ED-989D-F87D324A65DA}" presName="horzSpace2" presStyleCnt="0"/>
      <dgm:spPr/>
    </dgm:pt>
    <dgm:pt modelId="{55B350A0-DDFB-4D7C-8C8A-C8B310D0E687}" type="pres">
      <dgm:prSet presAssocID="{0D396F92-27E4-49ED-989D-F87D324A65DA}" presName="tx2" presStyleLbl="revTx" presStyleIdx="1" presStyleCnt="6" custScaleX="106438" custScaleY="163860"/>
      <dgm:spPr/>
      <dgm:t>
        <a:bodyPr/>
        <a:lstStyle/>
        <a:p>
          <a:endParaRPr lang="hu-HU"/>
        </a:p>
      </dgm:t>
    </dgm:pt>
    <dgm:pt modelId="{771B894B-273C-48A4-978F-AB976080D69D}" type="pres">
      <dgm:prSet presAssocID="{0D396F92-27E4-49ED-989D-F87D324A65DA}" presName="vert2" presStyleCnt="0"/>
      <dgm:spPr/>
    </dgm:pt>
    <dgm:pt modelId="{742FF56A-2AD9-4BA1-935E-72FEC9ECE7C3}" type="pres">
      <dgm:prSet presAssocID="{0D396F92-27E4-49ED-989D-F87D324A65DA}" presName="thinLine2b" presStyleLbl="callout" presStyleIdx="0" presStyleCnt="5" custLinFactY="-41310" custLinFactNeighborX="-113" custLinFactNeighborY="-100000"/>
      <dgm:spPr/>
    </dgm:pt>
    <dgm:pt modelId="{E27E3473-2181-42E6-98C0-531A46B1954F}" type="pres">
      <dgm:prSet presAssocID="{0D396F92-27E4-49ED-989D-F87D324A65DA}" presName="vertSpace2b" presStyleCnt="0"/>
      <dgm:spPr/>
    </dgm:pt>
    <dgm:pt modelId="{B710B160-5F45-46FD-B088-6792D4E1A9B6}" type="pres">
      <dgm:prSet presAssocID="{0DBFBB43-6057-4B5F-8646-5D9A51879974}" presName="horz2" presStyleCnt="0"/>
      <dgm:spPr/>
    </dgm:pt>
    <dgm:pt modelId="{7BB742E0-0EF6-46DC-AC89-7018D2E03B73}" type="pres">
      <dgm:prSet presAssocID="{0DBFBB43-6057-4B5F-8646-5D9A51879974}" presName="horzSpace2" presStyleCnt="0"/>
      <dgm:spPr/>
    </dgm:pt>
    <dgm:pt modelId="{63C04180-6F8B-4048-A192-15897F7E410E}" type="pres">
      <dgm:prSet presAssocID="{0DBFBB43-6057-4B5F-8646-5D9A51879974}" presName="tx2" presStyleLbl="revTx" presStyleIdx="2" presStyleCnt="6" custScaleY="180474" custLinFactNeighborY="-16069"/>
      <dgm:spPr/>
      <dgm:t>
        <a:bodyPr/>
        <a:lstStyle/>
        <a:p>
          <a:endParaRPr lang="hu-HU"/>
        </a:p>
      </dgm:t>
    </dgm:pt>
    <dgm:pt modelId="{64FC6DAB-878B-45CF-9B3D-B808CA412CAD}" type="pres">
      <dgm:prSet presAssocID="{0DBFBB43-6057-4B5F-8646-5D9A51879974}" presName="vert2" presStyleCnt="0"/>
      <dgm:spPr/>
    </dgm:pt>
    <dgm:pt modelId="{95BBDE65-88EA-4E02-92C6-67444C0F4EC5}" type="pres">
      <dgm:prSet presAssocID="{0DBFBB43-6057-4B5F-8646-5D9A51879974}" presName="thinLine2b" presStyleLbl="callout" presStyleIdx="1" presStyleCnt="5"/>
      <dgm:spPr/>
    </dgm:pt>
    <dgm:pt modelId="{DC5F8069-6E1D-4313-B9AF-C099639E7C8E}" type="pres">
      <dgm:prSet presAssocID="{0DBFBB43-6057-4B5F-8646-5D9A51879974}" presName="vertSpace2b" presStyleCnt="0"/>
      <dgm:spPr/>
    </dgm:pt>
    <dgm:pt modelId="{CA8E0438-7D48-40FF-85AC-4E7D397AEC01}" type="pres">
      <dgm:prSet presAssocID="{0BF4C4FA-3292-4A6B-B349-AA87E2376ED7}" presName="horz2" presStyleCnt="0"/>
      <dgm:spPr/>
    </dgm:pt>
    <dgm:pt modelId="{1B65B5A4-E436-4B88-A9A9-03B41E731764}" type="pres">
      <dgm:prSet presAssocID="{0BF4C4FA-3292-4A6B-B349-AA87E2376ED7}" presName="horzSpace2" presStyleCnt="0"/>
      <dgm:spPr/>
    </dgm:pt>
    <dgm:pt modelId="{F6910055-280D-4FC8-BA3D-A8089FCDF2E1}" type="pres">
      <dgm:prSet presAssocID="{0BF4C4FA-3292-4A6B-B349-AA87E2376ED7}" presName="tx2" presStyleLbl="revTx" presStyleIdx="3" presStyleCnt="6"/>
      <dgm:spPr/>
      <dgm:t>
        <a:bodyPr/>
        <a:lstStyle/>
        <a:p>
          <a:endParaRPr lang="hu-HU"/>
        </a:p>
      </dgm:t>
    </dgm:pt>
    <dgm:pt modelId="{4DE6B718-783E-489D-9698-0B325CC7EA87}" type="pres">
      <dgm:prSet presAssocID="{0BF4C4FA-3292-4A6B-B349-AA87E2376ED7}" presName="vert2" presStyleCnt="0"/>
      <dgm:spPr/>
    </dgm:pt>
    <dgm:pt modelId="{BCEEBF00-4300-4F46-8056-85612D118CAD}" type="pres">
      <dgm:prSet presAssocID="{0BF4C4FA-3292-4A6B-B349-AA87E2376ED7}" presName="thinLine2b" presStyleLbl="callout" presStyleIdx="2" presStyleCnt="5"/>
      <dgm:spPr/>
    </dgm:pt>
    <dgm:pt modelId="{932CB2C4-9912-4C46-A82F-4D0FB37365A6}" type="pres">
      <dgm:prSet presAssocID="{0BF4C4FA-3292-4A6B-B349-AA87E2376ED7}" presName="vertSpace2b" presStyleCnt="0"/>
      <dgm:spPr/>
    </dgm:pt>
    <dgm:pt modelId="{AE6DF40A-09FE-4A63-BD69-70D7F7754CC5}" type="pres">
      <dgm:prSet presAssocID="{3F0EFEF5-26D4-4347-96A1-A6E7CCE5D057}" presName="horz2" presStyleCnt="0"/>
      <dgm:spPr/>
    </dgm:pt>
    <dgm:pt modelId="{34B35491-2D47-49B5-BFED-2CDDE570A6ED}" type="pres">
      <dgm:prSet presAssocID="{3F0EFEF5-26D4-4347-96A1-A6E7CCE5D057}" presName="horzSpace2" presStyleCnt="0"/>
      <dgm:spPr/>
    </dgm:pt>
    <dgm:pt modelId="{E90A204E-37C8-421C-A128-C34F7E4763B5}" type="pres">
      <dgm:prSet presAssocID="{3F0EFEF5-26D4-4347-96A1-A6E7CCE5D057}" presName="tx2" presStyleLbl="revTx" presStyleIdx="4" presStyleCnt="6"/>
      <dgm:spPr/>
      <dgm:t>
        <a:bodyPr/>
        <a:lstStyle/>
        <a:p>
          <a:endParaRPr lang="hu-HU"/>
        </a:p>
      </dgm:t>
    </dgm:pt>
    <dgm:pt modelId="{7A2184CE-ADAA-4CCB-9246-81A0D0CC2E38}" type="pres">
      <dgm:prSet presAssocID="{3F0EFEF5-26D4-4347-96A1-A6E7CCE5D057}" presName="vert2" presStyleCnt="0"/>
      <dgm:spPr/>
    </dgm:pt>
    <dgm:pt modelId="{A28CCAA7-799D-4033-A965-33BD36762A96}" type="pres">
      <dgm:prSet presAssocID="{3F0EFEF5-26D4-4347-96A1-A6E7CCE5D057}" presName="thinLine2b" presStyleLbl="callout" presStyleIdx="3" presStyleCnt="5"/>
      <dgm:spPr/>
    </dgm:pt>
    <dgm:pt modelId="{9FB15EBB-181A-4C20-9E0E-382319E368F0}" type="pres">
      <dgm:prSet presAssocID="{3F0EFEF5-26D4-4347-96A1-A6E7CCE5D057}" presName="vertSpace2b" presStyleCnt="0"/>
      <dgm:spPr/>
    </dgm:pt>
    <dgm:pt modelId="{2629A139-D895-4AF0-B5DB-8D5744EB103C}" type="pres">
      <dgm:prSet presAssocID="{27A2BAA6-1585-4DE5-A447-B524A2C64F27}" presName="horz2" presStyleCnt="0"/>
      <dgm:spPr/>
    </dgm:pt>
    <dgm:pt modelId="{07813CAA-E0B1-4248-B6E7-65669A971E26}" type="pres">
      <dgm:prSet presAssocID="{27A2BAA6-1585-4DE5-A447-B524A2C64F27}" presName="horzSpace2" presStyleCnt="0"/>
      <dgm:spPr/>
    </dgm:pt>
    <dgm:pt modelId="{24EC9421-CCD2-4F20-8B1C-99D894CBCDB7}" type="pres">
      <dgm:prSet presAssocID="{27A2BAA6-1585-4DE5-A447-B524A2C64F27}" presName="tx2" presStyleLbl="revTx" presStyleIdx="5" presStyleCnt="6" custScaleY="244932"/>
      <dgm:spPr/>
      <dgm:t>
        <a:bodyPr/>
        <a:lstStyle/>
        <a:p>
          <a:endParaRPr lang="hu-HU"/>
        </a:p>
      </dgm:t>
    </dgm:pt>
    <dgm:pt modelId="{4D3CE27A-329E-48FC-B15F-20AF254FD743}" type="pres">
      <dgm:prSet presAssocID="{27A2BAA6-1585-4DE5-A447-B524A2C64F27}" presName="vert2" presStyleCnt="0"/>
      <dgm:spPr/>
    </dgm:pt>
    <dgm:pt modelId="{CFB0F594-3B4D-4D95-A3BC-E08D18706806}" type="pres">
      <dgm:prSet presAssocID="{27A2BAA6-1585-4DE5-A447-B524A2C64F27}" presName="thinLine2b" presStyleLbl="callout" presStyleIdx="4" presStyleCnt="5"/>
      <dgm:spPr/>
    </dgm:pt>
    <dgm:pt modelId="{B44F26DA-F796-4804-A997-83E7FE9D818B}" type="pres">
      <dgm:prSet presAssocID="{27A2BAA6-1585-4DE5-A447-B524A2C64F27}" presName="vertSpace2b" presStyleCnt="0"/>
      <dgm:spPr/>
    </dgm:pt>
  </dgm:ptLst>
  <dgm:cxnLst>
    <dgm:cxn modelId="{4AF0605C-CBED-4E04-B408-33F5D92C768A}" type="presOf" srcId="{0D396F92-27E4-49ED-989D-F87D324A65DA}" destId="{55B350A0-DDFB-4D7C-8C8A-C8B310D0E687}" srcOrd="0" destOrd="0" presId="urn:microsoft.com/office/officeart/2008/layout/LinedList"/>
    <dgm:cxn modelId="{EE053E3F-C5EA-451F-9357-48975681EDD6}" type="presOf" srcId="{27A2BAA6-1585-4DE5-A447-B524A2C64F27}" destId="{24EC9421-CCD2-4F20-8B1C-99D894CBCDB7}" srcOrd="0" destOrd="0" presId="urn:microsoft.com/office/officeart/2008/layout/LinedList"/>
    <dgm:cxn modelId="{F26E9408-0CC2-4CFB-8D5E-24960F38B3E6}" type="presOf" srcId="{25B83514-E05B-4100-8C59-9C46379BBCD5}" destId="{68F338BF-A99B-444E-847E-2311CF36B186}" srcOrd="0" destOrd="0" presId="urn:microsoft.com/office/officeart/2008/layout/LinedList"/>
    <dgm:cxn modelId="{F4EC92F0-6C51-488F-A61F-B1EC22287DE0}" srcId="{25B83514-E05B-4100-8C59-9C46379BBCD5}" destId="{27A2BAA6-1585-4DE5-A447-B524A2C64F27}" srcOrd="4" destOrd="0" parTransId="{9BD341B9-281D-42AA-B6B0-1F438B1C0442}" sibTransId="{C7EC0BFB-3426-4C22-8920-0C876D927DAD}"/>
    <dgm:cxn modelId="{14E205E5-4050-4E37-8DDB-D5C86C0424C0}" type="presOf" srcId="{0BF4C4FA-3292-4A6B-B349-AA87E2376ED7}" destId="{F6910055-280D-4FC8-BA3D-A8089FCDF2E1}" srcOrd="0" destOrd="0" presId="urn:microsoft.com/office/officeart/2008/layout/LinedList"/>
    <dgm:cxn modelId="{94A20C53-5901-427A-9426-F54A428F9E42}" srcId="{25B83514-E05B-4100-8C59-9C46379BBCD5}" destId="{0DBFBB43-6057-4B5F-8646-5D9A51879974}" srcOrd="1" destOrd="0" parTransId="{6719B0AA-64B4-4C24-80A2-011807A72431}" sibTransId="{D4A391B3-F11D-45A5-BE41-AD60B6A7948E}"/>
    <dgm:cxn modelId="{65C28781-0A62-4535-825A-E86392865BC3}" srcId="{1B25F37B-095C-42BE-BAA7-2752DBBAAF8F}" destId="{25B83514-E05B-4100-8C59-9C46379BBCD5}" srcOrd="0" destOrd="0" parTransId="{837C1367-D87B-493E-B9B5-A62722E7D204}" sibTransId="{52916F1F-CFAA-4DBE-B68B-AB4B63A7F091}"/>
    <dgm:cxn modelId="{9692F3F6-D760-4197-8015-85C8AB36376A}" type="presOf" srcId="{3F0EFEF5-26D4-4347-96A1-A6E7CCE5D057}" destId="{E90A204E-37C8-421C-A128-C34F7E4763B5}" srcOrd="0" destOrd="0" presId="urn:microsoft.com/office/officeart/2008/layout/LinedList"/>
    <dgm:cxn modelId="{445E3AC7-3A21-4EF0-BEB9-BC1C715E2E10}" type="presOf" srcId="{1B25F37B-095C-42BE-BAA7-2752DBBAAF8F}" destId="{F785FBC6-7CAE-45D3-9AAF-9D6E4D836556}" srcOrd="0" destOrd="0" presId="urn:microsoft.com/office/officeart/2008/layout/LinedList"/>
    <dgm:cxn modelId="{BFA9490D-0239-4272-A4C2-39BDF36FE3F7}" type="presOf" srcId="{0DBFBB43-6057-4B5F-8646-5D9A51879974}" destId="{63C04180-6F8B-4048-A192-15897F7E410E}" srcOrd="0" destOrd="0" presId="urn:microsoft.com/office/officeart/2008/layout/LinedList"/>
    <dgm:cxn modelId="{754921D5-3194-46FF-B375-9F8249208D0F}" srcId="{25B83514-E05B-4100-8C59-9C46379BBCD5}" destId="{3F0EFEF5-26D4-4347-96A1-A6E7CCE5D057}" srcOrd="3" destOrd="0" parTransId="{D38134CE-625B-4677-A750-CF155E74D50F}" sibTransId="{605BD832-07EE-4C64-998E-B21A385CA7AC}"/>
    <dgm:cxn modelId="{02B8E5B9-E924-48E2-BBFA-090DEC185035}" srcId="{25B83514-E05B-4100-8C59-9C46379BBCD5}" destId="{0D396F92-27E4-49ED-989D-F87D324A65DA}" srcOrd="0" destOrd="0" parTransId="{EBDF30EC-5B2A-4070-9F29-720B079B65A8}" sibTransId="{24C2F3B8-3AD5-4C47-817A-F7943F8BC2F9}"/>
    <dgm:cxn modelId="{0B91B6BC-B21A-419D-81C5-ADE9C33FF779}" srcId="{25B83514-E05B-4100-8C59-9C46379BBCD5}" destId="{0BF4C4FA-3292-4A6B-B349-AA87E2376ED7}" srcOrd="2" destOrd="0" parTransId="{241F7CB5-B644-4882-B559-27DA0D00FEAD}" sibTransId="{3C413789-790C-4B6F-B59B-4C978701EA3D}"/>
    <dgm:cxn modelId="{1EB7092D-ABA6-42DB-A017-78F8B84EB00F}" type="presParOf" srcId="{F785FBC6-7CAE-45D3-9AAF-9D6E4D836556}" destId="{074203EF-27F3-4B34-A53E-563E59D59385}" srcOrd="0" destOrd="0" presId="urn:microsoft.com/office/officeart/2008/layout/LinedList"/>
    <dgm:cxn modelId="{A2E60809-91F4-4BF9-9A98-8FC09E838481}" type="presParOf" srcId="{F785FBC6-7CAE-45D3-9AAF-9D6E4D836556}" destId="{4824F9DB-B2FA-4144-9245-10751176FB72}" srcOrd="1" destOrd="0" presId="urn:microsoft.com/office/officeart/2008/layout/LinedList"/>
    <dgm:cxn modelId="{24BC08A5-70CA-484B-87E5-2035EDB76753}" type="presParOf" srcId="{4824F9DB-B2FA-4144-9245-10751176FB72}" destId="{68F338BF-A99B-444E-847E-2311CF36B186}" srcOrd="0" destOrd="0" presId="urn:microsoft.com/office/officeart/2008/layout/LinedList"/>
    <dgm:cxn modelId="{66208CE5-191B-4D7B-91D7-D0274FBD607B}" type="presParOf" srcId="{4824F9DB-B2FA-4144-9245-10751176FB72}" destId="{064948CC-9059-4B8B-AC92-6A3215D493F6}" srcOrd="1" destOrd="0" presId="urn:microsoft.com/office/officeart/2008/layout/LinedList"/>
    <dgm:cxn modelId="{CF67FFF2-8DEE-48A1-AC75-AE6C4B29EC5F}" type="presParOf" srcId="{064948CC-9059-4B8B-AC92-6A3215D493F6}" destId="{E378E1F6-831F-4CEC-BC14-9FC931798EA7}" srcOrd="0" destOrd="0" presId="urn:microsoft.com/office/officeart/2008/layout/LinedList"/>
    <dgm:cxn modelId="{FDBD8608-C8B9-4838-B30B-48457CDAC138}" type="presParOf" srcId="{064948CC-9059-4B8B-AC92-6A3215D493F6}" destId="{7D92CF7A-DB0F-4FC7-9127-2DB646B2EDD6}" srcOrd="1" destOrd="0" presId="urn:microsoft.com/office/officeart/2008/layout/LinedList"/>
    <dgm:cxn modelId="{42675441-E7E3-4450-9FA3-E19DBD849A97}" type="presParOf" srcId="{7D92CF7A-DB0F-4FC7-9127-2DB646B2EDD6}" destId="{F692AB51-33D4-4E29-807D-CF3C5384E62B}" srcOrd="0" destOrd="0" presId="urn:microsoft.com/office/officeart/2008/layout/LinedList"/>
    <dgm:cxn modelId="{CFC60760-7EA9-43F1-B1DF-B49AA690F0FA}" type="presParOf" srcId="{7D92CF7A-DB0F-4FC7-9127-2DB646B2EDD6}" destId="{55B350A0-DDFB-4D7C-8C8A-C8B310D0E687}" srcOrd="1" destOrd="0" presId="urn:microsoft.com/office/officeart/2008/layout/LinedList"/>
    <dgm:cxn modelId="{A330A3F0-AC5E-494F-B2A8-F8DB5E7EE248}" type="presParOf" srcId="{7D92CF7A-DB0F-4FC7-9127-2DB646B2EDD6}" destId="{771B894B-273C-48A4-978F-AB976080D69D}" srcOrd="2" destOrd="0" presId="urn:microsoft.com/office/officeart/2008/layout/LinedList"/>
    <dgm:cxn modelId="{989068E5-13B3-4CBD-8CC5-8FEA12AFB638}" type="presParOf" srcId="{064948CC-9059-4B8B-AC92-6A3215D493F6}" destId="{742FF56A-2AD9-4BA1-935E-72FEC9ECE7C3}" srcOrd="2" destOrd="0" presId="urn:microsoft.com/office/officeart/2008/layout/LinedList"/>
    <dgm:cxn modelId="{E7DD405A-ABCC-4218-AACE-C383EA3762E6}" type="presParOf" srcId="{064948CC-9059-4B8B-AC92-6A3215D493F6}" destId="{E27E3473-2181-42E6-98C0-531A46B1954F}" srcOrd="3" destOrd="0" presId="urn:microsoft.com/office/officeart/2008/layout/LinedList"/>
    <dgm:cxn modelId="{127619E7-1D6D-435E-9D45-6BBF586B7D86}" type="presParOf" srcId="{064948CC-9059-4B8B-AC92-6A3215D493F6}" destId="{B710B160-5F45-46FD-B088-6792D4E1A9B6}" srcOrd="4" destOrd="0" presId="urn:microsoft.com/office/officeart/2008/layout/LinedList"/>
    <dgm:cxn modelId="{1A12A731-3A36-42C2-9F85-F5AE61E5F4C4}" type="presParOf" srcId="{B710B160-5F45-46FD-B088-6792D4E1A9B6}" destId="{7BB742E0-0EF6-46DC-AC89-7018D2E03B73}" srcOrd="0" destOrd="0" presId="urn:microsoft.com/office/officeart/2008/layout/LinedList"/>
    <dgm:cxn modelId="{90C177F3-FFFF-489D-9476-BAF8F91CDDDC}" type="presParOf" srcId="{B710B160-5F45-46FD-B088-6792D4E1A9B6}" destId="{63C04180-6F8B-4048-A192-15897F7E410E}" srcOrd="1" destOrd="0" presId="urn:microsoft.com/office/officeart/2008/layout/LinedList"/>
    <dgm:cxn modelId="{511C746E-75A0-4697-833A-B1CF8396B76B}" type="presParOf" srcId="{B710B160-5F45-46FD-B088-6792D4E1A9B6}" destId="{64FC6DAB-878B-45CF-9B3D-B808CA412CAD}" srcOrd="2" destOrd="0" presId="urn:microsoft.com/office/officeart/2008/layout/LinedList"/>
    <dgm:cxn modelId="{950FF3DF-0652-4567-ACC1-DA91AE768FD0}" type="presParOf" srcId="{064948CC-9059-4B8B-AC92-6A3215D493F6}" destId="{95BBDE65-88EA-4E02-92C6-67444C0F4EC5}" srcOrd="5" destOrd="0" presId="urn:microsoft.com/office/officeart/2008/layout/LinedList"/>
    <dgm:cxn modelId="{716A6DC9-9B44-49AF-8123-805336C53EBF}" type="presParOf" srcId="{064948CC-9059-4B8B-AC92-6A3215D493F6}" destId="{DC5F8069-6E1D-4313-B9AF-C099639E7C8E}" srcOrd="6" destOrd="0" presId="urn:microsoft.com/office/officeart/2008/layout/LinedList"/>
    <dgm:cxn modelId="{87AD8FFB-FD8C-4525-B4EF-AE7D196033D8}" type="presParOf" srcId="{064948CC-9059-4B8B-AC92-6A3215D493F6}" destId="{CA8E0438-7D48-40FF-85AC-4E7D397AEC01}" srcOrd="7" destOrd="0" presId="urn:microsoft.com/office/officeart/2008/layout/LinedList"/>
    <dgm:cxn modelId="{6266255B-9E5B-43F0-83E2-EA862747D4DA}" type="presParOf" srcId="{CA8E0438-7D48-40FF-85AC-4E7D397AEC01}" destId="{1B65B5A4-E436-4B88-A9A9-03B41E731764}" srcOrd="0" destOrd="0" presId="urn:microsoft.com/office/officeart/2008/layout/LinedList"/>
    <dgm:cxn modelId="{A4288658-4911-431C-B9E2-9EDA08EC571F}" type="presParOf" srcId="{CA8E0438-7D48-40FF-85AC-4E7D397AEC01}" destId="{F6910055-280D-4FC8-BA3D-A8089FCDF2E1}" srcOrd="1" destOrd="0" presId="urn:microsoft.com/office/officeart/2008/layout/LinedList"/>
    <dgm:cxn modelId="{13BB7E4C-1923-4D3C-BBD7-906E929E925F}" type="presParOf" srcId="{CA8E0438-7D48-40FF-85AC-4E7D397AEC01}" destId="{4DE6B718-783E-489D-9698-0B325CC7EA87}" srcOrd="2" destOrd="0" presId="urn:microsoft.com/office/officeart/2008/layout/LinedList"/>
    <dgm:cxn modelId="{8CF74B8A-68AA-4721-BB26-C6D66D208A44}" type="presParOf" srcId="{064948CC-9059-4B8B-AC92-6A3215D493F6}" destId="{BCEEBF00-4300-4F46-8056-85612D118CAD}" srcOrd="8" destOrd="0" presId="urn:microsoft.com/office/officeart/2008/layout/LinedList"/>
    <dgm:cxn modelId="{8DD467AD-AE70-4436-B735-F166C5E068F5}" type="presParOf" srcId="{064948CC-9059-4B8B-AC92-6A3215D493F6}" destId="{932CB2C4-9912-4C46-A82F-4D0FB37365A6}" srcOrd="9" destOrd="0" presId="urn:microsoft.com/office/officeart/2008/layout/LinedList"/>
    <dgm:cxn modelId="{290E4105-0653-45C2-899B-8F5385643935}" type="presParOf" srcId="{064948CC-9059-4B8B-AC92-6A3215D493F6}" destId="{AE6DF40A-09FE-4A63-BD69-70D7F7754CC5}" srcOrd="10" destOrd="0" presId="urn:microsoft.com/office/officeart/2008/layout/LinedList"/>
    <dgm:cxn modelId="{9AAAD150-83F7-4946-9315-05C1519B1C67}" type="presParOf" srcId="{AE6DF40A-09FE-4A63-BD69-70D7F7754CC5}" destId="{34B35491-2D47-49B5-BFED-2CDDE570A6ED}" srcOrd="0" destOrd="0" presId="urn:microsoft.com/office/officeart/2008/layout/LinedList"/>
    <dgm:cxn modelId="{CD6A403E-3082-46B6-8027-67734856C781}" type="presParOf" srcId="{AE6DF40A-09FE-4A63-BD69-70D7F7754CC5}" destId="{E90A204E-37C8-421C-A128-C34F7E4763B5}" srcOrd="1" destOrd="0" presId="urn:microsoft.com/office/officeart/2008/layout/LinedList"/>
    <dgm:cxn modelId="{BE9C1882-BDF4-42BB-9572-92FD8A5BD936}" type="presParOf" srcId="{AE6DF40A-09FE-4A63-BD69-70D7F7754CC5}" destId="{7A2184CE-ADAA-4CCB-9246-81A0D0CC2E38}" srcOrd="2" destOrd="0" presId="urn:microsoft.com/office/officeart/2008/layout/LinedList"/>
    <dgm:cxn modelId="{E37A2102-F1DF-4B0C-961B-22884136CA74}" type="presParOf" srcId="{064948CC-9059-4B8B-AC92-6A3215D493F6}" destId="{A28CCAA7-799D-4033-A965-33BD36762A96}" srcOrd="11" destOrd="0" presId="urn:microsoft.com/office/officeart/2008/layout/LinedList"/>
    <dgm:cxn modelId="{6AFE1C7B-90FF-4811-AD5B-2978699E8BEC}" type="presParOf" srcId="{064948CC-9059-4B8B-AC92-6A3215D493F6}" destId="{9FB15EBB-181A-4C20-9E0E-382319E368F0}" srcOrd="12" destOrd="0" presId="urn:microsoft.com/office/officeart/2008/layout/LinedList"/>
    <dgm:cxn modelId="{A3E905EE-B88A-42B1-82E5-78D99B37BD48}" type="presParOf" srcId="{064948CC-9059-4B8B-AC92-6A3215D493F6}" destId="{2629A139-D895-4AF0-B5DB-8D5744EB103C}" srcOrd="13" destOrd="0" presId="urn:microsoft.com/office/officeart/2008/layout/LinedList"/>
    <dgm:cxn modelId="{3BD4DF0C-F7FF-4F44-A93F-915230191B23}" type="presParOf" srcId="{2629A139-D895-4AF0-B5DB-8D5744EB103C}" destId="{07813CAA-E0B1-4248-B6E7-65669A971E26}" srcOrd="0" destOrd="0" presId="urn:microsoft.com/office/officeart/2008/layout/LinedList"/>
    <dgm:cxn modelId="{51E42286-D7DD-487D-975B-3193C3A00AEE}" type="presParOf" srcId="{2629A139-D895-4AF0-B5DB-8D5744EB103C}" destId="{24EC9421-CCD2-4F20-8B1C-99D894CBCDB7}" srcOrd="1" destOrd="0" presId="urn:microsoft.com/office/officeart/2008/layout/LinedList"/>
    <dgm:cxn modelId="{74A4B1CB-E2DB-4A6D-A5BD-1229D3C4A668}" type="presParOf" srcId="{2629A139-D895-4AF0-B5DB-8D5744EB103C}" destId="{4D3CE27A-329E-48FC-B15F-20AF254FD743}" srcOrd="2" destOrd="0" presId="urn:microsoft.com/office/officeart/2008/layout/LinedList"/>
    <dgm:cxn modelId="{DA2E3D34-DD3B-4F65-8601-9052B3F452E9}" type="presParOf" srcId="{064948CC-9059-4B8B-AC92-6A3215D493F6}" destId="{CFB0F594-3B4D-4D95-A3BC-E08D18706806}" srcOrd="14" destOrd="0" presId="urn:microsoft.com/office/officeart/2008/layout/LinedList"/>
    <dgm:cxn modelId="{73DC5554-3A7A-449A-8B01-3ABCA2F142DD}" type="presParOf" srcId="{064948CC-9059-4B8B-AC92-6A3215D493F6}" destId="{B44F26DA-F796-4804-A997-83E7FE9D818B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25F37B-095C-42BE-BAA7-2752DBBAAF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D396F92-27E4-49ED-989D-F87D324A65DA}">
      <dgm:prSet phldrT="[Szöveg]" custT="1"/>
      <dgm:spPr/>
      <dgm:t>
        <a:bodyPr/>
        <a:lstStyle/>
        <a:p>
          <a:r>
            <a:rPr lang="hu-HU" sz="1100" u="sng" dirty="0" smtClean="0">
              <a:solidFill>
                <a:schemeClr val="tx1"/>
              </a:solidFill>
            </a:rPr>
            <a:t>Bérköltség:</a:t>
          </a:r>
        </a:p>
        <a:p>
          <a:r>
            <a:rPr lang="hu-HU" sz="1100" u="none" dirty="0" smtClean="0">
              <a:solidFill>
                <a:schemeClr val="tx1"/>
              </a:solidFill>
            </a:rPr>
            <a:t>Az átmeneti EU Bizottsági rendelet szerint a „bérköltség” összegébe beszámítható a társadalombiztosítási járulékok, valamint a vállalkozás telephelyén dolgozó, de hivatalosan az alvállalkozók által foglalkoztatott munkavállalók bérköltsége is. A figyelembe vehető bérköltség a 2019. évi lezárt beszámolóban, ill. bevallásban szereplő adat. </a:t>
          </a:r>
        </a:p>
        <a:p>
          <a:r>
            <a:rPr lang="hu-HU" sz="1100" u="none" dirty="0" smtClean="0">
              <a:solidFill>
                <a:schemeClr val="tx1"/>
              </a:solidFill>
            </a:rPr>
            <a:t>A „bérköltség” összeg nem lehet több mint az eredménykimutatásban vagy főkönyvi kivonatban szereplő „személyi jellegű ráfordítások” vagy </a:t>
          </a:r>
          <a:r>
            <a:rPr lang="hu-HU" sz="1100" u="none" dirty="0" err="1" smtClean="0">
              <a:solidFill>
                <a:schemeClr val="tx1"/>
              </a:solidFill>
            </a:rPr>
            <a:t>ev-k</a:t>
          </a:r>
          <a:r>
            <a:rPr lang="hu-HU" sz="1100" u="none" dirty="0" smtClean="0">
              <a:solidFill>
                <a:schemeClr val="tx1"/>
              </a:solidFill>
            </a:rPr>
            <a:t> SZJA bevallásában szereplő „SZJA-13-06, Alkalmazottak átlagos létszáma és a részükre kifizetett jövedelem” soron szereplő összeg, illetve a fentieken kívül a vállalkozás telephelyén dolgozó, de hivatalosan az alvállalkozók által foglalkoztatott munkavállalók bérköltségének összege nem lehet magasabb a hiteligénylő vállalkozás könyveiben az „egyéb igénybe vett szolgáltatás” soron szereplő összeg.</a:t>
          </a:r>
        </a:p>
      </dgm:t>
    </dgm:pt>
    <dgm:pt modelId="{EBDF30EC-5B2A-4070-9F29-720B079B65A8}" type="parTrans" cxnId="{02B8E5B9-E924-48E2-BBFA-090DEC185035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24C2F3B8-3AD5-4C47-817A-F7943F8BC2F9}" type="sibTrans" cxnId="{02B8E5B9-E924-48E2-BBFA-090DEC185035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25B83514-E05B-4100-8C59-9C46379BBCD5}">
      <dgm:prSet phldrT="[Szöveg]" custT="1"/>
      <dgm:spPr/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Fogalmak</a:t>
          </a:r>
          <a:endParaRPr lang="hu-HU" sz="1400" b="1" dirty="0">
            <a:solidFill>
              <a:schemeClr val="tx1"/>
            </a:solidFill>
          </a:endParaRPr>
        </a:p>
      </dgm:t>
    </dgm:pt>
    <dgm:pt modelId="{52916F1F-CFAA-4DBE-B68B-AB4B63A7F091}" type="sibTrans" cxnId="{65C28781-0A62-4535-825A-E86392865BC3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837C1367-D87B-493E-B9B5-A62722E7D204}" type="parTrans" cxnId="{65C28781-0A62-4535-825A-E86392865BC3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7E44CDDA-A346-4A35-9C96-C7EDBD08232F}">
      <dgm:prSet phldrT="[Szöveg]" custT="1"/>
      <dgm:spPr/>
      <dgm:t>
        <a:bodyPr/>
        <a:lstStyle/>
        <a:p>
          <a:r>
            <a:rPr lang="hu-HU" sz="1100" u="sng" dirty="0" smtClean="0">
              <a:solidFill>
                <a:schemeClr val="tx1"/>
              </a:solidFill>
            </a:rPr>
            <a:t>Munkahelymegtartási kötelezettség (Csak Széchenyi Kártya Fszlahitel Plusz és Széchenyi Munkahelymegtartó hitelnél!):</a:t>
          </a:r>
        </a:p>
        <a:p>
          <a:r>
            <a:rPr lang="hu-HU" sz="1100" dirty="0" smtClean="0">
              <a:solidFill>
                <a:schemeClr val="tx1"/>
              </a:solidFill>
            </a:rPr>
            <a:t>A Vállalkozás vállalja, hogy a hitelszerződés </a:t>
          </a:r>
          <a:r>
            <a:rPr lang="hu-HU" sz="1100" dirty="0" err="1" smtClean="0">
              <a:solidFill>
                <a:schemeClr val="tx1"/>
              </a:solidFill>
            </a:rPr>
            <a:t>futamidejének</a:t>
          </a:r>
          <a:r>
            <a:rPr lang="hu-HU" sz="1100" dirty="0" smtClean="0">
              <a:solidFill>
                <a:schemeClr val="tx1"/>
              </a:solidFill>
            </a:rPr>
            <a:t> lejáratát megelőző 6 hónapban a vállalkozás átlagos alkalmazotti létszáma nem csökken a hitelkérelem beadását megelőző év végi - jelen hitelügylet keretében megfinanszírozott/figyelembe vett - alkalmazotti létszám 90%-a alá.</a:t>
          </a:r>
        </a:p>
        <a:p>
          <a:r>
            <a:rPr lang="hu-HU" sz="1100" dirty="0" smtClean="0">
              <a:solidFill>
                <a:schemeClr val="tx1"/>
              </a:solidFill>
            </a:rPr>
            <a:t>Jelen feltétel nem teljesítése esetén a Vállalkozás a hitelszerződésből eredő tartozás maradéktalan megfizetését követő 1 évig nem jogosult további támogatott hitel igénylésére a Széchenyi Kártya Program keretén belül.</a:t>
          </a:r>
        </a:p>
      </dgm:t>
    </dgm:pt>
    <dgm:pt modelId="{89DE1800-0453-4D6B-BEB1-722807B981B3}" type="parTrans" cxnId="{768350EA-D0B1-4CD4-899B-EC154E598364}">
      <dgm:prSet/>
      <dgm:spPr/>
      <dgm:t>
        <a:bodyPr/>
        <a:lstStyle/>
        <a:p>
          <a:endParaRPr lang="hu-HU"/>
        </a:p>
      </dgm:t>
    </dgm:pt>
    <dgm:pt modelId="{2EF3E815-7241-47FA-A599-AA2850FBC7A9}" type="sibTrans" cxnId="{768350EA-D0B1-4CD4-899B-EC154E598364}">
      <dgm:prSet/>
      <dgm:spPr/>
      <dgm:t>
        <a:bodyPr/>
        <a:lstStyle/>
        <a:p>
          <a:endParaRPr lang="hu-HU"/>
        </a:p>
      </dgm:t>
    </dgm:pt>
    <dgm:pt modelId="{78552C68-9527-4A2F-9312-2A8C1B9E8607}">
      <dgm:prSet phldrT="[Szöveg]" custT="1"/>
      <dgm:spPr/>
      <dgm:t>
        <a:bodyPr/>
        <a:lstStyle/>
        <a:p>
          <a:r>
            <a:rPr lang="hu-HU" sz="1100" u="sng" dirty="0" smtClean="0">
              <a:solidFill>
                <a:schemeClr val="tx1"/>
              </a:solidFill>
            </a:rPr>
            <a:t>Likviditási szükséglet:</a:t>
          </a:r>
        </a:p>
        <a:p>
          <a:r>
            <a:rPr lang="hu-HU" sz="1100" u="none" dirty="0" smtClean="0">
              <a:solidFill>
                <a:schemeClr val="tx1"/>
              </a:solidFill>
            </a:rPr>
            <a:t>Az </a:t>
          </a:r>
          <a:r>
            <a:rPr lang="hu-HU" sz="1100" u="none" dirty="0" err="1" smtClean="0">
              <a:solidFill>
                <a:schemeClr val="tx1"/>
              </a:solidFill>
            </a:rPr>
            <a:t>SZKPlusz</a:t>
          </a:r>
          <a:r>
            <a:rPr lang="hu-HU" sz="1100" u="none" dirty="0" smtClean="0">
              <a:solidFill>
                <a:schemeClr val="tx1"/>
              </a:solidFill>
            </a:rPr>
            <a:t>, </a:t>
          </a:r>
          <a:r>
            <a:rPr lang="hu-HU" sz="1100" u="none" dirty="0" err="1" smtClean="0">
              <a:solidFill>
                <a:schemeClr val="tx1"/>
              </a:solidFill>
            </a:rPr>
            <a:t>SZLikviditási</a:t>
          </a:r>
          <a:r>
            <a:rPr lang="hu-HU" sz="1100" u="none" dirty="0" smtClean="0">
              <a:solidFill>
                <a:schemeClr val="tx1"/>
              </a:solidFill>
            </a:rPr>
            <a:t> és SZB Plusz esetén az adható hitelösszeg meghatározása nemcsak az általános szabályok szerint (árbevétel 25%-a vagy bérköltség 2x-e közül a magasabb összeg keretei között) határozható meg, hanem helyette az alábbi rendelkezés használható:</a:t>
          </a:r>
        </a:p>
        <a:p>
          <a:r>
            <a:rPr lang="hu-HU" sz="1100" u="none" dirty="0" smtClean="0">
              <a:solidFill>
                <a:schemeClr val="tx1"/>
              </a:solidFill>
            </a:rPr>
            <a:t>A hitel összege - kellően indokolt esetben - a vállalkozás likviditás szükségletre vonatkozó nyilatkozata (ügyfél által kitöltött Cash flow tábla) alapján megnövelhető, hogy fedezni tudja a következő - a hitelnyújtás időpontjától számított </a:t>
          </a:r>
          <a:r>
            <a:rPr lang="hu-HU" sz="1400" u="none" dirty="0" smtClean="0">
              <a:solidFill>
                <a:schemeClr val="tx1"/>
              </a:solidFill>
            </a:rPr>
            <a:t>18 hónap likviditási szükségletét.</a:t>
          </a:r>
        </a:p>
        <a:p>
          <a:endParaRPr lang="hu-HU" sz="1400" u="none" dirty="0" smtClean="0">
            <a:solidFill>
              <a:schemeClr val="tx1"/>
            </a:solidFill>
          </a:endParaRPr>
        </a:p>
      </dgm:t>
    </dgm:pt>
    <dgm:pt modelId="{B86C97B1-BE42-4279-B54D-9CCCE7B65C59}" type="parTrans" cxnId="{0FCFF5D3-E547-4B3E-996A-E14CE5EFAEEA}">
      <dgm:prSet/>
      <dgm:spPr/>
      <dgm:t>
        <a:bodyPr/>
        <a:lstStyle/>
        <a:p>
          <a:endParaRPr lang="hu-HU"/>
        </a:p>
      </dgm:t>
    </dgm:pt>
    <dgm:pt modelId="{44C9A5A9-E1F9-4A8B-9D1F-E52E45775D7A}" type="sibTrans" cxnId="{0FCFF5D3-E547-4B3E-996A-E14CE5EFAEEA}">
      <dgm:prSet/>
      <dgm:spPr/>
      <dgm:t>
        <a:bodyPr/>
        <a:lstStyle/>
        <a:p>
          <a:endParaRPr lang="hu-HU"/>
        </a:p>
      </dgm:t>
    </dgm:pt>
    <dgm:pt modelId="{F785FBC6-7CAE-45D3-9AAF-9D6E4D836556}" type="pres">
      <dgm:prSet presAssocID="{1B25F37B-095C-42BE-BAA7-2752DBBAAF8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074203EF-27F3-4B34-A53E-563E59D59385}" type="pres">
      <dgm:prSet presAssocID="{25B83514-E05B-4100-8C59-9C46379BBCD5}" presName="thickLine" presStyleLbl="alignNode1" presStyleIdx="0" presStyleCnt="1"/>
      <dgm:spPr/>
      <dgm:t>
        <a:bodyPr/>
        <a:lstStyle/>
        <a:p>
          <a:endParaRPr lang="hu-HU"/>
        </a:p>
      </dgm:t>
    </dgm:pt>
    <dgm:pt modelId="{4824F9DB-B2FA-4144-9245-10751176FB72}" type="pres">
      <dgm:prSet presAssocID="{25B83514-E05B-4100-8C59-9C46379BBCD5}" presName="horz1" presStyleCnt="0"/>
      <dgm:spPr/>
    </dgm:pt>
    <dgm:pt modelId="{68F338BF-A99B-444E-847E-2311CF36B186}" type="pres">
      <dgm:prSet presAssocID="{25B83514-E05B-4100-8C59-9C46379BBCD5}" presName="tx1" presStyleLbl="revTx" presStyleIdx="0" presStyleCnt="4" custScaleX="48057"/>
      <dgm:spPr/>
      <dgm:t>
        <a:bodyPr/>
        <a:lstStyle/>
        <a:p>
          <a:endParaRPr lang="hu-HU"/>
        </a:p>
      </dgm:t>
    </dgm:pt>
    <dgm:pt modelId="{064948CC-9059-4B8B-AC92-6A3215D493F6}" type="pres">
      <dgm:prSet presAssocID="{25B83514-E05B-4100-8C59-9C46379BBCD5}" presName="vert1" presStyleCnt="0"/>
      <dgm:spPr/>
    </dgm:pt>
    <dgm:pt modelId="{E378E1F6-831F-4CEC-BC14-9FC931798EA7}" type="pres">
      <dgm:prSet presAssocID="{0D396F92-27E4-49ED-989D-F87D324A65DA}" presName="vertSpace2a" presStyleCnt="0"/>
      <dgm:spPr/>
    </dgm:pt>
    <dgm:pt modelId="{7D92CF7A-DB0F-4FC7-9127-2DB646B2EDD6}" type="pres">
      <dgm:prSet presAssocID="{0D396F92-27E4-49ED-989D-F87D324A65DA}" presName="horz2" presStyleCnt="0"/>
      <dgm:spPr/>
    </dgm:pt>
    <dgm:pt modelId="{F692AB51-33D4-4E29-807D-CF3C5384E62B}" type="pres">
      <dgm:prSet presAssocID="{0D396F92-27E4-49ED-989D-F87D324A65DA}" presName="horzSpace2" presStyleCnt="0"/>
      <dgm:spPr/>
    </dgm:pt>
    <dgm:pt modelId="{55B350A0-DDFB-4D7C-8C8A-C8B310D0E687}" type="pres">
      <dgm:prSet presAssocID="{0D396F92-27E4-49ED-989D-F87D324A65DA}" presName="tx2" presStyleLbl="revTx" presStyleIdx="1" presStyleCnt="4" custScaleX="118434" custScaleY="198869" custLinFactNeighborX="-176" custLinFactNeighborY="20506"/>
      <dgm:spPr/>
      <dgm:t>
        <a:bodyPr/>
        <a:lstStyle/>
        <a:p>
          <a:endParaRPr lang="hu-HU"/>
        </a:p>
      </dgm:t>
    </dgm:pt>
    <dgm:pt modelId="{771B894B-273C-48A4-978F-AB976080D69D}" type="pres">
      <dgm:prSet presAssocID="{0D396F92-27E4-49ED-989D-F87D324A65DA}" presName="vert2" presStyleCnt="0"/>
      <dgm:spPr/>
    </dgm:pt>
    <dgm:pt modelId="{742FF56A-2AD9-4BA1-935E-72FEC9ECE7C3}" type="pres">
      <dgm:prSet presAssocID="{0D396F92-27E4-49ED-989D-F87D324A65DA}" presName="thinLine2b" presStyleLbl="callout" presStyleIdx="0" presStyleCnt="3" custFlipVert="0" custSzY="61280" custScaleX="99884" custLinFactNeighborX="-113" custLinFactNeighborY="91757"/>
      <dgm:spPr/>
    </dgm:pt>
    <dgm:pt modelId="{E27E3473-2181-42E6-98C0-531A46B1954F}" type="pres">
      <dgm:prSet presAssocID="{0D396F92-27E4-49ED-989D-F87D324A65DA}" presName="vertSpace2b" presStyleCnt="0"/>
      <dgm:spPr/>
    </dgm:pt>
    <dgm:pt modelId="{40FB50C2-468A-41D5-86EA-3807A03A62A9}" type="pres">
      <dgm:prSet presAssocID="{78552C68-9527-4A2F-9312-2A8C1B9E8607}" presName="horz2" presStyleCnt="0"/>
      <dgm:spPr/>
    </dgm:pt>
    <dgm:pt modelId="{5AC1B899-8978-46AF-93BA-7CA69F493384}" type="pres">
      <dgm:prSet presAssocID="{78552C68-9527-4A2F-9312-2A8C1B9E8607}" presName="horzSpace2" presStyleCnt="0"/>
      <dgm:spPr/>
    </dgm:pt>
    <dgm:pt modelId="{904CEB24-DB18-438E-AC2D-420896186B4B}" type="pres">
      <dgm:prSet presAssocID="{78552C68-9527-4A2F-9312-2A8C1B9E8607}" presName="tx2" presStyleLbl="revTx" presStyleIdx="2" presStyleCnt="4" custScaleX="119591" custScaleY="138191" custLinFactNeighborX="-141" custLinFactNeighborY="-5227"/>
      <dgm:spPr/>
      <dgm:t>
        <a:bodyPr/>
        <a:lstStyle/>
        <a:p>
          <a:endParaRPr lang="hu-HU"/>
        </a:p>
      </dgm:t>
    </dgm:pt>
    <dgm:pt modelId="{A0BBEB74-AC97-4793-BC06-1D83CB4E7166}" type="pres">
      <dgm:prSet presAssocID="{78552C68-9527-4A2F-9312-2A8C1B9E8607}" presName="vert2" presStyleCnt="0"/>
      <dgm:spPr/>
    </dgm:pt>
    <dgm:pt modelId="{2C4CF3CD-F13F-4EB5-BCC1-FD745CFF6583}" type="pres">
      <dgm:prSet presAssocID="{78552C68-9527-4A2F-9312-2A8C1B9E8607}" presName="thinLine2b" presStyleLbl="callout" presStyleIdx="1" presStyleCnt="3"/>
      <dgm:spPr/>
    </dgm:pt>
    <dgm:pt modelId="{D04C5CE1-3075-4A51-9462-B5191EFF8DD4}" type="pres">
      <dgm:prSet presAssocID="{78552C68-9527-4A2F-9312-2A8C1B9E8607}" presName="vertSpace2b" presStyleCnt="0"/>
      <dgm:spPr/>
    </dgm:pt>
    <dgm:pt modelId="{E5535347-0546-4513-A91D-EE19B850CA4D}" type="pres">
      <dgm:prSet presAssocID="{7E44CDDA-A346-4A35-9C96-C7EDBD08232F}" presName="horz2" presStyleCnt="0"/>
      <dgm:spPr/>
    </dgm:pt>
    <dgm:pt modelId="{7558F464-C870-4C8B-B673-8873D7E62EF3}" type="pres">
      <dgm:prSet presAssocID="{7E44CDDA-A346-4A35-9C96-C7EDBD08232F}" presName="horzSpace2" presStyleCnt="0"/>
      <dgm:spPr/>
    </dgm:pt>
    <dgm:pt modelId="{DAE29875-8626-4BB8-9E7C-1BC7307D8285}" type="pres">
      <dgm:prSet presAssocID="{7E44CDDA-A346-4A35-9C96-C7EDBD08232F}" presName="tx2" presStyleLbl="revTx" presStyleIdx="3" presStyleCnt="4" custScaleX="118966" custScaleY="110574" custLinFactNeighborX="123" custLinFactNeighborY="-5613"/>
      <dgm:spPr/>
      <dgm:t>
        <a:bodyPr/>
        <a:lstStyle/>
        <a:p>
          <a:endParaRPr lang="hu-HU"/>
        </a:p>
      </dgm:t>
    </dgm:pt>
    <dgm:pt modelId="{C6C3EEBF-C1B8-4A4C-B125-26825587A77D}" type="pres">
      <dgm:prSet presAssocID="{7E44CDDA-A346-4A35-9C96-C7EDBD08232F}" presName="vert2" presStyleCnt="0"/>
      <dgm:spPr/>
    </dgm:pt>
    <dgm:pt modelId="{B9E67621-FF51-45ED-8659-366F76D26FB3}" type="pres">
      <dgm:prSet presAssocID="{7E44CDDA-A346-4A35-9C96-C7EDBD08232F}" presName="thinLine2b" presStyleLbl="callout" presStyleIdx="2" presStyleCnt="3"/>
      <dgm:spPr/>
    </dgm:pt>
    <dgm:pt modelId="{3EA0AE74-9E2B-43D7-A413-38F70E46500B}" type="pres">
      <dgm:prSet presAssocID="{7E44CDDA-A346-4A35-9C96-C7EDBD08232F}" presName="vertSpace2b" presStyleCnt="0"/>
      <dgm:spPr/>
    </dgm:pt>
  </dgm:ptLst>
  <dgm:cxnLst>
    <dgm:cxn modelId="{445E3AC7-3A21-4EF0-BEB9-BC1C715E2E10}" type="presOf" srcId="{1B25F37B-095C-42BE-BAA7-2752DBBAAF8F}" destId="{F785FBC6-7CAE-45D3-9AAF-9D6E4D836556}" srcOrd="0" destOrd="0" presId="urn:microsoft.com/office/officeart/2008/layout/LinedList"/>
    <dgm:cxn modelId="{4AF0605C-CBED-4E04-B408-33F5D92C768A}" type="presOf" srcId="{0D396F92-27E4-49ED-989D-F87D324A65DA}" destId="{55B350A0-DDFB-4D7C-8C8A-C8B310D0E687}" srcOrd="0" destOrd="0" presId="urn:microsoft.com/office/officeart/2008/layout/LinedList"/>
    <dgm:cxn modelId="{C2A8E260-52DD-4D13-AE18-197170B4C165}" type="presOf" srcId="{7E44CDDA-A346-4A35-9C96-C7EDBD08232F}" destId="{DAE29875-8626-4BB8-9E7C-1BC7307D8285}" srcOrd="0" destOrd="0" presId="urn:microsoft.com/office/officeart/2008/layout/LinedList"/>
    <dgm:cxn modelId="{02B8E5B9-E924-48E2-BBFA-090DEC185035}" srcId="{25B83514-E05B-4100-8C59-9C46379BBCD5}" destId="{0D396F92-27E4-49ED-989D-F87D324A65DA}" srcOrd="0" destOrd="0" parTransId="{EBDF30EC-5B2A-4070-9F29-720B079B65A8}" sibTransId="{24C2F3B8-3AD5-4C47-817A-F7943F8BC2F9}"/>
    <dgm:cxn modelId="{F26E9408-0CC2-4CFB-8D5E-24960F38B3E6}" type="presOf" srcId="{25B83514-E05B-4100-8C59-9C46379BBCD5}" destId="{68F338BF-A99B-444E-847E-2311CF36B186}" srcOrd="0" destOrd="0" presId="urn:microsoft.com/office/officeart/2008/layout/LinedList"/>
    <dgm:cxn modelId="{D5E52D7F-B53E-44D0-B677-8F127DCFD9F7}" type="presOf" srcId="{78552C68-9527-4A2F-9312-2A8C1B9E8607}" destId="{904CEB24-DB18-438E-AC2D-420896186B4B}" srcOrd="0" destOrd="0" presId="urn:microsoft.com/office/officeart/2008/layout/LinedList"/>
    <dgm:cxn modelId="{768350EA-D0B1-4CD4-899B-EC154E598364}" srcId="{25B83514-E05B-4100-8C59-9C46379BBCD5}" destId="{7E44CDDA-A346-4A35-9C96-C7EDBD08232F}" srcOrd="2" destOrd="0" parTransId="{89DE1800-0453-4D6B-BEB1-722807B981B3}" sibTransId="{2EF3E815-7241-47FA-A599-AA2850FBC7A9}"/>
    <dgm:cxn modelId="{65C28781-0A62-4535-825A-E86392865BC3}" srcId="{1B25F37B-095C-42BE-BAA7-2752DBBAAF8F}" destId="{25B83514-E05B-4100-8C59-9C46379BBCD5}" srcOrd="0" destOrd="0" parTransId="{837C1367-D87B-493E-B9B5-A62722E7D204}" sibTransId="{52916F1F-CFAA-4DBE-B68B-AB4B63A7F091}"/>
    <dgm:cxn modelId="{0FCFF5D3-E547-4B3E-996A-E14CE5EFAEEA}" srcId="{25B83514-E05B-4100-8C59-9C46379BBCD5}" destId="{78552C68-9527-4A2F-9312-2A8C1B9E8607}" srcOrd="1" destOrd="0" parTransId="{B86C97B1-BE42-4279-B54D-9CCCE7B65C59}" sibTransId="{44C9A5A9-E1F9-4A8B-9D1F-E52E45775D7A}"/>
    <dgm:cxn modelId="{1EB7092D-ABA6-42DB-A017-78F8B84EB00F}" type="presParOf" srcId="{F785FBC6-7CAE-45D3-9AAF-9D6E4D836556}" destId="{074203EF-27F3-4B34-A53E-563E59D59385}" srcOrd="0" destOrd="0" presId="urn:microsoft.com/office/officeart/2008/layout/LinedList"/>
    <dgm:cxn modelId="{A2E60809-91F4-4BF9-9A98-8FC09E838481}" type="presParOf" srcId="{F785FBC6-7CAE-45D3-9AAF-9D6E4D836556}" destId="{4824F9DB-B2FA-4144-9245-10751176FB72}" srcOrd="1" destOrd="0" presId="urn:microsoft.com/office/officeart/2008/layout/LinedList"/>
    <dgm:cxn modelId="{24BC08A5-70CA-484B-87E5-2035EDB76753}" type="presParOf" srcId="{4824F9DB-B2FA-4144-9245-10751176FB72}" destId="{68F338BF-A99B-444E-847E-2311CF36B186}" srcOrd="0" destOrd="0" presId="urn:microsoft.com/office/officeart/2008/layout/LinedList"/>
    <dgm:cxn modelId="{66208CE5-191B-4D7B-91D7-D0274FBD607B}" type="presParOf" srcId="{4824F9DB-B2FA-4144-9245-10751176FB72}" destId="{064948CC-9059-4B8B-AC92-6A3215D493F6}" srcOrd="1" destOrd="0" presId="urn:microsoft.com/office/officeart/2008/layout/LinedList"/>
    <dgm:cxn modelId="{CF67FFF2-8DEE-48A1-AC75-AE6C4B29EC5F}" type="presParOf" srcId="{064948CC-9059-4B8B-AC92-6A3215D493F6}" destId="{E378E1F6-831F-4CEC-BC14-9FC931798EA7}" srcOrd="0" destOrd="0" presId="urn:microsoft.com/office/officeart/2008/layout/LinedList"/>
    <dgm:cxn modelId="{FDBD8608-C8B9-4838-B30B-48457CDAC138}" type="presParOf" srcId="{064948CC-9059-4B8B-AC92-6A3215D493F6}" destId="{7D92CF7A-DB0F-4FC7-9127-2DB646B2EDD6}" srcOrd="1" destOrd="0" presId="urn:microsoft.com/office/officeart/2008/layout/LinedList"/>
    <dgm:cxn modelId="{42675441-E7E3-4450-9FA3-E19DBD849A97}" type="presParOf" srcId="{7D92CF7A-DB0F-4FC7-9127-2DB646B2EDD6}" destId="{F692AB51-33D4-4E29-807D-CF3C5384E62B}" srcOrd="0" destOrd="0" presId="urn:microsoft.com/office/officeart/2008/layout/LinedList"/>
    <dgm:cxn modelId="{CFC60760-7EA9-43F1-B1DF-B49AA690F0FA}" type="presParOf" srcId="{7D92CF7A-DB0F-4FC7-9127-2DB646B2EDD6}" destId="{55B350A0-DDFB-4D7C-8C8A-C8B310D0E687}" srcOrd="1" destOrd="0" presId="urn:microsoft.com/office/officeart/2008/layout/LinedList"/>
    <dgm:cxn modelId="{A330A3F0-AC5E-494F-B2A8-F8DB5E7EE248}" type="presParOf" srcId="{7D92CF7A-DB0F-4FC7-9127-2DB646B2EDD6}" destId="{771B894B-273C-48A4-978F-AB976080D69D}" srcOrd="2" destOrd="0" presId="urn:microsoft.com/office/officeart/2008/layout/LinedList"/>
    <dgm:cxn modelId="{989068E5-13B3-4CBD-8CC5-8FEA12AFB638}" type="presParOf" srcId="{064948CC-9059-4B8B-AC92-6A3215D493F6}" destId="{742FF56A-2AD9-4BA1-935E-72FEC9ECE7C3}" srcOrd="2" destOrd="0" presId="urn:microsoft.com/office/officeart/2008/layout/LinedList"/>
    <dgm:cxn modelId="{E7DD405A-ABCC-4218-AACE-C383EA3762E6}" type="presParOf" srcId="{064948CC-9059-4B8B-AC92-6A3215D493F6}" destId="{E27E3473-2181-42E6-98C0-531A46B1954F}" srcOrd="3" destOrd="0" presId="urn:microsoft.com/office/officeart/2008/layout/LinedList"/>
    <dgm:cxn modelId="{C51CA531-C864-4A7C-A7FC-65A0207CE72C}" type="presParOf" srcId="{064948CC-9059-4B8B-AC92-6A3215D493F6}" destId="{40FB50C2-468A-41D5-86EA-3807A03A62A9}" srcOrd="4" destOrd="0" presId="urn:microsoft.com/office/officeart/2008/layout/LinedList"/>
    <dgm:cxn modelId="{51539F9F-4FCE-47A6-A972-E118E5E7AF49}" type="presParOf" srcId="{40FB50C2-468A-41D5-86EA-3807A03A62A9}" destId="{5AC1B899-8978-46AF-93BA-7CA69F493384}" srcOrd="0" destOrd="0" presId="urn:microsoft.com/office/officeart/2008/layout/LinedList"/>
    <dgm:cxn modelId="{7D146876-695D-4DCC-BDC8-9F56C5597E09}" type="presParOf" srcId="{40FB50C2-468A-41D5-86EA-3807A03A62A9}" destId="{904CEB24-DB18-438E-AC2D-420896186B4B}" srcOrd="1" destOrd="0" presId="urn:microsoft.com/office/officeart/2008/layout/LinedList"/>
    <dgm:cxn modelId="{EC94293F-CB93-47D9-A1C5-9FF6265C499E}" type="presParOf" srcId="{40FB50C2-468A-41D5-86EA-3807A03A62A9}" destId="{A0BBEB74-AC97-4793-BC06-1D83CB4E7166}" srcOrd="2" destOrd="0" presId="urn:microsoft.com/office/officeart/2008/layout/LinedList"/>
    <dgm:cxn modelId="{B2833EA0-3B1A-470A-AF6B-4CD0C0BAEE49}" type="presParOf" srcId="{064948CC-9059-4B8B-AC92-6A3215D493F6}" destId="{2C4CF3CD-F13F-4EB5-BCC1-FD745CFF6583}" srcOrd="5" destOrd="0" presId="urn:microsoft.com/office/officeart/2008/layout/LinedList"/>
    <dgm:cxn modelId="{B907FCB1-2CBF-44CE-B194-CEE545A8D82D}" type="presParOf" srcId="{064948CC-9059-4B8B-AC92-6A3215D493F6}" destId="{D04C5CE1-3075-4A51-9462-B5191EFF8DD4}" srcOrd="6" destOrd="0" presId="urn:microsoft.com/office/officeart/2008/layout/LinedList"/>
    <dgm:cxn modelId="{980ED202-FAA4-4BEF-B02C-79D01156383D}" type="presParOf" srcId="{064948CC-9059-4B8B-AC92-6A3215D493F6}" destId="{E5535347-0546-4513-A91D-EE19B850CA4D}" srcOrd="7" destOrd="0" presId="urn:microsoft.com/office/officeart/2008/layout/LinedList"/>
    <dgm:cxn modelId="{CAA0312C-87AB-4BF3-9D4D-939FA1B41771}" type="presParOf" srcId="{E5535347-0546-4513-A91D-EE19B850CA4D}" destId="{7558F464-C870-4C8B-B673-8873D7E62EF3}" srcOrd="0" destOrd="0" presId="urn:microsoft.com/office/officeart/2008/layout/LinedList"/>
    <dgm:cxn modelId="{FE0BC4FC-2ECE-44A1-9A2C-584125E2F067}" type="presParOf" srcId="{E5535347-0546-4513-A91D-EE19B850CA4D}" destId="{DAE29875-8626-4BB8-9E7C-1BC7307D8285}" srcOrd="1" destOrd="0" presId="urn:microsoft.com/office/officeart/2008/layout/LinedList"/>
    <dgm:cxn modelId="{DF0663F0-4A1E-494A-A8CA-8A80808651B7}" type="presParOf" srcId="{E5535347-0546-4513-A91D-EE19B850CA4D}" destId="{C6C3EEBF-C1B8-4A4C-B125-26825587A77D}" srcOrd="2" destOrd="0" presId="urn:microsoft.com/office/officeart/2008/layout/LinedList"/>
    <dgm:cxn modelId="{5C686B68-FE4E-4A14-A7C8-A4BBDCF40430}" type="presParOf" srcId="{064948CC-9059-4B8B-AC92-6A3215D493F6}" destId="{B9E67621-FF51-45ED-8659-366F76D26FB3}" srcOrd="8" destOrd="0" presId="urn:microsoft.com/office/officeart/2008/layout/LinedList"/>
    <dgm:cxn modelId="{93A490EA-15F1-4541-ADCC-5979A0981487}" type="presParOf" srcId="{064948CC-9059-4B8B-AC92-6A3215D493F6}" destId="{3EA0AE74-9E2B-43D7-A413-38F70E46500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8F0E9-49B6-499E-8D35-44E4A6BBD28F}">
      <dsp:nvSpPr>
        <dsp:cNvPr id="0" name=""/>
        <dsp:cNvSpPr/>
      </dsp:nvSpPr>
      <dsp:spPr>
        <a:xfrm>
          <a:off x="109983" y="5519"/>
          <a:ext cx="6545272" cy="351000"/>
        </a:xfrm>
        <a:prstGeom prst="roundRect">
          <a:avLst/>
        </a:prstGeom>
        <a:solidFill>
          <a:srgbClr val="A123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Ingatlan felújítás, korszerűsítés</a:t>
          </a:r>
          <a:endParaRPr lang="hu-HU" sz="1200" kern="1200" dirty="0"/>
        </a:p>
      </dsp:txBody>
      <dsp:txXfrm>
        <a:off x="127117" y="22653"/>
        <a:ext cx="6511004" cy="316732"/>
      </dsp:txXfrm>
    </dsp:sp>
    <dsp:sp modelId="{BF2B5A4E-7184-4424-83DB-EAF101BD44CC}">
      <dsp:nvSpPr>
        <dsp:cNvPr id="0" name=""/>
        <dsp:cNvSpPr/>
      </dsp:nvSpPr>
      <dsp:spPr>
        <a:xfrm>
          <a:off x="0" y="374232"/>
          <a:ext cx="8677165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00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900" kern="1200" dirty="0" smtClean="0"/>
            <a:t>Folyósítás számla ellenében →min. összeg 500 ezer forint és a hitelösszeg min. 10%-a</a:t>
          </a:r>
          <a:endParaRPr lang="hu-HU" sz="900" kern="1200" dirty="0"/>
        </a:p>
      </dsp:txBody>
      <dsp:txXfrm>
        <a:off x="0" y="374232"/>
        <a:ext cx="8677165" cy="248400"/>
      </dsp:txXfrm>
    </dsp:sp>
    <dsp:sp modelId="{81148649-1DDA-4A57-B7B4-73F972015C21}">
      <dsp:nvSpPr>
        <dsp:cNvPr id="0" name=""/>
        <dsp:cNvSpPr/>
      </dsp:nvSpPr>
      <dsp:spPr>
        <a:xfrm>
          <a:off x="109983" y="608609"/>
          <a:ext cx="6545272" cy="351000"/>
        </a:xfrm>
        <a:prstGeom prst="roundRect">
          <a:avLst/>
        </a:prstGeom>
        <a:solidFill>
          <a:srgbClr val="A123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Ingatlan építés, bővítés</a:t>
          </a:r>
          <a:endParaRPr lang="hu-HU" sz="1200" kern="1200" dirty="0"/>
        </a:p>
      </dsp:txBody>
      <dsp:txXfrm>
        <a:off x="127117" y="625743"/>
        <a:ext cx="6511004" cy="316732"/>
      </dsp:txXfrm>
    </dsp:sp>
    <dsp:sp modelId="{1FCF5822-6371-4522-9F50-A8982CD9473A}">
      <dsp:nvSpPr>
        <dsp:cNvPr id="0" name=""/>
        <dsp:cNvSpPr/>
      </dsp:nvSpPr>
      <dsp:spPr>
        <a:xfrm>
          <a:off x="0" y="963000"/>
          <a:ext cx="6342920" cy="58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00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900" kern="1200" dirty="0" smtClean="0"/>
            <a:t>Saját erő felhasználását követően 25 millió forintig értékbecslő által igazolt készültségi fok arányában, szakaszos folyósítás, előfinanszírozással</a:t>
          </a:r>
          <a:endParaRPr lang="hu-H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900" kern="1200" dirty="0" smtClean="0"/>
            <a:t>25 millió forint felett műszaki szakértő által igazolt készültségi fok arányában, számla alapján, szakaszosan</a:t>
          </a:r>
          <a:endParaRPr lang="hu-H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900" kern="1200" dirty="0" smtClean="0"/>
            <a:t>Folyósítási szakaszokat az ügyfél határozza meg</a:t>
          </a:r>
          <a:endParaRPr lang="hu-HU" sz="900" kern="1200" dirty="0"/>
        </a:p>
      </dsp:txBody>
      <dsp:txXfrm>
        <a:off x="0" y="963000"/>
        <a:ext cx="6342920" cy="589950"/>
      </dsp:txXfrm>
    </dsp:sp>
    <dsp:sp modelId="{A351282F-28D0-499C-AFBA-A4EAE6B80F20}">
      <dsp:nvSpPr>
        <dsp:cNvPr id="0" name=""/>
        <dsp:cNvSpPr/>
      </dsp:nvSpPr>
      <dsp:spPr>
        <a:xfrm>
          <a:off x="109983" y="1545869"/>
          <a:ext cx="6545272" cy="351000"/>
        </a:xfrm>
        <a:prstGeom prst="roundRect">
          <a:avLst/>
        </a:prstGeom>
        <a:solidFill>
          <a:srgbClr val="A123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Eszközbeszerzés</a:t>
          </a:r>
          <a:endParaRPr lang="hu-HU" sz="1200" kern="1200" dirty="0"/>
        </a:p>
      </dsp:txBody>
      <dsp:txXfrm>
        <a:off x="127117" y="1563003"/>
        <a:ext cx="6511004" cy="316732"/>
      </dsp:txXfrm>
    </dsp:sp>
    <dsp:sp modelId="{10354220-F6A6-4995-95DF-B7C361F2ACDA}">
      <dsp:nvSpPr>
        <dsp:cNvPr id="0" name=""/>
        <dsp:cNvSpPr/>
      </dsp:nvSpPr>
      <dsp:spPr>
        <a:xfrm>
          <a:off x="0" y="1914582"/>
          <a:ext cx="8677165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00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900" kern="1200" dirty="0" smtClean="0"/>
            <a:t>Külföldi számlák is befogadhatóak a finanszírozáshoz (Széchenyi Beruházási Hitel PLUSZ is)</a:t>
          </a:r>
          <a:endParaRPr lang="hu-HU" sz="900" kern="1200" dirty="0"/>
        </a:p>
      </dsp:txBody>
      <dsp:txXfrm>
        <a:off x="0" y="1914582"/>
        <a:ext cx="8677165" cy="24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D6543-3E69-4987-B83F-E67E5BF41D2C}">
      <dsp:nvSpPr>
        <dsp:cNvPr id="0" name=""/>
        <dsp:cNvSpPr/>
      </dsp:nvSpPr>
      <dsp:spPr>
        <a:xfrm>
          <a:off x="0" y="1467"/>
          <a:ext cx="74491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904A0-BB79-44A0-AAED-809CB3DBEECF}">
      <dsp:nvSpPr>
        <dsp:cNvPr id="0" name=""/>
        <dsp:cNvSpPr/>
      </dsp:nvSpPr>
      <dsp:spPr>
        <a:xfrm>
          <a:off x="0" y="0"/>
          <a:ext cx="1489827" cy="2343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A12332"/>
              </a:solidFill>
            </a:rPr>
            <a:t>Széchenyi Kártya Program</a:t>
          </a:r>
          <a:endParaRPr lang="hu-HU" sz="1400" b="1" kern="1200" dirty="0">
            <a:solidFill>
              <a:srgbClr val="A12332"/>
            </a:solidFill>
          </a:endParaRPr>
        </a:p>
      </dsp:txBody>
      <dsp:txXfrm>
        <a:off x="0" y="0"/>
        <a:ext cx="1489827" cy="2343150"/>
      </dsp:txXfrm>
    </dsp:sp>
    <dsp:sp modelId="{0258EBD9-DA88-4C5B-819B-5E2EE3677630}">
      <dsp:nvSpPr>
        <dsp:cNvPr id="0" name=""/>
        <dsp:cNvSpPr/>
      </dsp:nvSpPr>
      <dsp:spPr>
        <a:xfrm>
          <a:off x="1601564" y="17914"/>
          <a:ext cx="5847573" cy="86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Felfüggesztett hiteltermékek </a:t>
          </a:r>
          <a:r>
            <a:rPr lang="hu-HU" sz="1400" kern="1200" dirty="0" smtClean="0"/>
            <a:t>– 2020. május 15-től:</a:t>
          </a:r>
          <a:br>
            <a:rPr lang="hu-HU" sz="1400" kern="1200" dirty="0" smtClean="0"/>
          </a:br>
          <a:r>
            <a:rPr lang="hu-HU" sz="1400" kern="1200" dirty="0" smtClean="0"/>
            <a:t>- Széchenyi Kártya Folyószámlahitel új, ismételt igénylés és keretemelés</a:t>
          </a:r>
          <a:br>
            <a:rPr lang="hu-HU" sz="1400" kern="1200" dirty="0" smtClean="0"/>
          </a:br>
          <a:r>
            <a:rPr lang="hu-HU" sz="1400" kern="1200" dirty="0" smtClean="0"/>
            <a:t>- Széchenyi Forgóeszközhitel</a:t>
          </a:r>
          <a:br>
            <a:rPr lang="hu-HU" sz="1400" kern="1200" dirty="0" smtClean="0"/>
          </a:br>
          <a:r>
            <a:rPr lang="hu-HU" sz="1400" kern="1200" dirty="0" smtClean="0"/>
            <a:t>- Széchenyi Beruházási hitel</a:t>
          </a:r>
          <a:endParaRPr lang="hu-HU" sz="1400" kern="1200" dirty="0"/>
        </a:p>
      </dsp:txBody>
      <dsp:txXfrm>
        <a:off x="1601564" y="17914"/>
        <a:ext cx="5847573" cy="860249"/>
      </dsp:txXfrm>
    </dsp:sp>
    <dsp:sp modelId="{17D7CDB2-BCAA-49C9-9733-493568328C79}">
      <dsp:nvSpPr>
        <dsp:cNvPr id="0" name=""/>
        <dsp:cNvSpPr/>
      </dsp:nvSpPr>
      <dsp:spPr>
        <a:xfrm>
          <a:off x="1489827" y="878164"/>
          <a:ext cx="5959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FF340-C4D3-4486-AE58-77B2ED1A0A86}">
      <dsp:nvSpPr>
        <dsp:cNvPr id="0" name=""/>
        <dsp:cNvSpPr/>
      </dsp:nvSpPr>
      <dsp:spPr>
        <a:xfrm>
          <a:off x="1601564" y="894610"/>
          <a:ext cx="5847573" cy="1086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Új hiteltermékek </a:t>
          </a:r>
          <a:r>
            <a:rPr lang="hu-HU" sz="1400" kern="1200" dirty="0" smtClean="0"/>
            <a:t>– 2020. május 15-től:</a:t>
          </a:r>
          <a:br>
            <a:rPr lang="hu-HU" sz="1400" kern="1200" dirty="0" smtClean="0"/>
          </a:br>
          <a:r>
            <a:rPr lang="hu-HU" sz="1400" kern="1200" dirty="0" smtClean="0"/>
            <a:t>- Széchenyi Kártya Folyószámlahitel Plusz</a:t>
          </a:r>
          <a:br>
            <a:rPr lang="hu-HU" sz="1400" kern="1200" dirty="0" smtClean="0"/>
          </a:br>
          <a:r>
            <a:rPr lang="hu-HU" sz="1400" kern="1200" dirty="0" smtClean="0"/>
            <a:t>- Széchenyi Munkahelymegtartó hitel</a:t>
          </a:r>
          <a:br>
            <a:rPr lang="hu-HU" sz="1400" kern="1200" dirty="0" smtClean="0"/>
          </a:br>
          <a:r>
            <a:rPr lang="hu-HU" sz="1400" kern="1200" dirty="0" smtClean="0"/>
            <a:t>- Széchenyi Likviditási hitel</a:t>
          </a:r>
          <a:br>
            <a:rPr lang="hu-HU" sz="1400" kern="1200" dirty="0" smtClean="0"/>
          </a:br>
          <a:r>
            <a:rPr lang="hu-HU" sz="1400" kern="1200" dirty="0" smtClean="0"/>
            <a:t>- Széchenyi Beruházási hitel Plusz</a:t>
          </a:r>
          <a:endParaRPr lang="hu-HU" sz="1400" kern="1200" dirty="0"/>
        </a:p>
      </dsp:txBody>
      <dsp:txXfrm>
        <a:off x="1601564" y="894610"/>
        <a:ext cx="5847573" cy="1086401"/>
      </dsp:txXfrm>
    </dsp:sp>
    <dsp:sp modelId="{014737CF-7821-4A7A-8B3F-AA37CF6ADA06}">
      <dsp:nvSpPr>
        <dsp:cNvPr id="0" name=""/>
        <dsp:cNvSpPr/>
      </dsp:nvSpPr>
      <dsp:spPr>
        <a:xfrm>
          <a:off x="1489827" y="1981011"/>
          <a:ext cx="5959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728C9-E463-455F-A796-EA3AE81C361F}">
      <dsp:nvSpPr>
        <dsp:cNvPr id="0" name=""/>
        <dsp:cNvSpPr/>
      </dsp:nvSpPr>
      <dsp:spPr>
        <a:xfrm>
          <a:off x="1601564" y="1997458"/>
          <a:ext cx="5847573" cy="328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Módosult termékek </a:t>
          </a:r>
          <a:r>
            <a:rPr lang="hu-HU" sz="1400" kern="1200" dirty="0" smtClean="0"/>
            <a:t>– 2020. április 27-től:</a:t>
          </a:r>
          <a:br>
            <a:rPr lang="hu-HU" sz="1400" kern="1200" dirty="0" smtClean="0"/>
          </a:br>
          <a:r>
            <a:rPr lang="hu-HU" sz="1400" kern="1200" dirty="0" smtClean="0"/>
            <a:t>- Agrár Széchenyi Kártya Plusz</a:t>
          </a:r>
          <a:endParaRPr lang="hu-HU" sz="1400" kern="1200" dirty="0"/>
        </a:p>
      </dsp:txBody>
      <dsp:txXfrm>
        <a:off x="1601564" y="1997458"/>
        <a:ext cx="5847573" cy="328933"/>
      </dsp:txXfrm>
    </dsp:sp>
    <dsp:sp modelId="{DFA0F1F4-BDE8-4BBB-83E2-646250C6DBDE}">
      <dsp:nvSpPr>
        <dsp:cNvPr id="0" name=""/>
        <dsp:cNvSpPr/>
      </dsp:nvSpPr>
      <dsp:spPr>
        <a:xfrm>
          <a:off x="1489827" y="2599284"/>
          <a:ext cx="5959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22735-3BD4-4F63-B095-D646F4EF281D}">
      <dsp:nvSpPr>
        <dsp:cNvPr id="0" name=""/>
        <dsp:cNvSpPr/>
      </dsp:nvSpPr>
      <dsp:spPr>
        <a:xfrm>
          <a:off x="0" y="2575058"/>
          <a:ext cx="74491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662F1-6CF3-4F42-A64C-D38FCCB592B9}">
      <dsp:nvSpPr>
        <dsp:cNvPr id="0" name=""/>
        <dsp:cNvSpPr/>
      </dsp:nvSpPr>
      <dsp:spPr>
        <a:xfrm>
          <a:off x="0" y="2639784"/>
          <a:ext cx="1489827" cy="154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A12332"/>
              </a:solidFill>
            </a:rPr>
            <a:t>MNB NHP hitelek</a:t>
          </a:r>
          <a:endParaRPr lang="hu-HU" sz="1400" b="1" kern="1200" dirty="0">
            <a:solidFill>
              <a:srgbClr val="A12332"/>
            </a:solidFill>
          </a:endParaRPr>
        </a:p>
      </dsp:txBody>
      <dsp:txXfrm>
        <a:off x="0" y="2639784"/>
        <a:ext cx="1489827" cy="1545237"/>
      </dsp:txXfrm>
    </dsp:sp>
    <dsp:sp modelId="{7D5EF5C0-37DF-4873-BD57-46E8E1896996}">
      <dsp:nvSpPr>
        <dsp:cNvPr id="0" name=""/>
        <dsp:cNvSpPr/>
      </dsp:nvSpPr>
      <dsp:spPr>
        <a:xfrm>
          <a:off x="1601564" y="2675608"/>
          <a:ext cx="5847573" cy="636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NHP Fix értékesítésének felfüggesztése </a:t>
          </a:r>
          <a:r>
            <a:rPr lang="hu-HU" sz="1400" kern="1200" dirty="0" smtClean="0"/>
            <a:t>– 2020. május 29-től</a:t>
          </a:r>
          <a:endParaRPr lang="hu-HU" sz="1400" kern="1200" dirty="0"/>
        </a:p>
      </dsp:txBody>
      <dsp:txXfrm>
        <a:off x="1601564" y="2675608"/>
        <a:ext cx="5847573" cy="636307"/>
      </dsp:txXfrm>
    </dsp:sp>
    <dsp:sp modelId="{CCDCB942-B358-4010-A627-62C5BF50430D}">
      <dsp:nvSpPr>
        <dsp:cNvPr id="0" name=""/>
        <dsp:cNvSpPr/>
      </dsp:nvSpPr>
      <dsp:spPr>
        <a:xfrm>
          <a:off x="1489827" y="3054491"/>
          <a:ext cx="5959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E17B2-0733-46B3-87C1-83362F9149F9}">
      <dsp:nvSpPr>
        <dsp:cNvPr id="0" name=""/>
        <dsp:cNvSpPr/>
      </dsp:nvSpPr>
      <dsp:spPr>
        <a:xfrm>
          <a:off x="1601564" y="3076988"/>
          <a:ext cx="5847573" cy="1483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NHP Hajrá indulás </a:t>
          </a:r>
          <a:r>
            <a:rPr lang="hu-HU" sz="1400" kern="1200" dirty="0" smtClean="0"/>
            <a:t>– 2020. április 20-tól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Új hiteltermékek</a:t>
          </a:r>
          <a:r>
            <a:rPr lang="hu-HU" sz="1400" kern="1200" dirty="0" smtClean="0"/>
            <a:t> (NHP Hajrá nélküli és NHP Hajrá keretében is elérhető hiteltermékek):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- 1X1 Beruházási hitel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- Hektár Plusz termőföldvásárlási hitel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- Hektár Plusz beruházási hitel (kamattámogatott konstrukció keretében is elérhető)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 dirty="0"/>
        </a:p>
      </dsp:txBody>
      <dsp:txXfrm>
        <a:off x="1601564" y="3076988"/>
        <a:ext cx="5847573" cy="1483207"/>
      </dsp:txXfrm>
    </dsp:sp>
    <dsp:sp modelId="{EA25933A-3C1C-4565-B6B9-0FECC642DF6E}">
      <dsp:nvSpPr>
        <dsp:cNvPr id="0" name=""/>
        <dsp:cNvSpPr/>
      </dsp:nvSpPr>
      <dsp:spPr>
        <a:xfrm>
          <a:off x="1489827" y="4611265"/>
          <a:ext cx="5959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203EF-27F3-4B34-A53E-563E59D59385}">
      <dsp:nvSpPr>
        <dsp:cNvPr id="0" name=""/>
        <dsp:cNvSpPr/>
      </dsp:nvSpPr>
      <dsp:spPr>
        <a:xfrm>
          <a:off x="0" y="0"/>
          <a:ext cx="86815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338BF-A99B-444E-847E-2311CF36B186}">
      <dsp:nvSpPr>
        <dsp:cNvPr id="0" name=""/>
        <dsp:cNvSpPr/>
      </dsp:nvSpPr>
      <dsp:spPr>
        <a:xfrm>
          <a:off x="0" y="0"/>
          <a:ext cx="1270481" cy="3275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A12332"/>
              </a:solidFill>
            </a:rPr>
            <a:t>Az ÚJ átmeneti támogatású hiteltermékek közös jellemzői</a:t>
          </a:r>
          <a:endParaRPr lang="hu-HU" sz="1400" b="1" kern="1200" dirty="0">
            <a:solidFill>
              <a:srgbClr val="A12332"/>
            </a:solidFill>
          </a:endParaRPr>
        </a:p>
      </dsp:txBody>
      <dsp:txXfrm>
        <a:off x="0" y="0"/>
        <a:ext cx="1270481" cy="3275054"/>
      </dsp:txXfrm>
    </dsp:sp>
    <dsp:sp modelId="{55B350A0-DDFB-4D7C-8C8A-C8B310D0E687}">
      <dsp:nvSpPr>
        <dsp:cNvPr id="0" name=""/>
        <dsp:cNvSpPr/>
      </dsp:nvSpPr>
      <dsp:spPr>
        <a:xfrm>
          <a:off x="1400705" y="19969"/>
          <a:ext cx="7253803" cy="65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MNB refinanszírozott forrás. A refinanszírozott forrás a keret kifogyásáig áll rendelkezésre</a:t>
          </a:r>
        </a:p>
      </dsp:txBody>
      <dsp:txXfrm>
        <a:off x="1400705" y="19969"/>
        <a:ext cx="7253803" cy="654435"/>
      </dsp:txXfrm>
    </dsp:sp>
    <dsp:sp modelId="{742FF56A-2AD9-4BA1-935E-72FEC9ECE7C3}">
      <dsp:nvSpPr>
        <dsp:cNvPr id="0" name=""/>
        <dsp:cNvSpPr/>
      </dsp:nvSpPr>
      <dsp:spPr>
        <a:xfrm>
          <a:off x="1262633" y="639564"/>
          <a:ext cx="6945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04180-6F8B-4048-A192-15897F7E410E}">
      <dsp:nvSpPr>
        <dsp:cNvPr id="0" name=""/>
        <dsp:cNvSpPr/>
      </dsp:nvSpPr>
      <dsp:spPr>
        <a:xfrm>
          <a:off x="1400705" y="630196"/>
          <a:ext cx="6815050" cy="72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Max. 6 éves futamidő esetén a </a:t>
          </a:r>
          <a:r>
            <a:rPr lang="hu-HU" sz="1400" kern="1200" dirty="0" err="1" smtClean="0">
              <a:solidFill>
                <a:schemeClr val="tx1"/>
              </a:solidFill>
            </a:rPr>
            <a:t>Garantiqa</a:t>
          </a:r>
          <a:r>
            <a:rPr lang="hu-HU" sz="1400" kern="1200" dirty="0" smtClean="0">
              <a:solidFill>
                <a:schemeClr val="tx1"/>
              </a:solidFill>
            </a:rPr>
            <a:t> 90%-os készfizető kezessége mellett igényelhető (jelenleg 80%). Az állami viszontgarancia mértéke 90% (jelenleg 85%). A 90%-os kezesség az idén hatályba lépő hitelszerződésekre vonatkozik az ügylet teljes </a:t>
          </a:r>
          <a:r>
            <a:rPr lang="hu-HU" sz="1400" kern="1200" dirty="0" err="1" smtClean="0">
              <a:solidFill>
                <a:schemeClr val="tx1"/>
              </a:solidFill>
            </a:rPr>
            <a:t>futamidejére</a:t>
          </a:r>
          <a:endParaRPr lang="hu-HU" sz="1400" kern="1200" dirty="0" smtClean="0">
            <a:solidFill>
              <a:schemeClr val="tx1"/>
            </a:solidFill>
          </a:endParaRPr>
        </a:p>
      </dsp:txBody>
      <dsp:txXfrm>
        <a:off x="1400705" y="630196"/>
        <a:ext cx="6815050" cy="720789"/>
      </dsp:txXfrm>
    </dsp:sp>
    <dsp:sp modelId="{95BBDE65-88EA-4E02-92C6-67444C0F4EC5}">
      <dsp:nvSpPr>
        <dsp:cNvPr id="0" name=""/>
        <dsp:cNvSpPr/>
      </dsp:nvSpPr>
      <dsp:spPr>
        <a:xfrm>
          <a:off x="1270481" y="1415164"/>
          <a:ext cx="6945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10055-280D-4FC8-BA3D-A8089FCDF2E1}">
      <dsp:nvSpPr>
        <dsp:cNvPr id="0" name=""/>
        <dsp:cNvSpPr/>
      </dsp:nvSpPr>
      <dsp:spPr>
        <a:xfrm>
          <a:off x="1400705" y="1435133"/>
          <a:ext cx="6815050" cy="399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A jelenlegi SZK Programoktól eltérő, ügyfél számára kedvezőbb kondíciók és támogatási mértékek</a:t>
          </a:r>
        </a:p>
      </dsp:txBody>
      <dsp:txXfrm>
        <a:off x="1400705" y="1435133"/>
        <a:ext cx="6815050" cy="399387"/>
      </dsp:txXfrm>
    </dsp:sp>
    <dsp:sp modelId="{BCEEBF00-4300-4F46-8056-85612D118CAD}">
      <dsp:nvSpPr>
        <dsp:cNvPr id="0" name=""/>
        <dsp:cNvSpPr/>
      </dsp:nvSpPr>
      <dsp:spPr>
        <a:xfrm>
          <a:off x="1270481" y="1834520"/>
          <a:ext cx="6945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A204E-37C8-421C-A128-C34F7E4763B5}">
      <dsp:nvSpPr>
        <dsp:cNvPr id="0" name=""/>
        <dsp:cNvSpPr/>
      </dsp:nvSpPr>
      <dsp:spPr>
        <a:xfrm>
          <a:off x="1400705" y="1854489"/>
          <a:ext cx="6815050" cy="399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Továbbra is a KAVOSZ a közreműködő szervezet, a hitelezési folyamat nem változik</a:t>
          </a:r>
        </a:p>
      </dsp:txBody>
      <dsp:txXfrm>
        <a:off x="1400705" y="1854489"/>
        <a:ext cx="6815050" cy="399387"/>
      </dsp:txXfrm>
    </dsp:sp>
    <dsp:sp modelId="{A28CCAA7-799D-4033-A965-33BD36762A96}">
      <dsp:nvSpPr>
        <dsp:cNvPr id="0" name=""/>
        <dsp:cNvSpPr/>
      </dsp:nvSpPr>
      <dsp:spPr>
        <a:xfrm>
          <a:off x="1270481" y="2253877"/>
          <a:ext cx="6945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C9421-CCD2-4F20-8B1C-99D894CBCDB7}">
      <dsp:nvSpPr>
        <dsp:cNvPr id="0" name=""/>
        <dsp:cNvSpPr/>
      </dsp:nvSpPr>
      <dsp:spPr>
        <a:xfrm>
          <a:off x="1400705" y="2273846"/>
          <a:ext cx="6815050" cy="97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i="1" kern="1200" dirty="0" smtClean="0">
              <a:solidFill>
                <a:schemeClr val="tx1"/>
              </a:solidFill>
            </a:rPr>
            <a:t>(A Bankok az Átmeneti Támogatású SZKP Konstrukciók Bizottsági bejelentésére vonatkozó jóváhagyás rendelkezésre állását követően köthetnek hitelszerződést a Vállalkozásokkal ezen érintett konstrukciók vonatkozásában, amelyről a KAVOSZ Zrt. értesíti a hitelintézeteket. Erre várhatóan a 2020. május 18-i héten sor kerül.)</a:t>
          </a:r>
        </a:p>
      </dsp:txBody>
      <dsp:txXfrm>
        <a:off x="1400705" y="2273846"/>
        <a:ext cx="6815050" cy="978226"/>
      </dsp:txXfrm>
    </dsp:sp>
    <dsp:sp modelId="{CFB0F594-3B4D-4D95-A3BC-E08D18706806}">
      <dsp:nvSpPr>
        <dsp:cNvPr id="0" name=""/>
        <dsp:cNvSpPr/>
      </dsp:nvSpPr>
      <dsp:spPr>
        <a:xfrm>
          <a:off x="1270481" y="3252073"/>
          <a:ext cx="6945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203EF-27F3-4B34-A53E-563E59D59385}">
      <dsp:nvSpPr>
        <dsp:cNvPr id="0" name=""/>
        <dsp:cNvSpPr/>
      </dsp:nvSpPr>
      <dsp:spPr>
        <a:xfrm>
          <a:off x="0" y="1816"/>
          <a:ext cx="88297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338BF-A99B-444E-847E-2311CF36B186}">
      <dsp:nvSpPr>
        <dsp:cNvPr id="0" name=""/>
        <dsp:cNvSpPr/>
      </dsp:nvSpPr>
      <dsp:spPr>
        <a:xfrm>
          <a:off x="0" y="1816"/>
          <a:ext cx="808051" cy="371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Fogalmak</a:t>
          </a:r>
          <a:endParaRPr lang="hu-HU" sz="1400" b="1" kern="1200" dirty="0">
            <a:solidFill>
              <a:schemeClr val="tx1"/>
            </a:solidFill>
          </a:endParaRPr>
        </a:p>
      </dsp:txBody>
      <dsp:txXfrm>
        <a:off x="0" y="1816"/>
        <a:ext cx="808051" cy="3715909"/>
      </dsp:txXfrm>
    </dsp:sp>
    <dsp:sp modelId="{55B350A0-DDFB-4D7C-8C8A-C8B310D0E687}">
      <dsp:nvSpPr>
        <dsp:cNvPr id="0" name=""/>
        <dsp:cNvSpPr/>
      </dsp:nvSpPr>
      <dsp:spPr>
        <a:xfrm>
          <a:off x="922544" y="200849"/>
          <a:ext cx="7816252" cy="1551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u="sng" kern="1200" dirty="0" smtClean="0">
              <a:solidFill>
                <a:schemeClr val="tx1"/>
              </a:solidFill>
            </a:rPr>
            <a:t>Bérköltség: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u="none" kern="1200" dirty="0" smtClean="0">
              <a:solidFill>
                <a:schemeClr val="tx1"/>
              </a:solidFill>
            </a:rPr>
            <a:t>Az átmeneti EU Bizottsági rendelet szerint a „bérköltség” összegébe beszámítható a társadalombiztosítási járulékok, valamint a vállalkozás telephelyén dolgozó, de hivatalosan az alvállalkozók által foglalkoztatott munkavállalók bérköltsége is. A figyelembe vehető bérköltség a 2019. évi lezárt beszámolóban, ill. bevallásban szereplő adat.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u="none" kern="1200" dirty="0" smtClean="0">
              <a:solidFill>
                <a:schemeClr val="tx1"/>
              </a:solidFill>
            </a:rPr>
            <a:t>A „bérköltség” összeg nem lehet több mint az eredménykimutatásban vagy főkönyvi kivonatban szereplő „személyi jellegű ráfordítások” vagy </a:t>
          </a:r>
          <a:r>
            <a:rPr lang="hu-HU" sz="1100" u="none" kern="1200" dirty="0" err="1" smtClean="0">
              <a:solidFill>
                <a:schemeClr val="tx1"/>
              </a:solidFill>
            </a:rPr>
            <a:t>ev-k</a:t>
          </a:r>
          <a:r>
            <a:rPr lang="hu-HU" sz="1100" u="none" kern="1200" dirty="0" smtClean="0">
              <a:solidFill>
                <a:schemeClr val="tx1"/>
              </a:solidFill>
            </a:rPr>
            <a:t> SZJA bevallásában szereplő „SZJA-13-06, Alkalmazottak átlagos létszáma és a részükre kifizetett jövedelem” soron szereplő összeg, illetve a fentieken kívül a vállalkozás telephelyén dolgozó, de hivatalosan az alvállalkozók által foglalkoztatott munkavállalók bérköltségének összege nem lehet magasabb a hiteligénylő vállalkozás könyveiben az „egyéb igénybe vett szolgáltatás” soron szereplő összeg.</a:t>
          </a:r>
        </a:p>
      </dsp:txBody>
      <dsp:txXfrm>
        <a:off x="922544" y="200849"/>
        <a:ext cx="7816252" cy="1551854"/>
      </dsp:txXfrm>
    </dsp:sp>
    <dsp:sp modelId="{742FF56A-2AD9-4BA1-935E-72FEC9ECE7C3}">
      <dsp:nvSpPr>
        <dsp:cNvPr id="0" name=""/>
        <dsp:cNvSpPr/>
      </dsp:nvSpPr>
      <dsp:spPr>
        <a:xfrm>
          <a:off x="800451" y="1628488"/>
          <a:ext cx="6717975" cy="6128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CEB24-DB18-438E-AC2D-420896186B4B}">
      <dsp:nvSpPr>
        <dsp:cNvPr id="0" name=""/>
        <dsp:cNvSpPr/>
      </dsp:nvSpPr>
      <dsp:spPr>
        <a:xfrm>
          <a:off x="924854" y="1652196"/>
          <a:ext cx="7892610" cy="107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u="sng" kern="1200" dirty="0" smtClean="0">
              <a:solidFill>
                <a:schemeClr val="tx1"/>
              </a:solidFill>
            </a:rPr>
            <a:t>Likviditási szükséglet: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u="none" kern="1200" dirty="0" smtClean="0">
              <a:solidFill>
                <a:schemeClr val="tx1"/>
              </a:solidFill>
            </a:rPr>
            <a:t>Az </a:t>
          </a:r>
          <a:r>
            <a:rPr lang="hu-HU" sz="1100" u="none" kern="1200" dirty="0" err="1" smtClean="0">
              <a:solidFill>
                <a:schemeClr val="tx1"/>
              </a:solidFill>
            </a:rPr>
            <a:t>SZKPlusz</a:t>
          </a:r>
          <a:r>
            <a:rPr lang="hu-HU" sz="1100" u="none" kern="1200" dirty="0" smtClean="0">
              <a:solidFill>
                <a:schemeClr val="tx1"/>
              </a:solidFill>
            </a:rPr>
            <a:t>, </a:t>
          </a:r>
          <a:r>
            <a:rPr lang="hu-HU" sz="1100" u="none" kern="1200" dirty="0" err="1" smtClean="0">
              <a:solidFill>
                <a:schemeClr val="tx1"/>
              </a:solidFill>
            </a:rPr>
            <a:t>SZLikviditási</a:t>
          </a:r>
          <a:r>
            <a:rPr lang="hu-HU" sz="1100" u="none" kern="1200" dirty="0" smtClean="0">
              <a:solidFill>
                <a:schemeClr val="tx1"/>
              </a:solidFill>
            </a:rPr>
            <a:t> és SZB Plusz esetén az adható hitelösszeg meghatározása nemcsak az általános szabályok szerint (árbevétel 25%-a vagy bérköltség 2x-e közül a magasabb összeg keretei között) határozható meg, hanem helyette az alábbi rendelkezés használható: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u="none" kern="1200" dirty="0" smtClean="0">
              <a:solidFill>
                <a:schemeClr val="tx1"/>
              </a:solidFill>
            </a:rPr>
            <a:t>A hitel összege - kellően indokolt esetben - a vállalkozás likviditás szükségletre vonatkozó nyilatkozata (ügyfél által kitöltött Cash flow tábla) alapján megnövelhető, hogy fedezni tudja a következő - a hitelnyújtás időpontjától számított </a:t>
          </a:r>
          <a:r>
            <a:rPr lang="hu-HU" sz="1400" u="none" kern="1200" dirty="0" smtClean="0">
              <a:solidFill>
                <a:schemeClr val="tx1"/>
              </a:solidFill>
            </a:rPr>
            <a:t>18 hónap likviditási szükségletét.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u="none" kern="1200" dirty="0" smtClean="0">
            <a:solidFill>
              <a:schemeClr val="tx1"/>
            </a:solidFill>
          </a:endParaRPr>
        </a:p>
      </dsp:txBody>
      <dsp:txXfrm>
        <a:off x="924854" y="1652196"/>
        <a:ext cx="7892610" cy="1078360"/>
      </dsp:txXfrm>
    </dsp:sp>
    <dsp:sp modelId="{2C4CF3CD-F13F-4EB5-BCC1-FD745CFF6583}">
      <dsp:nvSpPr>
        <dsp:cNvPr id="0" name=""/>
        <dsp:cNvSpPr/>
      </dsp:nvSpPr>
      <dsp:spPr>
        <a:xfrm>
          <a:off x="808051" y="2771345"/>
          <a:ext cx="6725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29875-8626-4BB8-9E7C-1BC7307D8285}">
      <dsp:nvSpPr>
        <dsp:cNvPr id="0" name=""/>
        <dsp:cNvSpPr/>
      </dsp:nvSpPr>
      <dsp:spPr>
        <a:xfrm>
          <a:off x="942277" y="2766561"/>
          <a:ext cx="7851362" cy="86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u="sng" kern="1200" dirty="0" smtClean="0">
              <a:solidFill>
                <a:schemeClr val="tx1"/>
              </a:solidFill>
            </a:rPr>
            <a:t>Munkahelymegtartási kötelezettség (Csak Széchenyi Kártya Fszlahitel Plusz és Széchenyi Munkahelymegtartó hitelnél!):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>
              <a:solidFill>
                <a:schemeClr val="tx1"/>
              </a:solidFill>
            </a:rPr>
            <a:t>A Vállalkozás vállalja, hogy a hitelszerződés </a:t>
          </a:r>
          <a:r>
            <a:rPr lang="hu-HU" sz="1100" kern="1200" dirty="0" err="1" smtClean="0">
              <a:solidFill>
                <a:schemeClr val="tx1"/>
              </a:solidFill>
            </a:rPr>
            <a:t>futamidejének</a:t>
          </a:r>
          <a:r>
            <a:rPr lang="hu-HU" sz="1100" kern="1200" dirty="0" smtClean="0">
              <a:solidFill>
                <a:schemeClr val="tx1"/>
              </a:solidFill>
            </a:rPr>
            <a:t> lejáratát megelőző 6 hónapban a vállalkozás átlagos alkalmazotti létszáma nem csökken a hitelkérelem beadását megelőző év végi - jelen hitelügylet keretében megfinanszírozott/figyelembe vett - alkalmazotti létszám 90%-a alá.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>
              <a:solidFill>
                <a:schemeClr val="tx1"/>
              </a:solidFill>
            </a:rPr>
            <a:t>Jelen feltétel nem teljesítése esetén a Vállalkozás a hitelszerződésből eredő tartozás maradéktalan megfizetését követő 1 évig nem jogosult további támogatott hitel igénylésére a Széchenyi Kártya Program keretén belül.</a:t>
          </a:r>
        </a:p>
      </dsp:txBody>
      <dsp:txXfrm>
        <a:off x="942277" y="2766561"/>
        <a:ext cx="7851362" cy="862853"/>
      </dsp:txXfrm>
    </dsp:sp>
    <dsp:sp modelId="{B9E67621-FF51-45ED-8659-366F76D26FB3}">
      <dsp:nvSpPr>
        <dsp:cNvPr id="0" name=""/>
        <dsp:cNvSpPr/>
      </dsp:nvSpPr>
      <dsp:spPr>
        <a:xfrm>
          <a:off x="808051" y="3673215"/>
          <a:ext cx="6725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EA495-14E3-4668-965A-60412E8227E0}" type="datetimeFigureOut">
              <a:rPr lang="hu-HU" smtClean="0"/>
              <a:t>2020.06.16.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00E5B-B95B-43D4-8C43-FEB72BAFFB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586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45B2-43B2-4E23-81E8-96ED077FA8C4}" type="datetimeFigureOut">
              <a:rPr lang="hu-HU" smtClean="0"/>
              <a:t>2020.06.16.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C9C0A-1BCC-48F3-AD77-4CE9B2F447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80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9C0A-1BCC-48F3-AD77-4CE9B2F4472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574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9C0A-1BCC-48F3-AD77-4CE9B2F44726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017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9C0A-1BCC-48F3-AD77-4CE9B2F4472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703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9C0A-1BCC-48F3-AD77-4CE9B2F4472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32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9C0A-1BCC-48F3-AD77-4CE9B2F4472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546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9C0A-1BCC-48F3-AD77-4CE9B2F44726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2355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9C0A-1BCC-48F3-AD77-4CE9B2F44726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00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9C0A-1BCC-48F3-AD77-4CE9B2F44726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036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9C0A-1BCC-48F3-AD77-4CE9B2F44726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80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9C0A-1BCC-48F3-AD77-4CE9B2F44726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80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1714500"/>
          </a:xfrm>
          <a:prstGeom prst="rect">
            <a:avLst/>
          </a:prstGeom>
        </p:spPr>
      </p:pic>
      <p:sp>
        <p:nvSpPr>
          <p:cNvPr id="21" name="Szöveg helye 20"/>
          <p:cNvSpPr>
            <a:spLocks noGrp="1"/>
          </p:cNvSpPr>
          <p:nvPr>
            <p:ph type="body" sz="quarter" idx="10" hasCustomPrompt="1"/>
          </p:nvPr>
        </p:nvSpPr>
        <p:spPr>
          <a:xfrm>
            <a:off x="464345" y="4036220"/>
            <a:ext cx="3850481" cy="314325"/>
          </a:xfrm>
        </p:spPr>
        <p:txBody>
          <a:bodyPr>
            <a:noAutofit/>
          </a:bodyPr>
          <a:lstStyle>
            <a:lvl1pPr marL="0" indent="0" rtl="0">
              <a:lnSpc>
                <a:spcPct val="70000"/>
              </a:lnSpc>
              <a:buNone/>
              <a:defRPr sz="3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rtl="0">
              <a:lnSpc>
                <a:spcPct val="70000"/>
              </a:lnSpc>
            </a:pPr>
            <a:r>
              <a:rPr lang="hu-HU" dirty="0" smtClean="0"/>
              <a:t>CÍM</a:t>
            </a:r>
          </a:p>
        </p:txBody>
      </p:sp>
      <p:sp>
        <p:nvSpPr>
          <p:cNvPr id="24" name="Szöveg helye 2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4400552"/>
            <a:ext cx="3857625" cy="428625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ALCÍM</a:t>
            </a:r>
            <a:endParaRPr lang="hu-HU" dirty="0"/>
          </a:p>
        </p:txBody>
      </p:sp>
      <p:sp>
        <p:nvSpPr>
          <p:cNvPr id="36" name="Szöveg helye 35"/>
          <p:cNvSpPr>
            <a:spLocks noGrp="1"/>
          </p:cNvSpPr>
          <p:nvPr>
            <p:ph type="body" sz="quarter" idx="12" hasCustomPrompt="1"/>
          </p:nvPr>
        </p:nvSpPr>
        <p:spPr>
          <a:xfrm>
            <a:off x="4779170" y="4036220"/>
            <a:ext cx="1493044" cy="18373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hu-HU" dirty="0"/>
          </a:p>
        </p:txBody>
      </p:sp>
      <p:sp>
        <p:nvSpPr>
          <p:cNvPr id="38" name="Szöveg helye 37"/>
          <p:cNvSpPr>
            <a:spLocks noGrp="1"/>
          </p:cNvSpPr>
          <p:nvPr>
            <p:ph type="body" sz="quarter" idx="13" hasCustomPrompt="1"/>
          </p:nvPr>
        </p:nvSpPr>
        <p:spPr>
          <a:xfrm>
            <a:off x="4779169" y="4568429"/>
            <a:ext cx="1478756" cy="17859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pic>
        <p:nvPicPr>
          <p:cNvPr id="39" name="Kép 3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07" y="4036219"/>
            <a:ext cx="564494" cy="680976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219951"/>
            <a:ext cx="1343025" cy="497245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quarter" idx="16" hasCustomPrompt="1"/>
          </p:nvPr>
        </p:nvSpPr>
        <p:spPr>
          <a:xfrm>
            <a:off x="4779169" y="4219576"/>
            <a:ext cx="1478756" cy="280988"/>
          </a:xfrm>
        </p:spPr>
        <p:txBody>
          <a:bodyPr>
            <a:normAutofit/>
          </a:bodyPr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RENDEZVÉNY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35" y="4002970"/>
            <a:ext cx="141812" cy="79516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77" y="4002970"/>
            <a:ext cx="147349" cy="8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7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0" y="1"/>
            <a:ext cx="9144000" cy="3650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751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FF4D-0006-43D6-862D-FB85A854FB5A}" type="datetime1">
              <a:rPr lang="hu-HU" smtClean="0"/>
              <a:t>2020.06.16.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DECC-557B-4DDE-BE8C-F2A6D6B5C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12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937-3B2A-4C6D-918B-EE38183A85EC}" type="datetime1">
              <a:rPr lang="hu-HU" smtClean="0"/>
              <a:t>2020.06.16.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DECC-557B-4DDE-BE8C-F2A6D6B5C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055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FD55-7377-4BA2-88A3-3027257A6FA7}" type="datetime1">
              <a:rPr lang="hu-HU" smtClean="0"/>
              <a:t>2020.06.16.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DECC-557B-4DDE-BE8C-F2A6D6B5C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337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DF-92BD-44D3-A045-25C31D6E8995}" type="datetime1">
              <a:rPr lang="hu-HU" smtClean="0"/>
              <a:t>2020.06.16.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DECC-557B-4DDE-BE8C-F2A6D6B5C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29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C642-645B-48AD-BA21-09C78F906F63}" type="datetime1">
              <a:rPr lang="hu-HU" smtClean="0"/>
              <a:t>2020.06.16.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DECC-557B-4DDE-BE8C-F2A6D6B5C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835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CA9D-9C9D-4EAB-9915-D3DB27E5A2EB}" type="datetime1">
              <a:rPr lang="hu-HU" smtClean="0"/>
              <a:t>2020.06.16.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DECC-557B-4DDE-BE8C-F2A6D6B5C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437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BBF9-1805-4A27-BC6A-D61694B1BFCF}" type="datetime1">
              <a:rPr lang="hu-HU" smtClean="0"/>
              <a:t>2020.06.16.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DECC-557B-4DDE-BE8C-F2A6D6B5C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4749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FE12-CCDC-47EF-8EBC-0393053AAE28}" type="datetime1">
              <a:rPr lang="hu-HU" smtClean="0"/>
              <a:t>2020.06.16.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DECC-557B-4DDE-BE8C-F2A6D6B5C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464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5FB1-F5A8-478D-A5E4-C5A2B82EC131}" type="datetime1">
              <a:rPr lang="hu-HU" smtClean="0"/>
              <a:t>2020.06.16.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DECC-557B-4DDE-BE8C-F2A6D6B5C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73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 oldali elrendezés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9524" cy="5143500"/>
          </a:xfrm>
          <a:prstGeom prst="rect">
            <a:avLst/>
          </a:prstGeom>
        </p:spPr>
      </p:pic>
      <p:sp>
        <p:nvSpPr>
          <p:cNvPr id="21" name="Szöveg helye 20"/>
          <p:cNvSpPr>
            <a:spLocks noGrp="1"/>
          </p:cNvSpPr>
          <p:nvPr>
            <p:ph type="body" sz="quarter" idx="10" hasCustomPrompt="1"/>
          </p:nvPr>
        </p:nvSpPr>
        <p:spPr>
          <a:xfrm>
            <a:off x="321470" y="1243013"/>
            <a:ext cx="2464594" cy="665949"/>
          </a:xfrm>
        </p:spPr>
        <p:txBody>
          <a:bodyPr>
            <a:noAutofit/>
          </a:bodyPr>
          <a:lstStyle>
            <a:lvl1pPr marL="0" marR="0" indent="0" algn="l" defTabSz="685783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rtl="0">
              <a:lnSpc>
                <a:spcPct val="70000"/>
              </a:lnSpc>
            </a:pPr>
            <a:r>
              <a:rPr lang="hu-HU" dirty="0" smtClean="0"/>
              <a:t>CÍM 2 SORBAN</a:t>
            </a:r>
          </a:p>
        </p:txBody>
      </p:sp>
      <p:sp>
        <p:nvSpPr>
          <p:cNvPr id="24" name="Szöveg helye 23"/>
          <p:cNvSpPr>
            <a:spLocks noGrp="1"/>
          </p:cNvSpPr>
          <p:nvPr>
            <p:ph type="body" sz="quarter" idx="11" hasCustomPrompt="1"/>
          </p:nvPr>
        </p:nvSpPr>
        <p:spPr>
          <a:xfrm>
            <a:off x="321470" y="1943101"/>
            <a:ext cx="2464594" cy="664369"/>
          </a:xfrm>
        </p:spPr>
        <p:txBody>
          <a:bodyPr>
            <a:noAutofit/>
          </a:bodyPr>
          <a:lstStyle>
            <a:lvl1pPr marL="0" marR="0" indent="0" algn="l" defTabSz="685783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ALCÍM 2 SORBAN</a:t>
            </a:r>
          </a:p>
        </p:txBody>
      </p:sp>
      <p:sp>
        <p:nvSpPr>
          <p:cNvPr id="36" name="Szöveg helye 35"/>
          <p:cNvSpPr>
            <a:spLocks noGrp="1"/>
          </p:cNvSpPr>
          <p:nvPr>
            <p:ph type="body" sz="quarter" idx="12" hasCustomPrompt="1"/>
          </p:nvPr>
        </p:nvSpPr>
        <p:spPr>
          <a:xfrm>
            <a:off x="321470" y="577705"/>
            <a:ext cx="1493044" cy="138927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RENDEZVÉNY</a:t>
            </a:r>
            <a:endParaRPr lang="hu-HU" dirty="0"/>
          </a:p>
        </p:txBody>
      </p:sp>
      <p:sp>
        <p:nvSpPr>
          <p:cNvPr id="38" name="Szöveg hely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35758" y="3018423"/>
            <a:ext cx="1478756" cy="178594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pic>
        <p:nvPicPr>
          <p:cNvPr id="39" name="Kép 3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5" y="3989784"/>
            <a:ext cx="564494" cy="680976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44" y="4150143"/>
            <a:ext cx="1343025" cy="497245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4" hasCustomPrompt="1"/>
          </p:nvPr>
        </p:nvSpPr>
        <p:spPr>
          <a:xfrm>
            <a:off x="328414" y="379969"/>
            <a:ext cx="1753790" cy="131186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hu-HU" dirty="0"/>
          </a:p>
        </p:txBody>
      </p:sp>
      <p:pic>
        <p:nvPicPr>
          <p:cNvPr id="16" name="Kép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756" y="878008"/>
            <a:ext cx="2521744" cy="14486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740513"/>
            <a:ext cx="2521744" cy="1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 oldali elrendezé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ép helye 8"/>
          <p:cNvSpPr>
            <a:spLocks noGrp="1"/>
          </p:cNvSpPr>
          <p:nvPr>
            <p:ph type="pic" sz="quarter" idx="15"/>
          </p:nvPr>
        </p:nvSpPr>
        <p:spPr>
          <a:xfrm>
            <a:off x="-3594362" y="0"/>
            <a:ext cx="9144000" cy="51435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2" name="Kép helye 11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3049191" cy="51435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0" hasCustomPrompt="1"/>
          </p:nvPr>
        </p:nvSpPr>
        <p:spPr>
          <a:xfrm>
            <a:off x="321470" y="485775"/>
            <a:ext cx="2464594" cy="471440"/>
          </a:xfrm>
        </p:spPr>
        <p:txBody>
          <a:bodyPr>
            <a:noAutofit/>
          </a:bodyPr>
          <a:lstStyle>
            <a:lvl1pPr marL="0" marR="0" indent="0" algn="l" defTabSz="685783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rtl="0">
              <a:lnSpc>
                <a:spcPct val="70000"/>
              </a:lnSpc>
            </a:pPr>
            <a:r>
              <a:rPr lang="hu-HU" dirty="0" smtClean="0"/>
              <a:t>CÍM</a:t>
            </a:r>
          </a:p>
        </p:txBody>
      </p:sp>
      <p:sp>
        <p:nvSpPr>
          <p:cNvPr id="24" name="Szöveg helye 23"/>
          <p:cNvSpPr>
            <a:spLocks noGrp="1"/>
          </p:cNvSpPr>
          <p:nvPr>
            <p:ph type="body" sz="quarter" idx="11" hasCustomPrompt="1"/>
          </p:nvPr>
        </p:nvSpPr>
        <p:spPr>
          <a:xfrm>
            <a:off x="321470" y="957215"/>
            <a:ext cx="2464594" cy="893017"/>
          </a:xfrm>
        </p:spPr>
        <p:txBody>
          <a:bodyPr>
            <a:noAutofit/>
          </a:bodyPr>
          <a:lstStyle>
            <a:lvl1pPr marL="0" marR="0" indent="0" algn="l" defTabSz="685783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ALCÍM</a:t>
            </a:r>
          </a:p>
        </p:txBody>
      </p:sp>
      <p:sp>
        <p:nvSpPr>
          <p:cNvPr id="38" name="Szöveg hely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35758" y="2357390"/>
            <a:ext cx="2450306" cy="660657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Szöveg</a:t>
            </a:r>
            <a:endParaRPr lang="hu-HU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4" hasCustomPrompt="1"/>
          </p:nvPr>
        </p:nvSpPr>
        <p:spPr>
          <a:xfrm>
            <a:off x="3254770" y="485775"/>
            <a:ext cx="1995488" cy="3664744"/>
          </a:xfrm>
        </p:spPr>
        <p:txBody>
          <a:bodyPr>
            <a:normAutofit/>
          </a:bodyPr>
          <a:lstStyle>
            <a:lvl1pPr marL="342892" indent="-342892">
              <a:buClr>
                <a:srgbClr val="A12332"/>
              </a:buClr>
              <a:buSzPct val="100000"/>
              <a:buFont typeface="Arial Narrow" panose="020B0606020202030204" pitchFamily="34" charset="0"/>
              <a:buChar char="●"/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Felsorolás</a:t>
            </a:r>
            <a:br>
              <a:rPr lang="hu-HU" dirty="0" smtClean="0"/>
            </a:br>
            <a:r>
              <a:rPr lang="hu-HU" dirty="0" smtClean="0"/>
              <a:t>2. sor</a:t>
            </a:r>
          </a:p>
          <a:p>
            <a:pPr lvl="0"/>
            <a:r>
              <a:rPr lang="hu-HU" dirty="0" smtClean="0"/>
              <a:t>Felsorolás 02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" y="2089311"/>
            <a:ext cx="2521744" cy="144866"/>
          </a:xfrm>
          <a:prstGeom prst="rect">
            <a:avLst/>
          </a:prstGeom>
        </p:spPr>
      </p:pic>
      <p:sp>
        <p:nvSpPr>
          <p:cNvPr id="3" name="Kép helye 2"/>
          <p:cNvSpPr>
            <a:spLocks noGrp="1"/>
          </p:cNvSpPr>
          <p:nvPr>
            <p:ph type="pic" sz="quarter" idx="17"/>
          </p:nvPr>
        </p:nvSpPr>
        <p:spPr>
          <a:xfrm>
            <a:off x="418468" y="3989785"/>
            <a:ext cx="564356" cy="681038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5" name="Kép helye 4"/>
          <p:cNvSpPr>
            <a:spLocks noGrp="1"/>
          </p:cNvSpPr>
          <p:nvPr>
            <p:ph type="pic" sz="quarter" idx="18"/>
          </p:nvPr>
        </p:nvSpPr>
        <p:spPr>
          <a:xfrm>
            <a:off x="1264246" y="4150143"/>
            <a:ext cx="1343025" cy="497245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711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_vila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 userDrawn="1"/>
        </p:nvSpPr>
        <p:spPr>
          <a:xfrm>
            <a:off x="2875870" y="2"/>
            <a:ext cx="6268131" cy="519860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9524" cy="5143500"/>
          </a:xfrm>
          <a:prstGeom prst="rect">
            <a:avLst/>
          </a:prstGeom>
        </p:spPr>
      </p:pic>
      <p:sp>
        <p:nvSpPr>
          <p:cNvPr id="21" name="Szöveg helye 20"/>
          <p:cNvSpPr>
            <a:spLocks noGrp="1"/>
          </p:cNvSpPr>
          <p:nvPr>
            <p:ph type="body" sz="quarter" idx="10" hasCustomPrompt="1"/>
          </p:nvPr>
        </p:nvSpPr>
        <p:spPr>
          <a:xfrm>
            <a:off x="321470" y="485775"/>
            <a:ext cx="2464594" cy="471440"/>
          </a:xfrm>
        </p:spPr>
        <p:txBody>
          <a:bodyPr>
            <a:noAutofit/>
          </a:bodyPr>
          <a:lstStyle>
            <a:lvl1pPr marL="0" marR="0" indent="0" algn="l" defTabSz="685783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rtl="0">
              <a:lnSpc>
                <a:spcPct val="70000"/>
              </a:lnSpc>
            </a:pPr>
            <a:r>
              <a:rPr lang="hu-HU" dirty="0" smtClean="0"/>
              <a:t>CÍM</a:t>
            </a:r>
          </a:p>
        </p:txBody>
      </p:sp>
      <p:sp>
        <p:nvSpPr>
          <p:cNvPr id="24" name="Szöveg helye 23"/>
          <p:cNvSpPr>
            <a:spLocks noGrp="1"/>
          </p:cNvSpPr>
          <p:nvPr>
            <p:ph type="body" sz="quarter" idx="11" hasCustomPrompt="1"/>
          </p:nvPr>
        </p:nvSpPr>
        <p:spPr>
          <a:xfrm>
            <a:off x="321470" y="957215"/>
            <a:ext cx="2464594" cy="893017"/>
          </a:xfrm>
        </p:spPr>
        <p:txBody>
          <a:bodyPr>
            <a:noAutofit/>
          </a:bodyPr>
          <a:lstStyle>
            <a:lvl1pPr marL="0" marR="0" indent="0" algn="l" defTabSz="685783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ALCÍM</a:t>
            </a:r>
          </a:p>
        </p:txBody>
      </p:sp>
      <p:sp>
        <p:nvSpPr>
          <p:cNvPr id="38" name="Szöveg hely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35758" y="2357390"/>
            <a:ext cx="2450306" cy="660657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Szöveg</a:t>
            </a:r>
            <a:endParaRPr lang="hu-HU" dirty="0"/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5" y="3989784"/>
            <a:ext cx="564494" cy="68097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44" y="4150143"/>
            <a:ext cx="1343025" cy="49724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118802"/>
            <a:ext cx="2521744" cy="144866"/>
          </a:xfrm>
          <a:prstGeom prst="rect">
            <a:avLst/>
          </a:prstGeom>
        </p:spPr>
      </p:pic>
      <p:sp>
        <p:nvSpPr>
          <p:cNvPr id="14" name="Diagram helye 4"/>
          <p:cNvSpPr>
            <a:spLocks noGrp="1"/>
          </p:cNvSpPr>
          <p:nvPr>
            <p:ph type="chart" sz="quarter" idx="14"/>
          </p:nvPr>
        </p:nvSpPr>
        <p:spPr>
          <a:xfrm>
            <a:off x="3236283" y="485775"/>
            <a:ext cx="5626894" cy="259420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591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zat_vila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 userDrawn="1"/>
        </p:nvSpPr>
        <p:spPr>
          <a:xfrm>
            <a:off x="2875870" y="2"/>
            <a:ext cx="6268131" cy="519860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9524" cy="5143500"/>
          </a:xfrm>
          <a:prstGeom prst="rect">
            <a:avLst/>
          </a:prstGeom>
        </p:spPr>
      </p:pic>
      <p:sp>
        <p:nvSpPr>
          <p:cNvPr id="21" name="Szöveg helye 20"/>
          <p:cNvSpPr>
            <a:spLocks noGrp="1"/>
          </p:cNvSpPr>
          <p:nvPr>
            <p:ph type="body" sz="quarter" idx="10" hasCustomPrompt="1"/>
          </p:nvPr>
        </p:nvSpPr>
        <p:spPr>
          <a:xfrm>
            <a:off x="321470" y="485775"/>
            <a:ext cx="2464594" cy="471440"/>
          </a:xfrm>
        </p:spPr>
        <p:txBody>
          <a:bodyPr>
            <a:noAutofit/>
          </a:bodyPr>
          <a:lstStyle>
            <a:lvl1pPr marL="0" marR="0" indent="0" algn="l" defTabSz="685783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rtl="0">
              <a:lnSpc>
                <a:spcPct val="70000"/>
              </a:lnSpc>
            </a:pPr>
            <a:r>
              <a:rPr lang="hu-HU" dirty="0" smtClean="0"/>
              <a:t>CÍM</a:t>
            </a:r>
          </a:p>
        </p:txBody>
      </p:sp>
      <p:sp>
        <p:nvSpPr>
          <p:cNvPr id="24" name="Szöveg helye 23"/>
          <p:cNvSpPr>
            <a:spLocks noGrp="1"/>
          </p:cNvSpPr>
          <p:nvPr>
            <p:ph type="body" sz="quarter" idx="11" hasCustomPrompt="1"/>
          </p:nvPr>
        </p:nvSpPr>
        <p:spPr>
          <a:xfrm>
            <a:off x="321470" y="957215"/>
            <a:ext cx="2464594" cy="893017"/>
          </a:xfrm>
        </p:spPr>
        <p:txBody>
          <a:bodyPr>
            <a:noAutofit/>
          </a:bodyPr>
          <a:lstStyle>
            <a:lvl1pPr marL="0" marR="0" indent="0" algn="l" defTabSz="685783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ALCÍM</a:t>
            </a:r>
          </a:p>
        </p:txBody>
      </p:sp>
      <p:sp>
        <p:nvSpPr>
          <p:cNvPr id="38" name="Szöveg hely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35758" y="2357390"/>
            <a:ext cx="2450306" cy="660657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Szöveg</a:t>
            </a:r>
            <a:endParaRPr lang="hu-HU" dirty="0"/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5" y="3989784"/>
            <a:ext cx="564494" cy="68097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44" y="4150143"/>
            <a:ext cx="1343025" cy="49724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118802"/>
            <a:ext cx="2521744" cy="144866"/>
          </a:xfrm>
          <a:prstGeom prst="rect">
            <a:avLst/>
          </a:prstGeom>
        </p:spPr>
      </p:pic>
      <p:sp>
        <p:nvSpPr>
          <p:cNvPr id="4" name="Táblázat helye 3"/>
          <p:cNvSpPr>
            <a:spLocks noGrp="1"/>
          </p:cNvSpPr>
          <p:nvPr>
            <p:ph type="tbl" sz="quarter" idx="15"/>
          </p:nvPr>
        </p:nvSpPr>
        <p:spPr>
          <a:xfrm>
            <a:off x="3236120" y="485776"/>
            <a:ext cx="5626894" cy="2645569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77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_so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 userDrawn="1"/>
        </p:nvSpPr>
        <p:spPr>
          <a:xfrm>
            <a:off x="2875870" y="2"/>
            <a:ext cx="6268131" cy="5198609"/>
          </a:xfrm>
          <a:prstGeom prst="rect">
            <a:avLst/>
          </a:prstGeom>
          <a:solidFill>
            <a:srgbClr val="23283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9524" cy="5143500"/>
          </a:xfrm>
          <a:prstGeom prst="rect">
            <a:avLst/>
          </a:prstGeom>
        </p:spPr>
      </p:pic>
      <p:sp>
        <p:nvSpPr>
          <p:cNvPr id="21" name="Szöveg helye 20"/>
          <p:cNvSpPr>
            <a:spLocks noGrp="1"/>
          </p:cNvSpPr>
          <p:nvPr>
            <p:ph type="body" sz="quarter" idx="10" hasCustomPrompt="1"/>
          </p:nvPr>
        </p:nvSpPr>
        <p:spPr>
          <a:xfrm>
            <a:off x="321470" y="485775"/>
            <a:ext cx="2464594" cy="471440"/>
          </a:xfrm>
        </p:spPr>
        <p:txBody>
          <a:bodyPr>
            <a:noAutofit/>
          </a:bodyPr>
          <a:lstStyle>
            <a:lvl1pPr marL="0" marR="0" indent="0" algn="l" defTabSz="685783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rtl="0">
              <a:lnSpc>
                <a:spcPct val="70000"/>
              </a:lnSpc>
            </a:pPr>
            <a:r>
              <a:rPr lang="hu-HU" dirty="0" smtClean="0"/>
              <a:t>CÍM</a:t>
            </a:r>
          </a:p>
        </p:txBody>
      </p:sp>
      <p:sp>
        <p:nvSpPr>
          <p:cNvPr id="24" name="Szöveg helye 23"/>
          <p:cNvSpPr>
            <a:spLocks noGrp="1"/>
          </p:cNvSpPr>
          <p:nvPr>
            <p:ph type="body" sz="quarter" idx="11" hasCustomPrompt="1"/>
          </p:nvPr>
        </p:nvSpPr>
        <p:spPr>
          <a:xfrm>
            <a:off x="321470" y="957215"/>
            <a:ext cx="2464594" cy="893017"/>
          </a:xfrm>
        </p:spPr>
        <p:txBody>
          <a:bodyPr>
            <a:noAutofit/>
          </a:bodyPr>
          <a:lstStyle>
            <a:lvl1pPr marL="0" marR="0" indent="0" algn="l" defTabSz="685783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ALCÍM</a:t>
            </a:r>
          </a:p>
        </p:txBody>
      </p:sp>
      <p:sp>
        <p:nvSpPr>
          <p:cNvPr id="38" name="Szöveg hely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35758" y="2357390"/>
            <a:ext cx="2450306" cy="660657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Szöveg</a:t>
            </a:r>
            <a:endParaRPr lang="hu-HU" dirty="0"/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5" y="3989784"/>
            <a:ext cx="564494" cy="68097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44" y="4150143"/>
            <a:ext cx="1343025" cy="49724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118802"/>
            <a:ext cx="2521744" cy="144866"/>
          </a:xfrm>
          <a:prstGeom prst="rect">
            <a:avLst/>
          </a:prstGeom>
        </p:spPr>
      </p:pic>
      <p:sp>
        <p:nvSpPr>
          <p:cNvPr id="14" name="Diagram helye 4"/>
          <p:cNvSpPr>
            <a:spLocks noGrp="1"/>
          </p:cNvSpPr>
          <p:nvPr>
            <p:ph type="chart" sz="quarter" idx="14"/>
          </p:nvPr>
        </p:nvSpPr>
        <p:spPr>
          <a:xfrm>
            <a:off x="3236283" y="485775"/>
            <a:ext cx="5626894" cy="259420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110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ő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 userDrawn="1"/>
        </p:nvSpPr>
        <p:spPr>
          <a:xfrm>
            <a:off x="-135731" y="2577084"/>
            <a:ext cx="9422606" cy="262152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hu-HU"/>
          </a:p>
        </p:txBody>
      </p:sp>
      <p:sp>
        <p:nvSpPr>
          <p:cNvPr id="26" name="Kép helye 5"/>
          <p:cNvSpPr>
            <a:spLocks noGrp="1"/>
          </p:cNvSpPr>
          <p:nvPr>
            <p:ph type="pic" sz="quarter" idx="19"/>
          </p:nvPr>
        </p:nvSpPr>
        <p:spPr>
          <a:xfrm>
            <a:off x="6209272" y="1136523"/>
            <a:ext cx="3198031" cy="15663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25" name="Kép helye 3"/>
          <p:cNvSpPr>
            <a:spLocks noGrp="1"/>
          </p:cNvSpPr>
          <p:nvPr>
            <p:ph type="pic" sz="quarter" idx="18"/>
          </p:nvPr>
        </p:nvSpPr>
        <p:spPr>
          <a:xfrm>
            <a:off x="3930415" y="1263214"/>
            <a:ext cx="2932538" cy="1453753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6" name="Kép helye 5"/>
          <p:cNvSpPr>
            <a:spLocks noGrp="1"/>
          </p:cNvSpPr>
          <p:nvPr>
            <p:ph type="pic" sz="quarter" idx="17"/>
          </p:nvPr>
        </p:nvSpPr>
        <p:spPr>
          <a:xfrm>
            <a:off x="1640682" y="1263255"/>
            <a:ext cx="2928938" cy="145375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Kép helye 3"/>
          <p:cNvSpPr>
            <a:spLocks noGrp="1"/>
          </p:cNvSpPr>
          <p:nvPr>
            <p:ph type="pic" sz="quarter" idx="16"/>
          </p:nvPr>
        </p:nvSpPr>
        <p:spPr>
          <a:xfrm>
            <a:off x="-653682" y="1263255"/>
            <a:ext cx="2932538" cy="1453753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0" name="Kép helye 9"/>
          <p:cNvSpPr>
            <a:spLocks noGrp="1"/>
          </p:cNvSpPr>
          <p:nvPr>
            <p:ph type="pic" sz="quarter" idx="20"/>
          </p:nvPr>
        </p:nvSpPr>
        <p:spPr>
          <a:xfrm>
            <a:off x="0" y="2"/>
            <a:ext cx="9144000" cy="1393031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0" hasCustomPrompt="1"/>
          </p:nvPr>
        </p:nvSpPr>
        <p:spPr>
          <a:xfrm>
            <a:off x="3153515" y="395850"/>
            <a:ext cx="5537779" cy="376750"/>
          </a:xfrm>
        </p:spPr>
        <p:txBody>
          <a:bodyPr>
            <a:noAutofit/>
          </a:bodyPr>
          <a:lstStyle>
            <a:lvl1pPr marL="0" marR="0" indent="0" algn="l" defTabSz="685783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3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rtl="0">
              <a:lnSpc>
                <a:spcPct val="70000"/>
              </a:lnSpc>
            </a:pPr>
            <a:r>
              <a:rPr lang="hu-HU" dirty="0" smtClean="0"/>
              <a:t>CÍM</a:t>
            </a:r>
          </a:p>
        </p:txBody>
      </p:sp>
      <p:sp>
        <p:nvSpPr>
          <p:cNvPr id="24" name="Szöveg helye 23"/>
          <p:cNvSpPr>
            <a:spLocks noGrp="1"/>
          </p:cNvSpPr>
          <p:nvPr>
            <p:ph type="body" sz="quarter" idx="11" hasCustomPrompt="1"/>
          </p:nvPr>
        </p:nvSpPr>
        <p:spPr>
          <a:xfrm>
            <a:off x="3153514" y="840162"/>
            <a:ext cx="5537780" cy="422594"/>
          </a:xfrm>
        </p:spPr>
        <p:txBody>
          <a:bodyPr>
            <a:noAutofit/>
          </a:bodyPr>
          <a:lstStyle>
            <a:lvl1pPr marL="0" marR="0" indent="0" algn="l" defTabSz="685783" rtl="0" eaLnBrk="1" fontAlgn="auto" latinLnBrk="0" hangingPunct="1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ALCÍM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2" hasCustomPrompt="1"/>
          </p:nvPr>
        </p:nvSpPr>
        <p:spPr>
          <a:xfrm>
            <a:off x="387672" y="1624390"/>
            <a:ext cx="1570372" cy="766763"/>
          </a:xfrm>
        </p:spPr>
        <p:txBody>
          <a:bodyPr>
            <a:normAutofit/>
          </a:bodyPr>
          <a:lstStyle>
            <a:lvl1pPr marL="171446" indent="-171446">
              <a:buClr>
                <a:srgbClr val="BD9359"/>
              </a:buClr>
              <a:buFont typeface="Arial Narrow" panose="020B0606020202030204" pitchFamily="34" charset="0"/>
              <a:buChar char="●"/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FELSOROLÁS</a:t>
            </a:r>
            <a:endParaRPr lang="hu-HU" dirty="0"/>
          </a:p>
        </p:txBody>
      </p:sp>
      <p:sp>
        <p:nvSpPr>
          <p:cNvPr id="20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32922" y="1606963"/>
            <a:ext cx="1570372" cy="766763"/>
          </a:xfrm>
        </p:spPr>
        <p:txBody>
          <a:bodyPr>
            <a:normAutofit/>
          </a:bodyPr>
          <a:lstStyle>
            <a:lvl1pPr marL="171446" indent="-171446">
              <a:buClr>
                <a:srgbClr val="BD9359"/>
              </a:buClr>
              <a:buFont typeface="Arial Narrow" panose="020B0606020202030204" pitchFamily="34" charset="0"/>
              <a:buChar char="●"/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FELSOROLÁS</a:t>
            </a:r>
            <a:endParaRPr lang="hu-HU" dirty="0"/>
          </a:p>
        </p:txBody>
      </p:sp>
      <p:sp>
        <p:nvSpPr>
          <p:cNvPr id="22" name="Szöveg helye 10"/>
          <p:cNvSpPr>
            <a:spLocks noGrp="1"/>
          </p:cNvSpPr>
          <p:nvPr>
            <p:ph type="body" sz="quarter" idx="14" hasCustomPrompt="1"/>
          </p:nvPr>
        </p:nvSpPr>
        <p:spPr>
          <a:xfrm>
            <a:off x="2637366" y="1624390"/>
            <a:ext cx="1570372" cy="766763"/>
          </a:xfrm>
        </p:spPr>
        <p:txBody>
          <a:bodyPr>
            <a:normAutofit/>
          </a:bodyPr>
          <a:lstStyle>
            <a:lvl1pPr marL="171446" indent="-171446">
              <a:buClr>
                <a:srgbClr val="232834"/>
              </a:buClr>
              <a:buFont typeface="Arial Narrow" panose="020B0606020202030204" pitchFamily="34" charset="0"/>
              <a:buChar char="●"/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FELSOROLÁS</a:t>
            </a:r>
            <a:endParaRPr lang="hu-HU" dirty="0"/>
          </a:p>
        </p:txBody>
      </p:sp>
      <p:sp>
        <p:nvSpPr>
          <p:cNvPr id="23" name="Szöveg helye 10"/>
          <p:cNvSpPr>
            <a:spLocks noGrp="1"/>
          </p:cNvSpPr>
          <p:nvPr>
            <p:ph type="body" sz="quarter" idx="15" hasCustomPrompt="1"/>
          </p:nvPr>
        </p:nvSpPr>
        <p:spPr>
          <a:xfrm>
            <a:off x="7120922" y="1611774"/>
            <a:ext cx="1570372" cy="766763"/>
          </a:xfrm>
        </p:spPr>
        <p:txBody>
          <a:bodyPr>
            <a:normAutofit/>
          </a:bodyPr>
          <a:lstStyle>
            <a:lvl1pPr marL="171446" indent="-171446">
              <a:buClr>
                <a:srgbClr val="232834"/>
              </a:buClr>
              <a:buFont typeface="Arial Narrow" panose="020B0606020202030204" pitchFamily="34" charset="0"/>
              <a:buChar char="●"/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hu-HU" dirty="0" smtClean="0"/>
              <a:t>FELSOROLÁS</a:t>
            </a:r>
            <a:endParaRPr lang="hu-HU" dirty="0"/>
          </a:p>
        </p:txBody>
      </p:sp>
      <p:sp>
        <p:nvSpPr>
          <p:cNvPr id="16" name="Kép helye 2"/>
          <p:cNvSpPr>
            <a:spLocks noGrp="1"/>
          </p:cNvSpPr>
          <p:nvPr>
            <p:ph type="pic" sz="quarter" idx="21"/>
          </p:nvPr>
        </p:nvSpPr>
        <p:spPr>
          <a:xfrm>
            <a:off x="418468" y="395851"/>
            <a:ext cx="564356" cy="681038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27" name="Kép helye 4"/>
          <p:cNvSpPr>
            <a:spLocks noGrp="1"/>
          </p:cNvSpPr>
          <p:nvPr>
            <p:ph type="pic" sz="quarter" idx="22"/>
          </p:nvPr>
        </p:nvSpPr>
        <p:spPr>
          <a:xfrm>
            <a:off x="1264246" y="556208"/>
            <a:ext cx="1343025" cy="497245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370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429000"/>
            <a:ext cx="9143999" cy="17145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07" y="4036219"/>
            <a:ext cx="564494" cy="680976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219951"/>
            <a:ext cx="1343025" cy="49724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09" y="4124085"/>
            <a:ext cx="2542245" cy="59817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76" y="3960019"/>
            <a:ext cx="155009" cy="86915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37081" y="3960019"/>
            <a:ext cx="155009" cy="86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2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l oldal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C193-D4E0-4DD5-8994-4660FDB823CA}" type="datetime1">
              <a:rPr lang="hu-HU" smtClean="0"/>
              <a:t>2020.06.16.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DECC-557B-4DDE-BE8C-F2A6D6B5C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368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4DED-6AC5-477B-8487-2DAE0074511E}" type="datetime1">
              <a:rPr lang="hu-HU" smtClean="0"/>
              <a:t>2020.06.16.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DECC-557B-4DDE-BE8C-F2A6D6B5C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98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4" r:id="rId4"/>
    <p:sldLayoutId id="2147483672" r:id="rId5"/>
    <p:sldLayoutId id="2147483671" r:id="rId6"/>
    <p:sldLayoutId id="2147483663" r:id="rId7"/>
    <p:sldLayoutId id="2147483670" r:id="rId8"/>
    <p:sldLayoutId id="2147483660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7.jpg"/><Relationship Id="rId7" Type="http://schemas.openxmlformats.org/officeDocument/2006/relationships/image" Target="../media/image38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11" Type="http://schemas.microsoft.com/office/2007/relationships/hdphoto" Target="../media/hdphoto1.wdp"/><Relationship Id="rId5" Type="http://schemas.openxmlformats.org/officeDocument/2006/relationships/image" Target="../media/image49.jpg"/><Relationship Id="rId10" Type="http://schemas.openxmlformats.org/officeDocument/2006/relationships/image" Target="../media/image51.png"/><Relationship Id="rId4" Type="http://schemas.openxmlformats.org/officeDocument/2006/relationships/image" Target="../media/image48.jp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jpeg"/><Relationship Id="rId5" Type="http://schemas.openxmlformats.org/officeDocument/2006/relationships/image" Target="../media/image33.jpe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37.png"/><Relationship Id="rId7" Type="http://schemas.openxmlformats.org/officeDocument/2006/relationships/image" Target="../media/image5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40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4.png"/><Relationship Id="rId4" Type="http://schemas.openxmlformats.org/officeDocument/2006/relationships/diagramData" Target="../diagrams/data1.xml"/><Relationship Id="rId9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5.png"/><Relationship Id="rId9" Type="http://schemas.microsoft.com/office/2007/relationships/diagramDrawing" Target="../diagrams/drawin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9.png"/><Relationship Id="rId4" Type="http://schemas.openxmlformats.org/officeDocument/2006/relationships/image" Target="../media/image5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0.png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1.png"/><Relationship Id="rId4" Type="http://schemas.openxmlformats.org/officeDocument/2006/relationships/image" Target="../media/image5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261144" y="3905592"/>
            <a:ext cx="3850481" cy="314325"/>
          </a:xfrm>
        </p:spPr>
        <p:txBody>
          <a:bodyPr/>
          <a:lstStyle/>
          <a:p>
            <a:r>
              <a:rPr lang="hu-HU" dirty="0" smtClean="0"/>
              <a:t>MKB BANK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290286" y="4313466"/>
            <a:ext cx="4039056" cy="428625"/>
          </a:xfrm>
        </p:spPr>
        <p:txBody>
          <a:bodyPr/>
          <a:lstStyle/>
          <a:p>
            <a:r>
              <a:rPr lang="hu-HU" sz="2800" dirty="0" smtClean="0"/>
              <a:t>Kisvállalati szolgáltatások</a:t>
            </a:r>
            <a:endParaRPr lang="hu-HU" sz="2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2"/>
          </p:nvPr>
        </p:nvSpPr>
        <p:spPr>
          <a:xfrm>
            <a:off x="4508662" y="4219917"/>
            <a:ext cx="1973254" cy="373825"/>
          </a:xfrm>
        </p:spPr>
        <p:txBody>
          <a:bodyPr/>
          <a:lstStyle/>
          <a:p>
            <a:pPr algn="ctr"/>
            <a:r>
              <a:rPr lang="hu-H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Bemutató anyag</a:t>
            </a:r>
            <a:endParaRPr lang="hu-H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1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Passzív szolgáltatások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Számlavezetés és szolgáltatások</a:t>
            </a:r>
            <a:endParaRPr lang="hu-HU" dirty="0"/>
          </a:p>
        </p:txBody>
      </p:sp>
      <p:cxnSp>
        <p:nvCxnSpPr>
          <p:cNvPr id="10" name="Egyenes összekötő nyíllal 9"/>
          <p:cNvCxnSpPr/>
          <p:nvPr/>
        </p:nvCxnSpPr>
        <p:spPr>
          <a:xfrm flipH="1" flipV="1">
            <a:off x="3715674" y="902436"/>
            <a:ext cx="922" cy="2445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3716594" y="3347884"/>
            <a:ext cx="5066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/>
          <p:cNvSpPr/>
          <p:nvPr/>
        </p:nvSpPr>
        <p:spPr>
          <a:xfrm>
            <a:off x="3975728" y="2513237"/>
            <a:ext cx="457200" cy="82977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4632262" y="2251627"/>
            <a:ext cx="457200" cy="109138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4516119" y="1994893"/>
            <a:ext cx="67427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900" dirty="0" err="1" smtClean="0"/>
              <a:t>Balance</a:t>
            </a:r>
            <a:r>
              <a:rPr lang="hu-HU" sz="1100" dirty="0" smtClean="0"/>
              <a:t> </a:t>
            </a:r>
            <a:endParaRPr lang="hu-HU" sz="11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844722" y="2256502"/>
            <a:ext cx="67427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900" dirty="0" smtClean="0"/>
              <a:t>Start</a:t>
            </a:r>
            <a:r>
              <a:rPr lang="hu-HU" sz="1100" dirty="0" smtClean="0"/>
              <a:t> </a:t>
            </a:r>
            <a:endParaRPr lang="hu-HU" sz="1100" dirty="0"/>
          </a:p>
        </p:txBody>
      </p:sp>
      <p:sp>
        <p:nvSpPr>
          <p:cNvPr id="23" name="Téglalap 22"/>
          <p:cNvSpPr/>
          <p:nvPr/>
        </p:nvSpPr>
        <p:spPr>
          <a:xfrm>
            <a:off x="5318522" y="1924319"/>
            <a:ext cx="457200" cy="14235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5190395" y="1733283"/>
            <a:ext cx="67427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900" dirty="0" smtClean="0"/>
              <a:t>Koktél</a:t>
            </a:r>
            <a:r>
              <a:rPr lang="hu-HU" sz="1100" dirty="0" smtClean="0"/>
              <a:t> </a:t>
            </a:r>
            <a:endParaRPr lang="hu-HU" sz="1100" dirty="0"/>
          </a:p>
        </p:txBody>
      </p:sp>
      <p:sp>
        <p:nvSpPr>
          <p:cNvPr id="25" name="Téglalap 24"/>
          <p:cNvSpPr/>
          <p:nvPr/>
        </p:nvSpPr>
        <p:spPr>
          <a:xfrm>
            <a:off x="5975056" y="1706486"/>
            <a:ext cx="457200" cy="164383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5864671" y="1498326"/>
            <a:ext cx="674276" cy="230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900" dirty="0" smtClean="0"/>
              <a:t>Átalány</a:t>
            </a:r>
            <a:endParaRPr lang="hu-HU" sz="1100" dirty="0"/>
          </a:p>
        </p:txBody>
      </p:sp>
      <p:sp>
        <p:nvSpPr>
          <p:cNvPr id="27" name="Téglalap 26"/>
          <p:cNvSpPr/>
          <p:nvPr/>
        </p:nvSpPr>
        <p:spPr>
          <a:xfrm>
            <a:off x="6661316" y="1498327"/>
            <a:ext cx="457200" cy="184955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/>
          <p:cNvSpPr txBox="1"/>
          <p:nvPr/>
        </p:nvSpPr>
        <p:spPr>
          <a:xfrm>
            <a:off x="6538947" y="1267494"/>
            <a:ext cx="674276" cy="230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900" dirty="0" err="1" smtClean="0"/>
              <a:t>Globál</a:t>
            </a:r>
            <a:endParaRPr lang="hu-HU" sz="1100" dirty="0"/>
          </a:p>
        </p:txBody>
      </p:sp>
      <p:sp>
        <p:nvSpPr>
          <p:cNvPr id="29" name="Téglalap 28"/>
          <p:cNvSpPr/>
          <p:nvPr/>
        </p:nvSpPr>
        <p:spPr>
          <a:xfrm>
            <a:off x="7341350" y="1260333"/>
            <a:ext cx="457200" cy="208755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Szövegdoboz 29"/>
          <p:cNvSpPr txBox="1"/>
          <p:nvPr/>
        </p:nvSpPr>
        <p:spPr>
          <a:xfrm>
            <a:off x="7213223" y="902436"/>
            <a:ext cx="6742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900" dirty="0" smtClean="0"/>
              <a:t>Egyedi számla</a:t>
            </a:r>
            <a:endParaRPr lang="hu-HU" sz="1100" dirty="0"/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82" y="282721"/>
            <a:ext cx="1042004" cy="2118097"/>
          </a:xfrm>
          <a:prstGeom prst="rect">
            <a:avLst/>
          </a:prstGeom>
        </p:spPr>
      </p:pic>
      <p:sp>
        <p:nvSpPr>
          <p:cNvPr id="32" name="Szövegdoboz 31"/>
          <p:cNvSpPr txBox="1"/>
          <p:nvPr/>
        </p:nvSpPr>
        <p:spPr>
          <a:xfrm>
            <a:off x="3038392" y="856127"/>
            <a:ext cx="798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Bevétel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8280919" y="3359816"/>
            <a:ext cx="968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Kisvállalati  életpálya</a:t>
            </a:r>
            <a:endParaRPr lang="hu-HU" dirty="0"/>
          </a:p>
        </p:txBody>
      </p:sp>
      <p:sp>
        <p:nvSpPr>
          <p:cNvPr id="34" name="Téglalap 33"/>
          <p:cNvSpPr/>
          <p:nvPr/>
        </p:nvSpPr>
        <p:spPr>
          <a:xfrm>
            <a:off x="8003578" y="897714"/>
            <a:ext cx="457200" cy="24526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Szövegdoboz 35"/>
          <p:cNvSpPr txBox="1"/>
          <p:nvPr/>
        </p:nvSpPr>
        <p:spPr>
          <a:xfrm>
            <a:off x="7887499" y="523506"/>
            <a:ext cx="6742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900" dirty="0" smtClean="0"/>
              <a:t>Cég</a:t>
            </a:r>
          </a:p>
          <a:p>
            <a:pPr algn="ctr"/>
            <a:r>
              <a:rPr lang="hu-HU" sz="900" dirty="0" smtClean="0"/>
              <a:t>csoport</a:t>
            </a:r>
            <a:endParaRPr lang="hu-HU" sz="1100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322304" y="3469353"/>
            <a:ext cx="53055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050" dirty="0" smtClean="0"/>
              <a:t>Komplex, teljes életciklus lefedő termékstruktúra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050" dirty="0" smtClean="0"/>
              <a:t>Minden szükséges szolgáltatás, minden lényeges devizanemben elérhető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050" dirty="0" smtClean="0"/>
              <a:t>Egyedi szolgáltatások lehetősége, cégcsoport szinten is</a:t>
            </a:r>
            <a:endParaRPr lang="hu-HU" sz="1050" dirty="0"/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7001322" y="4179995"/>
            <a:ext cx="2344101" cy="945975"/>
            <a:chOff x="3102056" y="78370"/>
            <a:chExt cx="2344101" cy="945975"/>
          </a:xfrm>
        </p:grpSpPr>
        <p:sp>
          <p:nvSpPr>
            <p:cNvPr id="41" name="Szövegdoboz 40"/>
            <p:cNvSpPr txBox="1"/>
            <p:nvPr/>
          </p:nvSpPr>
          <p:spPr>
            <a:xfrm>
              <a:off x="3102056" y="747346"/>
              <a:ext cx="234410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</p:txBody>
        </p:sp>
        <p:pic>
          <p:nvPicPr>
            <p:cNvPr id="42" name="Kép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43" name="Egyenes összekötő 42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Kép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04" y="4294951"/>
            <a:ext cx="590855" cy="590855"/>
          </a:xfrm>
          <a:prstGeom prst="rect">
            <a:avLst/>
          </a:prstGeom>
        </p:spPr>
      </p:pic>
      <p:sp>
        <p:nvSpPr>
          <p:cNvPr id="47" name="Szövegdoboz 46"/>
          <p:cNvSpPr txBox="1"/>
          <p:nvPr/>
        </p:nvSpPr>
        <p:spPr>
          <a:xfrm>
            <a:off x="3897947" y="4191573"/>
            <a:ext cx="362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200" dirty="0" smtClean="0"/>
              <a:t>Változatos online banki megoldások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200" dirty="0" smtClean="0"/>
              <a:t>0-24h </a:t>
            </a:r>
            <a:r>
              <a:rPr lang="hu-HU" sz="1200" dirty="0" err="1" smtClean="0"/>
              <a:t>Contact</a:t>
            </a:r>
            <a:r>
              <a:rPr lang="hu-HU" sz="1200" dirty="0" smtClean="0"/>
              <a:t> Center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200" dirty="0" smtClean="0"/>
              <a:t>Többféle rendszer, választható jogosultsági szintekkel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200" dirty="0" err="1" smtClean="0"/>
              <a:t>Mobilapp</a:t>
            </a:r>
            <a:r>
              <a:rPr lang="hu-HU" sz="1200" dirty="0" smtClean="0"/>
              <a:t> lehetősége</a:t>
            </a:r>
          </a:p>
        </p:txBody>
      </p:sp>
    </p:spTree>
    <p:extLst>
      <p:ext uri="{BB962C8B-B14F-4D97-AF65-F5344CB8AC3E}">
        <p14:creationId xmlns:p14="http://schemas.microsoft.com/office/powerpoint/2010/main" val="25729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Csoportba foglalás 27"/>
          <p:cNvGrpSpPr/>
          <p:nvPr/>
        </p:nvGrpSpPr>
        <p:grpSpPr>
          <a:xfrm>
            <a:off x="2975837" y="1004718"/>
            <a:ext cx="3085715" cy="3078658"/>
            <a:chOff x="2975837" y="1001159"/>
            <a:chExt cx="3085715" cy="3078658"/>
          </a:xfrm>
        </p:grpSpPr>
        <p:sp>
          <p:nvSpPr>
            <p:cNvPr id="29" name="Szabadkézi sokszög 28"/>
            <p:cNvSpPr/>
            <p:nvPr/>
          </p:nvSpPr>
          <p:spPr>
            <a:xfrm>
              <a:off x="2982894" y="1001159"/>
              <a:ext cx="1504581" cy="1504581"/>
            </a:xfrm>
            <a:custGeom>
              <a:avLst/>
              <a:gdLst>
                <a:gd name="connsiteX0" fmla="*/ 0 w 1504581"/>
                <a:gd name="connsiteY0" fmla="*/ 1504581 h 1504581"/>
                <a:gd name="connsiteX1" fmla="*/ 1504581 w 1504581"/>
                <a:gd name="connsiteY1" fmla="*/ 0 h 1504581"/>
                <a:gd name="connsiteX2" fmla="*/ 1504581 w 1504581"/>
                <a:gd name="connsiteY2" fmla="*/ 1504581 h 1504581"/>
                <a:gd name="connsiteX3" fmla="*/ 0 w 1504581"/>
                <a:gd name="connsiteY3" fmla="*/ 1504581 h 15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581" h="1504581">
                  <a:moveTo>
                    <a:pt x="0" y="1504581"/>
                  </a:moveTo>
                  <a:cubicBezTo>
                    <a:pt x="0" y="673624"/>
                    <a:pt x="673624" y="0"/>
                    <a:pt x="1504581" y="0"/>
                  </a:cubicBezTo>
                  <a:lnTo>
                    <a:pt x="1504581" y="1504581"/>
                  </a:lnTo>
                  <a:lnTo>
                    <a:pt x="0" y="1504581"/>
                  </a:ln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922" tIns="582922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000" b="1" kern="1200" dirty="0"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4556971" y="1001159"/>
              <a:ext cx="1504581" cy="1504581"/>
            </a:xfrm>
            <a:custGeom>
              <a:avLst/>
              <a:gdLst>
                <a:gd name="connsiteX0" fmla="*/ 0 w 1504581"/>
                <a:gd name="connsiteY0" fmla="*/ 1504581 h 1504581"/>
                <a:gd name="connsiteX1" fmla="*/ 1504581 w 1504581"/>
                <a:gd name="connsiteY1" fmla="*/ 0 h 1504581"/>
                <a:gd name="connsiteX2" fmla="*/ 1504581 w 1504581"/>
                <a:gd name="connsiteY2" fmla="*/ 1504581 h 1504581"/>
                <a:gd name="connsiteX3" fmla="*/ 0 w 1504581"/>
                <a:gd name="connsiteY3" fmla="*/ 1504581 h 15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581" h="1504581">
                  <a:moveTo>
                    <a:pt x="0" y="0"/>
                  </a:moveTo>
                  <a:cubicBezTo>
                    <a:pt x="830957" y="0"/>
                    <a:pt x="1504581" y="673624"/>
                    <a:pt x="1504581" y="1504581"/>
                  </a:cubicBezTo>
                  <a:lnTo>
                    <a:pt x="0" y="150458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582922" rIns="582922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000" b="1" kern="1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Szabadkézi sokszög 30"/>
            <p:cNvSpPr/>
            <p:nvPr/>
          </p:nvSpPr>
          <p:spPr>
            <a:xfrm rot="21600000">
              <a:off x="4556971" y="2575235"/>
              <a:ext cx="1504581" cy="1504582"/>
            </a:xfrm>
            <a:custGeom>
              <a:avLst/>
              <a:gdLst>
                <a:gd name="connsiteX0" fmla="*/ 0 w 1504581"/>
                <a:gd name="connsiteY0" fmla="*/ 1504581 h 1504581"/>
                <a:gd name="connsiteX1" fmla="*/ 1504581 w 1504581"/>
                <a:gd name="connsiteY1" fmla="*/ 0 h 1504581"/>
                <a:gd name="connsiteX2" fmla="*/ 1504581 w 1504581"/>
                <a:gd name="connsiteY2" fmla="*/ 1504581 h 1504581"/>
                <a:gd name="connsiteX3" fmla="*/ 0 w 1504581"/>
                <a:gd name="connsiteY3" fmla="*/ 1504581 h 15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581" h="1504581">
                  <a:moveTo>
                    <a:pt x="1504581" y="0"/>
                  </a:moveTo>
                  <a:cubicBezTo>
                    <a:pt x="1504581" y="830957"/>
                    <a:pt x="830957" y="1504581"/>
                    <a:pt x="0" y="1504581"/>
                  </a:cubicBezTo>
                  <a:lnTo>
                    <a:pt x="0" y="0"/>
                  </a:lnTo>
                  <a:lnTo>
                    <a:pt x="1504581" y="0"/>
                  </a:ln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1" rIns="582922" bIns="58292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000" b="1" kern="1200" dirty="0"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Szabadkézi sokszög 31"/>
            <p:cNvSpPr/>
            <p:nvPr/>
          </p:nvSpPr>
          <p:spPr>
            <a:xfrm rot="21600000">
              <a:off x="2975837" y="2575236"/>
              <a:ext cx="1504581" cy="1504581"/>
            </a:xfrm>
            <a:custGeom>
              <a:avLst/>
              <a:gdLst>
                <a:gd name="connsiteX0" fmla="*/ 0 w 1504581"/>
                <a:gd name="connsiteY0" fmla="*/ 1504581 h 1504581"/>
                <a:gd name="connsiteX1" fmla="*/ 1504581 w 1504581"/>
                <a:gd name="connsiteY1" fmla="*/ 0 h 1504581"/>
                <a:gd name="connsiteX2" fmla="*/ 1504581 w 1504581"/>
                <a:gd name="connsiteY2" fmla="*/ 1504581 h 1504581"/>
                <a:gd name="connsiteX3" fmla="*/ 0 w 1504581"/>
                <a:gd name="connsiteY3" fmla="*/ 1504581 h 15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581" h="1504581">
                  <a:moveTo>
                    <a:pt x="1504581" y="1504581"/>
                  </a:moveTo>
                  <a:cubicBezTo>
                    <a:pt x="673624" y="1504581"/>
                    <a:pt x="0" y="830957"/>
                    <a:pt x="0" y="0"/>
                  </a:cubicBezTo>
                  <a:lnTo>
                    <a:pt x="1504581" y="0"/>
                  </a:lnTo>
                  <a:lnTo>
                    <a:pt x="1504581" y="1504581"/>
                  </a:lnTo>
                  <a:close/>
                </a:path>
              </a:pathLst>
            </a:cu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922" tIns="142240" rIns="142240" bIns="58292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000" b="1" kern="1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Körbe nyíl 32"/>
            <p:cNvSpPr/>
            <p:nvPr/>
          </p:nvSpPr>
          <p:spPr>
            <a:xfrm flipV="1">
              <a:off x="4492859" y="2199887"/>
              <a:ext cx="58727" cy="507464"/>
            </a:xfrm>
            <a:prstGeom prst="circularArrow">
              <a:avLst/>
            </a:prstGeom>
            <a:ln>
              <a:solidFill>
                <a:schemeClr val="lt1">
                  <a:hueOff val="0"/>
                  <a:satOff val="0"/>
                  <a:lumOff val="0"/>
                  <a:alpha val="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Körbe nyíl 33"/>
            <p:cNvSpPr/>
            <p:nvPr/>
          </p:nvSpPr>
          <p:spPr>
            <a:xfrm rot="10800000">
              <a:off x="4492857" y="2401497"/>
              <a:ext cx="58732" cy="451721"/>
            </a:xfrm>
            <a:prstGeom prst="circularArrow">
              <a:avLst/>
            </a:prstGeom>
            <a:ln>
              <a:solidFill>
                <a:schemeClr val="lt1">
                  <a:hueOff val="0"/>
                  <a:satOff val="0"/>
                  <a:lumOff val="0"/>
                  <a:alpha val="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4" name="Szövegdoboz 23"/>
          <p:cNvSpPr txBox="1"/>
          <p:nvPr/>
        </p:nvSpPr>
        <p:spPr>
          <a:xfrm>
            <a:off x="5644351" y="735813"/>
            <a:ext cx="3393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Telephely fejlesztés?</a:t>
            </a:r>
          </a:p>
          <a:p>
            <a:r>
              <a:rPr lang="hu-HU" b="1" dirty="0" smtClean="0">
                <a:solidFill>
                  <a:schemeClr val="accent1"/>
                </a:solidFill>
              </a:rPr>
              <a:t>Ingatlan építés, fejlesztés</a:t>
            </a:r>
            <a:r>
              <a:rPr lang="hu-HU" b="1" dirty="0">
                <a:solidFill>
                  <a:schemeClr val="accent1"/>
                </a:solidFill>
              </a:rPr>
              <a:t>, vásárlás</a:t>
            </a:r>
          </a:p>
          <a:p>
            <a:endParaRPr lang="hu-HU" b="1" dirty="0"/>
          </a:p>
        </p:txBody>
      </p:sp>
      <p:sp>
        <p:nvSpPr>
          <p:cNvPr id="36" name="Téglalap 35"/>
          <p:cNvSpPr/>
          <p:nvPr/>
        </p:nvSpPr>
        <p:spPr>
          <a:xfrm>
            <a:off x="5911280" y="1257659"/>
            <a:ext cx="323272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b="1" dirty="0" smtClean="0"/>
              <a:t>Széchenyi Beruházási hitel PLUSZ</a:t>
            </a:r>
          </a:p>
          <a:p>
            <a:pPr marL="228600" indent="-22860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dirty="0" smtClean="0"/>
              <a:t>(Széchenyi </a:t>
            </a:r>
            <a:r>
              <a:rPr lang="hu-HU" altLang="hu-HU" sz="1200" dirty="0"/>
              <a:t>Beruházási </a:t>
            </a:r>
            <a:r>
              <a:rPr lang="hu-HU" altLang="hu-HU" sz="1200" dirty="0" smtClean="0"/>
              <a:t>hitel jelenleg felfüggesztve)</a:t>
            </a:r>
            <a:endParaRPr lang="hu-HU" altLang="hu-HU" sz="1200" dirty="0"/>
          </a:p>
          <a:p>
            <a:pPr marL="228600" indent="-22860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dirty="0" smtClean="0"/>
              <a:t>1x1 Beruházási hitel</a:t>
            </a:r>
          </a:p>
          <a:p>
            <a:pPr marL="228600" indent="-22860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dirty="0" smtClean="0"/>
              <a:t>Megoldás Beruházási hitel</a:t>
            </a:r>
            <a:endParaRPr lang="hu-HU" altLang="hu-HU" sz="1200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6301324" y="2831582"/>
            <a:ext cx="2842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Eszköz?</a:t>
            </a:r>
          </a:p>
          <a:p>
            <a:r>
              <a:rPr lang="hu-HU" b="1" dirty="0" smtClean="0">
                <a:solidFill>
                  <a:schemeClr val="accent1"/>
                </a:solidFill>
              </a:rPr>
              <a:t>Új és használt gép vásárlás, belföldről</a:t>
            </a:r>
          </a:p>
          <a:p>
            <a:r>
              <a:rPr lang="hu-HU" b="1" dirty="0" smtClean="0">
                <a:solidFill>
                  <a:schemeClr val="accent1"/>
                </a:solidFill>
              </a:rPr>
              <a:t>és külföldről egyaránt</a:t>
            </a:r>
            <a:endParaRPr lang="hu-HU" b="1" dirty="0">
              <a:solidFill>
                <a:schemeClr val="accent1"/>
              </a:solidFill>
            </a:endParaRPr>
          </a:p>
          <a:p>
            <a:endParaRPr lang="hu-HU" b="1" dirty="0"/>
          </a:p>
        </p:txBody>
      </p:sp>
      <p:sp>
        <p:nvSpPr>
          <p:cNvPr id="38" name="Téglalap 37"/>
          <p:cNvSpPr/>
          <p:nvPr/>
        </p:nvSpPr>
        <p:spPr>
          <a:xfrm>
            <a:off x="5951339" y="3575262"/>
            <a:ext cx="3192661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b="1" dirty="0"/>
              <a:t>Széchenyi Beruházási hitel </a:t>
            </a:r>
            <a:r>
              <a:rPr lang="hu-HU" altLang="hu-HU" sz="1200" b="1" dirty="0" smtClean="0"/>
              <a:t>PLUSZ</a:t>
            </a:r>
            <a:endParaRPr lang="hu-HU" altLang="hu-HU" sz="1200" dirty="0" smtClean="0"/>
          </a:p>
          <a:p>
            <a:pPr marL="171450" indent="-17145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dirty="0" smtClean="0"/>
              <a:t>(Széchenyi </a:t>
            </a:r>
            <a:r>
              <a:rPr lang="hu-HU" altLang="hu-HU" sz="1200" dirty="0"/>
              <a:t>Beruházási </a:t>
            </a:r>
            <a:r>
              <a:rPr lang="hu-HU" altLang="hu-HU" sz="1200" dirty="0" smtClean="0"/>
              <a:t>hitel jelenleg felfüggesztve)</a:t>
            </a:r>
            <a:endParaRPr lang="hu-HU" altLang="hu-HU" sz="1200" dirty="0"/>
          </a:p>
          <a:p>
            <a:pPr marL="171450" indent="-17145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dirty="0" smtClean="0"/>
              <a:t>1x1 Beruházási hitel</a:t>
            </a:r>
          </a:p>
          <a:p>
            <a:pPr marL="171450" indent="-17145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dirty="0" smtClean="0"/>
              <a:t>Megoldás Beruházási hitel</a:t>
            </a:r>
            <a:endParaRPr lang="hu-HU" altLang="hu-HU" sz="1200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36290" y="2905841"/>
            <a:ext cx="2842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Likviditás?</a:t>
            </a:r>
          </a:p>
          <a:p>
            <a:r>
              <a:rPr lang="hu-HU" b="1" dirty="0" smtClean="0">
                <a:solidFill>
                  <a:schemeClr val="accent1"/>
                </a:solidFill>
              </a:rPr>
              <a:t>Áthidaló megoldás és rugalmas finanszírozási lehetőség</a:t>
            </a:r>
            <a:endParaRPr lang="hu-HU" b="1" dirty="0">
              <a:solidFill>
                <a:schemeClr val="accent1"/>
              </a:solidFill>
            </a:endParaRPr>
          </a:p>
          <a:p>
            <a:endParaRPr lang="hu-HU" b="1" dirty="0"/>
          </a:p>
        </p:txBody>
      </p:sp>
      <p:sp>
        <p:nvSpPr>
          <p:cNvPr id="40" name="Téglalap 39"/>
          <p:cNvSpPr/>
          <p:nvPr/>
        </p:nvSpPr>
        <p:spPr>
          <a:xfrm>
            <a:off x="238298" y="3667877"/>
            <a:ext cx="37279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b="1" dirty="0" smtClean="0"/>
              <a:t>Széchenyi Kártya Folyószámlahitel PLUSZ</a:t>
            </a:r>
          </a:p>
          <a:p>
            <a:pPr marL="285750" indent="-28575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b="1" dirty="0" smtClean="0"/>
              <a:t>Széchenyi Munkahelymegtartó Hitel</a:t>
            </a:r>
          </a:p>
          <a:p>
            <a:pPr marL="285750" indent="-28575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dirty="0" smtClean="0"/>
              <a:t>(Széchenyi </a:t>
            </a:r>
            <a:r>
              <a:rPr lang="hu-HU" altLang="hu-HU" sz="1200" dirty="0"/>
              <a:t>Kártya </a:t>
            </a:r>
            <a:r>
              <a:rPr lang="hu-HU" altLang="hu-HU" sz="1200" dirty="0" smtClean="0"/>
              <a:t>Folyószámlahitel jelenleg felfüggesztve)</a:t>
            </a:r>
          </a:p>
          <a:p>
            <a:pPr marL="285750" indent="-28575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dirty="0" smtClean="0"/>
              <a:t>Megoldás Folyószámlahitel</a:t>
            </a:r>
          </a:p>
          <a:p>
            <a:pPr marL="285750" indent="-28575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dirty="0" smtClean="0"/>
              <a:t>1x1 Folyószámlahitel</a:t>
            </a:r>
            <a:endParaRPr lang="hu-HU" altLang="hu-HU" sz="1200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254076" y="642014"/>
            <a:ext cx="2842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Készlet?</a:t>
            </a:r>
          </a:p>
          <a:p>
            <a:r>
              <a:rPr lang="hu-HU" b="1" dirty="0" smtClean="0">
                <a:solidFill>
                  <a:schemeClr val="accent1"/>
                </a:solidFill>
              </a:rPr>
              <a:t>Forgóeszköz beszerzés </a:t>
            </a:r>
            <a:endParaRPr lang="hu-HU" b="1" dirty="0">
              <a:solidFill>
                <a:schemeClr val="accent1"/>
              </a:solidFill>
            </a:endParaRPr>
          </a:p>
          <a:p>
            <a:endParaRPr lang="hu-HU" b="1" dirty="0"/>
          </a:p>
        </p:txBody>
      </p:sp>
      <p:sp>
        <p:nvSpPr>
          <p:cNvPr id="42" name="Téglalap 41"/>
          <p:cNvSpPr/>
          <p:nvPr/>
        </p:nvSpPr>
        <p:spPr>
          <a:xfrm>
            <a:off x="79190" y="989493"/>
            <a:ext cx="341832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2" indent="-285750">
              <a:buSzPct val="95000"/>
              <a:buFont typeface="Wingdings" panose="05000000000000000000" pitchFamily="2" charset="2"/>
              <a:buChar char="§"/>
            </a:pPr>
            <a:endParaRPr lang="hu-HU" altLang="hu-HU" sz="1200" dirty="0" smtClean="0"/>
          </a:p>
          <a:p>
            <a:pPr marL="285750" indent="-28575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b="1" dirty="0" smtClean="0"/>
              <a:t>Széchenyi Likviditási Hitel</a:t>
            </a:r>
          </a:p>
          <a:p>
            <a:pPr marL="285750" indent="-28575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dirty="0" smtClean="0"/>
              <a:t>(Széchenyi </a:t>
            </a:r>
            <a:r>
              <a:rPr lang="hu-HU" altLang="hu-HU" sz="1200" dirty="0"/>
              <a:t>forgóeszközhitel </a:t>
            </a:r>
            <a:r>
              <a:rPr lang="hu-HU" altLang="hu-HU" sz="1200" dirty="0" smtClean="0"/>
              <a:t>- jelenleg </a:t>
            </a:r>
            <a:r>
              <a:rPr lang="hu-HU" altLang="hu-HU" sz="1200" dirty="0"/>
              <a:t>felfüggesztve</a:t>
            </a:r>
            <a:r>
              <a:rPr lang="hu-HU" altLang="hu-HU" sz="1200" dirty="0" smtClean="0"/>
              <a:t>)</a:t>
            </a:r>
            <a:endParaRPr lang="hu-HU" altLang="hu-HU" sz="1200" dirty="0"/>
          </a:p>
          <a:p>
            <a:pPr marL="285750" indent="-28575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dirty="0" smtClean="0"/>
              <a:t>1 x 1 forgóeszközhitel</a:t>
            </a:r>
          </a:p>
          <a:p>
            <a:pPr marL="285750" indent="-285750">
              <a:buSzPct val="95000"/>
              <a:buFont typeface="Wingdings" panose="05000000000000000000" pitchFamily="2" charset="2"/>
              <a:buChar char="§"/>
            </a:pPr>
            <a:r>
              <a:rPr lang="hu-HU" altLang="hu-HU" sz="1200" dirty="0" smtClean="0"/>
              <a:t>Megoldás hitel</a:t>
            </a:r>
          </a:p>
        </p:txBody>
      </p:sp>
      <p:grpSp>
        <p:nvGrpSpPr>
          <p:cNvPr id="43" name="Csoportba foglalás 42"/>
          <p:cNvGrpSpPr/>
          <p:nvPr/>
        </p:nvGrpSpPr>
        <p:grpSpPr>
          <a:xfrm>
            <a:off x="3350171" y="-1024"/>
            <a:ext cx="2344101" cy="945975"/>
            <a:chOff x="3102056" y="78370"/>
            <a:chExt cx="2344101" cy="945975"/>
          </a:xfrm>
        </p:grpSpPr>
        <p:sp>
          <p:nvSpPr>
            <p:cNvPr id="44" name="Szövegdoboz 43"/>
            <p:cNvSpPr txBox="1"/>
            <p:nvPr/>
          </p:nvSpPr>
          <p:spPr>
            <a:xfrm>
              <a:off x="3102056" y="747346"/>
              <a:ext cx="234410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</p:txBody>
        </p:sp>
        <p:pic>
          <p:nvPicPr>
            <p:cNvPr id="45" name="Kép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46" name="Egyenes összekötő 45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Szövegdoboz 46"/>
          <p:cNvSpPr txBox="1"/>
          <p:nvPr/>
        </p:nvSpPr>
        <p:spPr>
          <a:xfrm>
            <a:off x="3148137" y="4565446"/>
            <a:ext cx="296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Hiteltermékek finanszírozás célja szerint</a:t>
            </a:r>
            <a:endParaRPr lang="hu-HU" b="1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665" y="4083376"/>
            <a:ext cx="504120" cy="50412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7569" y="209278"/>
            <a:ext cx="526216" cy="67904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8" y="123432"/>
            <a:ext cx="673329" cy="57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Strokes intensity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8" y="4535233"/>
            <a:ext cx="266902" cy="5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1" y="604933"/>
            <a:ext cx="7289186" cy="287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Csoportba foglalás 2"/>
          <p:cNvGrpSpPr/>
          <p:nvPr/>
        </p:nvGrpSpPr>
        <p:grpSpPr>
          <a:xfrm>
            <a:off x="6889437" y="4144489"/>
            <a:ext cx="2344101" cy="945975"/>
            <a:chOff x="3102056" y="78370"/>
            <a:chExt cx="2344101" cy="945975"/>
          </a:xfrm>
        </p:grpSpPr>
        <p:sp>
          <p:nvSpPr>
            <p:cNvPr id="4" name="Szövegdoboz 3"/>
            <p:cNvSpPr txBox="1"/>
            <p:nvPr/>
          </p:nvSpPr>
          <p:spPr>
            <a:xfrm>
              <a:off x="3102056" y="747346"/>
              <a:ext cx="234410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6" name="Egyenes összekötő 5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9890" y="4215628"/>
            <a:ext cx="301710" cy="4492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52" y="3800124"/>
            <a:ext cx="644786" cy="40058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48" y="4334255"/>
            <a:ext cx="504361" cy="36025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55" y="3797274"/>
            <a:ext cx="644786" cy="40058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45" y="3740811"/>
            <a:ext cx="644786" cy="400583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-1074176" y="113818"/>
            <a:ext cx="4218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Folyószámlahitelek</a:t>
            </a:r>
            <a:endParaRPr lang="hu-H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95998" y="3895475"/>
            <a:ext cx="162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100" dirty="0" smtClean="0"/>
              <a:t>Számlaforgalmi előírás minden esetben! Min. 3x, vagy 5x (10 m felett), egyedi bírálat függvényében</a:t>
            </a:r>
            <a:endParaRPr lang="hu-HU" sz="11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7" y="3955959"/>
            <a:ext cx="558425" cy="558425"/>
          </a:xfrm>
          <a:prstGeom prst="rect">
            <a:avLst/>
          </a:prstGeom>
        </p:spPr>
      </p:pic>
      <p:sp>
        <p:nvSpPr>
          <p:cNvPr id="18" name="Szabadkézi sokszög 17"/>
          <p:cNvSpPr/>
          <p:nvPr/>
        </p:nvSpPr>
        <p:spPr>
          <a:xfrm>
            <a:off x="7639419" y="0"/>
            <a:ext cx="1504581" cy="1504581"/>
          </a:xfrm>
          <a:custGeom>
            <a:avLst/>
            <a:gdLst>
              <a:gd name="connsiteX0" fmla="*/ 0 w 1504581"/>
              <a:gd name="connsiteY0" fmla="*/ 1504581 h 1504581"/>
              <a:gd name="connsiteX1" fmla="*/ 1504581 w 1504581"/>
              <a:gd name="connsiteY1" fmla="*/ 0 h 1504581"/>
              <a:gd name="connsiteX2" fmla="*/ 1504581 w 1504581"/>
              <a:gd name="connsiteY2" fmla="*/ 1504581 h 1504581"/>
              <a:gd name="connsiteX3" fmla="*/ 0 w 1504581"/>
              <a:gd name="connsiteY3" fmla="*/ 1504581 h 150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581" h="1504581">
                <a:moveTo>
                  <a:pt x="1504581" y="1504581"/>
                </a:moveTo>
                <a:cubicBezTo>
                  <a:pt x="673624" y="1504581"/>
                  <a:pt x="0" y="830957"/>
                  <a:pt x="0" y="0"/>
                </a:cubicBezTo>
                <a:lnTo>
                  <a:pt x="1504581" y="0"/>
                </a:lnTo>
                <a:lnTo>
                  <a:pt x="1504581" y="1504581"/>
                </a:ln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922" tIns="142240" rIns="142240" bIns="5829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000" b="1" kern="12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5939909" y="346296"/>
            <a:ext cx="132957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5000"/>
            </a:pPr>
            <a:r>
              <a:rPr lang="hu-HU" altLang="hu-HU" sz="1200" b="1" dirty="0" smtClean="0">
                <a:solidFill>
                  <a:srgbClr val="C00000"/>
                </a:solidFill>
              </a:rPr>
              <a:t>FELFÜGGESZTVE!</a:t>
            </a:r>
            <a:endParaRPr lang="hu-HU" altLang="hu-H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7143078" y="27559"/>
            <a:ext cx="2360499" cy="1015933"/>
            <a:chOff x="3102056" y="78370"/>
            <a:chExt cx="2344101" cy="945975"/>
          </a:xfrm>
        </p:grpSpPr>
        <p:sp>
          <p:nvSpPr>
            <p:cNvPr id="4" name="Szövegdoboz 3"/>
            <p:cNvSpPr txBox="1"/>
            <p:nvPr/>
          </p:nvSpPr>
          <p:spPr>
            <a:xfrm>
              <a:off x="3102056" y="747346"/>
              <a:ext cx="234410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6" name="Egyenes összekötő 5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3773" y="4641529"/>
            <a:ext cx="337175" cy="34110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55" y="4190917"/>
            <a:ext cx="644786" cy="40058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37" y="4641529"/>
            <a:ext cx="504361" cy="34110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01" y="4206216"/>
            <a:ext cx="644786" cy="38528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13" y="4182178"/>
            <a:ext cx="644786" cy="400583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552867" y="4204781"/>
            <a:ext cx="15238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100" dirty="0" smtClean="0"/>
              <a:t>Számlaforgalmi előírás minden esetben! Min. 3x, vagy 5x (10 m felett), egyedi bírálat függvényében</a:t>
            </a:r>
            <a:endParaRPr lang="hu-HU" sz="11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7" y="4380125"/>
            <a:ext cx="421798" cy="405271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-1217221" y="76351"/>
            <a:ext cx="4218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Forgóeszközhitel</a:t>
            </a:r>
            <a:endParaRPr lang="hu-H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9" y="363713"/>
            <a:ext cx="7076240" cy="375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zabadkézi sokszög 15"/>
          <p:cNvSpPr/>
          <p:nvPr/>
        </p:nvSpPr>
        <p:spPr>
          <a:xfrm>
            <a:off x="7639419" y="3638919"/>
            <a:ext cx="1504581" cy="1504581"/>
          </a:xfrm>
          <a:custGeom>
            <a:avLst/>
            <a:gdLst>
              <a:gd name="connsiteX0" fmla="*/ 0 w 1504581"/>
              <a:gd name="connsiteY0" fmla="*/ 1504581 h 1504581"/>
              <a:gd name="connsiteX1" fmla="*/ 1504581 w 1504581"/>
              <a:gd name="connsiteY1" fmla="*/ 0 h 1504581"/>
              <a:gd name="connsiteX2" fmla="*/ 1504581 w 1504581"/>
              <a:gd name="connsiteY2" fmla="*/ 1504581 h 1504581"/>
              <a:gd name="connsiteX3" fmla="*/ 0 w 1504581"/>
              <a:gd name="connsiteY3" fmla="*/ 1504581 h 150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581" h="1504581">
                <a:moveTo>
                  <a:pt x="0" y="1504581"/>
                </a:moveTo>
                <a:cubicBezTo>
                  <a:pt x="0" y="673624"/>
                  <a:pt x="673624" y="0"/>
                  <a:pt x="1504581" y="0"/>
                </a:cubicBezTo>
                <a:lnTo>
                  <a:pt x="1504581" y="1504581"/>
                </a:lnTo>
                <a:lnTo>
                  <a:pt x="0" y="1504581"/>
                </a:ln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922" tIns="582922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000" b="1" kern="1200" dirty="0"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5962769" y="99173"/>
            <a:ext cx="132957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5000"/>
            </a:pPr>
            <a:r>
              <a:rPr lang="hu-HU" altLang="hu-HU" sz="1200" b="1" dirty="0" smtClean="0">
                <a:solidFill>
                  <a:srgbClr val="C00000"/>
                </a:solidFill>
              </a:rPr>
              <a:t>FELFÜGGESZTVE!</a:t>
            </a:r>
            <a:endParaRPr lang="hu-HU" altLang="hu-H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3350171" y="-1024"/>
            <a:ext cx="2344101" cy="945975"/>
            <a:chOff x="3102056" y="78370"/>
            <a:chExt cx="2344101" cy="945975"/>
          </a:xfrm>
        </p:grpSpPr>
        <p:sp>
          <p:nvSpPr>
            <p:cNvPr id="4" name="Szövegdoboz 3"/>
            <p:cNvSpPr txBox="1"/>
            <p:nvPr/>
          </p:nvSpPr>
          <p:spPr>
            <a:xfrm>
              <a:off x="3102056" y="747346"/>
              <a:ext cx="234410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6" name="Egyenes összekötő 5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églalap 13"/>
          <p:cNvSpPr/>
          <p:nvPr/>
        </p:nvSpPr>
        <p:spPr>
          <a:xfrm>
            <a:off x="-1109644" y="662458"/>
            <a:ext cx="4218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Beruházási hitelek</a:t>
            </a:r>
            <a:endParaRPr lang="hu-H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2450072" y="994448"/>
            <a:ext cx="5751872" cy="2003665"/>
            <a:chOff x="1875066" y="985428"/>
            <a:chExt cx="5460072" cy="2173284"/>
          </a:xfrm>
        </p:grpSpPr>
        <p:grpSp>
          <p:nvGrpSpPr>
            <p:cNvPr id="17" name="Csoportba foglalás 16"/>
            <p:cNvGrpSpPr/>
            <p:nvPr/>
          </p:nvGrpSpPr>
          <p:grpSpPr>
            <a:xfrm rot="1396934">
              <a:off x="5153797" y="1302482"/>
              <a:ext cx="581196" cy="47588"/>
              <a:chOff x="4719076" y="656247"/>
              <a:chExt cx="853338" cy="54492"/>
            </a:xfrm>
          </p:grpSpPr>
          <p:sp>
            <p:nvSpPr>
              <p:cNvPr id="18" name="Egyenes összekötő 9"/>
              <p:cNvSpPr/>
              <p:nvPr/>
            </p:nvSpPr>
            <p:spPr>
              <a:xfrm rot="19457599">
                <a:off x="4719076" y="656247"/>
                <a:ext cx="853338" cy="5449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7246"/>
                    </a:moveTo>
                    <a:lnTo>
                      <a:pt x="853338" y="272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Egyenes összekötő 10"/>
              <p:cNvSpPr/>
              <p:nvPr/>
            </p:nvSpPr>
            <p:spPr>
              <a:xfrm rot="19457599">
                <a:off x="5124412" y="662160"/>
                <a:ext cx="42666" cy="426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hu-HU" sz="500" kern="1200"/>
              </a:p>
            </p:txBody>
          </p:sp>
        </p:grpSp>
        <p:grpSp>
          <p:nvGrpSpPr>
            <p:cNvPr id="20" name="Csoportba foglalás 19"/>
            <p:cNvGrpSpPr/>
            <p:nvPr/>
          </p:nvGrpSpPr>
          <p:grpSpPr>
            <a:xfrm rot="21086079">
              <a:off x="5139160" y="1830279"/>
              <a:ext cx="714241" cy="45719"/>
              <a:chOff x="4719076" y="1154286"/>
              <a:chExt cx="853338" cy="54492"/>
            </a:xfrm>
          </p:grpSpPr>
          <p:sp>
            <p:nvSpPr>
              <p:cNvPr id="21" name="Egyenes összekötő 13"/>
              <p:cNvSpPr/>
              <p:nvPr/>
            </p:nvSpPr>
            <p:spPr>
              <a:xfrm rot="2142401">
                <a:off x="4719076" y="1154286"/>
                <a:ext cx="853338" cy="5449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7246"/>
                    </a:moveTo>
                    <a:lnTo>
                      <a:pt x="853338" y="272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Egyenes összekötő 14"/>
              <p:cNvSpPr/>
              <p:nvPr/>
            </p:nvSpPr>
            <p:spPr>
              <a:xfrm rot="2142401">
                <a:off x="5124412" y="1160199"/>
                <a:ext cx="42666" cy="426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hu-HU" sz="500" kern="1200"/>
              </a:p>
            </p:txBody>
          </p:sp>
        </p:grpSp>
        <p:grpSp>
          <p:nvGrpSpPr>
            <p:cNvPr id="23" name="Csoportba foglalás 22"/>
            <p:cNvGrpSpPr/>
            <p:nvPr/>
          </p:nvGrpSpPr>
          <p:grpSpPr>
            <a:xfrm>
              <a:off x="5230348" y="2845767"/>
              <a:ext cx="579974" cy="45719"/>
              <a:chOff x="4799284" y="2399383"/>
              <a:chExt cx="692923" cy="54492"/>
            </a:xfrm>
          </p:grpSpPr>
          <p:sp>
            <p:nvSpPr>
              <p:cNvPr id="24" name="Egyenes összekötő 21"/>
              <p:cNvSpPr/>
              <p:nvPr/>
            </p:nvSpPr>
            <p:spPr>
              <a:xfrm>
                <a:off x="4799284" y="2399383"/>
                <a:ext cx="692923" cy="5449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7246"/>
                    </a:moveTo>
                    <a:lnTo>
                      <a:pt x="692923" y="272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Egyenes összekötő 22"/>
              <p:cNvSpPr/>
              <p:nvPr/>
            </p:nvSpPr>
            <p:spPr>
              <a:xfrm>
                <a:off x="5128422" y="2409306"/>
                <a:ext cx="34646" cy="346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hu-HU" sz="500" kern="1200"/>
              </a:p>
            </p:txBody>
          </p:sp>
        </p:grpSp>
        <p:grpSp>
          <p:nvGrpSpPr>
            <p:cNvPr id="26" name="Csoportba foglalás 25"/>
            <p:cNvGrpSpPr/>
            <p:nvPr/>
          </p:nvGrpSpPr>
          <p:grpSpPr>
            <a:xfrm>
              <a:off x="3224515" y="1607289"/>
              <a:ext cx="45719" cy="723134"/>
              <a:chOff x="2693267" y="796572"/>
              <a:chExt cx="54492" cy="1018940"/>
            </a:xfrm>
          </p:grpSpPr>
          <p:sp>
            <p:nvSpPr>
              <p:cNvPr id="27" name="Egyenes összekötő 5"/>
              <p:cNvSpPr/>
              <p:nvPr/>
            </p:nvSpPr>
            <p:spPr>
              <a:xfrm rot="18770822">
                <a:off x="2211043" y="1278796"/>
                <a:ext cx="1018940" cy="5449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7246"/>
                    </a:moveTo>
                    <a:lnTo>
                      <a:pt x="1018940" y="272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Egyenes összekötő 6"/>
              <p:cNvSpPr/>
              <p:nvPr/>
            </p:nvSpPr>
            <p:spPr>
              <a:xfrm rot="18770822">
                <a:off x="2695039" y="1280568"/>
                <a:ext cx="50947" cy="509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hu-HU" sz="500" kern="1200"/>
              </a:p>
            </p:txBody>
          </p:sp>
        </p:grpSp>
        <p:grpSp>
          <p:nvGrpSpPr>
            <p:cNvPr id="29" name="Csoportba foglalás 28"/>
            <p:cNvGrpSpPr/>
            <p:nvPr/>
          </p:nvGrpSpPr>
          <p:grpSpPr>
            <a:xfrm>
              <a:off x="3433586" y="2223606"/>
              <a:ext cx="53751" cy="660614"/>
              <a:chOff x="2693267" y="1543630"/>
              <a:chExt cx="54492" cy="1018940"/>
            </a:xfrm>
          </p:grpSpPr>
          <p:sp>
            <p:nvSpPr>
              <p:cNvPr id="30" name="Egyenes összekötő 17"/>
              <p:cNvSpPr/>
              <p:nvPr/>
            </p:nvSpPr>
            <p:spPr>
              <a:xfrm rot="2829178">
                <a:off x="2211043" y="2025854"/>
                <a:ext cx="1018940" cy="5449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7246"/>
                    </a:moveTo>
                    <a:lnTo>
                      <a:pt x="1018940" y="272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Egyenes összekötő 18"/>
              <p:cNvSpPr/>
              <p:nvPr/>
            </p:nvSpPr>
            <p:spPr>
              <a:xfrm rot="2829178">
                <a:off x="2695039" y="2027627"/>
                <a:ext cx="50947" cy="509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hu-HU" sz="500" kern="1200"/>
              </a:p>
            </p:txBody>
          </p:sp>
        </p:grpSp>
        <p:grpSp>
          <p:nvGrpSpPr>
            <p:cNvPr id="32" name="Csoportba foglalás 31"/>
            <p:cNvGrpSpPr/>
            <p:nvPr/>
          </p:nvGrpSpPr>
          <p:grpSpPr>
            <a:xfrm>
              <a:off x="1875066" y="1872837"/>
              <a:ext cx="1400273" cy="558236"/>
              <a:chOff x="641742" y="1246494"/>
              <a:chExt cx="1732309" cy="866154"/>
            </a:xfrm>
          </p:grpSpPr>
          <p:sp>
            <p:nvSpPr>
              <p:cNvPr id="33" name="Lekerekített téglalap 32"/>
              <p:cNvSpPr/>
              <p:nvPr/>
            </p:nvSpPr>
            <p:spPr>
              <a:xfrm>
                <a:off x="641742" y="1246494"/>
                <a:ext cx="1732309" cy="866154"/>
              </a:xfrm>
              <a:prstGeom prst="roundRect">
                <a:avLst>
                  <a:gd name="adj" fmla="val 10000"/>
                </a:avLst>
              </a:prstGeom>
              <a:solidFill>
                <a:srgbClr val="F0E8E8"/>
              </a:solidFill>
              <a:ln>
                <a:solidFill>
                  <a:srgbClr val="A12332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Lekerekített téglalap 4"/>
              <p:cNvSpPr/>
              <p:nvPr/>
            </p:nvSpPr>
            <p:spPr>
              <a:xfrm>
                <a:off x="667111" y="1271863"/>
                <a:ext cx="1681571" cy="8154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100" kern="1200" dirty="0" smtClean="0">
                    <a:solidFill>
                      <a:schemeClr val="tx1"/>
                    </a:solidFill>
                  </a:rPr>
                  <a:t>Beruházás</a:t>
                </a:r>
                <a:endParaRPr lang="hu-HU" sz="11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Csoportba foglalás 34"/>
            <p:cNvGrpSpPr/>
            <p:nvPr/>
          </p:nvGrpSpPr>
          <p:grpSpPr>
            <a:xfrm>
              <a:off x="3716699" y="1224643"/>
              <a:ext cx="1502772" cy="509707"/>
              <a:chOff x="3066974" y="499435"/>
              <a:chExt cx="1732309" cy="866154"/>
            </a:xfrm>
          </p:grpSpPr>
          <p:sp>
            <p:nvSpPr>
              <p:cNvPr id="36" name="Lekerekített téglalap 35"/>
              <p:cNvSpPr/>
              <p:nvPr/>
            </p:nvSpPr>
            <p:spPr>
              <a:xfrm>
                <a:off x="3066974" y="499435"/>
                <a:ext cx="1732309" cy="866154"/>
              </a:xfrm>
              <a:prstGeom prst="roundRect">
                <a:avLst>
                  <a:gd name="adj" fmla="val 10000"/>
                </a:avLst>
              </a:prstGeom>
              <a:solidFill>
                <a:srgbClr val="F0E8E8"/>
              </a:solidFill>
              <a:ln>
                <a:solidFill>
                  <a:srgbClr val="A12332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Lekerekített téglalap 8"/>
              <p:cNvSpPr/>
              <p:nvPr/>
            </p:nvSpPr>
            <p:spPr>
              <a:xfrm>
                <a:off x="3092343" y="524804"/>
                <a:ext cx="1681571" cy="8154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100" kern="1200" dirty="0" smtClean="0">
                    <a:solidFill>
                      <a:schemeClr val="tx1"/>
                    </a:solidFill>
                  </a:rPr>
                  <a:t>Ingatlan célú beruházás</a:t>
                </a:r>
                <a:endParaRPr lang="hu-HU" sz="11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Csoportba foglalás 37"/>
            <p:cNvGrpSpPr/>
            <p:nvPr/>
          </p:nvGrpSpPr>
          <p:grpSpPr>
            <a:xfrm>
              <a:off x="5863968" y="985428"/>
              <a:ext cx="1449936" cy="614703"/>
              <a:chOff x="5492207" y="1397"/>
              <a:chExt cx="1732309" cy="866154"/>
            </a:xfrm>
          </p:grpSpPr>
          <p:sp>
            <p:nvSpPr>
              <p:cNvPr id="39" name="Lekerekített téglalap 38"/>
              <p:cNvSpPr/>
              <p:nvPr/>
            </p:nvSpPr>
            <p:spPr>
              <a:xfrm>
                <a:off x="5492207" y="1397"/>
                <a:ext cx="1732309" cy="866154"/>
              </a:xfrm>
              <a:prstGeom prst="roundRect">
                <a:avLst>
                  <a:gd name="adj" fmla="val 10000"/>
                </a:avLst>
              </a:prstGeom>
              <a:solidFill>
                <a:srgbClr val="F0E8E8"/>
              </a:solidFill>
              <a:ln>
                <a:solidFill>
                  <a:srgbClr val="A12332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Lekerekített téglalap 12"/>
              <p:cNvSpPr/>
              <p:nvPr/>
            </p:nvSpPr>
            <p:spPr>
              <a:xfrm>
                <a:off x="5517576" y="26766"/>
                <a:ext cx="1681571" cy="8154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100" kern="1200" dirty="0" smtClean="0">
                    <a:solidFill>
                      <a:schemeClr val="tx1"/>
                    </a:solidFill>
                  </a:rPr>
                  <a:t>Vásárlás → adásvételi szerződés szerinti utolsó vételárrész, a vételár nettó 80% finanszírozható</a:t>
                </a:r>
                <a:endParaRPr lang="hu-HU" sz="11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Csoportba foglalás 40"/>
            <p:cNvGrpSpPr/>
            <p:nvPr/>
          </p:nvGrpSpPr>
          <p:grpSpPr>
            <a:xfrm>
              <a:off x="5863968" y="1763651"/>
              <a:ext cx="1449936" cy="614703"/>
              <a:chOff x="5492207" y="997474"/>
              <a:chExt cx="1732309" cy="866154"/>
            </a:xfrm>
          </p:grpSpPr>
          <p:sp>
            <p:nvSpPr>
              <p:cNvPr id="42" name="Lekerekített téglalap 41"/>
              <p:cNvSpPr/>
              <p:nvPr/>
            </p:nvSpPr>
            <p:spPr>
              <a:xfrm>
                <a:off x="5492207" y="997474"/>
                <a:ext cx="1732309" cy="866154"/>
              </a:xfrm>
              <a:prstGeom prst="roundRect">
                <a:avLst>
                  <a:gd name="adj" fmla="val 10000"/>
                </a:avLst>
              </a:prstGeom>
              <a:solidFill>
                <a:srgbClr val="F0E8E8"/>
              </a:solidFill>
              <a:ln>
                <a:solidFill>
                  <a:srgbClr val="A12332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Lekerekített téglalap 16"/>
              <p:cNvSpPr/>
              <p:nvPr/>
            </p:nvSpPr>
            <p:spPr>
              <a:xfrm>
                <a:off x="5517576" y="1022843"/>
                <a:ext cx="1681571" cy="8154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100" kern="1200" dirty="0" smtClean="0">
                    <a:solidFill>
                      <a:schemeClr val="tx1"/>
                    </a:solidFill>
                  </a:rPr>
                  <a:t>Építés, bővítés, felújítás→ </a:t>
                </a:r>
                <a:r>
                  <a:rPr lang="hu-HU" sz="1100" kern="1200" dirty="0" err="1" smtClean="0">
                    <a:solidFill>
                      <a:schemeClr val="tx1"/>
                    </a:solidFill>
                  </a:rPr>
                  <a:t>validált</a:t>
                </a:r>
                <a:r>
                  <a:rPr lang="hu-HU" sz="1100" kern="1200" dirty="0" smtClean="0">
                    <a:solidFill>
                      <a:schemeClr val="tx1"/>
                    </a:solidFill>
                  </a:rPr>
                  <a:t> költségvetés szerinti nettó ár 80%-a finanszírozható</a:t>
                </a:r>
                <a:endParaRPr lang="hu-HU" sz="11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Csoportba foglalás 43"/>
            <p:cNvGrpSpPr/>
            <p:nvPr/>
          </p:nvGrpSpPr>
          <p:grpSpPr>
            <a:xfrm>
              <a:off x="3716699" y="2636960"/>
              <a:ext cx="1502772" cy="509707"/>
              <a:chOff x="3066974" y="1993552"/>
              <a:chExt cx="1732309" cy="866154"/>
            </a:xfrm>
          </p:grpSpPr>
          <p:sp>
            <p:nvSpPr>
              <p:cNvPr id="45" name="Lekerekített téglalap 44"/>
              <p:cNvSpPr/>
              <p:nvPr/>
            </p:nvSpPr>
            <p:spPr>
              <a:xfrm>
                <a:off x="3066974" y="1993552"/>
                <a:ext cx="1732309" cy="866154"/>
              </a:xfrm>
              <a:prstGeom prst="roundRect">
                <a:avLst>
                  <a:gd name="adj" fmla="val 10000"/>
                </a:avLst>
              </a:prstGeom>
              <a:solidFill>
                <a:srgbClr val="F0E8E8"/>
              </a:solidFill>
              <a:ln>
                <a:solidFill>
                  <a:srgbClr val="A12332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Lekerekített téglalap 20"/>
              <p:cNvSpPr/>
              <p:nvPr/>
            </p:nvSpPr>
            <p:spPr>
              <a:xfrm>
                <a:off x="3092343" y="2018921"/>
                <a:ext cx="1681571" cy="8154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100" kern="1200" dirty="0" smtClean="0">
                    <a:solidFill>
                      <a:schemeClr val="tx1"/>
                    </a:solidFill>
                  </a:rPr>
                  <a:t>eszközbeszerzés</a:t>
                </a:r>
                <a:endParaRPr lang="hu-HU" sz="11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Csoportba foglalás 46"/>
            <p:cNvGrpSpPr/>
            <p:nvPr/>
          </p:nvGrpSpPr>
          <p:grpSpPr>
            <a:xfrm>
              <a:off x="5885202" y="2544009"/>
              <a:ext cx="1449936" cy="614703"/>
              <a:chOff x="5492207" y="1993552"/>
              <a:chExt cx="1732309" cy="866154"/>
            </a:xfrm>
          </p:grpSpPr>
          <p:sp>
            <p:nvSpPr>
              <p:cNvPr id="48" name="Lekerekített téglalap 47"/>
              <p:cNvSpPr/>
              <p:nvPr/>
            </p:nvSpPr>
            <p:spPr>
              <a:xfrm>
                <a:off x="5492207" y="1993552"/>
                <a:ext cx="1732309" cy="866154"/>
              </a:xfrm>
              <a:prstGeom prst="roundRect">
                <a:avLst>
                  <a:gd name="adj" fmla="val 10000"/>
                </a:avLst>
              </a:prstGeom>
              <a:solidFill>
                <a:srgbClr val="F0E8E8"/>
              </a:solidFill>
              <a:ln>
                <a:solidFill>
                  <a:srgbClr val="A12332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Lekerekített téglalap 24"/>
              <p:cNvSpPr/>
              <p:nvPr/>
            </p:nvSpPr>
            <p:spPr>
              <a:xfrm>
                <a:off x="5517576" y="2018921"/>
                <a:ext cx="1681571" cy="8154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100" kern="1200" dirty="0" smtClean="0">
                    <a:solidFill>
                      <a:schemeClr val="tx1"/>
                    </a:solidFill>
                  </a:rPr>
                  <a:t>Számla nettó összegének 80%-a finanszírozható</a:t>
                </a:r>
              </a:p>
            </p:txBody>
          </p:sp>
        </p:grpSp>
      </p:grpSp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2513324424"/>
              </p:ext>
            </p:extLst>
          </p:nvPr>
        </p:nvGraphicFramePr>
        <p:xfrm>
          <a:off x="1852929" y="3066449"/>
          <a:ext cx="8677165" cy="218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3" name="Szabadkézi sokszög 52"/>
          <p:cNvSpPr/>
          <p:nvPr/>
        </p:nvSpPr>
        <p:spPr>
          <a:xfrm>
            <a:off x="0" y="3638919"/>
            <a:ext cx="1504581" cy="1504581"/>
          </a:xfrm>
          <a:custGeom>
            <a:avLst/>
            <a:gdLst>
              <a:gd name="connsiteX0" fmla="*/ 0 w 1504581"/>
              <a:gd name="connsiteY0" fmla="*/ 1504581 h 1504581"/>
              <a:gd name="connsiteX1" fmla="*/ 1504581 w 1504581"/>
              <a:gd name="connsiteY1" fmla="*/ 0 h 1504581"/>
              <a:gd name="connsiteX2" fmla="*/ 1504581 w 1504581"/>
              <a:gd name="connsiteY2" fmla="*/ 1504581 h 1504581"/>
              <a:gd name="connsiteX3" fmla="*/ 0 w 1504581"/>
              <a:gd name="connsiteY3" fmla="*/ 1504581 h 150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581" h="1504581">
                <a:moveTo>
                  <a:pt x="0" y="0"/>
                </a:moveTo>
                <a:cubicBezTo>
                  <a:pt x="830957" y="0"/>
                  <a:pt x="1504581" y="673624"/>
                  <a:pt x="1504581" y="1504581"/>
                </a:cubicBezTo>
                <a:lnTo>
                  <a:pt x="0" y="15045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582922" rIns="582922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000" b="1" kern="12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Kép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1" y="1153508"/>
            <a:ext cx="558425" cy="558425"/>
          </a:xfrm>
          <a:prstGeom prst="rect">
            <a:avLst/>
          </a:prstGeom>
        </p:spPr>
      </p:pic>
      <p:sp>
        <p:nvSpPr>
          <p:cNvPr id="55" name="Szövegdoboz 54"/>
          <p:cNvSpPr txBox="1"/>
          <p:nvPr/>
        </p:nvSpPr>
        <p:spPr>
          <a:xfrm>
            <a:off x="80441" y="1688078"/>
            <a:ext cx="2067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100" dirty="0" smtClean="0"/>
              <a:t>Közjegyzői okirat minden esetben</a:t>
            </a:r>
          </a:p>
          <a:p>
            <a:pPr algn="just"/>
            <a:r>
              <a:rPr lang="hu-HU" sz="1100" dirty="0"/>
              <a:t>s</a:t>
            </a:r>
            <a:r>
              <a:rPr lang="hu-HU" sz="1100" dirty="0" smtClean="0"/>
              <a:t>zükséges!</a:t>
            </a:r>
          </a:p>
          <a:p>
            <a:pPr algn="just"/>
            <a:endParaRPr lang="hu-HU" sz="1100" dirty="0"/>
          </a:p>
          <a:p>
            <a:pPr algn="just"/>
            <a:r>
              <a:rPr lang="hu-HU" sz="1100" dirty="0" smtClean="0"/>
              <a:t>Személygépjárműveket egyik termék eseténen sem tudunk finanszírozni,</a:t>
            </a:r>
          </a:p>
          <a:p>
            <a:pPr algn="just"/>
            <a:r>
              <a:rPr lang="hu-HU" sz="1100" dirty="0" smtClean="0"/>
              <a:t>Haszongépjárműveket egyedileg vizsgálunk, de arra elsődleges termék a lízing.  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27842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369597" y="1226920"/>
            <a:ext cx="2464594" cy="688507"/>
          </a:xfrm>
        </p:spPr>
        <p:txBody>
          <a:bodyPr/>
          <a:lstStyle/>
          <a:p>
            <a:r>
              <a:rPr lang="hu-HU" dirty="0"/>
              <a:t>Ingatlan beruházás vagy gépbeszerzés? – </a:t>
            </a:r>
            <a:r>
              <a:rPr lang="hu-HU" dirty="0" smtClean="0"/>
              <a:t>Beruházási hitelek</a:t>
            </a:r>
            <a:endParaRPr lang="hu-HU" dirty="0"/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686" y="605781"/>
            <a:ext cx="5767316" cy="434072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7528679" y="328782"/>
            <a:ext cx="132957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5000"/>
            </a:pPr>
            <a:r>
              <a:rPr lang="hu-HU" altLang="hu-HU" sz="1200" b="1" dirty="0" smtClean="0">
                <a:solidFill>
                  <a:srgbClr val="C00000"/>
                </a:solidFill>
              </a:rPr>
              <a:t>FELFÜGGESZTVE!</a:t>
            </a:r>
            <a:endParaRPr lang="hu-HU" altLang="hu-H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7738946" y="143784"/>
            <a:ext cx="1504581" cy="1248285"/>
            <a:chOff x="3102056" y="90301"/>
            <a:chExt cx="2344101" cy="934044"/>
          </a:xfrm>
        </p:grpSpPr>
        <p:sp>
          <p:nvSpPr>
            <p:cNvPr id="4" name="Szövegdoboz 3"/>
            <p:cNvSpPr txBox="1"/>
            <p:nvPr/>
          </p:nvSpPr>
          <p:spPr>
            <a:xfrm>
              <a:off x="3102056" y="747346"/>
              <a:ext cx="234410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272" y="90301"/>
              <a:ext cx="1272804" cy="657045"/>
            </a:xfrm>
            <a:prstGeom prst="rect">
              <a:avLst/>
            </a:prstGeom>
          </p:spPr>
        </p:pic>
        <p:cxnSp>
          <p:nvCxnSpPr>
            <p:cNvPr id="6" name="Egyenes összekötő 5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258996453"/>
              </p:ext>
            </p:extLst>
          </p:nvPr>
        </p:nvGraphicFramePr>
        <p:xfrm>
          <a:off x="289808" y="457200"/>
          <a:ext cx="7449138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ím 1"/>
          <p:cNvSpPr txBox="1">
            <a:spLocks/>
          </p:cNvSpPr>
          <p:nvPr/>
        </p:nvSpPr>
        <p:spPr>
          <a:xfrm>
            <a:off x="1127996" y="0"/>
            <a:ext cx="8791575" cy="454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 smtClean="0">
                <a:solidFill>
                  <a:srgbClr val="A12332"/>
                </a:solidFill>
              </a:rPr>
              <a:t>Változások a kisvállalati hitelezésben</a:t>
            </a:r>
            <a:endParaRPr lang="hu-HU" sz="3200" b="1" dirty="0">
              <a:solidFill>
                <a:srgbClr val="A12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7738946" y="143784"/>
            <a:ext cx="1504581" cy="1248285"/>
            <a:chOff x="3102056" y="90301"/>
            <a:chExt cx="2344101" cy="934044"/>
          </a:xfrm>
        </p:grpSpPr>
        <p:sp>
          <p:nvSpPr>
            <p:cNvPr id="4" name="Szövegdoboz 3"/>
            <p:cNvSpPr txBox="1"/>
            <p:nvPr/>
          </p:nvSpPr>
          <p:spPr>
            <a:xfrm>
              <a:off x="3102056" y="747346"/>
              <a:ext cx="234410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272" y="90301"/>
              <a:ext cx="1272804" cy="657045"/>
            </a:xfrm>
            <a:prstGeom prst="rect">
              <a:avLst/>
            </a:prstGeom>
          </p:spPr>
        </p:pic>
        <p:cxnSp>
          <p:nvCxnSpPr>
            <p:cNvPr id="6" name="Egyenes összekötő 5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ím 1"/>
          <p:cNvSpPr txBox="1">
            <a:spLocks/>
          </p:cNvSpPr>
          <p:nvPr/>
        </p:nvSpPr>
        <p:spPr>
          <a:xfrm>
            <a:off x="1844911" y="221914"/>
            <a:ext cx="6400669" cy="7680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 smtClean="0">
                <a:solidFill>
                  <a:srgbClr val="A12332"/>
                </a:solidFill>
              </a:rPr>
              <a:t>Széchenyi Kártya Program</a:t>
            </a:r>
            <a:br>
              <a:rPr lang="hu-HU" sz="3200" b="1" dirty="0" smtClean="0">
                <a:solidFill>
                  <a:srgbClr val="A12332"/>
                </a:solidFill>
              </a:rPr>
            </a:br>
            <a:r>
              <a:rPr lang="hu-HU" sz="2000" b="1" i="1" dirty="0" smtClean="0">
                <a:solidFill>
                  <a:srgbClr val="A12332"/>
                </a:solidFill>
              </a:rPr>
              <a:t>Az ÚJ átmeneti támogatású hiteltermékek közös jellemzői</a:t>
            </a:r>
            <a:endParaRPr lang="hu-HU" sz="2000" b="1" i="1" dirty="0">
              <a:solidFill>
                <a:srgbClr val="A12332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82903973"/>
              </p:ext>
            </p:extLst>
          </p:nvPr>
        </p:nvGraphicFramePr>
        <p:xfrm>
          <a:off x="212069" y="1527717"/>
          <a:ext cx="8681593" cy="327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069" y="151220"/>
            <a:ext cx="1295086" cy="124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7738947" y="0"/>
            <a:ext cx="1405054" cy="1392069"/>
            <a:chOff x="3102056" y="90301"/>
            <a:chExt cx="2344101" cy="934044"/>
          </a:xfrm>
        </p:grpSpPr>
        <p:sp>
          <p:nvSpPr>
            <p:cNvPr id="4" name="Szövegdoboz 3"/>
            <p:cNvSpPr txBox="1"/>
            <p:nvPr/>
          </p:nvSpPr>
          <p:spPr>
            <a:xfrm>
              <a:off x="3102056" y="747346"/>
              <a:ext cx="234410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272" y="90301"/>
              <a:ext cx="1272804" cy="657045"/>
            </a:xfrm>
            <a:prstGeom prst="rect">
              <a:avLst/>
            </a:prstGeom>
          </p:spPr>
        </p:pic>
        <p:cxnSp>
          <p:nvCxnSpPr>
            <p:cNvPr id="6" name="Egyenes összekötő 5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69" y="151220"/>
            <a:ext cx="1295086" cy="1242565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01198610"/>
              </p:ext>
            </p:extLst>
          </p:nvPr>
        </p:nvGraphicFramePr>
        <p:xfrm>
          <a:off x="212069" y="1416438"/>
          <a:ext cx="8829739" cy="3719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Cím 1"/>
          <p:cNvSpPr txBox="1">
            <a:spLocks/>
          </p:cNvSpPr>
          <p:nvPr/>
        </p:nvSpPr>
        <p:spPr>
          <a:xfrm>
            <a:off x="1657350" y="306635"/>
            <a:ext cx="6397010" cy="9317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 smtClean="0">
                <a:solidFill>
                  <a:srgbClr val="C00000"/>
                </a:solidFill>
              </a:rPr>
              <a:t>Széchenyi Kártya Program</a:t>
            </a:r>
            <a:r>
              <a:rPr lang="hu-HU" sz="3200" b="1" dirty="0" smtClean="0">
                <a:solidFill>
                  <a:srgbClr val="C00000"/>
                </a:solidFill>
              </a:rPr>
              <a:t/>
            </a:r>
            <a:br>
              <a:rPr lang="hu-HU" sz="3200" b="1" dirty="0" smtClean="0">
                <a:solidFill>
                  <a:srgbClr val="C00000"/>
                </a:solidFill>
              </a:rPr>
            </a:br>
            <a:r>
              <a:rPr lang="hu-HU" sz="1800" b="1" i="1" dirty="0" smtClean="0">
                <a:solidFill>
                  <a:srgbClr val="C00000"/>
                </a:solidFill>
              </a:rPr>
              <a:t>Az ÚJ átmeneti támogatású hiteltermékekkel kapcsolatos fogalmak</a:t>
            </a:r>
            <a:endParaRPr lang="hu-HU" sz="1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2" y="118633"/>
            <a:ext cx="1343136" cy="106470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0" y="842923"/>
            <a:ext cx="7433796" cy="33684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679"/>
            <a:ext cx="1463040" cy="75496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279988"/>
            <a:ext cx="3771900" cy="679771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5373302" y="4188987"/>
            <a:ext cx="37706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i="1" dirty="0" smtClean="0"/>
              <a:t>* Átmeneti </a:t>
            </a:r>
            <a:r>
              <a:rPr lang="hu-HU" sz="1000" i="1" dirty="0"/>
              <a:t>jogcím esetén a hitel összege - kellően indokolt esetekben, a kedvezményezett likviditási szükségletre vonatkozó nyilatkozata alapján - megnövelhető, hogy fedezni tudja kkv-k esetében a következő - a hitelnyújtás időpontjától számított - 18 hónap likviditási </a:t>
            </a:r>
            <a:r>
              <a:rPr lang="hu-HU" sz="1000" i="1" dirty="0" smtClean="0"/>
              <a:t>szükségletét</a:t>
            </a:r>
            <a:endParaRPr lang="hu-HU" sz="1000" i="1" dirty="0"/>
          </a:p>
          <a:p>
            <a:r>
              <a:rPr lang="hu-HU" sz="1000" i="1" dirty="0" smtClean="0"/>
              <a:t>** Kiemelt ágazatok (főtevékenység alapján):</a:t>
            </a:r>
            <a:endParaRPr lang="hu-HU" sz="1000" i="1" dirty="0"/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1737360" y="3485"/>
            <a:ext cx="7258050" cy="655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 smtClean="0">
                <a:solidFill>
                  <a:srgbClr val="A12332"/>
                </a:solidFill>
              </a:rPr>
              <a:t>Széchenyi Kártya Program</a:t>
            </a:r>
            <a:br>
              <a:rPr lang="hu-HU" sz="2400" b="1" dirty="0" smtClean="0">
                <a:solidFill>
                  <a:srgbClr val="A12332"/>
                </a:solidFill>
              </a:rPr>
            </a:br>
            <a:r>
              <a:rPr lang="hu-HU" sz="2000" b="1" i="1" dirty="0" smtClean="0">
                <a:solidFill>
                  <a:srgbClr val="A12332"/>
                </a:solidFill>
              </a:rPr>
              <a:t>Az ÚJ átmeneti támogatású hiteltermékek fő jellemzői termékenként 1/1</a:t>
            </a:r>
            <a:endParaRPr lang="hu-HU" sz="2000" b="1" i="1" dirty="0">
              <a:solidFill>
                <a:srgbClr val="A12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1"/>
          <p:cNvSpPr>
            <a:spLocks noGrp="1"/>
          </p:cNvSpPr>
          <p:nvPr>
            <p:ph type="pic" sz="quarter" idx="19"/>
          </p:nvPr>
        </p:nvSpPr>
        <p:spPr>
          <a:xfrm>
            <a:off x="6209273" y="1355151"/>
            <a:ext cx="2943414" cy="1347703"/>
          </a:xfrm>
        </p:spPr>
      </p:sp>
      <p:sp>
        <p:nvSpPr>
          <p:cNvPr id="3" name="Kép helye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Kép helye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Kép helye 4"/>
          <p:cNvSpPr>
            <a:spLocks noGrp="1"/>
          </p:cNvSpPr>
          <p:nvPr>
            <p:ph type="pic" sz="quarter" idx="16"/>
          </p:nvPr>
        </p:nvSpPr>
        <p:spPr>
          <a:xfrm>
            <a:off x="0" y="1366310"/>
            <a:ext cx="2278855" cy="1350698"/>
          </a:xfrm>
        </p:spPr>
      </p:sp>
      <p:sp>
        <p:nvSpPr>
          <p:cNvPr id="6" name="Kép helye 5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7" name="Szöveg helye 6"/>
          <p:cNvSpPr>
            <a:spLocks noGrp="1"/>
          </p:cNvSpPr>
          <p:nvPr>
            <p:ph type="body" sz="quarter" idx="10"/>
          </p:nvPr>
        </p:nvSpPr>
        <p:spPr>
          <a:xfrm>
            <a:off x="2447232" y="597084"/>
            <a:ext cx="5537779" cy="376750"/>
          </a:xfrm>
        </p:spPr>
        <p:txBody>
          <a:bodyPr/>
          <a:lstStyle/>
          <a:p>
            <a:r>
              <a:rPr lang="hu-HU" dirty="0" smtClean="0"/>
              <a:t>Bemutatkozás </a:t>
            </a:r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2"/>
          </p:nvPr>
        </p:nvSpPr>
        <p:spPr>
          <a:xfrm>
            <a:off x="137524" y="1664562"/>
            <a:ext cx="1570372" cy="766763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232834"/>
              </a:buClr>
              <a:buNone/>
            </a:pPr>
            <a:r>
              <a:rPr lang="hu-HU" sz="2000" dirty="0"/>
              <a:t>Szakértő csapat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3"/>
          </p:nvPr>
        </p:nvSpPr>
        <p:spPr>
          <a:xfrm>
            <a:off x="4777329" y="1706565"/>
            <a:ext cx="1653673" cy="766763"/>
          </a:xfrm>
        </p:spPr>
        <p:txBody>
          <a:bodyPr>
            <a:noAutofit/>
          </a:bodyPr>
          <a:lstStyle/>
          <a:p>
            <a:pPr algn="ctr">
              <a:buClr>
                <a:srgbClr val="232834"/>
              </a:buClr>
            </a:pPr>
            <a:r>
              <a:rPr lang="hu-HU" sz="2000" dirty="0"/>
              <a:t>Gyors előminősítés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4"/>
          </p:nvPr>
        </p:nvSpPr>
        <p:spPr>
          <a:xfrm>
            <a:off x="2591655" y="1706566"/>
            <a:ext cx="1570372" cy="766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dirty="0" smtClean="0"/>
              <a:t>Országos lefedettség </a:t>
            </a:r>
            <a:endParaRPr lang="hu-HU" sz="2000" dirty="0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5"/>
          </p:nvPr>
        </p:nvSpPr>
        <p:spPr>
          <a:xfrm>
            <a:off x="7305182" y="1706564"/>
            <a:ext cx="1570372" cy="766763"/>
          </a:xfrm>
        </p:spPr>
        <p:txBody>
          <a:bodyPr vert="horz" lIns="68579" tIns="34289" rIns="68579" bIns="34289" rtlCol="0">
            <a:noAutofit/>
          </a:bodyPr>
          <a:lstStyle/>
          <a:p>
            <a:pPr marL="0" indent="0" algn="ctr">
              <a:buNone/>
            </a:pPr>
            <a:r>
              <a:rPr lang="hu-HU" sz="2000" dirty="0"/>
              <a:t>Agrár szakértelem</a:t>
            </a:r>
          </a:p>
        </p:txBody>
      </p:sp>
      <p:sp>
        <p:nvSpPr>
          <p:cNvPr id="13" name="Kép helye 12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4" name="Kép helye 13"/>
          <p:cNvSpPr>
            <a:spLocks noGrp="1"/>
          </p:cNvSpPr>
          <p:nvPr>
            <p:ph type="pic" sz="quarter" idx="22"/>
          </p:nvPr>
        </p:nvSpPr>
        <p:spPr>
          <a:xfrm>
            <a:off x="1050234" y="487747"/>
            <a:ext cx="1343025" cy="497245"/>
          </a:xfrm>
        </p:spPr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18" y="2983312"/>
            <a:ext cx="932771" cy="932771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4" y="2995271"/>
            <a:ext cx="837599" cy="837599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26" y="3103412"/>
            <a:ext cx="1129889" cy="691769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92" y="2983312"/>
            <a:ext cx="918419" cy="956687"/>
          </a:xfrm>
          <a:prstGeom prst="rect">
            <a:avLst/>
          </a:prstGeom>
        </p:spPr>
      </p:pic>
      <p:cxnSp>
        <p:nvCxnSpPr>
          <p:cNvPr id="37" name="Egyenes összekötő nyíllal 36"/>
          <p:cNvCxnSpPr/>
          <p:nvPr/>
        </p:nvCxnSpPr>
        <p:spPr>
          <a:xfrm>
            <a:off x="3082103" y="3197203"/>
            <a:ext cx="12789" cy="28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>
            <a:off x="3349814" y="3173908"/>
            <a:ext cx="12789" cy="28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>
            <a:off x="3269138" y="3363508"/>
            <a:ext cx="12789" cy="28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>
            <a:off x="3604736" y="3030034"/>
            <a:ext cx="12789" cy="28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>
            <a:off x="3512336" y="3305422"/>
            <a:ext cx="12789" cy="28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>
            <a:off x="3670804" y="3197203"/>
            <a:ext cx="12789" cy="28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>
            <a:off x="3106616" y="3363508"/>
            <a:ext cx="12789" cy="28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Csoportba foglalás 46"/>
          <p:cNvGrpSpPr/>
          <p:nvPr/>
        </p:nvGrpSpPr>
        <p:grpSpPr>
          <a:xfrm>
            <a:off x="3376841" y="3916083"/>
            <a:ext cx="2344101" cy="1130641"/>
            <a:chOff x="3102056" y="78370"/>
            <a:chExt cx="2344101" cy="1130641"/>
          </a:xfrm>
        </p:grpSpPr>
        <p:sp>
          <p:nvSpPr>
            <p:cNvPr id="48" name="Szövegdoboz 47"/>
            <p:cNvSpPr txBox="1"/>
            <p:nvPr/>
          </p:nvSpPr>
          <p:spPr>
            <a:xfrm>
              <a:off x="3102056" y="747346"/>
              <a:ext cx="2344101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  <a:p>
              <a:pPr algn="ctr"/>
              <a:r>
                <a:rPr lang="hu-HU" sz="1200" dirty="0" smtClean="0"/>
                <a:t>Oktatás</a:t>
              </a:r>
              <a:endParaRPr lang="hu-HU" sz="1200" dirty="0"/>
            </a:p>
          </p:txBody>
        </p:sp>
        <p:pic>
          <p:nvPicPr>
            <p:cNvPr id="49" name="Kép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50" name="Egyenes összekötő 49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28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2" y="118633"/>
            <a:ext cx="1343136" cy="106470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679"/>
            <a:ext cx="1463040" cy="754966"/>
          </a:xfrm>
          <a:prstGeom prst="rect">
            <a:avLst/>
          </a:prstGeom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1463040" y="-4637"/>
            <a:ext cx="7315200" cy="655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 smtClean="0">
                <a:solidFill>
                  <a:srgbClr val="A12332"/>
                </a:solidFill>
              </a:rPr>
              <a:t>Széchenyi Kártya Program</a:t>
            </a:r>
            <a:br>
              <a:rPr lang="hu-HU" sz="2400" b="1" dirty="0" smtClean="0">
                <a:solidFill>
                  <a:srgbClr val="A12332"/>
                </a:solidFill>
              </a:rPr>
            </a:br>
            <a:r>
              <a:rPr lang="hu-HU" sz="2000" b="1" i="1" dirty="0" smtClean="0">
                <a:solidFill>
                  <a:srgbClr val="A12332"/>
                </a:solidFill>
              </a:rPr>
              <a:t>Az ÚJ átmeneti támogatású hiteltermékek fő jellemzői termékenként 1/2</a:t>
            </a:r>
            <a:endParaRPr lang="hu-HU" sz="2000" b="1" i="1" dirty="0">
              <a:solidFill>
                <a:srgbClr val="A12332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701" y="1011890"/>
            <a:ext cx="7705857" cy="376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2" y="118633"/>
            <a:ext cx="1343136" cy="106470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679"/>
            <a:ext cx="1463040" cy="754966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2270307" y="118633"/>
            <a:ext cx="5570674" cy="7680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 smtClean="0">
                <a:solidFill>
                  <a:srgbClr val="C00000"/>
                </a:solidFill>
              </a:rPr>
              <a:t>Széchenyi Kártya Program</a:t>
            </a:r>
            <a:br>
              <a:rPr lang="hu-HU" sz="2400" b="1" dirty="0" smtClean="0">
                <a:solidFill>
                  <a:srgbClr val="C00000"/>
                </a:solidFill>
              </a:rPr>
            </a:br>
            <a:r>
              <a:rPr lang="hu-HU" sz="1800" b="1" i="1" dirty="0" smtClean="0">
                <a:solidFill>
                  <a:srgbClr val="C00000"/>
                </a:solidFill>
              </a:rPr>
              <a:t>Széchenyi beruházási hitel PLUSZ egyéb jellemzői</a:t>
            </a:r>
            <a:endParaRPr lang="hu-HU" sz="1800" b="1" i="1" dirty="0">
              <a:solidFill>
                <a:srgbClr val="C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088" y="1049127"/>
            <a:ext cx="7453634" cy="324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2" y="118633"/>
            <a:ext cx="1343136" cy="106470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679"/>
            <a:ext cx="1463040" cy="754966"/>
          </a:xfrm>
          <a:prstGeom prst="rect">
            <a:avLst/>
          </a:prstGeo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2121717" y="118633"/>
            <a:ext cx="5650684" cy="7680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 smtClean="0">
                <a:solidFill>
                  <a:srgbClr val="C00000"/>
                </a:solidFill>
              </a:rPr>
              <a:t>Széchenyi Kártya Program</a:t>
            </a:r>
            <a:r>
              <a:rPr lang="hu-HU" sz="3200" b="1" dirty="0" smtClean="0">
                <a:solidFill>
                  <a:srgbClr val="C00000"/>
                </a:solidFill>
              </a:rPr>
              <a:t/>
            </a:r>
            <a:br>
              <a:rPr lang="hu-HU" sz="3200" b="1" dirty="0" smtClean="0">
                <a:solidFill>
                  <a:srgbClr val="C00000"/>
                </a:solidFill>
              </a:rPr>
            </a:br>
            <a:r>
              <a:rPr lang="hu-HU" sz="1800" b="1" i="1" dirty="0" smtClean="0">
                <a:solidFill>
                  <a:srgbClr val="C00000"/>
                </a:solidFill>
              </a:rPr>
              <a:t>ÚJ átmeneti támogatású hiteltermékek kondíciói</a:t>
            </a:r>
            <a:endParaRPr lang="hu-HU" sz="1800" b="1" i="1" dirty="0">
              <a:solidFill>
                <a:srgbClr val="C0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590" y="1045931"/>
            <a:ext cx="7578090" cy="37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2" y="118633"/>
            <a:ext cx="1343136" cy="1064707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668780" y="118633"/>
            <a:ext cx="7166610" cy="9594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 smtClean="0">
                <a:solidFill>
                  <a:srgbClr val="C00000"/>
                </a:solidFill>
              </a:rPr>
              <a:t>Széchenyi Kártya Program</a:t>
            </a:r>
            <a:r>
              <a:rPr lang="hu-HU" sz="3200" b="1" dirty="0" smtClean="0">
                <a:solidFill>
                  <a:srgbClr val="C00000"/>
                </a:solidFill>
              </a:rPr>
              <a:t/>
            </a:r>
            <a:br>
              <a:rPr lang="hu-HU" sz="3200" b="1" dirty="0" smtClean="0">
                <a:solidFill>
                  <a:srgbClr val="C00000"/>
                </a:solidFill>
              </a:rPr>
            </a:br>
            <a:r>
              <a:rPr lang="hu-HU" sz="1800" b="1" i="1" dirty="0" smtClean="0">
                <a:solidFill>
                  <a:srgbClr val="C00000"/>
                </a:solidFill>
              </a:rPr>
              <a:t>Klasszik Széchenyi Kártya és a Széchenyi Kártya PLUSZ közötti átjárhatóság, új SZK Plusz és SZMM hitelek kapcsolata</a:t>
            </a:r>
            <a:endParaRPr lang="hu-HU" sz="1800" b="1" i="1" dirty="0">
              <a:solidFill>
                <a:srgbClr val="C000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62890" y="1329557"/>
            <a:ext cx="86525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>
                <a:ea typeface="Times New Roman" panose="02020603050405020304" pitchFamily="18" charset="0"/>
              </a:rPr>
              <a:t>Aki rendelkezik régi SZK-</a:t>
            </a:r>
            <a:r>
              <a:rPr lang="hu-HU" sz="1200" dirty="0" err="1">
                <a:ea typeface="Times New Roman" panose="02020603050405020304" pitchFamily="18" charset="0"/>
              </a:rPr>
              <a:t>val</a:t>
            </a:r>
            <a:r>
              <a:rPr lang="hu-HU" sz="1200" dirty="0">
                <a:ea typeface="Times New Roman" panose="02020603050405020304" pitchFamily="18" charset="0"/>
              </a:rPr>
              <a:t> (1+1 éves), igényelheti a hitelének a meghosszabbítását (és keretemelését is) az SZK Plusz keretében (SZK Plusz futamideje 2 év), amennyiben együtt tud igényelni SZK Pluszt és Széchenyi Munkahelymegtartó hitelt 40-60 % arányban az adható hitelösszeg korlátokat is figyelembe véve (mindemellett tudja vállalni az előírt 90 %-</a:t>
            </a:r>
            <a:r>
              <a:rPr lang="hu-HU" sz="1200" dirty="0" err="1">
                <a:ea typeface="Times New Roman" panose="02020603050405020304" pitchFamily="18" charset="0"/>
              </a:rPr>
              <a:t>os</a:t>
            </a:r>
            <a:r>
              <a:rPr lang="hu-HU" sz="1200" dirty="0">
                <a:ea typeface="Times New Roman" panose="02020603050405020304" pitchFamily="18" charset="0"/>
              </a:rPr>
              <a:t> alkalmazotti létszám megtartását).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u-HU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a typeface="Times New Roman" panose="02020603050405020304" pitchFamily="18" charset="0"/>
              </a:rPr>
              <a:t>Régi </a:t>
            </a:r>
            <a:r>
              <a:rPr lang="hu-HU" sz="1200" dirty="0">
                <a:ea typeface="Times New Roman" panose="02020603050405020304" pitchFamily="18" charset="0"/>
              </a:rPr>
              <a:t>SZK 1+1 éves Folyószámlahitel felülvizsgálata (a régi hitelszerződés kapcsán) csak a régi SZK keretében igényelhető.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u-HU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a typeface="Times New Roman" panose="02020603050405020304" pitchFamily="18" charset="0"/>
              </a:rPr>
              <a:t>Új </a:t>
            </a:r>
            <a:r>
              <a:rPr lang="hu-HU" sz="1200" dirty="0">
                <a:ea typeface="Times New Roman" panose="02020603050405020304" pitchFamily="18" charset="0"/>
              </a:rPr>
              <a:t>SZK Plusz csak Széchenyi Munkahelymegtartó hitellel együtt igényelhető (SZK Plusz aránya nem lehet több mint 40 %).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u-HU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a typeface="Times New Roman" panose="02020603050405020304" pitchFamily="18" charset="0"/>
              </a:rPr>
              <a:t>Széchenyi </a:t>
            </a:r>
            <a:r>
              <a:rPr lang="hu-HU" sz="1200" dirty="0">
                <a:ea typeface="Times New Roman" panose="02020603050405020304" pitchFamily="18" charset="0"/>
              </a:rPr>
              <a:t>Munkahelymegtartó Hitel önmagában is igényelhető.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u-HU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a typeface="Times New Roman" panose="02020603050405020304" pitchFamily="18" charset="0"/>
              </a:rPr>
              <a:t>Önmagában </a:t>
            </a:r>
            <a:r>
              <a:rPr lang="hu-HU" sz="1200" dirty="0">
                <a:ea typeface="Times New Roman" panose="02020603050405020304" pitchFamily="18" charset="0"/>
              </a:rPr>
              <a:t>igényelt Széchenyi Munkahelymegtartó Hitel létrejöttét követően az ügyfélnek lehetősége van később SZK Plusz-</a:t>
            </a:r>
            <a:r>
              <a:rPr lang="hu-HU" sz="1200" dirty="0" err="1">
                <a:ea typeface="Times New Roman" panose="02020603050405020304" pitchFamily="18" charset="0"/>
              </a:rPr>
              <a:t>ra</a:t>
            </a:r>
            <a:r>
              <a:rPr lang="hu-HU" sz="1200" dirty="0">
                <a:ea typeface="Times New Roman" panose="02020603050405020304" pitchFamily="18" charset="0"/>
              </a:rPr>
              <a:t> vonatkozó igénylést is benyújtania (hiszen ekkor is teljesül a feltétel, hogy a két konstrukciót együtt, kombináltan veszi igénybe, a 40-60 %-</a:t>
            </a:r>
            <a:r>
              <a:rPr lang="hu-HU" sz="1200" dirty="0" err="1">
                <a:ea typeface="Times New Roman" panose="02020603050405020304" pitchFamily="18" charset="0"/>
              </a:rPr>
              <a:t>os</a:t>
            </a:r>
            <a:r>
              <a:rPr lang="hu-HU" sz="1200" dirty="0">
                <a:ea typeface="Times New Roman" panose="02020603050405020304" pitchFamily="18" charset="0"/>
              </a:rPr>
              <a:t> aránynak ebben az esetben is teljesülnie kell). A létszám megtartási korlátot ez esetben a két hitelügylet esetén külön-külön kell vizsgálni (ebben az esetben eltérő lesz a futamidő utolsó 6 hónapjának az időszaka, amelyre vonatkozóan a létszám megtartási feltétel teljesítését vállalja az ügyfél). </a:t>
            </a:r>
          </a:p>
        </p:txBody>
      </p:sp>
    </p:spTree>
    <p:extLst>
      <p:ext uri="{BB962C8B-B14F-4D97-AF65-F5344CB8AC3E}">
        <p14:creationId xmlns:p14="http://schemas.microsoft.com/office/powerpoint/2010/main" val="23956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2" y="118633"/>
            <a:ext cx="1343136" cy="106470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1285337"/>
            <a:ext cx="8107284" cy="3195223"/>
          </a:xfrm>
          <a:prstGeom prst="rect">
            <a:avLst/>
          </a:prstGeo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1508760" y="118633"/>
            <a:ext cx="7509510" cy="9594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 smtClean="0">
                <a:solidFill>
                  <a:srgbClr val="C00000"/>
                </a:solidFill>
              </a:rPr>
              <a:t>Új Széchenyi Kártya Program </a:t>
            </a:r>
          </a:p>
          <a:p>
            <a:r>
              <a:rPr lang="hu-HU" sz="1800" b="1" i="1" dirty="0" smtClean="0">
                <a:solidFill>
                  <a:srgbClr val="C00000"/>
                </a:solidFill>
              </a:rPr>
              <a:t>Klasszik Széchenyi Kártya és Széchenyi Kártya PLUSZ közötti átjárhatóság, új SZK Plusz és SZMM hitelek kapcsolata</a:t>
            </a:r>
            <a:endParaRPr lang="hu-HU" sz="1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III. Agrár termékek	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sz="2400" dirty="0" smtClean="0"/>
              <a:t>        </a:t>
            </a:r>
            <a:endParaRPr lang="hu-HU" sz="2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grpSp>
        <p:nvGrpSpPr>
          <p:cNvPr id="9" name="Csoportba foglalás 8"/>
          <p:cNvGrpSpPr/>
          <p:nvPr/>
        </p:nvGrpSpPr>
        <p:grpSpPr>
          <a:xfrm>
            <a:off x="6885017" y="2298359"/>
            <a:ext cx="2344101" cy="1130641"/>
            <a:chOff x="3102056" y="78370"/>
            <a:chExt cx="2344101" cy="1130641"/>
          </a:xfrm>
        </p:grpSpPr>
        <p:sp>
          <p:nvSpPr>
            <p:cNvPr id="10" name="Szövegdoboz 9"/>
            <p:cNvSpPr txBox="1"/>
            <p:nvPr/>
          </p:nvSpPr>
          <p:spPr>
            <a:xfrm>
              <a:off x="3102056" y="747346"/>
              <a:ext cx="2344101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>
                  <a:solidFill>
                    <a:schemeClr val="bg1"/>
                  </a:solidFill>
                </a:rPr>
                <a:t>Kisvállalati szolgáltatások</a:t>
              </a:r>
            </a:p>
            <a:p>
              <a:pPr algn="ctr"/>
              <a:r>
                <a:rPr lang="hu-HU" sz="1200" dirty="0" smtClean="0">
                  <a:solidFill>
                    <a:schemeClr val="bg1"/>
                  </a:solidFill>
                </a:rPr>
                <a:t>Oktatás</a:t>
              </a:r>
              <a:endParaRPr lang="hu-HU" sz="1200" dirty="0">
                <a:solidFill>
                  <a:schemeClr val="bg1"/>
                </a:solidFill>
              </a:endParaRPr>
            </a:p>
          </p:txBody>
        </p:sp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12" name="Egyenes összekötő 11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27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66" y="1108447"/>
            <a:ext cx="3845009" cy="2557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Csoportba foglalás 1"/>
          <p:cNvGrpSpPr/>
          <p:nvPr/>
        </p:nvGrpSpPr>
        <p:grpSpPr>
          <a:xfrm>
            <a:off x="3350171" y="-1024"/>
            <a:ext cx="2344101" cy="945975"/>
            <a:chOff x="3102056" y="78370"/>
            <a:chExt cx="2344101" cy="945975"/>
          </a:xfrm>
        </p:grpSpPr>
        <p:sp>
          <p:nvSpPr>
            <p:cNvPr id="3" name="Szövegdoboz 2"/>
            <p:cNvSpPr txBox="1"/>
            <p:nvPr/>
          </p:nvSpPr>
          <p:spPr>
            <a:xfrm>
              <a:off x="3102056" y="747346"/>
              <a:ext cx="234410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5" name="Egyenes összekötő 4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églalap 5"/>
          <p:cNvSpPr/>
          <p:nvPr/>
        </p:nvSpPr>
        <p:spPr>
          <a:xfrm>
            <a:off x="-273720" y="637281"/>
            <a:ext cx="32781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Agrár Széchenyi kártya Plusz </a:t>
            </a:r>
            <a:endParaRPr lang="hu-H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11" y="1108448"/>
            <a:ext cx="2106496" cy="2557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72" y="1108448"/>
            <a:ext cx="2141039" cy="2557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66" y="3665654"/>
            <a:ext cx="6245941" cy="1477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Szövegdoboz 12"/>
          <p:cNvSpPr txBox="1"/>
          <p:nvPr/>
        </p:nvSpPr>
        <p:spPr>
          <a:xfrm>
            <a:off x="1427666" y="3080879"/>
            <a:ext cx="160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Pékség</a:t>
            </a:r>
            <a:endParaRPr lang="hu-H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427666" y="4558725"/>
            <a:ext cx="244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 nagyker</a:t>
            </a:r>
            <a:endParaRPr lang="hu-H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426072" y="3086719"/>
            <a:ext cx="244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Cukrászat</a:t>
            </a:r>
            <a:endParaRPr lang="hu-H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549840" y="3108842"/>
            <a:ext cx="244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Hús nagyker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4" y="2192884"/>
            <a:ext cx="558425" cy="558425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100208" y="2751309"/>
            <a:ext cx="1188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100" dirty="0" smtClean="0"/>
              <a:t>Nak tagdíjat fizet, nagy eséllyel jogosult a termék igénybevételére!</a:t>
            </a:r>
          </a:p>
          <a:p>
            <a:pPr algn="just"/>
            <a:endParaRPr lang="hu-HU" sz="1100" dirty="0"/>
          </a:p>
          <a:p>
            <a:pPr algn="just"/>
            <a:endParaRPr lang="hu-HU" sz="1100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77" y="84884"/>
            <a:ext cx="889332" cy="92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3350171" y="-1024"/>
            <a:ext cx="2344101" cy="945975"/>
            <a:chOff x="3102056" y="78370"/>
            <a:chExt cx="2344101" cy="945975"/>
          </a:xfrm>
        </p:grpSpPr>
        <p:sp>
          <p:nvSpPr>
            <p:cNvPr id="4" name="Szövegdoboz 3"/>
            <p:cNvSpPr txBox="1"/>
            <p:nvPr/>
          </p:nvSpPr>
          <p:spPr>
            <a:xfrm>
              <a:off x="3102056" y="747346"/>
              <a:ext cx="234410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6" name="Egyenes összekötő 5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églalap 13"/>
          <p:cNvSpPr/>
          <p:nvPr/>
        </p:nvSpPr>
        <p:spPr>
          <a:xfrm>
            <a:off x="-1109644" y="662458"/>
            <a:ext cx="4218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Agrár Széchenyi kártya</a:t>
            </a:r>
            <a:endParaRPr lang="hu-H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Kép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8" y="1277137"/>
            <a:ext cx="558425" cy="558425"/>
          </a:xfrm>
          <a:prstGeom prst="rect">
            <a:avLst/>
          </a:prstGeom>
        </p:spPr>
      </p:pic>
      <p:sp>
        <p:nvSpPr>
          <p:cNvPr id="55" name="Szövegdoboz 54"/>
          <p:cNvSpPr txBox="1"/>
          <p:nvPr/>
        </p:nvSpPr>
        <p:spPr>
          <a:xfrm>
            <a:off x="130701" y="1835562"/>
            <a:ext cx="206771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100" dirty="0" smtClean="0"/>
              <a:t>A termék akár 3 éves futamidőre is igényelhető (1+1+1 év), szabad felhasználás céljára.</a:t>
            </a:r>
          </a:p>
          <a:p>
            <a:pPr algn="just"/>
            <a:r>
              <a:rPr lang="hu-HU" sz="1100" dirty="0" smtClean="0"/>
              <a:t>A szezonalitás miatti bevételi sajátosságokat figyelembe vesszük!</a:t>
            </a:r>
          </a:p>
          <a:p>
            <a:pPr algn="just"/>
            <a:endParaRPr lang="hu-HU" sz="1100" dirty="0"/>
          </a:p>
          <a:p>
            <a:pPr algn="just"/>
            <a:endParaRPr lang="hu-HU" sz="1100" dirty="0"/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98" y="1083085"/>
            <a:ext cx="5962947" cy="397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77" y="84884"/>
            <a:ext cx="889332" cy="92638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97068" y="2937639"/>
            <a:ext cx="14602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Kamat mértéke</a:t>
            </a:r>
            <a:r>
              <a:rPr lang="hu-HU" sz="1800" b="1" dirty="0" smtClean="0"/>
              <a:t>*</a:t>
            </a:r>
            <a:r>
              <a:rPr lang="hu-HU" b="1" dirty="0" smtClean="0"/>
              <a:t>:</a:t>
            </a:r>
            <a:endParaRPr lang="hu-HU" dirty="0" smtClean="0"/>
          </a:p>
          <a:p>
            <a:r>
              <a:rPr lang="hu-H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69480" y="4055104"/>
            <a:ext cx="214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smtClean="0"/>
              <a:t>*</a:t>
            </a:r>
            <a:r>
              <a:rPr lang="hu-HU" sz="1100" i="1" dirty="0" smtClean="0"/>
              <a:t>Agrár </a:t>
            </a:r>
            <a:r>
              <a:rPr lang="hu-HU" sz="1100" i="1" dirty="0"/>
              <a:t>Széchenyi Kártya Plusz esetében, vonatkozó feltételek teljesülése esetén</a:t>
            </a:r>
            <a:r>
              <a:rPr lang="hu-HU" sz="1100" dirty="0"/>
              <a:t> </a:t>
            </a:r>
            <a:endParaRPr lang="hu-HU" sz="1100" dirty="0" smtClean="0"/>
          </a:p>
        </p:txBody>
      </p:sp>
    </p:spTree>
    <p:extLst>
      <p:ext uri="{BB962C8B-B14F-4D97-AF65-F5344CB8AC3E}">
        <p14:creationId xmlns:p14="http://schemas.microsoft.com/office/powerpoint/2010/main" val="42332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130702" y="273339"/>
            <a:ext cx="2344101" cy="945975"/>
            <a:chOff x="3102056" y="78370"/>
            <a:chExt cx="2344101" cy="945975"/>
          </a:xfrm>
        </p:grpSpPr>
        <p:sp>
          <p:nvSpPr>
            <p:cNvPr id="4" name="Szövegdoboz 3"/>
            <p:cNvSpPr txBox="1"/>
            <p:nvPr/>
          </p:nvSpPr>
          <p:spPr>
            <a:xfrm>
              <a:off x="3102056" y="747346"/>
              <a:ext cx="234410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6" name="Egyenes összekötő 5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Kép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459243"/>
            <a:ext cx="415242" cy="415242"/>
          </a:xfrm>
          <a:prstGeom prst="rect">
            <a:avLst/>
          </a:prstGeom>
        </p:spPr>
      </p:pic>
      <p:sp>
        <p:nvSpPr>
          <p:cNvPr id="55" name="Szövegdoboz 54"/>
          <p:cNvSpPr txBox="1"/>
          <p:nvPr/>
        </p:nvSpPr>
        <p:spPr>
          <a:xfrm>
            <a:off x="143857" y="1896010"/>
            <a:ext cx="160309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100" dirty="0" smtClean="0"/>
              <a:t>A termék akár 3 éves futamidőre is igényelhető (1+1+1 év), szabad felhasználás céljára.</a:t>
            </a:r>
          </a:p>
          <a:p>
            <a:pPr algn="just"/>
            <a:r>
              <a:rPr lang="hu-HU" sz="1100" dirty="0" smtClean="0"/>
              <a:t>A szezonalitás miatti bevételi sajátosságokat figyelembe vesszük!</a:t>
            </a:r>
          </a:p>
          <a:p>
            <a:pPr algn="just"/>
            <a:endParaRPr lang="hu-HU" sz="1100" dirty="0"/>
          </a:p>
          <a:p>
            <a:pPr algn="just"/>
            <a:endParaRPr lang="hu-HU" sz="11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77" y="84884"/>
            <a:ext cx="889332" cy="926387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1800163" y="1231245"/>
            <a:ext cx="69031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hu-HU" sz="1200" dirty="0">
                <a:ea typeface="Times New Roman" panose="02020603050405020304" pitchFamily="18" charset="0"/>
              </a:rPr>
              <a:t>maximum 3 éves futamidő, a hitel összege minimum 500.000 Ft, </a:t>
            </a:r>
            <a:r>
              <a:rPr lang="hu-HU" sz="1200" b="1" dirty="0">
                <a:ea typeface="Times New Roman" panose="02020603050405020304" pitchFamily="18" charset="0"/>
              </a:rPr>
              <a:t>maximum 175.000.000 Ft</a:t>
            </a:r>
            <a:r>
              <a:rPr lang="hu-HU" sz="1200" dirty="0"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endParaRPr lang="hu-HU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hu-HU" sz="1200" dirty="0" smtClean="0">
                <a:ea typeface="Times New Roman" panose="02020603050405020304" pitchFamily="18" charset="0"/>
              </a:rPr>
              <a:t>az </a:t>
            </a:r>
            <a:r>
              <a:rPr lang="hu-HU" sz="1200" dirty="0">
                <a:ea typeface="Times New Roman" panose="02020603050405020304" pitchFamily="18" charset="0"/>
              </a:rPr>
              <a:t>új, kiemelt támogatás igénybevételi feltételeinek megfelelő vállalkozások a vonatkozó AM rendelet hatálybalépését követő napjától, azaz </a:t>
            </a:r>
            <a:r>
              <a:rPr lang="hu-HU" sz="1200" b="1" dirty="0">
                <a:ea typeface="Times New Roman" panose="02020603050405020304" pitchFamily="18" charset="0"/>
              </a:rPr>
              <a:t>2020. április 12-től</a:t>
            </a:r>
            <a:r>
              <a:rPr lang="hu-HU" sz="1200" dirty="0">
                <a:ea typeface="Times New Roman" panose="02020603050405020304" pitchFamily="18" charset="0"/>
              </a:rPr>
              <a:t>  </a:t>
            </a:r>
            <a:r>
              <a:rPr lang="hu-HU" sz="1200" b="1" dirty="0">
                <a:ea typeface="Times New Roman" panose="02020603050405020304" pitchFamily="18" charset="0"/>
              </a:rPr>
              <a:t>2020. december 31-ig hatályba lépett hitelszerződéseihez</a:t>
            </a:r>
            <a:r>
              <a:rPr lang="hu-HU" sz="1200" dirty="0">
                <a:ea typeface="Times New Roman" panose="02020603050405020304" pitchFamily="18" charset="0"/>
              </a:rPr>
              <a:t> igényelhetik az új, kiemelt támogatást (2020. április 12. után hatályba lépett hitelszerződéshez utólag igénybe vehető, amennyiben a támogatási igény belefér az Ügyfél számára rendelkezésre álló támogatási keretbe); 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endParaRPr lang="hu-HU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hu-HU" sz="1200" dirty="0" smtClean="0">
                <a:ea typeface="Times New Roman" panose="02020603050405020304" pitchFamily="18" charset="0"/>
              </a:rPr>
              <a:t>a </a:t>
            </a:r>
            <a:r>
              <a:rPr lang="hu-HU" sz="1200" dirty="0">
                <a:ea typeface="Times New Roman" panose="02020603050405020304" pitchFamily="18" charset="0"/>
              </a:rPr>
              <a:t>kiemelt támogatású ASZK a teljes futamidőre: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u-HU" sz="1200" b="1" dirty="0">
                <a:ea typeface="Times New Roman" panose="02020603050405020304" pitchFamily="18" charset="0"/>
              </a:rPr>
              <a:t>100% kamattámogatás és kezelési költségtámogatást</a:t>
            </a:r>
            <a:r>
              <a:rPr lang="hu-HU" sz="1200" dirty="0">
                <a:ea typeface="Times New Roman" panose="02020603050405020304" pitchFamily="18" charset="0"/>
              </a:rPr>
              <a:t>;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u-HU" sz="1200" b="1" dirty="0">
                <a:ea typeface="Times New Roman" panose="02020603050405020304" pitchFamily="18" charset="0"/>
              </a:rPr>
              <a:t>100% kezességi díjtámogatást</a:t>
            </a:r>
            <a:r>
              <a:rPr lang="hu-HU" sz="1200" dirty="0">
                <a:ea typeface="Times New Roman" panose="02020603050405020304" pitchFamily="18" charset="0"/>
              </a:rPr>
              <a:t> ill.;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u-HU" sz="1200" dirty="0">
                <a:ea typeface="Times New Roman" panose="02020603050405020304" pitchFamily="18" charset="0"/>
              </a:rPr>
              <a:t>teljes </a:t>
            </a:r>
            <a:r>
              <a:rPr lang="hu-HU" sz="1200" b="1" dirty="0">
                <a:ea typeface="Times New Roman" panose="02020603050405020304" pitchFamily="18" charset="0"/>
              </a:rPr>
              <a:t>egyéb költségtámogatást</a:t>
            </a:r>
            <a:r>
              <a:rPr lang="hu-HU" sz="1200" dirty="0">
                <a:ea typeface="Times New Roman" panose="02020603050405020304" pitchFamily="18" charset="0"/>
              </a:rPr>
              <a:t> (kezelési költségeken kívüli költségekre: regisztrációs díj, </a:t>
            </a:r>
            <a:r>
              <a:rPr lang="hu-HU" sz="1200" dirty="0" err="1">
                <a:ea typeface="Times New Roman" panose="02020603050405020304" pitchFamily="18" charset="0"/>
              </a:rPr>
              <a:t>fedezetek</a:t>
            </a:r>
            <a:r>
              <a:rPr lang="hu-HU" sz="1200" dirty="0">
                <a:ea typeface="Times New Roman" panose="02020603050405020304" pitchFamily="18" charset="0"/>
              </a:rPr>
              <a:t> egy alkalommal történő értékbecslésének költsége, egyszeri szerződéskötési díj, egyszer közjegyzői díj, a hitel teljes </a:t>
            </a:r>
            <a:r>
              <a:rPr lang="hu-HU" sz="1200" dirty="0" err="1">
                <a:ea typeface="Times New Roman" panose="02020603050405020304" pitchFamily="18" charset="0"/>
              </a:rPr>
              <a:t>futamidejére</a:t>
            </a:r>
            <a:r>
              <a:rPr lang="hu-HU" sz="1200" dirty="0">
                <a:ea typeface="Times New Roman" panose="02020603050405020304" pitchFamily="18" charset="0"/>
              </a:rPr>
              <a:t> megfizetett bírálati díj együttes összegének 100%-a) </a:t>
            </a:r>
            <a:r>
              <a:rPr lang="hu-HU" sz="1200" b="1" dirty="0">
                <a:ea typeface="Times New Roman" panose="02020603050405020304" pitchFamily="18" charset="0"/>
              </a:rPr>
              <a:t>nyújt.</a:t>
            </a:r>
            <a:r>
              <a:rPr lang="hu-HU" sz="12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endParaRPr lang="hu-HU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hu-HU" sz="1200" dirty="0" smtClean="0">
                <a:ea typeface="Times New Roman" panose="02020603050405020304" pitchFamily="18" charset="0"/>
              </a:rPr>
              <a:t>a támogatás igényléséhez </a:t>
            </a:r>
            <a:r>
              <a:rPr lang="hu-HU" sz="1200" dirty="0">
                <a:ea typeface="Times New Roman" panose="02020603050405020304" pitchFamily="18" charset="0"/>
              </a:rPr>
              <a:t>a vállalkozásoknak </a:t>
            </a:r>
            <a:r>
              <a:rPr lang="hu-HU" sz="1200" b="1" dirty="0">
                <a:ea typeface="Times New Roman" panose="02020603050405020304" pitchFamily="18" charset="0"/>
              </a:rPr>
              <a:t>elegendő </a:t>
            </a:r>
            <a:r>
              <a:rPr lang="hu-HU" sz="1200" b="1" dirty="0" smtClean="0">
                <a:ea typeface="Times New Roman" panose="02020603050405020304" pitchFamily="18" charset="0"/>
              </a:rPr>
              <a:t>szabad </a:t>
            </a:r>
            <a:r>
              <a:rPr lang="hu-HU" sz="1200" b="1" dirty="0">
                <a:ea typeface="Times New Roman" panose="02020603050405020304" pitchFamily="18" charset="0"/>
              </a:rPr>
              <a:t>támogatási kerettel</a:t>
            </a:r>
            <a:r>
              <a:rPr lang="hu-HU" sz="1200" dirty="0">
                <a:ea typeface="Times New Roman" panose="02020603050405020304" pitchFamily="18" charset="0"/>
              </a:rPr>
              <a:t> kell rendelkezniük a hitelcél szerinti jogcímen;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endParaRPr lang="hu-HU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hu-HU" sz="1200" dirty="0" smtClean="0">
                <a:ea typeface="Times New Roman" panose="02020603050405020304" pitchFamily="18" charset="0"/>
              </a:rPr>
              <a:t>amennyiben </a:t>
            </a:r>
            <a:r>
              <a:rPr lang="hu-HU" sz="1200" dirty="0">
                <a:ea typeface="Times New Roman" panose="02020603050405020304" pitchFamily="18" charset="0"/>
              </a:rPr>
              <a:t>az Ügyfél számára nem áll rendelkezésre elegendő szabad támogatási keret, akkor </a:t>
            </a:r>
            <a:r>
              <a:rPr lang="hu-HU" sz="1200" b="1" dirty="0">
                <a:ea typeface="Times New Roman" panose="02020603050405020304" pitchFamily="18" charset="0"/>
              </a:rPr>
              <a:t>a normál Agrár Széchenyi Kártya adható. </a:t>
            </a:r>
            <a:endParaRPr lang="hu-HU" sz="12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sz="1200" dirty="0"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2582616" y="179987"/>
            <a:ext cx="5104329" cy="736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 smtClean="0">
                <a:solidFill>
                  <a:srgbClr val="A12332"/>
                </a:solidFill>
              </a:rPr>
              <a:t>Agrár Széchenyi Kártya Plusz</a:t>
            </a:r>
            <a:br>
              <a:rPr lang="hu-HU" sz="3200" b="1" dirty="0" smtClean="0">
                <a:solidFill>
                  <a:srgbClr val="A12332"/>
                </a:solidFill>
              </a:rPr>
            </a:br>
            <a:r>
              <a:rPr lang="hu-HU" sz="2000" b="1" i="1" dirty="0" smtClean="0">
                <a:solidFill>
                  <a:srgbClr val="A12332"/>
                </a:solidFill>
              </a:rPr>
              <a:t>Módosítások</a:t>
            </a:r>
            <a:endParaRPr lang="hu-HU" sz="2000" b="1" i="1" dirty="0">
              <a:solidFill>
                <a:srgbClr val="A12332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18090" y="3359095"/>
            <a:ext cx="14602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Kamat mértéke</a:t>
            </a:r>
            <a:r>
              <a:rPr lang="hu-HU" sz="1800" b="1" dirty="0" smtClean="0"/>
              <a:t>*</a:t>
            </a:r>
            <a:r>
              <a:rPr lang="hu-HU" b="1" dirty="0" smtClean="0"/>
              <a:t>:</a:t>
            </a:r>
            <a:endParaRPr lang="hu-HU" dirty="0" smtClean="0"/>
          </a:p>
          <a:p>
            <a:r>
              <a:rPr lang="hu-H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0" y="4435614"/>
            <a:ext cx="214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smtClean="0"/>
              <a:t>*</a:t>
            </a:r>
            <a:r>
              <a:rPr lang="hu-HU" sz="1100" i="1" dirty="0" smtClean="0"/>
              <a:t>Agrár </a:t>
            </a:r>
            <a:r>
              <a:rPr lang="hu-HU" sz="1100" i="1" dirty="0"/>
              <a:t>Széchenyi Kártya Plusz esetében, vonatkozó feltételek teljesülése esetén</a:t>
            </a:r>
            <a:r>
              <a:rPr lang="hu-HU" sz="1100" dirty="0"/>
              <a:t> </a:t>
            </a:r>
            <a:endParaRPr lang="hu-HU" sz="1100" dirty="0" smtClean="0"/>
          </a:p>
        </p:txBody>
      </p:sp>
    </p:spTree>
    <p:extLst>
      <p:ext uri="{BB962C8B-B14F-4D97-AF65-F5344CB8AC3E}">
        <p14:creationId xmlns:p14="http://schemas.microsoft.com/office/powerpoint/2010/main" val="15624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8805" cy="961902"/>
          </a:xfrm>
          <a:prstGeom prst="rect">
            <a:avLst/>
          </a:prstGeom>
        </p:spPr>
      </p:pic>
      <p:graphicFrame>
        <p:nvGraphicFramePr>
          <p:cNvPr id="17" name="Tábláza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07058"/>
              </p:ext>
            </p:extLst>
          </p:nvPr>
        </p:nvGraphicFramePr>
        <p:xfrm>
          <a:off x="1" y="11430"/>
          <a:ext cx="9143999" cy="5132071"/>
        </p:xfrm>
        <a:graphic>
          <a:graphicData uri="http://schemas.openxmlformats.org/drawingml/2006/table">
            <a:tbl>
              <a:tblPr/>
              <a:tblGrid>
                <a:gridCol w="2034539">
                  <a:extLst>
                    <a:ext uri="{9D8B030D-6E8A-4147-A177-3AD203B41FA5}">
                      <a16:colId xmlns:a16="http://schemas.microsoft.com/office/drawing/2014/main" val="2621816151"/>
                    </a:ext>
                  </a:extLst>
                </a:gridCol>
                <a:gridCol w="2966024">
                  <a:extLst>
                    <a:ext uri="{9D8B030D-6E8A-4147-A177-3AD203B41FA5}">
                      <a16:colId xmlns:a16="http://schemas.microsoft.com/office/drawing/2014/main" val="2094201857"/>
                    </a:ext>
                  </a:extLst>
                </a:gridCol>
                <a:gridCol w="4143436">
                  <a:extLst>
                    <a:ext uri="{9D8B030D-6E8A-4147-A177-3AD203B41FA5}">
                      <a16:colId xmlns:a16="http://schemas.microsoft.com/office/drawing/2014/main" val="234430110"/>
                    </a:ext>
                  </a:extLst>
                </a:gridCol>
              </a:tblGrid>
              <a:tr h="393686">
                <a:tc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64" marR="2864" marT="2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Agrár Széchenyi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Kártya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64" marR="2864" marT="2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764305"/>
                  </a:ext>
                </a:extLst>
              </a:tr>
              <a:tr h="551999">
                <a:tc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64" marR="2864" marT="2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Normál ASZK</a:t>
                      </a:r>
                    </a:p>
                  </a:txBody>
                  <a:tcPr marL="2864" marR="2864" marT="2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Kiemelt támogatású ASZK</a:t>
                      </a:r>
                    </a:p>
                  </a:txBody>
                  <a:tcPr marL="2864" marR="2864" marT="2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46741"/>
                  </a:ext>
                </a:extLst>
              </a:tr>
              <a:tr h="111003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Termék leírása: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Az Agrár Széchenyi Kártya Folyószámlahitel állami kamat- és kezességvállalási díj-támogatás mellett, egy, két, illetve három évre igénybe vehető folyószámlahitel, amely esetében a hitelhez </a:t>
                      </a:r>
                      <a:r>
                        <a:rPr lang="hu-H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Mastercard</a:t>
                      </a:r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Standard típusú, vállalkozói bankkártya kapcsolódik.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Agrár Széchenyi Kártya Folyószámlahitel 100% állami támogatással a kamat-, kezességvállalási díj és összes egyéb banki költségre egy, két, illetve három évre, amely esetében a folyószámlahitelhez </a:t>
                      </a:r>
                      <a:r>
                        <a:rPr lang="hu-HU" sz="12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Mastercard</a:t>
                      </a:r>
                      <a:r>
                        <a:rPr lang="hu-HU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Standard típusú, vállalkozói bankkártya kapcsolódik.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15666"/>
                  </a:ext>
                </a:extLst>
              </a:tr>
              <a:tr h="37193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Hitelcél: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Az Agrár Széchenyi Kártya Folyószámlahitel célja a magyar mezőgazdasági termelőágazatba tartozó mikro-, kis- és </a:t>
                      </a:r>
                      <a:r>
                        <a:rPr lang="hu-H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középvállalkozások </a:t>
                      </a:r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átmeneti likviditási problémáinak áthidalása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18434"/>
                  </a:ext>
                </a:extLst>
              </a:tr>
              <a:tr h="1874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hitelkiváltás: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Mindenkor hatályos termékleírás szerint </a:t>
                      </a:r>
                      <a:r>
                        <a:rPr lang="hu-H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megengedett</a:t>
                      </a:r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853966"/>
                  </a:ext>
                </a:extLst>
              </a:tr>
              <a:tr h="147908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Ügyfélkör: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Az Agrár Széchenyi Kártya konstrukcióban a mezőgazdasági termék előállításával, feldolgozásával és forgalmazásával, valamint erdőgazdálkodással, vadgazdálkodással és halgazdálkodással kapcsolatos tevékenységet végző, a 651/2014/EU bizottsági rendelet vagy a 702/2014/EU bizottsági rendelet I. számú mellékletében meghatározott, a kis- és középvállalkozásokról, fejlődésük támogatásáról szóló 2004. évi XXXIV. törvény (KKV törvény) szerint kis- és középvállalkozások vehetnek részt.</a:t>
                      </a:r>
                      <a:b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a) TEÁOR’08 011, 012, 013, 014, 015 </a:t>
                      </a:r>
                      <a:b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b) TEÁOR’08 016, 017, 02, 10 (kivéve: 102), 11, 12, 462, 463</a:t>
                      </a:r>
                      <a:b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c) TEÁOR’08 03, 102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672105"/>
                  </a:ext>
                </a:extLst>
              </a:tr>
              <a:tr h="39208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működési múlt: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Maximum 25 </a:t>
                      </a:r>
                      <a:r>
                        <a:rPr lang="hu-H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MFt</a:t>
                      </a:r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összegű hiteligénylés esetén egy lezárt, 25 </a:t>
                      </a:r>
                      <a:r>
                        <a:rPr lang="hu-H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MFt</a:t>
                      </a:r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összeg felett két lezárt, teljes naptári (365 nap) éves gazdálkodói múlt.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109389"/>
                  </a:ext>
                </a:extLst>
              </a:tr>
              <a:tr h="19605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Hitel devizaneme: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HUF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339721"/>
                  </a:ext>
                </a:extLst>
              </a:tr>
              <a:tr h="26236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Hitel összege: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500.000-100.000.000 HUF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500.000-175.000.000 HUF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928431"/>
                  </a:ext>
                </a:extLst>
              </a:tr>
              <a:tr h="1874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Futamidő: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3 év</a:t>
                      </a:r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253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1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734442" y="1183299"/>
            <a:ext cx="36759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ismeretek</a:t>
            </a:r>
          </a:p>
        </p:txBody>
      </p:sp>
      <p:sp>
        <p:nvSpPr>
          <p:cNvPr id="5" name="Téglalap 4"/>
          <p:cNvSpPr/>
          <p:nvPr/>
        </p:nvSpPr>
        <p:spPr>
          <a:xfrm>
            <a:off x="5329182" y="30269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Tx/>
            </a:pPr>
            <a:r>
              <a:rPr lang="hu-HU" altLang="hu-HU" b="1" i="1" dirty="0">
                <a:solidFill>
                  <a:srgbClr val="000000"/>
                </a:solidFill>
              </a:rPr>
              <a:t>„Ismerd meg az ügyfeled!”</a:t>
            </a:r>
            <a:r>
              <a:rPr lang="hu-HU" altLang="hu-HU" i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Téglalap 5"/>
          <p:cNvSpPr/>
          <p:nvPr/>
        </p:nvSpPr>
        <p:spPr>
          <a:xfrm>
            <a:off x="158029" y="1813856"/>
            <a:ext cx="2876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Tx/>
            </a:pPr>
            <a:r>
              <a:rPr lang="hu-HU" altLang="hu-HU" sz="1200" b="1" dirty="0" smtClean="0">
                <a:solidFill>
                  <a:srgbClr val="000000"/>
                </a:solidFill>
              </a:rPr>
              <a:t>I. Üzleti </a:t>
            </a:r>
            <a:r>
              <a:rPr lang="hu-HU" altLang="hu-HU" sz="1200" b="1" dirty="0">
                <a:solidFill>
                  <a:srgbClr val="000000"/>
                </a:solidFill>
              </a:rPr>
              <a:t>kapcsolat létesítését kizáró tényezők</a:t>
            </a:r>
          </a:p>
        </p:txBody>
      </p:sp>
      <p:sp>
        <p:nvSpPr>
          <p:cNvPr id="7" name="Téglalap 6"/>
          <p:cNvSpPr/>
          <p:nvPr/>
        </p:nvSpPr>
        <p:spPr>
          <a:xfrm>
            <a:off x="234762" y="2176888"/>
            <a:ext cx="852823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Tx/>
            </a:pPr>
            <a:r>
              <a:rPr lang="hu-HU" altLang="hu-HU" sz="1200" b="1" dirty="0">
                <a:solidFill>
                  <a:srgbClr val="000000"/>
                </a:solidFill>
              </a:rPr>
              <a:t>Az MKB Csoport tagjai </a:t>
            </a:r>
            <a:r>
              <a:rPr lang="hu-HU" altLang="hu-HU" sz="1200" b="1" dirty="0">
                <a:solidFill>
                  <a:srgbClr val="C00000"/>
                </a:solidFill>
              </a:rPr>
              <a:t>külön megfontolás nélkül </a:t>
            </a:r>
            <a:r>
              <a:rPr lang="hu-HU" altLang="hu-HU" sz="1200" b="1" dirty="0">
                <a:solidFill>
                  <a:srgbClr val="000000"/>
                </a:solidFill>
              </a:rPr>
              <a:t>kötelesek visszautasítani az üzleti kapcsolat létesítését az alábbi esetekben</a:t>
            </a:r>
            <a:r>
              <a:rPr lang="hu-HU" altLang="hu-HU" sz="1200" b="1" dirty="0" smtClean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20000"/>
              </a:spcBef>
              <a:buSzTx/>
            </a:pPr>
            <a:endParaRPr lang="hu-HU" altLang="hu-HU" sz="1200" b="1" dirty="0">
              <a:solidFill>
                <a:srgbClr val="000000"/>
              </a:solidFill>
            </a:endParaRPr>
          </a:p>
          <a:p>
            <a:pPr marL="285750" indent="-285750">
              <a:spcBef>
                <a:spcPct val="20000"/>
              </a:spcBef>
              <a:buSzTx/>
              <a:buFont typeface="Wingdings" panose="05000000000000000000" pitchFamily="2" charset="2"/>
              <a:buChar char="§"/>
            </a:pPr>
            <a:r>
              <a:rPr lang="hu-HU" altLang="hu-HU" sz="1200" dirty="0" smtClean="0">
                <a:solidFill>
                  <a:srgbClr val="000000"/>
                </a:solidFill>
              </a:rPr>
              <a:t>ha </a:t>
            </a:r>
            <a:r>
              <a:rPr lang="hu-HU" altLang="hu-HU" sz="1200" dirty="0">
                <a:solidFill>
                  <a:srgbClr val="000000"/>
                </a:solidFill>
              </a:rPr>
              <a:t>az ügyfél </a:t>
            </a:r>
            <a:r>
              <a:rPr lang="hu-HU" altLang="hu-HU" sz="1200" b="1" dirty="0">
                <a:solidFill>
                  <a:srgbClr val="000000"/>
                </a:solidFill>
              </a:rPr>
              <a:t>fizikai jelenléte egyik országban sem igazolható</a:t>
            </a:r>
            <a:r>
              <a:rPr lang="hu-HU" altLang="hu-HU" sz="1200" dirty="0">
                <a:solidFill>
                  <a:srgbClr val="000000"/>
                </a:solidFill>
              </a:rPr>
              <a:t>,</a:t>
            </a:r>
          </a:p>
          <a:p>
            <a:pPr marL="285750" indent="-285750">
              <a:spcBef>
                <a:spcPct val="20000"/>
              </a:spcBef>
              <a:buSzTx/>
              <a:buFont typeface="Wingdings" panose="05000000000000000000" pitchFamily="2" charset="2"/>
              <a:buChar char="§"/>
            </a:pPr>
            <a:r>
              <a:rPr lang="hu-HU" altLang="hu-HU" sz="1200" dirty="0" smtClean="0">
                <a:solidFill>
                  <a:srgbClr val="000000"/>
                </a:solidFill>
              </a:rPr>
              <a:t>ha </a:t>
            </a:r>
            <a:r>
              <a:rPr lang="hu-HU" altLang="hu-HU" sz="1200" dirty="0">
                <a:solidFill>
                  <a:srgbClr val="000000"/>
                </a:solidFill>
              </a:rPr>
              <a:t>az ügyfél </a:t>
            </a:r>
            <a:r>
              <a:rPr lang="hu-HU" altLang="hu-HU" sz="1200" b="1" dirty="0">
                <a:solidFill>
                  <a:srgbClr val="000000"/>
                </a:solidFill>
              </a:rPr>
              <a:t>tulajdonosi összetétele nem átlátható</a:t>
            </a:r>
            <a:r>
              <a:rPr lang="hu-HU" altLang="hu-HU" sz="1200" dirty="0">
                <a:solidFill>
                  <a:srgbClr val="000000"/>
                </a:solidFill>
              </a:rPr>
              <a:t>, illetve az ügyfél nem hajlandó </a:t>
            </a:r>
            <a:r>
              <a:rPr lang="hu-HU" altLang="hu-HU" sz="1200" dirty="0" smtClean="0">
                <a:solidFill>
                  <a:srgbClr val="000000"/>
                </a:solidFill>
              </a:rPr>
              <a:t>felfedni </a:t>
            </a:r>
            <a:r>
              <a:rPr lang="hu-HU" altLang="hu-HU" sz="1200" dirty="0">
                <a:solidFill>
                  <a:srgbClr val="000000"/>
                </a:solidFill>
              </a:rPr>
              <a:t>tulajdonosi összetételét,</a:t>
            </a:r>
          </a:p>
          <a:p>
            <a:pPr marL="285750" indent="-285750">
              <a:spcBef>
                <a:spcPct val="20000"/>
              </a:spcBef>
              <a:buSzTx/>
              <a:buFont typeface="Wingdings" panose="05000000000000000000" pitchFamily="2" charset="2"/>
              <a:buChar char="§"/>
            </a:pPr>
            <a:r>
              <a:rPr lang="hu-HU" altLang="hu-HU" sz="1200" dirty="0" smtClean="0">
                <a:solidFill>
                  <a:srgbClr val="000000"/>
                </a:solidFill>
              </a:rPr>
              <a:t>ha </a:t>
            </a:r>
            <a:r>
              <a:rPr lang="hu-HU" altLang="hu-HU" sz="1200" dirty="0">
                <a:solidFill>
                  <a:srgbClr val="000000"/>
                </a:solidFill>
              </a:rPr>
              <a:t>az ügyfél </a:t>
            </a:r>
            <a:r>
              <a:rPr lang="hu-HU" altLang="hu-HU" sz="1200" b="1" dirty="0">
                <a:solidFill>
                  <a:srgbClr val="000000"/>
                </a:solidFill>
              </a:rPr>
              <a:t>üzleti tevékenysége homályos</a:t>
            </a:r>
            <a:r>
              <a:rPr lang="hu-HU" altLang="hu-HU" sz="1200" dirty="0">
                <a:solidFill>
                  <a:srgbClr val="000000"/>
                </a:solidFill>
              </a:rPr>
              <a:t>, ügyfél nem hajlandó meghatározni a cég tevékenységét,</a:t>
            </a:r>
          </a:p>
          <a:p>
            <a:pPr marL="285750" indent="-285750">
              <a:spcBef>
                <a:spcPct val="20000"/>
              </a:spcBef>
              <a:buSzTx/>
              <a:buFont typeface="Wingdings" panose="05000000000000000000" pitchFamily="2" charset="2"/>
              <a:buChar char="§"/>
            </a:pPr>
            <a:r>
              <a:rPr lang="hu-HU" altLang="hu-HU" sz="1200" dirty="0" smtClean="0">
                <a:solidFill>
                  <a:srgbClr val="000000"/>
                </a:solidFill>
              </a:rPr>
              <a:t>ha </a:t>
            </a:r>
            <a:r>
              <a:rPr lang="hu-HU" altLang="hu-HU" sz="1200" dirty="0">
                <a:solidFill>
                  <a:srgbClr val="000000"/>
                </a:solidFill>
              </a:rPr>
              <a:t>az ügyfél üzleti tevékenysége arra utal, hogy az ügyfél bűncselekményt követ el.</a:t>
            </a:r>
          </a:p>
        </p:txBody>
      </p:sp>
      <p:sp>
        <p:nvSpPr>
          <p:cNvPr id="8" name="Téglalap 7"/>
          <p:cNvSpPr/>
          <p:nvPr/>
        </p:nvSpPr>
        <p:spPr>
          <a:xfrm>
            <a:off x="234762" y="3684849"/>
            <a:ext cx="2185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Tx/>
            </a:pPr>
            <a:r>
              <a:rPr lang="hu-HU" altLang="hu-HU" sz="1200" b="1" dirty="0" smtClean="0">
                <a:solidFill>
                  <a:srgbClr val="000000"/>
                </a:solidFill>
              </a:rPr>
              <a:t>II. Tulajdonosi </a:t>
            </a:r>
            <a:r>
              <a:rPr lang="hu-HU" altLang="hu-HU" sz="1200" b="1" dirty="0">
                <a:solidFill>
                  <a:srgbClr val="000000"/>
                </a:solidFill>
              </a:rPr>
              <a:t>szerkezet feltárása</a:t>
            </a:r>
          </a:p>
        </p:txBody>
      </p:sp>
      <p:sp>
        <p:nvSpPr>
          <p:cNvPr id="9" name="Téglalap 8"/>
          <p:cNvSpPr/>
          <p:nvPr/>
        </p:nvSpPr>
        <p:spPr>
          <a:xfrm>
            <a:off x="234762" y="4072942"/>
            <a:ext cx="837583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Tx/>
            </a:pPr>
            <a:r>
              <a:rPr lang="hu-HU" altLang="hu-HU" sz="1200" b="1" u="sng" dirty="0">
                <a:solidFill>
                  <a:srgbClr val="000000"/>
                </a:solidFill>
              </a:rPr>
              <a:t>Végső tulajdonos:</a:t>
            </a:r>
          </a:p>
          <a:p>
            <a:pPr marL="285750" indent="-285750">
              <a:spcBef>
                <a:spcPct val="20000"/>
              </a:spcBef>
              <a:buSzTx/>
              <a:buFont typeface="Wingdings" panose="05000000000000000000" pitchFamily="2" charset="2"/>
              <a:buChar char="§"/>
            </a:pPr>
            <a:r>
              <a:rPr lang="hu-HU" altLang="hu-HU" sz="1200" dirty="0" smtClean="0">
                <a:solidFill>
                  <a:srgbClr val="000000"/>
                </a:solidFill>
              </a:rPr>
              <a:t>Az  </a:t>
            </a:r>
            <a:r>
              <a:rPr lang="hu-HU" altLang="hu-HU" sz="1200" dirty="0">
                <a:solidFill>
                  <a:srgbClr val="000000"/>
                </a:solidFill>
              </a:rPr>
              <a:t>a természetes személy aki közvetlenül, vagy </a:t>
            </a:r>
            <a:r>
              <a:rPr lang="hu-HU" altLang="hu-HU" sz="1200" dirty="0" smtClean="0">
                <a:solidFill>
                  <a:srgbClr val="000000"/>
                </a:solidFill>
              </a:rPr>
              <a:t>közvetve;</a:t>
            </a:r>
          </a:p>
          <a:p>
            <a:pPr marL="285750" indent="-285750">
              <a:spcBef>
                <a:spcPct val="20000"/>
              </a:spcBef>
              <a:buSzTx/>
              <a:buFont typeface="Wingdings" panose="05000000000000000000" pitchFamily="2" charset="2"/>
              <a:buChar char="§"/>
            </a:pPr>
            <a:r>
              <a:rPr lang="hu-HU" altLang="hu-HU" sz="1200" b="1" dirty="0" smtClean="0">
                <a:solidFill>
                  <a:srgbClr val="000000"/>
                </a:solidFill>
              </a:rPr>
              <a:t>25</a:t>
            </a:r>
            <a:r>
              <a:rPr lang="hu-HU" altLang="hu-HU" sz="1200" b="1" dirty="0">
                <a:solidFill>
                  <a:srgbClr val="000000"/>
                </a:solidFill>
              </a:rPr>
              <a:t>% vagy azt meghaladó tulajdoni aránnyal </a:t>
            </a:r>
            <a:r>
              <a:rPr lang="hu-HU" altLang="hu-HU" sz="1200" dirty="0">
                <a:solidFill>
                  <a:srgbClr val="000000"/>
                </a:solidFill>
              </a:rPr>
              <a:t>vagy irányítási joggal rendelkezik </a:t>
            </a:r>
            <a:r>
              <a:rPr lang="hu-HU" altLang="hu-HU" sz="1200" dirty="0" smtClean="0">
                <a:solidFill>
                  <a:srgbClr val="000000"/>
                </a:solidFill>
              </a:rPr>
              <a:t>az </a:t>
            </a:r>
            <a:r>
              <a:rPr lang="hu-HU" altLang="hu-HU" sz="1200" dirty="0">
                <a:solidFill>
                  <a:srgbClr val="000000"/>
                </a:solidFill>
              </a:rPr>
              <a:t>adott jogi személyben. 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82" y="690784"/>
            <a:ext cx="1670632" cy="778989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3102056" y="747346"/>
            <a:ext cx="234410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Kisvállalati szolgáltatások</a:t>
            </a:r>
          </a:p>
          <a:p>
            <a:pPr algn="ctr"/>
            <a:r>
              <a:rPr lang="hu-HU" sz="1200" dirty="0" smtClean="0"/>
              <a:t>Oktatás</a:t>
            </a:r>
            <a:endParaRPr lang="hu-HU" sz="1200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63" y="78370"/>
            <a:ext cx="525286" cy="657045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/>
        </p:nvCxnSpPr>
        <p:spPr>
          <a:xfrm>
            <a:off x="3628271" y="771207"/>
            <a:ext cx="1291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6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8805" cy="961902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598511"/>
              </p:ext>
            </p:extLst>
          </p:nvPr>
        </p:nvGraphicFramePr>
        <p:xfrm>
          <a:off x="0" y="-1"/>
          <a:ext cx="9144001" cy="5143499"/>
        </p:xfrm>
        <a:graphic>
          <a:graphicData uri="http://schemas.openxmlformats.org/drawingml/2006/table">
            <a:tbl>
              <a:tblPr/>
              <a:tblGrid>
                <a:gridCol w="2000249">
                  <a:extLst>
                    <a:ext uri="{9D8B030D-6E8A-4147-A177-3AD203B41FA5}">
                      <a16:colId xmlns:a16="http://schemas.microsoft.com/office/drawing/2014/main" val="2621816151"/>
                    </a:ext>
                  </a:extLst>
                </a:gridCol>
                <a:gridCol w="2246370">
                  <a:extLst>
                    <a:ext uri="{9D8B030D-6E8A-4147-A177-3AD203B41FA5}">
                      <a16:colId xmlns:a16="http://schemas.microsoft.com/office/drawing/2014/main" val="2094201857"/>
                    </a:ext>
                  </a:extLst>
                </a:gridCol>
                <a:gridCol w="4897382">
                  <a:extLst>
                    <a:ext uri="{9D8B030D-6E8A-4147-A177-3AD203B41FA5}">
                      <a16:colId xmlns:a16="http://schemas.microsoft.com/office/drawing/2014/main" val="2610245615"/>
                    </a:ext>
                  </a:extLst>
                </a:gridCol>
              </a:tblGrid>
              <a:tr h="402664">
                <a:tc rowSpan="2"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64" marR="2864" marT="2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Agrár Széchenyi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Kártya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64" marR="2864" marT="2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764305"/>
                  </a:ext>
                </a:extLst>
              </a:tr>
              <a:tr h="537132">
                <a:tc vMerge="1"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64" marR="2864" marT="2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Normál ASZK</a:t>
                      </a:r>
                    </a:p>
                  </a:txBody>
                  <a:tcPr marL="2864" marR="2864" marT="2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Kiemelt támogatású ASZK</a:t>
                      </a:r>
                    </a:p>
                  </a:txBody>
                  <a:tcPr marL="2864" marR="2864" marT="2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46741"/>
                  </a:ext>
                </a:extLst>
              </a:tr>
              <a:tr h="20255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Termék kondíciói: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mindenkori hatályos kondíciós lista tartalmazza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63912"/>
                  </a:ext>
                </a:extLst>
              </a:tr>
              <a:tr h="119971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állami támogatás: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évi 4% kamattámogatás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- 100% kamat- és kezelési költségtámogatás;</a:t>
                      </a:r>
                      <a:b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- 100% kezességi díjtámogatást ill.</a:t>
                      </a:r>
                      <a:b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teljes egyéb költségtámogatást (kezelési költségeken kívüli költségekre: regisztrációs díj, </a:t>
                      </a:r>
                      <a:r>
                        <a:rPr lang="hu-H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fedezetek</a:t>
                      </a:r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egy alkalommal történő értékbecslésének költsége, egyszeri szerződéskötési díj, egyszer közjegyzői díj, a hitel teljes </a:t>
                      </a:r>
                      <a:r>
                        <a:rPr lang="hu-H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futamidejére</a:t>
                      </a:r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megfizetett bírálati díj együttes összegének 100%-a) nyújt.**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339310"/>
                  </a:ext>
                </a:extLst>
              </a:tr>
              <a:tr h="80085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**A kiemelt támogatás igényléséhez a vállalkozásoknak elegendő szabad támogatási kerettel kell rendelkezniük a hitelcél szerinti jogcímen.</a:t>
                      </a:r>
                      <a:b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Amennyiben az Ügyfél számára nem áll rendelkezésre elegendő szabad támogatási keret, akkor részére csak normál Agrár Széchenyi Kártya adható. </a:t>
                      </a:r>
                      <a:r>
                        <a:rPr lang="hu-H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Az </a:t>
                      </a:r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egyéb költségtámogatást a bank nem előlegezi meg, azt az ügyfélnek kell megigényelnie!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366643"/>
                  </a:ext>
                </a:extLst>
              </a:tr>
              <a:tr h="80085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Biztosítékok: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1) AVHGA 80%-</a:t>
                      </a:r>
                      <a:r>
                        <a:rPr lang="hu-H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</a:t>
                      </a:r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készfizető kezessége </a:t>
                      </a:r>
                      <a:b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2) Magánszemély készfizető kezessége</a:t>
                      </a:r>
                      <a:b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3) 50 millió Ft feletti hitelösszeg esetén, a hitelösszeg 50 millió forint feletti összegét elérő alapítványi fedezeti értékű biztosíték </a:t>
                      </a:r>
                      <a:b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 kötelező számlaforgalom és inkasszós jog a más banknál vezetett számlákra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70716"/>
                  </a:ext>
                </a:extLst>
              </a:tr>
              <a:tr h="119971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Egyedi folyamat: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Az új, kiemelt támogatás igénybevételi feltételeinek megfelelő vállalkozások a vonatkozó AM rendelet hatálybalépését követő napjától, azaz 2020. április 12-től  2020. december 31-ig hatályba lépett hitelszerződéseihez igényelhetik az új, kiemelt támogatást (2020. április 12. után hatályba lépett, azaz 2020. április 12-e után szerződött hitelszerződéshez utólag igénybe vehető, amennyiben a támogatási igény belefér az Ügyfél számára rendelkezésre álló támogatási keretbe)</a:t>
                      </a:r>
                    </a:p>
                  </a:txBody>
                  <a:tcPr marL="2864" marR="2864" marT="2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58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5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-124549" y="84884"/>
            <a:ext cx="2344101" cy="945975"/>
            <a:chOff x="3102056" y="78370"/>
            <a:chExt cx="2344101" cy="945975"/>
          </a:xfrm>
        </p:grpSpPr>
        <p:sp>
          <p:nvSpPr>
            <p:cNvPr id="4" name="Szövegdoboz 3"/>
            <p:cNvSpPr txBox="1"/>
            <p:nvPr/>
          </p:nvSpPr>
          <p:spPr>
            <a:xfrm>
              <a:off x="3102056" y="747346"/>
              <a:ext cx="234410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6" name="Egyenes összekötő 5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77" y="84884"/>
            <a:ext cx="889332" cy="926387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2013376" y="252232"/>
            <a:ext cx="6690814" cy="736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 smtClean="0">
                <a:solidFill>
                  <a:srgbClr val="A12332"/>
                </a:solidFill>
              </a:rPr>
              <a:t>Agrár Széchenyi Kártya Plusz</a:t>
            </a:r>
            <a:br>
              <a:rPr lang="hu-HU" sz="2400" b="1" dirty="0" smtClean="0">
                <a:solidFill>
                  <a:srgbClr val="A12332"/>
                </a:solidFill>
              </a:rPr>
            </a:br>
            <a:r>
              <a:rPr lang="hu-HU" sz="1800" b="1" i="1" dirty="0" smtClean="0">
                <a:solidFill>
                  <a:srgbClr val="A12332"/>
                </a:solidFill>
              </a:rPr>
              <a:t>Meglévő ASZK-</a:t>
            </a:r>
            <a:r>
              <a:rPr lang="hu-HU" sz="1800" b="1" i="1" dirty="0" err="1" smtClean="0">
                <a:solidFill>
                  <a:srgbClr val="A12332"/>
                </a:solidFill>
              </a:rPr>
              <a:t>ból</a:t>
            </a:r>
            <a:r>
              <a:rPr lang="hu-HU" sz="1800" b="1" i="1" dirty="0" smtClean="0">
                <a:solidFill>
                  <a:srgbClr val="A12332"/>
                </a:solidFill>
              </a:rPr>
              <a:t> átjárás a kiemelt támogatású ASZK Pluszba</a:t>
            </a:r>
            <a:endParaRPr lang="hu-HU" sz="1800" b="1" i="1" dirty="0">
              <a:solidFill>
                <a:srgbClr val="A12332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69518" y="1087401"/>
            <a:ext cx="8234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1200" dirty="0">
                <a:ea typeface="Calibri" panose="020F0502020204030204" pitchFamily="34" charset="0"/>
              </a:rPr>
              <a:t>Meglévő, normál Agrár Széchenyi Kártyával rendelkező Ügyfeleink a kiemelt támogatású Agrár Széchenyi Kártyát az alábbi hiteligénylési típusokban vehetik igénybe: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u-HU" sz="1200" b="1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b="1" dirty="0" smtClean="0">
                <a:ea typeface="Times New Roman" panose="02020603050405020304" pitchFamily="18" charset="0"/>
              </a:rPr>
              <a:t>hitelkeret </a:t>
            </a:r>
            <a:r>
              <a:rPr lang="hu-HU" sz="1200" b="1" dirty="0">
                <a:ea typeface="Times New Roman" panose="02020603050405020304" pitchFamily="18" charset="0"/>
              </a:rPr>
              <a:t>emelése</a:t>
            </a:r>
            <a:r>
              <a:rPr lang="hu-HU" sz="1200" dirty="0">
                <a:ea typeface="Times New Roman" panose="02020603050405020304" pitchFamily="18" charset="0"/>
              </a:rPr>
              <a:t>;</a:t>
            </a:r>
          </a:p>
          <a:p>
            <a:pPr lvl="0" algn="just">
              <a:spcAft>
                <a:spcPts val="0"/>
              </a:spcAft>
            </a:pPr>
            <a:endParaRPr lang="hu-HU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a typeface="Times New Roman" panose="02020603050405020304" pitchFamily="18" charset="0"/>
              </a:rPr>
              <a:t>az </a:t>
            </a:r>
            <a:r>
              <a:rPr lang="hu-HU" sz="1200" dirty="0">
                <a:ea typeface="Times New Roman" panose="02020603050405020304" pitchFamily="18" charset="0"/>
              </a:rPr>
              <a:t>eredetileg választott futamidő hosszától és lejáratától </a:t>
            </a:r>
            <a:r>
              <a:rPr lang="hu-HU" sz="1200" i="1" dirty="0">
                <a:ea typeface="Times New Roman" panose="02020603050405020304" pitchFamily="18" charset="0"/>
              </a:rPr>
              <a:t>függetlenül</a:t>
            </a:r>
            <a:r>
              <a:rPr lang="hu-HU" sz="1200" b="1" dirty="0">
                <a:ea typeface="Times New Roman" panose="02020603050405020304" pitchFamily="18" charset="0"/>
              </a:rPr>
              <a:t> </a:t>
            </a:r>
            <a:r>
              <a:rPr lang="hu-HU" sz="1200" dirty="0">
                <a:ea typeface="Times New Roman" panose="02020603050405020304" pitchFamily="18" charset="0"/>
              </a:rPr>
              <a:t>beadható </a:t>
            </a:r>
            <a:r>
              <a:rPr lang="hu-HU" sz="1200" b="1" dirty="0">
                <a:ea typeface="Times New Roman" panose="02020603050405020304" pitchFamily="18" charset="0"/>
              </a:rPr>
              <a:t>hosszabbítási kérelem</a:t>
            </a:r>
            <a:r>
              <a:rPr lang="hu-HU" sz="1200" dirty="0">
                <a:ea typeface="Times New Roman" panose="02020603050405020304" pitchFamily="18" charset="0"/>
              </a:rPr>
              <a:t>, amennyiben az Ügyfélnek elegendő szabad támogatási kerete áll rendelkezésre (a KAVOSZ ellenőrzi). A hosszabbítási kérelem benyújtásakor a kiemelt támogatás igényét az Ügyfélnek a KAVOSZ felé jeleznie kell, hosszabbítás esetén egyszeri bírálati díj kifizetése kötelező</a:t>
            </a:r>
            <a:r>
              <a:rPr lang="hu-HU" sz="1200" dirty="0">
                <a:solidFill>
                  <a:srgbClr val="1F497D"/>
                </a:solidFill>
                <a:ea typeface="Times New Roman" panose="02020603050405020304" pitchFamily="18" charset="0"/>
              </a:rPr>
              <a:t> </a:t>
            </a:r>
            <a:r>
              <a:rPr lang="hu-HU" sz="1200" i="1" dirty="0">
                <a:ea typeface="Times New Roman" panose="02020603050405020304" pitchFamily="18" charset="0"/>
              </a:rPr>
              <a:t>(amelyre az Ügyfél a támogatási igényét közvetlenül a Magyar Államkincstárnál nyújthatja be a Bank és a KAVOSZ közreműködése nélkül)</a:t>
            </a:r>
            <a:r>
              <a:rPr lang="hu-HU" sz="1200" dirty="0">
                <a:ea typeface="Times New Roman" panose="02020603050405020304" pitchFamily="18" charset="0"/>
              </a:rPr>
              <a:t>, a hosszabbítási kérelemmel kiválasztott futamidő az új hitelszerződés megkötésétől kezdődik;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u-HU" sz="1200" b="1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b="1" dirty="0" smtClean="0">
                <a:ea typeface="Times New Roman" panose="02020603050405020304" pitchFamily="18" charset="0"/>
              </a:rPr>
              <a:t>bankváltás </a:t>
            </a:r>
            <a:r>
              <a:rPr lang="hu-HU" sz="1200" b="1" dirty="0">
                <a:ea typeface="Times New Roman" panose="02020603050405020304" pitchFamily="18" charset="0"/>
              </a:rPr>
              <a:t>esetén</a:t>
            </a:r>
            <a:r>
              <a:rPr lang="hu-HU" sz="1200" dirty="0">
                <a:ea typeface="Times New Roman" panose="02020603050405020304" pitchFamily="18" charset="0"/>
              </a:rPr>
              <a:t> a más banknál lévő normál Agrár Széchenyi Kártya kiváltása hitelkeret emelésével vagy a meglévő keret hosszabbításával történhet. </a:t>
            </a:r>
          </a:p>
          <a:p>
            <a:pPr algn="just">
              <a:spcAft>
                <a:spcPts val="0"/>
              </a:spcAft>
            </a:pPr>
            <a:r>
              <a:rPr lang="hu-HU" sz="1200" dirty="0"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>
                <a:solidFill>
                  <a:srgbClr val="A12332"/>
                </a:solidFill>
                <a:ea typeface="Calibri" panose="020F0502020204030204" pitchFamily="34" charset="0"/>
              </a:rPr>
              <a:t>Amennyiben az Ügyfél adatszolgáltatást nyújt be, akkor ebben az esetben kiemelt támogatású Agrár Széchenyi Kártya nem </a:t>
            </a:r>
            <a:r>
              <a:rPr lang="hu-HU" sz="1200" b="1" dirty="0" smtClean="0">
                <a:solidFill>
                  <a:srgbClr val="A12332"/>
                </a:solidFill>
                <a:ea typeface="Calibri" panose="020F0502020204030204" pitchFamily="34" charset="0"/>
              </a:rPr>
              <a:t>igényelhető</a:t>
            </a:r>
            <a:r>
              <a:rPr lang="hu-HU" sz="1200" b="1" dirty="0">
                <a:solidFill>
                  <a:srgbClr val="A12332"/>
                </a:solidFill>
                <a:ea typeface="Calibri" panose="020F0502020204030204" pitchFamily="34" charset="0"/>
              </a:rPr>
              <a:t>!</a:t>
            </a:r>
            <a:endParaRPr lang="hu-HU" sz="1200" dirty="0">
              <a:solidFill>
                <a:srgbClr val="A12332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36" y="3954780"/>
            <a:ext cx="6096528" cy="118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-124549" y="84884"/>
            <a:ext cx="2344101" cy="945975"/>
            <a:chOff x="3102056" y="78370"/>
            <a:chExt cx="2344101" cy="945975"/>
          </a:xfrm>
        </p:grpSpPr>
        <p:sp>
          <p:nvSpPr>
            <p:cNvPr id="4" name="Szövegdoboz 3"/>
            <p:cNvSpPr txBox="1"/>
            <p:nvPr/>
          </p:nvSpPr>
          <p:spPr>
            <a:xfrm>
              <a:off x="3102056" y="747346"/>
              <a:ext cx="234410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6" name="Egyenes összekötő 5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77" y="84884"/>
            <a:ext cx="889332" cy="92638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169" y="4107643"/>
            <a:ext cx="5312543" cy="1035857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2928285" y="179987"/>
            <a:ext cx="5444944" cy="736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 smtClean="0">
                <a:solidFill>
                  <a:srgbClr val="A12332"/>
                </a:solidFill>
              </a:rPr>
              <a:t>Agrár Széchenyi Kártya Plusz</a:t>
            </a:r>
            <a:br>
              <a:rPr lang="hu-HU" sz="2400" b="1" dirty="0" smtClean="0">
                <a:solidFill>
                  <a:srgbClr val="A12332"/>
                </a:solidFill>
              </a:rPr>
            </a:br>
            <a:r>
              <a:rPr lang="hu-HU" sz="1800" b="1" i="1" dirty="0" smtClean="0">
                <a:solidFill>
                  <a:srgbClr val="A12332"/>
                </a:solidFill>
              </a:rPr>
              <a:t>Megújult igénylőlapok</a:t>
            </a:r>
            <a:endParaRPr lang="hu-HU" sz="1800" b="1" i="1" dirty="0">
              <a:solidFill>
                <a:srgbClr val="A12332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01666" y="1040954"/>
            <a:ext cx="83938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b="1" dirty="0" smtClean="0">
                <a:ea typeface="Times New Roman" panose="02020603050405020304" pitchFamily="18" charset="0"/>
              </a:rPr>
              <a:t>az </a:t>
            </a:r>
            <a:r>
              <a:rPr lang="hu-HU" sz="1200" b="1" dirty="0">
                <a:ea typeface="Times New Roman" panose="02020603050405020304" pitchFamily="18" charset="0"/>
              </a:rPr>
              <a:t>új igénylési lapok nagymértékben egyszerűsödtek és az alábbi, legfontosabb változások történtek</a:t>
            </a:r>
            <a:r>
              <a:rPr lang="hu-HU" sz="1200" dirty="0">
                <a:ea typeface="Times New Roman" panose="02020603050405020304" pitchFamily="18" charset="0"/>
              </a:rPr>
              <a:t>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u-HU" sz="1200" dirty="0">
                <a:ea typeface="Times New Roman" panose="02020603050405020304" pitchFamily="18" charset="0"/>
              </a:rPr>
              <a:t>a valamilyen benyújtandó dokumentumból/adatbázisból kinyerhető adatokat nem kérjük az Ügyfél által megadni;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u-HU" sz="1200" dirty="0">
                <a:ea typeface="Times New Roman" panose="02020603050405020304" pitchFamily="18" charset="0"/>
              </a:rPr>
              <a:t>társas vállalkozások esetén a beszámoló/bevallás adatain túl bekért gazdálkodási adatok köre minimálisra csökkent;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u-HU" sz="1200" dirty="0">
                <a:ea typeface="Times New Roman" panose="02020603050405020304" pitchFamily="18" charset="0"/>
              </a:rPr>
              <a:t>törlésre került számos, az operatív tisztségviselőkre vonatkozó személyes jellegű kérdés;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u-HU" sz="1200" dirty="0">
                <a:ea typeface="Times New Roman" panose="02020603050405020304" pitchFamily="18" charset="0"/>
              </a:rPr>
              <a:t>törlésre került az ügyfélcsoport pótlap;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u-HU" sz="1200" b="1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b="1" dirty="0" smtClean="0">
                <a:ea typeface="Times New Roman" panose="02020603050405020304" pitchFamily="18" charset="0"/>
              </a:rPr>
              <a:t>módosult </a:t>
            </a:r>
            <a:r>
              <a:rPr lang="hu-HU" sz="1200" b="1" dirty="0">
                <a:ea typeface="Times New Roman" panose="02020603050405020304" pitchFamily="18" charset="0"/>
              </a:rPr>
              <a:t>a benyújtandó dokumentumok köre</a:t>
            </a:r>
            <a:r>
              <a:rPr lang="hu-HU" sz="1200" dirty="0">
                <a:ea typeface="Times New Roman" panose="02020603050405020304" pitchFamily="18" charset="0"/>
              </a:rPr>
              <a:t>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u-HU" sz="1200" dirty="0">
                <a:ea typeface="Times New Roman" panose="02020603050405020304" pitchFamily="18" charset="0"/>
              </a:rPr>
              <a:t>már nem szükséges csatolni a kérelemhez a közzétett, kinyomtatott beszámolót;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u-HU" sz="1200" dirty="0">
                <a:ea typeface="Times New Roman" panose="02020603050405020304" pitchFamily="18" charset="0"/>
              </a:rPr>
              <a:t>a nemleges NAV igazolás kapcsán nem elvárás, hogy az pénzügyi adatokkal bővített legyen és a Széchenyi Kártya Programban történő felhasználás feltüntetése sem kötelező;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u-HU" sz="1200" dirty="0">
                <a:ea typeface="Times New Roman" panose="02020603050405020304" pitchFamily="18" charset="0"/>
              </a:rPr>
              <a:t>az </a:t>
            </a:r>
            <a:r>
              <a:rPr lang="hu-HU" sz="1200" dirty="0" err="1">
                <a:ea typeface="Times New Roman" panose="02020603050405020304" pitchFamily="18" charset="0"/>
              </a:rPr>
              <a:t>evig</a:t>
            </a:r>
            <a:r>
              <a:rPr lang="hu-HU" sz="1200" dirty="0">
                <a:ea typeface="Times New Roman" panose="02020603050405020304" pitchFamily="18" charset="0"/>
              </a:rPr>
              <a:t> nyilvántartásban való szereplő esetén nem szükséges a vállalkozói tevékenység végzését igazolni (elegendő a regisztrációs iroda által lekért EVNY lekérdezés, az iroda által hitelesítve);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u-HU" sz="1200" b="1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b="1" dirty="0" smtClean="0">
                <a:ea typeface="Times New Roman" panose="02020603050405020304" pitchFamily="18" charset="0"/>
              </a:rPr>
              <a:t>módosult </a:t>
            </a:r>
            <a:r>
              <a:rPr lang="hu-HU" sz="1200" b="1" dirty="0">
                <a:ea typeface="Times New Roman" panose="02020603050405020304" pitchFamily="18" charset="0"/>
              </a:rPr>
              <a:t>a bankspecifikus adatlap</a:t>
            </a:r>
            <a:r>
              <a:rPr lang="hu-HU" sz="1200" dirty="0">
                <a:ea typeface="Times New Roman" panose="02020603050405020304" pitchFamily="18" charset="0"/>
              </a:rPr>
              <a:t>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u-HU" sz="1200" dirty="0">
                <a:ea typeface="Times New Roman" panose="02020603050405020304" pitchFamily="18" charset="0"/>
              </a:rPr>
              <a:t>kiegészítésre került olyan adatokkal, amelyek a minősítéshez szükségesek;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u-HU" sz="1200" dirty="0">
                <a:ea typeface="Times New Roman" panose="02020603050405020304" pitchFamily="18" charset="0"/>
              </a:rPr>
              <a:t>az érvényben lévő hitelezési szabályok alapján készítendő előterjesztéshez kapcsolódóan a </a:t>
            </a:r>
            <a:r>
              <a:rPr lang="hu-HU" sz="1200" dirty="0" err="1">
                <a:ea typeface="Times New Roman" panose="02020603050405020304" pitchFamily="18" charset="0"/>
              </a:rPr>
              <a:t>pandémiás</a:t>
            </a:r>
            <a:r>
              <a:rPr lang="hu-HU" sz="1200" dirty="0">
                <a:ea typeface="Times New Roman" panose="02020603050405020304" pitchFamily="18" charset="0"/>
              </a:rPr>
              <a:t> helyzetre vonatkozó, új kérdésekkel </a:t>
            </a:r>
            <a:r>
              <a:rPr lang="hu-HU" sz="1200" dirty="0" smtClean="0">
                <a:ea typeface="Times New Roman" panose="02020603050405020304" pitchFamily="18" charset="0"/>
              </a:rPr>
              <a:t>bővült</a:t>
            </a:r>
            <a:endParaRPr lang="hu-HU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-124549" y="84884"/>
            <a:ext cx="2344101" cy="945975"/>
            <a:chOff x="3102056" y="78370"/>
            <a:chExt cx="2344101" cy="945975"/>
          </a:xfrm>
        </p:grpSpPr>
        <p:sp>
          <p:nvSpPr>
            <p:cNvPr id="4" name="Szövegdoboz 3"/>
            <p:cNvSpPr txBox="1"/>
            <p:nvPr/>
          </p:nvSpPr>
          <p:spPr>
            <a:xfrm>
              <a:off x="3102056" y="747346"/>
              <a:ext cx="234410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6" name="Egyenes összekötő 5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ím 1"/>
          <p:cNvSpPr txBox="1">
            <a:spLocks/>
          </p:cNvSpPr>
          <p:nvPr/>
        </p:nvSpPr>
        <p:spPr>
          <a:xfrm>
            <a:off x="3205159" y="164039"/>
            <a:ext cx="2846302" cy="7680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 smtClean="0">
                <a:solidFill>
                  <a:srgbClr val="A12332"/>
                </a:solidFill>
              </a:rPr>
              <a:t>NHP Hajrá</a:t>
            </a:r>
            <a:br>
              <a:rPr lang="hu-HU" sz="3200" b="1" dirty="0" smtClean="0">
                <a:solidFill>
                  <a:srgbClr val="A12332"/>
                </a:solidFill>
              </a:rPr>
            </a:br>
            <a:r>
              <a:rPr lang="hu-HU" sz="2000" b="1" i="1" dirty="0" smtClean="0">
                <a:solidFill>
                  <a:srgbClr val="A12332"/>
                </a:solidFill>
              </a:rPr>
              <a:t>Legfontosabb tudnivalók</a:t>
            </a:r>
            <a:endParaRPr lang="hu-HU" sz="2000" b="1" i="1" dirty="0">
              <a:solidFill>
                <a:srgbClr val="A12332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" y="1825601"/>
            <a:ext cx="1414072" cy="173450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69" y="-12854"/>
            <a:ext cx="2183129" cy="1192103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1459565" y="892359"/>
            <a:ext cx="74204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000000"/>
              </a:buClr>
            </a:pPr>
            <a:endParaRPr lang="hu-HU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hu-HU" sz="1200" b="1" dirty="0" smtClean="0">
                <a:ea typeface="Times New Roman" panose="02020603050405020304" pitchFamily="18" charset="0"/>
              </a:rPr>
              <a:t>az </a:t>
            </a:r>
            <a:r>
              <a:rPr lang="hu-HU" sz="1200" b="1" dirty="0">
                <a:ea typeface="Times New Roman" panose="02020603050405020304" pitchFamily="18" charset="0"/>
              </a:rPr>
              <a:t>NHP Hajrá Program keretösszege 1500 milliárd HUF</a:t>
            </a:r>
            <a:r>
              <a:rPr lang="hu-HU" sz="1200" b="1" dirty="0" smtClean="0"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hu-HU" sz="1200" dirty="0" smtClean="0">
                <a:ea typeface="Times New Roman" panose="02020603050405020304" pitchFamily="18" charset="0"/>
              </a:rPr>
              <a:t>a </a:t>
            </a:r>
            <a:r>
              <a:rPr lang="hu-HU" sz="1200" dirty="0">
                <a:ea typeface="Times New Roman" panose="02020603050405020304" pitchFamily="18" charset="0"/>
              </a:rPr>
              <a:t>legfőbb paraméterei és a lebonyolítás módja tekintetében megegyezik az NHP korábbi szakaszaival, legfőképpen a legutolsó, NHP Fix konstrukcióval</a:t>
            </a:r>
            <a:r>
              <a:rPr lang="hu-HU" sz="1200" dirty="0" smtClean="0"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hu-HU" sz="1200" b="1" dirty="0" smtClean="0">
                <a:ea typeface="Times New Roman" panose="02020603050405020304" pitchFamily="18" charset="0"/>
              </a:rPr>
              <a:t>a </a:t>
            </a:r>
            <a:r>
              <a:rPr lang="hu-HU" sz="1200" b="1" dirty="0">
                <a:ea typeface="Times New Roman" panose="02020603050405020304" pitchFamily="18" charset="0"/>
              </a:rPr>
              <a:t>forrásköltség 0%, az Ügyfél által fizetendő kamat </a:t>
            </a:r>
            <a:r>
              <a:rPr lang="hu-HU" sz="1200" b="1" dirty="0" err="1">
                <a:ea typeface="Times New Roman" panose="02020603050405020304" pitchFamily="18" charset="0"/>
              </a:rPr>
              <a:t>max</a:t>
            </a:r>
            <a:r>
              <a:rPr lang="hu-HU" sz="1200" b="1" dirty="0">
                <a:ea typeface="Times New Roman" panose="02020603050405020304" pitchFamily="18" charset="0"/>
              </a:rPr>
              <a:t>. fix 2,5</a:t>
            </a:r>
            <a:r>
              <a:rPr lang="hu-HU" sz="1200" b="1" dirty="0" smtClean="0">
                <a:ea typeface="Times New Roman" panose="02020603050405020304" pitchFamily="18" charset="0"/>
              </a:rPr>
              <a:t>%;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hu-HU" sz="1200" dirty="0" smtClean="0">
                <a:ea typeface="Times New Roman" panose="02020603050405020304" pitchFamily="18" charset="0"/>
              </a:rPr>
              <a:t>a </a:t>
            </a:r>
            <a:r>
              <a:rPr lang="hu-HU" sz="1200" dirty="0">
                <a:ea typeface="Times New Roman" panose="02020603050405020304" pitchFamily="18" charset="0"/>
              </a:rPr>
              <a:t>konstrukció keretében lehetőség van új beruházási hitelek finanszírozására, valamint nem NHP-</a:t>
            </a:r>
            <a:r>
              <a:rPr lang="hu-HU" sz="1200" dirty="0" err="1">
                <a:ea typeface="Times New Roman" panose="02020603050405020304" pitchFamily="18" charset="0"/>
              </a:rPr>
              <a:t>ban</a:t>
            </a:r>
            <a:r>
              <a:rPr lang="hu-HU" sz="1200" dirty="0">
                <a:ea typeface="Times New Roman" panose="02020603050405020304" pitchFamily="18" charset="0"/>
              </a:rPr>
              <a:t> szerződött hitelek vagy más banknál szerződött NHP Hajrá hitelek kiváltására</a:t>
            </a:r>
            <a:r>
              <a:rPr lang="hu-HU" sz="1200" dirty="0" smtClean="0"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hu-HU" sz="12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sz="1200" b="1" dirty="0">
                <a:ea typeface="Calibri" panose="020F0502020204030204" pitchFamily="34" charset="0"/>
              </a:rPr>
              <a:t>2020. május 10</a:t>
            </a:r>
            <a:r>
              <a:rPr lang="hu-HU" sz="1200" dirty="0">
                <a:ea typeface="Calibri" panose="020F0502020204030204" pitchFamily="34" charset="0"/>
              </a:rPr>
              <a:t>-i hatályba lépéssel az MNB, az NHP HAJRÁ Programjának alábbi </a:t>
            </a:r>
            <a:r>
              <a:rPr lang="hu-HU" sz="1200" b="1" dirty="0">
                <a:ea typeface="Calibri" panose="020F0502020204030204" pitchFamily="34" charset="0"/>
              </a:rPr>
              <a:t>módosításait vezeti be:</a:t>
            </a:r>
            <a:endParaRPr lang="hu-HU" sz="1200" dirty="0"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u-HU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a typeface="Times New Roman" panose="02020603050405020304" pitchFamily="18" charset="0"/>
              </a:rPr>
              <a:t>a </a:t>
            </a:r>
            <a:r>
              <a:rPr lang="hu-HU" sz="1200" dirty="0">
                <a:ea typeface="Times New Roman" panose="02020603050405020304" pitchFamily="18" charset="0"/>
              </a:rPr>
              <a:t>továbbiakban nem lesz lehetőség kezelési költség, folyósítási jutalék, bírálati díj stb. jogcímén fizetési kötelezettséget írni elő az Ügyféllel szemben, hanem mindezeket a kamatba szükséges beépíteni. Ugyanakkor </a:t>
            </a:r>
            <a:r>
              <a:rPr lang="hu-HU" sz="1200" b="1" dirty="0">
                <a:ea typeface="Times New Roman" panose="02020603050405020304" pitchFamily="18" charset="0"/>
              </a:rPr>
              <a:t>a harmadik félnek fizetendő díjak</a:t>
            </a:r>
            <a:r>
              <a:rPr lang="hu-HU" sz="1200" dirty="0">
                <a:ea typeface="Times New Roman" panose="02020603050405020304" pitchFamily="18" charset="0"/>
              </a:rPr>
              <a:t> (pl. közjegyzői díj, kezességvállalási díj stb.), </a:t>
            </a:r>
            <a:r>
              <a:rPr lang="hu-HU" sz="1200" b="1" dirty="0">
                <a:ea typeface="Times New Roman" panose="02020603050405020304" pitchFamily="18" charset="0"/>
              </a:rPr>
              <a:t>illetve szerződéses feltétel nem teljesítéséhez kapcsolódó költségek továbbra is felszámíthatók a 2,5%-</a:t>
            </a:r>
            <a:r>
              <a:rPr lang="hu-HU" sz="1200" b="1" dirty="0" err="1">
                <a:ea typeface="Times New Roman" panose="02020603050405020304" pitchFamily="18" charset="0"/>
              </a:rPr>
              <a:t>os</a:t>
            </a:r>
            <a:r>
              <a:rPr lang="hu-HU" sz="1200" b="1" dirty="0">
                <a:ea typeface="Times New Roman" panose="02020603050405020304" pitchFamily="18" charset="0"/>
              </a:rPr>
              <a:t> ügyleti kamaton kívül</a:t>
            </a:r>
            <a:r>
              <a:rPr lang="hu-HU" sz="1200" dirty="0" smtClean="0">
                <a:ea typeface="Times New Roman" panose="02020603050405020304" pitchFamily="18" charset="0"/>
              </a:rPr>
              <a:t>;</a:t>
            </a:r>
          </a:p>
          <a:p>
            <a:pPr lvl="0" algn="just">
              <a:spcAft>
                <a:spcPts val="0"/>
              </a:spcAft>
            </a:pPr>
            <a:endParaRPr lang="hu-HU" sz="12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a typeface="Times New Roman" panose="02020603050405020304" pitchFamily="18" charset="0"/>
              </a:rPr>
              <a:t>NHP </a:t>
            </a:r>
            <a:r>
              <a:rPr lang="hu-HU" sz="1200" dirty="0">
                <a:ea typeface="Times New Roman" panose="02020603050405020304" pitchFamily="18" charset="0"/>
              </a:rPr>
              <a:t>HAJRÁ keretében </a:t>
            </a:r>
            <a:r>
              <a:rPr lang="hu-HU" sz="1200" b="1" dirty="0">
                <a:ea typeface="Times New Roman" panose="02020603050405020304" pitchFamily="18" charset="0"/>
              </a:rPr>
              <a:t>kizárólag piaci alapon nyújtott beruházási hitelek válthatók ki</a:t>
            </a:r>
            <a:r>
              <a:rPr lang="hu-HU" sz="1200" dirty="0">
                <a:ea typeface="Times New Roman" panose="02020603050405020304" pitchFamily="18" charset="0"/>
              </a:rPr>
              <a:t>, tehát az NHP korábbi szakaszaiban nyújtott hitelek mellett állami kamattámogatással érintett beruházási hitelek (pl. MFB, EXIM, SZKP konstrukciók) nem válthatók ki. 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98795" y="4216466"/>
            <a:ext cx="858120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1400" b="1" dirty="0">
                <a:solidFill>
                  <a:srgbClr val="A12332"/>
                </a:solidFill>
                <a:ea typeface="Calibri" panose="020F0502020204030204" pitchFamily="34" charset="0"/>
              </a:rPr>
              <a:t>Egyedi </a:t>
            </a:r>
            <a:r>
              <a:rPr lang="hu-HU" sz="1400" b="1" dirty="0" smtClean="0">
                <a:solidFill>
                  <a:srgbClr val="A12332"/>
                </a:solidFill>
                <a:ea typeface="Calibri" panose="020F0502020204030204" pitchFamily="34" charset="0"/>
              </a:rPr>
              <a:t>folyamat</a:t>
            </a:r>
            <a:r>
              <a:rPr lang="hu-HU" b="1" dirty="0">
                <a:solidFill>
                  <a:srgbClr val="A12332"/>
                </a:solidFill>
                <a:ea typeface="Calibri" panose="020F0502020204030204" pitchFamily="34" charset="0"/>
              </a:rPr>
              <a:t>!</a:t>
            </a:r>
            <a:endParaRPr lang="hu-HU" sz="1400" dirty="0" smtClean="0">
              <a:solidFill>
                <a:srgbClr val="A12332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a typeface="Times New Roman" panose="02020603050405020304" pitchFamily="18" charset="0"/>
              </a:rPr>
              <a:t>az </a:t>
            </a:r>
            <a:r>
              <a:rPr lang="hu-HU" sz="1200" dirty="0">
                <a:ea typeface="Times New Roman" panose="02020603050405020304" pitchFamily="18" charset="0"/>
              </a:rPr>
              <a:t>MNB Hajrá Program előírása szerint a </a:t>
            </a:r>
            <a:r>
              <a:rPr lang="hu-HU" sz="1200" b="1" dirty="0">
                <a:ea typeface="Times New Roman" panose="02020603050405020304" pitchFamily="18" charset="0"/>
              </a:rPr>
              <a:t>hitelbírálat ideje nem haladhatja meg</a:t>
            </a:r>
            <a:r>
              <a:rPr lang="hu-HU" sz="1200" dirty="0">
                <a:ea typeface="Times New Roman" panose="02020603050405020304" pitchFamily="18" charset="0"/>
              </a:rPr>
              <a:t> a hitelkérelem és az annak mellékleteként előírt, valamint a hiteldöntéshez szükséges további dokumentumok, információk hiánytalan beérkezését </a:t>
            </a:r>
            <a:r>
              <a:rPr lang="hu-HU" sz="1200" b="1" dirty="0">
                <a:ea typeface="Times New Roman" panose="02020603050405020304" pitchFamily="18" charset="0"/>
              </a:rPr>
              <a:t>követő 10 munkanapot</a:t>
            </a:r>
            <a:r>
              <a:rPr lang="hu-HU" sz="1200" dirty="0">
                <a:ea typeface="Times New Roman" panose="02020603050405020304" pitchFamily="18" charset="0"/>
              </a:rPr>
              <a:t>. </a:t>
            </a:r>
            <a:r>
              <a:rPr lang="hu-HU" sz="1200" b="1" dirty="0">
                <a:ea typeface="Times New Roman" panose="02020603050405020304" pitchFamily="18" charset="0"/>
              </a:rPr>
              <a:t>Amennyiben a hiteldöntésre ezen határidőn belül nem kerül sor, akkor az adott ügylet vonatkozásában a bank nem jogosult NHP HAJRÁ forrás igénybe vételére; </a:t>
            </a:r>
            <a:endParaRPr lang="hu-HU" sz="12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sz="1200" dirty="0"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147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306956" y="1355267"/>
            <a:ext cx="2464594" cy="471440"/>
          </a:xfrm>
        </p:spPr>
        <p:txBody>
          <a:bodyPr/>
          <a:lstStyle/>
          <a:p>
            <a:r>
              <a:rPr lang="hu-HU" sz="3200" dirty="0" smtClean="0"/>
              <a:t>MKB HEKTÁR Plusz hitelek</a:t>
            </a:r>
            <a:endParaRPr lang="hu-HU" sz="3200" dirty="0"/>
          </a:p>
        </p:txBody>
      </p:sp>
      <p:sp>
        <p:nvSpPr>
          <p:cNvPr id="4" name="Téglalap 3"/>
          <p:cNvSpPr/>
          <p:nvPr/>
        </p:nvSpPr>
        <p:spPr>
          <a:xfrm>
            <a:off x="3259606" y="1119861"/>
            <a:ext cx="388675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B00B2C"/>
                </a:solidFill>
                <a:latin typeface="MyriadPro-Bold"/>
              </a:rPr>
              <a:t>HITELCÉLOK:</a:t>
            </a:r>
          </a:p>
          <a:p>
            <a:r>
              <a:rPr lang="hu-HU" b="1" dirty="0">
                <a:solidFill>
                  <a:srgbClr val="000000"/>
                </a:solidFill>
                <a:latin typeface="MyriadPro-Bold"/>
              </a:rPr>
              <a:t>MKB Hektár Plusz Termőföld Hitel:</a:t>
            </a:r>
          </a:p>
          <a:p>
            <a:r>
              <a:rPr lang="hu-HU" sz="1000" dirty="0">
                <a:solidFill>
                  <a:srgbClr val="000000"/>
                </a:solidFill>
                <a:latin typeface="MyriadPro-Regular"/>
              </a:rPr>
              <a:t>Termőföldvásárlás</a:t>
            </a:r>
          </a:p>
          <a:p>
            <a:r>
              <a:rPr lang="hu-HU" sz="1000" dirty="0" smtClean="0">
                <a:solidFill>
                  <a:srgbClr val="000000"/>
                </a:solidFill>
                <a:latin typeface="MyriadPro-Regular"/>
              </a:rPr>
              <a:t>Hitelkiváltás</a:t>
            </a:r>
          </a:p>
          <a:p>
            <a:endParaRPr lang="hu-HU" sz="1000" dirty="0">
              <a:solidFill>
                <a:srgbClr val="000000"/>
              </a:solidFill>
              <a:latin typeface="MyriadPro-Regular"/>
            </a:endParaRPr>
          </a:p>
          <a:p>
            <a:r>
              <a:rPr lang="hu-HU" b="1" dirty="0">
                <a:solidFill>
                  <a:srgbClr val="000000"/>
                </a:solidFill>
                <a:latin typeface="MyriadPro-Bold"/>
              </a:rPr>
              <a:t>MKB Hektár Plusz Beruházási Hitel:</a:t>
            </a:r>
          </a:p>
          <a:p>
            <a:r>
              <a:rPr lang="hu-HU" sz="1000" dirty="0">
                <a:solidFill>
                  <a:srgbClr val="000000"/>
                </a:solidFill>
                <a:latin typeface="MyriadPro-Regular"/>
              </a:rPr>
              <a:t>Ingatlan építés, fejlesztés, beruházás</a:t>
            </a:r>
          </a:p>
          <a:p>
            <a:r>
              <a:rPr lang="hu-HU" sz="1000" dirty="0">
                <a:solidFill>
                  <a:srgbClr val="000000"/>
                </a:solidFill>
                <a:latin typeface="MyriadPro-Regular"/>
              </a:rPr>
              <a:t>Gépbeszerzés</a:t>
            </a:r>
          </a:p>
          <a:p>
            <a:r>
              <a:rPr lang="hu-HU" sz="1000" dirty="0">
                <a:solidFill>
                  <a:srgbClr val="000000"/>
                </a:solidFill>
                <a:latin typeface="MyriadPro-Regular"/>
              </a:rPr>
              <a:t>Technológia vásárlás</a:t>
            </a:r>
          </a:p>
          <a:p>
            <a:r>
              <a:rPr lang="hu-HU" sz="1000" dirty="0" smtClean="0">
                <a:solidFill>
                  <a:srgbClr val="000000"/>
                </a:solidFill>
                <a:latin typeface="MyriadPro-Regular"/>
              </a:rPr>
              <a:t>Hitelkiváltás</a:t>
            </a:r>
          </a:p>
          <a:p>
            <a:r>
              <a:rPr lang="hu-HU" sz="1000" dirty="0" smtClean="0">
                <a:solidFill>
                  <a:srgbClr val="000000"/>
                </a:solidFill>
                <a:latin typeface="MyriadPro-Regular"/>
              </a:rPr>
              <a:t>Ültetvénytelepítés</a:t>
            </a:r>
          </a:p>
          <a:p>
            <a:endParaRPr lang="hu-HU" sz="1000" dirty="0">
              <a:solidFill>
                <a:srgbClr val="000000"/>
              </a:solidFill>
              <a:latin typeface="MyriadPro-Regular"/>
            </a:endParaRPr>
          </a:p>
          <a:p>
            <a:r>
              <a:rPr lang="hu-HU" b="1" dirty="0">
                <a:solidFill>
                  <a:srgbClr val="000000"/>
                </a:solidFill>
                <a:latin typeface="MyriadPro-Bold"/>
              </a:rPr>
              <a:t>MKB Hektár Plusz Szabadfelhasználású Hitel:</a:t>
            </a:r>
          </a:p>
          <a:p>
            <a:r>
              <a:rPr lang="hu-HU" sz="1000" dirty="0">
                <a:solidFill>
                  <a:srgbClr val="000000"/>
                </a:solidFill>
                <a:latin typeface="MyriadPro-Regular"/>
              </a:rPr>
              <a:t>Szabad felhasználás</a:t>
            </a:r>
          </a:p>
          <a:p>
            <a:r>
              <a:rPr lang="hu-HU" sz="1000" dirty="0" smtClean="0">
                <a:solidFill>
                  <a:srgbClr val="000000"/>
                </a:solidFill>
                <a:latin typeface="MyriadPro-Regular"/>
              </a:rPr>
              <a:t>Hitelkiváltás</a:t>
            </a:r>
          </a:p>
          <a:p>
            <a:endParaRPr lang="hu-HU" sz="1000" dirty="0">
              <a:solidFill>
                <a:srgbClr val="000000"/>
              </a:solidFill>
              <a:latin typeface="MyriadPro-Regular"/>
            </a:endParaRPr>
          </a:p>
          <a:p>
            <a:r>
              <a:rPr lang="hu-HU" sz="1300" b="1" dirty="0">
                <a:solidFill>
                  <a:srgbClr val="B00B2C"/>
                </a:solidFill>
                <a:latin typeface="MyriadPro-Bold"/>
              </a:rPr>
              <a:t>A HITEL FEDEZETE: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000" dirty="0">
                <a:solidFill>
                  <a:srgbClr val="000000"/>
                </a:solidFill>
                <a:latin typeface="MyriadPro-Light"/>
              </a:rPr>
              <a:t>tulajdonban lévő termőföld (termőföldvásárlás esetén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000" dirty="0">
                <a:solidFill>
                  <a:srgbClr val="000000"/>
                </a:solidFill>
                <a:latin typeface="MyriadPro-Light"/>
              </a:rPr>
              <a:t>a megvásárolni kívánt termőföld),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000" dirty="0">
                <a:solidFill>
                  <a:srgbClr val="000000"/>
                </a:solidFill>
                <a:latin typeface="MyriadPro-Light"/>
              </a:rPr>
              <a:t>magánszemély készfizető kezessége,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000" dirty="0">
                <a:solidFill>
                  <a:srgbClr val="000000"/>
                </a:solidFill>
                <a:latin typeface="MyriadPro-Light"/>
              </a:rPr>
              <a:t>az Agrár-Vállalkozási Hitelgarancia Alapítvány kezességvállalása</a:t>
            </a:r>
            <a:r>
              <a:rPr lang="hu-HU" sz="1000" dirty="0" smtClean="0">
                <a:solidFill>
                  <a:srgbClr val="000000"/>
                </a:solidFill>
                <a:latin typeface="MyriadPro-Light"/>
              </a:rPr>
              <a:t>.</a:t>
            </a:r>
            <a:endParaRPr lang="hu-HU" sz="1000" dirty="0">
              <a:solidFill>
                <a:srgbClr val="000000"/>
              </a:solidFill>
              <a:latin typeface="MyriadPro-Ligh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361" y="2868959"/>
            <a:ext cx="1997639" cy="2322676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3240661" y="0"/>
            <a:ext cx="266433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B00B2C"/>
                </a:solidFill>
                <a:latin typeface="MyriadPro-Bold"/>
              </a:rPr>
              <a:t>KIKNEK AJÁNLJUK</a:t>
            </a:r>
            <a:r>
              <a:rPr lang="hu-HU" sz="1200" b="1" dirty="0">
                <a:solidFill>
                  <a:srgbClr val="B00B2C"/>
                </a:solidFill>
                <a:latin typeface="MyriadPro-Bold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200" dirty="0">
                <a:solidFill>
                  <a:srgbClr val="000000"/>
                </a:solidFill>
                <a:latin typeface="MyriadPro-Light"/>
              </a:rPr>
              <a:t>őstermelőknek,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200" dirty="0">
                <a:solidFill>
                  <a:srgbClr val="000000"/>
                </a:solidFill>
                <a:latin typeface="MyriadPro-Light"/>
              </a:rPr>
              <a:t>családi gazdálkodóknak,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200" dirty="0">
                <a:solidFill>
                  <a:srgbClr val="000000"/>
                </a:solidFill>
                <a:latin typeface="MyriadPro-Light"/>
              </a:rPr>
              <a:t>egyéni </a:t>
            </a:r>
            <a:r>
              <a:rPr lang="hu-HU" sz="1200" dirty="0" smtClean="0">
                <a:solidFill>
                  <a:srgbClr val="000000"/>
                </a:solidFill>
                <a:latin typeface="MyriadPro-Light"/>
              </a:rPr>
              <a:t>vállalkozóknak,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200" dirty="0" smtClean="0">
                <a:solidFill>
                  <a:srgbClr val="000000"/>
                </a:solidFill>
                <a:latin typeface="MyriadPro-Light"/>
              </a:rPr>
              <a:t>Társas vállalkozásoknak.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hu-HU" sz="1200" dirty="0">
              <a:solidFill>
                <a:srgbClr val="000000"/>
              </a:solidFill>
              <a:latin typeface="MyriadPro-Light"/>
            </a:endParaRPr>
          </a:p>
        </p:txBody>
      </p:sp>
      <p:sp>
        <p:nvSpPr>
          <p:cNvPr id="3" name="Jobb oldali kapcsos zárójel 2"/>
          <p:cNvSpPr/>
          <p:nvPr/>
        </p:nvSpPr>
        <p:spPr>
          <a:xfrm>
            <a:off x="6846570" y="1355267"/>
            <a:ext cx="432000" cy="1150120"/>
          </a:xfrm>
          <a:prstGeom prst="rightBrac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i="1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06" y="1355267"/>
            <a:ext cx="1978694" cy="108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306956" y="1355267"/>
            <a:ext cx="2464594" cy="471440"/>
          </a:xfrm>
        </p:spPr>
        <p:txBody>
          <a:bodyPr/>
          <a:lstStyle/>
          <a:p>
            <a:r>
              <a:rPr lang="hu-HU" sz="3200" dirty="0" smtClean="0"/>
              <a:t>MKB HEKTÁR Plusz hitelek</a:t>
            </a:r>
            <a:endParaRPr lang="hu-HU" sz="3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10" y="0"/>
            <a:ext cx="3006089" cy="163988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394296" y="1824614"/>
            <a:ext cx="5475383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1" dirty="0">
                <a:solidFill>
                  <a:srgbClr val="B00B2C"/>
                </a:solidFill>
                <a:latin typeface="MyriadPro-Bold"/>
              </a:rPr>
              <a:t>ELŐNYÖK: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100" dirty="0">
                <a:solidFill>
                  <a:srgbClr val="000000"/>
                </a:solidFill>
                <a:latin typeface="MyriadPro-Light"/>
              </a:rPr>
              <a:t>A vállalkozás életciklusához igazítható, </a:t>
            </a:r>
            <a:r>
              <a:rPr lang="hu-HU" sz="1100" b="1" dirty="0" smtClean="0">
                <a:solidFill>
                  <a:srgbClr val="000000"/>
                </a:solidFill>
                <a:latin typeface="MyriadPro-Bold"/>
              </a:rPr>
              <a:t>személyre szabható </a:t>
            </a:r>
            <a:r>
              <a:rPr lang="hu-HU" sz="1100" b="1" dirty="0">
                <a:solidFill>
                  <a:srgbClr val="000000"/>
                </a:solidFill>
                <a:latin typeface="MyriadPro-Bold"/>
              </a:rPr>
              <a:t>a finanszírozás</a:t>
            </a:r>
            <a:r>
              <a:rPr lang="hu-HU" sz="1100" b="1" dirty="0" smtClean="0">
                <a:solidFill>
                  <a:srgbClr val="000000"/>
                </a:solidFill>
                <a:latin typeface="MyriadPro-Bold"/>
              </a:rPr>
              <a:t>.</a:t>
            </a:r>
            <a:endParaRPr lang="hu-HU" sz="1100" dirty="0" smtClean="0">
              <a:solidFill>
                <a:srgbClr val="000000"/>
              </a:solidFill>
              <a:latin typeface="MyriadPro-Light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100" dirty="0" smtClean="0">
                <a:solidFill>
                  <a:srgbClr val="000000"/>
                </a:solidFill>
                <a:latin typeface="MyriadPro-Light"/>
              </a:rPr>
              <a:t>Üzemmérete </a:t>
            </a:r>
            <a:r>
              <a:rPr lang="hu-HU" sz="1100" b="1" dirty="0">
                <a:solidFill>
                  <a:srgbClr val="000000"/>
                </a:solidFill>
                <a:latin typeface="MyriadPro-Bold"/>
              </a:rPr>
              <a:t>nagyobbá és hatékonyabbá válhat.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100" b="1" dirty="0" smtClean="0">
                <a:solidFill>
                  <a:srgbClr val="000000"/>
                </a:solidFill>
                <a:latin typeface="MyriadPro-Bold"/>
              </a:rPr>
              <a:t>Versenyképessége </a:t>
            </a:r>
            <a:r>
              <a:rPr lang="hu-HU" sz="1100" b="1" dirty="0">
                <a:solidFill>
                  <a:srgbClr val="000000"/>
                </a:solidFill>
                <a:latin typeface="MyriadPro-Bold"/>
              </a:rPr>
              <a:t>javulhat, </a:t>
            </a:r>
            <a:r>
              <a:rPr lang="hu-HU" sz="1100" dirty="0">
                <a:solidFill>
                  <a:srgbClr val="000000"/>
                </a:solidFill>
                <a:latin typeface="MyriadPro-Light"/>
              </a:rPr>
              <a:t>hiszen a </a:t>
            </a:r>
            <a:r>
              <a:rPr lang="hu-HU" sz="1100" dirty="0" smtClean="0">
                <a:solidFill>
                  <a:srgbClr val="000000"/>
                </a:solidFill>
                <a:latin typeface="MyriadPro-Light"/>
              </a:rPr>
              <a:t>technológiai fejlesztések</a:t>
            </a:r>
            <a:r>
              <a:rPr lang="hu-HU" sz="1100" dirty="0">
                <a:solidFill>
                  <a:srgbClr val="000000"/>
                </a:solidFill>
                <a:latin typeface="MyriadPro-Light"/>
              </a:rPr>
              <a:t>, beruházások nem csak költséget </a:t>
            </a:r>
            <a:r>
              <a:rPr lang="hu-HU" sz="1100" dirty="0" smtClean="0">
                <a:solidFill>
                  <a:srgbClr val="000000"/>
                </a:solidFill>
                <a:latin typeface="MyriadPro-Light"/>
              </a:rPr>
              <a:t>csökkentenek, </a:t>
            </a:r>
            <a:r>
              <a:rPr lang="nl-NL" sz="1100" dirty="0" smtClean="0">
                <a:solidFill>
                  <a:srgbClr val="000000"/>
                </a:solidFill>
                <a:latin typeface="MyriadPro-Light"/>
              </a:rPr>
              <a:t>hanem </a:t>
            </a:r>
            <a:r>
              <a:rPr lang="nl-NL" sz="1100" dirty="0">
                <a:solidFill>
                  <a:srgbClr val="000000"/>
                </a:solidFill>
                <a:latin typeface="MyriadPro-Light"/>
              </a:rPr>
              <a:t>egyben profitot is termelnek</a:t>
            </a:r>
            <a:r>
              <a:rPr lang="nl-NL" sz="1100" dirty="0" smtClean="0">
                <a:solidFill>
                  <a:srgbClr val="000000"/>
                </a:solidFill>
                <a:latin typeface="MyriadPro-Light"/>
              </a:rPr>
              <a:t>.</a:t>
            </a:r>
            <a:endParaRPr lang="hu-HU" sz="1100" dirty="0" smtClean="0">
              <a:solidFill>
                <a:srgbClr val="000000"/>
              </a:solidFill>
              <a:latin typeface="MyriadPro-Light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100" dirty="0" smtClean="0">
                <a:solidFill>
                  <a:srgbClr val="000000"/>
                </a:solidFill>
                <a:latin typeface="MyriadPro-Light"/>
              </a:rPr>
              <a:t>Akár </a:t>
            </a:r>
            <a:r>
              <a:rPr lang="hu-HU" sz="1100" dirty="0">
                <a:solidFill>
                  <a:srgbClr val="000000"/>
                </a:solidFill>
                <a:latin typeface="MyriadPro-Light"/>
              </a:rPr>
              <a:t>új élelmiszerfeldolgozó ipari </a:t>
            </a:r>
            <a:r>
              <a:rPr lang="hu-HU" sz="1100" dirty="0" smtClean="0">
                <a:solidFill>
                  <a:srgbClr val="000000"/>
                </a:solidFill>
                <a:latin typeface="MyriadPro-Light"/>
              </a:rPr>
              <a:t>tevékenységet indíthat </a:t>
            </a:r>
            <a:r>
              <a:rPr lang="hu-HU" sz="1100" dirty="0">
                <a:solidFill>
                  <a:srgbClr val="000000"/>
                </a:solidFill>
                <a:latin typeface="MyriadPro-Light"/>
              </a:rPr>
              <a:t>el.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100" b="1" dirty="0" smtClean="0">
                <a:solidFill>
                  <a:srgbClr val="000000"/>
                </a:solidFill>
                <a:latin typeface="MyriadPro-Bold"/>
              </a:rPr>
              <a:t>A </a:t>
            </a:r>
            <a:r>
              <a:rPr lang="hu-HU" sz="1100" b="1" dirty="0">
                <a:solidFill>
                  <a:srgbClr val="000000"/>
                </a:solidFill>
                <a:latin typeface="MyriadPro-Bold"/>
              </a:rPr>
              <a:t>hitel fő fedezetét </a:t>
            </a:r>
            <a:r>
              <a:rPr lang="hu-HU" sz="1100" dirty="0">
                <a:solidFill>
                  <a:srgbClr val="000000"/>
                </a:solidFill>
                <a:latin typeface="MyriadPro-Light"/>
              </a:rPr>
              <a:t>a hitelfelvevő </a:t>
            </a:r>
            <a:r>
              <a:rPr lang="hu-HU" sz="1100" dirty="0" smtClean="0">
                <a:solidFill>
                  <a:srgbClr val="000000"/>
                </a:solidFill>
                <a:latin typeface="MyriadPro-Light"/>
              </a:rPr>
              <a:t>tulajdonában</a:t>
            </a:r>
            <a:r>
              <a:rPr lang="hu-HU" sz="1100" dirty="0">
                <a:solidFill>
                  <a:srgbClr val="000000"/>
                </a:solidFill>
                <a:latin typeface="MyriadPro-Light"/>
              </a:rPr>
              <a:t> </a:t>
            </a:r>
            <a:r>
              <a:rPr lang="hu-HU" sz="1100" dirty="0" smtClean="0">
                <a:solidFill>
                  <a:srgbClr val="000000"/>
                </a:solidFill>
                <a:latin typeface="MyriadPro-Light"/>
              </a:rPr>
              <a:t>lévő </a:t>
            </a:r>
            <a:r>
              <a:rPr lang="hu-HU" sz="1100" dirty="0">
                <a:solidFill>
                  <a:srgbClr val="000000"/>
                </a:solidFill>
                <a:latin typeface="MyriadPro-Light"/>
              </a:rPr>
              <a:t>és emellett 3. fél tulajdonában lévő (amennyiben szükséges)</a:t>
            </a:r>
            <a:r>
              <a:rPr lang="hu-HU" b="1" dirty="0"/>
              <a:t> </a:t>
            </a:r>
            <a:r>
              <a:rPr lang="hu-HU" sz="1100" dirty="0" smtClean="0">
                <a:solidFill>
                  <a:srgbClr val="000000"/>
                </a:solidFill>
                <a:latin typeface="MyriadPro-Light"/>
              </a:rPr>
              <a:t>vagy </a:t>
            </a:r>
            <a:r>
              <a:rPr lang="hu-HU" sz="1100" dirty="0">
                <a:solidFill>
                  <a:srgbClr val="000000"/>
                </a:solidFill>
                <a:latin typeface="MyriadPro-Light"/>
              </a:rPr>
              <a:t>megvásárolni kívánt </a:t>
            </a:r>
            <a:r>
              <a:rPr lang="hu-HU" sz="1100" b="1" dirty="0">
                <a:solidFill>
                  <a:srgbClr val="000000"/>
                </a:solidFill>
                <a:latin typeface="MyriadPro-Bold"/>
              </a:rPr>
              <a:t>termőföld jelenti</a:t>
            </a:r>
            <a:r>
              <a:rPr lang="hu-HU" sz="1100" b="1" dirty="0" smtClean="0">
                <a:solidFill>
                  <a:srgbClr val="000000"/>
                </a:solidFill>
                <a:latin typeface="MyriadPro-Bold"/>
              </a:rPr>
              <a:t>.</a:t>
            </a:r>
            <a:endParaRPr lang="hu-HU" sz="1100" b="1" dirty="0">
              <a:solidFill>
                <a:srgbClr val="000000"/>
              </a:solidFill>
              <a:latin typeface="MyriadPro-Bold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100" b="1" dirty="0">
                <a:solidFill>
                  <a:srgbClr val="000000"/>
                </a:solidFill>
                <a:latin typeface="MyriadPro-Bold"/>
              </a:rPr>
              <a:t>A hitel törlesztésének ütemezése </a:t>
            </a:r>
            <a:r>
              <a:rPr lang="hu-HU" sz="1100" dirty="0">
                <a:solidFill>
                  <a:srgbClr val="000000"/>
                </a:solidFill>
                <a:latin typeface="MyriadPro-Light"/>
              </a:rPr>
              <a:t>a </a:t>
            </a:r>
            <a:r>
              <a:rPr lang="hu-HU" sz="1100" dirty="0" smtClean="0">
                <a:solidFill>
                  <a:srgbClr val="000000"/>
                </a:solidFill>
                <a:latin typeface="MyriadPro-Light"/>
              </a:rPr>
              <a:t>gazdaságstabilitásának </a:t>
            </a:r>
            <a:r>
              <a:rPr lang="hu-HU" sz="1100" dirty="0">
                <a:solidFill>
                  <a:srgbClr val="000000"/>
                </a:solidFill>
                <a:latin typeface="MyriadPro-Light"/>
              </a:rPr>
              <a:t>megőrzése érdekében </a:t>
            </a:r>
            <a:r>
              <a:rPr lang="hu-HU" sz="1100" b="1" dirty="0" smtClean="0">
                <a:solidFill>
                  <a:srgbClr val="000000"/>
                </a:solidFill>
                <a:latin typeface="MyriadPro-Bold"/>
              </a:rPr>
              <a:t>rugalmasan igazodik </a:t>
            </a:r>
            <a:r>
              <a:rPr lang="hu-HU" sz="1100" dirty="0">
                <a:solidFill>
                  <a:srgbClr val="000000"/>
                </a:solidFill>
                <a:latin typeface="MyriadPro-Light"/>
              </a:rPr>
              <a:t>a gazdálkodó bevételeihez</a:t>
            </a:r>
            <a:r>
              <a:rPr lang="hu-HU" sz="1100" dirty="0" smtClean="0">
                <a:solidFill>
                  <a:srgbClr val="000000"/>
                </a:solidFill>
                <a:latin typeface="MyriadPro-Light"/>
              </a:rPr>
              <a:t>.</a:t>
            </a:r>
          </a:p>
        </p:txBody>
      </p:sp>
      <p:sp>
        <p:nvSpPr>
          <p:cNvPr id="5" name="Téglalap 4"/>
          <p:cNvSpPr/>
          <p:nvPr/>
        </p:nvSpPr>
        <p:spPr>
          <a:xfrm>
            <a:off x="3394296" y="515842"/>
            <a:ext cx="2743613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300" b="1" dirty="0">
                <a:solidFill>
                  <a:srgbClr val="B00B2C"/>
                </a:solidFill>
                <a:latin typeface="MyriadPro-Bold"/>
              </a:rPr>
              <a:t>TÖRLESZTÉSI FUTAMIDŐK:</a:t>
            </a:r>
          </a:p>
          <a:p>
            <a:r>
              <a:rPr lang="hu-HU" sz="1200" dirty="0" err="1">
                <a:solidFill>
                  <a:srgbClr val="000000"/>
                </a:solidFill>
                <a:latin typeface="MyriadPro-Light"/>
              </a:rPr>
              <a:t>max</a:t>
            </a:r>
            <a:r>
              <a:rPr lang="hu-HU" sz="1200" dirty="0">
                <a:solidFill>
                  <a:srgbClr val="000000"/>
                </a:solidFill>
                <a:latin typeface="MyriadPro-Light"/>
              </a:rPr>
              <a:t>. </a:t>
            </a:r>
            <a:r>
              <a:rPr lang="hu-HU" sz="1200" b="1" dirty="0">
                <a:solidFill>
                  <a:srgbClr val="000000"/>
                </a:solidFill>
                <a:latin typeface="MyriadPro-Bold"/>
              </a:rPr>
              <a:t>20 év </a:t>
            </a:r>
            <a:r>
              <a:rPr lang="hu-HU" sz="1200" dirty="0">
                <a:solidFill>
                  <a:srgbClr val="000000"/>
                </a:solidFill>
                <a:latin typeface="MyriadPro-Light"/>
              </a:rPr>
              <a:t>termőföldvásárlásra,</a:t>
            </a:r>
          </a:p>
          <a:p>
            <a:r>
              <a:rPr lang="hu-HU" sz="1200" dirty="0" err="1">
                <a:solidFill>
                  <a:srgbClr val="000000"/>
                </a:solidFill>
                <a:latin typeface="MyriadPro-Light"/>
              </a:rPr>
              <a:t>max</a:t>
            </a:r>
            <a:r>
              <a:rPr lang="hu-HU" sz="1200" dirty="0">
                <a:solidFill>
                  <a:srgbClr val="000000"/>
                </a:solidFill>
                <a:latin typeface="MyriadPro-Light"/>
              </a:rPr>
              <a:t>. </a:t>
            </a:r>
            <a:r>
              <a:rPr lang="hu-HU" sz="1200" b="1" dirty="0">
                <a:solidFill>
                  <a:srgbClr val="000000"/>
                </a:solidFill>
                <a:latin typeface="MyriadPro-Bold"/>
              </a:rPr>
              <a:t>10 év </a:t>
            </a:r>
            <a:r>
              <a:rPr lang="hu-HU" sz="1200" dirty="0">
                <a:solidFill>
                  <a:srgbClr val="000000"/>
                </a:solidFill>
                <a:latin typeface="MyriadPro-Light"/>
              </a:rPr>
              <a:t>beruházásra, </a:t>
            </a:r>
            <a:r>
              <a:rPr lang="hu-HU" sz="1200" dirty="0" smtClean="0">
                <a:solidFill>
                  <a:srgbClr val="000000"/>
                </a:solidFill>
                <a:latin typeface="MyriadPro-Light"/>
              </a:rPr>
              <a:t>fejlesztésre</a:t>
            </a:r>
            <a:endParaRPr lang="hu-HU" sz="1200" dirty="0">
              <a:solidFill>
                <a:srgbClr val="000000"/>
              </a:solidFill>
              <a:latin typeface="MyriadPro-Light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MyriadPro-Light"/>
              </a:rPr>
              <a:t>max</a:t>
            </a:r>
            <a:r>
              <a:rPr lang="hu-HU" sz="1200" dirty="0">
                <a:solidFill>
                  <a:srgbClr val="000000"/>
                </a:solidFill>
                <a:latin typeface="MyriadPro-Light"/>
              </a:rPr>
              <a:t>. </a:t>
            </a:r>
            <a:r>
              <a:rPr lang="hu-HU" sz="1200" b="1" dirty="0">
                <a:solidFill>
                  <a:srgbClr val="000000"/>
                </a:solidFill>
                <a:latin typeface="MyriadPro-Bold"/>
              </a:rPr>
              <a:t>5 év </a:t>
            </a:r>
            <a:r>
              <a:rPr lang="hu-HU" sz="1200" dirty="0">
                <a:solidFill>
                  <a:srgbClr val="000000"/>
                </a:solidFill>
                <a:latin typeface="MyriadPro-Light"/>
              </a:rPr>
              <a:t>szabad felhasználásra.</a:t>
            </a:r>
            <a:endParaRPr lang="hu-HU" sz="1200" dirty="0"/>
          </a:p>
        </p:txBody>
      </p:sp>
      <p:sp>
        <p:nvSpPr>
          <p:cNvPr id="7" name="Téglalap 6"/>
          <p:cNvSpPr/>
          <p:nvPr/>
        </p:nvSpPr>
        <p:spPr>
          <a:xfrm>
            <a:off x="3394296" y="4067448"/>
            <a:ext cx="3566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 err="1">
                <a:solidFill>
                  <a:srgbClr val="A12332"/>
                </a:solidFill>
                <a:latin typeface="MyriadPro-Bold"/>
              </a:rPr>
              <a:t>Amennyiben</a:t>
            </a:r>
            <a:r>
              <a:rPr lang="es-ES" sz="1200" b="1" dirty="0">
                <a:solidFill>
                  <a:srgbClr val="A12332"/>
                </a:solidFill>
                <a:latin typeface="MyriadPro-Bold"/>
              </a:rPr>
              <a:t> a </a:t>
            </a:r>
            <a:r>
              <a:rPr lang="es-ES" sz="1200" b="1" dirty="0" err="1">
                <a:solidFill>
                  <a:srgbClr val="A12332"/>
                </a:solidFill>
                <a:latin typeface="MyriadPro-Bold"/>
              </a:rPr>
              <a:t>gazdálkodó</a:t>
            </a:r>
            <a:r>
              <a:rPr lang="es-ES" sz="1200" b="1" dirty="0">
                <a:solidFill>
                  <a:srgbClr val="A12332"/>
                </a:solidFill>
                <a:latin typeface="MyriadPro-Bold"/>
              </a:rPr>
              <a:t>, </a:t>
            </a:r>
            <a:r>
              <a:rPr lang="es-ES" sz="1200" b="1" dirty="0" err="1">
                <a:solidFill>
                  <a:srgbClr val="A12332"/>
                </a:solidFill>
                <a:latin typeface="MyriadPro-Bold"/>
              </a:rPr>
              <a:t>illetve</a:t>
            </a:r>
            <a:r>
              <a:rPr lang="es-ES" sz="1200" b="1" dirty="0">
                <a:solidFill>
                  <a:srgbClr val="A12332"/>
                </a:solidFill>
                <a:latin typeface="MyriadPro-Bold"/>
              </a:rPr>
              <a:t> a </a:t>
            </a:r>
            <a:r>
              <a:rPr lang="es-ES" sz="1200" b="1" dirty="0" err="1">
                <a:solidFill>
                  <a:srgbClr val="A12332"/>
                </a:solidFill>
                <a:latin typeface="MyriadPro-Bold"/>
              </a:rPr>
              <a:t>hitel</a:t>
            </a:r>
            <a:r>
              <a:rPr lang="es-ES" sz="1200" b="1" dirty="0">
                <a:solidFill>
                  <a:srgbClr val="A12332"/>
                </a:solidFill>
                <a:latin typeface="MyriadPro-Bold"/>
              </a:rPr>
              <a:t> </a:t>
            </a:r>
            <a:r>
              <a:rPr lang="es-ES" sz="1200" b="1" dirty="0" err="1">
                <a:solidFill>
                  <a:srgbClr val="A12332"/>
                </a:solidFill>
                <a:latin typeface="MyriadPro-Bold"/>
              </a:rPr>
              <a:t>célja</a:t>
            </a:r>
            <a:endParaRPr lang="es-ES" sz="1200" b="1" dirty="0">
              <a:solidFill>
                <a:srgbClr val="A12332"/>
              </a:solidFill>
              <a:latin typeface="MyriadPro-Bold"/>
            </a:endParaRPr>
          </a:p>
          <a:p>
            <a:pPr algn="just"/>
            <a:r>
              <a:rPr lang="hu-HU" sz="1200" b="1" dirty="0">
                <a:solidFill>
                  <a:srgbClr val="A12332"/>
                </a:solidFill>
                <a:latin typeface="MyriadPro-Bold"/>
              </a:rPr>
              <a:t>megfelel a banki és az NHP </a:t>
            </a:r>
            <a:r>
              <a:rPr lang="hu-HU" sz="1200" b="1" i="1" dirty="0" smtClean="0">
                <a:solidFill>
                  <a:srgbClr val="A12332"/>
                </a:solidFill>
                <a:latin typeface="MyriadPro-BoldIt"/>
              </a:rPr>
              <a:t>Hajrá </a:t>
            </a:r>
            <a:r>
              <a:rPr lang="hu-HU" sz="1200" b="1" dirty="0">
                <a:solidFill>
                  <a:srgbClr val="A12332"/>
                </a:solidFill>
                <a:latin typeface="MyriadPro-Bold"/>
              </a:rPr>
              <a:t>feltételeinek, </a:t>
            </a:r>
            <a:r>
              <a:rPr lang="hu-HU" sz="1200" b="1" dirty="0" smtClean="0">
                <a:solidFill>
                  <a:srgbClr val="A12332"/>
                </a:solidFill>
                <a:latin typeface="MyriadPro-Bold"/>
              </a:rPr>
              <a:t>úgy akár </a:t>
            </a:r>
            <a:r>
              <a:rPr lang="hu-HU" sz="1200" b="1" dirty="0">
                <a:solidFill>
                  <a:srgbClr val="A12332"/>
                </a:solidFill>
                <a:latin typeface="MyriadPro-Bold"/>
              </a:rPr>
              <a:t>az NHP </a:t>
            </a:r>
            <a:r>
              <a:rPr lang="hu-HU" sz="1200" b="1" dirty="0" smtClean="0">
                <a:solidFill>
                  <a:srgbClr val="A12332"/>
                </a:solidFill>
                <a:latin typeface="MyriadPro-Bold"/>
              </a:rPr>
              <a:t>Hajrá</a:t>
            </a:r>
            <a:r>
              <a:rPr lang="hu-HU" sz="1200" b="1" i="1" dirty="0" smtClean="0">
                <a:solidFill>
                  <a:srgbClr val="A12332"/>
                </a:solidFill>
                <a:latin typeface="MyriadPro-BoldIt"/>
              </a:rPr>
              <a:t> </a:t>
            </a:r>
            <a:r>
              <a:rPr lang="hu-HU" sz="1200" b="1" dirty="0">
                <a:solidFill>
                  <a:srgbClr val="A12332"/>
                </a:solidFill>
                <a:latin typeface="MyriadPro-Bold"/>
              </a:rPr>
              <a:t>2,5%-</a:t>
            </a:r>
            <a:r>
              <a:rPr lang="hu-HU" sz="1200" b="1" dirty="0" err="1">
                <a:solidFill>
                  <a:srgbClr val="A12332"/>
                </a:solidFill>
                <a:latin typeface="MyriadPro-Bold"/>
              </a:rPr>
              <a:t>os</a:t>
            </a:r>
            <a:r>
              <a:rPr lang="hu-HU" sz="1200" b="1" dirty="0">
                <a:solidFill>
                  <a:srgbClr val="A12332"/>
                </a:solidFill>
                <a:latin typeface="MyriadPro-Bold"/>
              </a:rPr>
              <a:t> kamatozásával is </a:t>
            </a:r>
            <a:r>
              <a:rPr lang="hu-HU" sz="1200" b="1" dirty="0" err="1" smtClean="0">
                <a:solidFill>
                  <a:srgbClr val="A12332"/>
                </a:solidFill>
                <a:latin typeface="MyriadPro-Bold"/>
              </a:rPr>
              <a:t>igénybevehető</a:t>
            </a:r>
            <a:r>
              <a:rPr lang="hu-HU" sz="1200" b="1" dirty="0" smtClean="0">
                <a:solidFill>
                  <a:srgbClr val="A12332"/>
                </a:solidFill>
                <a:latin typeface="MyriadPro-Bold"/>
              </a:rPr>
              <a:t> </a:t>
            </a:r>
            <a:r>
              <a:rPr lang="hu-HU" sz="1200" b="1" dirty="0">
                <a:solidFill>
                  <a:srgbClr val="A12332"/>
                </a:solidFill>
                <a:latin typeface="MyriadPro-Bold"/>
              </a:rPr>
              <a:t>a finanszírozás.</a:t>
            </a:r>
            <a:endParaRPr lang="hu-HU" sz="1200" dirty="0">
              <a:solidFill>
                <a:srgbClr val="A12332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470" y="3840613"/>
            <a:ext cx="1937235" cy="10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306956" y="659946"/>
            <a:ext cx="2464594" cy="471440"/>
          </a:xfrm>
        </p:spPr>
        <p:txBody>
          <a:bodyPr/>
          <a:lstStyle/>
          <a:p>
            <a:r>
              <a:rPr lang="hu-HU" dirty="0" smtClean="0"/>
              <a:t>MFB pontok	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országosan</a:t>
            </a:r>
            <a:endParaRPr lang="hu-HU" dirty="0"/>
          </a:p>
        </p:txBody>
      </p:sp>
      <p:sp>
        <p:nvSpPr>
          <p:cNvPr id="5" name="Diagram helye 4"/>
          <p:cNvSpPr>
            <a:spLocks noGrp="1"/>
          </p:cNvSpPr>
          <p:nvPr>
            <p:ph type="chart" sz="quarter" idx="14"/>
          </p:nvPr>
        </p:nvSpPr>
        <p:spPr/>
      </p:sp>
      <p:pic>
        <p:nvPicPr>
          <p:cNvPr id="2050" name="Picture 2" descr="\\bfpv1\u062525\W7Desktop\MKB_MFB_0_statik_1008_OFFICE_1160x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56" y="0"/>
            <a:ext cx="60911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097781" y="142885"/>
            <a:ext cx="1963091" cy="945975"/>
            <a:chOff x="3102056" y="78370"/>
            <a:chExt cx="2344101" cy="945975"/>
          </a:xfrm>
        </p:grpSpPr>
        <p:sp>
          <p:nvSpPr>
            <p:cNvPr id="3" name="Szövegdoboz 2"/>
            <p:cNvSpPr txBox="1"/>
            <p:nvPr/>
          </p:nvSpPr>
          <p:spPr>
            <a:xfrm>
              <a:off x="3102056" y="747346"/>
              <a:ext cx="234410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5" name="Egyenes összekötő 4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94" y="1088860"/>
            <a:ext cx="8515618" cy="405464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04"/>
            <a:ext cx="7097782" cy="7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261145" y="3905593"/>
            <a:ext cx="3850481" cy="314325"/>
          </a:xfrm>
        </p:spPr>
        <p:txBody>
          <a:bodyPr/>
          <a:lstStyle/>
          <a:p>
            <a:r>
              <a:rPr lang="hu-HU" dirty="0" smtClean="0"/>
              <a:t>MKB BANK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290286" y="4313467"/>
            <a:ext cx="4039056" cy="428625"/>
          </a:xfrm>
        </p:spPr>
        <p:txBody>
          <a:bodyPr/>
          <a:lstStyle/>
          <a:p>
            <a:r>
              <a:rPr lang="hu-HU" sz="2800" dirty="0"/>
              <a:t>KÉP oktatás</a:t>
            </a:r>
          </a:p>
        </p:txBody>
      </p:sp>
      <p:sp>
        <p:nvSpPr>
          <p:cNvPr id="5" name="Téglalap 4"/>
          <p:cNvSpPr/>
          <p:nvPr/>
        </p:nvSpPr>
        <p:spPr>
          <a:xfrm>
            <a:off x="2631453" y="190593"/>
            <a:ext cx="3685145" cy="76174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buClr>
                <a:srgbClr val="00AFEC"/>
              </a:buClr>
            </a:pPr>
            <a:r>
              <a:rPr lang="hu-HU" sz="4500" b="1" dirty="0"/>
              <a:t>Jogi nyilatkozat</a:t>
            </a:r>
          </a:p>
        </p:txBody>
      </p:sp>
      <p:sp>
        <p:nvSpPr>
          <p:cNvPr id="6" name="Szöveg helye 1"/>
          <p:cNvSpPr>
            <a:spLocks noGrp="1"/>
          </p:cNvSpPr>
          <p:nvPr>
            <p:ph type="body" sz="quarter" idx="12"/>
          </p:nvPr>
        </p:nvSpPr>
        <p:spPr>
          <a:xfrm>
            <a:off x="1625900" y="930645"/>
            <a:ext cx="6434477" cy="2391477"/>
          </a:xfrm>
        </p:spPr>
        <p:txBody>
          <a:bodyPr/>
          <a:lstStyle/>
          <a:p>
            <a:endParaRPr lang="hu-HU" dirty="0"/>
          </a:p>
          <a:p>
            <a:pPr marL="214313" indent="-21431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1"/>
                </a:solidFill>
              </a:rPr>
              <a:t>A jelen prezentáció tartalmát a lehetséges maximális gondossággal állítottuk össze. A tartalom helyességéért és teljességéért nem vállalunk felelősséget. </a:t>
            </a:r>
            <a:endParaRPr lang="hu-HU" dirty="0" smtClean="0">
              <a:solidFill>
                <a:schemeClr val="tx1"/>
              </a:solidFill>
            </a:endParaRPr>
          </a:p>
          <a:p>
            <a:pPr marL="214313" indent="-21431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u-HU" dirty="0">
              <a:solidFill>
                <a:schemeClr val="tx1"/>
              </a:solidFill>
            </a:endParaRPr>
          </a:p>
          <a:p>
            <a:pPr marL="214313" indent="-21431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</a:rPr>
              <a:t>Az </a:t>
            </a:r>
            <a:r>
              <a:rPr lang="hu-HU" dirty="0">
                <a:solidFill>
                  <a:schemeClr val="tx1"/>
                </a:solidFill>
              </a:rPr>
              <a:t>MKB Bank </a:t>
            </a:r>
            <a:r>
              <a:rPr lang="hu-HU" dirty="0" err="1" smtClean="0">
                <a:solidFill>
                  <a:schemeClr val="tx1"/>
                </a:solidFill>
              </a:rPr>
              <a:t>Nyrt</a:t>
            </a:r>
            <a:r>
              <a:rPr lang="hu-HU" dirty="0">
                <a:solidFill>
                  <a:schemeClr val="tx1"/>
                </a:solidFill>
              </a:rPr>
              <a:t>. nem szavatol semminemű olyan kárért, ami a prezentáció által bemutatott tartalomnak az MKB Bank </a:t>
            </a:r>
            <a:r>
              <a:rPr lang="hu-HU" dirty="0" err="1" smtClean="0">
                <a:solidFill>
                  <a:schemeClr val="tx1"/>
                </a:solidFill>
              </a:rPr>
              <a:t>Nyrt</a:t>
            </a:r>
            <a:r>
              <a:rPr lang="hu-HU" dirty="0">
                <a:solidFill>
                  <a:schemeClr val="tx1"/>
                </a:solidFill>
              </a:rPr>
              <a:t>. hozzájárulása nélküli használata, alkalmazása és továbbadása miatt keletkezik. </a:t>
            </a:r>
            <a:endParaRPr lang="hu-HU" dirty="0" smtClean="0">
              <a:solidFill>
                <a:schemeClr val="tx1"/>
              </a:solidFill>
            </a:endParaRPr>
          </a:p>
          <a:p>
            <a:pPr marL="214313" indent="-21431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u-HU" dirty="0">
              <a:solidFill>
                <a:schemeClr val="tx1"/>
              </a:solidFill>
            </a:endParaRPr>
          </a:p>
          <a:p>
            <a:pPr marL="214313" indent="-21431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chemeClr val="tx1"/>
                </a:solidFill>
              </a:rPr>
              <a:t>jelen prezentációban foglalt tartalom szerzői jogi védelem alatt áll. A szerző előzetes írásbeli hozzájárulása nélkül a sokszorosítás, feldolgozás, terjesztés és hasznosítás bármilyen technikailag lehetséges vagy csak a jövőben lehetségessé váló módon, akár díj ellenében, akár díjmentes formában, tilos. 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9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191814" y="1468403"/>
            <a:ext cx="1529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Tx/>
            </a:pPr>
            <a:r>
              <a:rPr lang="hu-HU" altLang="hu-HU" sz="1200" b="1" u="sng" dirty="0">
                <a:solidFill>
                  <a:srgbClr val="000000"/>
                </a:solidFill>
              </a:rPr>
              <a:t>Tulajdonosi szerkezet:</a:t>
            </a:r>
            <a:endParaRPr lang="en-GB" altLang="hu-HU" sz="1200" b="1" u="sng" dirty="0">
              <a:solidFill>
                <a:srgbClr val="00000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91814" y="1753508"/>
            <a:ext cx="327660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Tx/>
              <a:buFont typeface="Wingdings" pitchFamily="2" charset="2"/>
              <a:buAutoNum type="arabicPeriod"/>
            </a:pPr>
            <a:r>
              <a:rPr lang="hu-HU" altLang="hu-HU" sz="1200" dirty="0" smtClean="0">
                <a:solidFill>
                  <a:srgbClr val="000000"/>
                </a:solidFill>
              </a:rPr>
              <a:t> Az </a:t>
            </a:r>
            <a:r>
              <a:rPr lang="hu-HU" altLang="hu-HU" sz="1200" dirty="0">
                <a:solidFill>
                  <a:srgbClr val="000000"/>
                </a:solidFill>
              </a:rPr>
              <a:t>ügyfelet tájékoztatni szükséges a tulajdonosi szerkezet feltárásról – </a:t>
            </a:r>
            <a:r>
              <a:rPr lang="hu-HU" altLang="hu-HU" sz="1200" b="1" dirty="0">
                <a:solidFill>
                  <a:srgbClr val="000000"/>
                </a:solidFill>
              </a:rPr>
              <a:t>az ügyfélnek nyilatkozni kell a bankfiókban a végső tulajdonosról.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Tx/>
              <a:buFont typeface="Wingdings" pitchFamily="2" charset="2"/>
              <a:buAutoNum type="arabicPeriod"/>
            </a:pPr>
            <a:endParaRPr lang="hu-HU" altLang="hu-HU" sz="1200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Tx/>
              <a:buFont typeface="Wingdings" pitchFamily="2" charset="2"/>
              <a:buAutoNum type="arabicPeriod"/>
            </a:pPr>
            <a:r>
              <a:rPr lang="hu-HU" altLang="hu-HU" sz="1200" dirty="0" smtClean="0">
                <a:solidFill>
                  <a:srgbClr val="000000"/>
                </a:solidFill>
              </a:rPr>
              <a:t> Amennyiben </a:t>
            </a:r>
            <a:r>
              <a:rPr lang="hu-HU" altLang="hu-HU" sz="1200" dirty="0">
                <a:solidFill>
                  <a:srgbClr val="000000"/>
                </a:solidFill>
              </a:rPr>
              <a:t>az ügyfélről olyan információ jut a közvetítő birtokába, amely az MKB Bankkal kizárja az üzleti kapcsolat létesítését, akkor az ügyfél közvetítése nem lehetséges.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2" y="3183945"/>
            <a:ext cx="2699782" cy="160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00" y="1684790"/>
            <a:ext cx="5148899" cy="345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Szövegdoboz 17"/>
          <p:cNvSpPr txBox="1"/>
          <p:nvPr/>
        </p:nvSpPr>
        <p:spPr>
          <a:xfrm>
            <a:off x="6733309" y="3294758"/>
            <a:ext cx="2410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Problémát jelenthet</a:t>
            </a:r>
            <a:r>
              <a:rPr lang="hu-HU" dirty="0" smtClean="0"/>
              <a:t>:</a:t>
            </a:r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Külföldi tulajdonosok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Cég a cégben típusú tulajdonos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Holding, vagyonkezelés</a:t>
            </a:r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5329182" y="30269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Tx/>
            </a:pPr>
            <a:r>
              <a:rPr lang="hu-HU" altLang="hu-HU" b="1" i="1" dirty="0">
                <a:solidFill>
                  <a:srgbClr val="000000"/>
                </a:solidFill>
              </a:rPr>
              <a:t>„Ismerd meg az ügyfeled!”</a:t>
            </a:r>
            <a:r>
              <a:rPr lang="hu-HU" altLang="hu-HU" i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82" y="690784"/>
            <a:ext cx="1670632" cy="778989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3102056" y="747346"/>
            <a:ext cx="234410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Kisvállalati szolgáltatások</a:t>
            </a:r>
          </a:p>
          <a:p>
            <a:pPr algn="ctr"/>
            <a:r>
              <a:rPr lang="hu-HU" sz="1200" dirty="0" smtClean="0"/>
              <a:t>Oktatás</a:t>
            </a:r>
            <a:endParaRPr lang="hu-HU" sz="1200" dirty="0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63" y="78370"/>
            <a:ext cx="525286" cy="657045"/>
          </a:xfrm>
          <a:prstGeom prst="rect">
            <a:avLst/>
          </a:prstGeom>
        </p:spPr>
      </p:pic>
      <p:cxnSp>
        <p:nvCxnSpPr>
          <p:cNvPr id="26" name="Egyenes összekötő 25"/>
          <p:cNvCxnSpPr/>
          <p:nvPr/>
        </p:nvCxnSpPr>
        <p:spPr>
          <a:xfrm>
            <a:off x="3628271" y="771207"/>
            <a:ext cx="1291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Kép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16" y="1923803"/>
            <a:ext cx="558425" cy="558425"/>
          </a:xfrm>
          <a:prstGeom prst="rect">
            <a:avLst/>
          </a:prstGeom>
        </p:spPr>
      </p:pic>
      <p:sp>
        <p:nvSpPr>
          <p:cNvPr id="34" name="Téglalap 33"/>
          <p:cNvSpPr/>
          <p:nvPr/>
        </p:nvSpPr>
        <p:spPr>
          <a:xfrm>
            <a:off x="-734442" y="1183299"/>
            <a:ext cx="36759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ismeretek</a:t>
            </a:r>
          </a:p>
        </p:txBody>
      </p:sp>
    </p:spTree>
    <p:extLst>
      <p:ext uri="{BB962C8B-B14F-4D97-AF65-F5344CB8AC3E}">
        <p14:creationId xmlns:p14="http://schemas.microsoft.com/office/powerpoint/2010/main" val="30961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3102056" y="78370"/>
            <a:ext cx="2344101" cy="1130641"/>
            <a:chOff x="3102056" y="78370"/>
            <a:chExt cx="2344101" cy="1130641"/>
          </a:xfrm>
        </p:grpSpPr>
        <p:sp>
          <p:nvSpPr>
            <p:cNvPr id="3" name="Szövegdoboz 2"/>
            <p:cNvSpPr txBox="1"/>
            <p:nvPr/>
          </p:nvSpPr>
          <p:spPr>
            <a:xfrm>
              <a:off x="3102056" y="747346"/>
              <a:ext cx="2344101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  <a:p>
              <a:pPr algn="ctr"/>
              <a:r>
                <a:rPr lang="hu-HU" sz="1200" dirty="0" smtClean="0"/>
                <a:t>Oktatás</a:t>
              </a:r>
              <a:endParaRPr lang="hu-HU" sz="1200" dirty="0"/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5" name="Egyenes összekötő 4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31D12326-BBD4-4A79-B519-C866D6C0A59B}"/>
              </a:ext>
            </a:extLst>
          </p:cNvPr>
          <p:cNvGrpSpPr/>
          <p:nvPr/>
        </p:nvGrpSpPr>
        <p:grpSpPr>
          <a:xfrm>
            <a:off x="560355" y="2554042"/>
            <a:ext cx="464368" cy="667721"/>
            <a:chOff x="3531357" y="-6126227"/>
            <a:chExt cx="5129285" cy="8960678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E3FA0399-4A10-4C11-88B8-E14B9EDDB5BD}"/>
                </a:ext>
              </a:extLst>
            </p:cNvPr>
            <p:cNvSpPr/>
            <p:nvPr/>
          </p:nvSpPr>
          <p:spPr>
            <a:xfrm>
              <a:off x="4420358" y="-6126227"/>
              <a:ext cx="3364105" cy="843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426"/>
                  </a:moveTo>
                  <a:cubicBezTo>
                    <a:pt x="21600" y="20627"/>
                    <a:pt x="19340" y="21600"/>
                    <a:pt x="16552" y="21600"/>
                  </a:cubicBezTo>
                  <a:lnTo>
                    <a:pt x="5048" y="21600"/>
                  </a:lnTo>
                  <a:cubicBezTo>
                    <a:pt x="2260" y="21600"/>
                    <a:pt x="0" y="20627"/>
                    <a:pt x="0" y="19426"/>
                  </a:cubicBezTo>
                  <a:lnTo>
                    <a:pt x="0" y="2174"/>
                  </a:lnTo>
                  <a:cubicBezTo>
                    <a:pt x="0" y="973"/>
                    <a:pt x="2260" y="0"/>
                    <a:pt x="5048" y="0"/>
                  </a:cubicBezTo>
                  <a:lnTo>
                    <a:pt x="16552" y="0"/>
                  </a:lnTo>
                  <a:cubicBezTo>
                    <a:pt x="19340" y="0"/>
                    <a:pt x="21600" y="973"/>
                    <a:pt x="21600" y="2174"/>
                  </a:cubicBezTo>
                  <a:lnTo>
                    <a:pt x="21600" y="19426"/>
                  </a:ln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" name="Circle">
              <a:extLst>
                <a:ext uri="{FF2B5EF4-FFF2-40B4-BE49-F238E27FC236}">
                  <a16:creationId xmlns:a16="http://schemas.microsoft.com/office/drawing/2014/main" id="{26DCABB5-1EC3-4F57-80E5-D05CE6AFF82D}"/>
                </a:ext>
              </a:extLst>
            </p:cNvPr>
            <p:cNvSpPr/>
            <p:nvPr/>
          </p:nvSpPr>
          <p:spPr>
            <a:xfrm>
              <a:off x="5080757" y="-5427726"/>
              <a:ext cx="2035793" cy="2035791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136C7023-5493-4C5E-B361-27F21EDDC910}"/>
                </a:ext>
              </a:extLst>
            </p:cNvPr>
            <p:cNvSpPr/>
            <p:nvPr/>
          </p:nvSpPr>
          <p:spPr>
            <a:xfrm>
              <a:off x="5080758" y="-2976626"/>
              <a:ext cx="2035792" cy="2035792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6F855920-298A-428C-AE34-0BAA475CBB26}"/>
                </a:ext>
              </a:extLst>
            </p:cNvPr>
            <p:cNvSpPr/>
            <p:nvPr/>
          </p:nvSpPr>
          <p:spPr>
            <a:xfrm>
              <a:off x="5080758" y="-512826"/>
              <a:ext cx="2035792" cy="2035792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B275AA3C-AB3B-4D2F-A381-C53482D4D9F8}"/>
                </a:ext>
              </a:extLst>
            </p:cNvPr>
            <p:cNvSpPr/>
            <p:nvPr/>
          </p:nvSpPr>
          <p:spPr>
            <a:xfrm>
              <a:off x="5195058" y="-5313426"/>
              <a:ext cx="1803520" cy="180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0" h="19875" extrusionOk="0">
                  <a:moveTo>
                    <a:pt x="19847" y="13222"/>
                  </a:moveTo>
                  <a:cubicBezTo>
                    <a:pt x="18871" y="16173"/>
                    <a:pt x="16446" y="18486"/>
                    <a:pt x="13405" y="19396"/>
                  </a:cubicBezTo>
                  <a:cubicBezTo>
                    <a:pt x="9678" y="20511"/>
                    <a:pt x="6114" y="19596"/>
                    <a:pt x="3601" y="17517"/>
                  </a:cubicBezTo>
                  <a:cubicBezTo>
                    <a:pt x="3461" y="17401"/>
                    <a:pt x="3326" y="17282"/>
                    <a:pt x="3192" y="17159"/>
                  </a:cubicBezTo>
                  <a:cubicBezTo>
                    <a:pt x="499" y="14681"/>
                    <a:pt x="-805" y="10784"/>
                    <a:pt x="526" y="6696"/>
                  </a:cubicBezTo>
                  <a:cubicBezTo>
                    <a:pt x="1469" y="3797"/>
                    <a:pt x="3807" y="1487"/>
                    <a:pt x="6773" y="543"/>
                  </a:cubicBezTo>
                  <a:cubicBezTo>
                    <a:pt x="11900" y="-1089"/>
                    <a:pt x="16743" y="1125"/>
                    <a:pt x="19022" y="4967"/>
                  </a:cubicBezTo>
                  <a:cubicBezTo>
                    <a:pt x="19091" y="5084"/>
                    <a:pt x="19160" y="5203"/>
                    <a:pt x="19223" y="5324"/>
                  </a:cubicBezTo>
                  <a:cubicBezTo>
                    <a:pt x="20445" y="7581"/>
                    <a:pt x="20795" y="10360"/>
                    <a:pt x="19847" y="1322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5CA82D9C-C6AC-4B93-A191-2192BF597C15}"/>
                </a:ext>
              </a:extLst>
            </p:cNvPr>
            <p:cNvSpPr/>
            <p:nvPr/>
          </p:nvSpPr>
          <p:spPr>
            <a:xfrm>
              <a:off x="5410958" y="-5046726"/>
              <a:ext cx="1587628" cy="153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7"/>
                  </a:moveTo>
                  <a:cubicBezTo>
                    <a:pt x="21600" y="15917"/>
                    <a:pt x="16107" y="21600"/>
                    <a:pt x="9332" y="21600"/>
                  </a:cubicBezTo>
                  <a:cubicBezTo>
                    <a:pt x="6307" y="21600"/>
                    <a:pt x="3537" y="20465"/>
                    <a:pt x="1400" y="18588"/>
                  </a:cubicBezTo>
                  <a:cubicBezTo>
                    <a:pt x="503" y="16827"/>
                    <a:pt x="0" y="14823"/>
                    <a:pt x="0" y="12693"/>
                  </a:cubicBezTo>
                  <a:cubicBezTo>
                    <a:pt x="0" y="5683"/>
                    <a:pt x="5493" y="0"/>
                    <a:pt x="12268" y="0"/>
                  </a:cubicBezTo>
                  <a:cubicBezTo>
                    <a:pt x="15292" y="0"/>
                    <a:pt x="18061" y="1132"/>
                    <a:pt x="20199" y="3012"/>
                  </a:cubicBezTo>
                  <a:cubicBezTo>
                    <a:pt x="21094" y="4772"/>
                    <a:pt x="21600" y="6779"/>
                    <a:pt x="21600" y="8907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D2660CF9-DBAE-4AB4-860A-92262292F8F2}"/>
                </a:ext>
              </a:extLst>
            </p:cNvPr>
            <p:cNvSpPr/>
            <p:nvPr/>
          </p:nvSpPr>
          <p:spPr>
            <a:xfrm>
              <a:off x="5195058" y="-2849627"/>
              <a:ext cx="1803400" cy="1803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8137" y="21600"/>
                    <a:pt x="5698" y="20634"/>
                    <a:pt x="3817" y="19037"/>
                  </a:cubicBezTo>
                  <a:cubicBezTo>
                    <a:pt x="3667" y="18911"/>
                    <a:pt x="3524" y="18782"/>
                    <a:pt x="3383" y="18648"/>
                  </a:cubicBezTo>
                  <a:cubicBezTo>
                    <a:pt x="1299" y="16681"/>
                    <a:pt x="0" y="13891"/>
                    <a:pt x="0" y="10799"/>
                  </a:cubicBezTo>
                  <a:cubicBezTo>
                    <a:pt x="0" y="4835"/>
                    <a:pt x="4836" y="0"/>
                    <a:pt x="10800" y="0"/>
                  </a:cubicBezTo>
                  <a:cubicBezTo>
                    <a:pt x="14798" y="0"/>
                    <a:pt x="18285" y="2170"/>
                    <a:pt x="20153" y="5398"/>
                  </a:cubicBezTo>
                  <a:cubicBezTo>
                    <a:pt x="20226" y="5526"/>
                    <a:pt x="20299" y="5655"/>
                    <a:pt x="20366" y="5786"/>
                  </a:cubicBezTo>
                  <a:cubicBezTo>
                    <a:pt x="21154" y="7283"/>
                    <a:pt x="21600" y="8991"/>
                    <a:pt x="21600" y="1080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D9418608-B3E7-4D51-A4A9-362A4A188077}"/>
                </a:ext>
              </a:extLst>
            </p:cNvPr>
            <p:cNvSpPr/>
            <p:nvPr/>
          </p:nvSpPr>
          <p:spPr>
            <a:xfrm>
              <a:off x="5410958" y="-2582926"/>
              <a:ext cx="1587628" cy="153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7"/>
                  </a:moveTo>
                  <a:cubicBezTo>
                    <a:pt x="21600" y="15917"/>
                    <a:pt x="16107" y="21600"/>
                    <a:pt x="9332" y="21600"/>
                  </a:cubicBezTo>
                  <a:cubicBezTo>
                    <a:pt x="6307" y="21600"/>
                    <a:pt x="3537" y="20465"/>
                    <a:pt x="1400" y="18588"/>
                  </a:cubicBezTo>
                  <a:cubicBezTo>
                    <a:pt x="503" y="16827"/>
                    <a:pt x="0" y="14823"/>
                    <a:pt x="0" y="12693"/>
                  </a:cubicBezTo>
                  <a:cubicBezTo>
                    <a:pt x="0" y="5683"/>
                    <a:pt x="5493" y="0"/>
                    <a:pt x="12268" y="0"/>
                  </a:cubicBezTo>
                  <a:cubicBezTo>
                    <a:pt x="15292" y="0"/>
                    <a:pt x="18061" y="1132"/>
                    <a:pt x="20199" y="3012"/>
                  </a:cubicBezTo>
                  <a:cubicBezTo>
                    <a:pt x="21094" y="4772"/>
                    <a:pt x="21600" y="6779"/>
                    <a:pt x="21600" y="8907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8147B25E-B4CF-4120-8315-65DA0A259155}"/>
                </a:ext>
              </a:extLst>
            </p:cNvPr>
            <p:cNvSpPr/>
            <p:nvPr/>
          </p:nvSpPr>
          <p:spPr>
            <a:xfrm>
              <a:off x="5195058" y="-398527"/>
              <a:ext cx="1803400" cy="1803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8137" y="21600"/>
                    <a:pt x="5698" y="20634"/>
                    <a:pt x="3817" y="19037"/>
                  </a:cubicBezTo>
                  <a:cubicBezTo>
                    <a:pt x="3667" y="18911"/>
                    <a:pt x="3524" y="18782"/>
                    <a:pt x="3383" y="18648"/>
                  </a:cubicBezTo>
                  <a:cubicBezTo>
                    <a:pt x="1299" y="16681"/>
                    <a:pt x="0" y="13891"/>
                    <a:pt x="0" y="10799"/>
                  </a:cubicBezTo>
                  <a:cubicBezTo>
                    <a:pt x="0" y="4835"/>
                    <a:pt x="4836" y="0"/>
                    <a:pt x="10800" y="0"/>
                  </a:cubicBezTo>
                  <a:cubicBezTo>
                    <a:pt x="14798" y="0"/>
                    <a:pt x="18285" y="2170"/>
                    <a:pt x="20153" y="5398"/>
                  </a:cubicBezTo>
                  <a:cubicBezTo>
                    <a:pt x="20226" y="5526"/>
                    <a:pt x="20299" y="5655"/>
                    <a:pt x="20366" y="5786"/>
                  </a:cubicBezTo>
                  <a:cubicBezTo>
                    <a:pt x="21154" y="7283"/>
                    <a:pt x="21600" y="8991"/>
                    <a:pt x="21600" y="1080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0A695091-CC67-472D-B89E-F45729C6EFF0}"/>
                </a:ext>
              </a:extLst>
            </p:cNvPr>
            <p:cNvSpPr/>
            <p:nvPr/>
          </p:nvSpPr>
          <p:spPr>
            <a:xfrm>
              <a:off x="5410958" y="-131826"/>
              <a:ext cx="1587628" cy="153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7"/>
                  </a:moveTo>
                  <a:cubicBezTo>
                    <a:pt x="21600" y="15917"/>
                    <a:pt x="16107" y="21600"/>
                    <a:pt x="9332" y="21600"/>
                  </a:cubicBezTo>
                  <a:cubicBezTo>
                    <a:pt x="6307" y="21600"/>
                    <a:pt x="3537" y="20465"/>
                    <a:pt x="1400" y="18588"/>
                  </a:cubicBezTo>
                  <a:cubicBezTo>
                    <a:pt x="503" y="16827"/>
                    <a:pt x="0" y="14823"/>
                    <a:pt x="0" y="12693"/>
                  </a:cubicBezTo>
                  <a:cubicBezTo>
                    <a:pt x="0" y="5683"/>
                    <a:pt x="5493" y="0"/>
                    <a:pt x="12268" y="0"/>
                  </a:cubicBezTo>
                  <a:cubicBezTo>
                    <a:pt x="15292" y="0"/>
                    <a:pt x="18061" y="1132"/>
                    <a:pt x="20199" y="3012"/>
                  </a:cubicBezTo>
                  <a:cubicBezTo>
                    <a:pt x="21094" y="4772"/>
                    <a:pt x="21600" y="6779"/>
                    <a:pt x="21600" y="8907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49F561C7-8284-4933-AB49-B092B27F710A}"/>
                </a:ext>
              </a:extLst>
            </p:cNvPr>
            <p:cNvSpPr/>
            <p:nvPr/>
          </p:nvSpPr>
          <p:spPr>
            <a:xfrm>
              <a:off x="7887458" y="-5275326"/>
              <a:ext cx="773184" cy="17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19931" y="5591"/>
                  </a:moveTo>
                  <a:lnTo>
                    <a:pt x="12321" y="18392"/>
                  </a:lnTo>
                  <a:cubicBezTo>
                    <a:pt x="11191" y="20289"/>
                    <a:pt x="7537" y="21600"/>
                    <a:pt x="3375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1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0705B6DD-7E26-4B08-BFD8-9930ACD0CD04}"/>
                </a:ext>
              </a:extLst>
            </p:cNvPr>
            <p:cNvSpPr/>
            <p:nvPr/>
          </p:nvSpPr>
          <p:spPr>
            <a:xfrm>
              <a:off x="7887458" y="-2824226"/>
              <a:ext cx="773184" cy="17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19931" y="5591"/>
                  </a:moveTo>
                  <a:lnTo>
                    <a:pt x="12321" y="18392"/>
                  </a:lnTo>
                  <a:cubicBezTo>
                    <a:pt x="11191" y="20289"/>
                    <a:pt x="7537" y="21600"/>
                    <a:pt x="3375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1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3997AD42-DC06-4F3D-8536-E9F091786425}"/>
                </a:ext>
              </a:extLst>
            </p:cNvPr>
            <p:cNvSpPr/>
            <p:nvPr/>
          </p:nvSpPr>
          <p:spPr>
            <a:xfrm>
              <a:off x="7887458" y="-360426"/>
              <a:ext cx="773184" cy="17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19931" y="5591"/>
                  </a:moveTo>
                  <a:lnTo>
                    <a:pt x="12321" y="18392"/>
                  </a:lnTo>
                  <a:cubicBezTo>
                    <a:pt x="11191" y="20289"/>
                    <a:pt x="7537" y="21600"/>
                    <a:pt x="3375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1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2EE42D31-972B-4505-B30A-995BBFD0C627}"/>
                </a:ext>
              </a:extLst>
            </p:cNvPr>
            <p:cNvSpPr/>
            <p:nvPr/>
          </p:nvSpPr>
          <p:spPr>
            <a:xfrm>
              <a:off x="3531357" y="-5288026"/>
              <a:ext cx="773185" cy="17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353" y="5591"/>
                  </a:moveTo>
                  <a:lnTo>
                    <a:pt x="7963" y="18392"/>
                  </a:lnTo>
                  <a:cubicBezTo>
                    <a:pt x="9093" y="20289"/>
                    <a:pt x="12747" y="21600"/>
                    <a:pt x="16909" y="21600"/>
                  </a:cubicBezTo>
                  <a:lnTo>
                    <a:pt x="20284" y="21600"/>
                  </a:lnTo>
                  <a:lnTo>
                    <a:pt x="20284" y="0"/>
                  </a:lnTo>
                  <a:lnTo>
                    <a:pt x="9296" y="0"/>
                  </a:lnTo>
                  <a:cubicBezTo>
                    <a:pt x="3139" y="0"/>
                    <a:pt x="-1316" y="2784"/>
                    <a:pt x="353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3144311B-814F-4222-A19D-A77C7341D60B}"/>
                </a:ext>
              </a:extLst>
            </p:cNvPr>
            <p:cNvSpPr/>
            <p:nvPr/>
          </p:nvSpPr>
          <p:spPr>
            <a:xfrm>
              <a:off x="3531357" y="-2824226"/>
              <a:ext cx="773185" cy="17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598" extrusionOk="0">
                  <a:moveTo>
                    <a:pt x="353" y="5590"/>
                  </a:moveTo>
                  <a:lnTo>
                    <a:pt x="7963" y="18390"/>
                  </a:lnTo>
                  <a:cubicBezTo>
                    <a:pt x="9093" y="20287"/>
                    <a:pt x="12747" y="21598"/>
                    <a:pt x="16909" y="21598"/>
                  </a:cubicBezTo>
                  <a:lnTo>
                    <a:pt x="20284" y="21598"/>
                  </a:lnTo>
                  <a:lnTo>
                    <a:pt x="20284" y="0"/>
                  </a:lnTo>
                  <a:lnTo>
                    <a:pt x="9296" y="0"/>
                  </a:lnTo>
                  <a:cubicBezTo>
                    <a:pt x="3139" y="-2"/>
                    <a:pt x="-1316" y="2783"/>
                    <a:pt x="353" y="559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6DFA576F-0471-4AD4-A07A-BE55D51D4CB7}"/>
                </a:ext>
              </a:extLst>
            </p:cNvPr>
            <p:cNvSpPr/>
            <p:nvPr/>
          </p:nvSpPr>
          <p:spPr>
            <a:xfrm>
              <a:off x="3531357" y="-360427"/>
              <a:ext cx="773185" cy="173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598" extrusionOk="0">
                  <a:moveTo>
                    <a:pt x="353" y="5590"/>
                  </a:moveTo>
                  <a:lnTo>
                    <a:pt x="7963" y="18390"/>
                  </a:lnTo>
                  <a:cubicBezTo>
                    <a:pt x="9093" y="20287"/>
                    <a:pt x="12747" y="21598"/>
                    <a:pt x="16909" y="21598"/>
                  </a:cubicBezTo>
                  <a:lnTo>
                    <a:pt x="20284" y="21598"/>
                  </a:lnTo>
                  <a:lnTo>
                    <a:pt x="20284" y="0"/>
                  </a:lnTo>
                  <a:lnTo>
                    <a:pt x="9296" y="0"/>
                  </a:lnTo>
                  <a:cubicBezTo>
                    <a:pt x="3139" y="-2"/>
                    <a:pt x="-1316" y="2783"/>
                    <a:pt x="353" y="559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3" name="Rectangle">
              <a:extLst>
                <a:ext uri="{FF2B5EF4-FFF2-40B4-BE49-F238E27FC236}">
                  <a16:creationId xmlns:a16="http://schemas.microsoft.com/office/drawing/2014/main" id="{939F4A25-03C7-4C78-9252-052A691717AA}"/>
                </a:ext>
              </a:extLst>
            </p:cNvPr>
            <p:cNvSpPr/>
            <p:nvPr/>
          </p:nvSpPr>
          <p:spPr>
            <a:xfrm>
              <a:off x="5576057" y="2433575"/>
              <a:ext cx="1052323" cy="400876"/>
            </a:xfrm>
            <a:prstGeom prst="rect">
              <a:avLst/>
            </a:prstGeom>
            <a:solidFill>
              <a:srgbClr val="939496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24" name="Szövegdoboz 23"/>
          <p:cNvSpPr txBox="1"/>
          <p:nvPr/>
        </p:nvSpPr>
        <p:spPr>
          <a:xfrm>
            <a:off x="1064987" y="2519584"/>
            <a:ext cx="47076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b="1" dirty="0" smtClean="0"/>
              <a:t>Jelzőlámpa rendszer</a:t>
            </a:r>
          </a:p>
          <a:p>
            <a:r>
              <a:rPr lang="hu-HU" sz="1050" b="1" dirty="0" smtClean="0"/>
              <a:t>Előminősítés</a:t>
            </a:r>
            <a:r>
              <a:rPr lang="hu-HU" sz="1050" dirty="0" smtClean="0"/>
              <a:t> – lámpaszín meghatározása</a:t>
            </a:r>
          </a:p>
          <a:p>
            <a:r>
              <a:rPr lang="hu-HU" sz="1050" b="1" dirty="0" smtClean="0"/>
              <a:t>Az ügyfelek számára 24 órán belül választ tudunk </a:t>
            </a:r>
          </a:p>
          <a:p>
            <a:r>
              <a:rPr lang="hu-HU" sz="1050" b="1" dirty="0" smtClean="0"/>
              <a:t>adni az előzetes bírálat eredményére</a:t>
            </a:r>
          </a:p>
          <a:p>
            <a:endParaRPr lang="hu-HU" sz="1600" dirty="0"/>
          </a:p>
        </p:txBody>
      </p:sp>
      <p:sp>
        <p:nvSpPr>
          <p:cNvPr id="25" name="Téglalap 24"/>
          <p:cNvSpPr/>
          <p:nvPr/>
        </p:nvSpPr>
        <p:spPr>
          <a:xfrm>
            <a:off x="-701122" y="1068161"/>
            <a:ext cx="36759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Hitelezési folyamat</a:t>
            </a:r>
            <a:endParaRPr lang="hu-H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65841" y="1815753"/>
            <a:ext cx="37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smtClean="0"/>
              <a:t>1.</a:t>
            </a:r>
            <a:endParaRPr lang="hu-HU" sz="18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165841" y="2656097"/>
            <a:ext cx="37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smtClean="0"/>
              <a:t>2.</a:t>
            </a:r>
            <a:endParaRPr lang="hu-HU" sz="1800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076378" y="1617131"/>
            <a:ext cx="47076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b="1" dirty="0" smtClean="0"/>
              <a:t>Kizáró feltételek ellenőrzése</a:t>
            </a:r>
            <a:endParaRPr lang="hu-HU" sz="1050" b="1" dirty="0"/>
          </a:p>
          <a:p>
            <a:r>
              <a:rPr lang="hu-HU" sz="1050" b="1" dirty="0" smtClean="0"/>
              <a:t>K.O feltételek ellenőrzése, kért hitel adhatóságának vizsgálata</a:t>
            </a:r>
            <a:endParaRPr lang="hu-HU" sz="1050" dirty="0" smtClean="0"/>
          </a:p>
          <a:p>
            <a:r>
              <a:rPr lang="hu-HU" sz="1050" dirty="0" smtClean="0"/>
              <a:t>Szakmai munka már a fiókban – Mérleg, főkönyv, tevékenység vizsgálata – tiltólista alapján</a:t>
            </a:r>
          </a:p>
          <a:p>
            <a:r>
              <a:rPr lang="hu-HU" sz="1050" b="1" dirty="0" smtClean="0"/>
              <a:t>Megoldási javaslat</a:t>
            </a:r>
          </a:p>
          <a:p>
            <a:endParaRPr lang="hu-HU" sz="1600" dirty="0"/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7" y="1675501"/>
            <a:ext cx="634751" cy="634751"/>
          </a:xfrm>
          <a:prstGeom prst="rect">
            <a:avLst/>
          </a:prstGeom>
        </p:spPr>
      </p:pic>
      <p:sp>
        <p:nvSpPr>
          <p:cNvPr id="30" name="Szövegdoboz 29"/>
          <p:cNvSpPr txBox="1"/>
          <p:nvPr/>
        </p:nvSpPr>
        <p:spPr>
          <a:xfrm>
            <a:off x="1076378" y="3383914"/>
            <a:ext cx="47076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b="1" dirty="0" smtClean="0"/>
              <a:t>Ajánlatok készítése</a:t>
            </a:r>
          </a:p>
          <a:p>
            <a:r>
              <a:rPr lang="hu-HU" sz="1050" dirty="0" smtClean="0"/>
              <a:t>Személyes találkozó előkészítése, indikatív ajánlat átküldése</a:t>
            </a:r>
          </a:p>
          <a:p>
            <a:r>
              <a:rPr lang="hu-HU" sz="1050" dirty="0" smtClean="0"/>
              <a:t>Tárgyalás a telephelyen, vagy fiókban, szakmai kérdések egyeztetése, pontos termékajánlat egyeztetése </a:t>
            </a:r>
          </a:p>
          <a:p>
            <a:endParaRPr lang="hu-HU" sz="16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1076378" y="4253952"/>
            <a:ext cx="47076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b="1" dirty="0" smtClean="0"/>
              <a:t>Ügylet befogadása</a:t>
            </a:r>
          </a:p>
          <a:p>
            <a:r>
              <a:rPr lang="hu-HU" sz="1050" dirty="0" smtClean="0"/>
              <a:t>Személyes találkozó előkészítése, indikatív ajánlat átküldése</a:t>
            </a:r>
          </a:p>
          <a:p>
            <a:r>
              <a:rPr lang="hu-HU" sz="1050" dirty="0" smtClean="0"/>
              <a:t>Tárgyalás a telephelyen, vagy fiókban, szakmai kérdések egyeztetése, pontos termékajánlat egyeztetése </a:t>
            </a:r>
          </a:p>
          <a:p>
            <a:endParaRPr lang="hu-HU" sz="16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161574" y="3584668"/>
            <a:ext cx="37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smtClean="0"/>
              <a:t>3.</a:t>
            </a:r>
            <a:endParaRPr lang="hu-HU" sz="1800" b="1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185461" y="4368799"/>
            <a:ext cx="37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smtClean="0"/>
              <a:t>4.</a:t>
            </a:r>
            <a:endParaRPr lang="hu-HU" sz="1800" b="1" dirty="0"/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8" y="3465553"/>
            <a:ext cx="607562" cy="607562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0" y="4277852"/>
            <a:ext cx="610000" cy="658800"/>
          </a:xfrm>
          <a:prstGeom prst="rect">
            <a:avLst/>
          </a:prstGeom>
        </p:spPr>
      </p:pic>
      <p:grpSp>
        <p:nvGrpSpPr>
          <p:cNvPr id="41" name="Csoportba foglalás 40"/>
          <p:cNvGrpSpPr/>
          <p:nvPr/>
        </p:nvGrpSpPr>
        <p:grpSpPr>
          <a:xfrm>
            <a:off x="6610526" y="1068161"/>
            <a:ext cx="2533474" cy="995815"/>
            <a:chOff x="5952383" y="1992876"/>
            <a:chExt cx="2689124" cy="1136665"/>
          </a:xfrm>
        </p:grpSpPr>
        <p:pic>
          <p:nvPicPr>
            <p:cNvPr id="40" name="Kép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771" y="1992876"/>
              <a:ext cx="2021736" cy="1136665"/>
            </a:xfrm>
            <a:prstGeom prst="rect">
              <a:avLst/>
            </a:prstGeom>
          </p:spPr>
        </p:pic>
        <p:pic>
          <p:nvPicPr>
            <p:cNvPr id="38" name="Kép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383" y="2142280"/>
              <a:ext cx="932771" cy="932771"/>
            </a:xfrm>
            <a:prstGeom prst="rect">
              <a:avLst/>
            </a:prstGeom>
          </p:spPr>
        </p:pic>
      </p:grpSp>
      <p:sp>
        <p:nvSpPr>
          <p:cNvPr id="42" name="Szövegdoboz 41"/>
          <p:cNvSpPr txBox="1"/>
          <p:nvPr/>
        </p:nvSpPr>
        <p:spPr>
          <a:xfrm>
            <a:off x="6588226" y="2079413"/>
            <a:ext cx="23383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Előminősítés akár 24 órán belül lehetséges, teljes dokumentáció elengedhetetlen!</a:t>
            </a:r>
            <a:endParaRPr lang="hu-HU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6610526" y="3159424"/>
            <a:ext cx="2316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Előminősítéshez szükséges dokumentumok:</a:t>
            </a:r>
          </a:p>
          <a:p>
            <a:endParaRPr lang="hu-HU" sz="1200" dirty="0"/>
          </a:p>
          <a:p>
            <a:r>
              <a:rPr lang="hu-HU" sz="1200" b="1" dirty="0">
                <a:solidFill>
                  <a:srgbClr val="FF0000"/>
                </a:solidFill>
              </a:rPr>
              <a:t>Előző 2 lezárt év </a:t>
            </a:r>
            <a:r>
              <a:rPr lang="hu-HU" sz="1200" b="1" dirty="0" smtClean="0">
                <a:solidFill>
                  <a:srgbClr val="FF0000"/>
                </a:solidFill>
              </a:rPr>
              <a:t>főkönyvi kivonata (teljes év)</a:t>
            </a:r>
          </a:p>
          <a:p>
            <a:endParaRPr lang="hu-HU" sz="1200" dirty="0" smtClean="0"/>
          </a:p>
          <a:p>
            <a:r>
              <a:rPr lang="hu-HU" sz="1200" dirty="0"/>
              <a:t>Előző 2 lezárt </a:t>
            </a:r>
            <a:r>
              <a:rPr lang="hu-HU" sz="1200" dirty="0" smtClean="0"/>
              <a:t>évi </a:t>
            </a:r>
            <a:r>
              <a:rPr lang="hu-HU" sz="1200" dirty="0"/>
              <a:t>b</a:t>
            </a:r>
            <a:r>
              <a:rPr lang="hu-HU" sz="1200" dirty="0" smtClean="0"/>
              <a:t>eszámoló (Ha</a:t>
            </a:r>
          </a:p>
          <a:p>
            <a:r>
              <a:rPr lang="hu-HU" sz="1200" dirty="0" smtClean="0"/>
              <a:t> E-beszámoló portálon elérhető, akkor nem!</a:t>
            </a:r>
            <a:endParaRPr lang="hu-HU" sz="1200" dirty="0"/>
          </a:p>
        </p:txBody>
      </p:sp>
      <p:pic>
        <p:nvPicPr>
          <p:cNvPr id="44" name="Kép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643">
            <a:off x="5999809" y="3253474"/>
            <a:ext cx="680552" cy="680552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27" y="3030035"/>
            <a:ext cx="558425" cy="5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3102056" y="78370"/>
            <a:ext cx="2344101" cy="1130641"/>
            <a:chOff x="3102056" y="78370"/>
            <a:chExt cx="2344101" cy="1130641"/>
          </a:xfrm>
        </p:grpSpPr>
        <p:sp>
          <p:nvSpPr>
            <p:cNvPr id="3" name="Szövegdoboz 2"/>
            <p:cNvSpPr txBox="1"/>
            <p:nvPr/>
          </p:nvSpPr>
          <p:spPr>
            <a:xfrm>
              <a:off x="3102056" y="747346"/>
              <a:ext cx="2344101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  <a:p>
              <a:pPr algn="ctr"/>
              <a:r>
                <a:rPr lang="hu-HU" sz="1200" dirty="0" smtClean="0"/>
                <a:t>Oktatás</a:t>
              </a:r>
              <a:endParaRPr lang="hu-HU" sz="1200" dirty="0"/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5" name="Egyenes összekötő 4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églalap 24"/>
          <p:cNvSpPr/>
          <p:nvPr/>
        </p:nvSpPr>
        <p:spPr>
          <a:xfrm>
            <a:off x="-138414" y="1024002"/>
            <a:ext cx="4218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Feltételek (általános hiteltermékek, kivéve MFB)</a:t>
            </a:r>
            <a:endParaRPr lang="hu-H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1078493" y="1822364"/>
            <a:ext cx="549728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 smtClean="0"/>
              <a:t>Legalább 1 lezárt pénzügyi év (termékfüggő)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 smtClean="0"/>
              <a:t>Legalább 1 éves számlavezetési múlt valamely magyar pénzintézetnél</a:t>
            </a:r>
          </a:p>
          <a:p>
            <a:endParaRPr lang="hu-HU" sz="1050" dirty="0" smtClean="0"/>
          </a:p>
          <a:p>
            <a:endParaRPr lang="hu-HU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/>
              <a:t>C</a:t>
            </a:r>
            <a:r>
              <a:rPr lang="hu-HU" sz="1050" dirty="0" smtClean="0"/>
              <a:t>sőd-</a:t>
            </a:r>
            <a:r>
              <a:rPr lang="hu-HU" sz="1050" dirty="0"/>
              <a:t>, felszámolási- vagy végelszámolási vagy egyéb, a megszüntetésére irányuló, </a:t>
            </a:r>
            <a:r>
              <a:rPr lang="hu-HU" sz="1050" dirty="0" smtClean="0"/>
              <a:t>jogszabályban meghatározott </a:t>
            </a:r>
            <a:r>
              <a:rPr lang="hu-HU" sz="1050" dirty="0"/>
              <a:t>eljárás nem folyik </a:t>
            </a:r>
            <a:r>
              <a:rPr lang="hu-HU" sz="1050" dirty="0" smtClean="0"/>
              <a:t>a cég ellen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 smtClean="0"/>
              <a:t>nincs </a:t>
            </a:r>
            <a:r>
              <a:rPr lang="hu-HU" sz="1050" dirty="0"/>
              <a:t>lejárt hitel- vagy köztartozása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 smtClean="0"/>
              <a:t>cégbírósági </a:t>
            </a:r>
            <a:r>
              <a:rPr lang="hu-HU" sz="1050" dirty="0"/>
              <a:t>változás nincs </a:t>
            </a:r>
            <a:r>
              <a:rPr lang="hu-HU" sz="1050" dirty="0" smtClean="0"/>
              <a:t>folyamatban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hu-HU" sz="1050" dirty="0"/>
              <a:t>Kapcsolt cégeknél </a:t>
            </a:r>
            <a:r>
              <a:rPr lang="hu-HU" altLang="hu-HU" sz="1050" dirty="0" smtClean="0"/>
              <a:t>ne legyen negatív információ</a:t>
            </a:r>
          </a:p>
          <a:p>
            <a:endParaRPr lang="hu-HU" altLang="hu-HU" sz="1050" dirty="0" smtClean="0"/>
          </a:p>
          <a:p>
            <a:endParaRPr lang="hu-HU" altLang="hu-HU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hu-HU" sz="1050" dirty="0" smtClean="0">
                <a:solidFill>
                  <a:srgbClr val="FF0000"/>
                </a:solidFill>
              </a:rPr>
              <a:t>Nem lehet a szokásos </a:t>
            </a:r>
            <a:r>
              <a:rPr lang="hu-HU" altLang="hu-HU" sz="1050" dirty="0">
                <a:solidFill>
                  <a:srgbClr val="FF0000"/>
                </a:solidFill>
              </a:rPr>
              <a:t>vállalkozási eredmény egymás utáni 2 évben negatív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hu-HU" sz="1050" dirty="0" smtClean="0">
                <a:solidFill>
                  <a:srgbClr val="FF0000"/>
                </a:solidFill>
              </a:rPr>
              <a:t>Nem lehet a szokásos </a:t>
            </a:r>
            <a:r>
              <a:rPr lang="hu-HU" altLang="hu-HU" sz="1050" dirty="0">
                <a:solidFill>
                  <a:srgbClr val="FF0000"/>
                </a:solidFill>
              </a:rPr>
              <a:t>vállalkozási eredmény az utolsó lezárt </a:t>
            </a:r>
            <a:r>
              <a:rPr lang="hu-HU" altLang="hu-HU" sz="1050" dirty="0" err="1">
                <a:solidFill>
                  <a:srgbClr val="FF0000"/>
                </a:solidFill>
              </a:rPr>
              <a:t>pü</a:t>
            </a:r>
            <a:r>
              <a:rPr lang="hu-HU" altLang="hu-HU" sz="1050" dirty="0">
                <a:solidFill>
                  <a:srgbClr val="FF0000"/>
                </a:solidFill>
              </a:rPr>
              <a:t>. évben negatív, </a:t>
            </a:r>
            <a:r>
              <a:rPr lang="hu-HU" altLang="hu-HU" sz="1050" dirty="0" smtClean="0">
                <a:solidFill>
                  <a:srgbClr val="FF0000"/>
                </a:solidFill>
              </a:rPr>
              <a:t>melynek </a:t>
            </a:r>
            <a:r>
              <a:rPr lang="hu-HU" altLang="hu-HU" sz="1050" dirty="0">
                <a:solidFill>
                  <a:srgbClr val="FF0000"/>
                </a:solidFill>
              </a:rPr>
              <a:t>összege meghaladja a nettó árbevétel 7%-</a:t>
            </a:r>
            <a:r>
              <a:rPr lang="hu-HU" altLang="hu-HU" sz="1050" dirty="0" smtClean="0">
                <a:solidFill>
                  <a:srgbClr val="FF0000"/>
                </a:solidFill>
              </a:rPr>
              <a:t>át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hu-HU" sz="1050" dirty="0" smtClean="0">
                <a:solidFill>
                  <a:srgbClr val="FF0000"/>
                </a:solidFill>
              </a:rPr>
              <a:t>Saját </a:t>
            </a:r>
            <a:r>
              <a:rPr lang="hu-HU" altLang="hu-HU" sz="1050" dirty="0">
                <a:solidFill>
                  <a:srgbClr val="FF0000"/>
                </a:solidFill>
              </a:rPr>
              <a:t>tőke a jegyzett tőke fele alá csökkent vagy több mint 50%-</a:t>
            </a:r>
            <a:r>
              <a:rPr lang="hu-HU" altLang="hu-HU" sz="1050" dirty="0" err="1">
                <a:solidFill>
                  <a:srgbClr val="FF0000"/>
                </a:solidFill>
              </a:rPr>
              <a:t>kal</a:t>
            </a:r>
            <a:r>
              <a:rPr lang="hu-HU" altLang="hu-HU" sz="1050" dirty="0">
                <a:solidFill>
                  <a:srgbClr val="FF0000"/>
                </a:solidFill>
              </a:rPr>
              <a:t> </a:t>
            </a:r>
            <a:r>
              <a:rPr lang="hu-HU" altLang="hu-HU" sz="1050" dirty="0" smtClean="0">
                <a:solidFill>
                  <a:srgbClr val="FF0000"/>
                </a:solidFill>
              </a:rPr>
              <a:t>csökkent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hu-HU" sz="1050" dirty="0" smtClean="0">
                <a:solidFill>
                  <a:srgbClr val="FF0000"/>
                </a:solidFill>
              </a:rPr>
              <a:t>Ha </a:t>
            </a:r>
            <a:r>
              <a:rPr lang="hu-HU" altLang="hu-HU" sz="1050" dirty="0">
                <a:solidFill>
                  <a:srgbClr val="FF0000"/>
                </a:solidFill>
              </a:rPr>
              <a:t>az árbevétel 50%-nál nagyobb mértékben </a:t>
            </a:r>
            <a:r>
              <a:rPr lang="hu-HU" altLang="hu-HU" sz="1050" dirty="0" smtClean="0">
                <a:solidFill>
                  <a:srgbClr val="FF0000"/>
                </a:solidFill>
              </a:rPr>
              <a:t>csökken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hu-HU" sz="1050" dirty="0" smtClean="0">
                <a:solidFill>
                  <a:srgbClr val="FF0000"/>
                </a:solidFill>
              </a:rPr>
              <a:t>Fél </a:t>
            </a:r>
            <a:r>
              <a:rPr lang="hu-HU" altLang="hu-HU" sz="1050" dirty="0">
                <a:solidFill>
                  <a:srgbClr val="FF0000"/>
                </a:solidFill>
              </a:rPr>
              <a:t>éven belül többségi </a:t>
            </a:r>
            <a:r>
              <a:rPr lang="hu-HU" altLang="hu-HU" sz="1050" dirty="0" smtClean="0">
                <a:solidFill>
                  <a:srgbClr val="FF0000"/>
                </a:solidFill>
              </a:rPr>
              <a:t>tulajdonosváltás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hu-HU" sz="1050" dirty="0" smtClean="0">
                <a:solidFill>
                  <a:srgbClr val="FF0000"/>
                </a:solidFill>
              </a:rPr>
              <a:t>Kezességet </a:t>
            </a:r>
            <a:r>
              <a:rPr lang="hu-HU" altLang="hu-HU" sz="1050" dirty="0">
                <a:solidFill>
                  <a:srgbClr val="FF0000"/>
                </a:solidFill>
              </a:rPr>
              <a:t>vállaló magánszemélynek </a:t>
            </a:r>
            <a:r>
              <a:rPr lang="hu-HU" altLang="hu-HU" sz="1050" u="sng" dirty="0">
                <a:solidFill>
                  <a:srgbClr val="FF0000"/>
                </a:solidFill>
              </a:rPr>
              <a:t>élő</a:t>
            </a:r>
            <a:r>
              <a:rPr lang="hu-HU" altLang="hu-HU" sz="1050" dirty="0">
                <a:solidFill>
                  <a:srgbClr val="FF0000"/>
                </a:solidFill>
              </a:rPr>
              <a:t> lejárt KHR ügylete </a:t>
            </a:r>
            <a:r>
              <a:rPr lang="hu-HU" altLang="hu-HU" sz="1050" dirty="0" smtClean="0">
                <a:solidFill>
                  <a:srgbClr val="FF0000"/>
                </a:solidFill>
              </a:rPr>
              <a:t>van</a:t>
            </a:r>
            <a:endParaRPr lang="hu-HU" altLang="hu-HU" sz="1050" b="1" dirty="0">
              <a:solidFill>
                <a:srgbClr val="FF0000"/>
              </a:solidFill>
            </a:endParaRPr>
          </a:p>
        </p:txBody>
      </p:sp>
      <p:pic>
        <p:nvPicPr>
          <p:cNvPr id="39" name="Kép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8" y="1667492"/>
            <a:ext cx="909975" cy="715773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3" y="3890930"/>
            <a:ext cx="569945" cy="569945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4" y="2538137"/>
            <a:ext cx="1027679" cy="771876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22" y="653440"/>
            <a:ext cx="558425" cy="558425"/>
          </a:xfrm>
          <a:prstGeom prst="rect">
            <a:avLst/>
          </a:prstGeom>
        </p:spPr>
      </p:pic>
      <p:sp>
        <p:nvSpPr>
          <p:cNvPr id="54" name="Téglalap 53"/>
          <p:cNvSpPr/>
          <p:nvPr/>
        </p:nvSpPr>
        <p:spPr>
          <a:xfrm>
            <a:off x="6258082" y="1400738"/>
            <a:ext cx="25601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§"/>
              <a:defRPr/>
            </a:pPr>
            <a:r>
              <a:rPr lang="hu-HU" sz="1050" dirty="0"/>
              <a:t>Az ügyfél MKB-nál fennálló fedezett </a:t>
            </a:r>
            <a:r>
              <a:rPr lang="hu-HU" sz="1050" b="1" dirty="0" err="1" smtClean="0"/>
              <a:t>öszkitettség</a:t>
            </a:r>
            <a:r>
              <a:rPr lang="hu-HU" sz="1050" dirty="0" err="1" smtClean="0"/>
              <a:t>e</a:t>
            </a:r>
            <a:r>
              <a:rPr lang="hu-HU" sz="1050" dirty="0" smtClean="0"/>
              <a:t>, </a:t>
            </a:r>
            <a:r>
              <a:rPr lang="hu-HU" sz="1050" dirty="0"/>
              <a:t>nem haladhatja meg az </a:t>
            </a:r>
            <a:endParaRPr lang="hu-HU" sz="1050" dirty="0" smtClean="0"/>
          </a:p>
          <a:p>
            <a:pPr eaLnBrk="0" hangingPunct="0">
              <a:defRPr/>
            </a:pPr>
            <a:r>
              <a:rPr lang="hu-HU" sz="1050" b="1" dirty="0"/>
              <a:t> </a:t>
            </a:r>
            <a:r>
              <a:rPr lang="hu-HU" sz="1050" b="1" dirty="0" smtClean="0"/>
              <a:t>         előző </a:t>
            </a:r>
            <a:r>
              <a:rPr lang="hu-HU" sz="1050" b="1" dirty="0"/>
              <a:t>évi árbevételének 50%-</a:t>
            </a:r>
            <a:r>
              <a:rPr lang="hu-HU" sz="1050" b="1" dirty="0" smtClean="0"/>
              <a:t>át.</a:t>
            </a:r>
          </a:p>
          <a:p>
            <a:pPr eaLnBrk="0" hangingPunct="0">
              <a:defRPr/>
            </a:pPr>
            <a:endParaRPr lang="hu-HU" sz="1050" dirty="0" smtClean="0"/>
          </a:p>
          <a:p>
            <a:pPr marL="285750" indent="-285750" eaLnBrk="0" hangingPunct="0">
              <a:buFont typeface="Wingdings" panose="05000000000000000000" pitchFamily="2" charset="2"/>
              <a:buChar char="§"/>
              <a:defRPr/>
            </a:pPr>
            <a:r>
              <a:rPr lang="hu-HU" sz="1050" dirty="0"/>
              <a:t>Az MKB-nál fennálló és igényelt </a:t>
            </a:r>
            <a:r>
              <a:rPr lang="hu-HU" sz="1050" b="1" dirty="0"/>
              <a:t>keret jellegű ügyletek </a:t>
            </a:r>
            <a:r>
              <a:rPr lang="hu-HU" sz="1050" dirty="0"/>
              <a:t>(minden folyószámlahitel, Széchenyi kártya) </a:t>
            </a:r>
            <a:r>
              <a:rPr lang="hu-HU" sz="1050" b="1" dirty="0"/>
              <a:t>összege nem haladhatja meg az árbevétel 35%-át</a:t>
            </a:r>
            <a:r>
              <a:rPr lang="hu-HU" sz="1050" b="1" dirty="0" smtClean="0"/>
              <a:t>.</a:t>
            </a:r>
          </a:p>
          <a:p>
            <a:pPr eaLnBrk="0" hangingPunct="0">
              <a:defRPr/>
            </a:pPr>
            <a:endParaRPr lang="hu-HU" sz="1050" b="1" dirty="0" smtClean="0"/>
          </a:p>
          <a:p>
            <a:pPr marL="285750" indent="-285750" eaLnBrk="0" hangingPunct="0">
              <a:buFont typeface="Wingdings" panose="05000000000000000000" pitchFamily="2" charset="2"/>
              <a:buChar char="§"/>
              <a:defRPr/>
            </a:pPr>
            <a:r>
              <a:rPr lang="hu-HU" sz="1050" dirty="0" smtClean="0"/>
              <a:t>Azon </a:t>
            </a:r>
            <a:r>
              <a:rPr lang="hu-HU" sz="1050" dirty="0"/>
              <a:t>ügyfelek, akiknek az </a:t>
            </a:r>
            <a:r>
              <a:rPr lang="hu-HU" sz="1050" b="1" dirty="0"/>
              <a:t>árbevételük 50%-ánal nagyobb csökkenést mutat</a:t>
            </a:r>
            <a:r>
              <a:rPr lang="hu-HU" sz="1050" dirty="0"/>
              <a:t> az évközi adatok alapján az előző évi azonos időszakhoz képest, </a:t>
            </a:r>
            <a:r>
              <a:rPr lang="hu-HU" sz="1050" b="1" dirty="0"/>
              <a:t>nem </a:t>
            </a:r>
            <a:r>
              <a:rPr lang="hu-HU" sz="1050" b="1" dirty="0" smtClean="0"/>
              <a:t>hitelezhetőek</a:t>
            </a:r>
            <a:r>
              <a:rPr lang="hu-HU" sz="1050" dirty="0" smtClean="0"/>
              <a:t>, </a:t>
            </a:r>
            <a:r>
              <a:rPr lang="hu-HU" sz="1050" b="1" dirty="0">
                <a:solidFill>
                  <a:srgbClr val="C00000"/>
                </a:solidFill>
              </a:rPr>
              <a:t>kivéve</a:t>
            </a:r>
            <a:r>
              <a:rPr lang="hu-HU" sz="1050" dirty="0"/>
              <a:t>, ha a tárgyévet megelőző három év azonos időszaki adatai alapján főkönyvi kivonatokkal alátámasztható, hogy csak a tárgyévet megelőző év kiugró pozitív adata okozza a tárgyévi jelentős csökkenést. Ez a feltétel kizárólag új kitettség esetén kerül alkalmazásra</a:t>
            </a:r>
            <a:r>
              <a:rPr lang="hu-HU" sz="1050" dirty="0" smtClean="0"/>
              <a:t>. </a:t>
            </a:r>
            <a:endParaRPr lang="hu-HU" sz="1050" dirty="0"/>
          </a:p>
        </p:txBody>
      </p:sp>
      <p:sp>
        <p:nvSpPr>
          <p:cNvPr id="55" name="Szövegdoboz 54"/>
          <p:cNvSpPr txBox="1"/>
          <p:nvPr/>
        </p:nvSpPr>
        <p:spPr>
          <a:xfrm>
            <a:off x="6510238" y="932653"/>
            <a:ext cx="1620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Bankspecifikus szabályok: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00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églalap 73"/>
          <p:cNvSpPr/>
          <p:nvPr/>
        </p:nvSpPr>
        <p:spPr>
          <a:xfrm>
            <a:off x="839079" y="3692490"/>
            <a:ext cx="8070460" cy="176152"/>
          </a:xfrm>
          <a:prstGeom prst="rect">
            <a:avLst/>
          </a:prstGeom>
          <a:solidFill>
            <a:srgbClr val="BD93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Téglalap 72"/>
          <p:cNvSpPr/>
          <p:nvPr/>
        </p:nvSpPr>
        <p:spPr>
          <a:xfrm>
            <a:off x="839079" y="2132979"/>
            <a:ext cx="8070460" cy="176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3102056" y="78370"/>
            <a:ext cx="2344101" cy="1130641"/>
            <a:chOff x="3102056" y="78370"/>
            <a:chExt cx="2344101" cy="1130641"/>
          </a:xfrm>
        </p:grpSpPr>
        <p:sp>
          <p:nvSpPr>
            <p:cNvPr id="3" name="Szövegdoboz 2"/>
            <p:cNvSpPr txBox="1"/>
            <p:nvPr/>
          </p:nvSpPr>
          <p:spPr>
            <a:xfrm>
              <a:off x="3102056" y="747346"/>
              <a:ext cx="2344101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  <a:p>
              <a:pPr algn="ctr"/>
              <a:r>
                <a:rPr lang="hu-HU" sz="1200" dirty="0" smtClean="0"/>
                <a:t>Oktatás</a:t>
              </a:r>
              <a:endParaRPr lang="hu-HU" sz="1200" dirty="0"/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5" name="Egyenes összekötő 4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églalap 5"/>
          <p:cNvSpPr/>
          <p:nvPr/>
        </p:nvSpPr>
        <p:spPr>
          <a:xfrm>
            <a:off x="0" y="1070511"/>
            <a:ext cx="4218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VII. Biztosítékok (általános hiteltermékek, kivéve MFB)</a:t>
            </a:r>
            <a:endParaRPr lang="hu-H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42085" y="1524832"/>
            <a:ext cx="124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Széchenyi Kártya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568200" y="1537445"/>
            <a:ext cx="1038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Folyószáma hitel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393010" y="1524822"/>
            <a:ext cx="143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Széchenyi Forgóeszköz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554202" y="1524801"/>
            <a:ext cx="13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Széchenyi Beruházási hitel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691339" y="1528073"/>
            <a:ext cx="1658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NHP / egyéb</a:t>
            </a:r>
          </a:p>
          <a:p>
            <a:pPr algn="ctr"/>
            <a:r>
              <a:rPr lang="hu-HU" dirty="0" smtClean="0"/>
              <a:t>Beruházási hitelek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384014" y="1616374"/>
            <a:ext cx="165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Agrár SZK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412136" y="1608684"/>
            <a:ext cx="1658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Hektár</a:t>
            </a:r>
          </a:p>
          <a:p>
            <a:r>
              <a:rPr lang="hu-HU" dirty="0" smtClean="0"/>
              <a:t>Plusz 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8158177" y="1602412"/>
            <a:ext cx="165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Agro</a:t>
            </a:r>
            <a:r>
              <a:rPr lang="hu-HU" dirty="0" smtClean="0"/>
              <a:t> VP </a:t>
            </a:r>
            <a:endParaRPr lang="hu-HU" dirty="0"/>
          </a:p>
        </p:txBody>
      </p:sp>
      <p:cxnSp>
        <p:nvCxnSpPr>
          <p:cNvPr id="16" name="Egyenes összekötő 15"/>
          <p:cNvCxnSpPr/>
          <p:nvPr/>
        </p:nvCxnSpPr>
        <p:spPr>
          <a:xfrm>
            <a:off x="698087" y="1537445"/>
            <a:ext cx="8210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698087" y="2068012"/>
            <a:ext cx="8210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Kép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9" y="2768459"/>
            <a:ext cx="644786" cy="400583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63" y="2775627"/>
            <a:ext cx="644786" cy="400583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06" y="2795598"/>
            <a:ext cx="644786" cy="400583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49" y="2806984"/>
            <a:ext cx="757587" cy="323532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26" y="2806984"/>
            <a:ext cx="780776" cy="323532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02" y="2814152"/>
            <a:ext cx="780776" cy="323532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6372" y="2177030"/>
            <a:ext cx="468210" cy="820456"/>
          </a:xfrm>
          <a:prstGeom prst="rect">
            <a:avLst/>
          </a:prstGeom>
        </p:spPr>
      </p:pic>
      <p:sp>
        <p:nvSpPr>
          <p:cNvPr id="50" name="Szövegdoboz 49"/>
          <p:cNvSpPr txBox="1"/>
          <p:nvPr/>
        </p:nvSpPr>
        <p:spPr>
          <a:xfrm>
            <a:off x="45241" y="2424729"/>
            <a:ext cx="707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/>
              <a:t>Készfizető kezesség</a:t>
            </a:r>
            <a:endParaRPr lang="hu-HU" sz="700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53369" y="2788091"/>
            <a:ext cx="707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/>
              <a:t>Intézményi </a:t>
            </a:r>
          </a:p>
          <a:p>
            <a:pPr algn="ctr"/>
            <a:r>
              <a:rPr lang="hu-HU" sz="700" dirty="0" smtClean="0"/>
              <a:t>garancia</a:t>
            </a:r>
            <a:endParaRPr lang="hu-HU" sz="700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4061856" y="2081073"/>
            <a:ext cx="1624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Kötelező biztosíték</a:t>
            </a:r>
            <a:endParaRPr lang="hu-HU" sz="1100" dirty="0"/>
          </a:p>
        </p:txBody>
      </p:sp>
      <p:sp>
        <p:nvSpPr>
          <p:cNvPr id="53" name="Szövegdoboz 52"/>
          <p:cNvSpPr txBox="1"/>
          <p:nvPr/>
        </p:nvSpPr>
        <p:spPr>
          <a:xfrm>
            <a:off x="4011463" y="3656937"/>
            <a:ext cx="1624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Opcionális biztosítékok</a:t>
            </a:r>
            <a:endParaRPr lang="hu-HU" sz="1100" dirty="0"/>
          </a:p>
        </p:txBody>
      </p:sp>
      <p:pic>
        <p:nvPicPr>
          <p:cNvPr id="54" name="Kép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503" y="3227835"/>
            <a:ext cx="286644" cy="369895"/>
          </a:xfrm>
          <a:prstGeom prst="rect">
            <a:avLst/>
          </a:prstGeom>
        </p:spPr>
      </p:pic>
      <p:sp>
        <p:nvSpPr>
          <p:cNvPr id="55" name="Szövegdoboz 54"/>
          <p:cNvSpPr txBox="1"/>
          <p:nvPr/>
        </p:nvSpPr>
        <p:spPr>
          <a:xfrm>
            <a:off x="45241" y="3129494"/>
            <a:ext cx="7079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/>
              <a:t>Ingatlan / eszköz (hitelcél alapján)</a:t>
            </a:r>
            <a:endParaRPr lang="hu-HU" sz="700" dirty="0"/>
          </a:p>
        </p:txBody>
      </p:sp>
      <p:pic>
        <p:nvPicPr>
          <p:cNvPr id="56" name="Kép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99" y="3238911"/>
            <a:ext cx="375296" cy="375296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8177" y="3216759"/>
            <a:ext cx="286644" cy="369895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73" y="3227835"/>
            <a:ext cx="375296" cy="375296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5013" y="4311233"/>
            <a:ext cx="286644" cy="369895"/>
          </a:xfrm>
          <a:prstGeom prst="rect">
            <a:avLst/>
          </a:prstGeom>
        </p:spPr>
      </p:pic>
      <p:sp>
        <p:nvSpPr>
          <p:cNvPr id="60" name="Szövegdoboz 59"/>
          <p:cNvSpPr txBox="1"/>
          <p:nvPr/>
        </p:nvSpPr>
        <p:spPr>
          <a:xfrm>
            <a:off x="6704173" y="3892562"/>
            <a:ext cx="7079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/>
              <a:t>50 millió hitelösszeg felett kötelező!</a:t>
            </a:r>
            <a:endParaRPr lang="hu-HU" sz="700" dirty="0"/>
          </a:p>
        </p:txBody>
      </p:sp>
      <p:pic>
        <p:nvPicPr>
          <p:cNvPr id="61" name="Kép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5819" y="3205345"/>
            <a:ext cx="405355" cy="381309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1729" y="4299819"/>
            <a:ext cx="405355" cy="381309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9513" y="3216759"/>
            <a:ext cx="286644" cy="369895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09" y="3227835"/>
            <a:ext cx="375296" cy="375296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6159" y="4320280"/>
            <a:ext cx="286644" cy="369895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39" y="3933462"/>
            <a:ext cx="644786" cy="400583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80" y="4331981"/>
            <a:ext cx="504361" cy="360258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0236" y="4305365"/>
            <a:ext cx="286644" cy="369895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16" y="3918547"/>
            <a:ext cx="644786" cy="400583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57" y="4317066"/>
            <a:ext cx="504361" cy="360258"/>
          </a:xfrm>
          <a:prstGeom prst="rect">
            <a:avLst/>
          </a:prstGeom>
        </p:spPr>
      </p:pic>
      <p:sp>
        <p:nvSpPr>
          <p:cNvPr id="72" name="Szövegdoboz 71"/>
          <p:cNvSpPr txBox="1"/>
          <p:nvPr/>
        </p:nvSpPr>
        <p:spPr>
          <a:xfrm>
            <a:off x="1773593" y="3021772"/>
            <a:ext cx="70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/>
              <a:t>Vegyes biztosítéki kötelezően  választható!</a:t>
            </a:r>
            <a:endParaRPr lang="hu-HU" sz="700" b="1" dirty="0"/>
          </a:p>
        </p:txBody>
      </p:sp>
      <p:sp>
        <p:nvSpPr>
          <p:cNvPr id="75" name="Szövegdoboz 74"/>
          <p:cNvSpPr txBox="1"/>
          <p:nvPr/>
        </p:nvSpPr>
        <p:spPr>
          <a:xfrm>
            <a:off x="70647" y="4369210"/>
            <a:ext cx="707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/>
              <a:t>Vegyes biztosíték</a:t>
            </a:r>
            <a:endParaRPr lang="hu-HU" sz="700" dirty="0"/>
          </a:p>
        </p:txBody>
      </p:sp>
      <p:pic>
        <p:nvPicPr>
          <p:cNvPr id="76" name="Kép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28" y="3938634"/>
            <a:ext cx="335916" cy="335916"/>
          </a:xfrm>
          <a:prstGeom prst="rect">
            <a:avLst/>
          </a:prstGeom>
        </p:spPr>
      </p:pic>
      <p:sp>
        <p:nvSpPr>
          <p:cNvPr id="77" name="Szövegdoboz 76"/>
          <p:cNvSpPr txBox="1"/>
          <p:nvPr/>
        </p:nvSpPr>
        <p:spPr>
          <a:xfrm>
            <a:off x="778610" y="2337867"/>
            <a:ext cx="207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C00000"/>
                </a:solidFill>
              </a:rPr>
              <a:t>Tulajdonosi készfizető kezesség minden terméknél kötelező!</a:t>
            </a:r>
            <a:endParaRPr lang="hu-HU" sz="1200" dirty="0">
              <a:solidFill>
                <a:srgbClr val="C00000"/>
              </a:solidFill>
            </a:endParaRPr>
          </a:p>
        </p:txBody>
      </p:sp>
      <p:cxnSp>
        <p:nvCxnSpPr>
          <p:cNvPr id="79" name="Egyenes összekötő nyíllal 78"/>
          <p:cNvCxnSpPr/>
          <p:nvPr/>
        </p:nvCxnSpPr>
        <p:spPr>
          <a:xfrm>
            <a:off x="3628271" y="2566895"/>
            <a:ext cx="5092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0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zövegdoboz 29"/>
          <p:cNvSpPr txBox="1"/>
          <p:nvPr/>
        </p:nvSpPr>
        <p:spPr>
          <a:xfrm>
            <a:off x="4160568" y="2747143"/>
            <a:ext cx="1370291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Tulajdonos</a:t>
            </a:r>
            <a:endParaRPr lang="hu-HU"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3102056" y="78370"/>
            <a:ext cx="2344101" cy="1130641"/>
            <a:chOff x="3102056" y="78370"/>
            <a:chExt cx="2344101" cy="1130641"/>
          </a:xfrm>
        </p:grpSpPr>
        <p:sp>
          <p:nvSpPr>
            <p:cNvPr id="3" name="Szövegdoboz 2"/>
            <p:cNvSpPr txBox="1"/>
            <p:nvPr/>
          </p:nvSpPr>
          <p:spPr>
            <a:xfrm>
              <a:off x="3102056" y="747346"/>
              <a:ext cx="2344101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  <a:p>
              <a:pPr algn="ctr"/>
              <a:r>
                <a:rPr lang="hu-HU" sz="1200" dirty="0" smtClean="0"/>
                <a:t>Oktatás</a:t>
              </a:r>
              <a:endParaRPr lang="hu-HU" sz="1200" dirty="0"/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5" name="Egyenes összekötő 4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églalap 24"/>
          <p:cNvSpPr/>
          <p:nvPr/>
        </p:nvSpPr>
        <p:spPr>
          <a:xfrm>
            <a:off x="-976614" y="984924"/>
            <a:ext cx="4218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 Kapcsolati háló szerepe</a:t>
            </a:r>
            <a:endParaRPr lang="hu-H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Kép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9" y="1175268"/>
            <a:ext cx="558425" cy="5584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51" y="2070153"/>
            <a:ext cx="2622550" cy="262255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755201" y="2254116"/>
            <a:ext cx="1370291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1. kft. Csőd 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605463" y="4127366"/>
            <a:ext cx="1370291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2. kft. „FA” 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12701" y="3028816"/>
            <a:ext cx="138430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3. kft. „Végrehajtás”</a:t>
            </a:r>
            <a:endParaRPr lang="hu-HU" sz="12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88901" y="2030372"/>
            <a:ext cx="138430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1200" dirty="0"/>
              <a:t>4</a:t>
            </a:r>
            <a:r>
              <a:rPr lang="hu-HU" sz="1200" dirty="0" smtClean="0"/>
              <a:t>. kft. „Inkasszó”</a:t>
            </a:r>
            <a:endParaRPr lang="hu-HU" sz="12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098702" y="3467389"/>
            <a:ext cx="1370291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Fő. kft. OK!</a:t>
            </a:r>
            <a:endParaRPr lang="hu-HU" dirty="0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3127351" y="3305815"/>
            <a:ext cx="140939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Kép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14" y="2986332"/>
            <a:ext cx="837599" cy="837599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6037033" y="1454481"/>
            <a:ext cx="26866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Hiteligénylő: </a:t>
            </a:r>
            <a:r>
              <a:rPr lang="hu-HU" dirty="0" smtClean="0"/>
              <a:t>Tiszta, végrehajtás és problémamentes cég.</a:t>
            </a:r>
          </a:p>
          <a:p>
            <a:endParaRPr lang="hu-HU" dirty="0"/>
          </a:p>
          <a:p>
            <a:pPr algn="just"/>
            <a:r>
              <a:rPr lang="hu-HU" dirty="0" smtClean="0"/>
              <a:t>Ha azonban a kapcsolati háló alapján </a:t>
            </a:r>
          </a:p>
          <a:p>
            <a:pPr algn="just"/>
            <a:r>
              <a:rPr lang="hu-HU" dirty="0" smtClean="0"/>
              <a:t>(főleg hasonló tevékenységgel) volt már problémás cége (végrehajtás, felszámolás, csőd –kiváltképpen NAV által kezdeményezett) 5 éven belül minden hiteligénylésnél magyarázandó / feltárandó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Eszköz: </a:t>
            </a:r>
            <a:r>
              <a:rPr lang="hu-HU" dirty="0" err="1" smtClean="0"/>
              <a:t>Opten</a:t>
            </a:r>
            <a:r>
              <a:rPr lang="hu-HU" dirty="0" smtClean="0"/>
              <a:t>, </a:t>
            </a:r>
            <a:r>
              <a:rPr lang="hu-HU" dirty="0" err="1" smtClean="0"/>
              <a:t>Bisnode</a:t>
            </a:r>
            <a:r>
              <a:rPr lang="hu-HU" dirty="0" smtClean="0"/>
              <a:t> stb.</a:t>
            </a:r>
          </a:p>
          <a:p>
            <a:pPr algn="just"/>
            <a:endParaRPr lang="hu-HU" dirty="0">
              <a:solidFill>
                <a:srgbClr val="C00000"/>
              </a:solidFill>
            </a:endParaRPr>
          </a:p>
          <a:p>
            <a:pPr algn="just"/>
            <a:r>
              <a:rPr lang="hu-HU" b="1" dirty="0" smtClean="0">
                <a:solidFill>
                  <a:srgbClr val="C00000"/>
                </a:solidFill>
              </a:rPr>
              <a:t>Adott esetben kizáró feltétel lehet! 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338615" y="3905251"/>
            <a:ext cx="3850481" cy="314325"/>
          </a:xfrm>
        </p:spPr>
        <p:txBody>
          <a:bodyPr/>
          <a:lstStyle/>
          <a:p>
            <a:r>
              <a:rPr lang="hu-HU" dirty="0" smtClean="0"/>
              <a:t>II. Támogatott és     saját termékek 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1626"/>
          </a:xfrm>
          <a:prstGeom prst="rect">
            <a:avLst/>
          </a:prstGeom>
        </p:spPr>
      </p:pic>
      <p:grpSp>
        <p:nvGrpSpPr>
          <p:cNvPr id="9" name="Csoportba foglalás 8"/>
          <p:cNvGrpSpPr/>
          <p:nvPr/>
        </p:nvGrpSpPr>
        <p:grpSpPr>
          <a:xfrm>
            <a:off x="6799899" y="2401639"/>
            <a:ext cx="2344101" cy="945975"/>
            <a:chOff x="3102056" y="78370"/>
            <a:chExt cx="2344101" cy="945975"/>
          </a:xfrm>
        </p:grpSpPr>
        <p:sp>
          <p:nvSpPr>
            <p:cNvPr id="10" name="Szövegdoboz 9"/>
            <p:cNvSpPr txBox="1"/>
            <p:nvPr/>
          </p:nvSpPr>
          <p:spPr>
            <a:xfrm>
              <a:off x="3102056" y="747346"/>
              <a:ext cx="2344101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Kisvállalati szolgáltatások</a:t>
              </a:r>
            </a:p>
          </p:txBody>
        </p:sp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463" y="78370"/>
              <a:ext cx="525286" cy="657045"/>
            </a:xfrm>
            <a:prstGeom prst="rect">
              <a:avLst/>
            </a:prstGeom>
          </p:spPr>
        </p:pic>
        <p:cxnSp>
          <p:nvCxnSpPr>
            <p:cNvPr id="12" name="Egyenes összekötő 11"/>
            <p:cNvCxnSpPr/>
            <p:nvPr/>
          </p:nvCxnSpPr>
          <p:spPr>
            <a:xfrm>
              <a:off x="3628271" y="771207"/>
              <a:ext cx="12916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0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KB_prezi sablon_2018_HU_16_9">
  <a:themeElements>
    <a:clrScheme name="MK_szinskala">
      <a:dk1>
        <a:srgbClr val="000000"/>
      </a:dk1>
      <a:lt1>
        <a:srgbClr val="FFFFFF"/>
      </a:lt1>
      <a:dk2>
        <a:srgbClr val="232834"/>
      </a:dk2>
      <a:lt2>
        <a:srgbClr val="FFFFFF"/>
      </a:lt2>
      <a:accent1>
        <a:srgbClr val="A12332"/>
      </a:accent1>
      <a:accent2>
        <a:srgbClr val="B59359"/>
      </a:accent2>
      <a:accent3>
        <a:srgbClr val="232834"/>
      </a:accent3>
      <a:accent4>
        <a:srgbClr val="187697"/>
      </a:accent4>
      <a:accent5>
        <a:srgbClr val="FD5728"/>
      </a:accent5>
      <a:accent6>
        <a:srgbClr val="A8A8A8"/>
      </a:accent6>
      <a:hlink>
        <a:srgbClr val="187697"/>
      </a:hlink>
      <a:folHlink>
        <a:srgbClr val="187697"/>
      </a:folHlink>
    </a:clrScheme>
    <a:fontScheme name="MKB betűkészle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719C794D-1643-4461-BEDC-64E4D3A28922}" vid="{93663262-93A6-48E8-BBD0-98D8482E5B2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1C21CF9B6D93924289776E14F07F9C3A" ma:contentTypeVersion="0" ma:contentTypeDescription="Új dokumentum létrehozása." ma:contentTypeScope="" ma:versionID="c6c65a95ef680d9a1f31c9a30b5ca95e">
  <xsd:schema xmlns:xsd="http://www.w3.org/2001/XMLSchema" xmlns:p="http://schemas.microsoft.com/office/2006/metadata/properties" targetNamespace="http://schemas.microsoft.com/office/2006/metadata/properties" ma:root="true" ma:fieldsID="b0d536f129c651b6788987fff2486af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 ma:readOnly="true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EB154B-18F8-46CF-836C-3F3015D277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68A4BD0-5327-4C91-AD7B-68A5AE75642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4109F03-FE30-4C5B-A919-A65AE0F27E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MKB_prezi sablon_2018_HU_16_9</Template>
  <TotalTime>2930</TotalTime>
  <Words>3864</Words>
  <Application>Microsoft Office PowerPoint</Application>
  <PresentationFormat>Diavetítés a képernyőre (16:9 oldalarány)</PresentationFormat>
  <Paragraphs>445</Paragraphs>
  <Slides>39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52" baseType="lpstr">
      <vt:lpstr>Arial</vt:lpstr>
      <vt:lpstr>Arial Narrow</vt:lpstr>
      <vt:lpstr>Calibri</vt:lpstr>
      <vt:lpstr>Courier New</vt:lpstr>
      <vt:lpstr>Gill Sans</vt:lpstr>
      <vt:lpstr>MyriadPro-Bold</vt:lpstr>
      <vt:lpstr>MyriadPro-BoldIt</vt:lpstr>
      <vt:lpstr>MyriadPro-Light</vt:lpstr>
      <vt:lpstr>MyriadPro-Regular</vt:lpstr>
      <vt:lpstr>Symbol</vt:lpstr>
      <vt:lpstr>Times New Roman</vt:lpstr>
      <vt:lpstr>Wingdings</vt:lpstr>
      <vt:lpstr>MKB_prezi sablon_2018_HU_16_9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MKB Bank Zrt.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Stavniczki Péter</dc:creator>
  <cp:lastModifiedBy>Madácsi István</cp:lastModifiedBy>
  <cp:revision>133</cp:revision>
  <dcterms:created xsi:type="dcterms:W3CDTF">2019-02-25T18:07:30Z</dcterms:created>
  <dcterms:modified xsi:type="dcterms:W3CDTF">2020-06-16T17:43:50Z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0x0101001C21CF9B6D93924289776E14F07F9C3A</vt:lpwstr>
  </property>
</Properties>
</file>