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sldIdLst>
    <p:sldId id="269" r:id="rId2"/>
    <p:sldId id="290" r:id="rId3"/>
    <p:sldId id="271" r:id="rId4"/>
    <p:sldId id="270" r:id="rId5"/>
    <p:sldId id="272" r:id="rId6"/>
    <p:sldId id="274" r:id="rId7"/>
    <p:sldId id="277" r:id="rId8"/>
    <p:sldId id="278" r:id="rId9"/>
    <p:sldId id="279" r:id="rId10"/>
    <p:sldId id="280" r:id="rId11"/>
    <p:sldId id="281" r:id="rId12"/>
    <p:sldId id="283" r:id="rId13"/>
    <p:sldId id="284" r:id="rId14"/>
    <p:sldId id="285" r:id="rId15"/>
    <p:sldId id="286" r:id="rId16"/>
    <p:sldId id="287" r:id="rId17"/>
    <p:sldId id="288" r:id="rId18"/>
    <p:sldId id="289" r:id="rId19"/>
    <p:sldId id="273" r:id="rId20"/>
    <p:sldId id="275" r:id="rId21"/>
    <p:sldId id="291" r:id="rId22"/>
    <p:sldId id="293" r:id="rId23"/>
    <p:sldId id="294" r:id="rId24"/>
    <p:sldId id="295" r:id="rId25"/>
    <p:sldId id="296" r:id="rId26"/>
    <p:sldId id="297" r:id="rId27"/>
    <p:sldId id="298" r:id="rId28"/>
    <p:sldId id="292" r:id="rId29"/>
  </p:sldIdLst>
  <p:sldSz cx="9144000" cy="6858000" type="screen4x3"/>
  <p:notesSz cx="6888163" cy="10018713"/>
  <p:defaultTextStyle>
    <a:defPPr>
      <a:defRPr lang="hu-HU"/>
    </a:defPPr>
    <a:lvl1pPr algn="ctr" rtl="0" fontAlgn="base">
      <a:spcBef>
        <a:spcPct val="0"/>
      </a:spcBef>
      <a:spcAft>
        <a:spcPct val="0"/>
      </a:spcAft>
      <a:defRPr sz="1400" b="1" kern="1200">
        <a:solidFill>
          <a:schemeClr val="tx1"/>
        </a:solidFill>
        <a:latin typeface="Arial" charset="0"/>
        <a:ea typeface="+mn-ea"/>
        <a:cs typeface="+mn-cs"/>
      </a:defRPr>
    </a:lvl1pPr>
    <a:lvl2pPr marL="457200" algn="ctr" rtl="0" fontAlgn="base">
      <a:spcBef>
        <a:spcPct val="0"/>
      </a:spcBef>
      <a:spcAft>
        <a:spcPct val="0"/>
      </a:spcAft>
      <a:defRPr sz="1400" b="1" kern="1200">
        <a:solidFill>
          <a:schemeClr val="tx1"/>
        </a:solidFill>
        <a:latin typeface="Arial" charset="0"/>
        <a:ea typeface="+mn-ea"/>
        <a:cs typeface="+mn-cs"/>
      </a:defRPr>
    </a:lvl2pPr>
    <a:lvl3pPr marL="914400" algn="ctr" rtl="0" fontAlgn="base">
      <a:spcBef>
        <a:spcPct val="0"/>
      </a:spcBef>
      <a:spcAft>
        <a:spcPct val="0"/>
      </a:spcAft>
      <a:defRPr sz="1400" b="1" kern="1200">
        <a:solidFill>
          <a:schemeClr val="tx1"/>
        </a:solidFill>
        <a:latin typeface="Arial" charset="0"/>
        <a:ea typeface="+mn-ea"/>
        <a:cs typeface="+mn-cs"/>
      </a:defRPr>
    </a:lvl3pPr>
    <a:lvl4pPr marL="1371600" algn="ctr" rtl="0" fontAlgn="base">
      <a:spcBef>
        <a:spcPct val="0"/>
      </a:spcBef>
      <a:spcAft>
        <a:spcPct val="0"/>
      </a:spcAft>
      <a:defRPr sz="1400" b="1" kern="1200">
        <a:solidFill>
          <a:schemeClr val="tx1"/>
        </a:solidFill>
        <a:latin typeface="Arial" charset="0"/>
        <a:ea typeface="+mn-ea"/>
        <a:cs typeface="+mn-cs"/>
      </a:defRPr>
    </a:lvl4pPr>
    <a:lvl5pPr marL="1828800" algn="ctr"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Alapértelmezett szakasz" id="{B71F7363-1E54-48E1-893E-D37384BD9091}">
          <p14:sldIdLst>
            <p14:sldId id="269"/>
            <p14:sldId id="290"/>
            <p14:sldId id="271"/>
            <p14:sldId id="270"/>
            <p14:sldId id="272"/>
            <p14:sldId id="274"/>
            <p14:sldId id="277"/>
            <p14:sldId id="278"/>
            <p14:sldId id="279"/>
          </p14:sldIdLst>
        </p14:section>
        <p14:section name="Névtelen szakasz" id="{4770C4CC-6C66-4182-A2DD-8533CE72E2C6}">
          <p14:sldIdLst>
            <p14:sldId id="280"/>
            <p14:sldId id="281"/>
            <p14:sldId id="283"/>
            <p14:sldId id="284"/>
          </p14:sldIdLst>
        </p14:section>
        <p14:section name="Névtelen szakasz" id="{AE18CD9B-31C2-4932-8151-C86473459E26}">
          <p14:sldIdLst>
            <p14:sldId id="285"/>
            <p14:sldId id="286"/>
            <p14:sldId id="287"/>
            <p14:sldId id="288"/>
            <p14:sldId id="289"/>
            <p14:sldId id="273"/>
            <p14:sldId id="275"/>
            <p14:sldId id="291"/>
            <p14:sldId id="293"/>
            <p14:sldId id="294"/>
            <p14:sldId id="295"/>
            <p14:sldId id="296"/>
            <p14:sldId id="297"/>
            <p14:sldId id="298"/>
            <p14:sldId id="292"/>
          </p14:sldIdLst>
        </p14:section>
      </p14:sectionLst>
    </p:ext>
    <p:ext uri="{EFAFB233-063F-42B5-8137-9DF3F51BA10A}">
      <p15:sldGuideLst xmlns:p15="http://schemas.microsoft.com/office/powerpoint/2012/main">
        <p15:guide id="1" orient="horz" pos="2478">
          <p15:clr>
            <a:srgbClr val="A4A3A4"/>
          </p15:clr>
        </p15:guide>
        <p15:guide id="2" pos="431">
          <p15:clr>
            <a:srgbClr val="A4A3A4"/>
          </p15:clr>
        </p15:guide>
      </p15:sldGuideLst>
    </p:ext>
    <p:ext uri="{2D200454-40CA-4A62-9FC3-DE9A4176ACB9}">
      <p15:notesGuideLst xmlns:p15="http://schemas.microsoft.com/office/powerpoint/2012/main">
        <p15:guide id="1" orient="horz" pos="3155"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Közepesen sötét stílus 4 – 4. jelölőszín">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Közepesen sötét stílus 4 – 2. jelölőszín">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1248" y="72"/>
      </p:cViewPr>
      <p:guideLst>
        <p:guide orient="horz" pos="2478"/>
        <p:guide pos="431"/>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55"/>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990600"/>
            <a:ext cx="7772400" cy="1371600"/>
          </a:xfrm>
        </p:spPr>
        <p:txBody>
          <a:bodyPr/>
          <a:lstStyle>
            <a:lvl1pPr>
              <a:defRPr sz="2700"/>
            </a:lvl1pPr>
          </a:lstStyle>
          <a:p>
            <a:r>
              <a:rPr lang="hu-HU"/>
              <a:t>Mintacím szerkesztése</a:t>
            </a:r>
            <a:endParaRPr lang="hu-HU" dirty="0"/>
          </a:p>
        </p:txBody>
      </p:sp>
      <p:sp>
        <p:nvSpPr>
          <p:cNvPr id="717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1500">
                <a:solidFill>
                  <a:srgbClr val="FF9933"/>
                </a:solidFill>
              </a:defRPr>
            </a:lvl1pPr>
          </a:lstStyle>
          <a:p>
            <a:r>
              <a:rPr lang="hu-HU"/>
              <a:t>Alcím mintájának szerkesztése</a:t>
            </a:r>
          </a:p>
        </p:txBody>
      </p:sp>
      <p:sp>
        <p:nvSpPr>
          <p:cNvPr id="7172" name="Rectangle 4"/>
          <p:cNvSpPr>
            <a:spLocks noGrp="1" noChangeArrowheads="1"/>
          </p:cNvSpPr>
          <p:nvPr>
            <p:ph type="dt" sz="half" idx="2"/>
          </p:nvPr>
        </p:nvSpPr>
        <p:spPr>
          <a:xfrm>
            <a:off x="685800" y="6248400"/>
            <a:ext cx="1905000" cy="457200"/>
          </a:xfrm>
        </p:spPr>
        <p:txBody>
          <a:bodyPr/>
          <a:lstStyle>
            <a:lvl1pPr>
              <a:defRPr/>
            </a:lvl1pPr>
          </a:lstStyle>
          <a:p>
            <a:endParaRPr lang="hu-HU" dirty="0"/>
          </a:p>
        </p:txBody>
      </p:sp>
      <p:sp>
        <p:nvSpPr>
          <p:cNvPr id="7173" name="Rectangle 5"/>
          <p:cNvSpPr>
            <a:spLocks noGrp="1" noChangeArrowheads="1"/>
          </p:cNvSpPr>
          <p:nvPr>
            <p:ph type="ftr" sz="quarter" idx="3"/>
          </p:nvPr>
        </p:nvSpPr>
        <p:spPr>
          <a:xfrm>
            <a:off x="3124200" y="6248400"/>
            <a:ext cx="2895600" cy="457200"/>
          </a:xfrm>
        </p:spPr>
        <p:txBody>
          <a:bodyPr/>
          <a:lstStyle>
            <a:lvl1pPr>
              <a:defRPr/>
            </a:lvl1pPr>
          </a:lstStyle>
          <a:p>
            <a:endParaRPr lang="hu-HU" dirty="0"/>
          </a:p>
        </p:txBody>
      </p:sp>
      <p:sp>
        <p:nvSpPr>
          <p:cNvPr id="7174" name="Rectangle 6"/>
          <p:cNvSpPr>
            <a:spLocks noGrp="1" noChangeArrowheads="1"/>
          </p:cNvSpPr>
          <p:nvPr>
            <p:ph type="sldNum" sz="quarter" idx="4"/>
          </p:nvPr>
        </p:nvSpPr>
        <p:spPr>
          <a:xfrm>
            <a:off x="6553200" y="6248400"/>
            <a:ext cx="1905000" cy="457200"/>
          </a:xfrm>
        </p:spPr>
        <p:txBody>
          <a:bodyPr/>
          <a:lstStyle>
            <a:lvl1pPr>
              <a:defRPr/>
            </a:lvl1pPr>
          </a:lstStyle>
          <a:p>
            <a:fld id="{9417987B-12C0-4038-936C-61092A59357D}" type="slidenum">
              <a:rPr lang="hu-HU"/>
              <a:pPr/>
              <a:t>‹#›</a:t>
            </a:fld>
            <a:endParaRPr lang="hu-HU" dirty="0"/>
          </a:p>
        </p:txBody>
      </p:sp>
      <p:sp>
        <p:nvSpPr>
          <p:cNvPr id="7175" name="AutoShape 7"/>
          <p:cNvSpPr>
            <a:spLocks noChangeArrowheads="1"/>
          </p:cNvSpPr>
          <p:nvPr/>
        </p:nvSpPr>
        <p:spPr bwMode="auto">
          <a:xfrm>
            <a:off x="684213" y="2420938"/>
            <a:ext cx="7772400" cy="109537"/>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FF9900"/>
          </a:solidFill>
          <a:ln w="9525">
            <a:solidFill>
              <a:srgbClr val="FF9900"/>
            </a:solidFill>
            <a:round/>
            <a:headEnd/>
            <a:tailEnd/>
          </a:ln>
        </p:spPr>
        <p:txBody>
          <a:bodyPr/>
          <a:lstStyle/>
          <a:p>
            <a:pPr algn="l"/>
            <a:endParaRPr lang="hu-HU" sz="2400" b="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endParaRPr lang="hu-HU" dirty="0"/>
          </a:p>
        </p:txBody>
      </p:sp>
      <p:sp>
        <p:nvSpPr>
          <p:cNvPr id="5" name="Élőláb helye 4"/>
          <p:cNvSpPr>
            <a:spLocks noGrp="1"/>
          </p:cNvSpPr>
          <p:nvPr>
            <p:ph type="ftr" sz="quarter" idx="11"/>
          </p:nvPr>
        </p:nvSpPr>
        <p:spPr/>
        <p:txBody>
          <a:bodyPr/>
          <a:lstStyle>
            <a:lvl1pPr>
              <a:defRPr/>
            </a:lvl1pPr>
          </a:lstStyle>
          <a:p>
            <a:endParaRPr lang="hu-HU" dirty="0"/>
          </a:p>
        </p:txBody>
      </p:sp>
      <p:sp>
        <p:nvSpPr>
          <p:cNvPr id="6" name="Dia számának helye 5"/>
          <p:cNvSpPr>
            <a:spLocks noGrp="1"/>
          </p:cNvSpPr>
          <p:nvPr>
            <p:ph type="sldNum" sz="quarter" idx="12"/>
          </p:nvPr>
        </p:nvSpPr>
        <p:spPr/>
        <p:txBody>
          <a:bodyPr/>
          <a:lstStyle>
            <a:lvl1pPr>
              <a:defRPr/>
            </a:lvl1pPr>
          </a:lstStyle>
          <a:p>
            <a:fld id="{C57A94C5-FB56-4C58-876F-3FA40552BCA6}" type="slidenum">
              <a:rPr lang="hu-HU"/>
              <a:pPr/>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73838" y="304800"/>
            <a:ext cx="2001837" cy="5303838"/>
          </a:xfrm>
        </p:spPr>
        <p:txBody>
          <a:bodyPr vert="eaVert"/>
          <a:lstStyle/>
          <a:p>
            <a:r>
              <a:rPr lang="hu-HU"/>
              <a:t>Mintacím szerkesztése</a:t>
            </a:r>
          </a:p>
        </p:txBody>
      </p:sp>
      <p:sp>
        <p:nvSpPr>
          <p:cNvPr id="3" name="Függőleges szöveg helye 2"/>
          <p:cNvSpPr>
            <a:spLocks noGrp="1"/>
          </p:cNvSpPr>
          <p:nvPr>
            <p:ph type="body" orient="vert" idx="1"/>
          </p:nvPr>
        </p:nvSpPr>
        <p:spPr>
          <a:xfrm>
            <a:off x="566738" y="304800"/>
            <a:ext cx="5854700" cy="5303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endParaRPr lang="hu-HU" dirty="0"/>
          </a:p>
        </p:txBody>
      </p:sp>
      <p:sp>
        <p:nvSpPr>
          <p:cNvPr id="5" name="Élőláb helye 4"/>
          <p:cNvSpPr>
            <a:spLocks noGrp="1"/>
          </p:cNvSpPr>
          <p:nvPr>
            <p:ph type="ftr" sz="quarter" idx="11"/>
          </p:nvPr>
        </p:nvSpPr>
        <p:spPr/>
        <p:txBody>
          <a:bodyPr/>
          <a:lstStyle>
            <a:lvl1pPr>
              <a:defRPr/>
            </a:lvl1pPr>
          </a:lstStyle>
          <a:p>
            <a:endParaRPr lang="hu-HU" dirty="0"/>
          </a:p>
        </p:txBody>
      </p:sp>
      <p:sp>
        <p:nvSpPr>
          <p:cNvPr id="6" name="Dia számának helye 5"/>
          <p:cNvSpPr>
            <a:spLocks noGrp="1"/>
          </p:cNvSpPr>
          <p:nvPr>
            <p:ph type="sldNum" sz="quarter" idx="12"/>
          </p:nvPr>
        </p:nvSpPr>
        <p:spPr/>
        <p:txBody>
          <a:bodyPr/>
          <a:lstStyle>
            <a:lvl1pPr>
              <a:defRPr/>
            </a:lvl1pPr>
          </a:lstStyle>
          <a:p>
            <a:fld id="{7ED4FD13-44EC-435F-8025-84CDD434B042}" type="slidenum">
              <a:rPr lang="hu-HU"/>
              <a:pPr/>
              <a:t>‹#›</a:t>
            </a:fld>
            <a:endParaRPr lang="hu-H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574675" y="304800"/>
            <a:ext cx="8001000" cy="747713"/>
          </a:xfrm>
        </p:spPr>
        <p:txBody>
          <a:bodyPr/>
          <a:lstStyle/>
          <a:p>
            <a:r>
              <a:rPr lang="hu-HU"/>
              <a:t>Mintacím szerkesztése</a:t>
            </a:r>
          </a:p>
        </p:txBody>
      </p:sp>
      <p:sp>
        <p:nvSpPr>
          <p:cNvPr id="3" name="Táblázat helye 2"/>
          <p:cNvSpPr>
            <a:spLocks noGrp="1"/>
          </p:cNvSpPr>
          <p:nvPr>
            <p:ph type="tbl" idx="1"/>
          </p:nvPr>
        </p:nvSpPr>
        <p:spPr>
          <a:xfrm>
            <a:off x="566738" y="1341438"/>
            <a:ext cx="8001000" cy="4267200"/>
          </a:xfrm>
        </p:spPr>
        <p:txBody>
          <a:bodyPr/>
          <a:lstStyle/>
          <a:p>
            <a:r>
              <a:rPr lang="hu-HU"/>
              <a:t>Táblázat beszúrásához kattintson az ikonra</a:t>
            </a:r>
            <a:endParaRPr lang="hu-HU" dirty="0"/>
          </a:p>
        </p:txBody>
      </p:sp>
      <p:sp>
        <p:nvSpPr>
          <p:cNvPr id="4" name="Dátum helye 3"/>
          <p:cNvSpPr>
            <a:spLocks noGrp="1"/>
          </p:cNvSpPr>
          <p:nvPr>
            <p:ph type="dt" sz="half" idx="10"/>
          </p:nvPr>
        </p:nvSpPr>
        <p:spPr>
          <a:xfrm>
            <a:off x="609600" y="6245225"/>
            <a:ext cx="1981200" cy="476250"/>
          </a:xfrm>
        </p:spPr>
        <p:txBody>
          <a:bodyPr/>
          <a:lstStyle>
            <a:lvl1pPr>
              <a:defRPr/>
            </a:lvl1pPr>
          </a:lstStyle>
          <a:p>
            <a:endParaRPr lang="hu-HU" dirty="0"/>
          </a:p>
        </p:txBody>
      </p:sp>
      <p:sp>
        <p:nvSpPr>
          <p:cNvPr id="5" name="Élőláb helye 4"/>
          <p:cNvSpPr>
            <a:spLocks noGrp="1"/>
          </p:cNvSpPr>
          <p:nvPr>
            <p:ph type="ftr" sz="quarter" idx="11"/>
          </p:nvPr>
        </p:nvSpPr>
        <p:spPr>
          <a:xfrm>
            <a:off x="3124200" y="6245225"/>
            <a:ext cx="2895600" cy="476250"/>
          </a:xfrm>
        </p:spPr>
        <p:txBody>
          <a:bodyPr/>
          <a:lstStyle>
            <a:lvl1pPr>
              <a:defRPr/>
            </a:lvl1pPr>
          </a:lstStyle>
          <a:p>
            <a:endParaRPr lang="hu-HU" dirty="0"/>
          </a:p>
        </p:txBody>
      </p:sp>
      <p:sp>
        <p:nvSpPr>
          <p:cNvPr id="6" name="Dia számának helye 5"/>
          <p:cNvSpPr>
            <a:spLocks noGrp="1"/>
          </p:cNvSpPr>
          <p:nvPr>
            <p:ph type="sldNum" sz="quarter" idx="12"/>
          </p:nvPr>
        </p:nvSpPr>
        <p:spPr>
          <a:xfrm>
            <a:off x="6553200" y="6245225"/>
            <a:ext cx="1981200" cy="476250"/>
          </a:xfrm>
        </p:spPr>
        <p:txBody>
          <a:bodyPr/>
          <a:lstStyle>
            <a:lvl1pPr>
              <a:defRPr/>
            </a:lvl1pPr>
          </a:lstStyle>
          <a:p>
            <a:fld id="{F3A4E371-47FA-4223-8C1A-C7F2963F5E3F}" type="slidenum">
              <a:rPr lang="hu-HU"/>
              <a:pPr/>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bg>
      <p:bgPr>
        <a:solidFill>
          <a:schemeClr val="bg1">
            <a:alpha val="98000"/>
          </a:schemeClr>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hu-HU" dirty="0"/>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
        <p:nvSpPr>
          <p:cNvPr id="4" name="Dátum helye 3"/>
          <p:cNvSpPr>
            <a:spLocks noGrp="1"/>
          </p:cNvSpPr>
          <p:nvPr>
            <p:ph type="dt" sz="half" idx="10"/>
          </p:nvPr>
        </p:nvSpPr>
        <p:spPr/>
        <p:txBody>
          <a:bodyPr/>
          <a:lstStyle>
            <a:lvl1pPr>
              <a:defRPr/>
            </a:lvl1pPr>
          </a:lstStyle>
          <a:p>
            <a:endParaRPr lang="hu-HU" dirty="0"/>
          </a:p>
        </p:txBody>
      </p:sp>
      <p:sp>
        <p:nvSpPr>
          <p:cNvPr id="5" name="Élőláb helye 4"/>
          <p:cNvSpPr>
            <a:spLocks noGrp="1"/>
          </p:cNvSpPr>
          <p:nvPr>
            <p:ph type="ftr" sz="quarter" idx="11"/>
          </p:nvPr>
        </p:nvSpPr>
        <p:spPr/>
        <p:txBody>
          <a:bodyPr/>
          <a:lstStyle>
            <a:lvl1pPr>
              <a:defRPr/>
            </a:lvl1pPr>
          </a:lstStyle>
          <a:p>
            <a:endParaRPr lang="hu-HU" dirty="0"/>
          </a:p>
        </p:txBody>
      </p:sp>
      <p:sp>
        <p:nvSpPr>
          <p:cNvPr id="6" name="Dia számának helye 5"/>
          <p:cNvSpPr>
            <a:spLocks noGrp="1"/>
          </p:cNvSpPr>
          <p:nvPr>
            <p:ph type="sldNum" sz="quarter" idx="12"/>
          </p:nvPr>
        </p:nvSpPr>
        <p:spPr/>
        <p:txBody>
          <a:bodyPr/>
          <a:lstStyle>
            <a:lvl1pPr>
              <a:defRPr/>
            </a:lvl1pPr>
          </a:lstStyle>
          <a:p>
            <a:fld id="{E0FCC051-BD49-400F-8C51-EBB76F35BE8C}" type="slidenum">
              <a:rPr lang="hu-HU"/>
              <a:pPr/>
              <a:t>‹#›</a:t>
            </a:fld>
            <a:endParaRPr lang="hu-HU" dirty="0"/>
          </a:p>
        </p:txBody>
      </p:sp>
      <p:pic>
        <p:nvPicPr>
          <p:cNvPr id="7" name="Kép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0" y="6303517"/>
            <a:ext cx="2091556" cy="41795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Dátum helye 3"/>
          <p:cNvSpPr>
            <a:spLocks noGrp="1"/>
          </p:cNvSpPr>
          <p:nvPr>
            <p:ph type="dt" sz="half" idx="10"/>
          </p:nvPr>
        </p:nvSpPr>
        <p:spPr/>
        <p:txBody>
          <a:bodyPr/>
          <a:lstStyle>
            <a:lvl1pPr>
              <a:defRPr/>
            </a:lvl1pPr>
          </a:lstStyle>
          <a:p>
            <a:endParaRPr lang="hu-HU" dirty="0"/>
          </a:p>
        </p:txBody>
      </p:sp>
      <p:sp>
        <p:nvSpPr>
          <p:cNvPr id="5" name="Élőláb helye 4"/>
          <p:cNvSpPr>
            <a:spLocks noGrp="1"/>
          </p:cNvSpPr>
          <p:nvPr>
            <p:ph type="ftr" sz="quarter" idx="11"/>
          </p:nvPr>
        </p:nvSpPr>
        <p:spPr/>
        <p:txBody>
          <a:bodyPr/>
          <a:lstStyle>
            <a:lvl1pPr>
              <a:defRPr/>
            </a:lvl1pPr>
          </a:lstStyle>
          <a:p>
            <a:endParaRPr lang="hu-HU" dirty="0"/>
          </a:p>
        </p:txBody>
      </p:sp>
      <p:sp>
        <p:nvSpPr>
          <p:cNvPr id="6" name="Dia számának helye 5"/>
          <p:cNvSpPr>
            <a:spLocks noGrp="1"/>
          </p:cNvSpPr>
          <p:nvPr>
            <p:ph type="sldNum" sz="quarter" idx="12"/>
          </p:nvPr>
        </p:nvSpPr>
        <p:spPr/>
        <p:txBody>
          <a:bodyPr/>
          <a:lstStyle>
            <a:lvl1pPr>
              <a:defRPr/>
            </a:lvl1pPr>
          </a:lstStyle>
          <a:p>
            <a:fld id="{1BE4C5C2-3627-4A54-A184-B2FDBDEF481F}" type="slidenum">
              <a:rPr lang="hu-HU"/>
              <a:pPr/>
              <a:t>‹#›</a:t>
            </a:fld>
            <a:endParaRPr lang="hu-H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566738" y="13414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3438" y="13414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lvl1pPr>
              <a:defRPr/>
            </a:lvl1pPr>
          </a:lstStyle>
          <a:p>
            <a:endParaRPr lang="hu-HU" dirty="0"/>
          </a:p>
        </p:txBody>
      </p:sp>
      <p:sp>
        <p:nvSpPr>
          <p:cNvPr id="6" name="Élőláb helye 5"/>
          <p:cNvSpPr>
            <a:spLocks noGrp="1"/>
          </p:cNvSpPr>
          <p:nvPr>
            <p:ph type="ftr" sz="quarter" idx="11"/>
          </p:nvPr>
        </p:nvSpPr>
        <p:spPr/>
        <p:txBody>
          <a:bodyPr/>
          <a:lstStyle>
            <a:lvl1pPr>
              <a:defRPr/>
            </a:lvl1pPr>
          </a:lstStyle>
          <a:p>
            <a:endParaRPr lang="hu-HU" dirty="0"/>
          </a:p>
        </p:txBody>
      </p:sp>
      <p:sp>
        <p:nvSpPr>
          <p:cNvPr id="7" name="Dia számának helye 6"/>
          <p:cNvSpPr>
            <a:spLocks noGrp="1"/>
          </p:cNvSpPr>
          <p:nvPr>
            <p:ph type="sldNum" sz="quarter" idx="12"/>
          </p:nvPr>
        </p:nvSpPr>
        <p:spPr/>
        <p:txBody>
          <a:bodyPr/>
          <a:lstStyle>
            <a:lvl1pPr>
              <a:defRPr/>
            </a:lvl1pPr>
          </a:lstStyle>
          <a:p>
            <a:fld id="{E421EE3F-97CD-46CA-9585-348763BAC62F}" type="slidenum">
              <a:rPr lang="hu-HU"/>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lvl1pPr>
              <a:defRPr/>
            </a:lvl1pPr>
          </a:lstStyle>
          <a:p>
            <a:endParaRPr lang="hu-HU" dirty="0"/>
          </a:p>
        </p:txBody>
      </p:sp>
      <p:sp>
        <p:nvSpPr>
          <p:cNvPr id="8" name="Élőláb helye 7"/>
          <p:cNvSpPr>
            <a:spLocks noGrp="1"/>
          </p:cNvSpPr>
          <p:nvPr>
            <p:ph type="ftr" sz="quarter" idx="11"/>
          </p:nvPr>
        </p:nvSpPr>
        <p:spPr/>
        <p:txBody>
          <a:bodyPr/>
          <a:lstStyle>
            <a:lvl1pPr>
              <a:defRPr/>
            </a:lvl1pPr>
          </a:lstStyle>
          <a:p>
            <a:endParaRPr lang="hu-HU" dirty="0"/>
          </a:p>
        </p:txBody>
      </p:sp>
      <p:sp>
        <p:nvSpPr>
          <p:cNvPr id="9" name="Dia számának helye 8"/>
          <p:cNvSpPr>
            <a:spLocks noGrp="1"/>
          </p:cNvSpPr>
          <p:nvPr>
            <p:ph type="sldNum" sz="quarter" idx="12"/>
          </p:nvPr>
        </p:nvSpPr>
        <p:spPr/>
        <p:txBody>
          <a:bodyPr/>
          <a:lstStyle>
            <a:lvl1pPr>
              <a:defRPr/>
            </a:lvl1pPr>
          </a:lstStyle>
          <a:p>
            <a:fld id="{00D923E9-5802-4D59-9AAB-4504390CE937}" type="slidenum">
              <a:rPr lang="hu-HU"/>
              <a:pPr/>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lvl1pPr>
              <a:defRPr/>
            </a:lvl1pPr>
          </a:lstStyle>
          <a:p>
            <a:endParaRPr lang="hu-HU" dirty="0"/>
          </a:p>
        </p:txBody>
      </p:sp>
      <p:sp>
        <p:nvSpPr>
          <p:cNvPr id="4" name="Élőláb helye 3"/>
          <p:cNvSpPr>
            <a:spLocks noGrp="1"/>
          </p:cNvSpPr>
          <p:nvPr>
            <p:ph type="ftr" sz="quarter" idx="11"/>
          </p:nvPr>
        </p:nvSpPr>
        <p:spPr/>
        <p:txBody>
          <a:bodyPr/>
          <a:lstStyle>
            <a:lvl1pPr>
              <a:defRPr/>
            </a:lvl1pPr>
          </a:lstStyle>
          <a:p>
            <a:endParaRPr lang="hu-HU" dirty="0"/>
          </a:p>
        </p:txBody>
      </p:sp>
      <p:sp>
        <p:nvSpPr>
          <p:cNvPr id="5" name="Dia számának helye 4"/>
          <p:cNvSpPr>
            <a:spLocks noGrp="1"/>
          </p:cNvSpPr>
          <p:nvPr>
            <p:ph type="sldNum" sz="quarter" idx="12"/>
          </p:nvPr>
        </p:nvSpPr>
        <p:spPr/>
        <p:txBody>
          <a:bodyPr/>
          <a:lstStyle>
            <a:lvl1pPr>
              <a:defRPr/>
            </a:lvl1pPr>
          </a:lstStyle>
          <a:p>
            <a:fld id="{05F4B903-6714-4F5D-8D6F-5DF509188C36}" type="slidenum">
              <a:rPr lang="hu-HU"/>
              <a:pPr/>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dirty="0"/>
          </a:p>
        </p:txBody>
      </p:sp>
      <p:sp>
        <p:nvSpPr>
          <p:cNvPr id="3" name="Élőláb helye 2"/>
          <p:cNvSpPr>
            <a:spLocks noGrp="1"/>
          </p:cNvSpPr>
          <p:nvPr>
            <p:ph type="ftr" sz="quarter" idx="11"/>
          </p:nvPr>
        </p:nvSpPr>
        <p:spPr/>
        <p:txBody>
          <a:bodyPr/>
          <a:lstStyle>
            <a:lvl1pPr>
              <a:defRPr/>
            </a:lvl1pPr>
          </a:lstStyle>
          <a:p>
            <a:endParaRPr lang="hu-HU" dirty="0"/>
          </a:p>
        </p:txBody>
      </p:sp>
      <p:sp>
        <p:nvSpPr>
          <p:cNvPr id="4" name="Dia számának helye 3"/>
          <p:cNvSpPr>
            <a:spLocks noGrp="1"/>
          </p:cNvSpPr>
          <p:nvPr>
            <p:ph type="sldNum" sz="quarter" idx="12"/>
          </p:nvPr>
        </p:nvSpPr>
        <p:spPr/>
        <p:txBody>
          <a:bodyPr/>
          <a:lstStyle>
            <a:lvl1pPr>
              <a:defRPr/>
            </a:lvl1pPr>
          </a:lstStyle>
          <a:p>
            <a:fld id="{74E898C6-E14B-4561-9DD3-C4C9DD3B163D}" type="slidenum">
              <a:rPr lang="hu-HU"/>
              <a:pPr/>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lvl1pPr>
              <a:defRPr/>
            </a:lvl1pPr>
          </a:lstStyle>
          <a:p>
            <a:endParaRPr lang="hu-HU" dirty="0"/>
          </a:p>
        </p:txBody>
      </p:sp>
      <p:sp>
        <p:nvSpPr>
          <p:cNvPr id="6" name="Élőláb helye 5"/>
          <p:cNvSpPr>
            <a:spLocks noGrp="1"/>
          </p:cNvSpPr>
          <p:nvPr>
            <p:ph type="ftr" sz="quarter" idx="11"/>
          </p:nvPr>
        </p:nvSpPr>
        <p:spPr/>
        <p:txBody>
          <a:bodyPr/>
          <a:lstStyle>
            <a:lvl1pPr>
              <a:defRPr/>
            </a:lvl1pPr>
          </a:lstStyle>
          <a:p>
            <a:endParaRPr lang="hu-HU" dirty="0"/>
          </a:p>
        </p:txBody>
      </p:sp>
      <p:sp>
        <p:nvSpPr>
          <p:cNvPr id="7" name="Dia számának helye 6"/>
          <p:cNvSpPr>
            <a:spLocks noGrp="1"/>
          </p:cNvSpPr>
          <p:nvPr>
            <p:ph type="sldNum" sz="quarter" idx="12"/>
          </p:nvPr>
        </p:nvSpPr>
        <p:spPr/>
        <p:txBody>
          <a:bodyPr/>
          <a:lstStyle>
            <a:lvl1pPr>
              <a:defRPr/>
            </a:lvl1pPr>
          </a:lstStyle>
          <a:p>
            <a:fld id="{AA24F349-040F-4491-AD72-2A04DE867F05}" type="slidenum">
              <a:rPr lang="hu-HU"/>
              <a:pPr/>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hu-HU" dirty="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lvl1pPr>
              <a:defRPr/>
            </a:lvl1pPr>
          </a:lstStyle>
          <a:p>
            <a:endParaRPr lang="hu-HU" dirty="0"/>
          </a:p>
        </p:txBody>
      </p:sp>
      <p:sp>
        <p:nvSpPr>
          <p:cNvPr id="6" name="Élőláb helye 5"/>
          <p:cNvSpPr>
            <a:spLocks noGrp="1"/>
          </p:cNvSpPr>
          <p:nvPr>
            <p:ph type="ftr" sz="quarter" idx="11"/>
          </p:nvPr>
        </p:nvSpPr>
        <p:spPr/>
        <p:txBody>
          <a:bodyPr/>
          <a:lstStyle>
            <a:lvl1pPr>
              <a:defRPr/>
            </a:lvl1pPr>
          </a:lstStyle>
          <a:p>
            <a:endParaRPr lang="hu-HU" dirty="0"/>
          </a:p>
        </p:txBody>
      </p:sp>
      <p:sp>
        <p:nvSpPr>
          <p:cNvPr id="7" name="Dia számának helye 6"/>
          <p:cNvSpPr>
            <a:spLocks noGrp="1"/>
          </p:cNvSpPr>
          <p:nvPr>
            <p:ph type="sldNum" sz="quarter" idx="12"/>
          </p:nvPr>
        </p:nvSpPr>
        <p:spPr/>
        <p:txBody>
          <a:bodyPr/>
          <a:lstStyle>
            <a:lvl1pPr>
              <a:defRPr/>
            </a:lvl1pPr>
          </a:lstStyle>
          <a:p>
            <a:fld id="{ED2241FF-20A6-4DE2-BE1E-672CD61A3BA3}" type="slidenum">
              <a:rPr lang="hu-HU"/>
              <a:pPr/>
              <a:t>‹#›</a:t>
            </a:fld>
            <a:endParaRPr lang="hu-H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hu-HU"/>
              <a:t>Mintacím szerkesztése</a:t>
            </a:r>
          </a:p>
        </p:txBody>
      </p:sp>
      <p:sp>
        <p:nvSpPr>
          <p:cNvPr id="6147" name="Rectangle 3"/>
          <p:cNvSpPr>
            <a:spLocks noGrp="1" noChangeArrowheads="1"/>
          </p:cNvSpPr>
          <p:nvPr>
            <p:ph type="body" idx="1"/>
          </p:nvPr>
        </p:nvSpPr>
        <p:spPr bwMode="auto">
          <a:xfrm>
            <a:off x="566738" y="1341438"/>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148" name="AutoShape 4"/>
          <p:cNvSpPr>
            <a:spLocks noChangeArrowheads="1"/>
          </p:cNvSpPr>
          <p:nvPr/>
        </p:nvSpPr>
        <p:spPr bwMode="auto">
          <a:xfrm>
            <a:off x="611188" y="1052513"/>
            <a:ext cx="7778750" cy="73025"/>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FF9900"/>
          </a:solidFill>
          <a:ln w="9525">
            <a:solidFill>
              <a:srgbClr val="FF9900"/>
            </a:solidFill>
            <a:round/>
            <a:headEnd/>
            <a:tailEnd/>
          </a:ln>
        </p:spPr>
        <p:txBody>
          <a:bodyPr/>
          <a:lstStyle/>
          <a:p>
            <a:pPr algn="l"/>
            <a:endParaRPr lang="hu-HU" sz="2400" b="0" dirty="0"/>
          </a:p>
        </p:txBody>
      </p:sp>
      <p:sp>
        <p:nvSpPr>
          <p:cNvPr id="6149" name="Line 5"/>
          <p:cNvSpPr>
            <a:spLocks noChangeShapeType="1"/>
          </p:cNvSpPr>
          <p:nvPr/>
        </p:nvSpPr>
        <p:spPr bwMode="auto">
          <a:xfrm>
            <a:off x="1476375" y="6092825"/>
            <a:ext cx="6986588" cy="6350"/>
          </a:xfrm>
          <a:prstGeom prst="line">
            <a:avLst/>
          </a:prstGeom>
          <a:noFill/>
          <a:ln w="6350">
            <a:solidFill>
              <a:srgbClr val="FF9900"/>
            </a:solidFill>
            <a:round/>
            <a:headEnd/>
            <a:tailEnd/>
          </a:ln>
          <a:effectLst/>
        </p:spPr>
        <p:txBody>
          <a:bodyPr/>
          <a:lstStyle/>
          <a:p>
            <a:endParaRPr lang="hu-HU" dirty="0"/>
          </a:p>
        </p:txBody>
      </p:sp>
      <p:sp>
        <p:nvSpPr>
          <p:cNvPr id="615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hu-HU" dirty="0"/>
          </a:p>
        </p:txBody>
      </p:sp>
      <p:sp>
        <p:nvSpPr>
          <p:cNvPr id="615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hu-HU" dirty="0"/>
          </a:p>
        </p:txBody>
      </p:sp>
      <p:sp>
        <p:nvSpPr>
          <p:cNvPr id="615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rgbClr val="FF9933"/>
                </a:solidFill>
              </a:defRPr>
            </a:lvl1pPr>
          </a:lstStyle>
          <a:p>
            <a:fld id="{C4154DF8-9737-458A-ABD8-F996FE0D0AFB}" type="slidenum">
              <a:rPr lang="hu-HU"/>
              <a:pPr/>
              <a:t>‹#›</a:t>
            </a:fld>
            <a:endParaRPr lang="hu-HU" dirty="0"/>
          </a:p>
        </p:txBody>
      </p:sp>
      <p:pic>
        <p:nvPicPr>
          <p:cNvPr id="10" name="Picture 1" descr="C:\Documents and Settings\kiralyb\Dokumentumok\LOGO,MINTA\HC_LOGO_2011_A.jpg"/>
          <p:cNvPicPr>
            <a:picLocks noChangeAspect="1" noChangeArrowheads="1"/>
          </p:cNvPicPr>
          <p:nvPr/>
        </p:nvPicPr>
        <p:blipFill>
          <a:blip r:embed="rId14" cstate="print"/>
          <a:srcRect/>
          <a:stretch>
            <a:fillRect/>
          </a:stretch>
        </p:blipFill>
        <p:spPr bwMode="auto">
          <a:xfrm>
            <a:off x="428596" y="6121327"/>
            <a:ext cx="2405082" cy="736673"/>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469900" indent="-469900" algn="l" rtl="0" eaLnBrk="1" fontAlgn="base" hangingPunct="1">
        <a:spcBef>
          <a:spcPct val="20000"/>
        </a:spcBef>
        <a:spcAft>
          <a:spcPct val="0"/>
        </a:spcAft>
        <a:buClr>
          <a:srgbClr val="FF9933"/>
        </a:buClr>
        <a:buFont typeface="Wingdings" pitchFamily="2" charset="2"/>
        <a:buChar char="o"/>
        <a:defRPr sz="1600" b="1">
          <a:solidFill>
            <a:schemeClr val="tx1"/>
          </a:solidFill>
          <a:latin typeface="+mn-lt"/>
          <a:ea typeface="+mn-ea"/>
          <a:cs typeface="+mn-cs"/>
        </a:defRPr>
      </a:lvl1pPr>
      <a:lvl2pPr marL="908050" indent="-436563" algn="l" rtl="0" eaLnBrk="1" fontAlgn="base" hangingPunct="1">
        <a:spcBef>
          <a:spcPct val="20000"/>
        </a:spcBef>
        <a:spcAft>
          <a:spcPct val="0"/>
        </a:spcAft>
        <a:buClr>
          <a:srgbClr val="FF9933"/>
        </a:buClr>
        <a:buFont typeface="Wingdings" pitchFamily="2" charset="2"/>
        <a:buChar char="n"/>
        <a:defRPr sz="1600" b="1">
          <a:solidFill>
            <a:schemeClr val="tx1"/>
          </a:solidFill>
          <a:latin typeface="+mn-lt"/>
        </a:defRPr>
      </a:lvl2pPr>
      <a:lvl3pPr marL="1304925" indent="-395288" algn="l" rtl="0" eaLnBrk="1" fontAlgn="base" hangingPunct="1">
        <a:spcBef>
          <a:spcPct val="20000"/>
        </a:spcBef>
        <a:spcAft>
          <a:spcPct val="0"/>
        </a:spcAft>
        <a:buClr>
          <a:srgbClr val="FF9933"/>
        </a:buClr>
        <a:buFont typeface="Wingdings" pitchFamily="2" charset="2"/>
        <a:buChar char="o"/>
        <a:defRPr sz="1600" b="1">
          <a:solidFill>
            <a:schemeClr val="tx1"/>
          </a:solidFill>
          <a:latin typeface="+mn-lt"/>
        </a:defRPr>
      </a:lvl3pPr>
      <a:lvl4pPr marL="1693863" indent="-387350" algn="l" rtl="0" eaLnBrk="1" fontAlgn="base" hangingPunct="1">
        <a:spcBef>
          <a:spcPct val="20000"/>
        </a:spcBef>
        <a:spcAft>
          <a:spcPct val="0"/>
        </a:spcAft>
        <a:buClr>
          <a:srgbClr val="FF9933"/>
        </a:buClr>
        <a:buFont typeface="Wingdings" pitchFamily="2" charset="2"/>
        <a:buChar char="n"/>
        <a:defRPr sz="1600" b="1">
          <a:solidFill>
            <a:schemeClr val="tx1"/>
          </a:solidFill>
          <a:latin typeface="+mn-lt"/>
        </a:defRPr>
      </a:lvl4pPr>
      <a:lvl5pPr marL="2093913" indent="-398463" algn="l" rtl="0" eaLnBrk="1" fontAlgn="base" hangingPunct="1">
        <a:spcBef>
          <a:spcPct val="25000"/>
        </a:spcBef>
        <a:spcAft>
          <a:spcPct val="0"/>
        </a:spcAft>
        <a:buClr>
          <a:srgbClr val="FF9933"/>
        </a:buClr>
        <a:buFont typeface="Wingdings" pitchFamily="2" charset="2"/>
        <a:buChar char="§"/>
        <a:defRPr sz="1600" b="1">
          <a:solidFill>
            <a:schemeClr val="tx1"/>
          </a:solidFill>
          <a:latin typeface="+mn-lt"/>
        </a:defRPr>
      </a:lvl5pPr>
      <a:lvl6pPr marL="2551113" indent="-398463" algn="l" rtl="0" eaLnBrk="1" fontAlgn="base" hangingPunct="1">
        <a:spcBef>
          <a:spcPct val="25000"/>
        </a:spcBef>
        <a:spcAft>
          <a:spcPct val="0"/>
        </a:spcAft>
        <a:buClr>
          <a:srgbClr val="FF9933"/>
        </a:buClr>
        <a:buFont typeface="Wingdings" pitchFamily="2" charset="2"/>
        <a:buChar char="§"/>
        <a:defRPr sz="1600" b="1">
          <a:solidFill>
            <a:schemeClr val="tx1"/>
          </a:solidFill>
          <a:latin typeface="+mn-lt"/>
        </a:defRPr>
      </a:lvl6pPr>
      <a:lvl7pPr marL="3008313" indent="-398463" algn="l" rtl="0" eaLnBrk="1" fontAlgn="base" hangingPunct="1">
        <a:spcBef>
          <a:spcPct val="25000"/>
        </a:spcBef>
        <a:spcAft>
          <a:spcPct val="0"/>
        </a:spcAft>
        <a:buClr>
          <a:srgbClr val="FF9933"/>
        </a:buClr>
        <a:buFont typeface="Wingdings" pitchFamily="2" charset="2"/>
        <a:buChar char="§"/>
        <a:defRPr sz="1600" b="1">
          <a:solidFill>
            <a:schemeClr val="tx1"/>
          </a:solidFill>
          <a:latin typeface="+mn-lt"/>
        </a:defRPr>
      </a:lvl7pPr>
      <a:lvl8pPr marL="3465513" indent="-398463" algn="l" rtl="0" eaLnBrk="1" fontAlgn="base" hangingPunct="1">
        <a:spcBef>
          <a:spcPct val="25000"/>
        </a:spcBef>
        <a:spcAft>
          <a:spcPct val="0"/>
        </a:spcAft>
        <a:buClr>
          <a:srgbClr val="FF9933"/>
        </a:buClr>
        <a:buFont typeface="Wingdings" pitchFamily="2" charset="2"/>
        <a:buChar char="§"/>
        <a:defRPr sz="1600" b="1">
          <a:solidFill>
            <a:schemeClr val="tx1"/>
          </a:solidFill>
          <a:latin typeface="+mn-lt"/>
        </a:defRPr>
      </a:lvl8pPr>
      <a:lvl9pPr marL="3922713" indent="-398463" algn="l" rtl="0" eaLnBrk="1" fontAlgn="base" hangingPunct="1">
        <a:spcBef>
          <a:spcPct val="25000"/>
        </a:spcBef>
        <a:spcAft>
          <a:spcPct val="0"/>
        </a:spcAft>
        <a:buClr>
          <a:srgbClr val="FF9933"/>
        </a:buClr>
        <a:buFont typeface="Wingdings" pitchFamily="2" charset="2"/>
        <a:buChar char="§"/>
        <a:defRPr sz="1600" b="1">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6324115E-8D47-4D2B-908E-5BF7AB1F0C5A}"/>
              </a:ext>
            </a:extLst>
          </p:cNvPr>
          <p:cNvSpPr>
            <a:spLocks noGrp="1"/>
          </p:cNvSpPr>
          <p:nvPr>
            <p:ph type="title"/>
          </p:nvPr>
        </p:nvSpPr>
        <p:spPr>
          <a:xfrm>
            <a:off x="574675" y="-1"/>
            <a:ext cx="8001000" cy="3060595"/>
          </a:xfrm>
        </p:spPr>
        <p:txBody>
          <a:bodyPr/>
          <a:lstStyle/>
          <a:p>
            <a:pPr algn="just"/>
            <a:r>
              <a:rPr lang="hu-HU" dirty="0">
                <a:solidFill>
                  <a:srgbClr val="FF0000"/>
                </a:solidFill>
              </a:rPr>
              <a:t>VAN MÉG ÉLET A GDPR UTÁN</a:t>
            </a:r>
            <a:r>
              <a:rPr lang="hu-HU">
                <a:solidFill>
                  <a:srgbClr val="FF0000"/>
                </a:solidFill>
              </a:rPr>
              <a:t>? </a:t>
            </a:r>
            <a:br>
              <a:rPr lang="hu-HU">
                <a:solidFill>
                  <a:srgbClr val="FF0000"/>
                </a:solidFill>
              </a:rPr>
            </a:br>
            <a:r>
              <a:rPr lang="hu-HU">
                <a:solidFill>
                  <a:srgbClr val="FF0000"/>
                </a:solidFill>
              </a:rPr>
              <a:t/>
            </a:r>
            <a:br>
              <a:rPr lang="hu-HU">
                <a:solidFill>
                  <a:srgbClr val="FF0000"/>
                </a:solidFill>
              </a:rPr>
            </a:br>
            <a:r>
              <a:rPr lang="hu-HU">
                <a:solidFill>
                  <a:srgbClr val="FF0000"/>
                </a:solidFill>
              </a:rPr>
              <a:t>ADATKEZELÉS </a:t>
            </a:r>
            <a:r>
              <a:rPr lang="hu-HU" dirty="0">
                <a:solidFill>
                  <a:srgbClr val="FF0000"/>
                </a:solidFill>
              </a:rPr>
              <a:t>ÁLTALÁNOSSÁGBAN ÉS A HC KÖZPONT KFT  ÉS A BENKS KFT ÉLETÉBEN</a:t>
            </a:r>
          </a:p>
        </p:txBody>
      </p:sp>
      <p:sp>
        <p:nvSpPr>
          <p:cNvPr id="3" name="Tartalom helye 2">
            <a:extLst>
              <a:ext uri="{FF2B5EF4-FFF2-40B4-BE49-F238E27FC236}">
                <a16:creationId xmlns:a16="http://schemas.microsoft.com/office/drawing/2014/main" xmlns="" id="{9D87DC4A-48BD-45BC-AB87-ACA5503636B6}"/>
              </a:ext>
            </a:extLst>
          </p:cNvPr>
          <p:cNvSpPr>
            <a:spLocks noGrp="1"/>
          </p:cNvSpPr>
          <p:nvPr>
            <p:ph idx="1"/>
          </p:nvPr>
        </p:nvSpPr>
        <p:spPr>
          <a:xfrm>
            <a:off x="664979" y="2216150"/>
            <a:ext cx="8001000" cy="4267200"/>
          </a:xfrm>
        </p:spPr>
        <p:txBody>
          <a:bodyPr/>
          <a:lstStyle/>
          <a:p>
            <a:endParaRPr lang="hu-HU" b="0" dirty="0"/>
          </a:p>
          <a:p>
            <a:endParaRPr lang="hu-HU" dirty="0"/>
          </a:p>
          <a:p>
            <a:pPr marL="0" indent="0">
              <a:buNone/>
            </a:pPr>
            <a:endParaRPr lang="hu-HU" dirty="0"/>
          </a:p>
          <a:p>
            <a:pPr marL="0" indent="0">
              <a:buNone/>
            </a:pPr>
            <a:endParaRPr lang="hu-HU" dirty="0"/>
          </a:p>
          <a:p>
            <a:pPr marL="0" indent="0">
              <a:buNone/>
            </a:pPr>
            <a:endParaRPr lang="hu-HU" dirty="0"/>
          </a:p>
          <a:p>
            <a:pPr marL="0" indent="0">
              <a:buNone/>
            </a:pPr>
            <a:r>
              <a:rPr lang="hu-HU" dirty="0"/>
              <a:t>ELŐADÓ: DR. KÁDAS ANGELIKA ÜGYVÉD</a:t>
            </a:r>
          </a:p>
        </p:txBody>
      </p:sp>
      <p:sp>
        <p:nvSpPr>
          <p:cNvPr id="4" name="Dia számának helye 3">
            <a:extLst>
              <a:ext uri="{FF2B5EF4-FFF2-40B4-BE49-F238E27FC236}">
                <a16:creationId xmlns:a16="http://schemas.microsoft.com/office/drawing/2014/main" xmlns="" id="{919AE43A-0EA7-45D7-9104-82D43E1E3E3F}"/>
              </a:ext>
            </a:extLst>
          </p:cNvPr>
          <p:cNvSpPr>
            <a:spLocks noGrp="1"/>
          </p:cNvSpPr>
          <p:nvPr>
            <p:ph type="sldNum" sz="quarter" idx="12"/>
          </p:nvPr>
        </p:nvSpPr>
        <p:spPr/>
        <p:txBody>
          <a:bodyPr/>
          <a:lstStyle/>
          <a:p>
            <a:fld id="{E0FCC051-BD49-400F-8C51-EBB76F35BE8C}" type="slidenum">
              <a:rPr lang="hu-HU" smtClean="0"/>
              <a:pPr/>
              <a:t>1</a:t>
            </a:fld>
            <a:endParaRPr lang="hu-HU" dirty="0"/>
          </a:p>
        </p:txBody>
      </p:sp>
    </p:spTree>
    <p:extLst>
      <p:ext uri="{BB962C8B-B14F-4D97-AF65-F5344CB8AC3E}">
        <p14:creationId xmlns:p14="http://schemas.microsoft.com/office/powerpoint/2010/main" val="199151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1735EA2B-5F69-4419-AFEC-98EEE3C9FEEF}"/>
              </a:ext>
            </a:extLst>
          </p:cNvPr>
          <p:cNvSpPr>
            <a:spLocks noGrp="1"/>
          </p:cNvSpPr>
          <p:nvPr>
            <p:ph type="title"/>
          </p:nvPr>
        </p:nvSpPr>
        <p:spPr/>
        <p:txBody>
          <a:bodyPr/>
          <a:lstStyle/>
          <a:p>
            <a:endParaRPr lang="hu-HU"/>
          </a:p>
        </p:txBody>
      </p:sp>
      <p:graphicFrame>
        <p:nvGraphicFramePr>
          <p:cNvPr id="5" name="Tartalom helye 4">
            <a:extLst>
              <a:ext uri="{FF2B5EF4-FFF2-40B4-BE49-F238E27FC236}">
                <a16:creationId xmlns:a16="http://schemas.microsoft.com/office/drawing/2014/main" xmlns="" id="{B010CDEA-0476-4A7B-9AD0-41A62E72C456}"/>
              </a:ext>
            </a:extLst>
          </p:cNvPr>
          <p:cNvGraphicFramePr>
            <a:graphicFrameLocks noGrp="1"/>
          </p:cNvGraphicFramePr>
          <p:nvPr>
            <p:ph idx="1"/>
            <p:extLst>
              <p:ext uri="{D42A27DB-BD31-4B8C-83A1-F6EECF244321}">
                <p14:modId xmlns:p14="http://schemas.microsoft.com/office/powerpoint/2010/main" val="992935319"/>
              </p:ext>
            </p:extLst>
          </p:nvPr>
        </p:nvGraphicFramePr>
        <p:xfrm>
          <a:off x="111095" y="0"/>
          <a:ext cx="8973083" cy="7055469"/>
        </p:xfrm>
        <a:graphic>
          <a:graphicData uri="http://schemas.openxmlformats.org/drawingml/2006/table">
            <a:tbl>
              <a:tblPr firstRow="1" firstCol="1" bandRow="1">
                <a:tableStyleId>{5C22544A-7EE6-4342-B048-85BDC9FD1C3A}</a:tableStyleId>
              </a:tblPr>
              <a:tblGrid>
                <a:gridCol w="501943">
                  <a:extLst>
                    <a:ext uri="{9D8B030D-6E8A-4147-A177-3AD203B41FA5}">
                      <a16:colId xmlns:a16="http://schemas.microsoft.com/office/drawing/2014/main" xmlns="" val="4127164837"/>
                    </a:ext>
                  </a:extLst>
                </a:gridCol>
                <a:gridCol w="2108729">
                  <a:extLst>
                    <a:ext uri="{9D8B030D-6E8A-4147-A177-3AD203B41FA5}">
                      <a16:colId xmlns:a16="http://schemas.microsoft.com/office/drawing/2014/main" xmlns="" val="746928099"/>
                    </a:ext>
                  </a:extLst>
                </a:gridCol>
                <a:gridCol w="1645625">
                  <a:extLst>
                    <a:ext uri="{9D8B030D-6E8A-4147-A177-3AD203B41FA5}">
                      <a16:colId xmlns:a16="http://schemas.microsoft.com/office/drawing/2014/main" xmlns="" val="570505071"/>
                    </a:ext>
                  </a:extLst>
                </a:gridCol>
                <a:gridCol w="2805817">
                  <a:extLst>
                    <a:ext uri="{9D8B030D-6E8A-4147-A177-3AD203B41FA5}">
                      <a16:colId xmlns:a16="http://schemas.microsoft.com/office/drawing/2014/main" xmlns="" val="3521202316"/>
                    </a:ext>
                  </a:extLst>
                </a:gridCol>
                <a:gridCol w="1910969">
                  <a:extLst>
                    <a:ext uri="{9D8B030D-6E8A-4147-A177-3AD203B41FA5}">
                      <a16:colId xmlns:a16="http://schemas.microsoft.com/office/drawing/2014/main" xmlns="" val="2368164788"/>
                    </a:ext>
                  </a:extLst>
                </a:gridCol>
              </a:tblGrid>
              <a:tr h="248872">
                <a:tc gridSpan="2">
                  <a:txBody>
                    <a:bodyPr/>
                    <a:lstStyle/>
                    <a:p>
                      <a:pPr algn="just">
                        <a:lnSpc>
                          <a:spcPts val="1105"/>
                        </a:lnSpc>
                        <a:spcAft>
                          <a:spcPts val="0"/>
                        </a:spcAft>
                      </a:pPr>
                      <a:r>
                        <a:rPr lang="hu-HU" sz="1100">
                          <a:effectLst/>
                        </a:rPr>
                        <a:t>Adatkezelés célja</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hMerge="1">
                  <a:txBody>
                    <a:bodyPr/>
                    <a:lstStyle/>
                    <a:p>
                      <a:endParaRPr lang="hu-HU"/>
                    </a:p>
                  </a:txBody>
                  <a:tcPr/>
                </a:tc>
                <a:tc>
                  <a:txBody>
                    <a:bodyPr/>
                    <a:lstStyle/>
                    <a:p>
                      <a:pPr algn="just">
                        <a:lnSpc>
                          <a:spcPts val="1105"/>
                        </a:lnSpc>
                        <a:spcAft>
                          <a:spcPts val="0"/>
                        </a:spcAft>
                      </a:pPr>
                      <a:r>
                        <a:rPr lang="hu-HU" sz="1100">
                          <a:effectLst/>
                        </a:rPr>
                        <a:t>adatkezelés jogalapja</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kezelt adatok köre</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dirty="0">
                          <a:effectLst/>
                        </a:rPr>
                        <a:t>adatkezelés időtartama</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extLst>
                  <a:ext uri="{0D108BD9-81ED-4DB2-BD59-A6C34878D82A}">
                    <a16:rowId xmlns:a16="http://schemas.microsoft.com/office/drawing/2014/main" xmlns="" val="1922669757"/>
                  </a:ext>
                </a:extLst>
              </a:tr>
              <a:tr h="1847859">
                <a:tc>
                  <a:txBody>
                    <a:bodyPr/>
                    <a:lstStyle/>
                    <a:p>
                      <a:pPr algn="just">
                        <a:lnSpc>
                          <a:spcPts val="1105"/>
                        </a:lnSpc>
                        <a:spcAft>
                          <a:spcPts val="0"/>
                        </a:spcAft>
                      </a:pPr>
                      <a:r>
                        <a:rPr lang="hu-HU" sz="1100">
                          <a:effectLst/>
                        </a:rPr>
                        <a:t>2.1.</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dirty="0">
                          <a:effectLst/>
                        </a:rPr>
                        <a:t>az Ügyfél számára pénzügyi szolgáltatás közvetítési szolgáltatás nyújtása az Üzletszabályzat szerint, ajánlatok készítése</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a GDPR. 6. cikk (1 bekezdés b.) pontja </a:t>
                      </a:r>
                    </a:p>
                    <a:p>
                      <a:pPr marL="342900" lvl="0" indent="-342900" algn="just">
                        <a:lnSpc>
                          <a:spcPts val="1105"/>
                        </a:lnSpc>
                        <a:spcAft>
                          <a:spcPts val="0"/>
                        </a:spcAft>
                        <a:buFont typeface="Calibri Light" panose="020F0302020204030204" pitchFamily="34" charset="0"/>
                        <a:buChar char="-"/>
                      </a:pPr>
                      <a:r>
                        <a:rPr lang="hu-HU" sz="1100">
                          <a:effectLst/>
                        </a:rPr>
                        <a:t>a szerződés teljesítéséhez szükséges adatkezelés</a:t>
                      </a:r>
                      <a:endParaRPr lang="hu-H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dirty="0">
                          <a:effectLst/>
                        </a:rPr>
                        <a:t>- ügyfél neve, születési neve, lakcíme, anyja neve, születési helye, e-mail címe, telefonszáma, </a:t>
                      </a:r>
                    </a:p>
                    <a:p>
                      <a:pPr algn="just">
                        <a:lnSpc>
                          <a:spcPts val="1105"/>
                        </a:lnSpc>
                        <a:spcAft>
                          <a:spcPts val="0"/>
                        </a:spcAft>
                      </a:pPr>
                      <a:r>
                        <a:rPr lang="hu-HU" sz="1100" dirty="0">
                          <a:effectLst/>
                        </a:rPr>
                        <a:t>- ügyfél által önkéntesen megadott, az ügyfél igényének felméréséhez és a megfelelő ajánlat készítéséhez szükséges adatok (</a:t>
                      </a:r>
                      <a:r>
                        <a:rPr lang="hu-HU" sz="1100" dirty="0" err="1">
                          <a:effectLst/>
                        </a:rPr>
                        <a:t>Pl</a:t>
                      </a:r>
                      <a:r>
                        <a:rPr lang="hu-HU" sz="1100" dirty="0">
                          <a:effectLst/>
                        </a:rPr>
                        <a:t>: igénylendő hitel összege, önerő összege, eltartottak száma, jövedelemre vonatkozó adatok </a:t>
                      </a:r>
                      <a:r>
                        <a:rPr lang="hu-HU" sz="1100" dirty="0" err="1">
                          <a:effectLst/>
                        </a:rPr>
                        <a:t>stb</a:t>
                      </a:r>
                      <a:r>
                        <a:rPr lang="hu-HU" sz="1100" dirty="0">
                          <a:effectLst/>
                        </a:rPr>
                        <a:t>)</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dirty="0">
                          <a:effectLst/>
                        </a:rPr>
                        <a:t>az Ügyfél és az Ügynök között az üzletszabályzat alapján létrejött szerződéstől számított 5 év</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extLst>
                  <a:ext uri="{0D108BD9-81ED-4DB2-BD59-A6C34878D82A}">
                    <a16:rowId xmlns:a16="http://schemas.microsoft.com/office/drawing/2014/main" xmlns="" val="1024381285"/>
                  </a:ext>
                </a:extLst>
              </a:tr>
              <a:tr h="840817">
                <a:tc>
                  <a:txBody>
                    <a:bodyPr/>
                    <a:lstStyle/>
                    <a:p>
                      <a:pPr algn="just">
                        <a:lnSpc>
                          <a:spcPct val="106000"/>
                        </a:lnSpc>
                        <a:spcAft>
                          <a:spcPts val="0"/>
                        </a:spcAft>
                      </a:pPr>
                      <a:r>
                        <a:rPr lang="hu-HU" sz="1100">
                          <a:effectLst/>
                        </a:rPr>
                        <a:t>2.2.</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ct val="106000"/>
                        </a:lnSpc>
                        <a:spcAft>
                          <a:spcPts val="0"/>
                        </a:spcAft>
                      </a:pPr>
                      <a:r>
                        <a:rPr lang="hu-HU" sz="1100" dirty="0">
                          <a:effectLst/>
                        </a:rPr>
                        <a:t>a Hpt. 69.§ (5) bekezdésében rögzített nyilvántartási és irat őrzési kötelezettség teljesítése</a:t>
                      </a:r>
                    </a:p>
                    <a:p>
                      <a:pPr algn="just">
                        <a:lnSpc>
                          <a:spcPts val="1105"/>
                        </a:lnSpc>
                        <a:spcAft>
                          <a:spcPts val="0"/>
                        </a:spcAft>
                      </a:pPr>
                      <a:r>
                        <a:rPr lang="hu-HU" sz="1100" dirty="0">
                          <a:effectLst/>
                        </a:rPr>
                        <a:t> </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a Hpt. 69.§ (5) bekezdésben rögzített nyilvántartási és irat őrzési kötelezettség</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Ügyfél neve, a közvetített szerződés feleinek a neve, megkötésének ideje, tárgya, lényeges feltételei, közvetített szerződés</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az Ügyfél és az Ügynök között az üzletszabályzat alapján létrejött szerződéstől számított 3 év</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extLst>
                  <a:ext uri="{0D108BD9-81ED-4DB2-BD59-A6C34878D82A}">
                    <a16:rowId xmlns:a16="http://schemas.microsoft.com/office/drawing/2014/main" xmlns="" val="2519277706"/>
                  </a:ext>
                </a:extLst>
              </a:tr>
              <a:tr h="781177">
                <a:tc>
                  <a:txBody>
                    <a:bodyPr/>
                    <a:lstStyle/>
                    <a:p>
                      <a:pPr algn="just">
                        <a:lnSpc>
                          <a:spcPct val="106000"/>
                        </a:lnSpc>
                        <a:spcAft>
                          <a:spcPts val="0"/>
                        </a:spcAft>
                      </a:pPr>
                      <a:r>
                        <a:rPr lang="hu-HU" sz="1100">
                          <a:effectLst/>
                        </a:rPr>
                        <a:t>2.3.</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ct val="106000"/>
                        </a:lnSpc>
                        <a:spcAft>
                          <a:spcPts val="0"/>
                        </a:spcAft>
                      </a:pPr>
                      <a:r>
                        <a:rPr lang="hu-HU" sz="1100" dirty="0">
                          <a:effectLst/>
                        </a:rPr>
                        <a:t>Az Ügynök jogszerű, a pénzügyi intézmény megbízói felé jogszerű polgári jogi igényének érvényesítése</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a GDPR 6. cikk (1) bekezdés  f.) pontja</a:t>
                      </a:r>
                    </a:p>
                    <a:p>
                      <a:pPr algn="just">
                        <a:lnSpc>
                          <a:spcPts val="1105"/>
                        </a:lnSpc>
                        <a:spcAft>
                          <a:spcPts val="0"/>
                        </a:spcAft>
                      </a:pPr>
                      <a:r>
                        <a:rPr lang="hu-HU" sz="1100">
                          <a:effectLst/>
                        </a:rPr>
                        <a:t>az adatkezelő jogos érdekének érvényesítése</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Ügyfél neve, a közvetített szerződés feleinek a neve, megkötésének ideje, tárgya, lényeges feltételei, közvetített szerződés</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ts val="1105"/>
                        </a:lnSpc>
                        <a:spcAft>
                          <a:spcPts val="0"/>
                        </a:spcAft>
                      </a:pPr>
                      <a:r>
                        <a:rPr lang="hu-HU" sz="1100">
                          <a:effectLst/>
                        </a:rPr>
                        <a:t>a közvetített szerződés pénzügyi intézményhez történő benyújtásától számított 5 év</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extLst>
                  <a:ext uri="{0D108BD9-81ED-4DB2-BD59-A6C34878D82A}">
                    <a16:rowId xmlns:a16="http://schemas.microsoft.com/office/drawing/2014/main" xmlns="" val="1484383844"/>
                  </a:ext>
                </a:extLst>
              </a:tr>
              <a:tr h="2448379">
                <a:tc>
                  <a:txBody>
                    <a:bodyPr/>
                    <a:lstStyle/>
                    <a:p>
                      <a:pPr algn="just">
                        <a:lnSpc>
                          <a:spcPct val="106000"/>
                        </a:lnSpc>
                        <a:spcAft>
                          <a:spcPts val="0"/>
                        </a:spcAft>
                      </a:pPr>
                      <a:r>
                        <a:rPr lang="hu-HU" sz="1100">
                          <a:effectLst/>
                        </a:rPr>
                        <a:t>2.4.</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ct val="106000"/>
                        </a:lnSpc>
                        <a:spcAft>
                          <a:spcPts val="0"/>
                        </a:spcAft>
                      </a:pPr>
                      <a:r>
                        <a:rPr lang="hu-HU" sz="1100" dirty="0">
                          <a:effectLst/>
                        </a:rPr>
                        <a:t>az Ügynök által az Ügyfél részére közvetített szerződést helyettesítő/kiegészítő vagy annál kedvezőbb szolgáltatással kapcsolatos ajánlatról tájékoztatás nyújtása, vagy egyéb pénzügyi ajánlatokról tájékoztatás nyújtása, szolgáltatásunkkal kapcsolatos direkt marketing célú megkeresés telefonon és/vagy emailen</a:t>
                      </a:r>
                    </a:p>
                    <a:p>
                      <a:pPr marL="457200" algn="just">
                        <a:lnSpc>
                          <a:spcPct val="106000"/>
                        </a:lnSpc>
                        <a:spcAft>
                          <a:spcPts val="0"/>
                        </a:spcAft>
                      </a:pPr>
                      <a:r>
                        <a:rPr lang="hu-HU" sz="1100" dirty="0">
                          <a:effectLst/>
                        </a:rPr>
                        <a:t> </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rowSpan="2">
                  <a:txBody>
                    <a:bodyPr/>
                    <a:lstStyle/>
                    <a:p>
                      <a:pPr algn="just">
                        <a:lnSpc>
                          <a:spcPts val="1105"/>
                        </a:lnSpc>
                        <a:spcAft>
                          <a:spcPts val="0"/>
                        </a:spcAft>
                      </a:pPr>
                      <a:r>
                        <a:rPr lang="hu-HU" sz="1100" dirty="0">
                          <a:effectLst/>
                        </a:rPr>
                        <a:t>a GDPR. 6. cikk (1 bekezdés a.) pontja </a:t>
                      </a:r>
                    </a:p>
                    <a:p>
                      <a:pPr marL="342900" lvl="0" indent="-342900" algn="just">
                        <a:lnSpc>
                          <a:spcPts val="1105"/>
                        </a:lnSpc>
                        <a:spcAft>
                          <a:spcPts val="0"/>
                        </a:spcAft>
                        <a:buFont typeface="Calibri Light" panose="020F0302020204030204" pitchFamily="34" charset="0"/>
                        <a:buChar char="-"/>
                      </a:pPr>
                      <a:r>
                        <a:rPr lang="hu-HU" sz="1100" dirty="0">
                          <a:effectLst/>
                        </a:rPr>
                        <a:t>az ügyfél önkéntes hozzájárulása</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860" marR="34860" marT="0" marB="0"/>
                </a:tc>
                <a:tc rowSpan="2">
                  <a:txBody>
                    <a:bodyPr/>
                    <a:lstStyle/>
                    <a:p>
                      <a:pPr algn="just">
                        <a:lnSpc>
                          <a:spcPts val="1105"/>
                        </a:lnSpc>
                        <a:spcAft>
                          <a:spcPts val="0"/>
                        </a:spcAft>
                      </a:pPr>
                      <a:r>
                        <a:rPr lang="hu-HU" sz="1100" dirty="0">
                          <a:effectLst/>
                        </a:rPr>
                        <a:t>Ügyfél neve, telefonszáma, e-mail címe, a közvetített szerződés tárgya és összege</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rowSpan="2">
                  <a:txBody>
                    <a:bodyPr/>
                    <a:lstStyle/>
                    <a:p>
                      <a:pPr algn="just">
                        <a:lnSpc>
                          <a:spcPts val="1105"/>
                        </a:lnSpc>
                        <a:spcAft>
                          <a:spcPts val="0"/>
                        </a:spcAft>
                      </a:pPr>
                      <a:r>
                        <a:rPr lang="hu-HU" sz="1100" dirty="0">
                          <a:effectLst/>
                        </a:rPr>
                        <a:t>az adatkezelés időtartama a hozzájárulás visszavonásáig, de legfeljebb a hozzájárulás megadásától számított 5 évig tart</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extLst>
                  <a:ext uri="{0D108BD9-81ED-4DB2-BD59-A6C34878D82A}">
                    <a16:rowId xmlns:a16="http://schemas.microsoft.com/office/drawing/2014/main" xmlns="" val="1760029112"/>
                  </a:ext>
                </a:extLst>
              </a:tr>
              <a:tr h="641625">
                <a:tc>
                  <a:txBody>
                    <a:bodyPr/>
                    <a:lstStyle/>
                    <a:p>
                      <a:pPr algn="just">
                        <a:lnSpc>
                          <a:spcPct val="106000"/>
                        </a:lnSpc>
                        <a:spcAft>
                          <a:spcPts val="0"/>
                        </a:spcAft>
                      </a:pPr>
                      <a:r>
                        <a:rPr lang="hu-HU" sz="1100">
                          <a:effectLst/>
                        </a:rPr>
                        <a:t>2.5.</a:t>
                      </a:r>
                      <a:endParaRPr lang="hu-HU" sz="110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a:txBody>
                    <a:bodyPr/>
                    <a:lstStyle/>
                    <a:p>
                      <a:pPr algn="just">
                        <a:lnSpc>
                          <a:spcPct val="106000"/>
                        </a:lnSpc>
                        <a:spcAft>
                          <a:spcPts val="0"/>
                        </a:spcAft>
                      </a:pPr>
                      <a:r>
                        <a:rPr lang="hu-HU" sz="1100" dirty="0">
                          <a:effectLst/>
                        </a:rPr>
                        <a:t>az adatok piackutatás, piaci elemzések, statisztikák készítésére történő felhasználása, </a:t>
                      </a:r>
                    </a:p>
                    <a:p>
                      <a:pPr algn="just">
                        <a:lnSpc>
                          <a:spcPct val="106000"/>
                        </a:lnSpc>
                        <a:spcAft>
                          <a:spcPts val="0"/>
                        </a:spcAft>
                      </a:pPr>
                      <a:r>
                        <a:rPr lang="hu-HU" sz="1100" dirty="0">
                          <a:effectLst/>
                        </a:rPr>
                        <a:t> </a:t>
                      </a:r>
                      <a:endParaRPr lang="hu-H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860" marR="34860" marT="0" marB="0"/>
                </a:tc>
                <a:tc vMerge="1">
                  <a:txBody>
                    <a:bodyPr/>
                    <a:lstStyle/>
                    <a:p>
                      <a:endParaRPr lang="hu-HU"/>
                    </a:p>
                  </a:txBody>
                  <a:tcPr/>
                </a:tc>
                <a:tc vMerge="1">
                  <a:txBody>
                    <a:bodyPr/>
                    <a:lstStyle/>
                    <a:p>
                      <a:endParaRPr lang="hu-HU"/>
                    </a:p>
                  </a:txBody>
                  <a:tcPr/>
                </a:tc>
                <a:tc vMerge="1">
                  <a:txBody>
                    <a:bodyPr/>
                    <a:lstStyle/>
                    <a:p>
                      <a:endParaRPr lang="hu-HU"/>
                    </a:p>
                  </a:txBody>
                  <a:tcPr/>
                </a:tc>
                <a:extLst>
                  <a:ext uri="{0D108BD9-81ED-4DB2-BD59-A6C34878D82A}">
                    <a16:rowId xmlns:a16="http://schemas.microsoft.com/office/drawing/2014/main" xmlns="" val="1917196273"/>
                  </a:ext>
                </a:extLst>
              </a:tr>
            </a:tbl>
          </a:graphicData>
        </a:graphic>
      </p:graphicFrame>
      <p:sp>
        <p:nvSpPr>
          <p:cNvPr id="4" name="Dia számának helye 3">
            <a:extLst>
              <a:ext uri="{FF2B5EF4-FFF2-40B4-BE49-F238E27FC236}">
                <a16:creationId xmlns:a16="http://schemas.microsoft.com/office/drawing/2014/main" xmlns="" id="{8C37BE18-01E1-488E-9207-700A2A9B6039}"/>
              </a:ext>
            </a:extLst>
          </p:cNvPr>
          <p:cNvSpPr>
            <a:spLocks noGrp="1"/>
          </p:cNvSpPr>
          <p:nvPr>
            <p:ph type="sldNum" sz="quarter" idx="12"/>
          </p:nvPr>
        </p:nvSpPr>
        <p:spPr/>
        <p:txBody>
          <a:bodyPr/>
          <a:lstStyle/>
          <a:p>
            <a:fld id="{E0FCC051-BD49-400F-8C51-EBB76F35BE8C}" type="slidenum">
              <a:rPr lang="hu-HU" smtClean="0"/>
              <a:pPr/>
              <a:t>10</a:t>
            </a:fld>
            <a:endParaRPr lang="hu-HU" dirty="0"/>
          </a:p>
        </p:txBody>
      </p:sp>
      <p:sp>
        <p:nvSpPr>
          <p:cNvPr id="6" name="Rectangle 1">
            <a:extLst>
              <a:ext uri="{FF2B5EF4-FFF2-40B4-BE49-F238E27FC236}">
                <a16:creationId xmlns:a16="http://schemas.microsoft.com/office/drawing/2014/main" xmlns="" id="{A037EA0E-1B5A-4496-80A0-72721523B605}"/>
              </a:ext>
            </a:extLst>
          </p:cNvPr>
          <p:cNvSpPr>
            <a:spLocks noChangeArrowheads="1"/>
          </p:cNvSpPr>
          <p:nvPr/>
        </p:nvSpPr>
        <p:spPr bwMode="auto">
          <a:xfrm>
            <a:off x="-4640419" y="-5114"/>
            <a:ext cx="245806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hu-HU" altLang="hu-HU" sz="10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Az adatkezel</a:t>
            </a:r>
            <a:r>
              <a:rPr kumimoji="0" lang="hu-HU" altLang="hu-HU" sz="10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hu-HU" altLang="hu-HU" sz="10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c</a:t>
            </a:r>
            <a:r>
              <a:rPr kumimoji="0" lang="hu-HU" altLang="hu-HU" sz="10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hu-HU" altLang="hu-HU" sz="10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lja, jogalapja, a kezelt adatok k</a:t>
            </a:r>
            <a:r>
              <a:rPr kumimoji="0" lang="hu-HU" altLang="hu-HU" sz="10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ö</a:t>
            </a:r>
            <a:r>
              <a:rPr kumimoji="0" lang="hu-HU" altLang="hu-HU" sz="10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re, az adatkezel</a:t>
            </a:r>
            <a:r>
              <a:rPr kumimoji="0" lang="hu-HU" altLang="hu-HU" sz="10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Light" panose="020F0302020204030204" pitchFamily="34" charset="0"/>
              </a:rPr>
              <a:t>é</a:t>
            </a:r>
            <a:r>
              <a:rPr kumimoji="0" lang="hu-HU" altLang="hu-HU" sz="1000" b="1"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 időtartama</a:t>
            </a:r>
            <a:endParaRPr kumimoji="0" lang="hu-HU" altLang="hu-HU"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790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0708F98A-EAAB-4ABE-BDF6-90E5FD1C7E6E}"/>
              </a:ext>
            </a:extLst>
          </p:cNvPr>
          <p:cNvSpPr>
            <a:spLocks noGrp="1"/>
          </p:cNvSpPr>
          <p:nvPr>
            <p:ph idx="1"/>
          </p:nvPr>
        </p:nvSpPr>
        <p:spPr/>
        <p:txBody>
          <a:bodyPr/>
          <a:lstStyle/>
          <a:p>
            <a:pPr marL="0" indent="0">
              <a:buNone/>
            </a:pPr>
            <a:r>
              <a:rPr lang="hu-HU" dirty="0"/>
              <a:t>ADATKEZELŐ – HC/BENKS</a:t>
            </a:r>
          </a:p>
          <a:p>
            <a:pPr algn="just"/>
            <a:r>
              <a:rPr lang="hu-HU" dirty="0"/>
              <a:t>Aki az adatkezelés céljait és eszközeit önállóan vagy másokkal együtt meghatározza ( lásd Fogalmak)</a:t>
            </a:r>
          </a:p>
          <a:p>
            <a:pPr algn="just"/>
            <a:endParaRPr lang="hu-HU" dirty="0"/>
          </a:p>
          <a:p>
            <a:pPr marL="0" indent="0" algn="just">
              <a:buNone/>
            </a:pPr>
            <a:r>
              <a:rPr lang="hu-HU" dirty="0"/>
              <a:t>ADATFELDOLGOZÓ</a:t>
            </a:r>
          </a:p>
          <a:p>
            <a:pPr algn="just"/>
            <a:r>
              <a:rPr lang="hu-HU" dirty="0"/>
              <a:t>Aki az adatkezelő nevében jár el</a:t>
            </a:r>
          </a:p>
          <a:p>
            <a:pPr algn="just"/>
            <a:r>
              <a:rPr lang="hu-HU" dirty="0">
                <a:solidFill>
                  <a:srgbClr val="FF0000"/>
                </a:solidFill>
              </a:rPr>
              <a:t>A közvetítői alvállalkozó az ügynök, mint adatkezelő adatfeldolgozója</a:t>
            </a:r>
          </a:p>
          <a:p>
            <a:pPr algn="just"/>
            <a:r>
              <a:rPr lang="hu-HU" dirty="0"/>
              <a:t>Az adatfeldolgozó a személyes adatokat kizárólag az adatkezelő írásbeli utasításai alapján kezeli</a:t>
            </a:r>
          </a:p>
          <a:p>
            <a:pPr algn="just"/>
            <a:r>
              <a:rPr lang="hu-HU" dirty="0"/>
              <a:t>Titoktartási kötelezettség terheli</a:t>
            </a:r>
          </a:p>
          <a:p>
            <a:pPr lvl="1" algn="just"/>
            <a:r>
              <a:rPr lang="hu-HU" dirty="0"/>
              <a:t>Közvetítői alvállalkozó más célra az adatokat nem használhatja fel!!! </a:t>
            </a:r>
          </a:p>
          <a:p>
            <a:pPr lvl="1" algn="just"/>
            <a:r>
              <a:rPr lang="hu-HU" dirty="0"/>
              <a:t>Titoktartási kötelezettség Hpt. Bankitok rendelkezései alapján+ GDPR alapján!!!</a:t>
            </a:r>
          </a:p>
          <a:p>
            <a:pPr algn="just"/>
            <a:r>
              <a:rPr lang="hu-HU" dirty="0"/>
              <a:t>Az adatkezelő utasításainak megfelelő adatkezelést hajthat végre az adatfeldolgozó</a:t>
            </a:r>
          </a:p>
          <a:p>
            <a:pPr marL="0" indent="0">
              <a:buNone/>
            </a:pPr>
            <a:endParaRPr lang="hu-HU" dirty="0"/>
          </a:p>
        </p:txBody>
      </p:sp>
      <p:sp>
        <p:nvSpPr>
          <p:cNvPr id="4" name="Dia számának helye 3">
            <a:extLst>
              <a:ext uri="{FF2B5EF4-FFF2-40B4-BE49-F238E27FC236}">
                <a16:creationId xmlns:a16="http://schemas.microsoft.com/office/drawing/2014/main" xmlns="" id="{3316C367-6CA7-438F-A1C4-5A2344F772AB}"/>
              </a:ext>
            </a:extLst>
          </p:cNvPr>
          <p:cNvSpPr>
            <a:spLocks noGrp="1"/>
          </p:cNvSpPr>
          <p:nvPr>
            <p:ph type="sldNum" sz="quarter" idx="12"/>
          </p:nvPr>
        </p:nvSpPr>
        <p:spPr/>
        <p:txBody>
          <a:bodyPr/>
          <a:lstStyle/>
          <a:p>
            <a:fld id="{E0FCC051-BD49-400F-8C51-EBB76F35BE8C}" type="slidenum">
              <a:rPr lang="hu-HU" smtClean="0"/>
              <a:pPr/>
              <a:t>11</a:t>
            </a:fld>
            <a:endParaRPr lang="hu-HU" dirty="0"/>
          </a:p>
        </p:txBody>
      </p:sp>
    </p:spTree>
    <p:extLst>
      <p:ext uri="{BB962C8B-B14F-4D97-AF65-F5344CB8AC3E}">
        <p14:creationId xmlns:p14="http://schemas.microsoft.com/office/powerpoint/2010/main" val="408552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2824E314-0480-4104-B515-8BAB491F0454}"/>
              </a:ext>
            </a:extLst>
          </p:cNvPr>
          <p:cNvSpPr>
            <a:spLocks noGrp="1"/>
          </p:cNvSpPr>
          <p:nvPr>
            <p:ph idx="1"/>
          </p:nvPr>
        </p:nvSpPr>
        <p:spPr/>
        <p:txBody>
          <a:bodyPr/>
          <a:lstStyle/>
          <a:p>
            <a:r>
              <a:rPr lang="hu-HU" dirty="0"/>
              <a:t>Adatfeldolgozó tehát nem saját célja érdekében jár el, hanem az adatkezelő érdekében jár el ( HC/Benks)</a:t>
            </a:r>
          </a:p>
          <a:p>
            <a:pPr marL="0" indent="0">
              <a:buNone/>
            </a:pPr>
            <a:endParaRPr lang="hu-HU" dirty="0"/>
          </a:p>
          <a:p>
            <a:r>
              <a:rPr lang="hu-HU" dirty="0"/>
              <a:t>Az adatfeldolgozó érdemi döntést nem hozhat, így az adatkezelés során alkalmazott eszközöket nem választhatja meg, az adatok továbbításáról való döntést nem ő hozza meg.</a:t>
            </a:r>
          </a:p>
          <a:p>
            <a:endParaRPr lang="hu-HU" dirty="0"/>
          </a:p>
          <a:p>
            <a:r>
              <a:rPr lang="hu-HU" dirty="0"/>
              <a:t>Az adatfeldolgozó igénybevételéhez nem kell az érintett előzetes belegyezése, de szükséges a tájékoztatása!</a:t>
            </a:r>
          </a:p>
          <a:p>
            <a:pPr marL="0" indent="0">
              <a:buNone/>
            </a:pPr>
            <a:endParaRPr lang="hu-HU" dirty="0"/>
          </a:p>
          <a:p>
            <a:r>
              <a:rPr lang="hu-HU" dirty="0"/>
              <a:t>Az adatfeldolgozó és az adatkezelő között írásos szerződésnek kell lennie</a:t>
            </a:r>
          </a:p>
          <a:p>
            <a:pPr marL="0" indent="0">
              <a:buNone/>
            </a:pPr>
            <a:endParaRPr lang="hu-HU" dirty="0"/>
          </a:p>
        </p:txBody>
      </p:sp>
      <p:sp>
        <p:nvSpPr>
          <p:cNvPr id="4" name="Dia számának helye 3">
            <a:extLst>
              <a:ext uri="{FF2B5EF4-FFF2-40B4-BE49-F238E27FC236}">
                <a16:creationId xmlns:a16="http://schemas.microsoft.com/office/drawing/2014/main" xmlns="" id="{366B7D8F-958D-4A64-BA72-A06EE32F7855}"/>
              </a:ext>
            </a:extLst>
          </p:cNvPr>
          <p:cNvSpPr>
            <a:spLocks noGrp="1"/>
          </p:cNvSpPr>
          <p:nvPr>
            <p:ph type="sldNum" sz="quarter" idx="12"/>
          </p:nvPr>
        </p:nvSpPr>
        <p:spPr/>
        <p:txBody>
          <a:bodyPr/>
          <a:lstStyle/>
          <a:p>
            <a:fld id="{E0FCC051-BD49-400F-8C51-EBB76F35BE8C}" type="slidenum">
              <a:rPr lang="hu-HU" smtClean="0"/>
              <a:pPr/>
              <a:t>12</a:t>
            </a:fld>
            <a:endParaRPr lang="hu-HU" dirty="0"/>
          </a:p>
        </p:txBody>
      </p:sp>
    </p:spTree>
    <p:extLst>
      <p:ext uri="{BB962C8B-B14F-4D97-AF65-F5344CB8AC3E}">
        <p14:creationId xmlns:p14="http://schemas.microsoft.com/office/powerpoint/2010/main" val="129304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D103D516-A65D-40EF-A485-2086F93BB58C}"/>
              </a:ext>
            </a:extLst>
          </p:cNvPr>
          <p:cNvSpPr>
            <a:spLocks noGrp="1"/>
          </p:cNvSpPr>
          <p:nvPr>
            <p:ph idx="1"/>
          </p:nvPr>
        </p:nvSpPr>
        <p:spPr/>
        <p:txBody>
          <a:bodyPr/>
          <a:lstStyle/>
          <a:p>
            <a:pPr marL="0" indent="0">
              <a:buNone/>
            </a:pPr>
            <a:r>
              <a:rPr lang="hu-HU" dirty="0"/>
              <a:t>FELELŐSSÉG</a:t>
            </a:r>
          </a:p>
          <a:p>
            <a:pPr marL="0" indent="0">
              <a:buNone/>
            </a:pPr>
            <a:endParaRPr lang="hu-HU" dirty="0"/>
          </a:p>
          <a:p>
            <a:pPr algn="just"/>
            <a:r>
              <a:rPr lang="hu-HU" dirty="0"/>
              <a:t>Alapvetően az adatkezelő felelős az adatkezelésért, de a GDPR telepít felelősséget az adatfeldolgozóra is!</a:t>
            </a:r>
          </a:p>
          <a:p>
            <a:pPr algn="just"/>
            <a:r>
              <a:rPr lang="hu-HU" dirty="0"/>
              <a:t>Az adatfeldolgozó abban az esetben felelős az adatkezelés által okozott károkért, ha nem tartotta be az  rendeletben meghatározott, kifejezetten az adatfeldolgozókat terhelő kötelezettségeket, vagy ha az adatkezelő jogszerű utasításait figyelmen kívül hagyta vagy azokkal ellentétesen járt el.</a:t>
            </a:r>
          </a:p>
          <a:p>
            <a:pPr algn="just"/>
            <a:r>
              <a:rPr lang="hu-HU" dirty="0"/>
              <a:t>Bizonyítási teher az adatkezelőn/adatfeldolgozón van (mentesül, ha bizonyítja, hogy a kárt előidéző cselekményért őt semmilyen módon nem terheli felelősség</a:t>
            </a:r>
          </a:p>
          <a:p>
            <a:pPr algn="just"/>
            <a:r>
              <a:rPr lang="hu-HU" dirty="0"/>
              <a:t>Ha az adatkezelő és az adatfeldolgozó érintett ugyanabban az adatkezelésben, az érintett felé egyetemleges felelősséggel tartoznak</a:t>
            </a:r>
          </a:p>
          <a:p>
            <a:pPr lvl="1" algn="just"/>
            <a:r>
              <a:rPr lang="hu-HU" dirty="0"/>
              <a:t>Emiatt fontos, hogy a HC/Benks tájékoztatóját az ügyfelek megkapják</a:t>
            </a:r>
          </a:p>
        </p:txBody>
      </p:sp>
      <p:sp>
        <p:nvSpPr>
          <p:cNvPr id="4" name="Dia számának helye 3">
            <a:extLst>
              <a:ext uri="{FF2B5EF4-FFF2-40B4-BE49-F238E27FC236}">
                <a16:creationId xmlns:a16="http://schemas.microsoft.com/office/drawing/2014/main" xmlns="" id="{63BB89A3-68FA-4A4F-A0F6-C4A7FC86001E}"/>
              </a:ext>
            </a:extLst>
          </p:cNvPr>
          <p:cNvSpPr>
            <a:spLocks noGrp="1"/>
          </p:cNvSpPr>
          <p:nvPr>
            <p:ph type="sldNum" sz="quarter" idx="12"/>
          </p:nvPr>
        </p:nvSpPr>
        <p:spPr/>
        <p:txBody>
          <a:bodyPr/>
          <a:lstStyle/>
          <a:p>
            <a:fld id="{E0FCC051-BD49-400F-8C51-EBB76F35BE8C}" type="slidenum">
              <a:rPr lang="hu-HU" smtClean="0"/>
              <a:pPr/>
              <a:t>13</a:t>
            </a:fld>
            <a:endParaRPr lang="hu-HU" dirty="0"/>
          </a:p>
        </p:txBody>
      </p:sp>
    </p:spTree>
    <p:extLst>
      <p:ext uri="{BB962C8B-B14F-4D97-AF65-F5344CB8AC3E}">
        <p14:creationId xmlns:p14="http://schemas.microsoft.com/office/powerpoint/2010/main" val="314748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6707B3CF-492E-4D54-A6C7-7E2468F290C8}"/>
              </a:ext>
            </a:extLst>
          </p:cNvPr>
          <p:cNvSpPr>
            <a:spLocks noGrp="1"/>
          </p:cNvSpPr>
          <p:nvPr>
            <p:ph idx="1"/>
          </p:nvPr>
        </p:nvSpPr>
        <p:spPr>
          <a:xfrm>
            <a:off x="528507" y="1058709"/>
            <a:ext cx="8005894" cy="5098809"/>
          </a:xfrm>
        </p:spPr>
        <p:txBody>
          <a:bodyPr/>
          <a:lstStyle/>
          <a:p>
            <a:pPr marL="0" indent="0">
              <a:buNone/>
            </a:pPr>
            <a:r>
              <a:rPr lang="hu-HU" dirty="0"/>
              <a:t>JOGKÖVETKEZMÉNYEK ( bírság, szankció, egyéb)</a:t>
            </a:r>
          </a:p>
          <a:p>
            <a:pPr marL="0" indent="0">
              <a:buNone/>
            </a:pPr>
            <a:endParaRPr lang="hu-HU" dirty="0"/>
          </a:p>
          <a:p>
            <a:pPr algn="just"/>
            <a:r>
              <a:rPr lang="hu-HU" dirty="0"/>
              <a:t>Hatósági eljárás</a:t>
            </a:r>
          </a:p>
          <a:p>
            <a:pPr lvl="1" algn="just"/>
            <a:r>
              <a:rPr lang="hu-HU" dirty="0"/>
              <a:t>A hatóság ( NAIH) felügyeleti eljárás keretében vizsgálhatja az adatkezelést hivatalból is és panaszra indult eljárás keretében is</a:t>
            </a:r>
          </a:p>
          <a:p>
            <a:pPr lvl="1" algn="just"/>
            <a:r>
              <a:rPr lang="hu-HU" dirty="0"/>
              <a:t>Giga bírságolásra lehetőség </a:t>
            </a:r>
          </a:p>
          <a:p>
            <a:pPr lvl="2" algn="just"/>
            <a:r>
              <a:rPr lang="hu-HU" dirty="0"/>
              <a:t>bírságplafon: legfeljebb 10 M euró vagy vállalkozások előző évi forgalmának 2%-a, amelyik a magasabb</a:t>
            </a:r>
          </a:p>
          <a:p>
            <a:pPr lvl="1" algn="just"/>
            <a:r>
              <a:rPr lang="hu-HU" dirty="0"/>
              <a:t>Magyar szabályozás KKV-k részére első alkalommal figyelmeztetést ígér</a:t>
            </a:r>
          </a:p>
          <a:p>
            <a:pPr lvl="1" algn="just"/>
            <a:r>
              <a:rPr lang="hu-HU" dirty="0"/>
              <a:t>szankciók.:</a:t>
            </a:r>
          </a:p>
          <a:p>
            <a:pPr lvl="2" algn="just"/>
            <a:r>
              <a:rPr lang="hu-HU" dirty="0"/>
              <a:t>Figyelmeztetés</a:t>
            </a:r>
          </a:p>
          <a:p>
            <a:pPr lvl="2" algn="just"/>
            <a:r>
              <a:rPr lang="hu-HU" dirty="0"/>
              <a:t>Elmarasztalás</a:t>
            </a:r>
          </a:p>
          <a:p>
            <a:pPr lvl="2" algn="just"/>
            <a:r>
              <a:rPr lang="hu-HU" dirty="0"/>
              <a:t>Utasítás, hogy az adatkezelő/adatfeldolgozó hozza összhangba az adatkezelési műveleteit a rendelettel</a:t>
            </a:r>
          </a:p>
          <a:p>
            <a:pPr lvl="2" algn="just"/>
            <a:r>
              <a:rPr lang="hu-HU" dirty="0"/>
              <a:t>Adatok helyesbítésének vagy törlésének az elrendelése</a:t>
            </a:r>
          </a:p>
          <a:p>
            <a:pPr lvl="2" algn="just"/>
            <a:r>
              <a:rPr lang="hu-HU" dirty="0"/>
              <a:t>Adatkezelés korlátozása ( átmenetileg vagy véglegesen)</a:t>
            </a:r>
          </a:p>
          <a:p>
            <a:pPr marL="909637" lvl="2" indent="0">
              <a:buNone/>
            </a:pPr>
            <a:endParaRPr lang="hu-HU" dirty="0"/>
          </a:p>
        </p:txBody>
      </p:sp>
      <p:sp>
        <p:nvSpPr>
          <p:cNvPr id="4" name="Dia számának helye 3">
            <a:extLst>
              <a:ext uri="{FF2B5EF4-FFF2-40B4-BE49-F238E27FC236}">
                <a16:creationId xmlns:a16="http://schemas.microsoft.com/office/drawing/2014/main" xmlns="" id="{2692093A-3FA1-49F5-BBBB-001B18541240}"/>
              </a:ext>
            </a:extLst>
          </p:cNvPr>
          <p:cNvSpPr>
            <a:spLocks noGrp="1"/>
          </p:cNvSpPr>
          <p:nvPr>
            <p:ph type="sldNum" sz="quarter" idx="12"/>
          </p:nvPr>
        </p:nvSpPr>
        <p:spPr/>
        <p:txBody>
          <a:bodyPr/>
          <a:lstStyle/>
          <a:p>
            <a:fld id="{E0FCC051-BD49-400F-8C51-EBB76F35BE8C}" type="slidenum">
              <a:rPr lang="hu-HU" smtClean="0"/>
              <a:pPr/>
              <a:t>14</a:t>
            </a:fld>
            <a:endParaRPr lang="hu-HU" dirty="0"/>
          </a:p>
        </p:txBody>
      </p:sp>
    </p:spTree>
    <p:extLst>
      <p:ext uri="{BB962C8B-B14F-4D97-AF65-F5344CB8AC3E}">
        <p14:creationId xmlns:p14="http://schemas.microsoft.com/office/powerpoint/2010/main" val="39730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1C44C91F-6FF8-4670-85AF-B8B3506A40D8}"/>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xmlns="" id="{A248EF50-E191-4BDE-BC1A-03EB6BE9BC06}"/>
              </a:ext>
            </a:extLst>
          </p:cNvPr>
          <p:cNvSpPr>
            <a:spLocks noGrp="1"/>
          </p:cNvSpPr>
          <p:nvPr>
            <p:ph idx="1"/>
          </p:nvPr>
        </p:nvSpPr>
        <p:spPr/>
        <p:txBody>
          <a:bodyPr/>
          <a:lstStyle/>
          <a:p>
            <a:r>
              <a:rPr lang="hu-HU" dirty="0"/>
              <a:t>Egyéb jogkövetkezmények:</a:t>
            </a:r>
          </a:p>
          <a:p>
            <a:endParaRPr lang="hu-HU" dirty="0"/>
          </a:p>
          <a:p>
            <a:pPr lvl="1"/>
            <a:r>
              <a:rPr lang="hu-HU" dirty="0"/>
              <a:t>Sérelemdíj ( személyiségi jogok megsértése miatt)</a:t>
            </a:r>
          </a:p>
          <a:p>
            <a:pPr marL="471487" lvl="1" indent="0">
              <a:buNone/>
            </a:pPr>
            <a:endParaRPr lang="hu-HU" dirty="0"/>
          </a:p>
          <a:p>
            <a:pPr lvl="1"/>
            <a:r>
              <a:rPr lang="hu-HU" dirty="0"/>
              <a:t>Kártérítés ( tényleges kár okozás esetén)</a:t>
            </a:r>
          </a:p>
          <a:p>
            <a:pPr marL="471487" lvl="1" indent="0">
              <a:buNone/>
            </a:pPr>
            <a:endParaRPr lang="hu-HU" dirty="0"/>
          </a:p>
          <a:p>
            <a:pPr lvl="1"/>
            <a:r>
              <a:rPr lang="hu-HU" dirty="0"/>
              <a:t>Fogyasztóvédelmi bírság!! Ha fogyasztói jogok is sérülnek a jogellenes adatkezeléssel</a:t>
            </a:r>
          </a:p>
          <a:p>
            <a:pPr marL="471487" lvl="1" indent="0">
              <a:buNone/>
            </a:pPr>
            <a:endParaRPr lang="hu-HU" dirty="0"/>
          </a:p>
          <a:p>
            <a:pPr lvl="1"/>
            <a:r>
              <a:rPr lang="hu-HU" dirty="0"/>
              <a:t>Reputációs veszteség!!</a:t>
            </a:r>
          </a:p>
        </p:txBody>
      </p:sp>
      <p:sp>
        <p:nvSpPr>
          <p:cNvPr id="4" name="Dia számának helye 3">
            <a:extLst>
              <a:ext uri="{FF2B5EF4-FFF2-40B4-BE49-F238E27FC236}">
                <a16:creationId xmlns:a16="http://schemas.microsoft.com/office/drawing/2014/main" xmlns="" id="{9178614A-B859-4498-B808-77F1AA56B77A}"/>
              </a:ext>
            </a:extLst>
          </p:cNvPr>
          <p:cNvSpPr>
            <a:spLocks noGrp="1"/>
          </p:cNvSpPr>
          <p:nvPr>
            <p:ph type="sldNum" sz="quarter" idx="12"/>
          </p:nvPr>
        </p:nvSpPr>
        <p:spPr/>
        <p:txBody>
          <a:bodyPr/>
          <a:lstStyle/>
          <a:p>
            <a:fld id="{E0FCC051-BD49-400F-8C51-EBB76F35BE8C}" type="slidenum">
              <a:rPr lang="hu-HU" smtClean="0"/>
              <a:pPr/>
              <a:t>15</a:t>
            </a:fld>
            <a:endParaRPr lang="hu-HU" dirty="0"/>
          </a:p>
        </p:txBody>
      </p:sp>
    </p:spTree>
    <p:extLst>
      <p:ext uri="{BB962C8B-B14F-4D97-AF65-F5344CB8AC3E}">
        <p14:creationId xmlns:p14="http://schemas.microsoft.com/office/powerpoint/2010/main" val="143487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0AB1DD16-950A-4383-87B2-2BE8C1182356}"/>
              </a:ext>
            </a:extLst>
          </p:cNvPr>
          <p:cNvSpPr>
            <a:spLocks noGrp="1"/>
          </p:cNvSpPr>
          <p:nvPr>
            <p:ph idx="1"/>
          </p:nvPr>
        </p:nvSpPr>
        <p:spPr>
          <a:xfrm>
            <a:off x="609600" y="1341437"/>
            <a:ext cx="7958137" cy="5211763"/>
          </a:xfrm>
        </p:spPr>
        <p:txBody>
          <a:bodyPr/>
          <a:lstStyle/>
          <a:p>
            <a:pPr marL="0" indent="0">
              <a:buNone/>
            </a:pPr>
            <a:r>
              <a:rPr lang="hu-HU" sz="1400" dirty="0"/>
              <a:t>AZ ÉRINTETT JOGAI</a:t>
            </a:r>
          </a:p>
          <a:p>
            <a:r>
              <a:rPr lang="hu-HU" sz="1400" dirty="0"/>
              <a:t>Átlátható tájékoztatás joga</a:t>
            </a:r>
          </a:p>
          <a:p>
            <a:pPr lvl="1"/>
            <a:r>
              <a:rPr lang="hu-HU" sz="1400" dirty="0"/>
              <a:t>Adatkezelő személye</a:t>
            </a:r>
          </a:p>
          <a:p>
            <a:pPr lvl="1"/>
            <a:r>
              <a:rPr lang="hu-HU" sz="1400" dirty="0"/>
              <a:t>Adatkezelés célja</a:t>
            </a:r>
          </a:p>
          <a:p>
            <a:pPr lvl="1"/>
            <a:r>
              <a:rPr lang="hu-HU" sz="1400" dirty="0"/>
              <a:t>Kezelt adatok köre</a:t>
            </a:r>
          </a:p>
          <a:p>
            <a:pPr lvl="1"/>
            <a:r>
              <a:rPr lang="hu-HU" sz="1400" dirty="0"/>
              <a:t>Jogalap</a:t>
            </a:r>
          </a:p>
          <a:p>
            <a:pPr lvl="1"/>
            <a:r>
              <a:rPr lang="hu-HU" sz="1400" dirty="0"/>
              <a:t>Adatfeldolgozó</a:t>
            </a:r>
          </a:p>
          <a:p>
            <a:pPr lvl="1"/>
            <a:r>
              <a:rPr lang="hu-HU" sz="1400" dirty="0"/>
              <a:t>Időtartam</a:t>
            </a:r>
          </a:p>
          <a:p>
            <a:pPr lvl="1"/>
            <a:r>
              <a:rPr lang="hu-HU" sz="1400" dirty="0"/>
              <a:t>Jogorvosalti jogok</a:t>
            </a:r>
          </a:p>
          <a:p>
            <a:r>
              <a:rPr lang="hu-HU" sz="1400" dirty="0"/>
              <a:t>Helyesbítés joga</a:t>
            </a:r>
          </a:p>
          <a:p>
            <a:r>
              <a:rPr lang="hu-HU" sz="1400" dirty="0"/>
              <a:t>Törlés és elfeledtetés joga</a:t>
            </a:r>
          </a:p>
          <a:p>
            <a:r>
              <a:rPr lang="hu-HU" sz="1400" dirty="0"/>
              <a:t>Zároláshoz/korlátozáshoz való jog</a:t>
            </a:r>
          </a:p>
          <a:p>
            <a:pPr lvl="1"/>
            <a:r>
              <a:rPr lang="hu-HU" sz="1400" dirty="0"/>
              <a:t>Érintett vitatja az adtok pontosságát, az adatkezelés jogellenes</a:t>
            </a:r>
          </a:p>
          <a:p>
            <a:r>
              <a:rPr lang="hu-HU" sz="1400" dirty="0"/>
              <a:t>Tiltakozáshoz való jog</a:t>
            </a:r>
          </a:p>
          <a:p>
            <a:pPr lvl="1"/>
            <a:r>
              <a:rPr lang="hu-HU" sz="1400" dirty="0"/>
              <a:t>Adatok közérdekű/közhatalmi jogosítvány keretében történő felhasználás ellen/ jogos érdek érvényesítés kapcsán történő adatkezelés ellen</a:t>
            </a:r>
          </a:p>
          <a:p>
            <a:r>
              <a:rPr lang="hu-HU" sz="1400" dirty="0"/>
              <a:t>Panasztétel joga, bírósághoz fordulás joga</a:t>
            </a:r>
          </a:p>
          <a:p>
            <a:pPr marL="471487" lvl="1" indent="0">
              <a:buNone/>
            </a:pPr>
            <a:endParaRPr lang="hu-HU" sz="1400" dirty="0"/>
          </a:p>
        </p:txBody>
      </p:sp>
      <p:sp>
        <p:nvSpPr>
          <p:cNvPr id="4" name="Dia számának helye 3">
            <a:extLst>
              <a:ext uri="{FF2B5EF4-FFF2-40B4-BE49-F238E27FC236}">
                <a16:creationId xmlns:a16="http://schemas.microsoft.com/office/drawing/2014/main" xmlns="" id="{A4B61A86-6DBC-438F-BE3D-1D9FC38AAB99}"/>
              </a:ext>
            </a:extLst>
          </p:cNvPr>
          <p:cNvSpPr>
            <a:spLocks noGrp="1"/>
          </p:cNvSpPr>
          <p:nvPr>
            <p:ph type="sldNum" sz="quarter" idx="12"/>
          </p:nvPr>
        </p:nvSpPr>
        <p:spPr/>
        <p:txBody>
          <a:bodyPr/>
          <a:lstStyle/>
          <a:p>
            <a:fld id="{E0FCC051-BD49-400F-8C51-EBB76F35BE8C}" type="slidenum">
              <a:rPr lang="hu-HU" smtClean="0"/>
              <a:pPr/>
              <a:t>16</a:t>
            </a:fld>
            <a:endParaRPr lang="hu-HU" dirty="0"/>
          </a:p>
        </p:txBody>
      </p:sp>
    </p:spTree>
    <p:extLst>
      <p:ext uri="{BB962C8B-B14F-4D97-AF65-F5344CB8AC3E}">
        <p14:creationId xmlns:p14="http://schemas.microsoft.com/office/powerpoint/2010/main" val="825239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C72B218A-3193-4B20-9507-94653D596875}"/>
              </a:ext>
            </a:extLst>
          </p:cNvPr>
          <p:cNvSpPr>
            <a:spLocks noGrp="1"/>
          </p:cNvSpPr>
          <p:nvPr>
            <p:ph idx="1"/>
          </p:nvPr>
        </p:nvSpPr>
        <p:spPr/>
        <p:txBody>
          <a:bodyPr/>
          <a:lstStyle/>
          <a:p>
            <a:pPr marL="0" indent="0">
              <a:buNone/>
            </a:pPr>
            <a:r>
              <a:rPr lang="hu-HU" dirty="0"/>
              <a:t>ADATVÉDELMI INCIDENS</a:t>
            </a:r>
          </a:p>
          <a:p>
            <a:r>
              <a:rPr lang="hu-HU" dirty="0"/>
              <a:t>A biztonság olyan sérülése, amely a továbbított, tárolt vagy más módon kezelt személyes adatok véletlen vagy jogellenes megsemmisítését, elvesztését, megváltoztatását, jogosulatlan közlését vagy az azokhoz való jogosulatlan hozzáférést eredményezi.</a:t>
            </a:r>
          </a:p>
          <a:p>
            <a:r>
              <a:rPr lang="hu-HU" dirty="0"/>
              <a:t>Az adatbiztonság sérül.</a:t>
            </a:r>
          </a:p>
          <a:p>
            <a:r>
              <a:rPr lang="hu-HU" dirty="0"/>
              <a:t>Megelőző (szervezési és technikai intézkedéseket)  lépéseket kell tennie az adatkezelőnek/ adatfeldolgozónak.</a:t>
            </a:r>
          </a:p>
          <a:p>
            <a:r>
              <a:rPr lang="hu-HU" dirty="0"/>
              <a:t>Mi lehet adatvédelmi incidens?</a:t>
            </a:r>
          </a:p>
          <a:p>
            <a:pPr lvl="1"/>
            <a:r>
              <a:rPr lang="hu-HU" dirty="0" err="1"/>
              <a:t>Hackelés</a:t>
            </a:r>
            <a:endParaRPr lang="hu-HU" dirty="0"/>
          </a:p>
          <a:p>
            <a:pPr lvl="1"/>
            <a:r>
              <a:rPr lang="hu-HU" dirty="0"/>
              <a:t>Véletlen kikerülés ( kör e-mailben megy ki a személyes adat véletlenül)</a:t>
            </a:r>
          </a:p>
          <a:p>
            <a:pPr lvl="1"/>
            <a:r>
              <a:rPr lang="hu-HU" dirty="0"/>
              <a:t>Ellopják a laptopot</a:t>
            </a:r>
          </a:p>
          <a:p>
            <a:pPr lvl="1"/>
            <a:r>
              <a:rPr lang="hu-HU" dirty="0"/>
              <a:t>Elhagyjuk a szerződést</a:t>
            </a:r>
          </a:p>
          <a:p>
            <a:pPr marL="471487" lvl="1" indent="0">
              <a:buNone/>
            </a:pPr>
            <a:endParaRPr lang="hu-HU" dirty="0"/>
          </a:p>
        </p:txBody>
      </p:sp>
      <p:sp>
        <p:nvSpPr>
          <p:cNvPr id="4" name="Dia számának helye 3">
            <a:extLst>
              <a:ext uri="{FF2B5EF4-FFF2-40B4-BE49-F238E27FC236}">
                <a16:creationId xmlns:a16="http://schemas.microsoft.com/office/drawing/2014/main" xmlns="" id="{E7E27BEF-D486-48FA-AEFF-12891A13189C}"/>
              </a:ext>
            </a:extLst>
          </p:cNvPr>
          <p:cNvSpPr>
            <a:spLocks noGrp="1"/>
          </p:cNvSpPr>
          <p:nvPr>
            <p:ph type="sldNum" sz="quarter" idx="12"/>
          </p:nvPr>
        </p:nvSpPr>
        <p:spPr/>
        <p:txBody>
          <a:bodyPr/>
          <a:lstStyle/>
          <a:p>
            <a:fld id="{E0FCC051-BD49-400F-8C51-EBB76F35BE8C}" type="slidenum">
              <a:rPr lang="hu-HU" smtClean="0"/>
              <a:pPr/>
              <a:t>17</a:t>
            </a:fld>
            <a:endParaRPr lang="hu-HU" dirty="0"/>
          </a:p>
        </p:txBody>
      </p:sp>
    </p:spTree>
    <p:extLst>
      <p:ext uri="{BB962C8B-B14F-4D97-AF65-F5344CB8AC3E}">
        <p14:creationId xmlns:p14="http://schemas.microsoft.com/office/powerpoint/2010/main" val="361581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1E9A563E-102B-45D2-86E2-625C396D80E7}"/>
              </a:ext>
            </a:extLst>
          </p:cNvPr>
          <p:cNvSpPr>
            <a:spLocks noGrp="1"/>
          </p:cNvSpPr>
          <p:nvPr>
            <p:ph idx="1"/>
          </p:nvPr>
        </p:nvSpPr>
        <p:spPr/>
        <p:txBody>
          <a:bodyPr/>
          <a:lstStyle/>
          <a:p>
            <a:pPr marL="0" indent="0">
              <a:buNone/>
            </a:pPr>
            <a:r>
              <a:rPr lang="hu-HU" dirty="0"/>
              <a:t>Mi a teendő adatvédelmi incidensnél?</a:t>
            </a:r>
          </a:p>
          <a:p>
            <a:pPr marL="0" indent="0">
              <a:buNone/>
            </a:pPr>
            <a:endParaRPr lang="hu-HU" dirty="0"/>
          </a:p>
          <a:p>
            <a:pPr lvl="1"/>
            <a:r>
              <a:rPr lang="hu-HU" dirty="0"/>
              <a:t>Felismerés, észlelés fontossága</a:t>
            </a:r>
          </a:p>
          <a:p>
            <a:pPr lvl="1"/>
            <a:endParaRPr lang="hu-HU" dirty="0"/>
          </a:p>
          <a:p>
            <a:pPr lvl="1"/>
            <a:r>
              <a:rPr lang="hu-HU" dirty="0"/>
              <a:t>72 órán belül bejelentés a NAIH-hoz, kivéve, ha nem jár kockázattal a természetes személyek jogaira</a:t>
            </a:r>
          </a:p>
          <a:p>
            <a:pPr marL="471487" lvl="1" indent="0">
              <a:buNone/>
            </a:pPr>
            <a:endParaRPr lang="hu-HU" dirty="0"/>
          </a:p>
          <a:p>
            <a:pPr lvl="1"/>
            <a:r>
              <a:rPr lang="hu-HU" dirty="0"/>
              <a:t>Felderíteni az okokat, kockázatelemzés</a:t>
            </a:r>
          </a:p>
          <a:p>
            <a:pPr marL="471487" lvl="1" indent="0">
              <a:buNone/>
            </a:pPr>
            <a:endParaRPr lang="hu-HU" dirty="0"/>
          </a:p>
          <a:p>
            <a:pPr lvl="1"/>
            <a:r>
              <a:rPr lang="hu-HU" dirty="0"/>
              <a:t>Az adatfeldolgozó </a:t>
            </a:r>
            <a:r>
              <a:rPr lang="hu-HU" dirty="0" err="1"/>
              <a:t>haladéktatalanul</a:t>
            </a:r>
            <a:r>
              <a:rPr lang="hu-HU" dirty="0"/>
              <a:t> jelenti az adatkezelőnek az esetet</a:t>
            </a:r>
          </a:p>
          <a:p>
            <a:pPr marL="471487" lvl="1" indent="0">
              <a:buNone/>
            </a:pPr>
            <a:endParaRPr lang="hu-HU" dirty="0"/>
          </a:p>
        </p:txBody>
      </p:sp>
      <p:sp>
        <p:nvSpPr>
          <p:cNvPr id="4" name="Dia számának helye 3">
            <a:extLst>
              <a:ext uri="{FF2B5EF4-FFF2-40B4-BE49-F238E27FC236}">
                <a16:creationId xmlns:a16="http://schemas.microsoft.com/office/drawing/2014/main" xmlns="" id="{4CE6F546-38B4-4168-AD9D-BE2A5DB46427}"/>
              </a:ext>
            </a:extLst>
          </p:cNvPr>
          <p:cNvSpPr>
            <a:spLocks noGrp="1"/>
          </p:cNvSpPr>
          <p:nvPr>
            <p:ph type="sldNum" sz="quarter" idx="12"/>
          </p:nvPr>
        </p:nvSpPr>
        <p:spPr/>
        <p:txBody>
          <a:bodyPr/>
          <a:lstStyle/>
          <a:p>
            <a:fld id="{E0FCC051-BD49-400F-8C51-EBB76F35BE8C}" type="slidenum">
              <a:rPr lang="hu-HU" smtClean="0"/>
              <a:pPr/>
              <a:t>18</a:t>
            </a:fld>
            <a:endParaRPr lang="hu-HU" dirty="0"/>
          </a:p>
        </p:txBody>
      </p:sp>
    </p:spTree>
    <p:extLst>
      <p:ext uri="{BB962C8B-B14F-4D97-AF65-F5344CB8AC3E}">
        <p14:creationId xmlns:p14="http://schemas.microsoft.com/office/powerpoint/2010/main" val="317564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a:extLst>
              <a:ext uri="{FF2B5EF4-FFF2-40B4-BE49-F238E27FC236}">
                <a16:creationId xmlns:a16="http://schemas.microsoft.com/office/drawing/2014/main" xmlns="" id="{B485A281-2447-42CC-8A0E-4401220B17BC}"/>
              </a:ext>
            </a:extLst>
          </p:cNvPr>
          <p:cNvSpPr>
            <a:spLocks noGrp="1"/>
          </p:cNvSpPr>
          <p:nvPr>
            <p:ph type="sldNum" sz="quarter" idx="12"/>
          </p:nvPr>
        </p:nvSpPr>
        <p:spPr/>
        <p:txBody>
          <a:bodyPr/>
          <a:lstStyle/>
          <a:p>
            <a:fld id="{74E898C6-E14B-4561-9DD3-C4C9DD3B163D}" type="slidenum">
              <a:rPr lang="hu-HU" smtClean="0"/>
              <a:pPr/>
              <a:t>19</a:t>
            </a:fld>
            <a:endParaRPr lang="hu-HU" dirty="0"/>
          </a:p>
        </p:txBody>
      </p:sp>
      <p:pic>
        <p:nvPicPr>
          <p:cNvPr id="3" name="Kép 2">
            <a:extLst>
              <a:ext uri="{FF2B5EF4-FFF2-40B4-BE49-F238E27FC236}">
                <a16:creationId xmlns:a16="http://schemas.microsoft.com/office/drawing/2014/main" xmlns="" id="{0A51EAD6-34E1-4DF3-A600-05CAC2A7E605}"/>
              </a:ext>
            </a:extLst>
          </p:cNvPr>
          <p:cNvPicPr>
            <a:picLocks noChangeAspect="1"/>
          </p:cNvPicPr>
          <p:nvPr/>
        </p:nvPicPr>
        <p:blipFill>
          <a:blip r:embed="rId2"/>
          <a:stretch>
            <a:fillRect/>
          </a:stretch>
        </p:blipFill>
        <p:spPr>
          <a:xfrm>
            <a:off x="620785" y="1057013"/>
            <a:ext cx="7913615" cy="5058561"/>
          </a:xfrm>
          <a:prstGeom prst="rect">
            <a:avLst/>
          </a:prstGeom>
        </p:spPr>
      </p:pic>
    </p:spTree>
    <p:extLst>
      <p:ext uri="{BB962C8B-B14F-4D97-AF65-F5344CB8AC3E}">
        <p14:creationId xmlns:p14="http://schemas.microsoft.com/office/powerpoint/2010/main" val="171243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9A06E5E8-6468-4E67-8C0E-F7692D5582F3}"/>
              </a:ext>
            </a:extLst>
          </p:cNvPr>
          <p:cNvSpPr>
            <a:spLocks noGrp="1"/>
          </p:cNvSpPr>
          <p:nvPr>
            <p:ph type="title"/>
          </p:nvPr>
        </p:nvSpPr>
        <p:spPr/>
        <p:txBody>
          <a:bodyPr/>
          <a:lstStyle/>
          <a:p>
            <a:endParaRPr lang="hu-HU"/>
          </a:p>
        </p:txBody>
      </p:sp>
      <p:pic>
        <p:nvPicPr>
          <p:cNvPr id="5" name="Tartalom helye 4">
            <a:extLst>
              <a:ext uri="{FF2B5EF4-FFF2-40B4-BE49-F238E27FC236}">
                <a16:creationId xmlns:a16="http://schemas.microsoft.com/office/drawing/2014/main" xmlns="" id="{71BDA777-98D3-4EAC-87A1-F927CA6A1E79}"/>
              </a:ext>
            </a:extLst>
          </p:cNvPr>
          <p:cNvPicPr>
            <a:picLocks noGrp="1" noChangeAspect="1"/>
          </p:cNvPicPr>
          <p:nvPr>
            <p:ph idx="1"/>
          </p:nvPr>
        </p:nvPicPr>
        <p:blipFill>
          <a:blip r:embed="rId2"/>
          <a:stretch>
            <a:fillRect/>
          </a:stretch>
        </p:blipFill>
        <p:spPr>
          <a:xfrm>
            <a:off x="407121" y="304800"/>
            <a:ext cx="8577488" cy="5827552"/>
          </a:xfrm>
          <a:prstGeom prst="rect">
            <a:avLst/>
          </a:prstGeom>
        </p:spPr>
      </p:pic>
      <p:sp>
        <p:nvSpPr>
          <p:cNvPr id="4" name="Dia számának helye 3">
            <a:extLst>
              <a:ext uri="{FF2B5EF4-FFF2-40B4-BE49-F238E27FC236}">
                <a16:creationId xmlns:a16="http://schemas.microsoft.com/office/drawing/2014/main" xmlns="" id="{D2FDE9BA-6A06-402E-A03A-BA22201A7E13}"/>
              </a:ext>
            </a:extLst>
          </p:cNvPr>
          <p:cNvSpPr>
            <a:spLocks noGrp="1"/>
          </p:cNvSpPr>
          <p:nvPr>
            <p:ph type="sldNum" sz="quarter" idx="12"/>
          </p:nvPr>
        </p:nvSpPr>
        <p:spPr/>
        <p:txBody>
          <a:bodyPr/>
          <a:lstStyle/>
          <a:p>
            <a:fld id="{E0FCC051-BD49-400F-8C51-EBB76F35BE8C}" type="slidenum">
              <a:rPr lang="hu-HU" smtClean="0"/>
              <a:pPr/>
              <a:t>2</a:t>
            </a:fld>
            <a:endParaRPr lang="hu-HU" dirty="0"/>
          </a:p>
        </p:txBody>
      </p:sp>
    </p:spTree>
    <p:extLst>
      <p:ext uri="{BB962C8B-B14F-4D97-AF65-F5344CB8AC3E}">
        <p14:creationId xmlns:p14="http://schemas.microsoft.com/office/powerpoint/2010/main" val="183336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a:extLst>
              <a:ext uri="{FF2B5EF4-FFF2-40B4-BE49-F238E27FC236}">
                <a16:creationId xmlns:a16="http://schemas.microsoft.com/office/drawing/2014/main" xmlns="" id="{1D9B8574-D3C7-4B59-B637-7ED0AC4B82F0}"/>
              </a:ext>
            </a:extLst>
          </p:cNvPr>
          <p:cNvSpPr>
            <a:spLocks noGrp="1"/>
          </p:cNvSpPr>
          <p:nvPr>
            <p:ph type="sldNum" sz="quarter" idx="12"/>
          </p:nvPr>
        </p:nvSpPr>
        <p:spPr/>
        <p:txBody>
          <a:bodyPr/>
          <a:lstStyle/>
          <a:p>
            <a:fld id="{74E898C6-E14B-4561-9DD3-C4C9DD3B163D}" type="slidenum">
              <a:rPr lang="hu-HU" smtClean="0"/>
              <a:pPr/>
              <a:t>20</a:t>
            </a:fld>
            <a:endParaRPr lang="hu-HU" dirty="0"/>
          </a:p>
        </p:txBody>
      </p:sp>
      <p:pic>
        <p:nvPicPr>
          <p:cNvPr id="3" name="Kép 2">
            <a:extLst>
              <a:ext uri="{FF2B5EF4-FFF2-40B4-BE49-F238E27FC236}">
                <a16:creationId xmlns:a16="http://schemas.microsoft.com/office/drawing/2014/main" xmlns="" id="{FA2EEA46-3260-4DDE-A6CA-CA3A78C01FA5}"/>
              </a:ext>
            </a:extLst>
          </p:cNvPr>
          <p:cNvPicPr>
            <a:picLocks noChangeAspect="1"/>
          </p:cNvPicPr>
          <p:nvPr/>
        </p:nvPicPr>
        <p:blipFill>
          <a:blip r:embed="rId2"/>
          <a:stretch>
            <a:fillRect/>
          </a:stretch>
        </p:blipFill>
        <p:spPr>
          <a:xfrm>
            <a:off x="609600" y="680523"/>
            <a:ext cx="7924800" cy="6177477"/>
          </a:xfrm>
          <a:prstGeom prst="rect">
            <a:avLst/>
          </a:prstGeom>
        </p:spPr>
      </p:pic>
    </p:spTree>
    <p:extLst>
      <p:ext uri="{BB962C8B-B14F-4D97-AF65-F5344CB8AC3E}">
        <p14:creationId xmlns:p14="http://schemas.microsoft.com/office/powerpoint/2010/main" val="545861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a:extLst>
              <a:ext uri="{FF2B5EF4-FFF2-40B4-BE49-F238E27FC236}">
                <a16:creationId xmlns:a16="http://schemas.microsoft.com/office/drawing/2014/main" xmlns="" id="{56CB9157-FA26-4B1C-8113-01BAA8F0F1D6}"/>
              </a:ext>
            </a:extLst>
          </p:cNvPr>
          <p:cNvSpPr>
            <a:spLocks noGrp="1"/>
          </p:cNvSpPr>
          <p:nvPr>
            <p:ph idx="1"/>
          </p:nvPr>
        </p:nvSpPr>
        <p:spPr/>
        <p:txBody>
          <a:bodyPr/>
          <a:lstStyle/>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r>
              <a:rPr lang="hu-HU" dirty="0"/>
              <a:t>KÉRDÉSEK?</a:t>
            </a:r>
          </a:p>
        </p:txBody>
      </p:sp>
      <p:sp>
        <p:nvSpPr>
          <p:cNvPr id="2" name="Dia számának helye 1">
            <a:extLst>
              <a:ext uri="{FF2B5EF4-FFF2-40B4-BE49-F238E27FC236}">
                <a16:creationId xmlns:a16="http://schemas.microsoft.com/office/drawing/2014/main" xmlns="" id="{5FF55459-6E88-477C-985F-E3ABA730AD47}"/>
              </a:ext>
            </a:extLst>
          </p:cNvPr>
          <p:cNvSpPr>
            <a:spLocks noGrp="1"/>
          </p:cNvSpPr>
          <p:nvPr>
            <p:ph type="sldNum" sz="quarter" idx="12"/>
          </p:nvPr>
        </p:nvSpPr>
        <p:spPr/>
        <p:txBody>
          <a:bodyPr/>
          <a:lstStyle/>
          <a:p>
            <a:fld id="{74E898C6-E14B-4561-9DD3-C4C9DD3B163D}" type="slidenum">
              <a:rPr lang="hu-HU" smtClean="0"/>
              <a:pPr/>
              <a:t>21</a:t>
            </a:fld>
            <a:endParaRPr lang="hu-HU" dirty="0"/>
          </a:p>
        </p:txBody>
      </p:sp>
    </p:spTree>
    <p:extLst>
      <p:ext uri="{BB962C8B-B14F-4D97-AF65-F5344CB8AC3E}">
        <p14:creationId xmlns:p14="http://schemas.microsoft.com/office/powerpoint/2010/main" val="3779125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Kalkulátor (Pénznavigátor) és működése</a:t>
            </a:r>
            <a:endParaRPr lang="hu-HU" dirty="0"/>
          </a:p>
        </p:txBody>
      </p:sp>
      <p:sp>
        <p:nvSpPr>
          <p:cNvPr id="4" name="Dia számának helye 3"/>
          <p:cNvSpPr>
            <a:spLocks noGrp="1"/>
          </p:cNvSpPr>
          <p:nvPr>
            <p:ph type="sldNum" sz="quarter" idx="12"/>
          </p:nvPr>
        </p:nvSpPr>
        <p:spPr/>
        <p:txBody>
          <a:bodyPr/>
          <a:lstStyle/>
          <a:p>
            <a:fld id="{E0FCC051-BD49-400F-8C51-EBB76F35BE8C}" type="slidenum">
              <a:rPr lang="hu-HU" smtClean="0"/>
              <a:pPr/>
              <a:t>22</a:t>
            </a:fld>
            <a:endParaRPr lang="hu-HU" dirty="0"/>
          </a:p>
        </p:txBody>
      </p:sp>
      <p:sp>
        <p:nvSpPr>
          <p:cNvPr id="3" name="Tartalom helye 2"/>
          <p:cNvSpPr>
            <a:spLocks noGrp="1"/>
          </p:cNvSpPr>
          <p:nvPr>
            <p:ph idx="4294967295"/>
          </p:nvPr>
        </p:nvSpPr>
        <p:spPr>
          <a:xfrm>
            <a:off x="0" y="1341438"/>
            <a:ext cx="8001000" cy="4267200"/>
          </a:xfrm>
        </p:spPr>
        <p:txBody>
          <a:bodyPr/>
          <a:lstStyle/>
          <a:p>
            <a:r>
              <a:rPr lang="hu-HU" sz="2800" dirty="0" smtClean="0"/>
              <a:t>A következő </a:t>
            </a:r>
            <a:r>
              <a:rPr lang="hu-HU" sz="2800" dirty="0"/>
              <a:t>szöveg jelenik meg a portálokon, ha egy partner belép.</a:t>
            </a:r>
          </a:p>
          <a:p>
            <a:r>
              <a:rPr lang="hu-HU" sz="2800" dirty="0"/>
              <a:t>Az elfogadom gombra kell klikkelnie, és akkor többet nem jelenik meg.</a:t>
            </a:r>
          </a:p>
          <a:p>
            <a:endParaRPr lang="hu-HU" sz="2800" dirty="0"/>
          </a:p>
        </p:txBody>
      </p:sp>
    </p:spTree>
    <p:extLst>
      <p:ext uri="{BB962C8B-B14F-4D97-AF65-F5344CB8AC3E}">
        <p14:creationId xmlns:p14="http://schemas.microsoft.com/office/powerpoint/2010/main" val="1495518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E0FCC051-BD49-400F-8C51-EBB76F35BE8C}" type="slidenum">
              <a:rPr lang="hu-HU" smtClean="0"/>
              <a:pPr/>
              <a:t>23</a:t>
            </a:fld>
            <a:endParaRPr lang="hu-HU" dirty="0"/>
          </a:p>
        </p:txBody>
      </p:sp>
      <p:pic>
        <p:nvPicPr>
          <p:cNvPr id="1026" name="Kép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670" y="1232471"/>
            <a:ext cx="7631098" cy="501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12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a:t>Így néz ki az </a:t>
            </a:r>
            <a:r>
              <a:rPr lang="hu-HU" dirty="0" err="1"/>
              <a:t>összbanki</a:t>
            </a:r>
            <a:r>
              <a:rPr lang="hu-HU" dirty="0"/>
              <a:t> kalkulátor induló felülete:</a:t>
            </a:r>
            <a:br>
              <a:rPr lang="hu-HU" dirty="0"/>
            </a:br>
            <a:endParaRPr lang="hu-HU" dirty="0"/>
          </a:p>
        </p:txBody>
      </p:sp>
      <p:sp>
        <p:nvSpPr>
          <p:cNvPr id="4" name="Dia számának helye 3"/>
          <p:cNvSpPr>
            <a:spLocks noGrp="1"/>
          </p:cNvSpPr>
          <p:nvPr>
            <p:ph type="sldNum" sz="quarter" idx="12"/>
          </p:nvPr>
        </p:nvSpPr>
        <p:spPr/>
        <p:txBody>
          <a:bodyPr/>
          <a:lstStyle/>
          <a:p>
            <a:fld id="{E0FCC051-BD49-400F-8C51-EBB76F35BE8C}" type="slidenum">
              <a:rPr lang="hu-HU" smtClean="0"/>
              <a:pPr/>
              <a:t>24</a:t>
            </a:fld>
            <a:endParaRPr lang="hu-HU" dirty="0"/>
          </a:p>
        </p:txBody>
      </p:sp>
      <p:pic>
        <p:nvPicPr>
          <p:cNvPr id="2050" name="Kép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03" y="1178354"/>
            <a:ext cx="8873544" cy="25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zövegdoboz 5"/>
          <p:cNvSpPr txBox="1"/>
          <p:nvPr/>
        </p:nvSpPr>
        <p:spPr>
          <a:xfrm>
            <a:off x="573801" y="5190186"/>
            <a:ext cx="8299743" cy="1046440"/>
          </a:xfrm>
          <a:prstGeom prst="rect">
            <a:avLst/>
          </a:prstGeom>
          <a:noFill/>
        </p:spPr>
        <p:txBody>
          <a:bodyPr wrap="square" rtlCol="0">
            <a:spAutoFit/>
          </a:bodyPr>
          <a:lstStyle/>
          <a:p>
            <a:r>
              <a:rPr lang="hu-HU" sz="2400" dirty="0"/>
              <a:t>itt kell </a:t>
            </a:r>
            <a:r>
              <a:rPr lang="hu-HU" sz="2400" dirty="0" smtClean="0"/>
              <a:t>eldönteni, </a:t>
            </a:r>
            <a:r>
              <a:rPr lang="hu-HU" sz="2400" dirty="0"/>
              <a:t>hogy csak </a:t>
            </a:r>
            <a:r>
              <a:rPr lang="hu-HU" sz="2400" dirty="0" smtClean="0"/>
              <a:t>teszteltek, </a:t>
            </a:r>
            <a:r>
              <a:rPr lang="hu-HU" sz="2400" dirty="0"/>
              <a:t>vagy ajánlatot </a:t>
            </a:r>
            <a:r>
              <a:rPr lang="hu-HU" sz="2400" dirty="0" smtClean="0"/>
              <a:t>szeretnétek készíteni </a:t>
            </a:r>
            <a:r>
              <a:rPr lang="hu-HU" sz="2400" dirty="0"/>
              <a:t>és akkor megy a rendszerlevél.</a:t>
            </a:r>
          </a:p>
          <a:p>
            <a:endParaRPr lang="hu-HU" dirty="0"/>
          </a:p>
        </p:txBody>
      </p:sp>
    </p:spTree>
    <p:extLst>
      <p:ext uri="{BB962C8B-B14F-4D97-AF65-F5344CB8AC3E}">
        <p14:creationId xmlns:p14="http://schemas.microsoft.com/office/powerpoint/2010/main" val="887942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hu-HU" dirty="0" smtClean="0"/>
              <a:t>Rendszerlevél MINTA</a:t>
            </a:r>
            <a:r>
              <a:rPr lang="hu-HU" dirty="0"/>
              <a:t/>
            </a:r>
            <a:br>
              <a:rPr lang="hu-HU" dirty="0"/>
            </a:br>
            <a:endParaRPr lang="hu-HU" dirty="0"/>
          </a:p>
        </p:txBody>
      </p:sp>
      <p:sp>
        <p:nvSpPr>
          <p:cNvPr id="4" name="Dia számának helye 3"/>
          <p:cNvSpPr>
            <a:spLocks noGrp="1"/>
          </p:cNvSpPr>
          <p:nvPr>
            <p:ph type="sldNum" sz="quarter" idx="12"/>
          </p:nvPr>
        </p:nvSpPr>
        <p:spPr/>
        <p:txBody>
          <a:bodyPr/>
          <a:lstStyle/>
          <a:p>
            <a:fld id="{E0FCC051-BD49-400F-8C51-EBB76F35BE8C}" type="slidenum">
              <a:rPr lang="hu-HU" smtClean="0"/>
              <a:pPr/>
              <a:t>25</a:t>
            </a:fld>
            <a:endParaRPr lang="hu-HU" dirty="0"/>
          </a:p>
        </p:txBody>
      </p:sp>
      <p:sp>
        <p:nvSpPr>
          <p:cNvPr id="7" name="Téglalap 6"/>
          <p:cNvSpPr/>
          <p:nvPr/>
        </p:nvSpPr>
        <p:spPr>
          <a:xfrm>
            <a:off x="785611" y="2090172"/>
            <a:ext cx="7534141" cy="3785652"/>
          </a:xfrm>
          <a:prstGeom prst="rect">
            <a:avLst/>
          </a:prstGeom>
        </p:spPr>
        <p:txBody>
          <a:bodyPr wrap="square">
            <a:spAutoFit/>
          </a:bodyPr>
          <a:lstStyle/>
          <a:p>
            <a:pPr>
              <a:spcAft>
                <a:spcPts val="0"/>
              </a:spcAft>
            </a:pPr>
            <a:r>
              <a:rPr lang="hu-HU"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Tisztelt Ügyfelünk!</a:t>
            </a:r>
            <a:endParaRPr lang="hu-HU"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Köszönjük, hogy pénzügyei intézéséhez a HC Központ Kft-t választotta!</a:t>
            </a:r>
            <a:endParaRPr lang="hu-HU"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Az Ön igényeinek megfelelő ajánlat megküldése előtt szeretnénk felhívni a figyelmét a tevékenységünkkel és az adatkezelésünkkel kapcsolatos tájékoztatóinkra, amelyek az alábbi linkre kattintva megtekinthetők és letölthetők:</a:t>
            </a:r>
            <a:endParaRPr lang="hu-HU"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Üzletszabályzat</a:t>
            </a:r>
          </a:p>
          <a:p>
            <a:pPr>
              <a:spcAft>
                <a:spcPts val="0"/>
              </a:spcAft>
            </a:pPr>
            <a:r>
              <a:rPr lang="hu-HU"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NGM Ügyfél tájékoztató</a:t>
            </a:r>
          </a:p>
          <a:p>
            <a:pPr>
              <a:spcAft>
                <a:spcPts val="0"/>
              </a:spcAft>
            </a:pPr>
            <a:r>
              <a:rPr lang="hu-HU"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Adatkezelési tájékoztató</a:t>
            </a:r>
          </a:p>
          <a:p>
            <a:pPr>
              <a:spcAft>
                <a:spcPts val="0"/>
              </a:spcAft>
            </a:pPr>
            <a:r>
              <a:rPr lang="hu-HU"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endParaRPr lang="hu-HU"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Üdvözlettel: Partner neve kerül ide, és a HC Központ</a:t>
            </a:r>
            <a:r>
              <a:rPr lang="hu-HU" dirty="0">
                <a:solidFill>
                  <a:srgbClr val="1F497D"/>
                </a:solidFill>
                <a:latin typeface="Calibri" panose="020F0502020204030204" pitchFamily="34" charset="0"/>
                <a:ea typeface="Calibri" panose="020F0502020204030204" pitchFamily="34" charset="0"/>
                <a:cs typeface="Times New Roman" panose="02020603050405020304" pitchFamily="18" charset="0"/>
              </a:rPr>
              <a:t>.</a:t>
            </a:r>
            <a:endParaRPr lang="hu-H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2637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Amire szükség van, mindenképpen:</a:t>
            </a:r>
            <a:endParaRPr lang="hu-HU" dirty="0"/>
          </a:p>
        </p:txBody>
      </p:sp>
      <p:sp>
        <p:nvSpPr>
          <p:cNvPr id="3" name="Tartalom helye 2"/>
          <p:cNvSpPr>
            <a:spLocks noGrp="1"/>
          </p:cNvSpPr>
          <p:nvPr>
            <p:ph idx="1"/>
          </p:nvPr>
        </p:nvSpPr>
        <p:spPr/>
        <p:txBody>
          <a:bodyPr/>
          <a:lstStyle/>
          <a:p>
            <a:r>
              <a:rPr lang="hu-HU" sz="2000" dirty="0" smtClean="0"/>
              <a:t>Adatkezelési tájékoztató</a:t>
            </a:r>
          </a:p>
          <a:p>
            <a:r>
              <a:rPr lang="hu-HU" sz="2000" dirty="0" smtClean="0"/>
              <a:t>Írásbeli ügyfél tájékoztató</a:t>
            </a:r>
          </a:p>
          <a:p>
            <a:r>
              <a:rPr lang="hu-HU" sz="2000" dirty="0" smtClean="0"/>
              <a:t>Szóbeli ügyfél tájékoztató</a:t>
            </a:r>
          </a:p>
          <a:p>
            <a:r>
              <a:rPr lang="hu-HU" sz="2000" dirty="0" smtClean="0"/>
              <a:t>LTP nyilatkozat (ha van)</a:t>
            </a:r>
            <a:endParaRPr lang="hu-HU" sz="2000" dirty="0"/>
          </a:p>
        </p:txBody>
      </p:sp>
      <p:sp>
        <p:nvSpPr>
          <p:cNvPr id="4" name="Dia számának helye 3"/>
          <p:cNvSpPr>
            <a:spLocks noGrp="1"/>
          </p:cNvSpPr>
          <p:nvPr>
            <p:ph type="sldNum" sz="quarter" idx="12"/>
          </p:nvPr>
        </p:nvSpPr>
        <p:spPr/>
        <p:txBody>
          <a:bodyPr/>
          <a:lstStyle/>
          <a:p>
            <a:fld id="{E0FCC051-BD49-400F-8C51-EBB76F35BE8C}" type="slidenum">
              <a:rPr lang="hu-HU" smtClean="0"/>
              <a:pPr/>
              <a:t>26</a:t>
            </a:fld>
            <a:endParaRPr lang="hu-HU" dirty="0"/>
          </a:p>
        </p:txBody>
      </p:sp>
    </p:spTree>
    <p:extLst>
      <p:ext uri="{BB962C8B-B14F-4D97-AF65-F5344CB8AC3E}">
        <p14:creationId xmlns:p14="http://schemas.microsoft.com/office/powerpoint/2010/main" val="161203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dirty="0" smtClean="0"/>
              <a:t>Adatkezelési nyilatkozat X!</a:t>
            </a:r>
            <a:endParaRPr lang="hu-HU" dirty="0"/>
          </a:p>
        </p:txBody>
      </p:sp>
      <p:sp>
        <p:nvSpPr>
          <p:cNvPr id="4" name="Dia számának helye 3"/>
          <p:cNvSpPr>
            <a:spLocks noGrp="1"/>
          </p:cNvSpPr>
          <p:nvPr>
            <p:ph type="sldNum" sz="quarter" idx="12"/>
          </p:nvPr>
        </p:nvSpPr>
        <p:spPr/>
        <p:txBody>
          <a:bodyPr/>
          <a:lstStyle/>
          <a:p>
            <a:fld id="{E0FCC051-BD49-400F-8C51-EBB76F35BE8C}" type="slidenum">
              <a:rPr lang="hu-HU" smtClean="0"/>
              <a:pPr/>
              <a:t>27</a:t>
            </a:fld>
            <a:endParaRPr lang="hu-HU" dirty="0"/>
          </a:p>
        </p:txBody>
      </p:sp>
      <p:sp>
        <p:nvSpPr>
          <p:cNvPr id="6" name="Téglalap 5"/>
          <p:cNvSpPr/>
          <p:nvPr/>
        </p:nvSpPr>
        <p:spPr>
          <a:xfrm>
            <a:off x="759854" y="1571223"/>
            <a:ext cx="7972022" cy="1712135"/>
          </a:xfrm>
          <a:prstGeom prst="rect">
            <a:avLst/>
          </a:prstGeom>
        </p:spPr>
        <p:txBody>
          <a:bodyPr wrap="square">
            <a:spAutoFit/>
          </a:bodyPr>
          <a:lstStyle/>
          <a:p>
            <a:pPr algn="just">
              <a:lnSpc>
                <a:spcPts val="1105"/>
              </a:lnSpc>
              <a:spcAft>
                <a:spcPts val="0"/>
              </a:spcAft>
            </a:pPr>
            <a:r>
              <a:rPr lang="hu-HU" dirty="0">
                <a:latin typeface="Calibri Light" panose="020F0302020204030204" pitchFamily="34" charset="0"/>
                <a:ea typeface="Calibri" panose="020F0502020204030204" pitchFamily="34" charset="0"/>
                <a:cs typeface="Calibri Light" panose="020F0302020204030204" pitchFamily="34" charset="0"/>
              </a:rPr>
              <a:t>Alulírott nyilatkozom, hogy az Adatkezelési tájékoztatót elolvastam.</a:t>
            </a:r>
            <a:endParaRPr lang="hu-HU"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hu-HU" sz="5400" dirty="0">
                <a:latin typeface="Calibri Light" panose="020F0302020204030204" pitchFamily="34" charset="0"/>
                <a:ea typeface="Calibri" panose="020F0502020204030204" pitchFamily="34" charset="0"/>
                <a:cs typeface="Calibri Light" panose="020F0302020204030204" pitchFamily="34" charset="0"/>
              </a:rPr>
              <a:t>□</a:t>
            </a:r>
            <a:r>
              <a:rPr lang="hu-HU" dirty="0">
                <a:latin typeface="Calibri Light" panose="020F0302020204030204" pitchFamily="34" charset="0"/>
                <a:ea typeface="Calibri" panose="020F0502020204030204" pitchFamily="34" charset="0"/>
                <a:cs typeface="Calibri Light" panose="020F0302020204030204" pitchFamily="34" charset="0"/>
              </a:rPr>
              <a:t>Hozzájárulok, hogy az Ügynök az adataimat a jelen adatkezelési tájékoztató 2.4. és 2.5. soraiban rögzített célokból (direkt marketing célú felhasználás, piackutatás, piaci elemzések, statisztikák készítése) kezelje.</a:t>
            </a:r>
            <a:endParaRPr lang="hu-HU"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ts val="1105"/>
              </a:lnSpc>
              <a:spcAft>
                <a:spcPts val="0"/>
              </a:spcAft>
            </a:pPr>
            <a:r>
              <a:rPr lang="hu-HU" dirty="0">
                <a:latin typeface="Calibri Light" panose="020F0302020204030204" pitchFamily="34" charset="0"/>
                <a:ea typeface="Calibri" panose="020F0502020204030204" pitchFamily="34" charset="0"/>
                <a:cs typeface="Calibri Light" panose="020F0302020204030204" pitchFamily="34" charset="0"/>
              </a:rPr>
              <a:t> </a:t>
            </a:r>
            <a:endParaRPr lang="hu-HU" sz="18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u-HU" dirty="0">
                <a:latin typeface="Calibri Light" panose="020F0302020204030204" pitchFamily="34" charset="0"/>
                <a:ea typeface="Calibri" panose="020F0502020204030204" pitchFamily="34" charset="0"/>
                <a:cs typeface="Calibri Light" panose="020F0302020204030204" pitchFamily="34" charset="0"/>
              </a:rPr>
              <a:t>Dátum:…………………….</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844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7F428C7E-F947-4EEE-A3DB-B0D1C291CB3A}"/>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xmlns="" id="{AE693434-2165-4585-AA6A-CCE9D40457BD}"/>
              </a:ext>
            </a:extLst>
          </p:cNvPr>
          <p:cNvSpPr>
            <a:spLocks noGrp="1"/>
          </p:cNvSpPr>
          <p:nvPr>
            <p:ph idx="1"/>
          </p:nvPr>
        </p:nvSpPr>
        <p:spPr/>
        <p:txBody>
          <a:bodyPr/>
          <a:lstStyle/>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endParaRPr lang="hu-HU" dirty="0"/>
          </a:p>
          <a:p>
            <a:pPr marL="0" indent="0" algn="ctr">
              <a:buNone/>
            </a:pPr>
            <a:r>
              <a:rPr lang="hu-HU" sz="3600" dirty="0"/>
              <a:t>KÖSZÖNÖM A FIGYELMET!</a:t>
            </a:r>
          </a:p>
        </p:txBody>
      </p:sp>
      <p:sp>
        <p:nvSpPr>
          <p:cNvPr id="4" name="Dia számának helye 3">
            <a:extLst>
              <a:ext uri="{FF2B5EF4-FFF2-40B4-BE49-F238E27FC236}">
                <a16:creationId xmlns:a16="http://schemas.microsoft.com/office/drawing/2014/main" xmlns="" id="{A7E3998F-103D-477A-93AD-02F2BE7F8467}"/>
              </a:ext>
            </a:extLst>
          </p:cNvPr>
          <p:cNvSpPr>
            <a:spLocks noGrp="1"/>
          </p:cNvSpPr>
          <p:nvPr>
            <p:ph type="sldNum" sz="quarter" idx="12"/>
          </p:nvPr>
        </p:nvSpPr>
        <p:spPr/>
        <p:txBody>
          <a:bodyPr/>
          <a:lstStyle/>
          <a:p>
            <a:fld id="{E0FCC051-BD49-400F-8C51-EBB76F35BE8C}" type="slidenum">
              <a:rPr lang="hu-HU" smtClean="0"/>
              <a:pPr/>
              <a:t>28</a:t>
            </a:fld>
            <a:endParaRPr lang="hu-HU" dirty="0"/>
          </a:p>
        </p:txBody>
      </p:sp>
    </p:spTree>
    <p:extLst>
      <p:ext uri="{BB962C8B-B14F-4D97-AF65-F5344CB8AC3E}">
        <p14:creationId xmlns:p14="http://schemas.microsoft.com/office/powerpoint/2010/main" val="97836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AF89EF5D-3147-43FF-A96B-AC42070DF834}"/>
              </a:ext>
            </a:extLst>
          </p:cNvPr>
          <p:cNvSpPr>
            <a:spLocks noGrp="1"/>
          </p:cNvSpPr>
          <p:nvPr>
            <p:ph idx="1"/>
          </p:nvPr>
        </p:nvSpPr>
        <p:spPr>
          <a:xfrm>
            <a:off x="574675" y="1216090"/>
            <a:ext cx="7789364" cy="6744579"/>
          </a:xfrm>
        </p:spPr>
        <p:txBody>
          <a:bodyPr/>
          <a:lstStyle/>
          <a:p>
            <a:pPr algn="just"/>
            <a:r>
              <a:rPr lang="hu-HU" sz="1400" dirty="0"/>
              <a:t>GDPR- Generál Data </a:t>
            </a:r>
            <a:r>
              <a:rPr lang="hu-HU" sz="1400" dirty="0" err="1"/>
              <a:t>Protection</a:t>
            </a:r>
            <a:r>
              <a:rPr lang="hu-HU" sz="1400" dirty="0"/>
              <a:t> </a:t>
            </a:r>
            <a:r>
              <a:rPr lang="hu-HU" sz="1400" dirty="0" err="1"/>
              <a:t>Regulation</a:t>
            </a:r>
            <a:r>
              <a:rPr lang="hu-HU" sz="1400" dirty="0"/>
              <a:t>-  az Európai Parlament és Tanács 2016/679. számú rendelete</a:t>
            </a:r>
          </a:p>
          <a:p>
            <a:pPr algn="just"/>
            <a:r>
              <a:rPr lang="hu-HU" sz="1400" dirty="0"/>
              <a:t>Kire terjed ki?</a:t>
            </a:r>
          </a:p>
          <a:p>
            <a:pPr lvl="1" algn="just"/>
            <a:r>
              <a:rPr lang="hu-HU" sz="1400" u="sng" dirty="0"/>
              <a:t>Tárgyi hatály: </a:t>
            </a:r>
            <a:r>
              <a:rPr lang="hu-HU" sz="1400" dirty="0"/>
              <a:t>a személyes adatok részben vagy egészben automatizált módon történő kezelésére, valamint azoknak a személyes adatoknak a nem automatizált módon történő kezelésére, amelyek valamely nyilvántartási rendszer részét képezik, vagy amelyeket egy nyilvántartási rendszer részévé kívánnak lenni</a:t>
            </a:r>
          </a:p>
          <a:p>
            <a:pPr lvl="2" algn="just"/>
            <a:endParaRPr lang="hu-HU" sz="1400" dirty="0"/>
          </a:p>
          <a:p>
            <a:pPr lvl="2" algn="just"/>
            <a:r>
              <a:rPr lang="hu-HU" sz="1400" dirty="0"/>
              <a:t>Vagyis nem tartoznak a GDPR hatálya alá az olyan adatok és adatkezelések, amelyek nem tartoznak a nyilvántartási rendszerbe.</a:t>
            </a:r>
          </a:p>
          <a:p>
            <a:pPr lvl="2" algn="just"/>
            <a:r>
              <a:rPr lang="hu-HU" sz="1400" dirty="0"/>
              <a:t>Nyilvántartási rendszer: a személyes adatok bármely módon ( centralizált, decentralizált, funkcionális </a:t>
            </a:r>
            <a:r>
              <a:rPr lang="hu-HU" sz="1400" dirty="0" err="1"/>
              <a:t>stb</a:t>
            </a:r>
            <a:r>
              <a:rPr lang="hu-HU" sz="1400" dirty="0"/>
              <a:t>) tagolt állománya, amely meghatározott ismérvek alapján hozzáférhető. </a:t>
            </a:r>
          </a:p>
          <a:p>
            <a:pPr lvl="3" algn="just"/>
            <a:r>
              <a:rPr lang="hu-HU" sz="1400" dirty="0"/>
              <a:t>Pl. iratkezelési rendszer</a:t>
            </a:r>
          </a:p>
          <a:p>
            <a:pPr lvl="3" algn="just"/>
            <a:r>
              <a:rPr lang="hu-HU" sz="1400" dirty="0"/>
              <a:t>Email kezelő rendszer</a:t>
            </a:r>
          </a:p>
          <a:p>
            <a:pPr lvl="3" algn="just"/>
            <a:r>
              <a:rPr lang="hu-HU" sz="1400" dirty="0"/>
              <a:t>HIR/</a:t>
            </a:r>
            <a:r>
              <a:rPr lang="hu-HU" sz="1400" dirty="0" err="1"/>
              <a:t>Benksis</a:t>
            </a:r>
            <a:endParaRPr lang="hu-HU" sz="1400" dirty="0"/>
          </a:p>
          <a:p>
            <a:pPr lvl="1" algn="just"/>
            <a:r>
              <a:rPr lang="hu-HU" sz="1400" u="sng" dirty="0"/>
              <a:t>Területi hatály</a:t>
            </a:r>
            <a:r>
              <a:rPr lang="hu-HU" sz="1400" dirty="0"/>
              <a:t>: Az Unióban tevékenységi hellyel rendelkező adatkezelők vagy adatfeldolgozók tevékenységeivel összefüggő adatkezelések, függetlenül attól, hogy az adatkezelés az Unió területén történik-e vagy sem? (pl. egy amerikai webáruháznak is be kell tartani a GDPR-t)</a:t>
            </a:r>
          </a:p>
          <a:p>
            <a:pPr lvl="1"/>
            <a:endParaRPr lang="hu-HU" sz="1400" dirty="0"/>
          </a:p>
          <a:p>
            <a:endParaRPr lang="hu-HU" sz="1400" dirty="0"/>
          </a:p>
        </p:txBody>
      </p:sp>
      <p:sp>
        <p:nvSpPr>
          <p:cNvPr id="4" name="Dia számának helye 3">
            <a:extLst>
              <a:ext uri="{FF2B5EF4-FFF2-40B4-BE49-F238E27FC236}">
                <a16:creationId xmlns:a16="http://schemas.microsoft.com/office/drawing/2014/main" xmlns="" id="{F2D7703B-77C4-465D-ACB2-2954BF677653}"/>
              </a:ext>
            </a:extLst>
          </p:cNvPr>
          <p:cNvSpPr>
            <a:spLocks noGrp="1"/>
          </p:cNvSpPr>
          <p:nvPr>
            <p:ph type="sldNum" sz="quarter" idx="12"/>
          </p:nvPr>
        </p:nvSpPr>
        <p:spPr/>
        <p:txBody>
          <a:bodyPr/>
          <a:lstStyle/>
          <a:p>
            <a:fld id="{E0FCC051-BD49-400F-8C51-EBB76F35BE8C}" type="slidenum">
              <a:rPr lang="hu-HU" smtClean="0"/>
              <a:pPr/>
              <a:t>3</a:t>
            </a:fld>
            <a:endParaRPr lang="hu-HU" dirty="0"/>
          </a:p>
        </p:txBody>
      </p:sp>
    </p:spTree>
    <p:extLst>
      <p:ext uri="{BB962C8B-B14F-4D97-AF65-F5344CB8AC3E}">
        <p14:creationId xmlns:p14="http://schemas.microsoft.com/office/powerpoint/2010/main" val="234147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805BE714-D4B9-48FC-A751-B47E704C6D25}"/>
              </a:ext>
            </a:extLst>
          </p:cNvPr>
          <p:cNvSpPr>
            <a:spLocks noGrp="1"/>
          </p:cNvSpPr>
          <p:nvPr>
            <p:ph idx="1"/>
          </p:nvPr>
        </p:nvSpPr>
        <p:spPr/>
        <p:txBody>
          <a:bodyPr/>
          <a:lstStyle/>
          <a:p>
            <a:pPr marL="0" indent="0" algn="just">
              <a:buNone/>
            </a:pPr>
            <a:r>
              <a:rPr lang="hu-HU" dirty="0"/>
              <a:t>MI AZ AZ ADATVÉDELEM?</a:t>
            </a:r>
          </a:p>
          <a:p>
            <a:pPr lvl="1" algn="just"/>
            <a:r>
              <a:rPr lang="hu-HU" dirty="0"/>
              <a:t>A személyes adatok jogszerű kezelését, az érintett személyek védelmét biztosító alapelvek, eljárások, adatkezelési eszközök és módszerek összessége</a:t>
            </a:r>
          </a:p>
          <a:p>
            <a:pPr lvl="1" algn="just"/>
            <a:r>
              <a:rPr lang="hu-HU" dirty="0"/>
              <a:t>Célja: az érintett személyek jogainak védelme, magánszféra védelme</a:t>
            </a:r>
          </a:p>
          <a:p>
            <a:pPr lvl="1" algn="just"/>
            <a:r>
              <a:rPr lang="hu-HU" dirty="0"/>
              <a:t>Komplex terület</a:t>
            </a:r>
          </a:p>
          <a:p>
            <a:pPr lvl="1" algn="just"/>
            <a:r>
              <a:rPr lang="hu-HU" dirty="0"/>
              <a:t>Azokra az adatokra vonatkozik, amelyekkel egy természetes személy beazonosítható</a:t>
            </a:r>
          </a:p>
          <a:p>
            <a:pPr lvl="1" algn="just"/>
            <a:r>
              <a:rPr lang="hu-HU" dirty="0"/>
              <a:t>Az elhatárolás nem egyszerű</a:t>
            </a:r>
          </a:p>
          <a:p>
            <a:pPr lvl="2" algn="just"/>
            <a:r>
              <a:rPr lang="hu-HU" dirty="0"/>
              <a:t>Pl. önmagában a munkakör nem alkalmas beazonosításra, de ha egy munkahelyen a munkakör alapján kerülnek értékelésre a munkatársak és adott helyen csak egy ilyen munkakört betöltő személy van, akkor az adott személy ez alapján beazonosítható, így a munkakör személyes adattá válik</a:t>
            </a:r>
          </a:p>
          <a:p>
            <a:pPr marL="909637" lvl="2" indent="0">
              <a:buNone/>
            </a:pPr>
            <a:endParaRPr lang="hu-HU" dirty="0"/>
          </a:p>
        </p:txBody>
      </p:sp>
      <p:sp>
        <p:nvSpPr>
          <p:cNvPr id="4" name="Dia számának helye 3">
            <a:extLst>
              <a:ext uri="{FF2B5EF4-FFF2-40B4-BE49-F238E27FC236}">
                <a16:creationId xmlns:a16="http://schemas.microsoft.com/office/drawing/2014/main" xmlns="" id="{9A8993ED-2FDD-4E94-9C70-777850FA42F0}"/>
              </a:ext>
            </a:extLst>
          </p:cNvPr>
          <p:cNvSpPr>
            <a:spLocks noGrp="1"/>
          </p:cNvSpPr>
          <p:nvPr>
            <p:ph type="sldNum" sz="quarter" idx="12"/>
          </p:nvPr>
        </p:nvSpPr>
        <p:spPr/>
        <p:txBody>
          <a:bodyPr/>
          <a:lstStyle/>
          <a:p>
            <a:fld id="{E0FCC051-BD49-400F-8C51-EBB76F35BE8C}" type="slidenum">
              <a:rPr lang="hu-HU" smtClean="0"/>
              <a:pPr/>
              <a:t>4</a:t>
            </a:fld>
            <a:endParaRPr lang="hu-HU" dirty="0"/>
          </a:p>
        </p:txBody>
      </p:sp>
    </p:spTree>
    <p:extLst>
      <p:ext uri="{BB962C8B-B14F-4D97-AF65-F5344CB8AC3E}">
        <p14:creationId xmlns:p14="http://schemas.microsoft.com/office/powerpoint/2010/main" val="343715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A2845D4C-E4A7-4D5E-BE04-350BFBFC6B78}"/>
              </a:ext>
            </a:extLst>
          </p:cNvPr>
          <p:cNvSpPr>
            <a:spLocks noGrp="1"/>
          </p:cNvSpPr>
          <p:nvPr>
            <p:ph idx="1"/>
          </p:nvPr>
        </p:nvSpPr>
        <p:spPr/>
        <p:txBody>
          <a:bodyPr/>
          <a:lstStyle/>
          <a:p>
            <a:pPr marL="0" indent="0">
              <a:buNone/>
            </a:pPr>
            <a:r>
              <a:rPr lang="hu-HU" sz="1400" dirty="0"/>
              <a:t>FONTOSABB FOGALMAK</a:t>
            </a:r>
          </a:p>
          <a:p>
            <a:pPr algn="just"/>
            <a:r>
              <a:rPr lang="hu-HU" sz="1400" u="sng" dirty="0"/>
              <a:t>Személyes adat: </a:t>
            </a:r>
            <a:r>
              <a:rPr lang="hu-HU" sz="1400" dirty="0"/>
              <a:t>azonosított vagy azonosítható személyre (érintett) vonatkozó bármely információ; azonosítható az a természetes személy, aki közvetett módon, különösen valamely azonosító, </a:t>
            </a:r>
            <a:r>
              <a:rPr lang="hu-HU" sz="1400" dirty="0" err="1"/>
              <a:t>pl</a:t>
            </a:r>
            <a:r>
              <a:rPr lang="hu-HU" sz="1400" dirty="0"/>
              <a:t>: név, szám, helymeghatározó adat, online azonosító vagy a természetes személy testi, fiziológiai, genetikai, szellemi, gazdasági, kulturális vagy szociális azonosságára vonatkozó egy vagy több tényező alapján azonosítható.</a:t>
            </a:r>
          </a:p>
          <a:p>
            <a:pPr algn="just"/>
            <a:r>
              <a:rPr lang="hu-HU" sz="1400" u="sng" dirty="0"/>
              <a:t>Adatkezelés: </a:t>
            </a:r>
            <a:r>
              <a:rPr lang="hu-HU" sz="1400" dirty="0"/>
              <a:t>a személyes adatokon vagy adatállományokon automatizált vagy nem automatizált módon végzett bármely művelet vagy műveletek összessége, így gyűjtés, rögzítés, rendszerezés, tárolás, átalakítás vagy megváltoztatás, lekérdezés, betekintés, felhasználás, közlés, továbbítás, terjesztés vagy egyéb módon történő hozzáférhetővé tétel útján, összehangolás vagy összekapcsolás, korlátozás, törlés illetve megsemmisítés.</a:t>
            </a:r>
          </a:p>
          <a:p>
            <a:pPr algn="just"/>
            <a:r>
              <a:rPr lang="hu-HU" sz="1400" u="sng" dirty="0"/>
              <a:t>Adatkezelő: </a:t>
            </a:r>
            <a:r>
              <a:rPr lang="hu-HU" sz="1400" dirty="0"/>
              <a:t>az a természetes vagy jogi személy, közhatalmi szerv, ügynökség vagy bármely egyéb szerv, amely a személyes adatok kezelésének céljait és eszközeit önállóan vagy másokkal együtt meghatározza.</a:t>
            </a:r>
          </a:p>
          <a:p>
            <a:pPr algn="just"/>
            <a:r>
              <a:rPr lang="hu-HU" sz="1400" u="sng" dirty="0">
                <a:solidFill>
                  <a:srgbClr val="FF0000"/>
                </a:solidFill>
              </a:rPr>
              <a:t>Adatfeldolgozó</a:t>
            </a:r>
            <a:r>
              <a:rPr lang="hu-HU" sz="1400" dirty="0"/>
              <a:t>: az természetes vagy jogi személy, közhatalmi szerv, ügynökség vagy bármely egyéb szerv, amely az adatkezelő nevében személyes adatokat kezel.</a:t>
            </a:r>
          </a:p>
        </p:txBody>
      </p:sp>
      <p:sp>
        <p:nvSpPr>
          <p:cNvPr id="4" name="Dia számának helye 3">
            <a:extLst>
              <a:ext uri="{FF2B5EF4-FFF2-40B4-BE49-F238E27FC236}">
                <a16:creationId xmlns:a16="http://schemas.microsoft.com/office/drawing/2014/main" xmlns="" id="{F21FAD8D-2F38-41B5-9DFB-E88969F62D48}"/>
              </a:ext>
            </a:extLst>
          </p:cNvPr>
          <p:cNvSpPr>
            <a:spLocks noGrp="1"/>
          </p:cNvSpPr>
          <p:nvPr>
            <p:ph type="sldNum" sz="quarter" idx="12"/>
          </p:nvPr>
        </p:nvSpPr>
        <p:spPr/>
        <p:txBody>
          <a:bodyPr/>
          <a:lstStyle/>
          <a:p>
            <a:fld id="{E0FCC051-BD49-400F-8C51-EBB76F35BE8C}" type="slidenum">
              <a:rPr lang="hu-HU" smtClean="0"/>
              <a:pPr/>
              <a:t>5</a:t>
            </a:fld>
            <a:endParaRPr lang="hu-HU" dirty="0"/>
          </a:p>
        </p:txBody>
      </p:sp>
    </p:spTree>
    <p:extLst>
      <p:ext uri="{BB962C8B-B14F-4D97-AF65-F5344CB8AC3E}">
        <p14:creationId xmlns:p14="http://schemas.microsoft.com/office/powerpoint/2010/main" val="42721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77037B2A-8C7D-4A2D-84C3-CF50840F637B}"/>
              </a:ext>
            </a:extLst>
          </p:cNvPr>
          <p:cNvSpPr>
            <a:spLocks noGrp="1"/>
          </p:cNvSpPr>
          <p:nvPr>
            <p:ph idx="1"/>
          </p:nvPr>
        </p:nvSpPr>
        <p:spPr>
          <a:xfrm>
            <a:off x="770816" y="1341437"/>
            <a:ext cx="7796921" cy="5626139"/>
          </a:xfrm>
        </p:spPr>
        <p:txBody>
          <a:bodyPr/>
          <a:lstStyle/>
          <a:p>
            <a:pPr marL="0" indent="0">
              <a:buNone/>
            </a:pPr>
            <a:r>
              <a:rPr lang="hu-HU" sz="1500" dirty="0"/>
              <a:t>ELVEK</a:t>
            </a:r>
          </a:p>
          <a:p>
            <a:pPr algn="just"/>
            <a:r>
              <a:rPr lang="hu-HU" sz="1200" dirty="0"/>
              <a:t>Jogszerűség, tisztességes eljárás és átláthatóság </a:t>
            </a:r>
          </a:p>
          <a:p>
            <a:pPr lvl="1" algn="just"/>
            <a:r>
              <a:rPr lang="hu-HU" sz="1200" dirty="0"/>
              <a:t>Személyes adatot jogszerűen, tisztességesen és az érintett számára átlátható módon lehet kezelni.</a:t>
            </a:r>
          </a:p>
          <a:p>
            <a:pPr algn="just"/>
            <a:r>
              <a:rPr lang="hu-HU" sz="1200" dirty="0"/>
              <a:t>Célhoz kötöttség</a:t>
            </a:r>
          </a:p>
          <a:p>
            <a:pPr lvl="1" algn="just"/>
            <a:r>
              <a:rPr lang="hu-HU" sz="1200" dirty="0"/>
              <a:t>Személyes adat gyűjtés csak meghatározott, egyértelmű és jogszerű célból történjen és azokat ne kezeljék ezekkel a célokkal össze nem egyeztethető módon.</a:t>
            </a:r>
          </a:p>
          <a:p>
            <a:pPr algn="just"/>
            <a:r>
              <a:rPr lang="hu-HU" sz="1200" dirty="0"/>
              <a:t>Adattakarékosság</a:t>
            </a:r>
          </a:p>
          <a:p>
            <a:pPr lvl="1" algn="just"/>
            <a:r>
              <a:rPr lang="hu-HU" sz="1200" dirty="0"/>
              <a:t>A személyes adatok az adatkezelés céljai szempontjából megfelelőek és relevánsnak kell, hogy legyenek, és a szükségesre kell korlátozódniuk.</a:t>
            </a:r>
          </a:p>
          <a:p>
            <a:pPr algn="just"/>
            <a:r>
              <a:rPr lang="hu-HU" sz="1200" dirty="0"/>
              <a:t>Pontosság</a:t>
            </a:r>
          </a:p>
          <a:p>
            <a:pPr lvl="1" algn="just"/>
            <a:r>
              <a:rPr lang="hu-HU" sz="1200" dirty="0"/>
              <a:t>A személyes adatoknak pontosnak és szükség esetén naprakésznek kell lenniük, minden ésszerű intézkedést meg kell tenni annak érdekében, hogy az adatkezelés céljai szempontjából pontatlan személyes adatokat haladéktalanul töröljék vagy helyesbítsék.</a:t>
            </a:r>
          </a:p>
          <a:p>
            <a:pPr algn="just"/>
            <a:r>
              <a:rPr lang="hu-HU" sz="1200" dirty="0"/>
              <a:t>Korlátozott tárolhatóság</a:t>
            </a:r>
          </a:p>
          <a:p>
            <a:pPr lvl="1" algn="just"/>
            <a:r>
              <a:rPr lang="hu-HU" sz="1200" dirty="0"/>
              <a:t>A személyes adatok tárolása csak az érintett azonosításához és az adatkezelési cél eléréséhez szükséges ideig történjen.</a:t>
            </a:r>
          </a:p>
          <a:p>
            <a:pPr algn="just"/>
            <a:r>
              <a:rPr lang="hu-HU" sz="1200" dirty="0"/>
              <a:t>Integritás és bizalmas jelleg</a:t>
            </a:r>
          </a:p>
          <a:p>
            <a:pPr lvl="1" algn="just"/>
            <a:r>
              <a:rPr lang="hu-HU" sz="1200" dirty="0"/>
              <a:t>Megfelelő technikai és szervezési intézkedések alkalmazásával biztosítani szükséges az adatok biztonsága.</a:t>
            </a:r>
          </a:p>
          <a:p>
            <a:pPr lvl="0" algn="just"/>
            <a:r>
              <a:rPr lang="hu-HU" sz="1200" dirty="0">
                <a:solidFill>
                  <a:srgbClr val="000000"/>
                </a:solidFill>
              </a:rPr>
              <a:t>Elszámoltathatóság</a:t>
            </a:r>
          </a:p>
          <a:p>
            <a:pPr lvl="1" algn="just"/>
            <a:r>
              <a:rPr lang="hu-HU" sz="1200" dirty="0">
                <a:solidFill>
                  <a:srgbClr val="000000"/>
                </a:solidFill>
              </a:rPr>
              <a:t>Az adatkezelő felelős a fenti alapelveknek való megfelelésért, és képes kell legyen a megfelelés igazolására.</a:t>
            </a:r>
          </a:p>
          <a:p>
            <a:pPr marL="471487" lvl="1" indent="0">
              <a:buNone/>
            </a:pPr>
            <a:endParaRPr lang="hu-HU" sz="1100" dirty="0"/>
          </a:p>
        </p:txBody>
      </p:sp>
      <p:sp>
        <p:nvSpPr>
          <p:cNvPr id="4" name="Dia számának helye 3">
            <a:extLst>
              <a:ext uri="{FF2B5EF4-FFF2-40B4-BE49-F238E27FC236}">
                <a16:creationId xmlns:a16="http://schemas.microsoft.com/office/drawing/2014/main" xmlns="" id="{3EF4A5C0-22B7-4F66-9059-881D1311ECC4}"/>
              </a:ext>
            </a:extLst>
          </p:cNvPr>
          <p:cNvSpPr>
            <a:spLocks noGrp="1"/>
          </p:cNvSpPr>
          <p:nvPr>
            <p:ph type="sldNum" sz="quarter" idx="12"/>
          </p:nvPr>
        </p:nvSpPr>
        <p:spPr/>
        <p:txBody>
          <a:bodyPr/>
          <a:lstStyle/>
          <a:p>
            <a:fld id="{E0FCC051-BD49-400F-8C51-EBB76F35BE8C}" type="slidenum">
              <a:rPr lang="hu-HU" smtClean="0"/>
              <a:pPr/>
              <a:t>6</a:t>
            </a:fld>
            <a:endParaRPr lang="hu-HU" dirty="0"/>
          </a:p>
        </p:txBody>
      </p:sp>
    </p:spTree>
    <p:extLst>
      <p:ext uri="{BB962C8B-B14F-4D97-AF65-F5344CB8AC3E}">
        <p14:creationId xmlns:p14="http://schemas.microsoft.com/office/powerpoint/2010/main" val="91865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3C8F24C9-4594-4FE3-BF1D-5616F3E83549}"/>
              </a:ext>
            </a:extLst>
          </p:cNvPr>
          <p:cNvSpPr>
            <a:spLocks noGrp="1"/>
          </p:cNvSpPr>
          <p:nvPr>
            <p:ph idx="1"/>
          </p:nvPr>
        </p:nvSpPr>
        <p:spPr>
          <a:xfrm>
            <a:off x="683731" y="1198824"/>
            <a:ext cx="7993063" cy="4903787"/>
          </a:xfrm>
        </p:spPr>
        <p:txBody>
          <a:bodyPr/>
          <a:lstStyle/>
          <a:p>
            <a:pPr marL="0" indent="0" algn="just">
              <a:buNone/>
            </a:pPr>
            <a:r>
              <a:rPr lang="hu-HU" dirty="0"/>
              <a:t>JOGSZERŰ ADATKEZELÉS, ADATKEZELÉS JOGALAPJAI</a:t>
            </a:r>
          </a:p>
          <a:p>
            <a:pPr algn="just"/>
            <a:r>
              <a:rPr lang="hu-HU" dirty="0"/>
              <a:t>A személyes adatok kezelése kizárólag akkor jogszerű, amennyiben legalább az alábbiak egyike teljesül:</a:t>
            </a:r>
          </a:p>
          <a:p>
            <a:pPr marL="471487" lvl="1" indent="0" algn="just">
              <a:buNone/>
            </a:pPr>
            <a:r>
              <a:rPr lang="hu-HU" dirty="0"/>
              <a:t>a.)	Az érintett hozzájárult az adatai egy vagy több célból történő 	kezeléséhez</a:t>
            </a:r>
          </a:p>
          <a:p>
            <a:pPr marL="471487" lvl="1" indent="0" algn="just">
              <a:buNone/>
            </a:pPr>
            <a:r>
              <a:rPr lang="hu-HU" dirty="0" err="1"/>
              <a:t>b.</a:t>
            </a:r>
            <a:r>
              <a:rPr lang="hu-HU" dirty="0"/>
              <a:t>)	Az adatkezelés olyan szerződés teljesítéséhez szükséges, amelyben az 	érintett az egyik fél, vagy az a a szerződés megkötését megelőzően az 	érintett kérésére történő lépések megtételéhez szükséges</a:t>
            </a:r>
          </a:p>
          <a:p>
            <a:pPr marL="471487" lvl="1" indent="0" algn="just">
              <a:buNone/>
            </a:pPr>
            <a:r>
              <a:rPr lang="hu-HU" dirty="0"/>
              <a:t>c.)	az adatkezelés az adatkezelőre vonatkozó jogi kötelezettség 	teljesítéséhez szükséges</a:t>
            </a:r>
          </a:p>
          <a:p>
            <a:pPr marL="471487" lvl="1" indent="0" algn="just">
              <a:buNone/>
            </a:pPr>
            <a:r>
              <a:rPr lang="hu-HU" dirty="0"/>
              <a:t>d.)	Az adatkezelés az érintett vagy egy másik természetes személy 	létfontosságú érdekeinek védelme miatt szükséges</a:t>
            </a:r>
          </a:p>
          <a:p>
            <a:pPr marL="471487" lvl="1" indent="0" algn="just">
              <a:buNone/>
            </a:pPr>
            <a:r>
              <a:rPr lang="hu-HU" dirty="0"/>
              <a:t>e.)	Az adatkezelés közérdekű vagy az adatkezelőre ruházott közhatalmi 	jogosítvány gyakorlásának keretében végzett feladat végrehajtásához 	szükséges</a:t>
            </a:r>
          </a:p>
          <a:p>
            <a:pPr marL="471487" lvl="1" indent="0" algn="just">
              <a:buNone/>
            </a:pPr>
            <a:r>
              <a:rPr lang="hu-HU" dirty="0"/>
              <a:t>f.)	Az adatkezelés az adatkezelő vagy egy harmadik fél jogos érdekeinek 	az érvényesítéséhez szükséges</a:t>
            </a:r>
          </a:p>
          <a:p>
            <a:pPr marL="471487" lvl="1" indent="0">
              <a:buNone/>
            </a:pPr>
            <a:endParaRPr lang="hu-HU" dirty="0"/>
          </a:p>
        </p:txBody>
      </p:sp>
      <p:sp>
        <p:nvSpPr>
          <p:cNvPr id="4" name="Dia számának helye 3">
            <a:extLst>
              <a:ext uri="{FF2B5EF4-FFF2-40B4-BE49-F238E27FC236}">
                <a16:creationId xmlns:a16="http://schemas.microsoft.com/office/drawing/2014/main" xmlns="" id="{F49808E1-55A6-4740-8462-00BAC39D19A5}"/>
              </a:ext>
            </a:extLst>
          </p:cNvPr>
          <p:cNvSpPr>
            <a:spLocks noGrp="1"/>
          </p:cNvSpPr>
          <p:nvPr>
            <p:ph type="sldNum" sz="quarter" idx="12"/>
          </p:nvPr>
        </p:nvSpPr>
        <p:spPr/>
        <p:txBody>
          <a:bodyPr/>
          <a:lstStyle/>
          <a:p>
            <a:fld id="{E0FCC051-BD49-400F-8C51-EBB76F35BE8C}" type="slidenum">
              <a:rPr lang="hu-HU" smtClean="0"/>
              <a:pPr/>
              <a:t>7</a:t>
            </a:fld>
            <a:endParaRPr lang="hu-HU" dirty="0"/>
          </a:p>
        </p:txBody>
      </p:sp>
    </p:spTree>
    <p:extLst>
      <p:ext uri="{BB962C8B-B14F-4D97-AF65-F5344CB8AC3E}">
        <p14:creationId xmlns:p14="http://schemas.microsoft.com/office/powerpoint/2010/main" val="117489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0440B353-09C9-4EC7-B429-EA3B422ABA5F}"/>
              </a:ext>
            </a:extLst>
          </p:cNvPr>
          <p:cNvSpPr>
            <a:spLocks noGrp="1"/>
          </p:cNvSpPr>
          <p:nvPr>
            <p:ph idx="1"/>
          </p:nvPr>
        </p:nvSpPr>
        <p:spPr/>
        <p:txBody>
          <a:bodyPr/>
          <a:lstStyle/>
          <a:p>
            <a:pPr marL="0" indent="0">
              <a:buNone/>
            </a:pPr>
            <a:r>
              <a:rPr lang="hu-HU" dirty="0"/>
              <a:t>HOZZÁJÁRULÁS FELTÉTELEI</a:t>
            </a:r>
          </a:p>
          <a:p>
            <a:pPr marL="0" indent="0">
              <a:buNone/>
            </a:pPr>
            <a:endParaRPr lang="hu-HU" dirty="0"/>
          </a:p>
          <a:p>
            <a:pPr marL="0" indent="0">
              <a:buNone/>
            </a:pPr>
            <a:endParaRPr lang="hu-HU" dirty="0"/>
          </a:p>
          <a:p>
            <a:pPr algn="just"/>
            <a:r>
              <a:rPr lang="hu-HU" dirty="0"/>
              <a:t>Ha az adatkezelés hozzájáruláson alapul, az adatkezelőnek képesnek kell lennie annak igazolására, hogy az érintett személyes adatainak kezeléséhez hozzájárult.</a:t>
            </a:r>
          </a:p>
          <a:p>
            <a:pPr algn="just"/>
            <a:r>
              <a:rPr lang="hu-HU" dirty="0"/>
              <a:t>A hozzájárulásnak </a:t>
            </a:r>
          </a:p>
          <a:p>
            <a:pPr lvl="1" algn="just"/>
            <a:r>
              <a:rPr lang="hu-HU" dirty="0"/>
              <a:t>önkéntesnek, </a:t>
            </a:r>
          </a:p>
          <a:p>
            <a:pPr lvl="1" algn="just"/>
            <a:r>
              <a:rPr lang="hu-HU" dirty="0"/>
              <a:t>meghatározottnak ( konkrétnak) és </a:t>
            </a:r>
          </a:p>
          <a:p>
            <a:pPr lvl="1" algn="just"/>
            <a:r>
              <a:rPr lang="hu-HU" dirty="0"/>
              <a:t>megfelelő tájékoztatáson alapulónak kell lennie.</a:t>
            </a:r>
          </a:p>
          <a:p>
            <a:pPr marL="471487" lvl="1" indent="0" algn="just">
              <a:buNone/>
            </a:pPr>
            <a:endParaRPr lang="hu-HU" dirty="0"/>
          </a:p>
          <a:p>
            <a:pPr algn="just"/>
            <a:r>
              <a:rPr lang="hu-HU" dirty="0"/>
              <a:t>Kétség esetén azt kell vélelmezni, hogy a hozzájárulás megadása nem történt meg!!!</a:t>
            </a:r>
          </a:p>
          <a:p>
            <a:pPr marL="0" indent="0">
              <a:buNone/>
            </a:pPr>
            <a:endParaRPr lang="hu-HU" dirty="0"/>
          </a:p>
        </p:txBody>
      </p:sp>
      <p:sp>
        <p:nvSpPr>
          <p:cNvPr id="4" name="Dia számának helye 3">
            <a:extLst>
              <a:ext uri="{FF2B5EF4-FFF2-40B4-BE49-F238E27FC236}">
                <a16:creationId xmlns:a16="http://schemas.microsoft.com/office/drawing/2014/main" xmlns="" id="{F8D75254-2EB9-4B29-88D5-2B8F1A65A178}"/>
              </a:ext>
            </a:extLst>
          </p:cNvPr>
          <p:cNvSpPr>
            <a:spLocks noGrp="1"/>
          </p:cNvSpPr>
          <p:nvPr>
            <p:ph type="sldNum" sz="quarter" idx="12"/>
          </p:nvPr>
        </p:nvSpPr>
        <p:spPr/>
        <p:txBody>
          <a:bodyPr/>
          <a:lstStyle/>
          <a:p>
            <a:fld id="{E0FCC051-BD49-400F-8C51-EBB76F35BE8C}" type="slidenum">
              <a:rPr lang="hu-HU" smtClean="0"/>
              <a:pPr/>
              <a:t>8</a:t>
            </a:fld>
            <a:endParaRPr lang="hu-HU" dirty="0"/>
          </a:p>
        </p:txBody>
      </p:sp>
    </p:spTree>
    <p:extLst>
      <p:ext uri="{BB962C8B-B14F-4D97-AF65-F5344CB8AC3E}">
        <p14:creationId xmlns:p14="http://schemas.microsoft.com/office/powerpoint/2010/main" val="196011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214C6BBB-DDD6-4A21-9E2C-D563DA9654C1}"/>
              </a:ext>
            </a:extLst>
          </p:cNvPr>
          <p:cNvSpPr>
            <a:spLocks noGrp="1"/>
          </p:cNvSpPr>
          <p:nvPr>
            <p:ph idx="1"/>
          </p:nvPr>
        </p:nvSpPr>
        <p:spPr/>
        <p:txBody>
          <a:bodyPr/>
          <a:lstStyle/>
          <a:p>
            <a:pPr marL="0" indent="0">
              <a:buNone/>
            </a:pPr>
            <a:r>
              <a:rPr lang="hu-HU" dirty="0"/>
              <a:t>SZERZŐDÉS, MINT JOGALAP</a:t>
            </a:r>
          </a:p>
          <a:p>
            <a:pPr marL="0" indent="0">
              <a:buNone/>
            </a:pPr>
            <a:endParaRPr lang="hu-HU" dirty="0"/>
          </a:p>
          <a:p>
            <a:r>
              <a:rPr lang="hu-HU" dirty="0"/>
              <a:t>A GDPR nevesíti a szerződéses kapcsolatot önálló jogalapként</a:t>
            </a:r>
          </a:p>
          <a:p>
            <a:r>
              <a:rPr lang="hu-HU" dirty="0"/>
              <a:t>A hitelközvetítési tevékenység esetén mi is kezelünk ezen a jogalapon adatot ( lásd HC/Benks adatkezelési tájékoztatója)</a:t>
            </a:r>
          </a:p>
          <a:p>
            <a:pPr marL="0" indent="0">
              <a:buNone/>
            </a:pPr>
            <a:endParaRPr lang="hu-HU" dirty="0"/>
          </a:p>
          <a:p>
            <a:pPr marL="0" indent="0">
              <a:buNone/>
            </a:pPr>
            <a:r>
              <a:rPr lang="hu-HU" dirty="0"/>
              <a:t>JOGI KÖTELEZETTSÉG TELJESÍTÉS, MINT JOGALAP</a:t>
            </a:r>
          </a:p>
          <a:p>
            <a:pPr marL="0" indent="0">
              <a:buNone/>
            </a:pPr>
            <a:endParaRPr lang="hu-HU" dirty="0"/>
          </a:p>
          <a:p>
            <a:r>
              <a:rPr lang="hu-HU" dirty="0"/>
              <a:t>mi esetünkben a Hpt. Szerinti nyilvántartási kötelezettség</a:t>
            </a:r>
          </a:p>
        </p:txBody>
      </p:sp>
      <p:sp>
        <p:nvSpPr>
          <p:cNvPr id="4" name="Dia számának helye 3">
            <a:extLst>
              <a:ext uri="{FF2B5EF4-FFF2-40B4-BE49-F238E27FC236}">
                <a16:creationId xmlns:a16="http://schemas.microsoft.com/office/drawing/2014/main" xmlns="" id="{1C91E13A-1268-47DF-9D18-1902C5367DC3}"/>
              </a:ext>
            </a:extLst>
          </p:cNvPr>
          <p:cNvSpPr>
            <a:spLocks noGrp="1"/>
          </p:cNvSpPr>
          <p:nvPr>
            <p:ph type="sldNum" sz="quarter" idx="12"/>
          </p:nvPr>
        </p:nvSpPr>
        <p:spPr/>
        <p:txBody>
          <a:bodyPr/>
          <a:lstStyle/>
          <a:p>
            <a:fld id="{E0FCC051-BD49-400F-8C51-EBB76F35BE8C}" type="slidenum">
              <a:rPr lang="hu-HU" smtClean="0"/>
              <a:pPr/>
              <a:t>9</a:t>
            </a:fld>
            <a:endParaRPr lang="hu-HU" dirty="0"/>
          </a:p>
        </p:txBody>
      </p:sp>
    </p:spTree>
    <p:extLst>
      <p:ext uri="{BB962C8B-B14F-4D97-AF65-F5344CB8AC3E}">
        <p14:creationId xmlns:p14="http://schemas.microsoft.com/office/powerpoint/2010/main" val="3686190266"/>
      </p:ext>
    </p:extLst>
  </p:cSld>
  <p:clrMapOvr>
    <a:masterClrMapping/>
  </p:clrMapOvr>
</p:sld>
</file>

<file path=ppt/theme/theme1.xml><?xml version="1.0" encoding="utf-8"?>
<a:theme xmlns:a="http://schemas.openxmlformats.org/drawingml/2006/main" name="Téma1">
  <a:themeElements>
    <a:clrScheme name="Keretes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Kere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u-HU"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u-HU" sz="1400" b="1" i="0" u="none" strike="noStrike" cap="none" normalizeH="0" baseline="0" smtClean="0">
            <a:ln>
              <a:noFill/>
            </a:ln>
            <a:solidFill>
              <a:schemeClr val="tx1"/>
            </a:solidFill>
            <a:effectLst/>
            <a:latin typeface="Arial" charset="0"/>
          </a:defRPr>
        </a:defPPr>
      </a:lstStyle>
    </a:lnDef>
  </a:objectDefaults>
  <a:extraClrSchemeLst>
    <a:extraClrScheme>
      <a:clrScheme name="Keretes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Keretes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Keretes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Keretes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Keretes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Keretes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Keretes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Keretes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Keretes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éma1" id="{6F3149FC-DC57-4A83-B0B4-F31C07F1B99B}" vid="{BA245743-7E6F-4587-9F75-AAF639D08C18}"/>
    </a:ext>
  </a:extLst>
</a:theme>
</file>

<file path=docProps/app.xml><?xml version="1.0" encoding="utf-8"?>
<Properties xmlns="http://schemas.openxmlformats.org/officeDocument/2006/extended-properties" xmlns:vt="http://schemas.openxmlformats.org/officeDocument/2006/docPropsVTypes">
  <Template>Téma1</Template>
  <TotalTime>1191</TotalTime>
  <Words>1839</Words>
  <Application>Microsoft Office PowerPoint</Application>
  <PresentationFormat>Diavetítés a képernyőre (4:3 oldalarány)</PresentationFormat>
  <Paragraphs>252</Paragraphs>
  <Slides>28</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28</vt:i4>
      </vt:variant>
    </vt:vector>
  </HeadingPairs>
  <TitlesOfParts>
    <vt:vector size="34" baseType="lpstr">
      <vt:lpstr>Arial</vt:lpstr>
      <vt:lpstr>Calibri</vt:lpstr>
      <vt:lpstr>Calibri Light</vt:lpstr>
      <vt:lpstr>Times New Roman</vt:lpstr>
      <vt:lpstr>Wingdings</vt:lpstr>
      <vt:lpstr>Téma1</vt:lpstr>
      <vt:lpstr>VAN MÉG ÉLET A GDPR UTÁN?   ADATKEZELÉS ÁLTALÁNOSSÁGBAN ÉS A HC KÖZPONT KFT  ÉS A BENKS KFT ÉLETÉBEN</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Kalkulátor (Pénznavigátor) és működése</vt:lpstr>
      <vt:lpstr>PowerPoint bemutató</vt:lpstr>
      <vt:lpstr>Így néz ki az összbanki kalkulátor induló felülete: </vt:lpstr>
      <vt:lpstr>Rendszerlevél MINTA </vt:lpstr>
      <vt:lpstr>Amire szükség van, mindenképpen:</vt:lpstr>
      <vt:lpstr>Adatkezelési nyilatkozat X!</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Wille Katalin</dc:creator>
  <cp:lastModifiedBy>Bánfalvi László</cp:lastModifiedBy>
  <cp:revision>99</cp:revision>
  <cp:lastPrinted>2018-06-19T13:24:55Z</cp:lastPrinted>
  <dcterms:created xsi:type="dcterms:W3CDTF">2017-10-16T07:28:32Z</dcterms:created>
  <dcterms:modified xsi:type="dcterms:W3CDTF">2018-06-19T16:20:11Z</dcterms:modified>
</cp:coreProperties>
</file>