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09"/>
  </p:notesMasterIdLst>
  <p:sldIdLst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66" r:id="rId14"/>
    <p:sldId id="367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59" r:id="rId28"/>
    <p:sldId id="286" r:id="rId29"/>
    <p:sldId id="287" r:id="rId30"/>
    <p:sldId id="288" r:id="rId31"/>
    <p:sldId id="289" r:id="rId32"/>
    <p:sldId id="290" r:id="rId33"/>
    <p:sldId id="360" r:id="rId34"/>
    <p:sldId id="292" r:id="rId35"/>
    <p:sldId id="293" r:id="rId36"/>
    <p:sldId id="368" r:id="rId37"/>
    <p:sldId id="369" r:id="rId38"/>
    <p:sldId id="294" r:id="rId39"/>
    <p:sldId id="361" r:id="rId40"/>
    <p:sldId id="295" r:id="rId41"/>
    <p:sldId id="362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64" r:id="rId53"/>
    <p:sldId id="306" r:id="rId54"/>
    <p:sldId id="307" r:id="rId55"/>
    <p:sldId id="308" r:id="rId56"/>
    <p:sldId id="365" r:id="rId57"/>
    <p:sldId id="309" r:id="rId58"/>
    <p:sldId id="310" r:id="rId59"/>
    <p:sldId id="311" r:id="rId60"/>
    <p:sldId id="312" r:id="rId61"/>
    <p:sldId id="371" r:id="rId62"/>
    <p:sldId id="370" r:id="rId63"/>
    <p:sldId id="313" r:id="rId64"/>
    <p:sldId id="314" r:id="rId65"/>
    <p:sldId id="315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94556" autoAdjust="0"/>
  </p:normalViewPr>
  <p:slideViewPr>
    <p:cSldViewPr snapToGrid="0" snapToObjects="1">
      <p:cViewPr varScale="1">
        <p:scale>
          <a:sx n="70" d="100"/>
          <a:sy n="70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upiter\ApplPub\Akad&#233;mia\LTP\2017\M&#225;solat%20eredetijeLTP%20&#246;sszehasonl&#237;t&#225;s_t&#225;bla_2017_auguszt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dzso\Desktop\adat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Lakossági b</a:t>
            </a:r>
            <a:r>
              <a:rPr lang="en-US"/>
              <a:t>etétállomány (M</a:t>
            </a:r>
            <a:r>
              <a:rPr lang="hu-HU"/>
              <a:t>illió</a:t>
            </a:r>
            <a:r>
              <a:rPr lang="en-US"/>
              <a:t> F</a:t>
            </a:r>
            <a:r>
              <a:rPr lang="hu-HU"/>
              <a:t>t</a:t>
            </a:r>
            <a:r>
              <a:rPr lang="en-US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Diagram!$C$211</c:f>
              <c:strCache>
                <c:ptCount val="1"/>
                <c:pt idx="0">
                  <c:v>Betétállomány (M HUF)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47-4FDD-8324-F345F8B71DA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47-4FDD-8324-F345F8B71DA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447-4FDD-8324-F345F8B71DA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447-4FDD-8324-F345F8B71DA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447-4FDD-8324-F345F8B71DA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447-4FDD-8324-F345F8B71DA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447-4FDD-8324-F345F8B71DA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447-4FDD-8324-F345F8B71DA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447-4FDD-8324-F345F8B71DA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447-4FDD-8324-F345F8B71DA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447-4FDD-8324-F345F8B71DA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447-4FDD-8324-F345F8B71DA3}"/>
              </c:ext>
            </c:extLst>
          </c:dPt>
          <c:dLbls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Diagram!$B$213:$B$224</c:f>
              <c:strCache>
                <c:ptCount val="12"/>
                <c:pt idx="0">
                  <c:v>OTP</c:v>
                </c:pt>
                <c:pt idx="1">
                  <c:v>MKB</c:v>
                </c:pt>
                <c:pt idx="2">
                  <c:v>K&amp;H</c:v>
                </c:pt>
                <c:pt idx="3">
                  <c:v>CIB</c:v>
                </c:pt>
                <c:pt idx="4">
                  <c:v>UniCredit</c:v>
                </c:pt>
                <c:pt idx="5">
                  <c:v>Erste</c:v>
                </c:pt>
                <c:pt idx="6">
                  <c:v>Raiffeisen</c:v>
                </c:pt>
                <c:pt idx="7">
                  <c:v>Fundamenta</c:v>
                </c:pt>
                <c:pt idx="8">
                  <c:v>OTP LTP</c:v>
                </c:pt>
                <c:pt idx="9">
                  <c:v>BB</c:v>
                </c:pt>
                <c:pt idx="10">
                  <c:v>FHB</c:v>
                </c:pt>
                <c:pt idx="11">
                  <c:v>AXA</c:v>
                </c:pt>
              </c:strCache>
            </c:strRef>
          </c:cat>
          <c:val>
            <c:numRef>
              <c:f>Diagram!$C$213:$C$224</c:f>
              <c:numCache>
                <c:formatCode>General</c:formatCode>
                <c:ptCount val="12"/>
                <c:pt idx="0">
                  <c:v>2088159</c:v>
                </c:pt>
                <c:pt idx="1">
                  <c:v>829890</c:v>
                </c:pt>
                <c:pt idx="2">
                  <c:v>659000</c:v>
                </c:pt>
                <c:pt idx="3">
                  <c:v>510726</c:v>
                </c:pt>
                <c:pt idx="4">
                  <c:v>499550</c:v>
                </c:pt>
                <c:pt idx="5">
                  <c:v>443752</c:v>
                </c:pt>
                <c:pt idx="6">
                  <c:v>408114</c:v>
                </c:pt>
                <c:pt idx="7">
                  <c:v>362904</c:v>
                </c:pt>
                <c:pt idx="8">
                  <c:v>223688</c:v>
                </c:pt>
                <c:pt idx="9">
                  <c:v>217912.65380294272</c:v>
                </c:pt>
                <c:pt idx="10">
                  <c:v>198677.4</c:v>
                </c:pt>
                <c:pt idx="11">
                  <c:v>125220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447-4FDD-8324-F345F8B71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539960"/>
        <c:axId val="228350768"/>
      </c:barChart>
      <c:catAx>
        <c:axId val="196539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8350768"/>
        <c:crosses val="autoZero"/>
        <c:auto val="1"/>
        <c:lblAlgn val="ctr"/>
        <c:lblOffset val="100"/>
        <c:noMultiLvlLbl val="0"/>
      </c:catAx>
      <c:valAx>
        <c:axId val="2283507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653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90873748909019E-2"/>
          <c:y val="9.8099748779394008E-2"/>
          <c:w val="0.90127715310069567"/>
          <c:h val="0.74421619272113282"/>
        </c:manualLayout>
      </c:layout>
      <c:lineChart>
        <c:grouping val="standard"/>
        <c:varyColors val="0"/>
        <c:ser>
          <c:idx val="0"/>
          <c:order val="0"/>
          <c:tx>
            <c:v>Fundamenta</c:v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'Piaci adatok'!$C$6:$L$6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'Piaci adatok'!$C$8:$L$8</c:f>
              <c:numCache>
                <c:formatCode>#,##0</c:formatCode>
                <c:ptCount val="10"/>
                <c:pt idx="0">
                  <c:v>306968</c:v>
                </c:pt>
                <c:pt idx="1">
                  <c:v>320845</c:v>
                </c:pt>
                <c:pt idx="2">
                  <c:v>285935</c:v>
                </c:pt>
                <c:pt idx="3">
                  <c:v>277310</c:v>
                </c:pt>
                <c:pt idx="4">
                  <c:v>332538</c:v>
                </c:pt>
                <c:pt idx="5">
                  <c:v>311474.674</c:v>
                </c:pt>
                <c:pt idx="6">
                  <c:v>353705.60499999998</c:v>
                </c:pt>
                <c:pt idx="7">
                  <c:v>422038</c:v>
                </c:pt>
                <c:pt idx="8">
                  <c:v>537521.69799999997</c:v>
                </c:pt>
                <c:pt idx="9">
                  <c:v>643275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1D-44C5-B6CD-84DC9FC0FC87}"/>
            </c:ext>
          </c:extLst>
        </c:ser>
        <c:ser>
          <c:idx val="1"/>
          <c:order val="1"/>
          <c:tx>
            <c:v>OTP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'Piaci adatok'!$C$6:$L$6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'Piaci adatok'!$M$8:$Z$8</c:f>
              <c:numCache>
                <c:formatCode>#,##0</c:formatCode>
                <c:ptCount val="14"/>
                <c:pt idx="0">
                  <c:v>152162</c:v>
                </c:pt>
                <c:pt idx="1">
                  <c:v>174027</c:v>
                </c:pt>
                <c:pt idx="2">
                  <c:v>140207</c:v>
                </c:pt>
                <c:pt idx="3">
                  <c:v>175000</c:v>
                </c:pt>
                <c:pt idx="4">
                  <c:v>156000</c:v>
                </c:pt>
                <c:pt idx="5">
                  <c:v>160000</c:v>
                </c:pt>
                <c:pt idx="6">
                  <c:v>157000</c:v>
                </c:pt>
                <c:pt idx="7">
                  <c:v>309000</c:v>
                </c:pt>
                <c:pt idx="8">
                  <c:v>436000</c:v>
                </c:pt>
                <c:pt idx="9">
                  <c:v>537000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1D-44C5-B6CD-84DC9FC0FC87}"/>
            </c:ext>
          </c:extLst>
        </c:ser>
        <c:ser>
          <c:idx val="2"/>
          <c:order val="2"/>
          <c:tx>
            <c:v>Erste</c:v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'Piaci adatok'!$C$6:$L$6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'Piaci adatok'!$W$8:$AF$8</c:f>
              <c:numCache>
                <c:formatCode>General</c:formatCode>
                <c:ptCount val="10"/>
                <c:pt idx="4" formatCode="#,##0">
                  <c:v>25705</c:v>
                </c:pt>
                <c:pt idx="5" formatCode="#,##0">
                  <c:v>49300</c:v>
                </c:pt>
                <c:pt idx="6" formatCode="#,##0">
                  <c:v>49700</c:v>
                </c:pt>
                <c:pt idx="7" formatCode="#,##0">
                  <c:v>53900</c:v>
                </c:pt>
                <c:pt idx="8" formatCode="#,##0">
                  <c:v>86000</c:v>
                </c:pt>
                <c:pt idx="9" formatCode="#,##0">
                  <c:v>147000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81D-44C5-B6CD-84DC9FC0FC87}"/>
            </c:ext>
          </c:extLst>
        </c:ser>
        <c:ser>
          <c:idx val="3"/>
          <c:order val="3"/>
          <c:tx>
            <c:v>Aegon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</c:spPr>
          </c:marker>
          <c:dLbls>
            <c:dLbl>
              <c:idx val="6"/>
              <c:layout>
                <c:manualLayout>
                  <c:x val="0"/>
                  <c:y val="-1.7094017094017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CA5-4AF3-8CE5-39B818D86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094017094017094E-3"/>
                  <c:y val="8.54700854700854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A5-4AF3-8CE5-39B818D86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535467724819686E-16"/>
                  <c:y val="-1.9943019943020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A5-4AF3-8CE5-39B818D86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'Piaci adatok'!$C$6:$L$6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'Piaci adatok'!$AG$8:$AP$8</c:f>
              <c:numCache>
                <c:formatCode>General</c:formatCode>
                <c:ptCount val="10"/>
                <c:pt idx="6" formatCode="#,##0">
                  <c:v>30</c:v>
                </c:pt>
                <c:pt idx="7" formatCode="#,##0">
                  <c:v>15000</c:v>
                </c:pt>
                <c:pt idx="8" formatCode="#,##0">
                  <c:v>42000</c:v>
                </c:pt>
                <c:pt idx="9" formatCode="#,##0">
                  <c:v>53500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81D-44C5-B6CD-84DC9FC0F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07072"/>
        <c:axId val="196671272"/>
      </c:lineChart>
      <c:dateAx>
        <c:axId val="1961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671272"/>
        <c:crosses val="autoZero"/>
        <c:auto val="0"/>
        <c:lblOffset val="100"/>
        <c:baseTimeUnit val="days"/>
      </c:dateAx>
      <c:valAx>
        <c:axId val="196671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96107072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35248205723686449"/>
          <c:y val="0.91527559055118113"/>
          <c:w val="0.44607541363932474"/>
          <c:h val="6.3490584633792813E-2"/>
        </c:manualLayout>
      </c:layout>
      <c:overlay val="0"/>
      <c:spPr>
        <a:ln>
          <a:noFill/>
        </a:ln>
      </c:spPr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Munka1!$A$4</c:f>
              <c:strCache>
                <c:ptCount val="1"/>
                <c:pt idx="0">
                  <c:v>TKSZ nélküli FLK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Munka1!$B$4:$G$4</c:f>
              <c:numCache>
                <c:formatCode>#,##0</c:formatCode>
                <c:ptCount val="6"/>
                <c:pt idx="0">
                  <c:v>319391.46499999997</c:v>
                </c:pt>
                <c:pt idx="1">
                  <c:v>295288.91399999999</c:v>
                </c:pt>
                <c:pt idx="2">
                  <c:v>335582.49199999997</c:v>
                </c:pt>
                <c:pt idx="3">
                  <c:v>398259.33399999997</c:v>
                </c:pt>
                <c:pt idx="4">
                  <c:v>511903.86299999995</c:v>
                </c:pt>
                <c:pt idx="5">
                  <c:v>618031.41399999999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78-4490-A8FD-16C726052775}"/>
            </c:ext>
          </c:extLst>
        </c:ser>
        <c:ser>
          <c:idx val="5"/>
          <c:order val="1"/>
          <c:tx>
            <c:strRef>
              <c:f>Munka1!$A$3</c:f>
              <c:strCache>
                <c:ptCount val="1"/>
                <c:pt idx="0">
                  <c:v>FHB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Munka1!$B$3:$G$3</c:f>
              <c:numCache>
                <c:formatCode>#,##0</c:formatCode>
                <c:ptCount val="6"/>
                <c:pt idx="0">
                  <c:v>1172.06</c:v>
                </c:pt>
                <c:pt idx="1">
                  <c:v>1352.83</c:v>
                </c:pt>
                <c:pt idx="2">
                  <c:v>1787.27</c:v>
                </c:pt>
                <c:pt idx="3">
                  <c:v>2134.88</c:v>
                </c:pt>
                <c:pt idx="4">
                  <c:v>1906.93</c:v>
                </c:pt>
                <c:pt idx="5">
                  <c:v>1907.58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78-4490-A8FD-16C72605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351552"/>
        <c:axId val="228351944"/>
      </c:barChart>
      <c:lineChart>
        <c:grouping val="standard"/>
        <c:varyColors val="0"/>
        <c:ser>
          <c:idx val="1"/>
          <c:order val="2"/>
          <c:tx>
            <c:strRef>
              <c:f>Munka1!$A$5</c:f>
              <c:strCache>
                <c:ptCount val="1"/>
                <c:pt idx="0">
                  <c:v>FLK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Munka1!$B$1:$G$1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Munka1!$B$5:$G$5</c:f>
              <c:numCache>
                <c:formatCode>#,##0</c:formatCode>
                <c:ptCount val="6"/>
                <c:pt idx="0">
                  <c:v>332537.55499999999</c:v>
                </c:pt>
                <c:pt idx="1">
                  <c:v>311474.674</c:v>
                </c:pt>
                <c:pt idx="2">
                  <c:v>353705.60499999998</c:v>
                </c:pt>
                <c:pt idx="3">
                  <c:v>422037.614</c:v>
                </c:pt>
                <c:pt idx="4">
                  <c:v>537521.69799999997</c:v>
                </c:pt>
                <c:pt idx="5">
                  <c:v>643274.89399999997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878-4490-A8FD-16C72605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51552"/>
        <c:axId val="228351944"/>
      </c:lineChart>
      <c:catAx>
        <c:axId val="2283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8351944"/>
        <c:crosses val="autoZero"/>
        <c:auto val="1"/>
        <c:lblAlgn val="ctr"/>
        <c:lblOffset val="100"/>
        <c:noMultiLvlLbl val="0"/>
      </c:catAx>
      <c:valAx>
        <c:axId val="228351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283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19468465244952E-2"/>
          <c:y val="2.8741159263489004E-2"/>
          <c:w val="0.87560087115124385"/>
          <c:h val="0.749224654367532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Diagram!$C$61</c:f>
              <c:strCache>
                <c:ptCount val="1"/>
                <c:pt idx="0">
                  <c:v>A magyarországi lakáshitelpiac volumene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Diagram!$D$59:$L$59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Diagram!$D$61:$L$61</c:f>
              <c:numCache>
                <c:formatCode>#,##0.00</c:formatCode>
                <c:ptCount val="9"/>
                <c:pt idx="0">
                  <c:v>841.82996076099994</c:v>
                </c:pt>
                <c:pt idx="1">
                  <c:v>321.21372333230005</c:v>
                </c:pt>
                <c:pt idx="2">
                  <c:v>217.08821903707766</c:v>
                </c:pt>
                <c:pt idx="3">
                  <c:v>185.71312303599998</c:v>
                </c:pt>
                <c:pt idx="4">
                  <c:v>148.27140871099999</c:v>
                </c:pt>
                <c:pt idx="5">
                  <c:v>100.95770732729656</c:v>
                </c:pt>
                <c:pt idx="6">
                  <c:v>172.70345611100001</c:v>
                </c:pt>
                <c:pt idx="7">
                  <c:v>273.861955739</c:v>
                </c:pt>
                <c:pt idx="8">
                  <c:v>367.38914765799996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70-44E0-B77F-B558239A6FE1}"/>
            </c:ext>
          </c:extLst>
        </c:ser>
        <c:ser>
          <c:idx val="1"/>
          <c:order val="1"/>
          <c:tx>
            <c:strRef>
              <c:f>Diagram!$C$62</c:f>
              <c:strCache>
                <c:ptCount val="1"/>
                <c:pt idx="0">
                  <c:v>ebből Fundamenta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Diagram!$D$59:$L$59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Diagram!$D$62:$L$62</c:f>
              <c:numCache>
                <c:formatCode>#,##0.00</c:formatCode>
                <c:ptCount val="9"/>
                <c:pt idx="0">
                  <c:v>9.3075712389999996</c:v>
                </c:pt>
                <c:pt idx="1">
                  <c:v>9.6954558530000003</c:v>
                </c:pt>
                <c:pt idx="2">
                  <c:v>12.967391401999999</c:v>
                </c:pt>
                <c:pt idx="3">
                  <c:v>45.621202963999998</c:v>
                </c:pt>
                <c:pt idx="4">
                  <c:v>56.179633289000002</c:v>
                </c:pt>
                <c:pt idx="5">
                  <c:v>50.242087786999996</c:v>
                </c:pt>
                <c:pt idx="6">
                  <c:v>68.490278888999995</c:v>
                </c:pt>
                <c:pt idx="7">
                  <c:v>88.723162260999999</c:v>
                </c:pt>
                <c:pt idx="8">
                  <c:v>101.01085234200001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70-44E0-B77F-B558239A6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030176"/>
        <c:axId val="196038560"/>
      </c:barChart>
      <c:lineChart>
        <c:grouping val="standard"/>
        <c:varyColors val="0"/>
        <c:ser>
          <c:idx val="2"/>
          <c:order val="2"/>
          <c:tx>
            <c:strRef>
              <c:f>Diagram!$C$63</c:f>
              <c:strCache>
                <c:ptCount val="1"/>
                <c:pt idx="0">
                  <c:v>Fundamenta lakáshitel-piaci részesedése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260542168674699E-2"/>
                  <c:y val="-3.0682045497196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79456408310405E-2"/>
                  <c:y val="-4.9015382267600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79456408310405E-2"/>
                  <c:y val="-3.853918982736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767408215539325E-2"/>
                  <c:y val="-2.5443949277080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249335926382698E-2"/>
                  <c:y val="-3.592014171731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249335926382698E-2"/>
                  <c:y val="-4.1158237937427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743311829997151E-2"/>
                  <c:y val="-2.8062997387138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370-44E0-B77F-B558239A6F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Diagram!$D$63:$L$63</c:f>
              <c:numCache>
                <c:formatCode>0.00%</c:formatCode>
                <c:ptCount val="9"/>
                <c:pt idx="0">
                  <c:v>1.0935449194831182E-2</c:v>
                </c:pt>
                <c:pt idx="1">
                  <c:v>2.9299446684647002E-2</c:v>
                </c:pt>
                <c:pt idx="2">
                  <c:v>5.6366334110482245E-2</c:v>
                </c:pt>
                <c:pt idx="3">
                  <c:v>0.19720896484683387</c:v>
                </c:pt>
                <c:pt idx="4">
                  <c:v>0.27478281714504543</c:v>
                </c:pt>
                <c:pt idx="5">
                  <c:v>0.33228939066366103</c:v>
                </c:pt>
                <c:pt idx="6">
                  <c:v>0.28396375589523498</c:v>
                </c:pt>
                <c:pt idx="7">
                  <c:v>0.24469609439679207</c:v>
                </c:pt>
                <c:pt idx="8">
                  <c:v>0.21565083762169088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8370-44E0-B77F-B558239A6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17792"/>
        <c:axId val="196038944"/>
      </c:lineChart>
      <c:catAx>
        <c:axId val="1960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038560"/>
        <c:crosses val="autoZero"/>
        <c:auto val="1"/>
        <c:lblAlgn val="ctr"/>
        <c:lblOffset val="100"/>
        <c:noMultiLvlLbl val="0"/>
      </c:catAx>
      <c:valAx>
        <c:axId val="1960385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6030176"/>
        <c:crosses val="autoZero"/>
        <c:crossBetween val="between"/>
      </c:valAx>
      <c:valAx>
        <c:axId val="19603894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96417792"/>
        <c:crosses val="max"/>
        <c:crossBetween val="between"/>
      </c:valAx>
      <c:catAx>
        <c:axId val="196417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960389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8589992763035207E-2"/>
          <c:y val="0.81364173055625222"/>
          <c:w val="0.84646866434049106"/>
          <c:h val="0.16625697189272767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Munka1!$E$48</c:f>
              <c:strCache>
                <c:ptCount val="1"/>
                <c:pt idx="0">
                  <c:v>Teljesítmény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2F-4E50-B43F-54F30007B4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2F-4E50-B43F-54F30007B4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389398414425617"/>
                  <c:y val="-9.6631716203193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1000+</a:t>
                    </a:r>
                    <a:endParaRPr lang="en-US" sz="3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2F-4E50-B43F-54F30007B413}"/>
                </c:ext>
                <c:ext xmlns:c15="http://schemas.microsoft.com/office/drawing/2012/chart" uri="{CE6537A1-D6FC-4f65-9D91-7224C49458BB}">
                  <c15:layout>
                    <c:manualLayout>
                      <c:w val="0.1932690812995492"/>
                      <c:h val="0.1008559026543613"/>
                    </c:manualLayout>
                  </c15:layout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2F-4E50-B43F-54F30007B4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2F-4E50-B43F-54F30007B41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2F-4E50-B43F-54F30007B4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Munka1!$D$49:$D$54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Munka1!$E$49:$E$54</c:f>
              <c:numCache>
                <c:formatCode>#,##0</c:formatCode>
                <c:ptCount val="6"/>
                <c:pt idx="0">
                  <c:v>720</c:v>
                </c:pt>
                <c:pt idx="1">
                  <c:v>845.0603705855001</c:v>
                </c:pt>
                <c:pt idx="2">
                  <c:v>966.13360652227402</c:v>
                </c:pt>
                <c:pt idx="3">
                  <c:v>1088.0227688704986</c:v>
                </c:pt>
                <c:pt idx="4">
                  <c:v>1220.7316041653742</c:v>
                </c:pt>
                <c:pt idx="5">
                  <c:v>1279.7316041653739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2F-4E50-B43F-54F30007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228352336"/>
        <c:axId val="228352728"/>
      </c:barChart>
      <c:catAx>
        <c:axId val="2283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8352728"/>
        <c:crosses val="autoZero"/>
        <c:auto val="1"/>
        <c:lblAlgn val="ctr"/>
        <c:lblOffset val="100"/>
        <c:noMultiLvlLbl val="0"/>
      </c:catAx>
      <c:valAx>
        <c:axId val="228352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83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06805809455616E-2"/>
          <c:y val="3.6604947458668456E-2"/>
          <c:w val="0.82250032563431652"/>
          <c:h val="0.9259545061030989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1951632"/>
        <c:axId val="271952024"/>
      </c:barChart>
      <c:catAx>
        <c:axId val="2719516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71952024"/>
        <c:crosses val="autoZero"/>
        <c:auto val="1"/>
        <c:lblAlgn val="ctr"/>
        <c:lblOffset val="100"/>
        <c:noMultiLvlLbl val="0"/>
      </c:catAx>
      <c:valAx>
        <c:axId val="271952024"/>
        <c:scaling>
          <c:orientation val="minMax"/>
          <c:max val="50"/>
          <c:min val="0"/>
        </c:scaling>
        <c:delete val="1"/>
        <c:axPos val="t"/>
        <c:numFmt formatCode="#,##0" sourceLinked="1"/>
        <c:majorTickMark val="out"/>
        <c:minorTickMark val="none"/>
        <c:tickLblPos val="none"/>
        <c:crossAx val="27195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06805809455616E-2"/>
          <c:y val="5.054544988867811E-2"/>
          <c:w val="0.97659340006794826"/>
          <c:h val="0.91201416724446727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1952808"/>
        <c:axId val="271953200"/>
      </c:barChart>
      <c:catAx>
        <c:axId val="2719528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71953200"/>
        <c:crosses val="autoZero"/>
        <c:auto val="1"/>
        <c:lblAlgn val="ctr"/>
        <c:lblOffset val="100"/>
        <c:noMultiLvlLbl val="0"/>
      </c:catAx>
      <c:valAx>
        <c:axId val="271953200"/>
        <c:scaling>
          <c:orientation val="minMax"/>
          <c:max val="50"/>
          <c:min val="0"/>
        </c:scaling>
        <c:delete val="1"/>
        <c:axPos val="t"/>
        <c:numFmt formatCode="#,##0" sourceLinked="1"/>
        <c:majorTickMark val="out"/>
        <c:minorTickMark val="none"/>
        <c:tickLblPos val="none"/>
        <c:crossAx val="271952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10"/>
    </c:view3D>
    <c:floor>
      <c:thickness val="0"/>
      <c:spPr>
        <a:solidFill>
          <a:schemeClr val="bg1"/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1.6980671398268411E-2"/>
          <c:y val="1.2905070168355277E-2"/>
          <c:w val="0.9408547629074806"/>
          <c:h val="0.9054847564362766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skála átlag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7-414B-9C8B-1BE9BB0CFE9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97-414B-9C8B-1BE9BB0CFE9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A97-414B-9C8B-1BE9BB0CFE9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A97-414B-9C8B-1BE9BB0CFE9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 Narrow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Munka1!$A$2:$A$10</c:f>
              <c:numCache>
                <c:formatCode>General</c:formatCode>
                <c:ptCount val="9"/>
              </c:numCache>
            </c:numRef>
          </c:cat>
          <c:val>
            <c:numRef>
              <c:f>Munka1!$B$2:$B$10</c:f>
              <c:numCache>
                <c:formatCode>General</c:formatCode>
                <c:ptCount val="9"/>
                <c:pt idx="0">
                  <c:v>44.6</c:v>
                </c:pt>
                <c:pt idx="2">
                  <c:v>25.3</c:v>
                </c:pt>
                <c:pt idx="3">
                  <c:v>19.5</c:v>
                </c:pt>
                <c:pt idx="4">
                  <c:v>8.3000000000000007</c:v>
                </c:pt>
                <c:pt idx="5">
                  <c:v>5.5</c:v>
                </c:pt>
                <c:pt idx="6">
                  <c:v>4.5999999999999996</c:v>
                </c:pt>
                <c:pt idx="7">
                  <c:v>4.4000000000000004</c:v>
                </c:pt>
                <c:pt idx="8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A97-414B-9C8B-1BE9BB0CF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272628808"/>
        <c:axId val="272629200"/>
        <c:axId val="0"/>
      </c:bar3DChart>
      <c:catAx>
        <c:axId val="272628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hu-HU"/>
          </a:p>
        </c:txPr>
        <c:crossAx val="272629200"/>
        <c:crosses val="autoZero"/>
        <c:auto val="0"/>
        <c:lblAlgn val="ctr"/>
        <c:lblOffset val="100"/>
        <c:noMultiLvlLbl val="0"/>
      </c:catAx>
      <c:valAx>
        <c:axId val="272629200"/>
        <c:scaling>
          <c:orientation val="minMax"/>
          <c:max val="4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itchFamily="34" charset="0"/>
              </a:defRPr>
            </a:pPr>
            <a:endParaRPr lang="hu-HU"/>
          </a:p>
        </c:txPr>
        <c:crossAx val="272628808"/>
        <c:crosses val="max"/>
        <c:crossBetween val="between"/>
        <c:majorUnit val="10"/>
      </c:valAx>
    </c:plotArea>
    <c:plotVisOnly val="1"/>
    <c:dispBlanksAs val="gap"/>
    <c:showDLblsOverMax val="0"/>
  </c:chart>
  <c:spPr>
    <a:solidFill>
      <a:schemeClr val="bg1"/>
    </a:solidFill>
    <a:ln w="12700">
      <a:solidFill>
        <a:srgbClr val="C00000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10D34-4A04-441A-ACB4-C21873A8515D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6FE03A0-59EF-472F-8F73-930A7EBBAA85}">
      <dgm:prSet phldrT="[Szöveg]"/>
      <dgm:spPr/>
      <dgm:t>
        <a:bodyPr/>
        <a:lstStyle/>
        <a:p>
          <a:pPr algn="ctr"/>
          <a:r>
            <a:rPr lang="hu-H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2015</a:t>
          </a:r>
          <a:endParaRPr lang="hu-H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5675C9E-AE71-42BB-8ED6-4283316479E8}" type="parTrans" cxnId="{BBF2D28F-CBA2-4871-8305-23FC8021A23E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702BCD7-409A-4B16-8BDE-F4A0D04D0204}" type="sibTrans" cxnId="{BBF2D28F-CBA2-4871-8305-23FC8021A23E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4D62587-9867-4EE2-8ECF-4F2460A573B2}">
      <dgm:prSet phldrT="[Szöveg]"/>
      <dgm:spPr/>
      <dgm:t>
        <a:bodyPr/>
        <a:lstStyle/>
        <a:p>
          <a:pPr algn="ctr"/>
          <a:r>
            <a:rPr lang="hu-H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2016</a:t>
          </a:r>
          <a:endParaRPr lang="hu-H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CE55AE8-B385-4C1C-BDD9-BC4C78B98833}" type="parTrans" cxnId="{2E7DFFD5-1E65-4A6F-A878-FED5DA3DBE86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14F2437-951E-4AF7-855A-9A75D6D3F9DA}" type="sibTrans" cxnId="{2E7DFFD5-1E65-4A6F-A878-FED5DA3DBE86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DB0072B-A63F-4CD0-AAA5-243F647F7865}">
      <dgm:prSet phldrT="[Szöveg]"/>
      <dgm:spPr/>
      <dgm:t>
        <a:bodyPr/>
        <a:lstStyle/>
        <a:p>
          <a:pPr algn="ctr"/>
          <a:r>
            <a:rPr lang="hu-HU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2017</a:t>
          </a:r>
          <a:endParaRPr lang="hu-H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16B8DDC-F6F8-4BBB-A264-049801AD45C9}" type="parTrans" cxnId="{A1E7D5E0-2C9E-4E23-A55C-EC4977E77D79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9FF8647-321F-4347-A57F-67E86D4C6F6A}" type="sibTrans" cxnId="{A1E7D5E0-2C9E-4E23-A55C-EC4977E77D79}">
      <dgm:prSet/>
      <dgm:spPr/>
      <dgm:t>
        <a:bodyPr/>
        <a:lstStyle/>
        <a:p>
          <a:pPr algn="ctr"/>
          <a:endParaRPr lang="hu-H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C4503CF-C366-4C14-B234-D385B9D408A8}" type="pres">
      <dgm:prSet presAssocID="{45210D34-4A04-441A-ACB4-C21873A851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C9D55C2B-C674-4036-9B5A-A83CF56C02FA}" type="pres">
      <dgm:prSet presAssocID="{A6FE03A0-59EF-472F-8F73-930A7EBBAA85}" presName="composite" presStyleCnt="0"/>
      <dgm:spPr/>
    </dgm:pt>
    <dgm:pt modelId="{905B2F7D-1744-4E55-BB95-186823653CF5}" type="pres">
      <dgm:prSet presAssocID="{A6FE03A0-59EF-472F-8F73-930A7EBBAA85}" presName="LShape" presStyleLbl="alignNode1" presStyleIdx="0" presStyleCnt="5"/>
      <dgm:spPr/>
    </dgm:pt>
    <dgm:pt modelId="{395274E7-FD58-467B-A47A-206653BE234C}" type="pres">
      <dgm:prSet presAssocID="{A6FE03A0-59EF-472F-8F73-930A7EBBAA8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416B0F-D698-4CA2-B57D-FDF8B7267680}" type="pres">
      <dgm:prSet presAssocID="{A6FE03A0-59EF-472F-8F73-930A7EBBAA85}" presName="Triangle" presStyleLbl="alignNode1" presStyleIdx="1" presStyleCnt="5"/>
      <dgm:spPr/>
    </dgm:pt>
    <dgm:pt modelId="{7B6B0A78-687B-4F57-BDCC-45A82823B9B5}" type="pres">
      <dgm:prSet presAssocID="{0702BCD7-409A-4B16-8BDE-F4A0D04D0204}" presName="sibTrans" presStyleCnt="0"/>
      <dgm:spPr/>
    </dgm:pt>
    <dgm:pt modelId="{66ED684C-5D61-4480-88AF-CFCD13BB34FC}" type="pres">
      <dgm:prSet presAssocID="{0702BCD7-409A-4B16-8BDE-F4A0D04D0204}" presName="space" presStyleCnt="0"/>
      <dgm:spPr/>
    </dgm:pt>
    <dgm:pt modelId="{46DE14B6-323B-4AE7-8F53-4309549515F4}" type="pres">
      <dgm:prSet presAssocID="{84D62587-9867-4EE2-8ECF-4F2460A573B2}" presName="composite" presStyleCnt="0"/>
      <dgm:spPr/>
    </dgm:pt>
    <dgm:pt modelId="{312B9B3B-E4D6-4A3A-A895-A4B4E7EC6CB4}" type="pres">
      <dgm:prSet presAssocID="{84D62587-9867-4EE2-8ECF-4F2460A573B2}" presName="LShape" presStyleLbl="alignNode1" presStyleIdx="2" presStyleCnt="5"/>
      <dgm:spPr/>
    </dgm:pt>
    <dgm:pt modelId="{D9CCD971-CF75-46A0-B45C-32778458CAC1}" type="pres">
      <dgm:prSet presAssocID="{84D62587-9867-4EE2-8ECF-4F2460A573B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712C8D-A696-473A-9738-537F26CC89E0}" type="pres">
      <dgm:prSet presAssocID="{84D62587-9867-4EE2-8ECF-4F2460A573B2}" presName="Triangle" presStyleLbl="alignNode1" presStyleIdx="3" presStyleCnt="5"/>
      <dgm:spPr/>
    </dgm:pt>
    <dgm:pt modelId="{2D3AFB9D-FBA5-48DF-A401-75FB65381F79}" type="pres">
      <dgm:prSet presAssocID="{314F2437-951E-4AF7-855A-9A75D6D3F9DA}" presName="sibTrans" presStyleCnt="0"/>
      <dgm:spPr/>
    </dgm:pt>
    <dgm:pt modelId="{B5F1F3F9-EA8A-4904-82A2-F09E8849D845}" type="pres">
      <dgm:prSet presAssocID="{314F2437-951E-4AF7-855A-9A75D6D3F9DA}" presName="space" presStyleCnt="0"/>
      <dgm:spPr/>
    </dgm:pt>
    <dgm:pt modelId="{0C655101-63EC-43D9-B56E-EA2F705DF9FE}" type="pres">
      <dgm:prSet presAssocID="{BDB0072B-A63F-4CD0-AAA5-243F647F7865}" presName="composite" presStyleCnt="0"/>
      <dgm:spPr/>
    </dgm:pt>
    <dgm:pt modelId="{566500A6-8771-410D-B4CE-398D4BAB8E33}" type="pres">
      <dgm:prSet presAssocID="{BDB0072B-A63F-4CD0-AAA5-243F647F7865}" presName="LShape" presStyleLbl="alignNode1" presStyleIdx="4" presStyleCnt="5" custLinFactNeighborX="1355" custLinFactNeighborY="-137"/>
      <dgm:spPr/>
    </dgm:pt>
    <dgm:pt modelId="{F4F4CCCF-ED76-478A-87AB-C25A168F874E}" type="pres">
      <dgm:prSet presAssocID="{BDB0072B-A63F-4CD0-AAA5-243F647F786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6BCEE16-C35A-46CD-BAB2-3E05CC00E2D1}" type="presOf" srcId="{45210D34-4A04-441A-ACB4-C21873A8515D}" destId="{4C4503CF-C366-4C14-B234-D385B9D408A8}" srcOrd="0" destOrd="0" presId="urn:microsoft.com/office/officeart/2009/3/layout/StepUpProcess"/>
    <dgm:cxn modelId="{0F2B7F50-7301-4552-A5E3-C635F14BF8D1}" type="presOf" srcId="{A6FE03A0-59EF-472F-8F73-930A7EBBAA85}" destId="{395274E7-FD58-467B-A47A-206653BE234C}" srcOrd="0" destOrd="0" presId="urn:microsoft.com/office/officeart/2009/3/layout/StepUpProcess"/>
    <dgm:cxn modelId="{2E7DFFD5-1E65-4A6F-A878-FED5DA3DBE86}" srcId="{45210D34-4A04-441A-ACB4-C21873A8515D}" destId="{84D62587-9867-4EE2-8ECF-4F2460A573B2}" srcOrd="1" destOrd="0" parTransId="{ACE55AE8-B385-4C1C-BDD9-BC4C78B98833}" sibTransId="{314F2437-951E-4AF7-855A-9A75D6D3F9DA}"/>
    <dgm:cxn modelId="{BBF2D28F-CBA2-4871-8305-23FC8021A23E}" srcId="{45210D34-4A04-441A-ACB4-C21873A8515D}" destId="{A6FE03A0-59EF-472F-8F73-930A7EBBAA85}" srcOrd="0" destOrd="0" parTransId="{05675C9E-AE71-42BB-8ED6-4283316479E8}" sibTransId="{0702BCD7-409A-4B16-8BDE-F4A0D04D0204}"/>
    <dgm:cxn modelId="{EB4B4643-1EEE-4311-A7A9-3B6FF397A50F}" type="presOf" srcId="{BDB0072B-A63F-4CD0-AAA5-243F647F7865}" destId="{F4F4CCCF-ED76-478A-87AB-C25A168F874E}" srcOrd="0" destOrd="0" presId="urn:microsoft.com/office/officeart/2009/3/layout/StepUpProcess"/>
    <dgm:cxn modelId="{A1E7D5E0-2C9E-4E23-A55C-EC4977E77D79}" srcId="{45210D34-4A04-441A-ACB4-C21873A8515D}" destId="{BDB0072B-A63F-4CD0-AAA5-243F647F7865}" srcOrd="2" destOrd="0" parTransId="{316B8DDC-F6F8-4BBB-A264-049801AD45C9}" sibTransId="{E9FF8647-321F-4347-A57F-67E86D4C6F6A}"/>
    <dgm:cxn modelId="{D19F6EB1-1ED2-4068-870A-26AC691C8858}" type="presOf" srcId="{84D62587-9867-4EE2-8ECF-4F2460A573B2}" destId="{D9CCD971-CF75-46A0-B45C-32778458CAC1}" srcOrd="0" destOrd="0" presId="urn:microsoft.com/office/officeart/2009/3/layout/StepUpProcess"/>
    <dgm:cxn modelId="{E728ACAA-3DC2-44A4-9E24-B12CEBFCE69B}" type="presParOf" srcId="{4C4503CF-C366-4C14-B234-D385B9D408A8}" destId="{C9D55C2B-C674-4036-9B5A-A83CF56C02FA}" srcOrd="0" destOrd="0" presId="urn:microsoft.com/office/officeart/2009/3/layout/StepUpProcess"/>
    <dgm:cxn modelId="{D0398928-6EF1-451F-AB6A-BD346DC0ED4D}" type="presParOf" srcId="{C9D55C2B-C674-4036-9B5A-A83CF56C02FA}" destId="{905B2F7D-1744-4E55-BB95-186823653CF5}" srcOrd="0" destOrd="0" presId="urn:microsoft.com/office/officeart/2009/3/layout/StepUpProcess"/>
    <dgm:cxn modelId="{0E9B2487-136C-4C7A-B4BC-4A2DE734C4BA}" type="presParOf" srcId="{C9D55C2B-C674-4036-9B5A-A83CF56C02FA}" destId="{395274E7-FD58-467B-A47A-206653BE234C}" srcOrd="1" destOrd="0" presId="urn:microsoft.com/office/officeart/2009/3/layout/StepUpProcess"/>
    <dgm:cxn modelId="{1947A3B5-CC9D-461D-A8C7-1DD80A62C7C3}" type="presParOf" srcId="{C9D55C2B-C674-4036-9B5A-A83CF56C02FA}" destId="{E5416B0F-D698-4CA2-B57D-FDF8B7267680}" srcOrd="2" destOrd="0" presId="urn:microsoft.com/office/officeart/2009/3/layout/StepUpProcess"/>
    <dgm:cxn modelId="{6DD921A5-0C84-4C98-ACAA-49DAFCB71EA7}" type="presParOf" srcId="{4C4503CF-C366-4C14-B234-D385B9D408A8}" destId="{7B6B0A78-687B-4F57-BDCC-45A82823B9B5}" srcOrd="1" destOrd="0" presId="urn:microsoft.com/office/officeart/2009/3/layout/StepUpProcess"/>
    <dgm:cxn modelId="{79A28AB6-BACC-4504-AF2A-042F601EC405}" type="presParOf" srcId="{7B6B0A78-687B-4F57-BDCC-45A82823B9B5}" destId="{66ED684C-5D61-4480-88AF-CFCD13BB34FC}" srcOrd="0" destOrd="0" presId="urn:microsoft.com/office/officeart/2009/3/layout/StepUpProcess"/>
    <dgm:cxn modelId="{F4152C39-CDAB-4662-95F1-F18835185D8B}" type="presParOf" srcId="{4C4503CF-C366-4C14-B234-D385B9D408A8}" destId="{46DE14B6-323B-4AE7-8F53-4309549515F4}" srcOrd="2" destOrd="0" presId="urn:microsoft.com/office/officeart/2009/3/layout/StepUpProcess"/>
    <dgm:cxn modelId="{F6A7EE92-985A-4A15-B127-18F0550900DB}" type="presParOf" srcId="{46DE14B6-323B-4AE7-8F53-4309549515F4}" destId="{312B9B3B-E4D6-4A3A-A895-A4B4E7EC6CB4}" srcOrd="0" destOrd="0" presId="urn:microsoft.com/office/officeart/2009/3/layout/StepUpProcess"/>
    <dgm:cxn modelId="{C14376C6-4720-4FAB-8A09-37FBBB1DD6FB}" type="presParOf" srcId="{46DE14B6-323B-4AE7-8F53-4309549515F4}" destId="{D9CCD971-CF75-46A0-B45C-32778458CAC1}" srcOrd="1" destOrd="0" presId="urn:microsoft.com/office/officeart/2009/3/layout/StepUpProcess"/>
    <dgm:cxn modelId="{071BF492-9A1E-4B74-9FB8-D244C6F277DA}" type="presParOf" srcId="{46DE14B6-323B-4AE7-8F53-4309549515F4}" destId="{89712C8D-A696-473A-9738-537F26CC89E0}" srcOrd="2" destOrd="0" presId="urn:microsoft.com/office/officeart/2009/3/layout/StepUpProcess"/>
    <dgm:cxn modelId="{38FF2201-114D-4E04-978D-67A12C226BB5}" type="presParOf" srcId="{4C4503CF-C366-4C14-B234-D385B9D408A8}" destId="{2D3AFB9D-FBA5-48DF-A401-75FB65381F79}" srcOrd="3" destOrd="0" presId="urn:microsoft.com/office/officeart/2009/3/layout/StepUpProcess"/>
    <dgm:cxn modelId="{8816CA01-9D89-40A5-94C2-391A55569ED4}" type="presParOf" srcId="{2D3AFB9D-FBA5-48DF-A401-75FB65381F79}" destId="{B5F1F3F9-EA8A-4904-82A2-F09E8849D845}" srcOrd="0" destOrd="0" presId="urn:microsoft.com/office/officeart/2009/3/layout/StepUpProcess"/>
    <dgm:cxn modelId="{31FDC08A-DA6B-4375-BB89-C4692E861D5F}" type="presParOf" srcId="{4C4503CF-C366-4C14-B234-D385B9D408A8}" destId="{0C655101-63EC-43D9-B56E-EA2F705DF9FE}" srcOrd="4" destOrd="0" presId="urn:microsoft.com/office/officeart/2009/3/layout/StepUpProcess"/>
    <dgm:cxn modelId="{18E8A9FB-B324-4A53-97C6-F44D4C742C43}" type="presParOf" srcId="{0C655101-63EC-43D9-B56E-EA2F705DF9FE}" destId="{566500A6-8771-410D-B4CE-398D4BAB8E33}" srcOrd="0" destOrd="0" presId="urn:microsoft.com/office/officeart/2009/3/layout/StepUpProcess"/>
    <dgm:cxn modelId="{51F38E16-3166-4219-8B2C-BF049EFE4FFD}" type="presParOf" srcId="{0C655101-63EC-43D9-B56E-EA2F705DF9FE}" destId="{F4F4CCCF-ED76-478A-87AB-C25A168F874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B2F7D-1744-4E55-BB95-186823653CF5}">
      <dsp:nvSpPr>
        <dsp:cNvPr id="0" name=""/>
        <dsp:cNvSpPr/>
      </dsp:nvSpPr>
      <dsp:spPr>
        <a:xfrm rot="5400000">
          <a:off x="200947" y="331590"/>
          <a:ext cx="572173" cy="9520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5274E7-FD58-467B-A47A-206653BE234C}">
      <dsp:nvSpPr>
        <dsp:cNvPr id="0" name=""/>
        <dsp:cNvSpPr/>
      </dsp:nvSpPr>
      <dsp:spPr>
        <a:xfrm>
          <a:off x="105437" y="616058"/>
          <a:ext cx="859546" cy="75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2015</a:t>
          </a:r>
          <a:endParaRPr lang="hu-H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5437" y="616058"/>
        <a:ext cx="859546" cy="753443"/>
      </dsp:txXfrm>
    </dsp:sp>
    <dsp:sp modelId="{E5416B0F-D698-4CA2-B57D-FDF8B7267680}">
      <dsp:nvSpPr>
        <dsp:cNvPr id="0" name=""/>
        <dsp:cNvSpPr/>
      </dsp:nvSpPr>
      <dsp:spPr>
        <a:xfrm>
          <a:off x="802806" y="261497"/>
          <a:ext cx="162178" cy="1621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697232"/>
                <a:satOff val="-25000"/>
                <a:lumOff val="-1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97232"/>
                <a:satOff val="-25000"/>
                <a:lumOff val="-1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97232"/>
                <a:satOff val="-25000"/>
                <a:lumOff val="-1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697232"/>
              <a:satOff val="-25000"/>
              <a:lumOff val="-124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2B9B3B-E4D6-4A3A-A895-A4B4E7EC6CB4}">
      <dsp:nvSpPr>
        <dsp:cNvPr id="0" name=""/>
        <dsp:cNvSpPr/>
      </dsp:nvSpPr>
      <dsp:spPr>
        <a:xfrm rot="5400000">
          <a:off x="1253201" y="71209"/>
          <a:ext cx="572173" cy="9520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1394465"/>
                <a:satOff val="-50000"/>
                <a:lumOff val="-2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394465"/>
                <a:satOff val="-50000"/>
                <a:lumOff val="-2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394465"/>
                <a:satOff val="-50000"/>
                <a:lumOff val="-2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394465"/>
              <a:satOff val="-50000"/>
              <a:lumOff val="-248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CCD971-CF75-46A0-B45C-32778458CAC1}">
      <dsp:nvSpPr>
        <dsp:cNvPr id="0" name=""/>
        <dsp:cNvSpPr/>
      </dsp:nvSpPr>
      <dsp:spPr>
        <a:xfrm>
          <a:off x="1157691" y="355677"/>
          <a:ext cx="859546" cy="75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2016</a:t>
          </a:r>
          <a:endParaRPr lang="hu-H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157691" y="355677"/>
        <a:ext cx="859546" cy="753443"/>
      </dsp:txXfrm>
    </dsp:sp>
    <dsp:sp modelId="{89712C8D-A696-473A-9738-537F26CC89E0}">
      <dsp:nvSpPr>
        <dsp:cNvPr id="0" name=""/>
        <dsp:cNvSpPr/>
      </dsp:nvSpPr>
      <dsp:spPr>
        <a:xfrm>
          <a:off x="1855059" y="1116"/>
          <a:ext cx="162178" cy="1621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2091698"/>
                <a:satOff val="-75000"/>
                <a:lumOff val="-3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091698"/>
                <a:satOff val="-75000"/>
                <a:lumOff val="-3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091698"/>
                <a:satOff val="-75000"/>
                <a:lumOff val="-3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091698"/>
              <a:satOff val="-75000"/>
              <a:lumOff val="-372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6500A6-8771-410D-B4CE-398D4BAB8E33}">
      <dsp:nvSpPr>
        <dsp:cNvPr id="0" name=""/>
        <dsp:cNvSpPr/>
      </dsp:nvSpPr>
      <dsp:spPr>
        <a:xfrm rot="5400000">
          <a:off x="2318355" y="-189955"/>
          <a:ext cx="572173" cy="9520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2788930"/>
                <a:satOff val="-100000"/>
                <a:lumOff val="-4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788930"/>
                <a:satOff val="-100000"/>
                <a:lumOff val="-4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788930"/>
                <a:satOff val="-100000"/>
                <a:lumOff val="-4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788930"/>
              <a:satOff val="-100000"/>
              <a:lumOff val="-4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4CCCF-ED76-478A-87AB-C25A168F874E}">
      <dsp:nvSpPr>
        <dsp:cNvPr id="0" name=""/>
        <dsp:cNvSpPr/>
      </dsp:nvSpPr>
      <dsp:spPr>
        <a:xfrm>
          <a:off x="2209944" y="95296"/>
          <a:ext cx="859546" cy="75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2017</a:t>
          </a:r>
          <a:endParaRPr lang="hu-H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209944" y="95296"/>
        <a:ext cx="859546" cy="75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526-E93D-1646-8204-47F6E14C78B8}" type="datetimeFigureOut">
              <a:rPr lang="hu-HU" smtClean="0"/>
              <a:t>2017.12.22.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AE15E-8471-394C-966A-45AF5BD56E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19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300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C69182-8AFD-41C7-9A5E-1E790FB07265}" type="slidenum">
              <a:rPr lang="hu-HU" altLang="hu-HU" sz="1200" smtClean="0"/>
              <a:pPr/>
              <a:t>6</a:t>
            </a:fld>
            <a:endParaRPr lang="hu-HU" altLang="hu-HU" sz="1200" smtClean="0"/>
          </a:p>
        </p:txBody>
      </p:sp>
    </p:spTree>
    <p:extLst>
      <p:ext uri="{BB962C8B-B14F-4D97-AF65-F5344CB8AC3E}">
        <p14:creationId xmlns:p14="http://schemas.microsoft.com/office/powerpoint/2010/main" val="186387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12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B09521-6DFF-4BD6-8AD4-63444262BB0D}" type="slidenum">
              <a:rPr lang="hu-HU" altLang="hu-HU" sz="1200" smtClean="0"/>
              <a:pPr/>
              <a:t>34</a:t>
            </a:fld>
            <a:endParaRPr lang="hu-HU" altLang="hu-HU" sz="1200" dirty="0" smtClean="0"/>
          </a:p>
        </p:txBody>
      </p:sp>
      <p:sp>
        <p:nvSpPr>
          <p:cNvPr id="181253" name="Dátum hely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200" dirty="0" smtClean="0"/>
              <a:t>2013.05.02</a:t>
            </a:r>
          </a:p>
        </p:txBody>
      </p:sp>
    </p:spTree>
    <p:extLst>
      <p:ext uri="{BB962C8B-B14F-4D97-AF65-F5344CB8AC3E}">
        <p14:creationId xmlns:p14="http://schemas.microsoft.com/office/powerpoint/2010/main" val="23200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5FEFA1-90D4-46ED-8C71-A0743FEFFC94}" type="slidenum">
              <a:rPr lang="hu-HU" altLang="hu-HU" sz="1200" smtClean="0"/>
              <a:pPr/>
              <a:t>36</a:t>
            </a:fld>
            <a:endParaRPr lang="hu-HU" altLang="hu-HU" sz="1200" dirty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2277" name="Dátum helye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200" dirty="0" smtClean="0"/>
              <a:t>2013.05.02</a:t>
            </a:r>
          </a:p>
        </p:txBody>
      </p:sp>
    </p:spTree>
    <p:extLst>
      <p:ext uri="{BB962C8B-B14F-4D97-AF65-F5344CB8AC3E}">
        <p14:creationId xmlns:p14="http://schemas.microsoft.com/office/powerpoint/2010/main" val="323633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8714-0A5A-4DD2-B584-D14A80CC2D35}" type="slidenum">
              <a:rPr lang="hu-HU" smtClean="0"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92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71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FDB0FC-FE03-48E2-8625-AABB3388109B}" type="slidenum">
              <a:rPr lang="hu-HU" altLang="hu-HU" sz="1200" smtClean="0"/>
              <a:pPr/>
              <a:t>39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50170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53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8FBBC2-A1B6-419E-9CA3-02C4B9B87985}" type="slidenum">
              <a:rPr lang="hu-HU" altLang="hu-HU" sz="1200" smtClean="0"/>
              <a:pPr/>
              <a:t>40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83003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8714-0A5A-4DD2-B584-D14A80CC2D35}" type="slidenum">
              <a:rPr lang="hu-HU" smtClean="0"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87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/>
              <a:t>Örökösödés</a:t>
            </a:r>
            <a:r>
              <a:rPr lang="hu-HU" altLang="hu-HU" baseline="0" dirty="0" smtClean="0"/>
              <a:t>ről pár szót </a:t>
            </a:r>
          </a:p>
          <a:p>
            <a:r>
              <a:rPr lang="hu-HU" altLang="hu-HU" baseline="0" dirty="0" smtClean="0"/>
              <a:t>Örökbefogadás – kérés esetén igazolnia kell tudni</a:t>
            </a:r>
          </a:p>
          <a:p>
            <a:r>
              <a:rPr lang="hu-HU" altLang="hu-HU" baseline="0" dirty="0" smtClean="0"/>
              <a:t>Bejegyzett – regisztrált különbség</a:t>
            </a:r>
          </a:p>
          <a:p>
            <a:r>
              <a:rPr lang="hu-HU" altLang="hu-HU" baseline="0" dirty="0" smtClean="0"/>
              <a:t>Ellenőrzés nincs, csak ha gyanú merül fel – megadhat újat (2000 Ft) illetve ha nagybetétesek listáján (10M felett) van</a:t>
            </a:r>
          </a:p>
          <a:p>
            <a:r>
              <a:rPr lang="hu-HU" altLang="hu-HU" baseline="0" dirty="0" smtClean="0"/>
              <a:t>Kötéskori MÁK ütközés – levél, 3 hó ingyenes módosításra</a:t>
            </a:r>
          </a:p>
          <a:p>
            <a:r>
              <a:rPr lang="hu-HU" altLang="hu-HU" baseline="0" dirty="0" smtClean="0"/>
              <a:t>KHT nyilatkozat – kinek a lakcélja (anyós / gyerek)</a:t>
            </a:r>
          </a:p>
          <a:p>
            <a:r>
              <a:rPr lang="hu-HU" altLang="hu-HU" baseline="0" dirty="0" smtClean="0"/>
              <a:t>Kedv, módosítás – visszamenőleg! Csecsemő – szigorítani fogják</a:t>
            </a:r>
            <a:endParaRPr lang="hu-HU" altLang="hu-HU" dirty="0" smtClean="0"/>
          </a:p>
        </p:txBody>
      </p:sp>
      <p:sp>
        <p:nvSpPr>
          <p:cNvPr id="1863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739F5A-DB01-48E2-A0C5-5A0BB2977AC1}" type="slidenum">
              <a:rPr lang="hu-HU" altLang="hu-HU" sz="1200" smtClean="0"/>
              <a:pPr/>
              <a:t>42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248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94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89F14D-B7FA-4E1A-8743-364E78A548BA}" type="slidenum">
              <a:rPr lang="hu-HU" altLang="hu-HU" sz="1200" smtClean="0"/>
              <a:pPr/>
              <a:t>43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133119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7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8BF95B-EA09-4109-96B8-9638E498F25D}" type="slidenum">
              <a:rPr lang="hu-HU" altLang="hu-HU" sz="1200" smtClean="0"/>
              <a:pPr/>
              <a:t>44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405514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8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4E00032-4985-43EE-A1F8-23755FEC004F}" type="slidenum">
              <a:rPr lang="hu-HU" altLang="hu-HU" sz="1200" smtClean="0"/>
              <a:pPr/>
              <a:t>45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81803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E7E2-D47B-4FC6-A9C9-D801E59B890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99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8714-0A5A-4DD2-B584-D14A80CC2D35}" type="slidenum">
              <a:rPr lang="hu-HU" smtClean="0"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161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2182-5AF9-490D-9000-E852D643D737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914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92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879F3B-98C9-4A39-9ED6-D41364255536}" type="slidenum">
              <a:rPr lang="hu-HU" altLang="hu-HU" sz="1200" smtClean="0"/>
              <a:pPr/>
              <a:t>49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251150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73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75C1E-A0F2-4DC8-B340-631899324190}" type="slidenum">
              <a:rPr lang="hu-HU" altLang="hu-HU" sz="1200" smtClean="0"/>
              <a:pPr/>
              <a:t>50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318671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u-HU" altLang="hu-HU" dirty="0" smtClean="0"/>
          </a:p>
        </p:txBody>
      </p:sp>
      <p:sp>
        <p:nvSpPr>
          <p:cNvPr id="173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75C1E-A0F2-4DC8-B340-631899324190}" type="slidenum">
              <a:rPr lang="hu-HU" altLang="hu-HU" sz="1200" smtClean="0"/>
              <a:pPr/>
              <a:t>51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728770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0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8E49EE-DEC2-47BA-9D91-4AFEE33701B2}" type="slidenum">
              <a:rPr lang="hu-HU" altLang="hu-HU" sz="1200" smtClean="0"/>
              <a:pPr/>
              <a:t>56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24054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90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C4A162-5F33-4F2E-BBAF-95983F5EF01F}" type="slidenum">
              <a:rPr lang="hu-HU" altLang="hu-HU" sz="1200" smtClean="0"/>
              <a:pPr/>
              <a:t>60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42534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914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0051A4D-56FF-4761-A9AC-276882427403}" type="slidenum">
              <a:rPr lang="hu-HU" altLang="hu-HU" sz="1200" smtClean="0"/>
              <a:pPr/>
              <a:t>61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888119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84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C8D93F-0A74-46F0-8F2F-D429EF6E0FBD}" type="slidenum">
              <a:rPr lang="hu-HU" altLang="hu-HU" sz="1200" smtClean="0"/>
              <a:pPr/>
              <a:t>62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041841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945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26DF83-1797-4E59-8035-F0AADC87FDEF}" type="slidenum">
              <a:rPr lang="hu-HU" altLang="hu-HU" sz="1200" smtClean="0"/>
              <a:pPr/>
              <a:t>63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71988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73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945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26DF83-1797-4E59-8035-F0AADC87FDEF}" type="slidenum">
              <a:rPr lang="hu-HU" altLang="hu-HU" sz="1200" smtClean="0"/>
              <a:pPr/>
              <a:t>64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333856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85800" y="4342937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176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ED5051-F179-4464-B167-78B0F9FB3104}" type="slidenum">
              <a:rPr lang="hu-HU" altLang="hu-HU" sz="1200" smtClean="0"/>
              <a:pPr/>
              <a:t>65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652839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354BC0-BB13-4233-8EE1-62FD642CEE6E}" type="slidenum">
              <a:rPr lang="hu-HU" smtClean="0"/>
              <a:pPr/>
              <a:t>66</a:t>
            </a:fld>
            <a:endParaRPr lang="hu-H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z="2000" smtClean="0"/>
          </a:p>
        </p:txBody>
      </p:sp>
    </p:spTree>
    <p:extLst>
      <p:ext uri="{BB962C8B-B14F-4D97-AF65-F5344CB8AC3E}">
        <p14:creationId xmlns:p14="http://schemas.microsoft.com/office/powerpoint/2010/main" val="2457381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345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037E12-67F7-4EA4-A55D-BA63FC02D4E7}" type="slidenum">
              <a:rPr lang="hu-HU" altLang="hu-HU" sz="1200" smtClean="0"/>
              <a:pPr/>
              <a:t>68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620578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355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A0C0B3-DF60-4B00-ABC5-37FDE48EBB1C}" type="slidenum">
              <a:rPr lang="hu-HU" altLang="hu-HU" sz="1200" smtClean="0"/>
              <a:pPr/>
              <a:t>69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529075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90708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529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A6B95E-F6BF-4499-823A-6EC5BD046025}" type="slidenum">
              <a:rPr lang="hu-HU" altLang="hu-HU" sz="1200" smtClean="0"/>
              <a:pPr/>
              <a:t>71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462330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59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BAF9AB-49E9-4823-8D6D-57620C684FE3}" type="slidenum">
              <a:rPr lang="hu-HU" altLang="hu-HU" sz="1200" smtClean="0"/>
              <a:pPr/>
              <a:t>72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16700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50000"/>
              </a:lnSpc>
              <a:buFont typeface="Wingdings" pitchFamily="2" charset="2"/>
              <a:buNone/>
            </a:pPr>
            <a:endParaRPr lang="hu-HU" altLang="hu-HU" dirty="0" smtClean="0"/>
          </a:p>
        </p:txBody>
      </p:sp>
      <p:sp>
        <p:nvSpPr>
          <p:cNvPr id="260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331405-BAF8-4D2D-B9D2-D31786789786}" type="slidenum">
              <a:rPr lang="hu-HU" altLang="hu-HU" sz="1200" smtClean="0"/>
              <a:pPr/>
              <a:t>73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734019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7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4665F5-6E78-4831-B2FF-8B7A5FDDD2DA}" type="slidenum">
              <a:rPr lang="hu-HU" altLang="hu-HU" sz="1200" smtClean="0"/>
              <a:pPr/>
              <a:t>78</a:t>
            </a:fld>
            <a:endParaRPr lang="hu-HU" altLang="hu-HU" sz="1200" dirty="0" smtClean="0"/>
          </a:p>
        </p:txBody>
      </p:sp>
      <p:sp>
        <p:nvSpPr>
          <p:cNvPr id="267269" name="Dátum hely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200" dirty="0" smtClean="0"/>
              <a:t>2013.05.02</a:t>
            </a:r>
          </a:p>
        </p:txBody>
      </p:sp>
    </p:spTree>
    <p:extLst>
      <p:ext uri="{BB962C8B-B14F-4D97-AF65-F5344CB8AC3E}">
        <p14:creationId xmlns:p14="http://schemas.microsoft.com/office/powerpoint/2010/main" val="255594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38475-0BFF-414C-A019-B54AA5D74B4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657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3FECFD35-3751-40E4-A90B-A9791998B9D9}" type="slidenum">
              <a:rPr lang="hu-HU" sz="1200" smtClean="0"/>
              <a:pPr>
                <a:defRPr/>
              </a:pPr>
              <a:t>79</a:t>
            </a:fld>
            <a:endParaRPr lang="hu-HU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8200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Mindenkinek van lakáscélja! !!</a:t>
            </a:r>
          </a:p>
          <a:p>
            <a:r>
              <a:rPr lang="hu-HU" dirty="0" smtClean="0"/>
              <a:t>Jelenlevők:Kinek</a:t>
            </a:r>
            <a:r>
              <a:rPr lang="hu-HU" baseline="0" dirty="0" smtClean="0"/>
              <a:t> van terve,célja,magának gyerekének venni? Felújítani,hitelt kiváltani??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412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72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098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74CA10-C0D2-4CEC-8F52-15E7679390F2}" type="slidenum">
              <a:rPr lang="hu-HU"/>
              <a:t>83</a:t>
            </a:fld>
            <a:endParaRPr lang="hu-H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828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162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318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053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51A4927-789D-41D7-9779-BF7FBE6A31BB}" type="slidenum">
              <a:rPr lang="hu-HU"/>
              <a:t>89</a:t>
            </a:fld>
            <a:endParaRPr lang="hu-H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5362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56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670-02CA-4FFE-A1F4-66344476E187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3767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FAAD25-1B6B-4973-A2DC-CE62048EAE05}" type="slidenum">
              <a:rPr lang="hu-HU"/>
              <a:t>91</a:t>
            </a:fld>
            <a:endParaRPr lang="hu-H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4606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63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8D6C9B3-F2B2-472F-A188-96A36363E279}" type="slidenum">
              <a:rPr lang="hu-HU"/>
              <a:t>93</a:t>
            </a:fld>
            <a:endParaRPr lang="hu-H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6111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859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926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080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2488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101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99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225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100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66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9670-02CA-4FFE-A1F4-66344476E187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1825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E15E-8471-394C-966A-45AF5BD56E89}" type="slidenum">
              <a:rPr lang="hu-HU" smtClean="0"/>
              <a:t>101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82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72B0E8-3998-4B91-AB74-9EFD937B5956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7038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+mj-lt"/>
              <a:buAutoNum type="arabicPeriod"/>
            </a:pPr>
            <a:endParaRPr lang="hu-HU" altLang="hu-HU" dirty="0" smtClean="0"/>
          </a:p>
        </p:txBody>
      </p:sp>
      <p:sp>
        <p:nvSpPr>
          <p:cNvPr id="177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08AC2F-7C86-4BDA-88E9-026CD0FF57BF}" type="slidenum">
              <a:rPr lang="hu-HU" altLang="hu-HU" sz="1200" smtClean="0"/>
              <a:pPr/>
              <a:t>31</a:t>
            </a:fld>
            <a:endParaRPr lang="hu-HU" alt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3253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3D938-A6D2-440C-B5C7-51C266884F64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8903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56" y="2214563"/>
            <a:ext cx="7415213" cy="1795462"/>
          </a:xfrm>
        </p:spPr>
        <p:txBody>
          <a:bodyPr anchor="t">
            <a:normAutofit/>
          </a:bodyPr>
          <a:lstStyle>
            <a:lvl1pPr algn="l">
              <a:defRPr sz="5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56" y="42168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/>
              <a:t>2017. május 11.</a:t>
            </a:r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-6774" y="401002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K:\FUNDAMENTA\_ARCULAT\ARCULAT2017\Arculat2017_Q4\PPT\Fundamenta_logo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89" y="6508324"/>
            <a:ext cx="1461907" cy="2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7886700" cy="642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7886700" cy="642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257300"/>
            <a:ext cx="7886700" cy="41576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9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3" name="Egyenes összekötő 2"/>
          <p:cNvCxnSpPr/>
          <p:nvPr userDrawn="1"/>
        </p:nvCxnSpPr>
        <p:spPr>
          <a:xfrm>
            <a:off x="628650" y="753735"/>
            <a:ext cx="7886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2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FA3D-8EB7-4417-A0F6-0DBBD5CEFC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9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5ADA6-9C1F-437C-962F-F0A25BD757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6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0248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02657" y="6176963"/>
            <a:ext cx="1190445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050"/>
            <a:ext cx="78867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568"/>
            <a:ext cx="7886700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78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26" name="Picture 2" descr="K:\FUNDAMENTA\_ARCULAT\ARCULAT2017\Arculat2017_Q4\PPT\superbrands_9x.wmf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2" y="6499699"/>
            <a:ext cx="1122875" cy="2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UNDAMENTA\_ARCULAT\ARCULAT2017\Arculat2017_Q4\PPT\Fundamenta_logo.wmf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89" y="6508324"/>
            <a:ext cx="1461907" cy="2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8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mr-IN" sz="2400" b="1" i="0" u="none" strike="noStrike" kern="1200" baseline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fundanet/pm/_layouts/listform.aspx?PageType=4&amp;ListId=%7bF52AE229-C64C-45DA-A549-1A10BA3C01BF%7d&amp;ID=86" TargetMode="External"/><Relationship Id="rId7" Type="http://schemas.openxmlformats.org/officeDocument/2006/relationships/hyperlink" Target="http://fundanet/pm/_layouts/listform.aspx?PageType=4&amp;ListId=%7bF52AE229-C64C-45DA-A549-1A10BA3C01BF%7d&amp;ID=66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fundanet/pm/_layouts/listform.aspx?PageType=4&amp;ListId=%7bF52AE229-C64C-45DA-A549-1A10BA3C01BF%7d&amp;ID=67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undimini.hu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microsoft.com/office/2007/relationships/hdphoto" Target="../media/hdphoto1.wdp"/><Relationship Id="rId4" Type="http://schemas.openxmlformats.org/officeDocument/2006/relationships/image" Target="../media/image9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468" y="1425775"/>
            <a:ext cx="5806280" cy="257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soosga\Documents\Ideiglenes\oc-logo_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66266"/>
            <a:ext cx="1591733" cy="1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5713" y="776288"/>
            <a:ext cx="7415213" cy="132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5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sz="2400" smtClean="0"/>
              <a:t>OC - Fundamenta Szakmai Nap</a:t>
            </a:r>
            <a:br>
              <a:rPr lang="hu-HU" sz="2400" smtClean="0"/>
            </a:br>
            <a:r>
              <a:rPr lang="hu-HU" sz="2400" smtClean="0"/>
              <a:t/>
            </a:r>
            <a:br>
              <a:rPr lang="hu-HU" sz="2400" smtClean="0"/>
            </a:br>
            <a:r>
              <a:rPr lang="hu-HU" sz="2400" smtClean="0"/>
              <a:t/>
            </a:r>
            <a:br>
              <a:rPr lang="hu-HU" sz="2400" smtClean="0"/>
            </a:br>
            <a:endParaRPr lang="hu-HU" sz="24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112" y="4181475"/>
            <a:ext cx="7415213" cy="132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5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sz="2400" b="0" dirty="0" smtClean="0">
                <a:solidFill>
                  <a:schemeClr val="bg1">
                    <a:lumMod val="75000"/>
                  </a:schemeClr>
                </a:solidFill>
              </a:rPr>
              <a:t>2017.12.12-13.</a:t>
            </a:r>
            <a:endParaRPr lang="hu-HU" sz="24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250 milliárd forint 3 év alatt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1"/>
            <a:ext cx="3909194" cy="53876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sz="1400" b="0" dirty="0" smtClean="0"/>
              <a:t>20-40 </a:t>
            </a:r>
            <a:r>
              <a:rPr lang="hu-HU" sz="1400" b="0" dirty="0"/>
              <a:t>éves fiatalok </a:t>
            </a:r>
            <a:r>
              <a:rPr lang="hu-HU" sz="1400" b="0" dirty="0" smtClean="0"/>
              <a:t>jelentős része </a:t>
            </a:r>
            <a:r>
              <a:rPr lang="hu-HU" sz="1400" b="0" dirty="0"/>
              <a:t>szülőkkel lakik</a:t>
            </a:r>
          </a:p>
          <a:p>
            <a:r>
              <a:rPr lang="hu-HU" sz="1400" b="0" dirty="0"/>
              <a:t>Okok:</a:t>
            </a:r>
          </a:p>
          <a:p>
            <a:pPr lvl="1"/>
            <a:r>
              <a:rPr lang="hu-HU" sz="1400" b="0" dirty="0"/>
              <a:t>Nem akar elköltözni</a:t>
            </a:r>
          </a:p>
          <a:p>
            <a:pPr lvl="1"/>
            <a:r>
              <a:rPr lang="hu-HU" sz="1400" b="0" dirty="0"/>
              <a:t>Nem tud elköltözni</a:t>
            </a:r>
          </a:p>
          <a:p>
            <a:pPr marL="457200" lvl="1" indent="0">
              <a:buNone/>
            </a:pPr>
            <a:endParaRPr lang="hu-HU" sz="1400" b="0" dirty="0"/>
          </a:p>
          <a:p>
            <a:pPr marL="457200" lvl="1" indent="0">
              <a:buNone/>
            </a:pPr>
            <a:r>
              <a:rPr lang="hu-HU" sz="1400" b="0" dirty="0"/>
              <a:t>A „nem tud” általában forráshiányra vezethető vissza</a:t>
            </a:r>
          </a:p>
          <a:p>
            <a:pPr marL="457200" lvl="1" indent="0">
              <a:buNone/>
            </a:pPr>
            <a:r>
              <a:rPr lang="hu-HU" sz="1400" b="0" dirty="0"/>
              <a:t>Megoldás: </a:t>
            </a:r>
          </a:p>
          <a:p>
            <a:pPr marL="457200" lvl="1" indent="0">
              <a:buNone/>
            </a:pPr>
            <a:r>
              <a:rPr lang="hu-HU" sz="1400" b="0" dirty="0"/>
              <a:t>SZÜLŐI TÁMOGATÁS ELŐTAKARÉKOSSÁG FORMÁJÁBAN</a:t>
            </a:r>
          </a:p>
          <a:p>
            <a:pPr algn="just"/>
            <a:endParaRPr lang="hu-HU" sz="1800" b="0" dirty="0" smtClean="0"/>
          </a:p>
          <a:p>
            <a:pPr algn="just"/>
            <a:r>
              <a:rPr lang="hu-HU" sz="1800" b="0" dirty="0"/>
              <a:t>Oktatás és tudatos pénzkezelés már gyerekkorban az </a:t>
            </a:r>
            <a:r>
              <a:rPr lang="hu-HU" sz="1800" b="0" dirty="0" err="1"/>
              <a:t>Okospersellyel</a:t>
            </a:r>
            <a:endParaRPr lang="hu-HU" sz="1800" b="0" dirty="0"/>
          </a:p>
          <a:p>
            <a:pPr algn="just"/>
            <a:r>
              <a:rPr lang="hu-HU" sz="1800" b="0" dirty="0"/>
              <a:t>Gyerekszámla: flexibilis, a gyerek életkorához és kapcsolódó igényekhez alakítható </a:t>
            </a:r>
          </a:p>
          <a:p>
            <a:pPr lvl="0"/>
            <a:r>
              <a:rPr lang="hu-HU" sz="1800" b="0" dirty="0" err="1" smtClean="0"/>
              <a:t>Okospersely</a:t>
            </a:r>
            <a:r>
              <a:rPr lang="hu-HU" sz="1800" b="0" dirty="0" smtClean="0"/>
              <a:t> </a:t>
            </a:r>
            <a:r>
              <a:rPr lang="hu-HU" sz="1800" b="0" dirty="0"/>
              <a:t>– akár PC-n, akár mobil eszközön – megtakarításra nevel. Több, mint 43.000 db van már a felhasználóknál</a:t>
            </a:r>
          </a:p>
          <a:p>
            <a:pPr lvl="0"/>
            <a:r>
              <a:rPr lang="hu-HU" sz="1800" b="0" dirty="0"/>
              <a:t>22.500 gyermek, valamint 20.600 felnőtt játszik online komoly pénzügyi </a:t>
            </a:r>
            <a:r>
              <a:rPr lang="hu-HU" sz="1800" b="0" dirty="0" smtClean="0"/>
              <a:t>játékot</a:t>
            </a:r>
          </a:p>
          <a:p>
            <a:pPr algn="just"/>
            <a:r>
              <a:rPr lang="hu-HU" sz="2100" dirty="0"/>
              <a:t>Kiváló </a:t>
            </a:r>
            <a:r>
              <a:rPr lang="hu-HU" sz="2100" dirty="0" smtClean="0"/>
              <a:t>indulótőke!</a:t>
            </a:r>
            <a:endParaRPr lang="hu-HU" sz="2100" dirty="0"/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hu-HU" b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69" y="3093034"/>
            <a:ext cx="3955132" cy="324320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64531"/>
            <a:ext cx="4600779" cy="22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Kezdd </a:t>
            </a:r>
            <a:r>
              <a:rPr lang="hu-HU" dirty="0"/>
              <a:t>el bemutatni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66594"/>
            <a:ext cx="3651250" cy="256063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dirty="0"/>
              <a:t>Hány embert </a:t>
            </a:r>
            <a:r>
              <a:rPr lang="hu-HU" dirty="0" smtClean="0"/>
              <a:t>ismersz…</a:t>
            </a:r>
            <a:endParaRPr lang="hu-HU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/>
              <a:t>aki lakást </a:t>
            </a:r>
            <a:r>
              <a:rPr lang="hu-HU" dirty="0" smtClean="0"/>
              <a:t>venne</a:t>
            </a:r>
            <a:endParaRPr lang="hu-HU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felújítana</a:t>
            </a:r>
            <a:endParaRPr lang="hu-HU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átalakítana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nagyobba  költözne</a:t>
            </a:r>
            <a:endParaRPr lang="hu-HU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/>
              <a:t>gyerekének segítene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u-HU" dirty="0"/>
              <a:t>unokának </a:t>
            </a:r>
            <a:r>
              <a:rPr lang="hu-HU" dirty="0" smtClean="0"/>
              <a:t>segítene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067" y="3755946"/>
            <a:ext cx="5908675" cy="3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872036" y="1683678"/>
            <a:ext cx="45720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Segíts Nekik, hogy</a:t>
            </a:r>
          </a:p>
          <a:p>
            <a:pPr lvl="1">
              <a:lnSpc>
                <a:spcPct val="90000"/>
              </a:lnSpc>
            </a:pP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meg tudják oldani!</a:t>
            </a:r>
          </a:p>
          <a:p>
            <a:endParaRPr lang="hu-H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Üzenet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101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1" y="1257318"/>
            <a:ext cx="9050213" cy="50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értékesítést kívánok!</a:t>
            </a:r>
            <a:endParaRPr lang="hu-HU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/>
              <a:t> </a:t>
            </a:r>
          </a:p>
        </p:txBody>
      </p:sp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647" y="1684337"/>
            <a:ext cx="5357731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103</a:t>
            </a:fld>
            <a:endParaRPr lang="hu-HU" dirty="0"/>
          </a:p>
        </p:txBody>
      </p:sp>
      <p:pic>
        <p:nvPicPr>
          <p:cNvPr id="3" name="Picture 5" descr="FoxDM2304_468x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50" y="6305550"/>
            <a:ext cx="518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3200">
                <a:solidFill>
                  <a:schemeClr val="bg1"/>
                </a:solidFill>
              </a:rPr>
              <a:t>…sem kell félni a rókától!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-20638"/>
            <a:ext cx="389255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3200" dirty="0" smtClean="0">
                <a:solidFill>
                  <a:schemeClr val="bg1"/>
                </a:solidFill>
              </a:rPr>
              <a:t>2018-ban </a:t>
            </a:r>
            <a:r>
              <a:rPr lang="hu-HU" sz="32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880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110797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A piac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750" y="1125538"/>
            <a:ext cx="8805738" cy="45259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000" b="0" dirty="0" smtClean="0"/>
              <a:t>Kiváló </a:t>
            </a:r>
            <a:r>
              <a:rPr lang="hu-HU" sz="2000" b="0" dirty="0"/>
              <a:t>n</a:t>
            </a:r>
            <a:r>
              <a:rPr lang="hu-HU" sz="2000" b="0" dirty="0" smtClean="0"/>
              <a:t>övekedési kilátások</a:t>
            </a:r>
          </a:p>
          <a:p>
            <a:pPr lvl="1">
              <a:buFontTx/>
              <a:buChar char="-"/>
            </a:pPr>
            <a:r>
              <a:rPr lang="hu-HU" dirty="0" smtClean="0"/>
              <a:t>Alacsony lakásszámla penetráció</a:t>
            </a:r>
          </a:p>
          <a:p>
            <a:pPr lvl="1">
              <a:buFontTx/>
              <a:buChar char="-"/>
            </a:pPr>
            <a:r>
              <a:rPr lang="hu-HU" dirty="0"/>
              <a:t>K</a:t>
            </a:r>
            <a:r>
              <a:rPr lang="hu-HU" b="0" dirty="0" smtClean="0"/>
              <a:t>edvező </a:t>
            </a:r>
            <a:r>
              <a:rPr lang="hu-HU" b="0" dirty="0"/>
              <a:t>makrogazdasági környezet </a:t>
            </a:r>
            <a:r>
              <a:rPr lang="hu-HU" b="0" dirty="0" smtClean="0"/>
              <a:t>– </a:t>
            </a:r>
            <a:r>
              <a:rPr lang="hu-HU" b="0" dirty="0"/>
              <a:t>tartósan alacsony kamatszint </a:t>
            </a:r>
            <a:endParaRPr lang="hu-HU" dirty="0"/>
          </a:p>
          <a:p>
            <a:pPr lvl="1">
              <a:buFontTx/>
              <a:buChar char="-"/>
            </a:pPr>
            <a:r>
              <a:rPr lang="hu-HU" dirty="0"/>
              <a:t>B</a:t>
            </a:r>
            <a:r>
              <a:rPr lang="hu-HU" b="0" dirty="0" smtClean="0"/>
              <a:t>ővülő foglalkoztatottság</a:t>
            </a:r>
          </a:p>
          <a:p>
            <a:pPr lvl="1">
              <a:buFontTx/>
              <a:buChar char="-"/>
            </a:pPr>
            <a:r>
              <a:rPr lang="hu-HU" dirty="0"/>
              <a:t>F</a:t>
            </a:r>
            <a:r>
              <a:rPr lang="hu-HU" b="0" dirty="0" smtClean="0"/>
              <a:t>elfelé </a:t>
            </a:r>
            <a:r>
              <a:rPr lang="hu-HU" b="0" dirty="0"/>
              <a:t>kúszó reálbérek </a:t>
            </a:r>
            <a:endParaRPr lang="hu-HU" b="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2000" b="0" dirty="0" smtClean="0"/>
              <a:t>Átlag szerződéses összeg &gt; 4 </a:t>
            </a:r>
            <a:r>
              <a:rPr lang="hu-HU" sz="2000" b="0" dirty="0" err="1" smtClean="0"/>
              <a:t>MFt</a:t>
            </a:r>
            <a:r>
              <a:rPr lang="hu-HU" sz="2000" b="0" dirty="0" smtClean="0"/>
              <a:t> </a:t>
            </a:r>
            <a:r>
              <a:rPr lang="hu-HU" sz="2000" b="0" dirty="0" smtClean="0">
                <a:sym typeface="Wingdings" panose="05000000000000000000" pitchFamily="2" charset="2"/>
              </a:rPr>
              <a:t> </a:t>
            </a:r>
            <a:r>
              <a:rPr lang="hu-HU" sz="2000" b="0" dirty="0" smtClean="0"/>
              <a:t>+10% 2015-höz képest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n-NO" sz="2000" b="0" dirty="0" smtClean="0"/>
              <a:t>90</a:t>
            </a:r>
            <a:r>
              <a:rPr lang="nn-NO" sz="2000" b="0" dirty="0"/>
              <a:t>% feletti a rendszeresen megtakarító ügyfelek </a:t>
            </a:r>
            <a:r>
              <a:rPr lang="nn-NO" sz="2000" b="0" dirty="0" smtClean="0"/>
              <a:t>aránya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FLK-nál</a:t>
            </a:r>
            <a:endParaRPr lang="hu-HU" sz="2000" b="0" dirty="0" smtClean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u-HU" sz="2000" b="0" dirty="0" smtClean="0"/>
              <a:t>90 napon túli késedelem aránya mindössze 1,7% az FLK hiteleknél (vs. bankszektor </a:t>
            </a:r>
            <a:r>
              <a:rPr lang="hu-HU" sz="2000" b="0" dirty="0"/>
              <a:t>piaci forinthitelei esetében 10% </a:t>
            </a:r>
            <a:r>
              <a:rPr lang="hu-HU" sz="2000" b="0" dirty="0" smtClean="0"/>
              <a:t>fölötti)</a:t>
            </a:r>
            <a:r>
              <a:rPr lang="nn-NO" sz="2000" b="0" dirty="0" smtClean="0"/>
              <a:t> </a:t>
            </a:r>
            <a:r>
              <a:rPr lang="hu-HU" sz="2000" b="0" dirty="0" smtClean="0"/>
              <a:t> </a:t>
            </a:r>
            <a:endParaRPr lang="hu-HU" sz="2000" b="0" dirty="0"/>
          </a:p>
        </p:txBody>
      </p:sp>
    </p:spTree>
    <p:extLst>
      <p:ext uri="{BB962C8B-B14F-4D97-AF65-F5344CB8AC3E}">
        <p14:creationId xmlns:p14="http://schemas.microsoft.com/office/powerpoint/2010/main" val="10953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796910"/>
            <a:ext cx="8181975" cy="59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Szereti a terméket a média</a:t>
            </a:r>
            <a:endParaRPr lang="hu-HU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70933" y="2709333"/>
            <a:ext cx="2861734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4 nap, 3 cikk a </a:t>
            </a:r>
            <a:r>
              <a:rPr lang="hu-HU" dirty="0" err="1" smtClean="0"/>
              <a:t>portfolio.hu-n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Pofátlanul drágák a lakások - megmutatjuk, hogy szerezhetsz egyet a </a:t>
            </a:r>
            <a:r>
              <a:rPr lang="hu-HU" sz="1600" dirty="0" smtClean="0"/>
              <a:t>leggyorsabban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3 dolog, amit mindig is tudni akartál a 72 ezer forintos állami </a:t>
            </a:r>
            <a:r>
              <a:rPr lang="hu-HU" sz="1600" dirty="0" err="1" smtClean="0"/>
              <a:t>ingyenpénzről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4 cég, 4 ábra: így megy most a magyar lakás-takarékpénztáraknak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5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433140" y="4783017"/>
            <a:ext cx="6348046" cy="18991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Piaci körkép - NOK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753735"/>
            <a:ext cx="7886700" cy="510539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2017 H1-ben indult</a:t>
            </a:r>
          </a:p>
          <a:p>
            <a:r>
              <a:rPr lang="hu-HU" sz="1800" dirty="0" smtClean="0"/>
              <a:t>Lakáscél: új építésű ingatlanok finanszírozása</a:t>
            </a:r>
          </a:p>
          <a:p>
            <a:r>
              <a:rPr lang="hu-HU" sz="1800" dirty="0" smtClean="0"/>
              <a:t>Min 120 fős csoport, 10-15 éves elkötelezettség</a:t>
            </a:r>
          </a:p>
          <a:p>
            <a:r>
              <a:rPr lang="hu-HU" sz="1800" dirty="0" smtClean="0"/>
              <a:t>Szerencsejáték faktor: sorsolás a rendszer része</a:t>
            </a:r>
          </a:p>
          <a:p>
            <a:r>
              <a:rPr lang="hu-HU" sz="1800" dirty="0" smtClean="0"/>
              <a:t>Álltám: 30%, éves </a:t>
            </a:r>
            <a:r>
              <a:rPr lang="hu-HU" sz="1800" dirty="0" err="1" smtClean="0"/>
              <a:t>max</a:t>
            </a:r>
            <a:r>
              <a:rPr lang="hu-HU" sz="1800" dirty="0" smtClean="0"/>
              <a:t> 300e Ft</a:t>
            </a:r>
          </a:p>
          <a:p>
            <a:r>
              <a:rPr lang="hu-HU" sz="1800" dirty="0" smtClean="0"/>
              <a:t>Kamat: nincs</a:t>
            </a:r>
          </a:p>
          <a:p>
            <a:r>
              <a:rPr lang="hu-HU" sz="1800" dirty="0" smtClean="0"/>
              <a:t>Díjak: </a:t>
            </a:r>
          </a:p>
          <a:p>
            <a:pPr lvl="1"/>
            <a:r>
              <a:rPr lang="hu-HU" sz="1600" dirty="0" smtClean="0"/>
              <a:t>regisztrációs díj </a:t>
            </a:r>
            <a:r>
              <a:rPr lang="hu-HU" sz="1600" dirty="0" smtClean="0">
                <a:sym typeface="Wingdings" panose="05000000000000000000" pitchFamily="2" charset="2"/>
              </a:rPr>
              <a:t> egyszeri, 1%</a:t>
            </a:r>
          </a:p>
          <a:p>
            <a:pPr lvl="1"/>
            <a:r>
              <a:rPr lang="hu-HU" sz="1600" dirty="0" smtClean="0">
                <a:sym typeface="Wingdings" panose="05000000000000000000" pitchFamily="2" charset="2"/>
              </a:rPr>
              <a:t>Szervezési díj  havi 0,1%, 12e -20e Ft</a:t>
            </a:r>
          </a:p>
          <a:p>
            <a:r>
              <a:rPr lang="hu-HU" sz="1800" dirty="0" smtClean="0">
                <a:sym typeface="Wingdings" panose="05000000000000000000" pitchFamily="2" charset="2"/>
              </a:rPr>
              <a:t>Futamidő: 10 vagy 15 év</a:t>
            </a:r>
          </a:p>
          <a:p>
            <a:r>
              <a:rPr lang="hu-HU" sz="1800" dirty="0" smtClean="0">
                <a:sym typeface="Wingdings" panose="05000000000000000000" pitchFamily="2" charset="2"/>
              </a:rPr>
              <a:t>Biztosíték: nincs (OBA, BEVA)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13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82104" y="3195897"/>
            <a:ext cx="223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 teljes álltám 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80%-át elviheti!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5482004" y="3330027"/>
            <a:ext cx="668215" cy="3780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031269" y="4783017"/>
            <a:ext cx="389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chemeClr val="bg1"/>
                </a:solidFill>
              </a:rPr>
              <a:t>20 éve a piacon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chemeClr val="bg1"/>
                </a:solidFill>
              </a:rPr>
              <a:t>Széleskörű lakáscél paletta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chemeClr val="bg1"/>
                </a:solidFill>
              </a:rPr>
              <a:t>Rugalmas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chemeClr val="bg1"/>
                </a:solidFill>
              </a:rPr>
              <a:t>Biztonságos, kiszámítható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chemeClr val="bg1"/>
                </a:solidFill>
              </a:rPr>
              <a:t>Kedvező kondíciókkal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1499085" y="5039499"/>
            <a:ext cx="2532184" cy="123114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Lakásszámla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473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68543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Lakástakarék piac alakulása</a:t>
            </a:r>
            <a:endParaRPr lang="hu-H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0264" y="1058435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</a:pPr>
            <a:r>
              <a:rPr lang="hu-HU" altLang="hu-HU" sz="1600" b="0" baseline="0" dirty="0" smtClean="0">
                <a:solidFill>
                  <a:srgbClr val="000000"/>
                </a:solidFill>
                <a:latin typeface="Arial" charset="0"/>
              </a:rPr>
              <a:t>A négyszereplős piac 2003 júliusában kétszereplőssé vált, 2011-től háromszereplős,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</a:pPr>
            <a:r>
              <a:rPr lang="hu-HU" altLang="hu-HU" sz="1600" b="0" baseline="0" dirty="0" smtClean="0">
                <a:solidFill>
                  <a:srgbClr val="000000"/>
                </a:solidFill>
                <a:latin typeface="Arial" charset="0"/>
              </a:rPr>
              <a:t>2013-től ismét négyszereplős: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68313" y="1931113"/>
            <a:ext cx="3022600" cy="306387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Fundamenta</a:t>
            </a:r>
            <a:r>
              <a:rPr lang="hu-HU" altLang="hu-HU" sz="15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Rt.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490913" y="1931113"/>
            <a:ext cx="5113337" cy="115252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2400" baseline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Fundamenta-Lakáskassza</a:t>
            </a:r>
            <a:r>
              <a:rPr lang="hu-HU" altLang="hu-HU" sz="24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2400" baseline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Zrt</a:t>
            </a:r>
            <a:r>
              <a:rPr lang="hu-HU" altLang="hu-HU" sz="24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68313" y="2364500"/>
            <a:ext cx="1871662" cy="304800"/>
          </a:xfrm>
          <a:prstGeom prst="rect">
            <a:avLst/>
          </a:prstGeom>
          <a:solidFill>
            <a:srgbClr val="CC0000">
              <a:alpha val="70195"/>
            </a:srgbClr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Lakáskassza Rt.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2339975" y="2364500"/>
            <a:ext cx="1150938" cy="719138"/>
          </a:xfrm>
          <a:prstGeom prst="rect">
            <a:avLst/>
          </a:prstGeom>
          <a:pattFill prst="pct50">
            <a:fgClr>
              <a:srgbClr val="CC0000"/>
            </a:fgClr>
            <a:bgClr>
              <a:schemeClr val="folHlink"/>
            </a:bgClr>
          </a:patt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Lakáskassza Rt.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00113" y="2794713"/>
            <a:ext cx="1439862" cy="288925"/>
          </a:xfrm>
          <a:prstGeom prst="rect">
            <a:avLst/>
          </a:prstGeom>
          <a:solidFill>
            <a:srgbClr val="C0C0C0">
              <a:alpha val="70195"/>
            </a:srgbClr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Otthon Rt.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68313" y="3237336"/>
            <a:ext cx="8135937" cy="304800"/>
          </a:xfrm>
          <a:prstGeom prst="rect">
            <a:avLst/>
          </a:prstGeom>
          <a:solidFill>
            <a:srgbClr val="00B050">
              <a:alpha val="43921"/>
            </a:srgb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OTP-LTP Rt.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03889" y="3641428"/>
            <a:ext cx="936625" cy="304800"/>
          </a:xfrm>
          <a:prstGeom prst="rect">
            <a:avLst/>
          </a:prstGeom>
          <a:solidFill>
            <a:srgbClr val="0070C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500" baseline="0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Erste-LTP</a:t>
            </a:r>
            <a:endParaRPr lang="hu-HU" altLang="hu-HU" sz="1500" baseline="0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489264" y="3999252"/>
            <a:ext cx="1156694" cy="288925"/>
          </a:xfrm>
          <a:prstGeom prst="rect">
            <a:avLst/>
          </a:prstGeom>
          <a:solidFill>
            <a:srgbClr val="0066FF">
              <a:alpha val="69804"/>
            </a:srgb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sz="1600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hu-HU" sz="1600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EGON LTP</a:t>
            </a:r>
            <a:endParaRPr lang="hu-HU" sz="1600" baseline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395288" y="4349441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</a:pPr>
            <a:endParaRPr lang="hu-HU" sz="3000" b="1" baseline="300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23850" y="4417850"/>
            <a:ext cx="8353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 sz="3000" b="1" baseline="30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altLang="hu-HU" sz="16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1997     1998	</a:t>
            </a:r>
            <a:r>
              <a:rPr lang="hu-HU" altLang="hu-HU" sz="1600" b="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hu-HU" altLang="hu-HU" sz="16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2001               2003		     	</a:t>
            </a:r>
            <a:r>
              <a:rPr lang="hu-HU" altLang="hu-HU" sz="1600" baseline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600" baseline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2011          2013 </a:t>
            </a:r>
          </a:p>
        </p:txBody>
      </p:sp>
    </p:spTree>
    <p:extLst>
      <p:ext uri="{BB962C8B-B14F-4D97-AF65-F5344CB8AC3E}">
        <p14:creationId xmlns:p14="http://schemas.microsoft.com/office/powerpoint/2010/main" val="14062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FLK piaci pozíció </a:t>
            </a:r>
            <a:r>
              <a:rPr lang="hu-HU" dirty="0" err="1"/>
              <a:t>LTP-k</a:t>
            </a:r>
            <a:r>
              <a:rPr lang="hu-HU" dirty="0"/>
              <a:t> között </a:t>
            </a:r>
            <a:endParaRPr lang="hu-HU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15</a:t>
            </a:fld>
            <a:endParaRPr lang="hu-HU" dirty="0"/>
          </a:p>
        </p:txBody>
      </p:sp>
      <p:pic>
        <p:nvPicPr>
          <p:cNvPr id="1026" name="Picture 2" descr="D:\soosga\Documents\Ideiglenes\Portfoli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23" y="964638"/>
            <a:ext cx="7697954" cy="49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8152562" cy="64293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n-lt"/>
              </a:rPr>
              <a:t>Lakásszámla piaci körkép – banki rangsor!</a:t>
            </a:r>
            <a:endParaRPr lang="hu-HU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16</a:t>
            </a:fld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037962"/>
              </p:ext>
            </p:extLst>
          </p:nvPr>
        </p:nvGraphicFramePr>
        <p:xfrm>
          <a:off x="362788" y="1021168"/>
          <a:ext cx="8418424" cy="508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28650" y="740838"/>
            <a:ext cx="601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 bankok között is szép eredmény!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piac számokban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45931" y="961697"/>
            <a:ext cx="681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 szerződések volumene az egyes években ( M Ft)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05012"/>
              </p:ext>
            </p:extLst>
          </p:nvPr>
        </p:nvGraphicFramePr>
        <p:xfrm>
          <a:off x="133165" y="961697"/>
          <a:ext cx="8646851" cy="5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2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064" y="0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Fundamenta - új </a:t>
            </a:r>
            <a:r>
              <a:rPr lang="hu-HU" dirty="0">
                <a:latin typeface="+mn-lt"/>
              </a:rPr>
              <a:t>üzlet alakulása 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344542"/>
              </p:ext>
            </p:extLst>
          </p:nvPr>
        </p:nvGraphicFramePr>
        <p:xfrm>
          <a:off x="201600" y="1071563"/>
          <a:ext cx="8740800" cy="51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B8736EC9-30E0-5845-9E43-FD5301020E69}" type="slidenum">
              <a:rPr lang="hu-HU" smtClean="0"/>
              <a:t>18</a:t>
            </a:fld>
            <a:endParaRPr lang="hu-HU" dirty="0"/>
          </a:p>
        </p:txBody>
      </p:sp>
      <p:sp>
        <p:nvSpPr>
          <p:cNvPr id="3" name="Jobbra nyíl 2"/>
          <p:cNvSpPr/>
          <p:nvPr/>
        </p:nvSpPr>
        <p:spPr>
          <a:xfrm rot="20117717">
            <a:off x="2797135" y="2405889"/>
            <a:ext cx="5346077" cy="376578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828913" y="1790314"/>
            <a:ext cx="625033" cy="49771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2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43"/>
            <a:ext cx="7886700" cy="64293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n-lt"/>
              </a:rPr>
              <a:t>Lakáshitel-piaci pozíciónk (hitelkihelyezés alapján)</a:t>
            </a:r>
            <a:endParaRPr lang="hu-HU" dirty="0">
              <a:latin typeface="+mn-lt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78364"/>
              </p:ext>
            </p:extLst>
          </p:nvPr>
        </p:nvGraphicFramePr>
        <p:xfrm>
          <a:off x="286326" y="743871"/>
          <a:ext cx="8543637" cy="578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415296"/>
            <a:ext cx="2057400" cy="365125"/>
          </a:xfrm>
          <a:solidFill>
            <a:schemeClr val="bg1"/>
          </a:solidFill>
        </p:spPr>
        <p:txBody>
          <a:bodyPr/>
          <a:lstStyle/>
          <a:p>
            <a:fld id="{B8736EC9-30E0-5845-9E43-FD5301020E69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31404"/>
            <a:ext cx="8229600" cy="413114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 smtClean="0"/>
              <a:t>Fundamenta</a:t>
            </a:r>
            <a:r>
              <a:rPr lang="hu-HU" sz="2400" dirty="0" smtClean="0"/>
              <a:t> és a piaci helyzet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A lakástakarék piaca</a:t>
            </a:r>
            <a:endParaRPr lang="hu-HU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Termékjellemzők, lehetőségek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Promóciók, akciók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/>
              <a:t>Egyszerűen, gyorsan eladni</a:t>
            </a:r>
          </a:p>
          <a:p>
            <a:pPr marL="0" indent="0">
              <a:lnSpc>
                <a:spcPct val="20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017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Hitelezés másképp</a:t>
            </a:r>
            <a:endParaRPr lang="hu-HU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20</a:t>
            </a:fld>
            <a:endParaRPr lang="hu-HU" dirty="0"/>
          </a:p>
        </p:txBody>
      </p:sp>
      <p:pic>
        <p:nvPicPr>
          <p:cNvPr id="2050" name="Picture 2" descr="D:\soosga\Documents\Ideiglenes\Portfoli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23" y="970990"/>
            <a:ext cx="7697954" cy="49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8152562" cy="64293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n-lt"/>
              </a:rPr>
              <a:t>Növekedési pályán!</a:t>
            </a:r>
            <a:endParaRPr lang="hu-HU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21</a:t>
            </a:fld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991603"/>
              </p:ext>
            </p:extLst>
          </p:nvPr>
        </p:nvGraphicFramePr>
        <p:xfrm>
          <a:off x="487045" y="1313180"/>
          <a:ext cx="8169910" cy="459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9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mind arany, ami fénylik!</a:t>
            </a:r>
            <a:endParaRPr lang="hu-HU" dirty="0"/>
          </a:p>
        </p:txBody>
      </p:sp>
      <p:sp>
        <p:nvSpPr>
          <p:cNvPr id="3" name="AutoShape 4" descr="Képtalálat a következ&amp;odblac;re: „picture false gold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&amp;odblac;re: „picture false gold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4" name="Picture 8" descr="Képtalálat a következ&amp;odblac;re: „picture false gold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881" y="1419225"/>
            <a:ext cx="5735789" cy="43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Termék összehasonlítás</a:t>
            </a:r>
            <a:endParaRPr lang="hu-HU" b="0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2117"/>
              </p:ext>
            </p:extLst>
          </p:nvPr>
        </p:nvGraphicFramePr>
        <p:xfrm>
          <a:off x="328961" y="1039441"/>
          <a:ext cx="8559104" cy="5261615"/>
        </p:xfrm>
        <a:graphic>
          <a:graphicData uri="http://schemas.openxmlformats.org/drawingml/2006/table">
            <a:tbl>
              <a:tblPr firstRow="1" firstCol="1" bandRow="1"/>
              <a:tblGrid>
                <a:gridCol w="1837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621"/>
                <a:gridCol w="1757621"/>
                <a:gridCol w="1757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8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063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OTP Start</a:t>
                      </a:r>
                      <a:r>
                        <a:rPr lang="hu-H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U 10</a:t>
                      </a:r>
                      <a:endParaRPr lang="hu-HU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Aegon Kamat fix 10</a:t>
                      </a:r>
                      <a:endParaRPr lang="hu-HU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Erste 0159</a:t>
                      </a:r>
                      <a:endParaRPr lang="hu-HU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Fundamenta Otthontervező</a:t>
                      </a:r>
                    </a:p>
                    <a:p>
                      <a:pPr algn="ctr" rtl="0" fontAlgn="ctr"/>
                      <a:r>
                        <a:rPr lang="hu-H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(A24)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Vállalt ráta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Betét futamidő (hó)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LK futamidő (hó)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SZÖ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500 000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600 000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7 600 000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65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Számlanyitási díj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76 000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76 500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Betéti kamat (%/év)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3348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futamidő alatt elérhető betéti kamat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15 785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15 875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15 742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hitel kamat (%/év)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5,99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</a:t>
                      </a:r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,9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Összes saját megtakarítás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3 135 785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3 135 875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3 135 630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135 742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LK összeg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4 364 215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4 464 124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4 464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4 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514 258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434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Teljes visszafizetendő összeg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5 828 325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5 813 640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5 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957 368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5 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312 160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Kifizetett hitelkamat (HUF)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1 464 110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1 349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516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1 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492 998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797 902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Ellipszis 5"/>
          <p:cNvSpPr/>
          <p:nvPr/>
        </p:nvSpPr>
        <p:spPr bwMode="auto">
          <a:xfrm>
            <a:off x="7443939" y="2321398"/>
            <a:ext cx="1405827" cy="30606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7443935" y="5325772"/>
            <a:ext cx="1405829" cy="4617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7443936" y="4165922"/>
            <a:ext cx="1405829" cy="40231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7439583" y="2617491"/>
            <a:ext cx="1405827" cy="30606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Ellipszis 11"/>
          <p:cNvSpPr/>
          <p:nvPr/>
        </p:nvSpPr>
        <p:spPr bwMode="auto">
          <a:xfrm>
            <a:off x="7452642" y="4877275"/>
            <a:ext cx="1405829" cy="4617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7452642" y="5865674"/>
            <a:ext cx="1405829" cy="4617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8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675" y="110797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Miben jobb a Fundamenta?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3787"/>
            <a:ext cx="7886700" cy="5244565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+mn-lt"/>
              </a:rPr>
              <a:t>Versenyképes (lakossági) &amp; legmagasabb (TH) betéti kamat</a:t>
            </a:r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Legkedvezőbb hitelkamat</a:t>
            </a:r>
          </a:p>
          <a:p>
            <a:r>
              <a:rPr lang="hu-HU" sz="2000" dirty="0" smtClean="0">
                <a:latin typeface="+mn-lt"/>
              </a:rPr>
              <a:t>Kiforrott </a:t>
            </a:r>
            <a:r>
              <a:rPr lang="hu-HU" sz="2000" dirty="0">
                <a:latin typeface="+mn-lt"/>
              </a:rPr>
              <a:t>értékesítés </a:t>
            </a:r>
            <a:r>
              <a:rPr lang="hu-HU" sz="2000" dirty="0" smtClean="0">
                <a:latin typeface="+mn-lt"/>
              </a:rPr>
              <a:t>támogatás</a:t>
            </a:r>
            <a:endParaRPr lang="hu-HU" sz="2000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pPr marL="0" indent="0" algn="just">
              <a:buNone/>
            </a:pPr>
            <a:r>
              <a:rPr lang="hu-HU" sz="2000" b="0" dirty="0" smtClean="0">
                <a:latin typeface="+mn-lt"/>
              </a:rPr>
              <a:t>Nincs számlanyitási díjmentes akció, de van:</a:t>
            </a:r>
          </a:p>
          <a:p>
            <a:r>
              <a:rPr lang="hu-HU" sz="2000" dirty="0" smtClean="0">
                <a:latin typeface="+mn-lt"/>
              </a:rPr>
              <a:t>Jelentősen megemelt jutalék </a:t>
            </a:r>
            <a:r>
              <a:rPr lang="hu-HU" sz="2000" b="0" dirty="0" smtClean="0">
                <a:latin typeface="+mn-lt"/>
              </a:rPr>
              <a:t>mérték (2017. november 6-tól)</a:t>
            </a:r>
          </a:p>
          <a:p>
            <a:pPr algn="just"/>
            <a:r>
              <a:rPr lang="hu-HU" sz="2000" b="0" dirty="0" smtClean="0">
                <a:latin typeface="+mn-lt"/>
              </a:rPr>
              <a:t>Magas állományminőség (90% +)</a:t>
            </a:r>
          </a:p>
          <a:p>
            <a:pPr algn="just"/>
            <a:r>
              <a:rPr lang="hu-HU" sz="2000" b="0" dirty="0" smtClean="0">
                <a:latin typeface="+mn-lt"/>
              </a:rPr>
              <a:t>Állandó szegmensakciók: </a:t>
            </a:r>
            <a:r>
              <a:rPr lang="hu-HU" sz="2000" dirty="0" err="1" smtClean="0">
                <a:latin typeface="+mn-lt"/>
              </a:rPr>
              <a:t>Fundimini</a:t>
            </a:r>
            <a:r>
              <a:rPr lang="hu-HU" sz="2000" dirty="0" smtClean="0">
                <a:latin typeface="+mn-lt"/>
              </a:rPr>
              <a:t> Gyerekszámla, Családi Plusz és Lojalitás kupon, </a:t>
            </a:r>
          </a:p>
          <a:p>
            <a:r>
              <a:rPr lang="hu-HU" sz="2000" dirty="0" smtClean="0">
                <a:latin typeface="+mn-lt"/>
              </a:rPr>
              <a:t>Időszakos termékakciók</a:t>
            </a:r>
          </a:p>
          <a:p>
            <a:r>
              <a:rPr lang="hu-HU" sz="2000" dirty="0" smtClean="0">
                <a:latin typeface="+mn-lt"/>
              </a:rPr>
              <a:t>Rugalmas </a:t>
            </a:r>
            <a:r>
              <a:rPr lang="hu-HU" sz="2000" b="0" dirty="0" smtClean="0">
                <a:latin typeface="+mn-lt"/>
              </a:rPr>
              <a:t>termék</a:t>
            </a:r>
          </a:p>
          <a:p>
            <a:r>
              <a:rPr lang="hu-HU" sz="2000" dirty="0" smtClean="0">
                <a:latin typeface="+mn-lt"/>
              </a:rPr>
              <a:t>Legjobb TH termék </a:t>
            </a:r>
            <a:r>
              <a:rPr lang="hu-HU" sz="2000" b="0" dirty="0" smtClean="0">
                <a:latin typeface="+mn-lt"/>
              </a:rPr>
              <a:t>a piacon (akár 3,5%)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03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+mn-lt"/>
              </a:rPr>
              <a:t>PM kollégák támogatása</a:t>
            </a:r>
          </a:p>
        </p:txBody>
      </p:sp>
      <p:pic>
        <p:nvPicPr>
          <p:cNvPr id="3074" name="Picture 2" descr="D:\soosga\Documents\Ideiglenes\bevásárló ko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22565"/>
            <a:ext cx="4822254" cy="55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370710" y="1156370"/>
            <a:ext cx="4665786" cy="4742780"/>
          </a:xfrm>
        </p:spPr>
        <p:txBody>
          <a:bodyPr/>
          <a:lstStyle/>
          <a:p>
            <a:r>
              <a:rPr lang="hu-HU" sz="2000" dirty="0" smtClean="0"/>
              <a:t>Partnermenedzser (PM)</a:t>
            </a:r>
            <a:endParaRPr lang="hu-HU" sz="2000" dirty="0"/>
          </a:p>
          <a:p>
            <a:pPr lvl="1" eaLnBrk="1" hangingPunct="1">
              <a:spcAft>
                <a:spcPts val="0"/>
              </a:spcAft>
              <a:defRPr/>
            </a:pPr>
            <a:r>
              <a:rPr lang="hu-HU" b="0" dirty="0"/>
              <a:t>naprakész szakmai információk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hu-HU" dirty="0"/>
              <a:t>támogatás a mindennapokban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hu-HU" b="0" dirty="0" err="1"/>
              <a:t>eladástechnikai</a:t>
            </a:r>
            <a:r>
              <a:rPr lang="hu-HU" b="0" dirty="0"/>
              <a:t> </a:t>
            </a:r>
            <a:r>
              <a:rPr lang="hu-HU" b="0" dirty="0" smtClean="0"/>
              <a:t>fogások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sz="2000" b="0" dirty="0" smtClean="0"/>
              <a:t>Haszonérvelés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sz="2000" b="0" dirty="0" smtClean="0"/>
              <a:t>Kifogáskezelés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sz="2000" b="0" dirty="0" smtClean="0"/>
              <a:t>Kérdezéstechnika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sz="2000" b="0" dirty="0" smtClean="0"/>
              <a:t>Igényelemzés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sz="2000" b="0" dirty="0" smtClean="0"/>
              <a:t>Megszólítás, stb.</a:t>
            </a:r>
            <a:endParaRPr lang="hu-HU" sz="2000" b="0" dirty="0"/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b="0" dirty="0"/>
              <a:t>gyakorlati tanácsok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dirty="0"/>
              <a:t>oktatások megtartása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hu-HU" dirty="0"/>
              <a:t>személyes fejlesztés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08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892480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b_68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431" y="4842010"/>
            <a:ext cx="790438" cy="11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b_69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231" y="1719188"/>
            <a:ext cx="735073" cy="11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b_70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008" y="4256749"/>
            <a:ext cx="733728" cy="11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b_71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472" y="1542526"/>
            <a:ext cx="705099" cy="10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60" y="3262415"/>
            <a:ext cx="765926" cy="107498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032" y="980728"/>
            <a:ext cx="744383" cy="112359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29" y="2276873"/>
            <a:ext cx="739287" cy="104677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568" y="1953725"/>
            <a:ext cx="648475" cy="978830"/>
          </a:xfrm>
          <a:prstGeom prst="rect">
            <a:avLst/>
          </a:prstGeom>
        </p:spPr>
      </p:pic>
      <p:pic>
        <p:nvPicPr>
          <p:cNvPr id="13" name="tb_77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916" y="2828732"/>
            <a:ext cx="759833" cy="11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b_78" descr="Kép">
            <a:hlinkClick r:id="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314" y="4270914"/>
            <a:ext cx="832253" cy="125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772771"/>
            <a:ext cx="648778" cy="9792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45" y="3166718"/>
            <a:ext cx="752746" cy="1136220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395536" y="44624"/>
            <a:ext cx="6335713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hu-HU" kern="0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628650" y="110797"/>
            <a:ext cx="78867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2400" b="1" i="0" u="none" strike="noStrike" kern="120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 smtClean="0">
                <a:latin typeface="+mn-lt"/>
              </a:rPr>
              <a:t>PM kollégák támogatása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2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69" y="1145219"/>
            <a:ext cx="7113872" cy="51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fundanet/pm/fotoalbum/PÉ%20kollégák%202014/_t/Kuli%20Pál_JPG.jpg%20%20%20%20%20%20%20%20%20%20%20%20%20%20%20%20%20%20%20%20%20%20%20%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705199"/>
            <a:ext cx="1009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undanet/pm/fotoalbum/PÉ%20kollégák%202014/_t/Budai%20Ágota_JPG.jpg%20%20%20%20%20%20%20%20%20%20%20%20%20%20%20%20%20%20%20%20%20%20%20%2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40968"/>
            <a:ext cx="1009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net/pm/fotoalbum/PÉ%20kollégák%202014/_t/Berkes%20Péter_jpg.jpg%20%20%20%20%20%20%20%20%20%20%20%20%20%20%20%20%20%20%20%20%20%20%20%2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46" y="687562"/>
            <a:ext cx="1009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395536" y="44624"/>
            <a:ext cx="6335713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PM </a:t>
            </a:r>
            <a:r>
              <a:rPr lang="hu-HU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kollégák </a:t>
            </a:r>
            <a:r>
              <a:rPr lang="hu-H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támogatása</a:t>
            </a:r>
            <a:endParaRPr lang="hu-HU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550" y="916757"/>
            <a:ext cx="1180442" cy="14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13" y="776288"/>
            <a:ext cx="7415213" cy="132873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Termékjellemzők, lehetőségek</a:t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902" y="2339050"/>
            <a:ext cx="286385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00113" y="92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Milyen egy jó befektetés?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71550" y="4926013"/>
            <a:ext cx="3024188" cy="519112"/>
          </a:xfrm>
          <a:prstGeom prst="rect">
            <a:avLst/>
          </a:prstGeom>
          <a:solidFill>
            <a:srgbClr val="969696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RUGALMASSÁG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938838" y="4926013"/>
            <a:ext cx="2305050" cy="519112"/>
          </a:xfrm>
          <a:prstGeom prst="rect">
            <a:avLst/>
          </a:prstGeom>
          <a:solidFill>
            <a:srgbClr val="969696">
              <a:alpha val="4588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BIZTONSÁG</a:t>
            </a:r>
            <a:endParaRPr lang="hu-HU" sz="280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81425" y="1196975"/>
            <a:ext cx="2159000" cy="519113"/>
          </a:xfrm>
          <a:prstGeom prst="rect">
            <a:avLst/>
          </a:prstGeom>
          <a:solidFill>
            <a:srgbClr val="969696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HOZAM</a:t>
            </a:r>
            <a:endParaRPr lang="hu-HU" sz="2800" b="1" dirty="0"/>
          </a:p>
        </p:txBody>
      </p:sp>
      <p:sp>
        <p:nvSpPr>
          <p:cNvPr id="110598" name="AutoShape 6" descr="pénz 4"/>
          <p:cNvSpPr>
            <a:spLocks noChangeArrowheads="1"/>
          </p:cNvSpPr>
          <p:nvPr/>
        </p:nvSpPr>
        <p:spPr bwMode="auto">
          <a:xfrm>
            <a:off x="2916238" y="1916113"/>
            <a:ext cx="3814762" cy="2808287"/>
          </a:xfrm>
          <a:prstGeom prst="triangle">
            <a:avLst>
              <a:gd name="adj" fmla="val 5000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205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10595" grpId="0" animBg="1"/>
      <p:bldP spid="110596" grpId="0" animBg="1"/>
      <p:bldP spid="110597" grpId="0" animBg="1"/>
      <p:bldP spid="1105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43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Tulajdonosi kör </a:t>
            </a:r>
            <a:endParaRPr lang="hu-H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3</a:t>
            </a:fld>
            <a:endParaRPr lang="hu-HU" dirty="0"/>
          </a:p>
        </p:txBody>
      </p:sp>
      <p:pic>
        <p:nvPicPr>
          <p:cNvPr id="6" name="Picture 2" descr="C:\Users\bodzso\Desktop\tulajdonosi kö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97" y="1756767"/>
            <a:ext cx="8376805" cy="2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5ADA6-9C1F-437C-962F-F0A25BD757C9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pic>
        <p:nvPicPr>
          <p:cNvPr id="4" name="Picture 2" descr="Képtalálat a következőre: „állami támogat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33" y="1290252"/>
            <a:ext cx="8029809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2120900" y="5776659"/>
            <a:ext cx="4864100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032000" y="5977119"/>
            <a:ext cx="2425938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Megtakarítási időszak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81161" y="5986472"/>
            <a:ext cx="240383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Törlesztési időszak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 rot="5400000">
            <a:off x="2608308" y="3044368"/>
            <a:ext cx="3744978" cy="4062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 hó Kiutalási időszak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56185" y="93516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Teljes megtakarítás </a:t>
            </a:r>
            <a:endParaRPr lang="hu-HU" sz="22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092238" y="92198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Lakáskölcsön</a:t>
            </a:r>
            <a:endParaRPr lang="hu-HU" sz="2400" b="1" dirty="0"/>
          </a:p>
        </p:txBody>
      </p:sp>
      <p:sp>
        <p:nvSpPr>
          <p:cNvPr id="11" name="Pluszjel 10"/>
          <p:cNvSpPr/>
          <p:nvPr/>
        </p:nvSpPr>
        <p:spPr>
          <a:xfrm>
            <a:off x="4259712" y="870571"/>
            <a:ext cx="473510" cy="527218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628650" y="128050"/>
            <a:ext cx="78867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2400" b="1" i="0" u="none" strike="noStrike" kern="120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altLang="hu-HU" smtClean="0"/>
              <a:t>A lakás-előtakarékossági szerződés szakaszai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4262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HOZAM - Állami támogatás</a:t>
            </a:r>
          </a:p>
        </p:txBody>
      </p:sp>
      <p:sp>
        <p:nvSpPr>
          <p:cNvPr id="27651" name="Szövegdoboz 1"/>
          <p:cNvSpPr txBox="1">
            <a:spLocks noChangeArrowheads="1"/>
          </p:cNvSpPr>
          <p:nvPr/>
        </p:nvSpPr>
        <p:spPr bwMode="auto">
          <a:xfrm>
            <a:off x="395536" y="905818"/>
            <a:ext cx="8352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Adott megtakarítási évben befizetett megtakarítások </a:t>
            </a:r>
            <a:r>
              <a:rPr lang="hu-HU" altLang="hu-HU" b="1" dirty="0">
                <a:solidFill>
                  <a:srgbClr val="C00000"/>
                </a:solidFill>
              </a:rPr>
              <a:t>30%</a:t>
            </a:r>
            <a:r>
              <a:rPr lang="hu-HU" altLang="hu-HU" dirty="0"/>
              <a:t>-a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1367483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C00000"/>
                </a:solidFill>
              </a:rPr>
              <a:t>Felső határa: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Magánszemélyek</a:t>
            </a:r>
            <a:r>
              <a:rPr lang="hu-HU" dirty="0"/>
              <a:t>: </a:t>
            </a:r>
            <a:r>
              <a:rPr lang="hu-HU" b="1" dirty="0">
                <a:solidFill>
                  <a:srgbClr val="C00000"/>
                </a:solidFill>
              </a:rPr>
              <a:t>72.000 </a:t>
            </a:r>
            <a:r>
              <a:rPr lang="hu-HU" b="1" dirty="0" smtClean="0">
                <a:solidFill>
                  <a:srgbClr val="C00000"/>
                </a:solidFill>
              </a:rPr>
              <a:t>Ft (</a:t>
            </a:r>
            <a:r>
              <a:rPr lang="hu-HU" dirty="0"/>
              <a:t>Lakásszövetkezet és Társasház: 324.000 </a:t>
            </a:r>
            <a:r>
              <a:rPr lang="hu-HU" dirty="0" smtClean="0"/>
              <a:t>Ft)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7653" name="Szövegdoboz 5"/>
          <p:cNvSpPr txBox="1">
            <a:spLocks noChangeArrowheads="1"/>
          </p:cNvSpPr>
          <p:nvPr/>
        </p:nvSpPr>
        <p:spPr bwMode="auto">
          <a:xfrm>
            <a:off x="441076" y="5600411"/>
            <a:ext cx="8307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dirty="0"/>
              <a:t>Fontos a </a:t>
            </a:r>
            <a:r>
              <a:rPr lang="hu-HU" altLang="hu-HU" b="1" dirty="0">
                <a:solidFill>
                  <a:srgbClr val="C00000"/>
                </a:solidFill>
              </a:rPr>
              <a:t>rendszeresség!</a:t>
            </a:r>
            <a:r>
              <a:rPr lang="hu-HU" altLang="hu-H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412" y="1761412"/>
            <a:ext cx="22129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3"/>
          <p:cNvSpPr txBox="1">
            <a:spLocks noChangeArrowheads="1"/>
          </p:cNvSpPr>
          <p:nvPr/>
        </p:nvSpPr>
        <p:spPr bwMode="auto">
          <a:xfrm>
            <a:off x="395536" y="2486004"/>
            <a:ext cx="6202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>
                <a:solidFill>
                  <a:srgbClr val="C00000"/>
                </a:solidFill>
              </a:rPr>
              <a:t>Minimum 4</a:t>
            </a:r>
            <a:r>
              <a:rPr lang="hu-HU" altLang="hu-HU" b="1" dirty="0">
                <a:solidFill>
                  <a:srgbClr val="EDAB05"/>
                </a:solidFill>
              </a:rPr>
              <a:t> </a:t>
            </a:r>
            <a:r>
              <a:rPr lang="hu-HU" altLang="hu-HU" dirty="0"/>
              <a:t>megtakarítási </a:t>
            </a:r>
            <a:r>
              <a:rPr lang="hu-HU" altLang="hu-HU" b="1" dirty="0">
                <a:solidFill>
                  <a:srgbClr val="C00000"/>
                </a:solidFill>
              </a:rPr>
              <a:t>év </a:t>
            </a:r>
            <a:r>
              <a:rPr lang="hu-HU" altLang="hu-HU" dirty="0"/>
              <a:t>után vehető </a:t>
            </a:r>
            <a:r>
              <a:rPr lang="hu-HU" altLang="hu-HU" dirty="0" smtClean="0"/>
              <a:t>igénybe</a:t>
            </a:r>
            <a:endParaRPr lang="hu-HU" altLang="hu-HU" dirty="0"/>
          </a:p>
        </p:txBody>
      </p:sp>
      <p:sp>
        <p:nvSpPr>
          <p:cNvPr id="8" name="Szövegdoboz 5"/>
          <p:cNvSpPr txBox="1">
            <a:spLocks noChangeArrowheads="1"/>
          </p:cNvSpPr>
          <p:nvPr/>
        </p:nvSpPr>
        <p:spPr bwMode="auto">
          <a:xfrm>
            <a:off x="395533" y="4892277"/>
            <a:ext cx="777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b="1" dirty="0">
                <a:solidFill>
                  <a:srgbClr val="EDAB05"/>
                </a:solidFill>
              </a:rPr>
              <a:t>Személyi jövedelemadó mentes, </a:t>
            </a:r>
            <a:r>
              <a:rPr lang="hu-HU" altLang="hu-HU" b="1" dirty="0">
                <a:solidFill>
                  <a:srgbClr val="C00000"/>
                </a:solidFill>
              </a:rPr>
              <a:t>alanyi jogon jár!</a:t>
            </a:r>
          </a:p>
        </p:txBody>
      </p:sp>
      <p:sp>
        <p:nvSpPr>
          <p:cNvPr id="10" name="Szövegdoboz 4"/>
          <p:cNvSpPr txBox="1">
            <a:spLocks noChangeArrowheads="1"/>
          </p:cNvSpPr>
          <p:nvPr/>
        </p:nvSpPr>
        <p:spPr bwMode="auto">
          <a:xfrm>
            <a:off x="455909" y="3333749"/>
            <a:ext cx="78909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/>
              <a:t>2011.01.01-je után </a:t>
            </a:r>
            <a:r>
              <a:rPr lang="hu-HU" altLang="hu-HU" dirty="0"/>
              <a:t>kötött LTP szerződésekre </a:t>
            </a:r>
            <a:r>
              <a:rPr lang="hu-HU" altLang="hu-HU" b="1" dirty="0">
                <a:solidFill>
                  <a:srgbClr val="C00000"/>
                </a:solidFill>
              </a:rPr>
              <a:t>maximum</a:t>
            </a:r>
            <a:r>
              <a:rPr lang="hu-HU" altLang="hu-HU" b="1" dirty="0">
                <a:solidFill>
                  <a:srgbClr val="EDAB05"/>
                </a:solidFill>
              </a:rPr>
              <a:t> </a:t>
            </a:r>
            <a:r>
              <a:rPr lang="hu-HU" altLang="hu-HU" b="1" dirty="0">
                <a:solidFill>
                  <a:srgbClr val="C00000"/>
                </a:solidFill>
              </a:rPr>
              <a:t>10</a:t>
            </a:r>
            <a:r>
              <a:rPr lang="hu-HU" altLang="hu-HU" b="1" dirty="0">
                <a:solidFill>
                  <a:srgbClr val="EDAB05"/>
                </a:solidFill>
              </a:rPr>
              <a:t> </a:t>
            </a:r>
            <a:r>
              <a:rPr lang="hu-HU" altLang="hu-HU" dirty="0"/>
              <a:t>megtakarítási </a:t>
            </a:r>
            <a:r>
              <a:rPr lang="hu-HU" altLang="hu-HU" b="1" dirty="0">
                <a:solidFill>
                  <a:srgbClr val="C00000"/>
                </a:solidFill>
              </a:rPr>
              <a:t>év</a:t>
            </a:r>
            <a:r>
              <a:rPr lang="hu-HU" altLang="hu-HU" dirty="0"/>
              <a:t>en keresztül igényelhető állami támogatás </a:t>
            </a:r>
          </a:p>
          <a:p>
            <a:r>
              <a:rPr lang="hu-HU" altLang="hu-HU" sz="1600" dirty="0"/>
              <a:t>(ezt megelőzően kötött szerződésekre 8 megtakarítási éven keresztül).</a:t>
            </a:r>
          </a:p>
        </p:txBody>
      </p:sp>
    </p:spTree>
    <p:extLst>
      <p:ext uri="{BB962C8B-B14F-4D97-AF65-F5344CB8AC3E}">
        <p14:creationId xmlns:p14="http://schemas.microsoft.com/office/powerpoint/2010/main" val="2992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8675" y="19537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Állami támogatás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57274" y="1976818"/>
            <a:ext cx="8843963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dirty="0"/>
              <a:t> Az első félévben befizetett összeg 30%-a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35038" y="908050"/>
            <a:ext cx="932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 smtClean="0"/>
              <a:t>Mértéke:</a:t>
            </a:r>
            <a:endParaRPr lang="hu-HU" sz="2400" b="1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57275" y="2872290"/>
            <a:ext cx="8843963" cy="87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dirty="0"/>
              <a:t> A III. negyedévben az éves </a:t>
            </a:r>
            <a:r>
              <a:rPr lang="hu-HU" sz="2400" dirty="0" smtClean="0"/>
              <a:t>befizetések </a:t>
            </a:r>
            <a:r>
              <a:rPr lang="hu-HU" sz="2400" dirty="0"/>
              <a:t>alapján járó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/>
              <a:t>  állami támogatás </a:t>
            </a:r>
            <a:r>
              <a:rPr lang="hu-HU" sz="2400" dirty="0" smtClean="0"/>
              <a:t>¼</a:t>
            </a:r>
            <a:r>
              <a:rPr lang="hu-HU" sz="2400" dirty="0" err="1" smtClean="0"/>
              <a:t>-e</a:t>
            </a:r>
            <a:endParaRPr lang="hu-HU" sz="2400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57275" y="4076700"/>
            <a:ext cx="8843963" cy="13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dirty="0"/>
              <a:t>  A IV. negyedévben az éves </a:t>
            </a:r>
            <a:r>
              <a:rPr lang="hu-HU" sz="2400" dirty="0" smtClean="0"/>
              <a:t>befizetések </a:t>
            </a:r>
            <a:r>
              <a:rPr lang="hu-HU" sz="2400" dirty="0"/>
              <a:t>alapján járó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dirty="0"/>
              <a:t>   állami támogatás </a:t>
            </a:r>
            <a:r>
              <a:rPr lang="hu-HU" sz="2400" dirty="0" smtClean="0"/>
              <a:t>¼</a:t>
            </a:r>
            <a:r>
              <a:rPr lang="hu-HU" sz="2400" dirty="0" err="1" smtClean="0"/>
              <a:t>-e</a:t>
            </a:r>
            <a:r>
              <a:rPr lang="hu-HU" sz="2400" dirty="0" smtClean="0"/>
              <a:t> </a:t>
            </a:r>
            <a:endParaRPr lang="hu-HU" sz="2400" dirty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hu-HU" sz="2400" dirty="0"/>
          </a:p>
        </p:txBody>
      </p:sp>
      <p:pic>
        <p:nvPicPr>
          <p:cNvPr id="8" name="Picture 4" descr="http://edesviz.hu/files/edesviz/Magazin/penzlepcs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824" y="1196975"/>
            <a:ext cx="2279176" cy="17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07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  <p:bldP spid="378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088" y="92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Mennyi állami támogatást kap Ügyfelünk?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3138" y="1073150"/>
            <a:ext cx="792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  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Példa 20.000 Ft megtakarítással </a:t>
            </a:r>
          </a:p>
          <a:p>
            <a:endParaRPr lang="hu-HU" sz="2400" b="1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1331913" y="2565400"/>
            <a:ext cx="6913562" cy="649288"/>
            <a:chOff x="839" y="1616"/>
            <a:chExt cx="4355" cy="409"/>
          </a:xfrm>
        </p:grpSpPr>
        <p:sp>
          <p:nvSpPr>
            <p:cNvPr id="26653" name="Line 6"/>
            <p:cNvSpPr>
              <a:spLocks noChangeShapeType="1"/>
            </p:cNvSpPr>
            <p:nvPr/>
          </p:nvSpPr>
          <p:spPr bwMode="auto">
            <a:xfrm>
              <a:off x="839" y="1820"/>
              <a:ext cx="43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4" name="Line 7"/>
            <p:cNvSpPr>
              <a:spLocks noChangeShapeType="1"/>
            </p:cNvSpPr>
            <p:nvPr/>
          </p:nvSpPr>
          <p:spPr bwMode="auto">
            <a:xfrm>
              <a:off x="839" y="1616"/>
              <a:ext cx="0" cy="409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5" name="Line 8"/>
            <p:cNvSpPr>
              <a:spLocks noChangeShapeType="1"/>
            </p:cNvSpPr>
            <p:nvPr/>
          </p:nvSpPr>
          <p:spPr bwMode="auto">
            <a:xfrm>
              <a:off x="1197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6" name="Line 9"/>
            <p:cNvSpPr>
              <a:spLocks noChangeShapeType="1"/>
            </p:cNvSpPr>
            <p:nvPr/>
          </p:nvSpPr>
          <p:spPr bwMode="auto">
            <a:xfrm>
              <a:off x="1556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7" name="Line 10"/>
            <p:cNvSpPr>
              <a:spLocks noChangeShapeType="1"/>
            </p:cNvSpPr>
            <p:nvPr/>
          </p:nvSpPr>
          <p:spPr bwMode="auto">
            <a:xfrm>
              <a:off x="1914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8" name="Line 11"/>
            <p:cNvSpPr>
              <a:spLocks noChangeShapeType="1"/>
            </p:cNvSpPr>
            <p:nvPr/>
          </p:nvSpPr>
          <p:spPr bwMode="auto">
            <a:xfrm>
              <a:off x="2274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59" name="Line 12"/>
            <p:cNvSpPr>
              <a:spLocks noChangeShapeType="1"/>
            </p:cNvSpPr>
            <p:nvPr/>
          </p:nvSpPr>
          <p:spPr bwMode="auto">
            <a:xfrm>
              <a:off x="2971" y="1616"/>
              <a:ext cx="0" cy="409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0" name="Line 13"/>
            <p:cNvSpPr>
              <a:spLocks noChangeShapeType="1"/>
            </p:cNvSpPr>
            <p:nvPr/>
          </p:nvSpPr>
          <p:spPr bwMode="auto">
            <a:xfrm>
              <a:off x="2632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1" name="Line 14"/>
            <p:cNvSpPr>
              <a:spLocks noChangeShapeType="1"/>
            </p:cNvSpPr>
            <p:nvPr/>
          </p:nvSpPr>
          <p:spPr bwMode="auto">
            <a:xfrm>
              <a:off x="4426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2" name="Line 15"/>
            <p:cNvSpPr>
              <a:spLocks noChangeShapeType="1"/>
            </p:cNvSpPr>
            <p:nvPr/>
          </p:nvSpPr>
          <p:spPr bwMode="auto">
            <a:xfrm>
              <a:off x="4059" y="1616"/>
              <a:ext cx="0" cy="409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3" name="Line 16"/>
            <p:cNvSpPr>
              <a:spLocks noChangeShapeType="1"/>
            </p:cNvSpPr>
            <p:nvPr/>
          </p:nvSpPr>
          <p:spPr bwMode="auto">
            <a:xfrm>
              <a:off x="3708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4" name="Line 17"/>
            <p:cNvSpPr>
              <a:spLocks noChangeShapeType="1"/>
            </p:cNvSpPr>
            <p:nvPr/>
          </p:nvSpPr>
          <p:spPr bwMode="auto">
            <a:xfrm>
              <a:off x="3349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5" name="Line 18"/>
            <p:cNvSpPr>
              <a:spLocks noChangeShapeType="1"/>
            </p:cNvSpPr>
            <p:nvPr/>
          </p:nvSpPr>
          <p:spPr bwMode="auto">
            <a:xfrm>
              <a:off x="4785" y="1616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66" name="Line 19"/>
            <p:cNvSpPr>
              <a:spLocks noChangeShapeType="1"/>
            </p:cNvSpPr>
            <p:nvPr/>
          </p:nvSpPr>
          <p:spPr bwMode="auto">
            <a:xfrm>
              <a:off x="5172" y="1616"/>
              <a:ext cx="0" cy="409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0548" name="AutoShape 20"/>
          <p:cNvSpPr>
            <a:spLocks noChangeArrowheads="1"/>
          </p:cNvSpPr>
          <p:nvPr/>
        </p:nvSpPr>
        <p:spPr bwMode="auto">
          <a:xfrm>
            <a:off x="1547813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49" name="AutoShape 21"/>
          <p:cNvSpPr>
            <a:spLocks noChangeArrowheads="1"/>
          </p:cNvSpPr>
          <p:nvPr/>
        </p:nvSpPr>
        <p:spPr bwMode="auto">
          <a:xfrm>
            <a:off x="2124075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0" name="AutoShape 22"/>
          <p:cNvSpPr>
            <a:spLocks noChangeArrowheads="1"/>
          </p:cNvSpPr>
          <p:nvPr/>
        </p:nvSpPr>
        <p:spPr bwMode="auto">
          <a:xfrm>
            <a:off x="2700338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1" name="AutoShape 23"/>
          <p:cNvSpPr>
            <a:spLocks noChangeArrowheads="1"/>
          </p:cNvSpPr>
          <p:nvPr/>
        </p:nvSpPr>
        <p:spPr bwMode="auto">
          <a:xfrm>
            <a:off x="4356100" y="14843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2" name="AutoShape 24"/>
          <p:cNvSpPr>
            <a:spLocks noChangeArrowheads="1"/>
          </p:cNvSpPr>
          <p:nvPr/>
        </p:nvSpPr>
        <p:spPr bwMode="auto">
          <a:xfrm>
            <a:off x="3779838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3" name="AutoShape 25"/>
          <p:cNvSpPr>
            <a:spLocks noChangeArrowheads="1"/>
          </p:cNvSpPr>
          <p:nvPr/>
        </p:nvSpPr>
        <p:spPr bwMode="auto">
          <a:xfrm>
            <a:off x="4356100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4" name="AutoShape 26"/>
          <p:cNvSpPr>
            <a:spLocks noChangeArrowheads="1"/>
          </p:cNvSpPr>
          <p:nvPr/>
        </p:nvSpPr>
        <p:spPr bwMode="auto">
          <a:xfrm>
            <a:off x="4859338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5" name="AutoShape 27"/>
          <p:cNvSpPr>
            <a:spLocks noChangeArrowheads="1"/>
          </p:cNvSpPr>
          <p:nvPr/>
        </p:nvSpPr>
        <p:spPr bwMode="auto">
          <a:xfrm>
            <a:off x="6659563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6" name="AutoShape 28"/>
          <p:cNvSpPr>
            <a:spLocks noChangeArrowheads="1"/>
          </p:cNvSpPr>
          <p:nvPr/>
        </p:nvSpPr>
        <p:spPr bwMode="auto">
          <a:xfrm>
            <a:off x="5435600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7" name="AutoShape 29"/>
          <p:cNvSpPr>
            <a:spLocks noChangeArrowheads="1"/>
          </p:cNvSpPr>
          <p:nvPr/>
        </p:nvSpPr>
        <p:spPr bwMode="auto">
          <a:xfrm>
            <a:off x="6659563" y="14843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8" name="AutoShape 30"/>
          <p:cNvSpPr>
            <a:spLocks noChangeArrowheads="1"/>
          </p:cNvSpPr>
          <p:nvPr/>
        </p:nvSpPr>
        <p:spPr bwMode="auto">
          <a:xfrm>
            <a:off x="7164388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59" name="AutoShape 31"/>
          <p:cNvSpPr>
            <a:spLocks noChangeArrowheads="1"/>
          </p:cNvSpPr>
          <p:nvPr/>
        </p:nvSpPr>
        <p:spPr bwMode="auto">
          <a:xfrm>
            <a:off x="7740650" y="213201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60" name="AutoShape 32"/>
          <p:cNvSpPr>
            <a:spLocks/>
          </p:cNvSpPr>
          <p:nvPr/>
        </p:nvSpPr>
        <p:spPr bwMode="auto">
          <a:xfrm rot="5400000">
            <a:off x="2851944" y="2124869"/>
            <a:ext cx="342900" cy="3240088"/>
          </a:xfrm>
          <a:prstGeom prst="rightBrace">
            <a:avLst>
              <a:gd name="adj1" fmla="val 787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61" name="AutoShape 33"/>
          <p:cNvSpPr>
            <a:spLocks/>
          </p:cNvSpPr>
          <p:nvPr/>
        </p:nvSpPr>
        <p:spPr bwMode="auto">
          <a:xfrm rot="5400000">
            <a:off x="7136607" y="2953544"/>
            <a:ext cx="342900" cy="1582737"/>
          </a:xfrm>
          <a:prstGeom prst="rightBrace">
            <a:avLst>
              <a:gd name="adj1" fmla="val 38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62" name="AutoShape 34"/>
          <p:cNvSpPr>
            <a:spLocks/>
          </p:cNvSpPr>
          <p:nvPr/>
        </p:nvSpPr>
        <p:spPr bwMode="auto">
          <a:xfrm rot="5400000">
            <a:off x="5408613" y="2952750"/>
            <a:ext cx="342900" cy="1584325"/>
          </a:xfrm>
          <a:prstGeom prst="rightBrace">
            <a:avLst>
              <a:gd name="adj1" fmla="val 385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1331913" y="2997200"/>
            <a:ext cx="687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/>
              <a:t>    1        2        3        </a:t>
            </a:r>
            <a:r>
              <a:rPr lang="hu-HU" sz="1600" b="1" dirty="0" smtClean="0"/>
              <a:t>     4          5            6          7         </a:t>
            </a:r>
            <a:r>
              <a:rPr lang="hu-HU" sz="1600" b="1" dirty="0"/>
              <a:t>8       </a:t>
            </a:r>
            <a:r>
              <a:rPr lang="hu-HU" sz="1600" b="1" dirty="0" smtClean="0"/>
              <a:t>  </a:t>
            </a:r>
            <a:r>
              <a:rPr lang="hu-HU" sz="1600" b="1" dirty="0"/>
              <a:t>9       </a:t>
            </a:r>
            <a:r>
              <a:rPr lang="hu-HU" sz="1600" b="1" dirty="0" smtClean="0"/>
              <a:t>   10        11       </a:t>
            </a:r>
            <a:r>
              <a:rPr lang="hu-HU" sz="1600" b="1" dirty="0"/>
              <a:t>12 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3168650" y="2212975"/>
            <a:ext cx="32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X </a:t>
            </a:r>
          </a:p>
        </p:txBody>
      </p:sp>
      <p:sp>
        <p:nvSpPr>
          <p:cNvPr id="150565" name="Text Box 37"/>
          <p:cNvSpPr txBox="1">
            <a:spLocks noChangeArrowheads="1"/>
          </p:cNvSpPr>
          <p:nvPr/>
        </p:nvSpPr>
        <p:spPr bwMode="auto">
          <a:xfrm>
            <a:off x="6011863" y="2200275"/>
            <a:ext cx="32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X </a:t>
            </a: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2339975" y="39084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36.000 Ft</a:t>
            </a:r>
          </a:p>
        </p:txBody>
      </p:sp>
      <p:sp>
        <p:nvSpPr>
          <p:cNvPr id="150567" name="Text Box 39"/>
          <p:cNvSpPr txBox="1">
            <a:spLocks noChangeArrowheads="1"/>
          </p:cNvSpPr>
          <p:nvPr/>
        </p:nvSpPr>
        <p:spPr bwMode="auto">
          <a:xfrm>
            <a:off x="4716463" y="39084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12.000 Ft </a:t>
            </a:r>
          </a:p>
        </p:txBody>
      </p:sp>
      <p:sp>
        <p:nvSpPr>
          <p:cNvPr id="150568" name="Text Box 40"/>
          <p:cNvSpPr txBox="1">
            <a:spLocks noChangeArrowheads="1"/>
          </p:cNvSpPr>
          <p:nvPr/>
        </p:nvSpPr>
        <p:spPr bwMode="auto">
          <a:xfrm>
            <a:off x="6659563" y="3908425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18.000 Ft </a:t>
            </a:r>
            <a:endParaRPr lang="hu-HU" sz="2400" b="1">
              <a:cs typeface="Arial" charset="0"/>
            </a:endParaRPr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900113" y="4868863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cs typeface="Arial" charset="0"/>
              </a:rPr>
              <a:t>Elhelyezett 12 havi megtakarítást, de </a:t>
            </a:r>
            <a:r>
              <a:rPr lang="hu-HU" sz="2400" b="1">
                <a:cs typeface="Arial" charset="0"/>
              </a:rPr>
              <a:t>72.000 Ft</a:t>
            </a:r>
            <a:r>
              <a:rPr lang="hu-HU" sz="2400">
                <a:cs typeface="Arial" charset="0"/>
              </a:rPr>
              <a:t> állami támogatás helyett </a:t>
            </a:r>
            <a:r>
              <a:rPr lang="hu-HU" sz="2400" b="1">
                <a:cs typeface="Arial" charset="0"/>
              </a:rPr>
              <a:t>66.000 Ft</a:t>
            </a:r>
            <a:r>
              <a:rPr lang="hu-HU" sz="2400">
                <a:cs typeface="Arial" charset="0"/>
              </a:rPr>
              <a:t>-ra jogosult!</a:t>
            </a:r>
            <a:r>
              <a:rPr lang="hu-HU">
                <a:latin typeface="Segoe Script" pitchFamily="34" charset="0"/>
              </a:rPr>
              <a:t> </a:t>
            </a:r>
            <a:endParaRPr lang="hu-HU" b="1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005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48" grpId="0" animBg="1"/>
      <p:bldP spid="150549" grpId="0" animBg="1"/>
      <p:bldP spid="150550" grpId="0" animBg="1"/>
      <p:bldP spid="150551" grpId="0" animBg="1"/>
      <p:bldP spid="150552" grpId="0" animBg="1"/>
      <p:bldP spid="150553" grpId="0" animBg="1"/>
      <p:bldP spid="150554" grpId="0" animBg="1"/>
      <p:bldP spid="150555" grpId="0" animBg="1"/>
      <p:bldP spid="150556" grpId="0" animBg="1"/>
      <p:bldP spid="150557" grpId="0" animBg="1"/>
      <p:bldP spid="150558" grpId="0" animBg="1"/>
      <p:bldP spid="150559" grpId="0" animBg="1"/>
      <p:bldP spid="150560" grpId="0" animBg="1"/>
      <p:bldP spid="150561" grpId="0" animBg="1"/>
      <p:bldP spid="150562" grpId="0" animBg="1"/>
      <p:bldP spid="150563" grpId="0"/>
      <p:bldP spid="150564" grpId="0"/>
      <p:bldP spid="150565" grpId="0"/>
      <p:bldP spid="150566" grpId="0"/>
      <p:bldP spid="150567" grpId="0"/>
      <p:bldP spid="150568" grpId="0"/>
      <p:bldP spid="1505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840" y="1908484"/>
            <a:ext cx="1380128" cy="223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Miért adja az állam az állami támogatást?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9700" y="1491780"/>
            <a:ext cx="7886700" cy="459934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 betétek nagy részét államkötvényekbe fektetik</a:t>
            </a:r>
          </a:p>
          <a:p>
            <a:pPr eaLnBrk="1" hangingPunct="1"/>
            <a:endParaRPr lang="hu-HU" altLang="hu-HU" b="0" dirty="0" smtClean="0"/>
          </a:p>
          <a:p>
            <a:pPr eaLnBrk="1" hangingPunct="1"/>
            <a:r>
              <a:rPr lang="hu-HU" altLang="hu-HU" dirty="0" smtClean="0"/>
              <a:t>A lakásállomány a nemzeti vagyon része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Megtakarításra ösztönöz - az infláció csökken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Építőipar élénkítése, új munkahelyek biztosítása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Adóbevételek (ÁFA)</a:t>
            </a:r>
          </a:p>
        </p:txBody>
      </p:sp>
    </p:spTree>
    <p:extLst>
      <p:ext uri="{BB962C8B-B14F-4D97-AF65-F5344CB8AC3E}">
        <p14:creationId xmlns:p14="http://schemas.microsoft.com/office/powerpoint/2010/main" val="39628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7088" y="444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Mitől jó egy befektetés?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71550" y="4652963"/>
            <a:ext cx="3024188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RUGALMASSÁG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84888" y="4652963"/>
            <a:ext cx="230505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BIZTONSÁG</a:t>
            </a:r>
            <a:endParaRPr lang="hu-HU" sz="2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54450" y="1325563"/>
            <a:ext cx="215900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HOZAM</a:t>
            </a:r>
            <a:endParaRPr lang="hu-HU" sz="2800" b="1" dirty="0"/>
          </a:p>
        </p:txBody>
      </p:sp>
      <p:sp>
        <p:nvSpPr>
          <p:cNvPr id="31750" name="AutoShape 6" descr="pénz 4"/>
          <p:cNvSpPr>
            <a:spLocks noChangeArrowheads="1"/>
          </p:cNvSpPr>
          <p:nvPr/>
        </p:nvSpPr>
        <p:spPr bwMode="auto">
          <a:xfrm>
            <a:off x="3133725" y="1916113"/>
            <a:ext cx="3598863" cy="2592387"/>
          </a:xfrm>
          <a:prstGeom prst="triangle">
            <a:avLst>
              <a:gd name="adj" fmla="val 50000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3397250" y="1196975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2288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48" grpId="0" animBg="1"/>
      <p:bldP spid="31749" grpId="0" animBg="1"/>
      <p:bldP spid="31750" grpId="0" animBg="1"/>
      <p:bldP spid="409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BIZTONSÁG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8750" y="908050"/>
            <a:ext cx="8229600" cy="4525963"/>
          </a:xfrm>
        </p:spPr>
        <p:txBody>
          <a:bodyPr/>
          <a:lstStyle/>
          <a:p>
            <a:pPr eaLnBrk="1" hangingPunct="1"/>
            <a:endParaRPr lang="hu-HU" altLang="hu-HU" i="1" dirty="0" smtClean="0"/>
          </a:p>
          <a:p>
            <a:pPr eaLnBrk="1" hangingPunct="1"/>
            <a:endParaRPr lang="hu-HU" altLang="hu-HU" i="1" dirty="0" smtClean="0"/>
          </a:p>
          <a:p>
            <a:pPr eaLnBrk="1" hangingPunct="1"/>
            <a:endParaRPr lang="hu-HU" altLang="hu-HU" i="1" dirty="0" smtClean="0"/>
          </a:p>
          <a:p>
            <a:pPr eaLnBrk="1" hangingPunct="1"/>
            <a:endParaRPr lang="hu-HU" altLang="hu-HU" i="1" dirty="0" smtClean="0"/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158750" y="908050"/>
            <a:ext cx="8680450" cy="51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Arial" panose="020B0604020202020204" pitchFamily="34" charset="0"/>
              </a:rPr>
              <a:t>Országos Betétbiztosítási Alap (</a:t>
            </a:r>
            <a:r>
              <a:rPr lang="hu-HU" altLang="hu-HU" sz="2400" b="1" dirty="0">
                <a:solidFill>
                  <a:srgbClr val="F1A101"/>
                </a:solidFill>
                <a:latin typeface="Arial" panose="020B0604020202020204" pitchFamily="34" charset="0"/>
              </a:rPr>
              <a:t>OBA</a:t>
            </a:r>
            <a:r>
              <a:rPr lang="hu-HU" altLang="hu-HU" sz="2400" b="1" dirty="0">
                <a:latin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Arial" panose="020B0604020202020204" pitchFamily="34" charset="0"/>
              </a:rPr>
              <a:t>Magyar Nemzeti Bank (</a:t>
            </a:r>
            <a:r>
              <a:rPr lang="hu-HU" altLang="hu-HU" sz="2400" b="1" dirty="0">
                <a:solidFill>
                  <a:srgbClr val="F1A101"/>
                </a:solidFill>
                <a:latin typeface="Arial" panose="020B0604020202020204" pitchFamily="34" charset="0"/>
              </a:rPr>
              <a:t>MNB</a:t>
            </a:r>
            <a:r>
              <a:rPr lang="hu-HU" altLang="hu-HU" sz="2400" b="1" dirty="0">
                <a:latin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Arial" panose="020B0604020202020204" pitchFamily="34" charset="0"/>
              </a:rPr>
              <a:t>Szigorú törvényi előírások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F1A101"/>
                </a:solidFill>
                <a:latin typeface="Arial" panose="020B0604020202020204" pitchFamily="34" charset="0"/>
              </a:rPr>
              <a:t>Államilag garantált </a:t>
            </a:r>
            <a:r>
              <a:rPr lang="hu-HU" altLang="hu-HU" sz="2400" b="1" dirty="0" smtClean="0">
                <a:solidFill>
                  <a:srgbClr val="F1A101"/>
                </a:solidFill>
                <a:latin typeface="Arial" panose="020B0604020202020204" pitchFamily="34" charset="0"/>
              </a:rPr>
              <a:t>hozam</a:t>
            </a: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Arial" panose="020B0604020202020204" pitchFamily="34" charset="0"/>
              </a:rPr>
              <a:t>A tulajdonosok tőkeereje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 smtClean="0">
                <a:latin typeface="Arial" panose="020B0604020202020204" pitchFamily="34" charset="0"/>
              </a:rPr>
              <a:t>Közel 100 éves nemzetközi, 20 </a:t>
            </a:r>
            <a:r>
              <a:rPr lang="hu-HU" altLang="hu-HU" sz="2400" b="1" dirty="0">
                <a:latin typeface="Arial" panose="020B0604020202020204" pitchFamily="34" charset="0"/>
              </a:rPr>
              <a:t>éves hazai </a:t>
            </a:r>
            <a:r>
              <a:rPr lang="hu-HU" altLang="hu-HU" sz="2400" b="1" dirty="0">
                <a:solidFill>
                  <a:srgbClr val="F1A101"/>
                </a:solidFill>
                <a:latin typeface="Arial" panose="020B0604020202020204" pitchFamily="34" charset="0"/>
              </a:rPr>
              <a:t>tapasztalat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hu-HU" altLang="hu-HU" sz="2000" b="1" dirty="0">
              <a:solidFill>
                <a:srgbClr val="F1A10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u-HU" altLang="hu-HU" sz="2000" b="1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36" y="908050"/>
            <a:ext cx="722312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2529377"/>
            <a:ext cx="2705100" cy="2468562"/>
          </a:xfrm>
          <a:prstGeom prst="rect">
            <a:avLst/>
          </a:prstGeom>
          <a:noFill/>
          <a:ln w="31750">
            <a:solidFill>
              <a:srgbClr val="EDAB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7088" y="444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Mitől jó egy befektetés?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71550" y="4652963"/>
            <a:ext cx="3024188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RUGALMASSÁG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84888" y="4652963"/>
            <a:ext cx="230505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BIZTONSÁG</a:t>
            </a:r>
            <a:endParaRPr lang="hu-HU" sz="2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54450" y="1325563"/>
            <a:ext cx="215900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HOZAM</a:t>
            </a:r>
            <a:endParaRPr lang="hu-HU" sz="2800" b="1" dirty="0"/>
          </a:p>
        </p:txBody>
      </p:sp>
      <p:sp>
        <p:nvSpPr>
          <p:cNvPr id="31750" name="AutoShape 6" descr="pénz 4"/>
          <p:cNvSpPr>
            <a:spLocks noChangeArrowheads="1"/>
          </p:cNvSpPr>
          <p:nvPr/>
        </p:nvSpPr>
        <p:spPr bwMode="auto">
          <a:xfrm>
            <a:off x="3133725" y="1916113"/>
            <a:ext cx="3598863" cy="2592387"/>
          </a:xfrm>
          <a:prstGeom prst="triangle">
            <a:avLst>
              <a:gd name="adj" fmla="val 50000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3397250" y="1196975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629275" y="4516438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2846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48" grpId="0" animBg="1"/>
      <p:bldP spid="31749" grpId="0" animBg="1"/>
      <p:bldP spid="31750" grpId="0" animBg="1"/>
      <p:bldP spid="4096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98525" y="1844675"/>
            <a:ext cx="770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 </a:t>
            </a:r>
            <a:r>
              <a:rPr lang="hu-HU" altLang="hu-HU" b="1" dirty="0">
                <a:solidFill>
                  <a:srgbClr val="C00000"/>
                </a:solidFill>
              </a:rPr>
              <a:t>Ki</a:t>
            </a:r>
            <a:r>
              <a:rPr lang="hu-HU" altLang="hu-HU" b="1" dirty="0"/>
              <a:t> élhet ezzel a lehetőséggel?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98525" y="2708275"/>
            <a:ext cx="770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 </a:t>
            </a:r>
            <a:r>
              <a:rPr lang="hu-HU" altLang="hu-HU" b="1" dirty="0">
                <a:solidFill>
                  <a:srgbClr val="C00000"/>
                </a:solidFill>
              </a:rPr>
              <a:t>Mire</a:t>
            </a:r>
            <a:r>
              <a:rPr lang="hu-HU" altLang="hu-HU" b="1" dirty="0"/>
              <a:t> tudom felhasználni?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0113" y="3619500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 Mennyire tudom élethelyzeteimhez </a:t>
            </a:r>
            <a:r>
              <a:rPr lang="hu-HU" altLang="hu-HU" b="1" dirty="0">
                <a:solidFill>
                  <a:srgbClr val="C00000"/>
                </a:solidFill>
              </a:rPr>
              <a:t>alakítani</a:t>
            </a:r>
            <a:r>
              <a:rPr lang="hu-HU" altLang="hu-HU" b="1" dirty="0"/>
              <a:t>? 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/>
              <a:t>RUGALMASSÁG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4592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szerződéses összeg nagysága</a:t>
            </a:r>
          </a:p>
        </p:txBody>
      </p:sp>
      <p:sp>
        <p:nvSpPr>
          <p:cNvPr id="24579" name="Szövegdoboz 2"/>
          <p:cNvSpPr txBox="1">
            <a:spLocks noChangeArrowheads="1"/>
          </p:cNvSpPr>
          <p:nvPr/>
        </p:nvSpPr>
        <p:spPr bwMode="auto">
          <a:xfrm>
            <a:off x="628650" y="2942034"/>
            <a:ext cx="388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dirty="0"/>
              <a:t>Mit?</a:t>
            </a:r>
          </a:p>
          <a:p>
            <a:r>
              <a:rPr lang="hu-HU" altLang="hu-HU" dirty="0"/>
              <a:t> </a:t>
            </a:r>
            <a:r>
              <a:rPr lang="hu-HU" altLang="hu-HU" sz="1600" dirty="0"/>
              <a:t>(pl. ingatlan ára, felújítás költségei)</a:t>
            </a:r>
          </a:p>
        </p:txBody>
      </p:sp>
      <p:sp>
        <p:nvSpPr>
          <p:cNvPr id="24580" name="Szövegdoboz 3"/>
          <p:cNvSpPr txBox="1">
            <a:spLocks noChangeArrowheads="1"/>
          </p:cNvSpPr>
          <p:nvPr/>
        </p:nvSpPr>
        <p:spPr bwMode="auto">
          <a:xfrm>
            <a:off x="4304779" y="2964061"/>
            <a:ext cx="4133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dirty="0"/>
              <a:t>Mikorra, mennyit?</a:t>
            </a:r>
          </a:p>
          <a:p>
            <a:pPr algn="ctr"/>
            <a:r>
              <a:rPr lang="hu-HU" altLang="hu-HU" sz="1600" dirty="0"/>
              <a:t>(mikor van szüksége a pénzre, mennyit tud havonta megtakarítani)</a:t>
            </a:r>
          </a:p>
        </p:txBody>
      </p:sp>
      <p:sp>
        <p:nvSpPr>
          <p:cNvPr id="24581" name="Szövegdoboz 4"/>
          <p:cNvSpPr txBox="1">
            <a:spLocks noChangeArrowheads="1"/>
          </p:cNvSpPr>
          <p:nvPr/>
        </p:nvSpPr>
        <p:spPr bwMode="auto">
          <a:xfrm>
            <a:off x="2555875" y="5760244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b="1" dirty="0">
                <a:solidFill>
                  <a:srgbClr val="C00000"/>
                </a:solidFill>
              </a:rPr>
              <a:t>10.000 Ft-tal </a:t>
            </a:r>
            <a:r>
              <a:rPr lang="hu-HU" altLang="hu-HU" b="1" dirty="0" smtClean="0">
                <a:solidFill>
                  <a:srgbClr val="C00000"/>
                </a:solidFill>
              </a:rPr>
              <a:t>osztható*</a:t>
            </a:r>
            <a:endParaRPr lang="hu-HU" altLang="hu-HU" b="1" dirty="0">
              <a:solidFill>
                <a:srgbClr val="C00000"/>
              </a:solidFill>
            </a:endParaRPr>
          </a:p>
        </p:txBody>
      </p:sp>
      <p:sp>
        <p:nvSpPr>
          <p:cNvPr id="24582" name="Szövegdoboz 5"/>
          <p:cNvSpPr txBox="1">
            <a:spLocks noChangeArrowheads="1"/>
          </p:cNvSpPr>
          <p:nvPr/>
        </p:nvSpPr>
        <p:spPr bwMode="auto">
          <a:xfrm>
            <a:off x="3306763" y="1327149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Ügyfél döntése</a:t>
            </a:r>
          </a:p>
        </p:txBody>
      </p:sp>
      <p:cxnSp>
        <p:nvCxnSpPr>
          <p:cNvPr id="24583" name="Egyenes összekötő nyíllal 10"/>
          <p:cNvCxnSpPr>
            <a:cxnSpLocks noChangeShapeType="1"/>
          </p:cNvCxnSpPr>
          <p:nvPr/>
        </p:nvCxnSpPr>
        <p:spPr bwMode="auto">
          <a:xfrm flipH="1">
            <a:off x="2552474" y="1983581"/>
            <a:ext cx="863600" cy="7905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Egyenes összekötő nyíllal 11"/>
          <p:cNvCxnSpPr>
            <a:cxnSpLocks noChangeShapeType="1"/>
          </p:cNvCxnSpPr>
          <p:nvPr/>
        </p:nvCxnSpPr>
        <p:spPr bwMode="auto">
          <a:xfrm>
            <a:off x="5508104" y="1990576"/>
            <a:ext cx="863600" cy="7905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19550"/>
            <a:ext cx="20716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2" y="4062412"/>
            <a:ext cx="1949450" cy="1292225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7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875" y="110797"/>
            <a:ext cx="7886700" cy="642938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Fundamenta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4557266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u-HU" sz="1800" b="0" dirty="0" smtClean="0"/>
              <a:t>Idén 20 éves a Fundamenta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hu-HU" sz="1800" b="0" dirty="0"/>
              <a:t>900 ezer </a:t>
            </a:r>
            <a:r>
              <a:rPr lang="hu-HU" sz="1800" b="0" dirty="0" smtClean="0"/>
              <a:t>lakásálom megvalósulása az </a:t>
            </a:r>
            <a:r>
              <a:rPr lang="hu-HU" sz="1800" b="0" dirty="0"/>
              <a:t>alapítás </a:t>
            </a:r>
            <a:r>
              <a:rPr lang="hu-HU" sz="1800" b="0" dirty="0" smtClean="0"/>
              <a:t>óta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hu-HU" sz="1800" b="0" dirty="0"/>
              <a:t>2,</a:t>
            </a:r>
            <a:r>
              <a:rPr lang="hu-HU" sz="1800" b="0" dirty="0" err="1"/>
              <a:t>2</a:t>
            </a:r>
            <a:r>
              <a:rPr lang="hu-HU" sz="1800" b="0" dirty="0"/>
              <a:t> millió szerződést kötött </a:t>
            </a:r>
            <a:r>
              <a:rPr lang="hu-HU" sz="1800" b="0" dirty="0" smtClean="0"/>
              <a:t>ügyfeleivel, akik eddig összesen</a:t>
            </a:r>
            <a:r>
              <a:rPr lang="hu-HU" sz="1800" b="0" dirty="0" smtClean="0">
                <a:sym typeface="Wingdings" panose="05000000000000000000" pitchFamily="2" charset="2"/>
              </a:rPr>
              <a:t> 900 Mrd Ft megtakarítást helyeztek el</a:t>
            </a:r>
            <a:endParaRPr lang="hu-HU" sz="1800" b="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hu-HU" sz="1800" b="0" dirty="0" smtClean="0"/>
              <a:t>az </a:t>
            </a:r>
            <a:r>
              <a:rPr lang="hu-HU" sz="1800" b="0" dirty="0"/>
              <a:t>új kihívásoknak megfelelve még nagyobb ügyfélkör elérését, és a meglévő ügyfelek még szélesebb körű kiszolgálását tűzte </a:t>
            </a:r>
            <a:r>
              <a:rPr lang="hu-HU" sz="1800" b="0" dirty="0" smtClean="0"/>
              <a:t>zászlajára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hu-HU" sz="1800" b="0" dirty="0" smtClean="0"/>
              <a:t>Új elnök-vezérigazgató 2017.01.01-től    </a:t>
            </a:r>
            <a:endParaRPr lang="hu-HU" sz="1800" b="0" dirty="0"/>
          </a:p>
        </p:txBody>
      </p:sp>
      <p:pic>
        <p:nvPicPr>
          <p:cNvPr id="1026" name="Picture 2" descr="D:\soosga\Documents\Ideiglenes\Hap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329" y="1331418"/>
            <a:ext cx="4178167" cy="4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LTP szerződést köthet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827088" y="1120775"/>
            <a:ext cx="76327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hu-HU" altLang="hu-HU" sz="2800" b="1" dirty="0">
                <a:solidFill>
                  <a:srgbClr val="C00000"/>
                </a:solidFill>
              </a:rPr>
              <a:t>Természetes személy</a:t>
            </a:r>
          </a:p>
          <a:p>
            <a:pPr eaLnBrk="1" hangingPunct="1"/>
            <a:endParaRPr lang="hu-HU" altLang="hu-HU" sz="2000" dirty="0"/>
          </a:p>
          <a:p>
            <a:pPr eaLnBrk="1" hangingPunct="1"/>
            <a:endParaRPr lang="hu-HU" altLang="hu-HU" sz="2000" dirty="0"/>
          </a:p>
          <a:p>
            <a:r>
              <a:rPr lang="hu-HU" altLang="hu-HU" sz="2000" b="1" dirty="0" smtClean="0"/>
              <a:t>Cselekvőképes</a:t>
            </a:r>
            <a:r>
              <a:rPr lang="hu-HU" altLang="hu-HU" sz="2000" dirty="0" smtClean="0"/>
              <a:t> természetes személy </a:t>
            </a:r>
            <a:r>
              <a:rPr lang="hu-HU" altLang="hu-HU" sz="2000" b="1" dirty="0" smtClean="0">
                <a:solidFill>
                  <a:srgbClr val="EDAB05"/>
                </a:solidFill>
              </a:rPr>
              <a:t>saját maga javára</a:t>
            </a:r>
            <a:r>
              <a:rPr lang="hu-HU" altLang="hu-HU" sz="2000" dirty="0"/>
              <a:t>* közeli </a:t>
            </a:r>
            <a:r>
              <a:rPr lang="hu-HU" altLang="hu-HU" sz="2000" dirty="0" smtClean="0"/>
              <a:t>hozzátartozója </a:t>
            </a:r>
            <a:r>
              <a:rPr lang="hu-HU" altLang="hu-HU" sz="2000" b="1" dirty="0">
                <a:solidFill>
                  <a:srgbClr val="EDAB05"/>
                </a:solidFill>
              </a:rPr>
              <a:t>– </a:t>
            </a:r>
            <a:r>
              <a:rPr lang="hu-HU" altLang="hu-HU" sz="2000" b="1" dirty="0" smtClean="0">
                <a:solidFill>
                  <a:srgbClr val="EDAB05"/>
                </a:solidFill>
              </a:rPr>
              <a:t> kedvezményezett </a:t>
            </a:r>
            <a:r>
              <a:rPr lang="hu-HU" altLang="hu-HU" sz="2000" b="1" dirty="0">
                <a:solidFill>
                  <a:srgbClr val="EDAB05"/>
                </a:solidFill>
              </a:rPr>
              <a:t>– javára</a:t>
            </a:r>
            <a:r>
              <a:rPr lang="hu-HU" altLang="hu-HU" sz="2000" dirty="0"/>
              <a:t>*</a:t>
            </a:r>
          </a:p>
          <a:p>
            <a:pPr eaLnBrk="1" hangingPunct="1"/>
            <a:endParaRPr lang="hu-HU" altLang="hu-HU" sz="2000" dirty="0" smtClean="0"/>
          </a:p>
          <a:p>
            <a:pPr eaLnBrk="1" hangingPunct="1"/>
            <a:r>
              <a:rPr lang="hu-HU" altLang="hu-HU" sz="1200" i="1" dirty="0" smtClean="0"/>
              <a:t>*</a:t>
            </a:r>
            <a:r>
              <a:rPr lang="hu-HU" altLang="hu-HU" sz="1200" i="1" dirty="0"/>
              <a:t>magyar állampolgár, ill. letelepedett, menekült, bevándorolt</a:t>
            </a:r>
          </a:p>
          <a:p>
            <a:pPr eaLnBrk="1" hangingPunct="1"/>
            <a:endParaRPr lang="hu-HU" altLang="hu-HU" sz="2000" dirty="0"/>
          </a:p>
          <a:p>
            <a:r>
              <a:rPr lang="hu-HU" sz="2000" dirty="0">
                <a:cs typeface="Arial" charset="0"/>
              </a:rPr>
              <a:t> Minden</a:t>
            </a:r>
            <a:r>
              <a:rPr lang="hu-HU" sz="2000" b="1" dirty="0">
                <a:cs typeface="Arial" charset="0"/>
              </a:rPr>
              <a:t> EGT állampolgár</a:t>
            </a:r>
          </a:p>
          <a:p>
            <a:pPr eaLnBrk="1" hangingPunct="1"/>
            <a:endParaRPr lang="hu-HU" altLang="hu-HU" sz="2000" dirty="0"/>
          </a:p>
          <a:p>
            <a:pPr eaLnBrk="1" hangingPunct="1"/>
            <a:endParaRPr lang="hu-HU" altLang="hu-HU" sz="2000" dirty="0"/>
          </a:p>
          <a:p>
            <a:pPr eaLnBrk="1" hangingPunct="1"/>
            <a:r>
              <a:rPr lang="hu-HU" altLang="hu-HU" sz="2000" b="1" dirty="0"/>
              <a:t>Támogatóként: </a:t>
            </a:r>
            <a:r>
              <a:rPr lang="hu-HU" altLang="hu-HU" sz="1600" dirty="0"/>
              <a:t>gyám, eseti gondnok, természetes személy, alapítvány, egyesület, egyházi jogi személy és helyi önkormányzat, </a:t>
            </a:r>
            <a:r>
              <a:rPr lang="hu-HU" altLang="hu-HU" sz="2000" b="1" dirty="0"/>
              <a:t>a gyermekvédelmi gondoskodásban élő gyermek mint kedvezményezett javára</a:t>
            </a:r>
            <a:r>
              <a:rPr lang="hu-HU" altLang="hu-HU" sz="1600" dirty="0"/>
              <a:t>, életkezdésének elősegítése céljából</a:t>
            </a:r>
          </a:p>
          <a:p>
            <a:pPr eaLnBrk="1" hangingPunct="1"/>
            <a:endParaRPr lang="hu-HU" alt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779587" cy="10302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35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12379"/>
            <a:ext cx="2426457" cy="1617638"/>
          </a:xfrm>
          <a:prstGeom prst="rect">
            <a:avLst/>
          </a:prstGeom>
          <a:noFill/>
          <a:ln w="38100">
            <a:solidFill>
              <a:srgbClr val="F1A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LTP szerződést köthet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166812"/>
            <a:ext cx="8229600" cy="45243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hu-HU" sz="2800" kern="1200" dirty="0" smtClean="0">
                <a:solidFill>
                  <a:srgbClr val="C00000"/>
                </a:solidFill>
                <a:ea typeface="ＭＳ Ｐゴシック" pitchFamily="34" charset="-128"/>
              </a:rPr>
              <a:t>Jogi </a:t>
            </a:r>
            <a:r>
              <a:rPr lang="hu-HU" sz="2800" kern="1200" dirty="0">
                <a:solidFill>
                  <a:srgbClr val="C00000"/>
                </a:solidFill>
                <a:ea typeface="ＭＳ Ｐゴシック" pitchFamily="34" charset="-128"/>
              </a:rPr>
              <a:t>személy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dirty="0"/>
          </a:p>
          <a:p>
            <a:pPr marL="457200" lvl="1" indent="0">
              <a:buNone/>
              <a:defRPr/>
            </a:pPr>
            <a:r>
              <a:rPr lang="hu-HU" altLang="hu-HU" dirty="0"/>
              <a:t>Lakásszövetkezet (épületenként</a:t>
            </a:r>
            <a:r>
              <a:rPr lang="hu-HU" altLang="hu-HU" dirty="0" smtClean="0"/>
              <a:t>)	</a:t>
            </a:r>
            <a:endParaRPr lang="hu-HU" altLang="hu-HU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hu-HU" altLang="hu-HU" dirty="0" smtClean="0"/>
          </a:p>
          <a:p>
            <a:pPr marL="457200" lvl="1" indent="0">
              <a:buNone/>
              <a:defRPr/>
            </a:pPr>
            <a:r>
              <a:rPr lang="hu-HU" altLang="hu-HU" dirty="0" smtClean="0"/>
              <a:t>Társasházi </a:t>
            </a:r>
            <a:r>
              <a:rPr lang="hu-HU" altLang="hu-HU" dirty="0"/>
              <a:t>közösség (épületenként)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56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6338"/>
            <a:ext cx="37957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Kedvezményezett lehet</a:t>
            </a:r>
          </a:p>
        </p:txBody>
      </p:sp>
      <p:sp>
        <p:nvSpPr>
          <p:cNvPr id="3" name="Téglalap 2"/>
          <p:cNvSpPr/>
          <p:nvPr/>
        </p:nvSpPr>
        <p:spPr>
          <a:xfrm>
            <a:off x="352425" y="908050"/>
            <a:ext cx="7777163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hu-HU" sz="2800" b="1" dirty="0">
                <a:solidFill>
                  <a:srgbClr val="EDAB05"/>
                </a:solidFill>
              </a:rPr>
              <a:t>Közeli hozzátartozó</a:t>
            </a:r>
          </a:p>
          <a:p>
            <a:pPr lvl="1" eaLnBrk="1" hangingPunct="1">
              <a:defRPr/>
            </a:pPr>
            <a:endParaRPr lang="hu-HU" sz="2000" dirty="0"/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Házastárs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Egyenes ágbeli rokon (nagyszülő, szülő, gyermek, unoka)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Örökbefogadott-, a mostoha- és nevelt gyermek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Örökbefogadó-, a mostoha- és nevelőszülő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Testvér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hu-HU" sz="20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2000" dirty="0"/>
              <a:t>Továbbá </a:t>
            </a:r>
            <a:r>
              <a:rPr lang="hu-HU" sz="2000" dirty="0" smtClean="0"/>
              <a:t>a </a:t>
            </a:r>
            <a:r>
              <a:rPr lang="hu-HU" sz="2000" b="1" dirty="0" smtClean="0">
                <a:solidFill>
                  <a:srgbClr val="FFC000"/>
                </a:solidFill>
              </a:rPr>
              <a:t>bejegyzett </a:t>
            </a:r>
            <a:r>
              <a:rPr lang="hu-HU" sz="2000" b="1" dirty="0">
                <a:solidFill>
                  <a:srgbClr val="FFC000"/>
                </a:solidFill>
              </a:rPr>
              <a:t>élettárs </a:t>
            </a:r>
          </a:p>
        </p:txBody>
      </p:sp>
    </p:spTree>
    <p:extLst>
      <p:ext uri="{BB962C8B-B14F-4D97-AF65-F5344CB8AC3E}">
        <p14:creationId xmlns:p14="http://schemas.microsoft.com/office/powerpoint/2010/main" val="3025828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Mire tudom felhasználni?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850" y="908050"/>
            <a:ext cx="8280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hu-HU" b="1" dirty="0">
                <a:solidFill>
                  <a:srgbClr val="C00000"/>
                </a:solidFill>
                <a:cs typeface="Arial" charset="0"/>
              </a:rPr>
              <a:t>Kinek a lakáscélja </a:t>
            </a:r>
            <a:r>
              <a:rPr lang="hu-HU" dirty="0">
                <a:cs typeface="Arial" charset="0"/>
              </a:rPr>
              <a:t>valósulhat meg</a:t>
            </a:r>
            <a:r>
              <a:rPr lang="hu-HU" dirty="0" smtClean="0">
                <a:cs typeface="Arial" charset="0"/>
              </a:rPr>
              <a:t>?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defRPr/>
            </a:pPr>
            <a:endParaRPr lang="hu-HU" dirty="0"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  <a:cs typeface="Arial" charset="0"/>
              </a:rPr>
              <a:t>Szerződő </a:t>
            </a:r>
            <a:r>
              <a:rPr lang="hu-HU" dirty="0" smtClean="0">
                <a:cs typeface="Arial" charset="0"/>
              </a:rPr>
              <a:t>(</a:t>
            </a:r>
            <a:r>
              <a:rPr lang="hu-HU" dirty="0">
                <a:cs typeface="Arial" charset="0"/>
              </a:rPr>
              <a:t>ha nincs kedvezményezett a számlán)</a:t>
            </a:r>
          </a:p>
          <a:p>
            <a:pPr marL="914400" lvl="1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  <a:cs typeface="Arial" charset="0"/>
              </a:rPr>
              <a:t>Kedvezményezett</a:t>
            </a:r>
            <a:r>
              <a:rPr lang="hu-HU" b="1" dirty="0" smtClean="0">
                <a:cs typeface="Arial" charset="0"/>
              </a:rPr>
              <a:t> </a:t>
            </a:r>
            <a:r>
              <a:rPr lang="hu-HU" dirty="0">
                <a:cs typeface="Arial" charset="0"/>
              </a:rPr>
              <a:t>(ha a szerződő megjelölt)</a:t>
            </a:r>
          </a:p>
          <a:p>
            <a:pPr marL="914400" lvl="1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cs typeface="Arial" charset="0"/>
              </a:rPr>
              <a:t>Ezen </a:t>
            </a:r>
            <a:r>
              <a:rPr lang="hu-HU" dirty="0">
                <a:cs typeface="Arial" charset="0"/>
              </a:rPr>
              <a:t>személyek </a:t>
            </a:r>
            <a:r>
              <a:rPr lang="hu-HU" b="1" dirty="0">
                <a:solidFill>
                  <a:srgbClr val="C00000"/>
                </a:solidFill>
                <a:cs typeface="Arial" charset="0"/>
              </a:rPr>
              <a:t>közeli hozzátartozója</a:t>
            </a:r>
          </a:p>
        </p:txBody>
      </p:sp>
      <p:pic>
        <p:nvPicPr>
          <p:cNvPr id="54276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4" y="3404220"/>
            <a:ext cx="24320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églalap 7"/>
          <p:cNvSpPr>
            <a:spLocks noChangeArrowheads="1"/>
          </p:cNvSpPr>
          <p:nvPr/>
        </p:nvSpPr>
        <p:spPr bwMode="auto">
          <a:xfrm>
            <a:off x="611187" y="5521325"/>
            <a:ext cx="792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hu-HU" altLang="hu-HU" sz="2000" dirty="0"/>
              <a:t>Nyilatkozni a felhasználásakor kell, számlanyitáskor még nem! </a:t>
            </a:r>
          </a:p>
        </p:txBody>
      </p:sp>
    </p:spTree>
    <p:extLst>
      <p:ext uri="{BB962C8B-B14F-4D97-AF65-F5344CB8AC3E}">
        <p14:creationId xmlns:p14="http://schemas.microsoft.com/office/powerpoint/2010/main" val="1705228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lehetséges lakáscélok </a:t>
            </a:r>
          </a:p>
        </p:txBody>
      </p:sp>
      <p:sp>
        <p:nvSpPr>
          <p:cNvPr id="3" name="Téglalap 2"/>
          <p:cNvSpPr/>
          <p:nvPr/>
        </p:nvSpPr>
        <p:spPr>
          <a:xfrm>
            <a:off x="359692" y="620688"/>
            <a:ext cx="8460779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hu-HU" sz="2800" b="1" dirty="0">
                <a:solidFill>
                  <a:srgbClr val="EDAB05"/>
                </a:solidFill>
                <a:latin typeface="+mn-lt"/>
              </a:rPr>
              <a:t>Tanya, ház és lakás 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Csere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Korszerűsítés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Bővítés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Építés, átépítés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Helyreállítás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Felújítás 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Közművesítés</a:t>
            </a:r>
          </a:p>
          <a:p>
            <a:pPr marL="800100" lvl="1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Lakáscélú pénzügyi lízing önereje</a:t>
            </a:r>
          </a:p>
          <a:p>
            <a:pPr marL="800100" lvl="1" indent="-342900" eaLnBrk="1" hangingPunct="1">
              <a:lnSpc>
                <a:spcPts val="192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Lakáscélú hitelek és pénzügyi lízing kiváltása, </a:t>
            </a:r>
          </a:p>
          <a:p>
            <a:pPr lvl="1" eaLnBrk="1" hangingPunct="1">
              <a:lnSpc>
                <a:spcPts val="1920"/>
              </a:lnSpc>
              <a:spcAft>
                <a:spcPts val="600"/>
              </a:spcAft>
              <a:defRPr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vagy a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kiváltásra felvett hitel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kiváltása</a:t>
            </a:r>
            <a:endParaRPr lang="hu-HU" sz="1800" dirty="0">
              <a:latin typeface="+mn-lt"/>
            </a:endParaRPr>
          </a:p>
        </p:txBody>
      </p:sp>
      <p:pic>
        <p:nvPicPr>
          <p:cNvPr id="47108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1646237" cy="1092200"/>
          </a:xfrm>
          <a:prstGeom prst="rect">
            <a:avLst/>
          </a:prstGeom>
          <a:noFill/>
          <a:ln w="34925">
            <a:solidFill>
              <a:srgbClr val="F1A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1646237" cy="1235075"/>
          </a:xfrm>
          <a:prstGeom prst="rect">
            <a:avLst/>
          </a:prstGeom>
          <a:noFill/>
          <a:ln w="34925">
            <a:solidFill>
              <a:srgbClr val="F1A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525713"/>
            <a:ext cx="1665287" cy="1249362"/>
          </a:xfrm>
          <a:prstGeom prst="rect">
            <a:avLst/>
          </a:prstGeom>
          <a:noFill/>
          <a:ln w="34925">
            <a:solidFill>
              <a:srgbClr val="F1A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16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lehetséges lakáscélok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850" y="765175"/>
            <a:ext cx="8424863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Telekvásárlás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Lakásbérleti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lakáshasználati jog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vásárlása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Nyugdíjasházban a jogosult élete végéig fennálló bérleti, lakáshasználati jog vásárlása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Lakásszövetkezetek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társasházak: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közös tulajdonban álló épületrészek felújítása,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korszerűsítése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Lakáscélú hitelek kiváltása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12762" y="5373216"/>
            <a:ext cx="81184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hu-HU" altLang="hu-H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hu-HU" altLang="hu-HU" sz="2000" b="1" dirty="0" smtClean="0">
                <a:solidFill>
                  <a:srgbClr val="C00000"/>
                </a:solidFill>
              </a:rPr>
              <a:t>2009.07.01-je </a:t>
            </a:r>
            <a:r>
              <a:rPr lang="hu-HU" altLang="hu-HU" sz="2000" b="1" dirty="0">
                <a:solidFill>
                  <a:srgbClr val="C00000"/>
                </a:solidFill>
              </a:rPr>
              <a:t>előtt kötött</a:t>
            </a:r>
            <a:r>
              <a:rPr lang="hu-HU" altLang="hu-HU" sz="2000" b="1" dirty="0">
                <a:solidFill>
                  <a:srgbClr val="FF0000"/>
                </a:solidFill>
              </a:rPr>
              <a:t> </a:t>
            </a:r>
            <a:r>
              <a:rPr lang="hu-HU" altLang="hu-HU" sz="2000" b="1" dirty="0">
                <a:solidFill>
                  <a:srgbClr val="EDAB05"/>
                </a:solidFill>
              </a:rPr>
              <a:t>– teljes megtakarítás, 8 év után </a:t>
            </a:r>
          </a:p>
          <a:p>
            <a:pPr algn="ctr"/>
            <a:r>
              <a:rPr lang="hu-HU" altLang="hu-HU" sz="2000" b="1" dirty="0">
                <a:solidFill>
                  <a:srgbClr val="C00000"/>
                </a:solidFill>
              </a:rPr>
              <a:t>szabadon felhasználható. </a:t>
            </a:r>
          </a:p>
        </p:txBody>
      </p:sp>
      <p:pic>
        <p:nvPicPr>
          <p:cNvPr id="48133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098" y="3929022"/>
            <a:ext cx="2871680" cy="164246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87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9297" y="1124744"/>
            <a:ext cx="80645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 </a:t>
            </a:r>
            <a:r>
              <a:rPr lang="hu-HU" sz="2000" dirty="0"/>
              <a:t>Üdülőövezeti ingatlan vásárlása, felújítása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 Haszonélvezeti jog megvásárlása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 Lakóingatlan bővítése nem lakáscélú épületrésszel </a:t>
            </a:r>
            <a:endParaRPr lang="hu-HU" sz="2000" dirty="0" smtClean="0"/>
          </a:p>
          <a:p>
            <a:pPr>
              <a:defRPr/>
            </a:pPr>
            <a:r>
              <a:rPr lang="hu-HU" sz="2000" dirty="0" smtClean="0"/>
              <a:t>	(</a:t>
            </a:r>
            <a:r>
              <a:rPr lang="hu-HU" sz="2000" dirty="0"/>
              <a:t>pl. műhely, iroda, stb.)</a:t>
            </a:r>
            <a:endParaRPr lang="hu-HU" sz="2000" b="1" dirty="0"/>
          </a:p>
          <a:p>
            <a:pPr>
              <a:buFontTx/>
              <a:buChar char="•"/>
              <a:defRPr/>
            </a:pPr>
            <a:endParaRPr lang="hu-HU" b="1" dirty="0"/>
          </a:p>
          <a:p>
            <a:pPr>
              <a:buFontTx/>
              <a:buChar char="•"/>
              <a:defRPr/>
            </a:pPr>
            <a:endParaRPr lang="hu-HU" b="1" dirty="0"/>
          </a:p>
          <a:p>
            <a:pPr>
              <a:buFontTx/>
              <a:buChar char="•"/>
              <a:defRPr/>
            </a:pPr>
            <a:endParaRPr lang="hu-HU" b="1" dirty="0"/>
          </a:p>
          <a:p>
            <a:pPr>
              <a:buFontTx/>
              <a:buChar char="•"/>
              <a:defRPr/>
            </a:pP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487" y="3789040"/>
            <a:ext cx="3121025" cy="2341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u="sng" dirty="0">
                <a:solidFill>
                  <a:srgbClr val="C00000"/>
                </a:solidFill>
              </a:rPr>
              <a:t>Nem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/>
              <a:t>minősül lakáscélú </a:t>
            </a:r>
            <a:r>
              <a:rPr lang="hu-HU" altLang="hu-HU" dirty="0" smtClean="0"/>
              <a:t>felhasználásnak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4335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082539" y="1203132"/>
            <a:ext cx="3024336" cy="136815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altLang="hu-HU" sz="1600" u="sng" dirty="0" smtClean="0">
                <a:solidFill>
                  <a:srgbClr val="000000"/>
                </a:solidFill>
                <a:latin typeface="Calibri" pitchFamily="34" charset="0"/>
              </a:rPr>
              <a:t>2016</a:t>
            </a:r>
            <a:endParaRPr lang="hu-HU" altLang="hu-HU" sz="1600" u="sng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altLang="hu-HU" sz="1000" dirty="0">
                <a:solidFill>
                  <a:srgbClr val="000000"/>
                </a:solidFill>
                <a:latin typeface="Calibri" pitchFamily="34" charset="0"/>
              </a:rPr>
              <a:t>N=1000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199543009"/>
              </p:ext>
            </p:extLst>
          </p:nvPr>
        </p:nvGraphicFramePr>
        <p:xfrm>
          <a:off x="7489236" y="3128832"/>
          <a:ext cx="2052228" cy="273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0767025"/>
              </p:ext>
            </p:extLst>
          </p:nvPr>
        </p:nvGraphicFramePr>
        <p:xfrm>
          <a:off x="3438395" y="3451583"/>
          <a:ext cx="2270530" cy="273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14772"/>
              </p:ext>
            </p:extLst>
          </p:nvPr>
        </p:nvGraphicFramePr>
        <p:xfrm>
          <a:off x="231751" y="3028593"/>
          <a:ext cx="2394915" cy="2870037"/>
        </p:xfrm>
        <a:graphic>
          <a:graphicData uri="http://schemas.openxmlformats.org/drawingml/2006/table">
            <a:tbl>
              <a:tblPr/>
              <a:tblGrid>
                <a:gridCol w="2394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még nem tudom 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pontosan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nincsenek 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ilyen terveim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lakásfelújításra, modernizálásra fogom felhasználni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használt lakás vásárlására fogom felhasználni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 gyerekem lakáscélját fogom vele támogatni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új építésű lakás vásárlására fogom felhasználni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házépítésre fogom felhasználni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meglevő lakás bővítésére fogom felhasználni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meglevő lakáshitelbe fogom beletörleszteni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Lakáscélok</a:t>
            </a:r>
            <a:endParaRPr lang="hu-HU" dirty="0">
              <a:latin typeface="+mn-lt"/>
            </a:endParaRPr>
          </a:p>
        </p:txBody>
      </p:sp>
      <p:graphicFrame>
        <p:nvGraphicFramePr>
          <p:cNvPr id="21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5820"/>
              </p:ext>
            </p:extLst>
          </p:nvPr>
        </p:nvGraphicFramePr>
        <p:xfrm>
          <a:off x="2771800" y="3028592"/>
          <a:ext cx="6192688" cy="315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églalap 22"/>
          <p:cNvSpPr/>
          <p:nvPr/>
        </p:nvSpPr>
        <p:spPr>
          <a:xfrm>
            <a:off x="2771800" y="2740561"/>
            <a:ext cx="6192688" cy="288032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rgbClr val="FFFFFF"/>
                </a:solidFill>
              </a:rPr>
              <a:t>TELJES MINTA</a:t>
            </a:r>
            <a:endParaRPr lang="hu-HU" sz="1000" dirty="0">
              <a:solidFill>
                <a:srgbClr val="FFFFFF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0074" y="2545510"/>
            <a:ext cx="3268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i="1" dirty="0">
                <a:latin typeface="Arial Narrow" panose="020B0606020202030204" pitchFamily="34" charset="0"/>
              </a:rPr>
              <a:t>a </a:t>
            </a:r>
            <a:r>
              <a:rPr lang="hu-HU" sz="1400" b="1" i="1" dirty="0">
                <a:latin typeface="Arial Narrow" panose="020B0606020202030204" pitchFamily="34" charset="0"/>
              </a:rPr>
              <a:t>kiválasztott</a:t>
            </a:r>
            <a:r>
              <a:rPr lang="hu-HU" sz="1600" b="1" i="1" dirty="0">
                <a:latin typeface="Arial Narrow" panose="020B0606020202030204" pitchFamily="34" charset="0"/>
              </a:rPr>
              <a:t> </a:t>
            </a:r>
            <a:r>
              <a:rPr lang="hu-HU" sz="1400" b="1" i="1" dirty="0">
                <a:latin typeface="Arial Narrow" panose="020B0606020202030204" pitchFamily="34" charset="0"/>
              </a:rPr>
              <a:t>válaszlehetőség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977114"/>
              </p:ext>
            </p:extLst>
          </p:nvPr>
        </p:nvGraphicFramePr>
        <p:xfrm>
          <a:off x="3121269" y="1218398"/>
          <a:ext cx="2985606" cy="181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iagram" r:id="rId7" imgW="5086369" imgH="3095522" progId="MSGraph.Chart.8">
                  <p:embed followColorScheme="full"/>
                </p:oleObj>
              </mc:Choice>
              <mc:Fallback>
                <p:oleObj name="Diagram" r:id="rId7" imgW="5086369" imgH="30955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269" y="1218398"/>
                        <a:ext cx="2985606" cy="1810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6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71550" y="4652963"/>
            <a:ext cx="3024188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RUGALMASSÁG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84888" y="4652963"/>
            <a:ext cx="230505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BIZTONSÁG</a:t>
            </a:r>
            <a:endParaRPr lang="hu-HU" sz="28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54450" y="1325563"/>
            <a:ext cx="2159000" cy="51911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HOZAM</a:t>
            </a:r>
            <a:endParaRPr lang="hu-HU" sz="2800" b="1" dirty="0"/>
          </a:p>
        </p:txBody>
      </p:sp>
      <p:sp>
        <p:nvSpPr>
          <p:cNvPr id="31750" name="AutoShape 6" descr="pénz 4"/>
          <p:cNvSpPr>
            <a:spLocks noChangeArrowheads="1"/>
          </p:cNvSpPr>
          <p:nvPr/>
        </p:nvSpPr>
        <p:spPr bwMode="auto">
          <a:xfrm>
            <a:off x="3133725" y="1916113"/>
            <a:ext cx="3598863" cy="2592387"/>
          </a:xfrm>
          <a:prstGeom prst="triangle">
            <a:avLst>
              <a:gd name="adj" fmla="val 50000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3397250" y="1196975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629275" y="4516438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949325" y="4581525"/>
            <a:ext cx="814388" cy="784225"/>
          </a:xfrm>
          <a:custGeom>
            <a:avLst/>
            <a:gdLst>
              <a:gd name="T0" fmla="*/ 327828626 w 1958"/>
              <a:gd name="T1" fmla="*/ 59635780 h 1628"/>
              <a:gd name="T2" fmla="*/ 303436089 w 1958"/>
              <a:gd name="T3" fmla="*/ 76575147 h 1628"/>
              <a:gd name="T4" fmla="*/ 278351448 w 1958"/>
              <a:gd name="T5" fmla="*/ 98851369 h 1628"/>
              <a:gd name="T6" fmla="*/ 254824042 w 1958"/>
              <a:gd name="T7" fmla="*/ 122519735 h 1628"/>
              <a:gd name="T8" fmla="*/ 232161352 w 1958"/>
              <a:gd name="T9" fmla="*/ 146188613 h 1628"/>
              <a:gd name="T10" fmla="*/ 202924861 w 1958"/>
              <a:gd name="T11" fmla="*/ 183315489 h 1628"/>
              <a:gd name="T12" fmla="*/ 171093445 w 1958"/>
              <a:gd name="T13" fmla="*/ 224851944 h 1628"/>
              <a:gd name="T14" fmla="*/ 144971062 w 1958"/>
              <a:gd name="T15" fmla="*/ 261978881 h 1628"/>
              <a:gd name="T16" fmla="*/ 128190431 w 1958"/>
              <a:gd name="T17" fmla="*/ 284487288 h 1628"/>
              <a:gd name="T18" fmla="*/ 114004777 w 1958"/>
              <a:gd name="T19" fmla="*/ 304675295 h 1628"/>
              <a:gd name="T20" fmla="*/ 97224120 w 1958"/>
              <a:gd name="T21" fmla="*/ 329504102 h 1628"/>
              <a:gd name="T22" fmla="*/ 78713227 w 1958"/>
              <a:gd name="T23" fmla="*/ 359901964 h 1628"/>
              <a:gd name="T24" fmla="*/ 66257835 w 1958"/>
              <a:gd name="T25" fmla="*/ 366631460 h 1628"/>
              <a:gd name="T26" fmla="*/ 60375776 w 1958"/>
              <a:gd name="T27" fmla="*/ 345283494 h 1628"/>
              <a:gd name="T28" fmla="*/ 52763857 w 1958"/>
              <a:gd name="T29" fmla="*/ 322775087 h 1628"/>
              <a:gd name="T30" fmla="*/ 44460263 w 1958"/>
              <a:gd name="T31" fmla="*/ 302587080 h 1628"/>
              <a:gd name="T32" fmla="*/ 36848357 w 1958"/>
              <a:gd name="T33" fmla="*/ 283327329 h 1628"/>
              <a:gd name="T34" fmla="*/ 27679632 w 1958"/>
              <a:gd name="T35" fmla="*/ 259890666 h 1628"/>
              <a:gd name="T36" fmla="*/ 17472742 w 1958"/>
              <a:gd name="T37" fmla="*/ 235061799 h 1628"/>
              <a:gd name="T38" fmla="*/ 5882061 w 1958"/>
              <a:gd name="T39" fmla="*/ 208144296 h 1628"/>
              <a:gd name="T40" fmla="*/ 865131 w 1958"/>
              <a:gd name="T41" fmla="*/ 192365385 h 1628"/>
              <a:gd name="T42" fmla="*/ 10033860 w 1958"/>
              <a:gd name="T43" fmla="*/ 178906874 h 1628"/>
              <a:gd name="T44" fmla="*/ 25084648 w 1958"/>
              <a:gd name="T45" fmla="*/ 160807564 h 1628"/>
              <a:gd name="T46" fmla="*/ 39443335 w 1958"/>
              <a:gd name="T47" fmla="*/ 141779516 h 1628"/>
              <a:gd name="T48" fmla="*/ 49477191 w 1958"/>
              <a:gd name="T49" fmla="*/ 146188613 h 1628"/>
              <a:gd name="T50" fmla="*/ 57780799 w 1958"/>
              <a:gd name="T51" fmla="*/ 169856978 h 1628"/>
              <a:gd name="T52" fmla="*/ 65392704 w 1958"/>
              <a:gd name="T53" fmla="*/ 191205426 h 1628"/>
              <a:gd name="T54" fmla="*/ 72139479 w 1958"/>
              <a:gd name="T55" fmla="*/ 209072552 h 1628"/>
              <a:gd name="T56" fmla="*/ 79578358 w 1958"/>
              <a:gd name="T57" fmla="*/ 224851944 h 1628"/>
              <a:gd name="T58" fmla="*/ 88055395 w 1958"/>
              <a:gd name="T59" fmla="*/ 252929467 h 1628"/>
              <a:gd name="T60" fmla="*/ 98953966 w 1958"/>
              <a:gd name="T61" fmla="*/ 261978881 h 1628"/>
              <a:gd name="T62" fmla="*/ 110717695 w 1958"/>
              <a:gd name="T63" fmla="*/ 241791296 h 1628"/>
              <a:gd name="T64" fmla="*/ 123173503 w 1958"/>
              <a:gd name="T65" fmla="*/ 220442848 h 1628"/>
              <a:gd name="T66" fmla="*/ 135802337 w 1958"/>
              <a:gd name="T67" fmla="*/ 200254841 h 1628"/>
              <a:gd name="T68" fmla="*/ 148431170 w 1958"/>
              <a:gd name="T69" fmla="*/ 180995090 h 1628"/>
              <a:gd name="T70" fmla="*/ 168498468 w 1958"/>
              <a:gd name="T71" fmla="*/ 149668971 h 1628"/>
              <a:gd name="T72" fmla="*/ 192026289 w 1958"/>
              <a:gd name="T73" fmla="*/ 114630280 h 1628"/>
              <a:gd name="T74" fmla="*/ 213823849 w 1958"/>
              <a:gd name="T75" fmla="*/ 83304161 h 1628"/>
              <a:gd name="T76" fmla="*/ 231469247 w 1958"/>
              <a:gd name="T77" fmla="*/ 64044410 h 1628"/>
              <a:gd name="T78" fmla="*/ 250671829 w 1958"/>
              <a:gd name="T79" fmla="*/ 41535988 h 1628"/>
              <a:gd name="T80" fmla="*/ 270739542 w 1958"/>
              <a:gd name="T81" fmla="*/ 20188015 h 1628"/>
              <a:gd name="T82" fmla="*/ 290980282 w 1958"/>
              <a:gd name="T83" fmla="*/ 4409098 h 1628"/>
              <a:gd name="T84" fmla="*/ 304300804 w 1958"/>
              <a:gd name="T85" fmla="*/ 5569057 h 1628"/>
              <a:gd name="T86" fmla="*/ 316929638 w 1958"/>
              <a:gd name="T87" fmla="*/ 21347974 h 1628"/>
              <a:gd name="T88" fmla="*/ 329558472 w 1958"/>
              <a:gd name="T89" fmla="*/ 39447773 h 1628"/>
              <a:gd name="T90" fmla="*/ 337862066 w 1958"/>
              <a:gd name="T91" fmla="*/ 51745843 h 16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8"/>
              <a:gd name="T139" fmla="*/ 0 h 1628"/>
              <a:gd name="T140" fmla="*/ 1958 w 1958"/>
              <a:gd name="T141" fmla="*/ 1628 h 16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8" h="1628">
                <a:moveTo>
                  <a:pt x="1958" y="233"/>
                </a:moveTo>
                <a:lnTo>
                  <a:pt x="1895" y="257"/>
                </a:lnTo>
                <a:lnTo>
                  <a:pt x="1827" y="291"/>
                </a:lnTo>
                <a:lnTo>
                  <a:pt x="1754" y="330"/>
                </a:lnTo>
                <a:lnTo>
                  <a:pt x="1682" y="378"/>
                </a:lnTo>
                <a:lnTo>
                  <a:pt x="1609" y="426"/>
                </a:lnTo>
                <a:lnTo>
                  <a:pt x="1541" y="475"/>
                </a:lnTo>
                <a:lnTo>
                  <a:pt x="1473" y="528"/>
                </a:lnTo>
                <a:lnTo>
                  <a:pt x="1410" y="572"/>
                </a:lnTo>
                <a:lnTo>
                  <a:pt x="1342" y="630"/>
                </a:lnTo>
                <a:lnTo>
                  <a:pt x="1260" y="703"/>
                </a:lnTo>
                <a:lnTo>
                  <a:pt x="1173" y="790"/>
                </a:lnTo>
                <a:lnTo>
                  <a:pt x="1081" y="877"/>
                </a:lnTo>
                <a:lnTo>
                  <a:pt x="989" y="969"/>
                </a:lnTo>
                <a:lnTo>
                  <a:pt x="906" y="1057"/>
                </a:lnTo>
                <a:lnTo>
                  <a:pt x="838" y="1129"/>
                </a:lnTo>
                <a:lnTo>
                  <a:pt x="785" y="1183"/>
                </a:lnTo>
                <a:lnTo>
                  <a:pt x="741" y="1226"/>
                </a:lnTo>
                <a:lnTo>
                  <a:pt x="703" y="1270"/>
                </a:lnTo>
                <a:lnTo>
                  <a:pt x="659" y="1313"/>
                </a:lnTo>
                <a:lnTo>
                  <a:pt x="610" y="1362"/>
                </a:lnTo>
                <a:lnTo>
                  <a:pt x="562" y="1420"/>
                </a:lnTo>
                <a:lnTo>
                  <a:pt x="514" y="1478"/>
                </a:lnTo>
                <a:lnTo>
                  <a:pt x="455" y="1551"/>
                </a:lnTo>
                <a:lnTo>
                  <a:pt x="392" y="1628"/>
                </a:lnTo>
                <a:lnTo>
                  <a:pt x="383" y="1580"/>
                </a:lnTo>
                <a:lnTo>
                  <a:pt x="368" y="1536"/>
                </a:lnTo>
                <a:lnTo>
                  <a:pt x="349" y="1488"/>
                </a:lnTo>
                <a:lnTo>
                  <a:pt x="329" y="1439"/>
                </a:lnTo>
                <a:lnTo>
                  <a:pt x="305" y="1391"/>
                </a:lnTo>
                <a:lnTo>
                  <a:pt x="281" y="1347"/>
                </a:lnTo>
                <a:lnTo>
                  <a:pt x="257" y="1304"/>
                </a:lnTo>
                <a:lnTo>
                  <a:pt x="237" y="1265"/>
                </a:lnTo>
                <a:lnTo>
                  <a:pt x="213" y="1221"/>
                </a:lnTo>
                <a:lnTo>
                  <a:pt x="189" y="1173"/>
                </a:lnTo>
                <a:lnTo>
                  <a:pt x="160" y="1120"/>
                </a:lnTo>
                <a:lnTo>
                  <a:pt x="131" y="1066"/>
                </a:lnTo>
                <a:lnTo>
                  <a:pt x="101" y="1013"/>
                </a:lnTo>
                <a:lnTo>
                  <a:pt x="68" y="955"/>
                </a:lnTo>
                <a:lnTo>
                  <a:pt x="34" y="897"/>
                </a:lnTo>
                <a:lnTo>
                  <a:pt x="0" y="843"/>
                </a:lnTo>
                <a:lnTo>
                  <a:pt x="5" y="829"/>
                </a:lnTo>
                <a:lnTo>
                  <a:pt x="29" y="804"/>
                </a:lnTo>
                <a:lnTo>
                  <a:pt x="58" y="771"/>
                </a:lnTo>
                <a:lnTo>
                  <a:pt x="101" y="732"/>
                </a:lnTo>
                <a:lnTo>
                  <a:pt x="145" y="693"/>
                </a:lnTo>
                <a:lnTo>
                  <a:pt x="189" y="649"/>
                </a:lnTo>
                <a:lnTo>
                  <a:pt x="228" y="611"/>
                </a:lnTo>
                <a:lnTo>
                  <a:pt x="257" y="577"/>
                </a:lnTo>
                <a:lnTo>
                  <a:pt x="286" y="630"/>
                </a:lnTo>
                <a:lnTo>
                  <a:pt x="310" y="683"/>
                </a:lnTo>
                <a:lnTo>
                  <a:pt x="334" y="732"/>
                </a:lnTo>
                <a:lnTo>
                  <a:pt x="358" y="780"/>
                </a:lnTo>
                <a:lnTo>
                  <a:pt x="378" y="824"/>
                </a:lnTo>
                <a:lnTo>
                  <a:pt x="402" y="863"/>
                </a:lnTo>
                <a:lnTo>
                  <a:pt x="417" y="901"/>
                </a:lnTo>
                <a:lnTo>
                  <a:pt x="436" y="931"/>
                </a:lnTo>
                <a:lnTo>
                  <a:pt x="460" y="969"/>
                </a:lnTo>
                <a:lnTo>
                  <a:pt x="480" y="1023"/>
                </a:lnTo>
                <a:lnTo>
                  <a:pt x="509" y="1090"/>
                </a:lnTo>
                <a:lnTo>
                  <a:pt x="538" y="1168"/>
                </a:lnTo>
                <a:lnTo>
                  <a:pt x="572" y="1129"/>
                </a:lnTo>
                <a:lnTo>
                  <a:pt x="606" y="1086"/>
                </a:lnTo>
                <a:lnTo>
                  <a:pt x="640" y="1042"/>
                </a:lnTo>
                <a:lnTo>
                  <a:pt x="678" y="994"/>
                </a:lnTo>
                <a:lnTo>
                  <a:pt x="712" y="950"/>
                </a:lnTo>
                <a:lnTo>
                  <a:pt x="746" y="906"/>
                </a:lnTo>
                <a:lnTo>
                  <a:pt x="785" y="863"/>
                </a:lnTo>
                <a:lnTo>
                  <a:pt x="819" y="824"/>
                </a:lnTo>
                <a:lnTo>
                  <a:pt x="858" y="780"/>
                </a:lnTo>
                <a:lnTo>
                  <a:pt x="911" y="717"/>
                </a:lnTo>
                <a:lnTo>
                  <a:pt x="974" y="645"/>
                </a:lnTo>
                <a:lnTo>
                  <a:pt x="1042" y="567"/>
                </a:lnTo>
                <a:lnTo>
                  <a:pt x="1110" y="494"/>
                </a:lnTo>
                <a:lnTo>
                  <a:pt x="1178" y="422"/>
                </a:lnTo>
                <a:lnTo>
                  <a:pt x="1236" y="359"/>
                </a:lnTo>
                <a:lnTo>
                  <a:pt x="1289" y="315"/>
                </a:lnTo>
                <a:lnTo>
                  <a:pt x="1338" y="276"/>
                </a:lnTo>
                <a:lnTo>
                  <a:pt x="1391" y="228"/>
                </a:lnTo>
                <a:lnTo>
                  <a:pt x="1449" y="179"/>
                </a:lnTo>
                <a:lnTo>
                  <a:pt x="1507" y="136"/>
                </a:lnTo>
                <a:lnTo>
                  <a:pt x="1565" y="87"/>
                </a:lnTo>
                <a:lnTo>
                  <a:pt x="1624" y="48"/>
                </a:lnTo>
                <a:lnTo>
                  <a:pt x="1682" y="19"/>
                </a:lnTo>
                <a:lnTo>
                  <a:pt x="1730" y="0"/>
                </a:lnTo>
                <a:lnTo>
                  <a:pt x="1759" y="24"/>
                </a:lnTo>
                <a:lnTo>
                  <a:pt x="1793" y="53"/>
                </a:lnTo>
                <a:lnTo>
                  <a:pt x="1832" y="92"/>
                </a:lnTo>
                <a:lnTo>
                  <a:pt x="1871" y="131"/>
                </a:lnTo>
                <a:lnTo>
                  <a:pt x="1905" y="170"/>
                </a:lnTo>
                <a:lnTo>
                  <a:pt x="1934" y="204"/>
                </a:lnTo>
                <a:lnTo>
                  <a:pt x="1953" y="223"/>
                </a:lnTo>
                <a:lnTo>
                  <a:pt x="1958" y="233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088" y="115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/>
              <a:t>Mit kínál még a lakás-takarékpénztár?</a:t>
            </a:r>
          </a:p>
        </p:txBody>
      </p:sp>
    </p:spTree>
    <p:extLst>
      <p:ext uri="{BB962C8B-B14F-4D97-AF65-F5344CB8AC3E}">
        <p14:creationId xmlns:p14="http://schemas.microsoft.com/office/powerpoint/2010/main" val="20125171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40967" grpId="0" animBg="1"/>
      <p:bldP spid="9" grpId="0" animBg="1"/>
      <p:bldP spid="10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Díjak</a:t>
            </a:r>
          </a:p>
        </p:txBody>
      </p:sp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642938" y="2989263"/>
            <a:ext cx="654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>
                <a:solidFill>
                  <a:srgbClr val="C00000"/>
                </a:solidFill>
              </a:rPr>
              <a:t>Számlavezetési díj: </a:t>
            </a:r>
            <a:r>
              <a:rPr lang="hu-HU" altLang="hu-HU" dirty="0"/>
              <a:t>1.800 </a:t>
            </a:r>
            <a:r>
              <a:rPr lang="hu-HU" altLang="hu-HU" dirty="0" smtClean="0"/>
              <a:t>Ft/év, 150 Ft/hónap</a:t>
            </a:r>
            <a:endParaRPr lang="hu-HU" altLang="hu-HU" dirty="0"/>
          </a:p>
        </p:txBody>
      </p:sp>
      <p:sp>
        <p:nvSpPr>
          <p:cNvPr id="32772" name="Szövegdoboz 4"/>
          <p:cNvSpPr txBox="1">
            <a:spLocks noChangeArrowheads="1"/>
          </p:cNvSpPr>
          <p:nvPr/>
        </p:nvSpPr>
        <p:spPr bwMode="auto">
          <a:xfrm>
            <a:off x="674688" y="4408488"/>
            <a:ext cx="692164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>
                <a:solidFill>
                  <a:srgbClr val="F1A101"/>
                </a:solidFill>
              </a:rPr>
              <a:t>Módosítási díjak: </a:t>
            </a:r>
            <a:r>
              <a:rPr lang="hu-HU" altLang="hu-HU" dirty="0"/>
              <a:t>2.000 Ft/módosítási igény, valamint szerződéses összeg emelés esetén számlanyitási díj. </a:t>
            </a:r>
          </a:p>
        </p:txBody>
      </p:sp>
      <p:sp>
        <p:nvSpPr>
          <p:cNvPr id="32773" name="Szövegdoboz 5"/>
          <p:cNvSpPr txBox="1">
            <a:spLocks noChangeArrowheads="1"/>
          </p:cNvSpPr>
          <p:nvPr/>
        </p:nvSpPr>
        <p:spPr bwMode="auto">
          <a:xfrm>
            <a:off x="642938" y="1571625"/>
            <a:ext cx="651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>
                <a:solidFill>
                  <a:srgbClr val="C00000"/>
                </a:solidFill>
              </a:rPr>
              <a:t>Számlanyitási díj: </a:t>
            </a:r>
            <a:r>
              <a:rPr lang="hu-HU" altLang="hu-HU" dirty="0"/>
              <a:t>szerződéses összeg 1%-a</a:t>
            </a:r>
          </a:p>
        </p:txBody>
      </p:sp>
      <p:pic>
        <p:nvPicPr>
          <p:cNvPr id="66566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38" y="2565400"/>
            <a:ext cx="184308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9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Az új stratégia alapelvei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fld id="{3B499CB3-341F-4082-A528-EF80F6286981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1760" y="2996952"/>
            <a:ext cx="1980000" cy="2169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spcAft>
                <a:spcPts val="1200"/>
              </a:spcAft>
              <a:buNone/>
            </a:pPr>
            <a:r>
              <a:rPr lang="hu-H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NÖVEKEDÉS</a:t>
            </a:r>
            <a:endParaRPr lang="en-US" sz="1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200" b="1" kern="0" dirty="0" smtClean="0">
                <a:solidFill>
                  <a:srgbClr val="FF0000"/>
                </a:solidFill>
              </a:rPr>
              <a:t>Új ügyfél</a:t>
            </a:r>
            <a:r>
              <a:rPr lang="hu-HU" sz="1200" kern="0" dirty="0" smtClean="0"/>
              <a:t> akvizícióra</a:t>
            </a:r>
            <a:endParaRPr lang="en-US" sz="1200" kern="0" dirty="0" smtClean="0"/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200" b="1" kern="0" dirty="0" err="1" smtClean="0">
                <a:solidFill>
                  <a:srgbClr val="FF0000"/>
                </a:solidFill>
              </a:rPr>
              <a:t>Cross</a:t>
            </a:r>
            <a:r>
              <a:rPr lang="hu-HU" sz="1200" b="1" kern="0" dirty="0" smtClean="0">
                <a:solidFill>
                  <a:srgbClr val="FF0000"/>
                </a:solidFill>
              </a:rPr>
              <a:t>-</a:t>
            </a:r>
            <a:r>
              <a:rPr lang="en-US" sz="1200" kern="0" dirty="0" smtClean="0"/>
              <a:t> </a:t>
            </a:r>
            <a:r>
              <a:rPr lang="hu-HU" sz="1200" kern="0" dirty="0" smtClean="0"/>
              <a:t>és</a:t>
            </a:r>
            <a:r>
              <a:rPr lang="en-US" sz="1200" kern="0" dirty="0" smtClean="0"/>
              <a:t> </a:t>
            </a:r>
            <a:r>
              <a:rPr lang="en-US" sz="1200" b="1" kern="0" dirty="0" smtClean="0">
                <a:solidFill>
                  <a:srgbClr val="FF0000"/>
                </a:solidFill>
              </a:rPr>
              <a:t>up-sell</a:t>
            </a:r>
            <a:r>
              <a:rPr lang="en-US" sz="1200" kern="0" dirty="0" smtClean="0"/>
              <a:t> </a:t>
            </a:r>
            <a:r>
              <a:rPr lang="hu-HU" sz="1200" kern="0" dirty="0" smtClean="0"/>
              <a:t>a jelenlegi ügyfélbázisban, értékesítés </a:t>
            </a:r>
            <a:r>
              <a:rPr lang="hu-HU" sz="1200" kern="0" dirty="0"/>
              <a:t>növelése </a:t>
            </a:r>
            <a:r>
              <a:rPr lang="hu-HU" sz="1200" b="1" kern="0" dirty="0" smtClean="0">
                <a:solidFill>
                  <a:srgbClr val="FF0000"/>
                </a:solidFill>
              </a:rPr>
              <a:t>értéklánc</a:t>
            </a:r>
            <a:r>
              <a:rPr lang="hu-HU" sz="1200" kern="0" dirty="0" smtClean="0"/>
              <a:t> kiterjesztésével, diverzifikáció</a:t>
            </a:r>
            <a:endParaRPr lang="en-US" sz="1200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80432" y="2996952"/>
            <a:ext cx="2124016" cy="21694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ÜGYFÉLÉLMÉNY</a:t>
            </a: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200" b="1" kern="0" dirty="0" smtClean="0">
                <a:solidFill>
                  <a:srgbClr val="FF0000"/>
                </a:solidFill>
              </a:rPr>
              <a:t>Külső és belső ügyfélélmény</a:t>
            </a:r>
            <a:r>
              <a:rPr lang="hu-HU" sz="1200" kern="0" dirty="0" smtClean="0"/>
              <a:t> kialakítása, </a:t>
            </a:r>
            <a:r>
              <a:rPr lang="hu-HU" sz="1200" b="1" kern="0" dirty="0" smtClean="0">
                <a:solidFill>
                  <a:srgbClr val="FF0000"/>
                </a:solidFill>
              </a:rPr>
              <a:t>ügyfél- elégedettség</a:t>
            </a:r>
            <a:r>
              <a:rPr lang="hu-HU" sz="1200" kern="0" dirty="0" smtClean="0"/>
              <a:t> javítása mind az értékesítők, mind az ügyfelek számára a hosszú távon fenntartható növekedés elérése érdekében</a:t>
            </a:r>
            <a:endParaRPr lang="en-US" sz="1200" kern="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420882" y="2996952"/>
            <a:ext cx="2079109" cy="3177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HATÉKONYSÁG</a:t>
            </a: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200" kern="0" dirty="0" smtClean="0"/>
              <a:t>Elsődlegesen </a:t>
            </a:r>
            <a:r>
              <a:rPr lang="hu-HU" sz="1200" b="1" kern="0" dirty="0" smtClean="0">
                <a:solidFill>
                  <a:srgbClr val="FF0000"/>
                </a:solidFill>
              </a:rPr>
              <a:t>hatékonyságnövelés</a:t>
            </a:r>
            <a:r>
              <a:rPr lang="hu-HU" sz="1200" kern="0" dirty="0" smtClean="0"/>
              <a:t>, </a:t>
            </a:r>
            <a:r>
              <a:rPr lang="hu-HU" sz="1200" b="1" kern="0" dirty="0" smtClean="0">
                <a:solidFill>
                  <a:srgbClr val="FF0000"/>
                </a:solidFill>
              </a:rPr>
              <a:t>belső működés </a:t>
            </a:r>
            <a:r>
              <a:rPr lang="hu-HU" sz="1200" kern="0" dirty="0" smtClean="0"/>
              <a:t>fejlesztése, (</a:t>
            </a:r>
            <a:r>
              <a:rPr lang="hu-HU" sz="1200" kern="0" dirty="0" err="1" smtClean="0"/>
              <a:t>lean</a:t>
            </a:r>
            <a:r>
              <a:rPr lang="hu-HU" sz="1200" kern="0" dirty="0" smtClean="0"/>
              <a:t> megközelítés alkalmazása), erősebben </a:t>
            </a:r>
            <a:r>
              <a:rPr lang="hu-HU" sz="1200" b="1" kern="0" dirty="0" smtClean="0">
                <a:solidFill>
                  <a:srgbClr val="FF0000"/>
                </a:solidFill>
              </a:rPr>
              <a:t>kontrollált és technológia alapú folyamatok </a:t>
            </a:r>
            <a:r>
              <a:rPr lang="hu-HU" sz="1200" kern="0" dirty="0" smtClean="0"/>
              <a:t>bevezetése a piaci növekedés és </a:t>
            </a:r>
            <a:r>
              <a:rPr lang="hu-HU" sz="1200" b="1" kern="0" dirty="0" smtClean="0">
                <a:solidFill>
                  <a:srgbClr val="FF0000"/>
                </a:solidFill>
              </a:rPr>
              <a:t>ügyfélélmény</a:t>
            </a:r>
            <a:r>
              <a:rPr lang="hu-HU" sz="1200" kern="0" dirty="0" smtClean="0"/>
              <a:t> növelése érdekében </a:t>
            </a: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200" b="1" kern="0" dirty="0" err="1" smtClean="0">
                <a:solidFill>
                  <a:srgbClr val="FF0000"/>
                </a:solidFill>
              </a:rPr>
              <a:t>Digitalizáció</a:t>
            </a:r>
            <a:r>
              <a:rPr lang="hu-HU" sz="1200" b="1" kern="0" dirty="0" smtClean="0">
                <a:solidFill>
                  <a:srgbClr val="FF0000"/>
                </a:solidFill>
              </a:rPr>
              <a:t>, </a:t>
            </a:r>
            <a:r>
              <a:rPr lang="hu-HU" sz="1200" b="1" kern="0" dirty="0" err="1" smtClean="0">
                <a:solidFill>
                  <a:srgbClr val="FF0000"/>
                </a:solidFill>
              </a:rPr>
              <a:t>automatizáció</a:t>
            </a:r>
            <a:endParaRPr lang="hu-HU" sz="1200" b="1" kern="0" dirty="0" smtClean="0">
              <a:solidFill>
                <a:srgbClr val="FF0000"/>
              </a:solidFill>
            </a:endParaRP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kern="0" dirty="0" smtClean="0">
              <a:latin typeface="+mj-lt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392200" y="2843698"/>
            <a:ext cx="2124016" cy="28895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spcAft>
                <a:spcPts val="1200"/>
              </a:spcAft>
              <a:buNone/>
            </a:pPr>
            <a:r>
              <a:rPr lang="hu-H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KOCKÁZAT-TUDATOSSÁG</a:t>
            </a:r>
            <a:endParaRPr lang="en-US" sz="1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lvl="2" indent="-182563">
              <a:spcAft>
                <a:spcPts val="1200"/>
              </a:spcAft>
            </a:pPr>
            <a:r>
              <a:rPr lang="hu-HU" sz="1200" kern="0" dirty="0"/>
              <a:t>F</a:t>
            </a:r>
            <a:r>
              <a:rPr lang="hu-HU" sz="1200" kern="0" dirty="0" smtClean="0"/>
              <a:t>ejlett kockázatkezelési módszertant alkalmazó </a:t>
            </a:r>
            <a:r>
              <a:rPr lang="hu-HU" sz="1200" b="1" kern="0" dirty="0" smtClean="0">
                <a:solidFill>
                  <a:srgbClr val="FF0000"/>
                </a:solidFill>
              </a:rPr>
              <a:t>dedikált kockázatkezelési funkció </a:t>
            </a:r>
            <a:r>
              <a:rPr lang="hu-HU" sz="1200" kern="0" dirty="0" smtClean="0"/>
              <a:t>kialakítása </a:t>
            </a:r>
          </a:p>
          <a:p>
            <a:pPr marL="182563" lvl="2" indent="-182563">
              <a:spcAft>
                <a:spcPts val="1200"/>
              </a:spcAft>
            </a:pPr>
            <a:r>
              <a:rPr lang="hu-HU" sz="1200" kern="0" dirty="0" smtClean="0"/>
              <a:t>Belső </a:t>
            </a:r>
            <a:r>
              <a:rPr lang="hu-HU" sz="1200" b="1" kern="0" dirty="0" smtClean="0">
                <a:solidFill>
                  <a:srgbClr val="FF0000"/>
                </a:solidFill>
              </a:rPr>
              <a:t>kontrollok, kockázattudatosság </a:t>
            </a:r>
            <a:r>
              <a:rPr lang="hu-HU" sz="1200" kern="0" dirty="0" smtClean="0"/>
              <a:t>javítása, belső védelmi vonal szerinti vállalatirányítás bevezetése</a:t>
            </a:r>
            <a:endParaRPr lang="en-US" sz="1200" kern="0" dirty="0" smtClean="0"/>
          </a:p>
        </p:txBody>
      </p:sp>
      <p:sp>
        <p:nvSpPr>
          <p:cNvPr id="10" name="Freeform 364"/>
          <p:cNvSpPr>
            <a:spLocks noChangeAspect="1" noEditPoints="1"/>
          </p:cNvSpPr>
          <p:nvPr/>
        </p:nvSpPr>
        <p:spPr bwMode="auto">
          <a:xfrm>
            <a:off x="971600" y="1844824"/>
            <a:ext cx="798022" cy="795681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117 w 512"/>
              <a:gd name="T5" fmla="*/ 362 h 512"/>
              <a:gd name="T6" fmla="*/ 96 w 512"/>
              <a:gd name="T7" fmla="*/ 362 h 512"/>
              <a:gd name="T8" fmla="*/ 106 w 512"/>
              <a:gd name="T9" fmla="*/ 330 h 512"/>
              <a:gd name="T10" fmla="*/ 117 w 512"/>
              <a:gd name="T11" fmla="*/ 362 h 512"/>
              <a:gd name="T12" fmla="*/ 149 w 512"/>
              <a:gd name="T13" fmla="*/ 373 h 512"/>
              <a:gd name="T14" fmla="*/ 138 w 512"/>
              <a:gd name="T15" fmla="*/ 320 h 512"/>
              <a:gd name="T16" fmla="*/ 160 w 512"/>
              <a:gd name="T17" fmla="*/ 320 h 512"/>
              <a:gd name="T18" fmla="*/ 202 w 512"/>
              <a:gd name="T19" fmla="*/ 362 h 512"/>
              <a:gd name="T20" fmla="*/ 181 w 512"/>
              <a:gd name="T21" fmla="*/ 362 h 512"/>
              <a:gd name="T22" fmla="*/ 192 w 512"/>
              <a:gd name="T23" fmla="*/ 277 h 512"/>
              <a:gd name="T24" fmla="*/ 202 w 512"/>
              <a:gd name="T25" fmla="*/ 362 h 512"/>
              <a:gd name="T26" fmla="*/ 234 w 512"/>
              <a:gd name="T27" fmla="*/ 373 h 512"/>
              <a:gd name="T28" fmla="*/ 224 w 512"/>
              <a:gd name="T29" fmla="*/ 277 h 512"/>
              <a:gd name="T30" fmla="*/ 245 w 512"/>
              <a:gd name="T31" fmla="*/ 277 h 512"/>
              <a:gd name="T32" fmla="*/ 288 w 512"/>
              <a:gd name="T33" fmla="*/ 362 h 512"/>
              <a:gd name="T34" fmla="*/ 266 w 512"/>
              <a:gd name="T35" fmla="*/ 362 h 512"/>
              <a:gd name="T36" fmla="*/ 277 w 512"/>
              <a:gd name="T37" fmla="*/ 266 h 512"/>
              <a:gd name="T38" fmla="*/ 288 w 512"/>
              <a:gd name="T39" fmla="*/ 362 h 512"/>
              <a:gd name="T40" fmla="*/ 320 w 512"/>
              <a:gd name="T41" fmla="*/ 373 h 512"/>
              <a:gd name="T42" fmla="*/ 309 w 512"/>
              <a:gd name="T43" fmla="*/ 245 h 512"/>
              <a:gd name="T44" fmla="*/ 330 w 512"/>
              <a:gd name="T45" fmla="*/ 245 h 512"/>
              <a:gd name="T46" fmla="*/ 373 w 512"/>
              <a:gd name="T47" fmla="*/ 362 h 512"/>
              <a:gd name="T48" fmla="*/ 352 w 512"/>
              <a:gd name="T49" fmla="*/ 362 h 512"/>
              <a:gd name="T50" fmla="*/ 362 w 512"/>
              <a:gd name="T51" fmla="*/ 202 h 512"/>
              <a:gd name="T52" fmla="*/ 373 w 512"/>
              <a:gd name="T53" fmla="*/ 362 h 512"/>
              <a:gd name="T54" fmla="*/ 384 w 512"/>
              <a:gd name="T55" fmla="*/ 181 h 512"/>
              <a:gd name="T56" fmla="*/ 373 w 512"/>
              <a:gd name="T57" fmla="*/ 153 h 512"/>
              <a:gd name="T58" fmla="*/ 277 w 512"/>
              <a:gd name="T59" fmla="*/ 245 h 512"/>
              <a:gd name="T60" fmla="*/ 113 w 512"/>
              <a:gd name="T61" fmla="*/ 307 h 512"/>
              <a:gd name="T62" fmla="*/ 98 w 512"/>
              <a:gd name="T63" fmla="*/ 305 h 512"/>
              <a:gd name="T64" fmla="*/ 185 w 512"/>
              <a:gd name="T65" fmla="*/ 226 h 512"/>
              <a:gd name="T66" fmla="*/ 273 w 512"/>
              <a:gd name="T67" fmla="*/ 224 h 512"/>
              <a:gd name="T68" fmla="*/ 341 w 512"/>
              <a:gd name="T69" fmla="*/ 138 h 512"/>
              <a:gd name="T70" fmla="*/ 341 w 512"/>
              <a:gd name="T71" fmla="*/ 117 h 512"/>
              <a:gd name="T72" fmla="*/ 388 w 512"/>
              <a:gd name="T73" fmla="*/ 118 h 512"/>
              <a:gd name="T74" fmla="*/ 394 w 512"/>
              <a:gd name="T75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362"/>
                </a:moveTo>
                <a:cubicBezTo>
                  <a:pt x="117" y="368"/>
                  <a:pt x="112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341"/>
                  <a:pt x="96" y="341"/>
                  <a:pt x="96" y="341"/>
                </a:cubicBezTo>
                <a:cubicBezTo>
                  <a:pt x="96" y="335"/>
                  <a:pt x="100" y="330"/>
                  <a:pt x="106" y="330"/>
                </a:cubicBezTo>
                <a:cubicBezTo>
                  <a:pt x="112" y="330"/>
                  <a:pt x="117" y="335"/>
                  <a:pt x="117" y="341"/>
                </a:cubicBezTo>
                <a:lnTo>
                  <a:pt x="117" y="362"/>
                </a:lnTo>
                <a:close/>
                <a:moveTo>
                  <a:pt x="160" y="362"/>
                </a:moveTo>
                <a:cubicBezTo>
                  <a:pt x="160" y="368"/>
                  <a:pt x="155" y="373"/>
                  <a:pt x="149" y="373"/>
                </a:cubicBezTo>
                <a:cubicBezTo>
                  <a:pt x="143" y="373"/>
                  <a:pt x="138" y="368"/>
                  <a:pt x="138" y="362"/>
                </a:cubicBezTo>
                <a:cubicBezTo>
                  <a:pt x="138" y="320"/>
                  <a:pt x="138" y="320"/>
                  <a:pt x="138" y="320"/>
                </a:cubicBezTo>
                <a:cubicBezTo>
                  <a:pt x="138" y="314"/>
                  <a:pt x="143" y="309"/>
                  <a:pt x="149" y="309"/>
                </a:cubicBezTo>
                <a:cubicBezTo>
                  <a:pt x="155" y="309"/>
                  <a:pt x="160" y="314"/>
                  <a:pt x="160" y="320"/>
                </a:cubicBezTo>
                <a:lnTo>
                  <a:pt x="160" y="362"/>
                </a:lnTo>
                <a:close/>
                <a:moveTo>
                  <a:pt x="202" y="362"/>
                </a:moveTo>
                <a:cubicBezTo>
                  <a:pt x="202" y="368"/>
                  <a:pt x="198" y="373"/>
                  <a:pt x="192" y="373"/>
                </a:cubicBezTo>
                <a:cubicBezTo>
                  <a:pt x="186" y="373"/>
                  <a:pt x="181" y="368"/>
                  <a:pt x="181" y="362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82"/>
                  <a:pt x="186" y="277"/>
                  <a:pt x="192" y="277"/>
                </a:cubicBezTo>
                <a:cubicBezTo>
                  <a:pt x="198" y="277"/>
                  <a:pt x="202" y="282"/>
                  <a:pt x="202" y="288"/>
                </a:cubicBezTo>
                <a:lnTo>
                  <a:pt x="202" y="362"/>
                </a:lnTo>
                <a:close/>
                <a:moveTo>
                  <a:pt x="245" y="362"/>
                </a:moveTo>
                <a:cubicBezTo>
                  <a:pt x="245" y="368"/>
                  <a:pt x="240" y="373"/>
                  <a:pt x="234" y="373"/>
                </a:cubicBezTo>
                <a:cubicBezTo>
                  <a:pt x="228" y="373"/>
                  <a:pt x="224" y="368"/>
                  <a:pt x="224" y="362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71"/>
                  <a:pt x="228" y="266"/>
                  <a:pt x="234" y="266"/>
                </a:cubicBezTo>
                <a:cubicBezTo>
                  <a:pt x="240" y="266"/>
                  <a:pt x="245" y="271"/>
                  <a:pt x="245" y="277"/>
                </a:cubicBezTo>
                <a:lnTo>
                  <a:pt x="245" y="362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277"/>
                  <a:pt x="266" y="277"/>
                  <a:pt x="266" y="277"/>
                </a:cubicBezTo>
                <a:cubicBezTo>
                  <a:pt x="266" y="271"/>
                  <a:pt x="271" y="266"/>
                  <a:pt x="277" y="266"/>
                </a:cubicBezTo>
                <a:cubicBezTo>
                  <a:pt x="283" y="266"/>
                  <a:pt x="288" y="271"/>
                  <a:pt x="288" y="277"/>
                </a:cubicBezTo>
                <a:lnTo>
                  <a:pt x="288" y="362"/>
                </a:lnTo>
                <a:close/>
                <a:moveTo>
                  <a:pt x="330" y="362"/>
                </a:moveTo>
                <a:cubicBezTo>
                  <a:pt x="330" y="368"/>
                  <a:pt x="326" y="373"/>
                  <a:pt x="320" y="373"/>
                </a:cubicBezTo>
                <a:cubicBezTo>
                  <a:pt x="314" y="373"/>
                  <a:pt x="309" y="368"/>
                  <a:pt x="309" y="362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309" y="239"/>
                  <a:pt x="314" y="234"/>
                  <a:pt x="320" y="234"/>
                </a:cubicBezTo>
                <a:cubicBezTo>
                  <a:pt x="326" y="234"/>
                  <a:pt x="330" y="239"/>
                  <a:pt x="330" y="245"/>
                </a:cubicBezTo>
                <a:lnTo>
                  <a:pt x="330" y="362"/>
                </a:lnTo>
                <a:close/>
                <a:moveTo>
                  <a:pt x="373" y="362"/>
                </a:moveTo>
                <a:cubicBezTo>
                  <a:pt x="373" y="368"/>
                  <a:pt x="368" y="373"/>
                  <a:pt x="362" y="373"/>
                </a:cubicBezTo>
                <a:cubicBezTo>
                  <a:pt x="356" y="373"/>
                  <a:pt x="352" y="368"/>
                  <a:pt x="352" y="362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362"/>
                </a:lnTo>
                <a:close/>
                <a:moveTo>
                  <a:pt x="394" y="170"/>
                </a:moveTo>
                <a:cubicBezTo>
                  <a:pt x="394" y="176"/>
                  <a:pt x="390" y="181"/>
                  <a:pt x="384" y="181"/>
                </a:cubicBezTo>
                <a:cubicBezTo>
                  <a:pt x="378" y="181"/>
                  <a:pt x="373" y="176"/>
                  <a:pt x="373" y="170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3" y="244"/>
                  <a:pt x="280" y="245"/>
                  <a:pt x="277" y="245"/>
                </a:cubicBezTo>
                <a:cubicBezTo>
                  <a:pt x="195" y="245"/>
                  <a:pt x="195" y="245"/>
                  <a:pt x="195" y="245"/>
                </a:cubicBezTo>
                <a:cubicBezTo>
                  <a:pt x="113" y="307"/>
                  <a:pt x="113" y="307"/>
                  <a:pt x="113" y="307"/>
                </a:cubicBezTo>
                <a:cubicBezTo>
                  <a:pt x="111" y="308"/>
                  <a:pt x="109" y="309"/>
                  <a:pt x="106" y="309"/>
                </a:cubicBezTo>
                <a:cubicBezTo>
                  <a:pt x="103" y="309"/>
                  <a:pt x="100" y="308"/>
                  <a:pt x="98" y="305"/>
                </a:cubicBezTo>
                <a:cubicBezTo>
                  <a:pt x="94" y="300"/>
                  <a:pt x="95" y="293"/>
                  <a:pt x="100" y="290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7" y="224"/>
                  <a:pt x="189" y="224"/>
                  <a:pt x="192" y="224"/>
                </a:cubicBezTo>
                <a:cubicBezTo>
                  <a:pt x="273" y="224"/>
                  <a:pt x="273" y="224"/>
                  <a:pt x="273" y="224"/>
                </a:cubicBezTo>
                <a:cubicBezTo>
                  <a:pt x="358" y="138"/>
                  <a:pt x="358" y="138"/>
                  <a:pt x="358" y="138"/>
                </a:cubicBezTo>
                <a:cubicBezTo>
                  <a:pt x="341" y="138"/>
                  <a:pt x="341" y="138"/>
                  <a:pt x="341" y="138"/>
                </a:cubicBezTo>
                <a:cubicBezTo>
                  <a:pt x="335" y="138"/>
                  <a:pt x="330" y="134"/>
                  <a:pt x="330" y="128"/>
                </a:cubicBezTo>
                <a:cubicBezTo>
                  <a:pt x="330" y="122"/>
                  <a:pt x="335" y="117"/>
                  <a:pt x="341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85" y="117"/>
                  <a:pt x="386" y="117"/>
                  <a:pt x="388" y="118"/>
                </a:cubicBezTo>
                <a:cubicBezTo>
                  <a:pt x="390" y="119"/>
                  <a:pt x="392" y="121"/>
                  <a:pt x="394" y="124"/>
                </a:cubicBezTo>
                <a:cubicBezTo>
                  <a:pt x="394" y="125"/>
                  <a:pt x="394" y="126"/>
                  <a:pt x="394" y="128"/>
                </a:cubicBezTo>
                <a:lnTo>
                  <a:pt x="394" y="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+mj-lt"/>
            </a:endParaRPr>
          </a:p>
        </p:txBody>
      </p:sp>
      <p:sp>
        <p:nvSpPr>
          <p:cNvPr id="11" name="Freeform 10"/>
          <p:cNvSpPr>
            <a:spLocks noChangeAspect="1" noEditPoints="1"/>
          </p:cNvSpPr>
          <p:nvPr/>
        </p:nvSpPr>
        <p:spPr bwMode="auto">
          <a:xfrm>
            <a:off x="2884799" y="1844824"/>
            <a:ext cx="792514" cy="79568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97 w 512"/>
              <a:gd name="T11" fmla="*/ 208 h 512"/>
              <a:gd name="T12" fmla="*/ 213 w 512"/>
              <a:gd name="T13" fmla="*/ 208 h 512"/>
              <a:gd name="T14" fmla="*/ 256 w 512"/>
              <a:gd name="T15" fmla="*/ 252 h 512"/>
              <a:gd name="T16" fmla="*/ 280 w 512"/>
              <a:gd name="T17" fmla="*/ 227 h 512"/>
              <a:gd name="T18" fmla="*/ 295 w 512"/>
              <a:gd name="T19" fmla="*/ 227 h 512"/>
              <a:gd name="T20" fmla="*/ 295 w 512"/>
              <a:gd name="T21" fmla="*/ 242 h 512"/>
              <a:gd name="T22" fmla="*/ 263 w 512"/>
              <a:gd name="T23" fmla="*/ 274 h 512"/>
              <a:gd name="T24" fmla="*/ 256 w 512"/>
              <a:gd name="T25" fmla="*/ 277 h 512"/>
              <a:gd name="T26" fmla="*/ 248 w 512"/>
              <a:gd name="T27" fmla="*/ 274 h 512"/>
              <a:gd name="T28" fmla="*/ 197 w 512"/>
              <a:gd name="T29" fmla="*/ 224 h 512"/>
              <a:gd name="T30" fmla="*/ 197 w 512"/>
              <a:gd name="T31" fmla="*/ 208 h 512"/>
              <a:gd name="T32" fmla="*/ 256 w 512"/>
              <a:gd name="T33" fmla="*/ 384 h 512"/>
              <a:gd name="T34" fmla="*/ 245 w 512"/>
              <a:gd name="T35" fmla="*/ 373 h 512"/>
              <a:gd name="T36" fmla="*/ 256 w 512"/>
              <a:gd name="T37" fmla="*/ 363 h 512"/>
              <a:gd name="T38" fmla="*/ 362 w 512"/>
              <a:gd name="T39" fmla="*/ 256 h 512"/>
              <a:gd name="T40" fmla="*/ 256 w 512"/>
              <a:gd name="T41" fmla="*/ 149 h 512"/>
              <a:gd name="T42" fmla="*/ 149 w 512"/>
              <a:gd name="T43" fmla="*/ 256 h 512"/>
              <a:gd name="T44" fmla="*/ 170 w 512"/>
              <a:gd name="T45" fmla="*/ 320 h 512"/>
              <a:gd name="T46" fmla="*/ 170 w 512"/>
              <a:gd name="T47" fmla="*/ 288 h 512"/>
              <a:gd name="T48" fmla="*/ 180 w 512"/>
              <a:gd name="T49" fmla="*/ 277 h 512"/>
              <a:gd name="T50" fmla="*/ 191 w 512"/>
              <a:gd name="T51" fmla="*/ 288 h 512"/>
              <a:gd name="T52" fmla="*/ 191 w 512"/>
              <a:gd name="T53" fmla="*/ 341 h 512"/>
              <a:gd name="T54" fmla="*/ 181 w 512"/>
              <a:gd name="T55" fmla="*/ 353 h 512"/>
              <a:gd name="T56" fmla="*/ 128 w 512"/>
              <a:gd name="T57" fmla="*/ 353 h 512"/>
              <a:gd name="T58" fmla="*/ 117 w 512"/>
              <a:gd name="T59" fmla="*/ 342 h 512"/>
              <a:gd name="T60" fmla="*/ 128 w 512"/>
              <a:gd name="T61" fmla="*/ 331 h 512"/>
              <a:gd name="T62" fmla="*/ 152 w 512"/>
              <a:gd name="T63" fmla="*/ 331 h 512"/>
              <a:gd name="T64" fmla="*/ 128 w 512"/>
              <a:gd name="T65" fmla="*/ 256 h 512"/>
              <a:gd name="T66" fmla="*/ 256 w 512"/>
              <a:gd name="T67" fmla="*/ 128 h 512"/>
              <a:gd name="T68" fmla="*/ 384 w 512"/>
              <a:gd name="T69" fmla="*/ 256 h 512"/>
              <a:gd name="T70" fmla="*/ 256 w 512"/>
              <a:gd name="T71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5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97" y="208"/>
                </a:moveTo>
                <a:cubicBezTo>
                  <a:pt x="202" y="204"/>
                  <a:pt x="208" y="204"/>
                  <a:pt x="213" y="208"/>
                </a:cubicBezTo>
                <a:cubicBezTo>
                  <a:pt x="256" y="252"/>
                  <a:pt x="256" y="252"/>
                  <a:pt x="256" y="252"/>
                </a:cubicBezTo>
                <a:cubicBezTo>
                  <a:pt x="280" y="227"/>
                  <a:pt x="280" y="227"/>
                  <a:pt x="280" y="227"/>
                </a:cubicBezTo>
                <a:cubicBezTo>
                  <a:pt x="284" y="223"/>
                  <a:pt x="291" y="223"/>
                  <a:pt x="295" y="227"/>
                </a:cubicBezTo>
                <a:cubicBezTo>
                  <a:pt x="299" y="231"/>
                  <a:pt x="299" y="238"/>
                  <a:pt x="295" y="242"/>
                </a:cubicBezTo>
                <a:cubicBezTo>
                  <a:pt x="263" y="274"/>
                  <a:pt x="263" y="274"/>
                  <a:pt x="263" y="274"/>
                </a:cubicBezTo>
                <a:cubicBezTo>
                  <a:pt x="261" y="276"/>
                  <a:pt x="258" y="277"/>
                  <a:pt x="256" y="277"/>
                </a:cubicBezTo>
                <a:cubicBezTo>
                  <a:pt x="253" y="277"/>
                  <a:pt x="250" y="276"/>
                  <a:pt x="248" y="27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3" y="219"/>
                  <a:pt x="193" y="213"/>
                  <a:pt x="197" y="208"/>
                </a:cubicBezTo>
                <a:close/>
                <a:moveTo>
                  <a:pt x="256" y="384"/>
                </a:moveTo>
                <a:cubicBezTo>
                  <a:pt x="250" y="384"/>
                  <a:pt x="245" y="379"/>
                  <a:pt x="245" y="373"/>
                </a:cubicBezTo>
                <a:cubicBezTo>
                  <a:pt x="245" y="367"/>
                  <a:pt x="250" y="363"/>
                  <a:pt x="256" y="363"/>
                </a:cubicBezTo>
                <a:cubicBezTo>
                  <a:pt x="314" y="363"/>
                  <a:pt x="362" y="315"/>
                  <a:pt x="362" y="256"/>
                </a:cubicBezTo>
                <a:cubicBezTo>
                  <a:pt x="362" y="197"/>
                  <a:pt x="314" y="149"/>
                  <a:pt x="256" y="149"/>
                </a:cubicBezTo>
                <a:cubicBezTo>
                  <a:pt x="197" y="149"/>
                  <a:pt x="149" y="197"/>
                  <a:pt x="149" y="256"/>
                </a:cubicBezTo>
                <a:cubicBezTo>
                  <a:pt x="149" y="279"/>
                  <a:pt x="156" y="302"/>
                  <a:pt x="170" y="320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2"/>
                  <a:pt x="174" y="277"/>
                  <a:pt x="180" y="277"/>
                </a:cubicBezTo>
                <a:cubicBezTo>
                  <a:pt x="186" y="277"/>
                  <a:pt x="191" y="282"/>
                  <a:pt x="191" y="288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191" y="347"/>
                  <a:pt x="187" y="353"/>
                  <a:pt x="181" y="353"/>
                </a:cubicBezTo>
                <a:cubicBezTo>
                  <a:pt x="128" y="353"/>
                  <a:pt x="128" y="353"/>
                  <a:pt x="128" y="353"/>
                </a:cubicBezTo>
                <a:cubicBezTo>
                  <a:pt x="122" y="353"/>
                  <a:pt x="117" y="348"/>
                  <a:pt x="117" y="342"/>
                </a:cubicBezTo>
                <a:cubicBezTo>
                  <a:pt x="117" y="336"/>
                  <a:pt x="122" y="331"/>
                  <a:pt x="128" y="331"/>
                </a:cubicBezTo>
                <a:cubicBezTo>
                  <a:pt x="152" y="331"/>
                  <a:pt x="152" y="331"/>
                  <a:pt x="152" y="331"/>
                </a:cubicBezTo>
                <a:cubicBezTo>
                  <a:pt x="136" y="309"/>
                  <a:pt x="128" y="283"/>
                  <a:pt x="128" y="256"/>
                </a:cubicBezTo>
                <a:cubicBezTo>
                  <a:pt x="128" y="186"/>
                  <a:pt x="185" y="128"/>
                  <a:pt x="256" y="128"/>
                </a:cubicBezTo>
                <a:cubicBezTo>
                  <a:pt x="326" y="128"/>
                  <a:pt x="384" y="186"/>
                  <a:pt x="384" y="256"/>
                </a:cubicBezTo>
                <a:cubicBezTo>
                  <a:pt x="384" y="327"/>
                  <a:pt x="326" y="384"/>
                  <a:pt x="256" y="38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+mj-lt"/>
            </a:endParaRPr>
          </a:p>
        </p:txBody>
      </p:sp>
      <p:grpSp>
        <p:nvGrpSpPr>
          <p:cNvPr id="12" name="Group 897"/>
          <p:cNvGrpSpPr>
            <a:grpSpLocks noChangeAspect="1"/>
          </p:cNvGrpSpPr>
          <p:nvPr/>
        </p:nvGrpSpPr>
        <p:grpSpPr bwMode="auto">
          <a:xfrm>
            <a:off x="4950576" y="1844824"/>
            <a:ext cx="795681" cy="795681"/>
            <a:chOff x="3891" y="3455"/>
            <a:chExt cx="340" cy="340"/>
          </a:xfrm>
          <a:solidFill>
            <a:schemeClr val="tx2"/>
          </a:solidFill>
        </p:grpSpPr>
        <p:sp>
          <p:nvSpPr>
            <p:cNvPr id="13" name="Freeform 898"/>
            <p:cNvSpPr>
              <a:spLocks noEditPoints="1"/>
            </p:cNvSpPr>
            <p:nvPr/>
          </p:nvSpPr>
          <p:spPr bwMode="auto">
            <a:xfrm>
              <a:off x="3891" y="345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81 w 512"/>
                <a:gd name="T11" fmla="*/ 381 h 512"/>
                <a:gd name="T12" fmla="*/ 373 w 512"/>
                <a:gd name="T13" fmla="*/ 384 h 512"/>
                <a:gd name="T14" fmla="*/ 365 w 512"/>
                <a:gd name="T15" fmla="*/ 381 h 512"/>
                <a:gd name="T16" fmla="*/ 270 w 512"/>
                <a:gd name="T17" fmla="*/ 285 h 512"/>
                <a:gd name="T18" fmla="*/ 202 w 512"/>
                <a:gd name="T19" fmla="*/ 309 h 512"/>
                <a:gd name="T20" fmla="*/ 96 w 512"/>
                <a:gd name="T21" fmla="*/ 202 h 512"/>
                <a:gd name="T22" fmla="*/ 202 w 512"/>
                <a:gd name="T23" fmla="*/ 96 h 512"/>
                <a:gd name="T24" fmla="*/ 309 w 512"/>
                <a:gd name="T25" fmla="*/ 202 h 512"/>
                <a:gd name="T26" fmla="*/ 285 w 512"/>
                <a:gd name="T27" fmla="*/ 270 h 512"/>
                <a:gd name="T28" fmla="*/ 381 w 512"/>
                <a:gd name="T29" fmla="*/ 365 h 512"/>
                <a:gd name="T30" fmla="*/ 381 w 512"/>
                <a:gd name="T31" fmla="*/ 38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81" y="381"/>
                  </a:moveTo>
                  <a:cubicBezTo>
                    <a:pt x="378" y="383"/>
                    <a:pt x="376" y="384"/>
                    <a:pt x="373" y="384"/>
                  </a:cubicBezTo>
                  <a:cubicBezTo>
                    <a:pt x="370" y="384"/>
                    <a:pt x="368" y="383"/>
                    <a:pt x="365" y="381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1" y="300"/>
                    <a:pt x="228" y="309"/>
                    <a:pt x="202" y="309"/>
                  </a:cubicBezTo>
                  <a:cubicBezTo>
                    <a:pt x="144" y="309"/>
                    <a:pt x="96" y="261"/>
                    <a:pt x="96" y="202"/>
                  </a:cubicBezTo>
                  <a:cubicBezTo>
                    <a:pt x="96" y="144"/>
                    <a:pt x="144" y="96"/>
                    <a:pt x="202" y="96"/>
                  </a:cubicBezTo>
                  <a:cubicBezTo>
                    <a:pt x="261" y="96"/>
                    <a:pt x="309" y="144"/>
                    <a:pt x="309" y="202"/>
                  </a:cubicBezTo>
                  <a:cubicBezTo>
                    <a:pt x="309" y="228"/>
                    <a:pt x="300" y="251"/>
                    <a:pt x="285" y="270"/>
                  </a:cubicBezTo>
                  <a:cubicBezTo>
                    <a:pt x="381" y="365"/>
                    <a:pt x="381" y="365"/>
                    <a:pt x="381" y="365"/>
                  </a:cubicBezTo>
                  <a:cubicBezTo>
                    <a:pt x="385" y="370"/>
                    <a:pt x="385" y="376"/>
                    <a:pt x="381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14" name="Oval 899"/>
            <p:cNvSpPr>
              <a:spLocks noChangeArrowheads="1"/>
            </p:cNvSpPr>
            <p:nvPr/>
          </p:nvSpPr>
          <p:spPr bwMode="auto">
            <a:xfrm>
              <a:off x="3969" y="3533"/>
              <a:ext cx="113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</p:grpSp>
      <p:grpSp>
        <p:nvGrpSpPr>
          <p:cNvPr id="15" name="Group 854"/>
          <p:cNvGrpSpPr>
            <a:grpSpLocks noChangeAspect="1"/>
          </p:cNvGrpSpPr>
          <p:nvPr/>
        </p:nvGrpSpPr>
        <p:grpSpPr bwMode="auto">
          <a:xfrm>
            <a:off x="7088686" y="1844824"/>
            <a:ext cx="795681" cy="795681"/>
            <a:chOff x="3903" y="3039"/>
            <a:chExt cx="340" cy="340"/>
          </a:xfrm>
          <a:solidFill>
            <a:srgbClr val="FFCD00"/>
          </a:solidFill>
        </p:grpSpPr>
        <p:sp>
          <p:nvSpPr>
            <p:cNvPr id="16" name="Oval 855"/>
            <p:cNvSpPr>
              <a:spLocks noChangeArrowheads="1"/>
            </p:cNvSpPr>
            <p:nvPr/>
          </p:nvSpPr>
          <p:spPr bwMode="auto">
            <a:xfrm>
              <a:off x="3995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17" name="Rectangle 856"/>
            <p:cNvSpPr>
              <a:spLocks noChangeArrowheads="1"/>
            </p:cNvSpPr>
            <p:nvPr/>
          </p:nvSpPr>
          <p:spPr bwMode="auto">
            <a:xfrm>
              <a:off x="4058" y="3173"/>
              <a:ext cx="2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18" name="Freeform 857"/>
            <p:cNvSpPr>
              <a:spLocks/>
            </p:cNvSpPr>
            <p:nvPr/>
          </p:nvSpPr>
          <p:spPr bwMode="auto">
            <a:xfrm>
              <a:off x="3989" y="3173"/>
              <a:ext cx="26" cy="57"/>
            </a:xfrm>
            <a:custGeom>
              <a:avLst/>
              <a:gdLst>
                <a:gd name="T0" fmla="*/ 12 w 26"/>
                <a:gd name="T1" fmla="*/ 0 h 57"/>
                <a:gd name="T2" fmla="*/ 0 w 26"/>
                <a:gd name="T3" fmla="*/ 57 h 57"/>
                <a:gd name="T4" fmla="*/ 26 w 26"/>
                <a:gd name="T5" fmla="*/ 57 h 57"/>
                <a:gd name="T6" fmla="*/ 14 w 26"/>
                <a:gd name="T7" fmla="*/ 0 h 57"/>
                <a:gd name="T8" fmla="*/ 12 w 2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lnTo>
                    <a:pt x="0" y="57"/>
                  </a:lnTo>
                  <a:lnTo>
                    <a:pt x="26" y="5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19" name="Oval 858"/>
            <p:cNvSpPr>
              <a:spLocks noChangeArrowheads="1"/>
            </p:cNvSpPr>
            <p:nvPr/>
          </p:nvSpPr>
          <p:spPr bwMode="auto">
            <a:xfrm>
              <a:off x="4066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0" name="Oval 859"/>
            <p:cNvSpPr>
              <a:spLocks noChangeArrowheads="1"/>
            </p:cNvSpPr>
            <p:nvPr/>
          </p:nvSpPr>
          <p:spPr bwMode="auto">
            <a:xfrm>
              <a:off x="4137" y="311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1" name="Rectangle 860"/>
            <p:cNvSpPr>
              <a:spLocks noChangeArrowheads="1"/>
            </p:cNvSpPr>
            <p:nvPr/>
          </p:nvSpPr>
          <p:spPr bwMode="auto">
            <a:xfrm>
              <a:off x="4129" y="3173"/>
              <a:ext cx="2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2" name="Freeform 861"/>
            <p:cNvSpPr>
              <a:spLocks noEditPoints="1"/>
            </p:cNvSpPr>
            <p:nvPr/>
          </p:nvSpPr>
          <p:spPr bwMode="auto">
            <a:xfrm>
              <a:off x="3903" y="3039"/>
              <a:ext cx="340" cy="340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362 w 512"/>
                <a:gd name="T5" fmla="*/ 96 h 512"/>
                <a:gd name="T6" fmla="*/ 362 w 512"/>
                <a:gd name="T7" fmla="*/ 160 h 512"/>
                <a:gd name="T8" fmla="*/ 362 w 512"/>
                <a:gd name="T9" fmla="*/ 96 h 512"/>
                <a:gd name="T10" fmla="*/ 288 w 512"/>
                <a:gd name="T11" fmla="*/ 128 h 512"/>
                <a:gd name="T12" fmla="*/ 224 w 512"/>
                <a:gd name="T13" fmla="*/ 128 h 512"/>
                <a:gd name="T14" fmla="*/ 149 w 512"/>
                <a:gd name="T15" fmla="*/ 96 h 512"/>
                <a:gd name="T16" fmla="*/ 149 w 512"/>
                <a:gd name="T17" fmla="*/ 160 h 512"/>
                <a:gd name="T18" fmla="*/ 149 w 512"/>
                <a:gd name="T19" fmla="*/ 96 h 512"/>
                <a:gd name="T20" fmla="*/ 181 w 512"/>
                <a:gd name="T21" fmla="*/ 309 h 512"/>
                <a:gd name="T22" fmla="*/ 170 w 512"/>
                <a:gd name="T23" fmla="*/ 394 h 512"/>
                <a:gd name="T24" fmla="*/ 160 w 512"/>
                <a:gd name="T25" fmla="*/ 309 h 512"/>
                <a:gd name="T26" fmla="*/ 138 w 512"/>
                <a:gd name="T27" fmla="*/ 384 h 512"/>
                <a:gd name="T28" fmla="*/ 117 w 512"/>
                <a:gd name="T29" fmla="*/ 384 h 512"/>
                <a:gd name="T30" fmla="*/ 109 w 512"/>
                <a:gd name="T31" fmla="*/ 305 h 512"/>
                <a:gd name="T32" fmla="*/ 128 w 512"/>
                <a:gd name="T33" fmla="*/ 190 h 512"/>
                <a:gd name="T34" fmla="*/ 160 w 512"/>
                <a:gd name="T35" fmla="*/ 181 h 512"/>
                <a:gd name="T36" fmla="*/ 191 w 512"/>
                <a:gd name="T37" fmla="*/ 296 h 512"/>
                <a:gd name="T38" fmla="*/ 298 w 512"/>
                <a:gd name="T39" fmla="*/ 277 h 512"/>
                <a:gd name="T40" fmla="*/ 288 w 512"/>
                <a:gd name="T41" fmla="*/ 384 h 512"/>
                <a:gd name="T42" fmla="*/ 266 w 512"/>
                <a:gd name="T43" fmla="*/ 384 h 512"/>
                <a:gd name="T44" fmla="*/ 245 w 512"/>
                <a:gd name="T45" fmla="*/ 288 h 512"/>
                <a:gd name="T46" fmla="*/ 234 w 512"/>
                <a:gd name="T47" fmla="*/ 394 h 512"/>
                <a:gd name="T48" fmla="*/ 224 w 512"/>
                <a:gd name="T49" fmla="*/ 288 h 512"/>
                <a:gd name="T50" fmla="*/ 213 w 512"/>
                <a:gd name="T51" fmla="*/ 192 h 512"/>
                <a:gd name="T52" fmla="*/ 288 w 512"/>
                <a:gd name="T53" fmla="*/ 181 h 512"/>
                <a:gd name="T54" fmla="*/ 298 w 512"/>
                <a:gd name="T55" fmla="*/ 277 h 512"/>
                <a:gd name="T56" fmla="*/ 394 w 512"/>
                <a:gd name="T57" fmla="*/ 288 h 512"/>
                <a:gd name="T58" fmla="*/ 384 w 512"/>
                <a:gd name="T59" fmla="*/ 394 h 512"/>
                <a:gd name="T60" fmla="*/ 373 w 512"/>
                <a:gd name="T61" fmla="*/ 288 h 512"/>
                <a:gd name="T62" fmla="*/ 352 w 512"/>
                <a:gd name="T63" fmla="*/ 384 h 512"/>
                <a:gd name="T64" fmla="*/ 330 w 512"/>
                <a:gd name="T65" fmla="*/ 384 h 512"/>
                <a:gd name="T66" fmla="*/ 320 w 512"/>
                <a:gd name="T67" fmla="*/ 277 h 512"/>
                <a:gd name="T68" fmla="*/ 330 w 512"/>
                <a:gd name="T69" fmla="*/ 181 h 512"/>
                <a:gd name="T70" fmla="*/ 405 w 512"/>
                <a:gd name="T71" fmla="*/ 1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62" y="96"/>
                  </a:moveTo>
                  <a:cubicBezTo>
                    <a:pt x="380" y="96"/>
                    <a:pt x="394" y="110"/>
                    <a:pt x="394" y="128"/>
                  </a:cubicBezTo>
                  <a:cubicBezTo>
                    <a:pt x="394" y="145"/>
                    <a:pt x="380" y="160"/>
                    <a:pt x="362" y="160"/>
                  </a:cubicBezTo>
                  <a:cubicBezTo>
                    <a:pt x="345" y="160"/>
                    <a:pt x="330" y="145"/>
                    <a:pt x="330" y="128"/>
                  </a:cubicBezTo>
                  <a:cubicBezTo>
                    <a:pt x="330" y="110"/>
                    <a:pt x="345" y="96"/>
                    <a:pt x="362" y="96"/>
                  </a:cubicBezTo>
                  <a:close/>
                  <a:moveTo>
                    <a:pt x="256" y="96"/>
                  </a:moveTo>
                  <a:cubicBezTo>
                    <a:pt x="273" y="96"/>
                    <a:pt x="288" y="110"/>
                    <a:pt x="288" y="128"/>
                  </a:cubicBezTo>
                  <a:cubicBezTo>
                    <a:pt x="288" y="145"/>
                    <a:pt x="273" y="160"/>
                    <a:pt x="256" y="160"/>
                  </a:cubicBezTo>
                  <a:cubicBezTo>
                    <a:pt x="238" y="160"/>
                    <a:pt x="224" y="145"/>
                    <a:pt x="224" y="128"/>
                  </a:cubicBezTo>
                  <a:cubicBezTo>
                    <a:pt x="224" y="110"/>
                    <a:pt x="238" y="96"/>
                    <a:pt x="256" y="96"/>
                  </a:cubicBezTo>
                  <a:close/>
                  <a:moveTo>
                    <a:pt x="149" y="96"/>
                  </a:moveTo>
                  <a:cubicBezTo>
                    <a:pt x="167" y="96"/>
                    <a:pt x="181" y="110"/>
                    <a:pt x="181" y="128"/>
                  </a:cubicBezTo>
                  <a:cubicBezTo>
                    <a:pt x="181" y="145"/>
                    <a:pt x="167" y="160"/>
                    <a:pt x="149" y="160"/>
                  </a:cubicBezTo>
                  <a:cubicBezTo>
                    <a:pt x="131" y="160"/>
                    <a:pt x="117" y="145"/>
                    <a:pt x="117" y="128"/>
                  </a:cubicBezTo>
                  <a:cubicBezTo>
                    <a:pt x="117" y="110"/>
                    <a:pt x="131" y="96"/>
                    <a:pt x="149" y="96"/>
                  </a:cubicBezTo>
                  <a:close/>
                  <a:moveTo>
                    <a:pt x="189" y="305"/>
                  </a:moveTo>
                  <a:cubicBezTo>
                    <a:pt x="187" y="308"/>
                    <a:pt x="184" y="309"/>
                    <a:pt x="181" y="309"/>
                  </a:cubicBezTo>
                  <a:cubicBezTo>
                    <a:pt x="181" y="384"/>
                    <a:pt x="181" y="384"/>
                    <a:pt x="181" y="384"/>
                  </a:cubicBezTo>
                  <a:cubicBezTo>
                    <a:pt x="181" y="390"/>
                    <a:pt x="176" y="394"/>
                    <a:pt x="170" y="394"/>
                  </a:cubicBezTo>
                  <a:cubicBezTo>
                    <a:pt x="164" y="394"/>
                    <a:pt x="160" y="390"/>
                    <a:pt x="160" y="384"/>
                  </a:cubicBezTo>
                  <a:cubicBezTo>
                    <a:pt x="160" y="309"/>
                    <a:pt x="160" y="309"/>
                    <a:pt x="160" y="309"/>
                  </a:cubicBezTo>
                  <a:cubicBezTo>
                    <a:pt x="138" y="309"/>
                    <a:pt x="138" y="309"/>
                    <a:pt x="138" y="309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38" y="390"/>
                    <a:pt x="134" y="394"/>
                    <a:pt x="128" y="394"/>
                  </a:cubicBezTo>
                  <a:cubicBezTo>
                    <a:pt x="122" y="394"/>
                    <a:pt x="117" y="390"/>
                    <a:pt x="117" y="384"/>
                  </a:cubicBezTo>
                  <a:cubicBezTo>
                    <a:pt x="117" y="309"/>
                    <a:pt x="117" y="309"/>
                    <a:pt x="117" y="309"/>
                  </a:cubicBezTo>
                  <a:cubicBezTo>
                    <a:pt x="114" y="309"/>
                    <a:pt x="111" y="308"/>
                    <a:pt x="109" y="305"/>
                  </a:cubicBezTo>
                  <a:cubicBezTo>
                    <a:pt x="107" y="303"/>
                    <a:pt x="106" y="299"/>
                    <a:pt x="107" y="296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9" y="185"/>
                    <a:pt x="133" y="181"/>
                    <a:pt x="138" y="181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65" y="181"/>
                    <a:pt x="169" y="185"/>
                    <a:pt x="170" y="190"/>
                  </a:cubicBezTo>
                  <a:cubicBezTo>
                    <a:pt x="191" y="296"/>
                    <a:pt x="191" y="296"/>
                    <a:pt x="191" y="296"/>
                  </a:cubicBezTo>
                  <a:cubicBezTo>
                    <a:pt x="192" y="299"/>
                    <a:pt x="191" y="303"/>
                    <a:pt x="189" y="305"/>
                  </a:cubicBezTo>
                  <a:close/>
                  <a:moveTo>
                    <a:pt x="298" y="277"/>
                  </a:moveTo>
                  <a:cubicBezTo>
                    <a:pt x="298" y="283"/>
                    <a:pt x="294" y="288"/>
                    <a:pt x="288" y="28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88" y="390"/>
                    <a:pt x="283" y="394"/>
                    <a:pt x="277" y="394"/>
                  </a:cubicBezTo>
                  <a:cubicBezTo>
                    <a:pt x="271" y="394"/>
                    <a:pt x="266" y="390"/>
                    <a:pt x="266" y="384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45" y="288"/>
                    <a:pt x="245" y="288"/>
                    <a:pt x="245" y="288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90"/>
                    <a:pt x="240" y="394"/>
                    <a:pt x="234" y="394"/>
                  </a:cubicBezTo>
                  <a:cubicBezTo>
                    <a:pt x="228" y="394"/>
                    <a:pt x="224" y="390"/>
                    <a:pt x="224" y="384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18" y="288"/>
                    <a:pt x="213" y="283"/>
                    <a:pt x="213" y="277"/>
                  </a:cubicBezTo>
                  <a:cubicBezTo>
                    <a:pt x="213" y="192"/>
                    <a:pt x="213" y="192"/>
                    <a:pt x="213" y="192"/>
                  </a:cubicBezTo>
                  <a:cubicBezTo>
                    <a:pt x="213" y="186"/>
                    <a:pt x="218" y="181"/>
                    <a:pt x="224" y="18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94" y="181"/>
                    <a:pt x="298" y="186"/>
                    <a:pt x="298" y="192"/>
                  </a:cubicBezTo>
                  <a:lnTo>
                    <a:pt x="298" y="277"/>
                  </a:lnTo>
                  <a:close/>
                  <a:moveTo>
                    <a:pt x="405" y="277"/>
                  </a:moveTo>
                  <a:cubicBezTo>
                    <a:pt x="405" y="283"/>
                    <a:pt x="400" y="288"/>
                    <a:pt x="394" y="288"/>
                  </a:cubicBezTo>
                  <a:cubicBezTo>
                    <a:pt x="394" y="384"/>
                    <a:pt x="394" y="384"/>
                    <a:pt x="394" y="384"/>
                  </a:cubicBezTo>
                  <a:cubicBezTo>
                    <a:pt x="394" y="390"/>
                    <a:pt x="390" y="394"/>
                    <a:pt x="384" y="394"/>
                  </a:cubicBezTo>
                  <a:cubicBezTo>
                    <a:pt x="378" y="394"/>
                    <a:pt x="373" y="390"/>
                    <a:pt x="373" y="384"/>
                  </a:cubicBezTo>
                  <a:cubicBezTo>
                    <a:pt x="373" y="288"/>
                    <a:pt x="373" y="288"/>
                    <a:pt x="373" y="288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52" y="384"/>
                    <a:pt x="352" y="384"/>
                    <a:pt x="352" y="384"/>
                  </a:cubicBezTo>
                  <a:cubicBezTo>
                    <a:pt x="352" y="390"/>
                    <a:pt x="347" y="394"/>
                    <a:pt x="341" y="394"/>
                  </a:cubicBezTo>
                  <a:cubicBezTo>
                    <a:pt x="335" y="394"/>
                    <a:pt x="330" y="390"/>
                    <a:pt x="330" y="384"/>
                  </a:cubicBezTo>
                  <a:cubicBezTo>
                    <a:pt x="330" y="288"/>
                    <a:pt x="330" y="288"/>
                    <a:pt x="330" y="288"/>
                  </a:cubicBezTo>
                  <a:cubicBezTo>
                    <a:pt x="324" y="288"/>
                    <a:pt x="320" y="283"/>
                    <a:pt x="320" y="277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86"/>
                    <a:pt x="324" y="181"/>
                    <a:pt x="330" y="181"/>
                  </a:cubicBezTo>
                  <a:cubicBezTo>
                    <a:pt x="394" y="181"/>
                    <a:pt x="394" y="181"/>
                    <a:pt x="394" y="181"/>
                  </a:cubicBezTo>
                  <a:cubicBezTo>
                    <a:pt x="400" y="181"/>
                    <a:pt x="405" y="186"/>
                    <a:pt x="405" y="192"/>
                  </a:cubicBezTo>
                  <a:lnTo>
                    <a:pt x="40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31760" y="2708920"/>
            <a:ext cx="190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20883" y="2708920"/>
            <a:ext cx="1908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64208" y="2708920"/>
            <a:ext cx="1908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88224" y="2708920"/>
            <a:ext cx="1908000" cy="0"/>
          </a:xfrm>
          <a:prstGeom prst="line">
            <a:avLst/>
          </a:prstGeom>
          <a:ln w="190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1004" y="908720"/>
            <a:ext cx="8194416" cy="6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0" lvl="2" indent="0">
              <a:buNone/>
            </a:pPr>
            <a:r>
              <a:rPr lang="hu-HU" sz="1400" dirty="0"/>
              <a:t>N</a:t>
            </a:r>
            <a:r>
              <a:rPr lang="hu-HU" sz="1400" dirty="0" smtClean="0"/>
              <a:t>égy </a:t>
            </a:r>
            <a:r>
              <a:rPr lang="hu-HU" sz="1400" dirty="0"/>
              <a:t>alapelv </a:t>
            </a:r>
            <a:r>
              <a:rPr lang="hu-HU" sz="1400" dirty="0" smtClean="0"/>
              <a:t>–</a:t>
            </a:r>
            <a:r>
              <a:rPr lang="hu-HU" sz="1400" b="1" dirty="0" smtClean="0"/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növekedés</a:t>
            </a:r>
            <a:r>
              <a:rPr lang="hu-HU" sz="1400" b="1" dirty="0">
                <a:solidFill>
                  <a:srgbClr val="FF0000"/>
                </a:solidFill>
              </a:rPr>
              <a:t>, </a:t>
            </a:r>
            <a:r>
              <a:rPr lang="hu-HU" sz="1400" b="1" dirty="0" smtClean="0">
                <a:solidFill>
                  <a:srgbClr val="FF0000"/>
                </a:solidFill>
              </a:rPr>
              <a:t>hatékonyság, kockázattudatosság és ügyfélélmény </a:t>
            </a:r>
            <a:r>
              <a:rPr lang="hu-HU" sz="1400" dirty="0" smtClean="0"/>
              <a:t>– mentén új stratégia, szervezet és </a:t>
            </a:r>
            <a:r>
              <a:rPr lang="hu-HU" sz="1400" dirty="0"/>
              <a:t>működési modell kerül kialakításra</a:t>
            </a:r>
          </a:p>
        </p:txBody>
      </p:sp>
    </p:spTree>
    <p:extLst>
      <p:ext uri="{BB962C8B-B14F-4D97-AF65-F5344CB8AC3E}">
        <p14:creationId xmlns:p14="http://schemas.microsoft.com/office/powerpoint/2010/main" val="566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>
                <a:solidFill>
                  <a:srgbClr val="C00000"/>
                </a:solidFill>
              </a:rPr>
              <a:t>2017.07.01-től 2017.12.14-ig </a:t>
            </a:r>
            <a:r>
              <a:rPr lang="hu-HU" altLang="hu-HU" dirty="0" smtClean="0"/>
              <a:t>értékesített módozatok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277"/>
              </p:ext>
            </p:extLst>
          </p:nvPr>
        </p:nvGraphicFramePr>
        <p:xfrm>
          <a:off x="107950" y="1341438"/>
          <a:ext cx="8712201" cy="3023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244"/>
                <a:gridCol w="2671237"/>
                <a:gridCol w="2103720"/>
              </a:tblGrid>
              <a:tr h="506942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Módozati</a:t>
                      </a:r>
                      <a:r>
                        <a:rPr lang="hu-HU" sz="2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családok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6942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2-es</a:t>
                      </a:r>
                      <a:endParaRPr lang="hu-HU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9-es</a:t>
                      </a:r>
                      <a:endParaRPr lang="hu-HU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5069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Betéti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hu-H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5069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Lakáskölcsön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3,9%</a:t>
                      </a:r>
                      <a:endParaRPr lang="hu-H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5069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Betét /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lakáskölcsön </a:t>
                      </a:r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aránya (%)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50/50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40/60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889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Hozamleső</a:t>
                      </a:r>
                      <a:endParaRPr lang="hu-HU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3,9-es </a:t>
                      </a:r>
                      <a:r>
                        <a:rPr lang="hu-HU" sz="2000" b="1" u="none" strike="noStrike" dirty="0" smtClean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számla</a:t>
                      </a:r>
                    </a:p>
                  </a:txBody>
                  <a:tcPr marL="9524" marR="9524" marT="9522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7920" name="Kép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662" y="4509120"/>
            <a:ext cx="132401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Kép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47384"/>
            <a:ext cx="1325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63415" y="5661248"/>
            <a:ext cx="561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Kiutalási időszak: 2 hónap!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673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Új tarifák 2017.12.15-től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03174"/>
              </p:ext>
            </p:extLst>
          </p:nvPr>
        </p:nvGraphicFramePr>
        <p:xfrm>
          <a:off x="66704" y="911197"/>
          <a:ext cx="8712201" cy="345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244"/>
                <a:gridCol w="2671237"/>
                <a:gridCol w="2103720"/>
              </a:tblGrid>
              <a:tr h="452526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4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B</a:t>
                      </a:r>
                    </a:p>
                    <a:p>
                      <a:pPr algn="ctr" fontAlgn="ctr"/>
                      <a:endParaRPr lang="hu-H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  <a:p>
                      <a:pPr algn="ctr" fontAlgn="ctr"/>
                      <a:endParaRPr lang="hu-H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Betéti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0,1 %</a:t>
                      </a:r>
                      <a:endParaRPr lang="hu-HU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1,5 %</a:t>
                      </a:r>
                      <a:endParaRPr lang="hu-HU" sz="2000" b="1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Lakáskölcsön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3,5 %</a:t>
                      </a:r>
                      <a:endParaRPr lang="hu-HU" sz="2000" b="1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7 %</a:t>
                      </a:r>
                      <a:endParaRPr lang="hu-HU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Betét </a:t>
                      </a:r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lakáskölcsön </a:t>
                      </a:r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aránya (%)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 60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/ </a:t>
                      </a:r>
                      <a:r>
                        <a:rPr lang="hu-HU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Marketingnév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Otthontervező</a:t>
                      </a:r>
                      <a:endParaRPr lang="hu-H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Közös Cél</a:t>
                      </a:r>
                      <a:endParaRPr lang="hu-H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ctr" fontAlgn="ctr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4590227"/>
            <a:ext cx="2087911" cy="130494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126" y="4087657"/>
            <a:ext cx="1286224" cy="180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585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937" y="239208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4572000" y="1600295"/>
            <a:ext cx="0" cy="49860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89786" y="1044432"/>
            <a:ext cx="421659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2010-es törvénymódosításnak köszönhetően a közeli hozzátartozók egymás lakáscéljára is felhasználhatják lakástakarékpénztári megtakarításaikat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4497081"/>
            <a:ext cx="361950" cy="6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47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728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034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486" y="239208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162234" y="3911074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</a:t>
            </a:r>
            <a:endParaRPr lang="hu-H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30550" y="39222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NAGYSZÜLŐ</a:t>
            </a:r>
            <a:endParaRPr lang="hu-H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312151" y="410046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</a:t>
            </a:r>
          </a:p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UNOKA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553731" y="392959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TESTVÉR</a:t>
            </a:r>
            <a:endParaRPr lang="hu-H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Jobb oldali kapcsos zárójel 11"/>
          <p:cNvSpPr/>
          <p:nvPr/>
        </p:nvSpPr>
        <p:spPr>
          <a:xfrm rot="5400000" flipV="1">
            <a:off x="2133604" y="3787133"/>
            <a:ext cx="348053" cy="30450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648163" y="1063768"/>
            <a:ext cx="4216596" cy="1073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Közeli hozzátartozók </a:t>
            </a:r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hiányában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Jobb oldali kapcsos zárójel 32"/>
          <p:cNvSpPr/>
          <p:nvPr/>
        </p:nvSpPr>
        <p:spPr>
          <a:xfrm rot="5400000" flipV="1">
            <a:off x="6550177" y="3787133"/>
            <a:ext cx="348053" cy="30450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99327" y="5625947"/>
            <a:ext cx="4216596" cy="4575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ezer Ft többszöröse helyezhető el megtakarításként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4648163" y="5636167"/>
            <a:ext cx="4216596" cy="4575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tarifa létrehozása </a:t>
            </a: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ezer Ft feletti </a:t>
            </a:r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 biztosítás érdekében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961" y="422960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/>
          <p:cNvSpPr txBox="1"/>
          <p:nvPr/>
        </p:nvSpPr>
        <p:spPr>
          <a:xfrm>
            <a:off x="1673912" y="3905483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HÁZASTÁRS</a:t>
            </a:r>
            <a:endParaRPr lang="hu-H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289785" y="36425"/>
            <a:ext cx="8250057" cy="642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2400" b="1" i="0" u="none" strike="noStrike" kern="120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 smtClean="0"/>
              <a:t>Változás </a:t>
            </a:r>
            <a:r>
              <a:rPr lang="hu-HU" dirty="0"/>
              <a:t>a vállalható havi megtakarítás összegében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6" grpId="0" animBg="1"/>
      <p:bldP spid="33" grpId="0" animBg="1"/>
      <p:bldP spid="35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Otthontervező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Lakásszámla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78780" y="4994695"/>
            <a:ext cx="1877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„A” tarifa</a:t>
            </a:r>
            <a:endParaRPr lang="hu-HU" sz="3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63611" y="4994695"/>
            <a:ext cx="1941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„B” tarifa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35696" y="96596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Választható megtakarítás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8077" y="1703037"/>
            <a:ext cx="293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5.000 – </a:t>
            </a:r>
            <a:r>
              <a:rPr lang="hu-HU" sz="2200" b="1" dirty="0" smtClean="0"/>
              <a:t>20.000 Ft</a:t>
            </a:r>
            <a:endParaRPr lang="hu-HU" sz="2200" b="1" dirty="0"/>
          </a:p>
        </p:txBody>
      </p:sp>
      <p:sp>
        <p:nvSpPr>
          <p:cNvPr id="11" name="Lefelé nyíl 10"/>
          <p:cNvSpPr/>
          <p:nvPr/>
        </p:nvSpPr>
        <p:spPr>
          <a:xfrm>
            <a:off x="1115616" y="2252420"/>
            <a:ext cx="1004207" cy="2616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732240" y="2252421"/>
            <a:ext cx="1004207" cy="2616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5834601" y="1703038"/>
            <a:ext cx="293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21.000 – </a:t>
            </a:r>
            <a:r>
              <a:rPr lang="hu-HU" sz="2200" b="1" dirty="0" smtClean="0"/>
              <a:t>40.000 Ft</a:t>
            </a:r>
            <a:endParaRPr lang="hu-HU" sz="22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38198" y="567465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Lépésköz: 1.000 Ft !</a:t>
            </a:r>
            <a:endParaRPr lang="hu-HU" sz="20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06" y="2486387"/>
            <a:ext cx="2832988" cy="18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3732" y="125471"/>
            <a:ext cx="7886700" cy="64293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Otthontervező Lakásszámla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12"/>
          <p:cNvSpPr txBox="1"/>
          <p:nvPr/>
        </p:nvSpPr>
        <p:spPr>
          <a:xfrm>
            <a:off x="903019" y="4822142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15"/>
          <p:cNvSpPr txBox="1"/>
          <p:nvPr/>
        </p:nvSpPr>
        <p:spPr>
          <a:xfrm>
            <a:off x="4828904" y="4813569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75428" y="3940325"/>
            <a:ext cx="2948933" cy="64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36549" y="3102490"/>
            <a:ext cx="3542189" cy="147722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27586" y="4791094"/>
            <a:ext cx="7632846" cy="1580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7"/>
          <p:cNvSpPr txBox="1"/>
          <p:nvPr/>
        </p:nvSpPr>
        <p:spPr>
          <a:xfrm>
            <a:off x="762724" y="4115495"/>
            <a:ext cx="314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megtakarítás 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49201" y="3427242"/>
            <a:ext cx="2968902" cy="413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Szövegdoboz 9"/>
          <p:cNvSpPr txBox="1"/>
          <p:nvPr/>
        </p:nvSpPr>
        <p:spPr>
          <a:xfrm>
            <a:off x="665186" y="3510065"/>
            <a:ext cx="3369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Állami támogatás (20.000 Ft-ig)</a:t>
            </a:r>
            <a:endParaRPr lang="hu-H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1"/>
          <p:cNvSpPr txBox="1"/>
          <p:nvPr/>
        </p:nvSpPr>
        <p:spPr>
          <a:xfrm>
            <a:off x="856841" y="3111465"/>
            <a:ext cx="295960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 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kamat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4"/>
          <p:cNvSpPr txBox="1"/>
          <p:nvPr/>
        </p:nvSpPr>
        <p:spPr>
          <a:xfrm>
            <a:off x="5074311" y="3453582"/>
            <a:ext cx="286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forint alapú, </a:t>
            </a:r>
          </a:p>
          <a:p>
            <a:pPr algn="ctr"/>
            <a:r>
              <a:rPr lang="hu-H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kamatozású </a:t>
            </a:r>
          </a:p>
          <a:p>
            <a:pPr algn="ctr"/>
            <a:r>
              <a:rPr lang="hu-H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</a:p>
          <a:p>
            <a:pPr algn="ctr"/>
            <a:endParaRPr lang="hu-HU" sz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5400000">
            <a:off x="3560683" y="3544108"/>
            <a:ext cx="1477226" cy="606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Szövegdoboz 17"/>
          <p:cNvSpPr txBox="1"/>
          <p:nvPr/>
        </p:nvSpPr>
        <p:spPr>
          <a:xfrm rot="5400000">
            <a:off x="3411152" y="3738276"/>
            <a:ext cx="1776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 kiutalási időszak</a:t>
            </a:r>
            <a:endParaRPr lang="hu-H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43608" y="255840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megtakarítás 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4451455" y="-1354591"/>
            <a:ext cx="213544" cy="7461281"/>
          </a:xfrm>
          <a:prstGeom prst="rightBrace">
            <a:avLst>
              <a:gd name="adj1" fmla="val 8333"/>
              <a:gd name="adj2" fmla="val 50127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99717" y="2767869"/>
            <a:ext cx="133212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9552" y="2774874"/>
            <a:ext cx="133898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87197" y="5033614"/>
            <a:ext cx="86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</a:t>
            </a:r>
            <a:endParaRPr lang="hu-HU" sz="12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7"/>
          <p:cNvSpPr txBox="1"/>
          <p:nvPr/>
        </p:nvSpPr>
        <p:spPr>
          <a:xfrm>
            <a:off x="5074311" y="254425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uszjel 26"/>
          <p:cNvSpPr/>
          <p:nvPr/>
        </p:nvSpPr>
        <p:spPr>
          <a:xfrm>
            <a:off x="4135295" y="2626318"/>
            <a:ext cx="328002" cy="38429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6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892838" y="5010094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50 - 120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906342" y="5017669"/>
            <a:ext cx="1245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53 - 113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22"/>
          <p:cNvSpPr txBox="1"/>
          <p:nvPr/>
        </p:nvSpPr>
        <p:spPr>
          <a:xfrm>
            <a:off x="827586" y="1085359"/>
            <a:ext cx="7470580" cy="1077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Szerződéses összeg: </a:t>
            </a:r>
          </a:p>
          <a:p>
            <a:pPr algn="ctr"/>
            <a:endParaRPr lang="hu-HU" sz="1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„A”     Tarifa (5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20.000 Ft havi megtakarítás): </a:t>
            </a:r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800.000 - 7.650.000 Ft</a:t>
            </a:r>
          </a:p>
          <a:p>
            <a:pPr algn="ctr"/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„B”  Tarifa (21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40.000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Ft havi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megtakarítás): </a:t>
            </a:r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3.000.000 - 13.600.000 Ft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462788"/>
            <a:ext cx="2087911" cy="13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19" grpId="0" animBg="1"/>
      <p:bldP spid="22" grpId="0" animBg="1"/>
      <p:bldP spid="27" grpId="0" animBg="1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Otthontervező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Módosítási lehetőségek a megtakarítási időszak alatt</a:t>
            </a:r>
            <a:r>
              <a:rPr lang="hu-HU" sz="2000" dirty="0" smtClean="0"/>
              <a:t>: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b="0" dirty="0" smtClean="0"/>
              <a:t>„A</a:t>
            </a:r>
            <a:r>
              <a:rPr lang="hu-HU" sz="2000" b="0" dirty="0"/>
              <a:t>” </a:t>
            </a:r>
            <a:r>
              <a:rPr lang="hu-HU" sz="2000" b="0" dirty="0" smtClean="0"/>
              <a:t>tarifa </a:t>
            </a:r>
            <a:r>
              <a:rPr lang="hu-HU" sz="2000" b="0" dirty="0"/>
              <a:t>„B” tarifára bármikor </a:t>
            </a:r>
            <a:r>
              <a:rPr lang="hu-HU" sz="2000" b="0" dirty="0" smtClean="0"/>
              <a:t>váltható</a:t>
            </a:r>
          </a:p>
          <a:p>
            <a:r>
              <a:rPr lang="hu-HU" sz="2000" b="0" dirty="0" smtClean="0"/>
              <a:t>„B</a:t>
            </a:r>
            <a:r>
              <a:rPr lang="hu-HU" sz="2000" b="0" dirty="0"/>
              <a:t>” tarifa esetén </a:t>
            </a:r>
            <a:r>
              <a:rPr lang="hu-HU" sz="2000" b="0" dirty="0" smtClean="0"/>
              <a:t>is csökkenthető </a:t>
            </a:r>
            <a:r>
              <a:rPr lang="hu-HU" sz="2000" b="0" dirty="0"/>
              <a:t>a </a:t>
            </a:r>
            <a:r>
              <a:rPr lang="hu-HU" sz="2000" b="0" dirty="0" smtClean="0"/>
              <a:t>megtakarítás </a:t>
            </a:r>
            <a:r>
              <a:rPr lang="hu-HU" sz="2000" b="0" dirty="0"/>
              <a:t>21.000 Ft alá </a:t>
            </a:r>
            <a:r>
              <a:rPr lang="hu-HU" sz="2000" b="0" dirty="0" smtClean="0"/>
              <a:t>(</a:t>
            </a:r>
            <a:r>
              <a:rPr lang="hu-HU" sz="2000" b="0" dirty="0"/>
              <a:t>min. 5.000 Ft), azonban </a:t>
            </a:r>
            <a:r>
              <a:rPr lang="hu-HU" sz="2000" b="0" dirty="0" smtClean="0"/>
              <a:t>„A</a:t>
            </a:r>
            <a:r>
              <a:rPr lang="hu-HU" sz="2000" b="0" dirty="0"/>
              <a:t>” tarifára nem </a:t>
            </a:r>
            <a:r>
              <a:rPr lang="hu-HU" sz="2000" b="0" dirty="0" smtClean="0"/>
              <a:t>váltható!</a:t>
            </a:r>
            <a:endParaRPr lang="hu-HU" sz="2000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624265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/>
              <a:t>Számoljunk! 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539750" y="1527175"/>
            <a:ext cx="554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Módozat: </a:t>
            </a:r>
            <a:r>
              <a:rPr lang="hu-HU" altLang="hu-HU" b="1" dirty="0" smtClean="0">
                <a:solidFill>
                  <a:srgbClr val="FFC000"/>
                </a:solidFill>
              </a:rPr>
              <a:t>A20</a:t>
            </a:r>
            <a:r>
              <a:rPr lang="hu-HU" altLang="hu-HU" dirty="0" smtClean="0"/>
              <a:t> (50 </a:t>
            </a:r>
            <a:r>
              <a:rPr lang="hu-HU" altLang="hu-HU" dirty="0"/>
              <a:t>hónap megtakarítás)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39750" y="1989138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Vállalt megtakarítás: 20.000 Ft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39750" y="2708275"/>
            <a:ext cx="307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>
                <a:solidFill>
                  <a:srgbClr val="FFC000"/>
                </a:solidFill>
              </a:rPr>
              <a:t>Összes befizetés: 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57213" y="3357563"/>
            <a:ext cx="2700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Állami támogatás: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57213" y="4005263"/>
            <a:ext cx="329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/>
              <a:t>Kamatok: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19113" y="47879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>
                <a:solidFill>
                  <a:srgbClr val="C00000"/>
                </a:solidFill>
              </a:rPr>
              <a:t>Saját megtakarítás: </a:t>
            </a:r>
          </a:p>
        </p:txBody>
      </p:sp>
      <p:cxnSp>
        <p:nvCxnSpPr>
          <p:cNvPr id="55305" name="Egyenes összekötő 9"/>
          <p:cNvCxnSpPr>
            <a:cxnSpLocks noChangeShapeType="1"/>
          </p:cNvCxnSpPr>
          <p:nvPr/>
        </p:nvCxnSpPr>
        <p:spPr bwMode="auto">
          <a:xfrm>
            <a:off x="684213" y="4581525"/>
            <a:ext cx="7200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4643438" y="2735263"/>
            <a:ext cx="3024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 smtClean="0">
                <a:solidFill>
                  <a:srgbClr val="FFC000"/>
                </a:solidFill>
              </a:rPr>
              <a:t>1.000.000 </a:t>
            </a:r>
            <a:r>
              <a:rPr lang="hu-HU" altLang="hu-HU" b="1" dirty="0">
                <a:solidFill>
                  <a:srgbClr val="FFC000"/>
                </a:solidFill>
              </a:rPr>
              <a:t>Ft</a:t>
            </a: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4629150" y="3365500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 smtClean="0"/>
              <a:t>300.000 </a:t>
            </a:r>
            <a:r>
              <a:rPr lang="hu-HU" altLang="hu-HU" dirty="0"/>
              <a:t>Ft</a:t>
            </a:r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4826000" y="3984625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dirty="0" smtClean="0"/>
              <a:t>2.756 </a:t>
            </a:r>
            <a:r>
              <a:rPr lang="hu-HU" altLang="hu-HU" dirty="0"/>
              <a:t>Ft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4367213" y="4787900"/>
            <a:ext cx="195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 smtClean="0">
                <a:solidFill>
                  <a:srgbClr val="C00000"/>
                </a:solidFill>
              </a:rPr>
              <a:t>1.302.756</a:t>
            </a:r>
            <a:r>
              <a:rPr lang="hu-HU" altLang="hu-HU" dirty="0" smtClean="0">
                <a:solidFill>
                  <a:srgbClr val="C00000"/>
                </a:solidFill>
              </a:rPr>
              <a:t> </a:t>
            </a:r>
            <a:r>
              <a:rPr lang="hu-HU" altLang="hu-HU" b="1" dirty="0">
                <a:solidFill>
                  <a:srgbClr val="C00000"/>
                </a:solidFill>
              </a:rPr>
              <a:t>Ft</a:t>
            </a:r>
          </a:p>
        </p:txBody>
      </p:sp>
      <p:pic>
        <p:nvPicPr>
          <p:cNvPr id="55310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1255713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179388" y="836613"/>
            <a:ext cx="5545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2600" b="1" dirty="0">
                <a:solidFill>
                  <a:srgbClr val="F1A101"/>
                </a:solidFill>
              </a:rPr>
              <a:t>Betétgyűjtés</a:t>
            </a:r>
          </a:p>
        </p:txBody>
      </p:sp>
    </p:spTree>
    <p:extLst>
      <p:ext uri="{BB962C8B-B14F-4D97-AF65-F5344CB8AC3E}">
        <p14:creationId xmlns:p14="http://schemas.microsoft.com/office/powerpoint/2010/main" val="2901935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57</a:t>
            </a:fld>
            <a:endParaRPr lang="hu-HU" dirty="0"/>
          </a:p>
        </p:txBody>
      </p:sp>
      <p:sp>
        <p:nvSpPr>
          <p:cNvPr id="5" name="Tartalom helye 5"/>
          <p:cNvSpPr txBox="1">
            <a:spLocks/>
          </p:cNvSpPr>
          <p:nvPr/>
        </p:nvSpPr>
        <p:spPr>
          <a:xfrm>
            <a:off x="781046" y="2226443"/>
            <a:ext cx="5699653" cy="18240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Példa a teljes visszafizetésre </a:t>
            </a: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(futamidő 62 hó, szerződéses összeg 4 000 </a:t>
            </a:r>
            <a:r>
              <a:rPr lang="hu-HU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Ft):</a:t>
            </a:r>
          </a:p>
          <a:p>
            <a:pPr marL="0" indent="0">
              <a:buNone/>
            </a:pP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megtakarítás (62*20e):                                  1 240 000ft</a:t>
            </a:r>
          </a:p>
          <a:p>
            <a:pPr marL="0" indent="0">
              <a:buNone/>
            </a:pP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törlesztés (63*42e</a:t>
            </a: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):                  2 646 000ft </a:t>
            </a:r>
          </a:p>
          <a:p>
            <a:pPr marL="0" indent="0">
              <a:buNone/>
            </a:pPr>
            <a:r>
              <a:rPr lang="hu-H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Visszafizetendő 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ft-ra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hu-H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3 886 000 </a:t>
            </a:r>
            <a:r>
              <a:rPr lang="hu-H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hu-H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71197" y="128050"/>
            <a:ext cx="78867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2400" b="1" i="0" u="none" strike="noStrike" kern="120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altLang="hu-HU" dirty="0" smtClean="0"/>
              <a:t>Számoljunk! </a:t>
            </a:r>
            <a:endParaRPr lang="hu-HU" altLang="hu-HU" dirty="0"/>
          </a:p>
        </p:txBody>
      </p:sp>
      <p:pic>
        <p:nvPicPr>
          <p:cNvPr id="7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2157027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43300" y="6481864"/>
            <a:ext cx="2057400" cy="365125"/>
          </a:xfrm>
        </p:spPr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Otthontervező tarifa (</a:t>
            </a:r>
            <a:r>
              <a:rPr lang="hu-HU" dirty="0">
                <a:latin typeface="Arial" pitchFamily="34" charset="0"/>
                <a:cs typeface="Arial" pitchFamily="34" charset="0"/>
              </a:rPr>
              <a:t>0,1 –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3,5%, társasházi)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12"/>
          <p:cNvSpPr txBox="1"/>
          <p:nvPr/>
        </p:nvSpPr>
        <p:spPr>
          <a:xfrm>
            <a:off x="903019" y="4822142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15"/>
          <p:cNvSpPr txBox="1"/>
          <p:nvPr/>
        </p:nvSpPr>
        <p:spPr>
          <a:xfrm>
            <a:off x="4828904" y="4813569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75428" y="3940325"/>
            <a:ext cx="2948933" cy="640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46678" y="3108856"/>
            <a:ext cx="3542189" cy="147722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27586" y="4791094"/>
            <a:ext cx="7632846" cy="1580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7"/>
          <p:cNvSpPr txBox="1"/>
          <p:nvPr/>
        </p:nvSpPr>
        <p:spPr>
          <a:xfrm>
            <a:off x="762724" y="4115495"/>
            <a:ext cx="3141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megtakarítás 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49201" y="3427242"/>
            <a:ext cx="2968902" cy="413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Szövegdoboz 9"/>
          <p:cNvSpPr txBox="1"/>
          <p:nvPr/>
        </p:nvSpPr>
        <p:spPr>
          <a:xfrm>
            <a:off x="665186" y="3510065"/>
            <a:ext cx="3369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Állami támogatás 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1"/>
          <p:cNvSpPr txBox="1"/>
          <p:nvPr/>
        </p:nvSpPr>
        <p:spPr>
          <a:xfrm>
            <a:off x="856841" y="3111465"/>
            <a:ext cx="295960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 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kamat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4"/>
          <p:cNvSpPr txBox="1"/>
          <p:nvPr/>
        </p:nvSpPr>
        <p:spPr>
          <a:xfrm>
            <a:off x="5074311" y="3453582"/>
            <a:ext cx="286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forint alapú, </a:t>
            </a:r>
          </a:p>
          <a:p>
            <a:pPr algn="ctr"/>
            <a:r>
              <a:rPr lang="hu-HU" sz="1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hu-HU" sz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kamatozású </a:t>
            </a:r>
          </a:p>
          <a:p>
            <a:pPr algn="ctr"/>
            <a:r>
              <a:rPr lang="hu-HU" sz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</a:p>
          <a:p>
            <a:pPr algn="ctr"/>
            <a:endParaRPr lang="hu-HU" sz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5400000">
            <a:off x="3585228" y="3568653"/>
            <a:ext cx="1428136" cy="606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Szövegdoboz 17"/>
          <p:cNvSpPr txBox="1"/>
          <p:nvPr/>
        </p:nvSpPr>
        <p:spPr>
          <a:xfrm rot="5400000">
            <a:off x="3411152" y="3738276"/>
            <a:ext cx="1776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 kiutalási időszak</a:t>
            </a:r>
            <a:endParaRPr lang="hu-H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43608" y="255840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megtakarítás 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4451455" y="-1185925"/>
            <a:ext cx="213544" cy="7461281"/>
          </a:xfrm>
          <a:prstGeom prst="rightBrace">
            <a:avLst>
              <a:gd name="adj1" fmla="val 8333"/>
              <a:gd name="adj2" fmla="val 50127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99717" y="2767869"/>
            <a:ext cx="133212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9552" y="2774874"/>
            <a:ext cx="133898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87197" y="5033614"/>
            <a:ext cx="86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</a:t>
            </a:r>
            <a:endParaRPr lang="hu-HU" sz="12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7"/>
          <p:cNvSpPr txBox="1"/>
          <p:nvPr/>
        </p:nvSpPr>
        <p:spPr>
          <a:xfrm>
            <a:off x="5074311" y="254425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uszjel 26"/>
          <p:cNvSpPr/>
          <p:nvPr/>
        </p:nvSpPr>
        <p:spPr>
          <a:xfrm>
            <a:off x="4109794" y="2770222"/>
            <a:ext cx="328002" cy="38429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6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892838" y="5010094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50 - 120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906342" y="5017669"/>
            <a:ext cx="1245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58 - 112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22"/>
          <p:cNvSpPr txBox="1"/>
          <p:nvPr/>
        </p:nvSpPr>
        <p:spPr>
          <a:xfrm>
            <a:off x="875428" y="1246511"/>
            <a:ext cx="74705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Szerződéses összeg: </a:t>
            </a:r>
          </a:p>
          <a:p>
            <a:pPr algn="ctr"/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800.000 </a:t>
            </a: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34.420.000 </a:t>
            </a: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(Lakásszámtól függően: 5  –  </a:t>
            </a:r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90.000 Ft havi megtakarítás)</a:t>
            </a:r>
          </a:p>
        </p:txBody>
      </p:sp>
    </p:spTree>
    <p:extLst>
      <p:ext uri="{BB962C8B-B14F-4D97-AF65-F5344CB8AC3E}">
        <p14:creationId xmlns:p14="http://schemas.microsoft.com/office/powerpoint/2010/main" val="21317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3732" y="125471"/>
            <a:ext cx="7886700" cy="642938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KözösCél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Lakásszámla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12"/>
          <p:cNvSpPr txBox="1"/>
          <p:nvPr/>
        </p:nvSpPr>
        <p:spPr>
          <a:xfrm>
            <a:off x="903019" y="4822142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15"/>
          <p:cNvSpPr txBox="1"/>
          <p:nvPr/>
        </p:nvSpPr>
        <p:spPr>
          <a:xfrm>
            <a:off x="4828904" y="4813569"/>
            <a:ext cx="325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időszak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75428" y="3940325"/>
            <a:ext cx="2948933" cy="64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46678" y="3108856"/>
            <a:ext cx="3542189" cy="147722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27586" y="4791094"/>
            <a:ext cx="7632846" cy="1580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7"/>
          <p:cNvSpPr txBox="1"/>
          <p:nvPr/>
        </p:nvSpPr>
        <p:spPr>
          <a:xfrm>
            <a:off x="762724" y="4115495"/>
            <a:ext cx="314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megtakarítás </a:t>
            </a:r>
            <a:endParaRPr lang="hu-H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49201" y="3427242"/>
            <a:ext cx="2968902" cy="413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Szövegdoboz 9"/>
          <p:cNvSpPr txBox="1"/>
          <p:nvPr/>
        </p:nvSpPr>
        <p:spPr>
          <a:xfrm>
            <a:off x="665186" y="3510065"/>
            <a:ext cx="3369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Állami támogatás (324.000 Ft-ig)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1"/>
          <p:cNvSpPr txBox="1"/>
          <p:nvPr/>
        </p:nvSpPr>
        <p:spPr>
          <a:xfrm>
            <a:off x="856841" y="3111465"/>
            <a:ext cx="295960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hu-H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kamat </a:t>
            </a:r>
            <a:r>
              <a:rPr lang="hu-H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+2% BONUS </a:t>
            </a:r>
            <a:r>
              <a:rPr lang="hu-H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lehetőség!)</a:t>
            </a:r>
            <a:endParaRPr lang="hu-H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4"/>
          <p:cNvSpPr txBox="1"/>
          <p:nvPr/>
        </p:nvSpPr>
        <p:spPr>
          <a:xfrm>
            <a:off x="5074311" y="3453582"/>
            <a:ext cx="286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forint alapú, </a:t>
            </a:r>
          </a:p>
          <a:p>
            <a:pPr algn="ctr"/>
            <a:r>
              <a:rPr lang="hu-H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kamatozású </a:t>
            </a:r>
          </a:p>
          <a:p>
            <a:pPr algn="ctr"/>
            <a:r>
              <a:rPr lang="hu-H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</a:p>
          <a:p>
            <a:pPr algn="ctr"/>
            <a:endParaRPr lang="hu-HU" sz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5400000">
            <a:off x="3560683" y="3544108"/>
            <a:ext cx="1477226" cy="606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Szövegdoboz 17"/>
          <p:cNvSpPr txBox="1"/>
          <p:nvPr/>
        </p:nvSpPr>
        <p:spPr>
          <a:xfrm rot="5400000">
            <a:off x="3411152" y="3738276"/>
            <a:ext cx="1776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 kiutalási időszak</a:t>
            </a:r>
            <a:endParaRPr lang="hu-HU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43608" y="255840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megtakarítás 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4451455" y="-1354591"/>
            <a:ext cx="213544" cy="7461281"/>
          </a:xfrm>
          <a:prstGeom prst="rightBrace">
            <a:avLst>
              <a:gd name="adj1" fmla="val 8333"/>
              <a:gd name="adj2" fmla="val 50127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99717" y="2767869"/>
            <a:ext cx="133212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9552" y="2774874"/>
            <a:ext cx="1338983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arány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87197" y="5033614"/>
            <a:ext cx="86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</a:t>
            </a:r>
            <a:endParaRPr lang="hu-HU" sz="12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7"/>
          <p:cNvSpPr txBox="1"/>
          <p:nvPr/>
        </p:nvSpPr>
        <p:spPr>
          <a:xfrm>
            <a:off x="5074311" y="254425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uszjel 26"/>
          <p:cNvSpPr/>
          <p:nvPr/>
        </p:nvSpPr>
        <p:spPr>
          <a:xfrm>
            <a:off x="4135295" y="2626318"/>
            <a:ext cx="328002" cy="38429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6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892838" y="5010094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49 - 120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902110" y="501766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59 - 124 hónap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22"/>
          <p:cNvSpPr txBox="1"/>
          <p:nvPr/>
        </p:nvSpPr>
        <p:spPr>
          <a:xfrm>
            <a:off x="827586" y="1085359"/>
            <a:ext cx="7470580" cy="1077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Szerződéses összeg: </a:t>
            </a:r>
          </a:p>
          <a:p>
            <a:pPr algn="ctr"/>
            <a:endParaRPr lang="hu-HU" sz="1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„G” Tarifa : </a:t>
            </a: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620 000 –29.500.000 Ft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(Lakásszámtól függően: 5  –  </a:t>
            </a:r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90.000 Ft havi megtakarítás)</a:t>
            </a:r>
          </a:p>
          <a:p>
            <a:pPr algn="ctr"/>
            <a:r>
              <a:rPr lang="hu-H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778" y="5002882"/>
            <a:ext cx="1286224" cy="180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19" grpId="0" animBg="1"/>
      <p:bldP spid="22" grpId="0" animBg="1"/>
      <p:bldP spid="27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http://pctrs.network.hu/clubpicture/1/3/_/europa_vakterkepe_103361_2675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2" t="44797" r="32574" b="24091"/>
          <a:stretch>
            <a:fillRect/>
          </a:stretch>
        </p:blipFill>
        <p:spPr bwMode="auto">
          <a:xfrm>
            <a:off x="522288" y="981075"/>
            <a:ext cx="7345362" cy="4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ím 1"/>
          <p:cNvSpPr>
            <a:spLocks noGrp="1"/>
          </p:cNvSpPr>
          <p:nvPr>
            <p:ph type="title"/>
          </p:nvPr>
        </p:nvSpPr>
        <p:spPr>
          <a:xfrm>
            <a:off x="544515" y="104901"/>
            <a:ext cx="7886700" cy="642938"/>
          </a:xfrm>
        </p:spPr>
        <p:txBody>
          <a:bodyPr/>
          <a:lstStyle/>
          <a:p>
            <a:pPr eaLnBrk="1" hangingPunct="1"/>
            <a:r>
              <a:rPr lang="hu-HU" altLang="hu-HU" dirty="0" smtClean="0">
                <a:latin typeface="+mn-lt"/>
              </a:rPr>
              <a:t>Kedvező piac: ÁT &amp; piaci penetráció körkép</a:t>
            </a:r>
          </a:p>
        </p:txBody>
      </p:sp>
      <p:sp>
        <p:nvSpPr>
          <p:cNvPr id="6147" name="Szövegdoboz 2"/>
          <p:cNvSpPr txBox="1">
            <a:spLocks noChangeArrowheads="1"/>
          </p:cNvSpPr>
          <p:nvPr/>
        </p:nvSpPr>
        <p:spPr bwMode="auto">
          <a:xfrm>
            <a:off x="4440240" y="4044952"/>
            <a:ext cx="110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 smtClean="0">
                <a:solidFill>
                  <a:srgbClr val="C00000"/>
                </a:solidFill>
              </a:rPr>
              <a:t>13%</a:t>
            </a:r>
            <a:endParaRPr lang="hu-HU" altLang="hu-HU" b="1" dirty="0">
              <a:solidFill>
                <a:srgbClr val="C00000"/>
              </a:solidFill>
            </a:endParaRPr>
          </a:p>
        </p:txBody>
      </p:sp>
      <p:sp>
        <p:nvSpPr>
          <p:cNvPr id="6148" name="Szövegdoboz 3"/>
          <p:cNvSpPr txBox="1">
            <a:spLocks noChangeArrowheads="1"/>
          </p:cNvSpPr>
          <p:nvPr/>
        </p:nvSpPr>
        <p:spPr bwMode="auto">
          <a:xfrm>
            <a:off x="3051177" y="3805240"/>
            <a:ext cx="122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 smtClean="0"/>
              <a:t>62%</a:t>
            </a:r>
            <a:endParaRPr lang="hu-HU" altLang="hu-HU" b="1" dirty="0"/>
          </a:p>
        </p:txBody>
      </p:sp>
      <p:sp>
        <p:nvSpPr>
          <p:cNvPr id="6149" name="Szövegdoboz 1"/>
          <p:cNvSpPr txBox="1">
            <a:spLocks noChangeArrowheads="1"/>
          </p:cNvSpPr>
          <p:nvPr/>
        </p:nvSpPr>
        <p:spPr bwMode="auto">
          <a:xfrm>
            <a:off x="3100390" y="2861757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 smtClean="0"/>
              <a:t>40%</a:t>
            </a:r>
            <a:endParaRPr lang="hu-HU" altLang="hu-HU" b="1" dirty="0"/>
          </a:p>
        </p:txBody>
      </p:sp>
      <p:sp>
        <p:nvSpPr>
          <p:cNvPr id="6150" name="Szövegdoboz 2"/>
          <p:cNvSpPr txBox="1">
            <a:spLocks noChangeArrowheads="1"/>
          </p:cNvSpPr>
          <p:nvPr/>
        </p:nvSpPr>
        <p:spPr bwMode="auto">
          <a:xfrm>
            <a:off x="2005013" y="2395540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/>
              <a:t>37%</a:t>
            </a:r>
          </a:p>
        </p:txBody>
      </p:sp>
      <p:sp>
        <p:nvSpPr>
          <p:cNvPr id="6151" name="Szövegdoboz 3"/>
          <p:cNvSpPr txBox="1">
            <a:spLocks noChangeArrowheads="1"/>
          </p:cNvSpPr>
          <p:nvPr/>
        </p:nvSpPr>
        <p:spPr bwMode="auto">
          <a:xfrm>
            <a:off x="4687889" y="3437226"/>
            <a:ext cx="815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/>
              <a:t>24%</a:t>
            </a:r>
          </a:p>
        </p:txBody>
      </p:sp>
      <p:sp>
        <p:nvSpPr>
          <p:cNvPr id="9" name="Szövegdoboz 1"/>
          <p:cNvSpPr txBox="1">
            <a:spLocks noChangeArrowheads="1"/>
          </p:cNvSpPr>
          <p:nvPr/>
        </p:nvSpPr>
        <p:spPr bwMode="auto">
          <a:xfrm>
            <a:off x="3517902" y="4760913"/>
            <a:ext cx="100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2000" b="1"/>
              <a:t>16%</a:t>
            </a:r>
          </a:p>
        </p:txBody>
      </p:sp>
      <p:sp>
        <p:nvSpPr>
          <p:cNvPr id="10" name="Szövegdoboz 1"/>
          <p:cNvSpPr txBox="1">
            <a:spLocks noChangeArrowheads="1"/>
          </p:cNvSpPr>
          <p:nvPr/>
        </p:nvSpPr>
        <p:spPr bwMode="auto">
          <a:xfrm>
            <a:off x="5559082" y="4613891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/>
              <a:t>3%</a:t>
            </a:r>
          </a:p>
        </p:txBody>
      </p:sp>
      <p:sp>
        <p:nvSpPr>
          <p:cNvPr id="11" name="Szövegdoboz 2"/>
          <p:cNvSpPr txBox="1">
            <a:spLocks noChangeArrowheads="1"/>
          </p:cNvSpPr>
          <p:nvPr/>
        </p:nvSpPr>
        <p:spPr bwMode="auto">
          <a:xfrm>
            <a:off x="1763713" y="2847977"/>
            <a:ext cx="116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600" b="1" dirty="0">
                <a:solidFill>
                  <a:srgbClr val="F1A101"/>
                </a:solidFill>
              </a:rPr>
              <a:t>ÁT: 8,8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%</a:t>
            </a:r>
          </a:p>
          <a:p>
            <a:r>
              <a:rPr lang="hu-HU" altLang="hu-HU" sz="1600" b="1" dirty="0" smtClean="0">
                <a:solidFill>
                  <a:srgbClr val="F1A101"/>
                </a:solidFill>
              </a:rPr>
              <a:t>90 / 45 </a:t>
            </a:r>
            <a:r>
              <a:rPr lang="hu-HU" sz="1600" b="1" dirty="0">
                <a:solidFill>
                  <a:srgbClr val="F1A101"/>
                </a:solidFill>
              </a:rPr>
              <a:t>€</a:t>
            </a:r>
            <a:endParaRPr lang="hu-HU" altLang="hu-HU" sz="1600" b="1" dirty="0">
              <a:solidFill>
                <a:srgbClr val="F1A101"/>
              </a:solidFill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3105150" y="3198239"/>
            <a:ext cx="116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600" b="1" dirty="0">
                <a:solidFill>
                  <a:srgbClr val="F1A101"/>
                </a:solidFill>
              </a:rPr>
              <a:t>ÁT: 10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%</a:t>
            </a:r>
          </a:p>
          <a:p>
            <a:r>
              <a:rPr lang="hu-HU" altLang="hu-HU" sz="1600" b="1" dirty="0" smtClean="0">
                <a:solidFill>
                  <a:srgbClr val="F1A101"/>
                </a:solidFill>
              </a:rPr>
              <a:t>       </a:t>
            </a:r>
            <a:r>
              <a:rPr lang="hu-HU" sz="1600" b="1" dirty="0" smtClean="0">
                <a:solidFill>
                  <a:srgbClr val="F1A101"/>
                </a:solidFill>
              </a:rPr>
              <a:t>~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74 </a:t>
            </a:r>
            <a:r>
              <a:rPr lang="hu-HU" sz="1600" b="1" dirty="0">
                <a:solidFill>
                  <a:srgbClr val="F1A101"/>
                </a:solidFill>
              </a:rPr>
              <a:t>€</a:t>
            </a:r>
            <a:endParaRPr lang="hu-HU" altLang="hu-HU" sz="1600" b="1" dirty="0">
              <a:solidFill>
                <a:srgbClr val="F1A101"/>
              </a:solidFill>
            </a:endParaRPr>
          </a:p>
        </p:txBody>
      </p:sp>
      <p:sp>
        <p:nvSpPr>
          <p:cNvPr id="13" name="Szövegdoboz 2"/>
          <p:cNvSpPr txBox="1">
            <a:spLocks noChangeArrowheads="1"/>
          </p:cNvSpPr>
          <p:nvPr/>
        </p:nvSpPr>
        <p:spPr bwMode="auto">
          <a:xfrm>
            <a:off x="4043363" y="3613991"/>
            <a:ext cx="116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600" b="1" dirty="0">
                <a:solidFill>
                  <a:srgbClr val="F1A101"/>
                </a:solidFill>
              </a:rPr>
              <a:t>ÁT: 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5%</a:t>
            </a:r>
          </a:p>
          <a:p>
            <a:r>
              <a:rPr lang="hu-HU" altLang="hu-HU" sz="1600" b="1" dirty="0" smtClean="0">
                <a:solidFill>
                  <a:srgbClr val="F1A101"/>
                </a:solidFill>
              </a:rPr>
              <a:t>66,39 </a:t>
            </a:r>
            <a:r>
              <a:rPr lang="hu-HU" sz="1600" b="1" dirty="0" smtClean="0">
                <a:solidFill>
                  <a:srgbClr val="F1A101"/>
                </a:solidFill>
              </a:rPr>
              <a:t>€</a:t>
            </a:r>
            <a:endParaRPr lang="hu-HU" altLang="hu-HU" sz="1600" b="1" dirty="0">
              <a:solidFill>
                <a:srgbClr val="F1A101"/>
              </a:solidFill>
            </a:endParaRPr>
          </a:p>
        </p:txBody>
      </p: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2774950" y="4121151"/>
            <a:ext cx="116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600" b="1" dirty="0">
                <a:solidFill>
                  <a:srgbClr val="F1A101"/>
                </a:solidFill>
              </a:rPr>
              <a:t>ÁT: 1,5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%</a:t>
            </a:r>
          </a:p>
          <a:p>
            <a:r>
              <a:rPr lang="hu-HU" altLang="hu-HU" sz="1600" b="1" dirty="0" smtClean="0">
                <a:solidFill>
                  <a:srgbClr val="F1A101"/>
                </a:solidFill>
              </a:rPr>
              <a:t>    18 </a:t>
            </a:r>
            <a:r>
              <a:rPr lang="hu-HU" sz="1600" b="1" dirty="0">
                <a:solidFill>
                  <a:srgbClr val="F1A101"/>
                </a:solidFill>
              </a:rPr>
              <a:t>€</a:t>
            </a:r>
            <a:endParaRPr lang="hu-HU" altLang="hu-HU" sz="1600" b="1" dirty="0">
              <a:solidFill>
                <a:srgbClr val="F1A101"/>
              </a:solidFill>
            </a:endParaRP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5277588" y="4991614"/>
            <a:ext cx="116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sz="1600" b="1" dirty="0">
                <a:solidFill>
                  <a:srgbClr val="F1A101"/>
                </a:solidFill>
              </a:rPr>
              <a:t>ÁT: 25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%</a:t>
            </a:r>
          </a:p>
          <a:p>
            <a:pPr algn="ctr"/>
            <a:r>
              <a:rPr lang="hu-HU" sz="1600" b="1" dirty="0" smtClean="0">
                <a:solidFill>
                  <a:srgbClr val="F1A101"/>
                </a:solidFill>
              </a:rPr>
              <a:t>~250</a:t>
            </a:r>
            <a:r>
              <a:rPr lang="hu-HU" altLang="hu-HU" sz="1600" b="1" dirty="0" smtClean="0">
                <a:solidFill>
                  <a:srgbClr val="F1A101"/>
                </a:solidFill>
              </a:rPr>
              <a:t> </a:t>
            </a:r>
            <a:r>
              <a:rPr lang="hu-HU" sz="1600" b="1" dirty="0" smtClean="0">
                <a:solidFill>
                  <a:srgbClr val="F1A101"/>
                </a:solidFill>
              </a:rPr>
              <a:t>€</a:t>
            </a:r>
            <a:endParaRPr lang="hu-HU" altLang="hu-HU" sz="1600" b="1" dirty="0">
              <a:solidFill>
                <a:srgbClr val="F1A101"/>
              </a:solidFill>
            </a:endParaRPr>
          </a:p>
        </p:txBody>
      </p:sp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3355975" y="5049839"/>
            <a:ext cx="116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400" b="1" dirty="0">
                <a:solidFill>
                  <a:srgbClr val="F1A101"/>
                </a:solidFill>
              </a:rPr>
              <a:t>ÁT: </a:t>
            </a:r>
            <a:r>
              <a:rPr lang="hu-HU" altLang="hu-HU" sz="1400" b="1" dirty="0" smtClean="0">
                <a:solidFill>
                  <a:srgbClr val="F1A101"/>
                </a:solidFill>
              </a:rPr>
              <a:t>3,3%</a:t>
            </a:r>
          </a:p>
          <a:p>
            <a:r>
              <a:rPr lang="hu-HU" sz="1400" b="1" dirty="0" smtClean="0">
                <a:solidFill>
                  <a:srgbClr val="F1A101"/>
                </a:solidFill>
              </a:rPr>
              <a:t>   ~22</a:t>
            </a:r>
            <a:r>
              <a:rPr lang="hu-HU" altLang="hu-HU" sz="1400" b="1" dirty="0" smtClean="0">
                <a:solidFill>
                  <a:srgbClr val="F1A101"/>
                </a:solidFill>
              </a:rPr>
              <a:t> </a:t>
            </a:r>
            <a:r>
              <a:rPr lang="hu-HU" sz="1400" b="1" dirty="0" smtClean="0">
                <a:solidFill>
                  <a:srgbClr val="F1A101"/>
                </a:solidFill>
              </a:rPr>
              <a:t>€</a:t>
            </a:r>
            <a:endParaRPr lang="hu-HU" altLang="hu-HU" sz="1400" b="1" dirty="0">
              <a:solidFill>
                <a:srgbClr val="F1A101"/>
              </a:solidFill>
            </a:endParaRP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3957637" y="4346289"/>
            <a:ext cx="116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sz="1600" b="1" dirty="0">
                <a:solidFill>
                  <a:srgbClr val="C00000"/>
                </a:solidFill>
              </a:rPr>
              <a:t>ÁT: 30</a:t>
            </a:r>
            <a:r>
              <a:rPr lang="hu-HU" altLang="hu-HU" sz="1600" b="1" dirty="0" smtClean="0">
                <a:solidFill>
                  <a:srgbClr val="C00000"/>
                </a:solidFill>
              </a:rPr>
              <a:t>%</a:t>
            </a:r>
          </a:p>
          <a:p>
            <a:r>
              <a:rPr lang="hu-HU" sz="1600" b="1" dirty="0">
                <a:solidFill>
                  <a:srgbClr val="C00000"/>
                </a:solidFill>
              </a:rPr>
              <a:t>~230</a:t>
            </a:r>
            <a:r>
              <a:rPr lang="hu-HU" altLang="hu-HU" sz="1600" b="1" dirty="0">
                <a:solidFill>
                  <a:srgbClr val="C00000"/>
                </a:solidFill>
              </a:rPr>
              <a:t> </a:t>
            </a:r>
            <a:r>
              <a:rPr lang="hu-HU" sz="1600" b="1" dirty="0">
                <a:solidFill>
                  <a:srgbClr val="C00000"/>
                </a:solidFill>
              </a:rPr>
              <a:t>€</a:t>
            </a:r>
            <a:endParaRPr lang="hu-HU" altLang="hu-HU" sz="1600" b="1" dirty="0">
              <a:solidFill>
                <a:srgbClr val="C00000"/>
              </a:solidFill>
            </a:endParaRPr>
          </a:p>
        </p:txBody>
      </p:sp>
      <p:pic>
        <p:nvPicPr>
          <p:cNvPr id="18450" name="Picture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90" y="2595565"/>
            <a:ext cx="16160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3768447" y="3873500"/>
            <a:ext cx="1644422" cy="1196340"/>
          </a:xfrm>
          <a:custGeom>
            <a:avLst/>
            <a:gdLst>
              <a:gd name="connsiteX0" fmla="*/ 252373 w 1644422"/>
              <a:gd name="connsiteY0" fmla="*/ 213360 h 1196340"/>
              <a:gd name="connsiteX1" fmla="*/ 265073 w 1644422"/>
              <a:gd name="connsiteY1" fmla="*/ 210820 h 1196340"/>
              <a:gd name="connsiteX2" fmla="*/ 308253 w 1644422"/>
              <a:gd name="connsiteY2" fmla="*/ 218440 h 1196340"/>
              <a:gd name="connsiteX3" fmla="*/ 315873 w 1644422"/>
              <a:gd name="connsiteY3" fmla="*/ 220980 h 1196340"/>
              <a:gd name="connsiteX4" fmla="*/ 331113 w 1644422"/>
              <a:gd name="connsiteY4" fmla="*/ 228600 h 1196340"/>
              <a:gd name="connsiteX5" fmla="*/ 343813 w 1644422"/>
              <a:gd name="connsiteY5" fmla="*/ 243840 h 1196340"/>
              <a:gd name="connsiteX6" fmla="*/ 348893 w 1644422"/>
              <a:gd name="connsiteY6" fmla="*/ 251460 h 1196340"/>
              <a:gd name="connsiteX7" fmla="*/ 364133 w 1644422"/>
              <a:gd name="connsiteY7" fmla="*/ 266700 h 1196340"/>
              <a:gd name="connsiteX8" fmla="*/ 381913 w 1644422"/>
              <a:gd name="connsiteY8" fmla="*/ 279400 h 1196340"/>
              <a:gd name="connsiteX9" fmla="*/ 392073 w 1644422"/>
              <a:gd name="connsiteY9" fmla="*/ 287020 h 1196340"/>
              <a:gd name="connsiteX10" fmla="*/ 399693 w 1644422"/>
              <a:gd name="connsiteY10" fmla="*/ 289560 h 1196340"/>
              <a:gd name="connsiteX11" fmla="*/ 407313 w 1644422"/>
              <a:gd name="connsiteY11" fmla="*/ 294640 h 1196340"/>
              <a:gd name="connsiteX12" fmla="*/ 425093 w 1644422"/>
              <a:gd name="connsiteY12" fmla="*/ 299720 h 1196340"/>
              <a:gd name="connsiteX13" fmla="*/ 442873 w 1644422"/>
              <a:gd name="connsiteY13" fmla="*/ 307340 h 1196340"/>
              <a:gd name="connsiteX14" fmla="*/ 465733 w 1644422"/>
              <a:gd name="connsiteY14" fmla="*/ 314960 h 1196340"/>
              <a:gd name="connsiteX15" fmla="*/ 473353 w 1644422"/>
              <a:gd name="connsiteY15" fmla="*/ 317500 h 1196340"/>
              <a:gd name="connsiteX16" fmla="*/ 501293 w 1644422"/>
              <a:gd name="connsiteY16" fmla="*/ 320040 h 1196340"/>
              <a:gd name="connsiteX17" fmla="*/ 572413 w 1644422"/>
              <a:gd name="connsiteY17" fmla="*/ 320040 h 1196340"/>
              <a:gd name="connsiteX18" fmla="*/ 587653 w 1644422"/>
              <a:gd name="connsiteY18" fmla="*/ 314960 h 1196340"/>
              <a:gd name="connsiteX19" fmla="*/ 595273 w 1644422"/>
              <a:gd name="connsiteY19" fmla="*/ 312420 h 1196340"/>
              <a:gd name="connsiteX20" fmla="*/ 602893 w 1644422"/>
              <a:gd name="connsiteY20" fmla="*/ 307340 h 1196340"/>
              <a:gd name="connsiteX21" fmla="*/ 615593 w 1644422"/>
              <a:gd name="connsiteY21" fmla="*/ 304800 h 1196340"/>
              <a:gd name="connsiteX22" fmla="*/ 638453 w 1644422"/>
              <a:gd name="connsiteY22" fmla="*/ 297180 h 1196340"/>
              <a:gd name="connsiteX23" fmla="*/ 661313 w 1644422"/>
              <a:gd name="connsiteY23" fmla="*/ 289560 h 1196340"/>
              <a:gd name="connsiteX24" fmla="*/ 668933 w 1644422"/>
              <a:gd name="connsiteY24" fmla="*/ 287020 h 1196340"/>
              <a:gd name="connsiteX25" fmla="*/ 689253 w 1644422"/>
              <a:gd name="connsiteY25" fmla="*/ 279400 h 1196340"/>
              <a:gd name="connsiteX26" fmla="*/ 707033 w 1644422"/>
              <a:gd name="connsiteY26" fmla="*/ 271780 h 1196340"/>
              <a:gd name="connsiteX27" fmla="*/ 732433 w 1644422"/>
              <a:gd name="connsiteY27" fmla="*/ 264160 h 1196340"/>
              <a:gd name="connsiteX28" fmla="*/ 740053 w 1644422"/>
              <a:gd name="connsiteY28" fmla="*/ 259080 h 1196340"/>
              <a:gd name="connsiteX29" fmla="*/ 755293 w 1644422"/>
              <a:gd name="connsiteY29" fmla="*/ 254000 h 1196340"/>
              <a:gd name="connsiteX30" fmla="*/ 780693 w 1644422"/>
              <a:gd name="connsiteY30" fmla="*/ 238760 h 1196340"/>
              <a:gd name="connsiteX31" fmla="*/ 788313 w 1644422"/>
              <a:gd name="connsiteY31" fmla="*/ 236220 h 1196340"/>
              <a:gd name="connsiteX32" fmla="*/ 795933 w 1644422"/>
              <a:gd name="connsiteY32" fmla="*/ 231140 h 1196340"/>
              <a:gd name="connsiteX33" fmla="*/ 806093 w 1644422"/>
              <a:gd name="connsiteY33" fmla="*/ 228600 h 1196340"/>
              <a:gd name="connsiteX34" fmla="*/ 813713 w 1644422"/>
              <a:gd name="connsiteY34" fmla="*/ 226060 h 1196340"/>
              <a:gd name="connsiteX35" fmla="*/ 839113 w 1644422"/>
              <a:gd name="connsiteY35" fmla="*/ 210820 h 1196340"/>
              <a:gd name="connsiteX36" fmla="*/ 849273 w 1644422"/>
              <a:gd name="connsiteY36" fmla="*/ 205740 h 1196340"/>
              <a:gd name="connsiteX37" fmla="*/ 864513 w 1644422"/>
              <a:gd name="connsiteY37" fmla="*/ 195580 h 1196340"/>
              <a:gd name="connsiteX38" fmla="*/ 882293 w 1644422"/>
              <a:gd name="connsiteY38" fmla="*/ 187960 h 1196340"/>
              <a:gd name="connsiteX39" fmla="*/ 889913 w 1644422"/>
              <a:gd name="connsiteY39" fmla="*/ 182880 h 1196340"/>
              <a:gd name="connsiteX40" fmla="*/ 907693 w 1644422"/>
              <a:gd name="connsiteY40" fmla="*/ 177800 h 1196340"/>
              <a:gd name="connsiteX41" fmla="*/ 922933 w 1644422"/>
              <a:gd name="connsiteY41" fmla="*/ 172720 h 1196340"/>
              <a:gd name="connsiteX42" fmla="*/ 938173 w 1644422"/>
              <a:gd name="connsiteY42" fmla="*/ 165100 h 1196340"/>
              <a:gd name="connsiteX43" fmla="*/ 945793 w 1644422"/>
              <a:gd name="connsiteY43" fmla="*/ 160020 h 1196340"/>
              <a:gd name="connsiteX44" fmla="*/ 955953 w 1644422"/>
              <a:gd name="connsiteY44" fmla="*/ 154940 h 1196340"/>
              <a:gd name="connsiteX45" fmla="*/ 973733 w 1644422"/>
              <a:gd name="connsiteY45" fmla="*/ 139700 h 1196340"/>
              <a:gd name="connsiteX46" fmla="*/ 988973 w 1644422"/>
              <a:gd name="connsiteY46" fmla="*/ 129540 h 1196340"/>
              <a:gd name="connsiteX47" fmla="*/ 996593 w 1644422"/>
              <a:gd name="connsiteY47" fmla="*/ 124460 h 1196340"/>
              <a:gd name="connsiteX48" fmla="*/ 1011833 w 1644422"/>
              <a:gd name="connsiteY48" fmla="*/ 111760 h 1196340"/>
              <a:gd name="connsiteX49" fmla="*/ 1019453 w 1644422"/>
              <a:gd name="connsiteY49" fmla="*/ 104140 h 1196340"/>
              <a:gd name="connsiteX50" fmla="*/ 1034693 w 1644422"/>
              <a:gd name="connsiteY50" fmla="*/ 93980 h 1196340"/>
              <a:gd name="connsiteX51" fmla="*/ 1042313 w 1644422"/>
              <a:gd name="connsiteY51" fmla="*/ 88900 h 1196340"/>
              <a:gd name="connsiteX52" fmla="*/ 1060093 w 1644422"/>
              <a:gd name="connsiteY52" fmla="*/ 71120 h 1196340"/>
              <a:gd name="connsiteX53" fmla="*/ 1075333 w 1644422"/>
              <a:gd name="connsiteY53" fmla="*/ 60960 h 1196340"/>
              <a:gd name="connsiteX54" fmla="*/ 1090573 w 1644422"/>
              <a:gd name="connsiteY54" fmla="*/ 48260 h 1196340"/>
              <a:gd name="connsiteX55" fmla="*/ 1095653 w 1644422"/>
              <a:gd name="connsiteY55" fmla="*/ 40640 h 1196340"/>
              <a:gd name="connsiteX56" fmla="*/ 1110893 w 1644422"/>
              <a:gd name="connsiteY56" fmla="*/ 33020 h 1196340"/>
              <a:gd name="connsiteX57" fmla="*/ 1118513 w 1644422"/>
              <a:gd name="connsiteY57" fmla="*/ 27940 h 1196340"/>
              <a:gd name="connsiteX58" fmla="*/ 1136293 w 1644422"/>
              <a:gd name="connsiteY58" fmla="*/ 22860 h 1196340"/>
              <a:gd name="connsiteX59" fmla="*/ 1151533 w 1644422"/>
              <a:gd name="connsiteY59" fmla="*/ 15240 h 1196340"/>
              <a:gd name="connsiteX60" fmla="*/ 1179473 w 1644422"/>
              <a:gd name="connsiteY60" fmla="*/ 7620 h 1196340"/>
              <a:gd name="connsiteX61" fmla="*/ 1189633 w 1644422"/>
              <a:gd name="connsiteY61" fmla="*/ 5080 h 1196340"/>
              <a:gd name="connsiteX62" fmla="*/ 1227733 w 1644422"/>
              <a:gd name="connsiteY62" fmla="*/ 0 h 1196340"/>
              <a:gd name="connsiteX63" fmla="*/ 1268373 w 1644422"/>
              <a:gd name="connsiteY63" fmla="*/ 2540 h 1196340"/>
              <a:gd name="connsiteX64" fmla="*/ 1275993 w 1644422"/>
              <a:gd name="connsiteY64" fmla="*/ 7620 h 1196340"/>
              <a:gd name="connsiteX65" fmla="*/ 1293773 w 1644422"/>
              <a:gd name="connsiteY65" fmla="*/ 22860 h 1196340"/>
              <a:gd name="connsiteX66" fmla="*/ 1301393 w 1644422"/>
              <a:gd name="connsiteY66" fmla="*/ 27940 h 1196340"/>
              <a:gd name="connsiteX67" fmla="*/ 1309013 w 1644422"/>
              <a:gd name="connsiteY67" fmla="*/ 35560 h 1196340"/>
              <a:gd name="connsiteX68" fmla="*/ 1324253 w 1644422"/>
              <a:gd name="connsiteY68" fmla="*/ 45720 h 1196340"/>
              <a:gd name="connsiteX69" fmla="*/ 1339493 w 1644422"/>
              <a:gd name="connsiteY69" fmla="*/ 58420 h 1196340"/>
              <a:gd name="connsiteX70" fmla="*/ 1342033 w 1644422"/>
              <a:gd name="connsiteY70" fmla="*/ 66040 h 1196340"/>
              <a:gd name="connsiteX71" fmla="*/ 1354733 w 1644422"/>
              <a:gd name="connsiteY71" fmla="*/ 81280 h 1196340"/>
              <a:gd name="connsiteX72" fmla="*/ 1364893 w 1644422"/>
              <a:gd name="connsiteY72" fmla="*/ 93980 h 1196340"/>
              <a:gd name="connsiteX73" fmla="*/ 1377593 w 1644422"/>
              <a:gd name="connsiteY73" fmla="*/ 104140 h 1196340"/>
              <a:gd name="connsiteX74" fmla="*/ 1428393 w 1644422"/>
              <a:gd name="connsiteY74" fmla="*/ 101600 h 1196340"/>
              <a:gd name="connsiteX75" fmla="*/ 1453793 w 1644422"/>
              <a:gd name="connsiteY75" fmla="*/ 99060 h 1196340"/>
              <a:gd name="connsiteX76" fmla="*/ 1481733 w 1644422"/>
              <a:gd name="connsiteY76" fmla="*/ 101600 h 1196340"/>
              <a:gd name="connsiteX77" fmla="*/ 1496973 w 1644422"/>
              <a:gd name="connsiteY77" fmla="*/ 109220 h 1196340"/>
              <a:gd name="connsiteX78" fmla="*/ 1504593 w 1644422"/>
              <a:gd name="connsiteY78" fmla="*/ 111760 h 1196340"/>
              <a:gd name="connsiteX79" fmla="*/ 1514753 w 1644422"/>
              <a:gd name="connsiteY79" fmla="*/ 121920 h 1196340"/>
              <a:gd name="connsiteX80" fmla="*/ 1522373 w 1644422"/>
              <a:gd name="connsiteY80" fmla="*/ 127000 h 1196340"/>
              <a:gd name="connsiteX81" fmla="*/ 1527453 w 1644422"/>
              <a:gd name="connsiteY81" fmla="*/ 134620 h 1196340"/>
              <a:gd name="connsiteX82" fmla="*/ 1535073 w 1644422"/>
              <a:gd name="connsiteY82" fmla="*/ 142240 h 1196340"/>
              <a:gd name="connsiteX83" fmla="*/ 1540153 w 1644422"/>
              <a:gd name="connsiteY83" fmla="*/ 149860 h 1196340"/>
              <a:gd name="connsiteX84" fmla="*/ 1547773 w 1644422"/>
              <a:gd name="connsiteY84" fmla="*/ 154940 h 1196340"/>
              <a:gd name="connsiteX85" fmla="*/ 1555393 w 1644422"/>
              <a:gd name="connsiteY85" fmla="*/ 162560 h 1196340"/>
              <a:gd name="connsiteX86" fmla="*/ 1570633 w 1644422"/>
              <a:gd name="connsiteY86" fmla="*/ 172720 h 1196340"/>
              <a:gd name="connsiteX87" fmla="*/ 1583333 w 1644422"/>
              <a:gd name="connsiteY87" fmla="*/ 182880 h 1196340"/>
              <a:gd name="connsiteX88" fmla="*/ 1590953 w 1644422"/>
              <a:gd name="connsiteY88" fmla="*/ 190500 h 1196340"/>
              <a:gd name="connsiteX89" fmla="*/ 1598573 w 1644422"/>
              <a:gd name="connsiteY89" fmla="*/ 195580 h 1196340"/>
              <a:gd name="connsiteX90" fmla="*/ 1613813 w 1644422"/>
              <a:gd name="connsiteY90" fmla="*/ 210820 h 1196340"/>
              <a:gd name="connsiteX91" fmla="*/ 1629053 w 1644422"/>
              <a:gd name="connsiteY91" fmla="*/ 220980 h 1196340"/>
              <a:gd name="connsiteX92" fmla="*/ 1636673 w 1644422"/>
              <a:gd name="connsiteY92" fmla="*/ 226060 h 1196340"/>
              <a:gd name="connsiteX93" fmla="*/ 1639213 w 1644422"/>
              <a:gd name="connsiteY93" fmla="*/ 233680 h 1196340"/>
              <a:gd name="connsiteX94" fmla="*/ 1644293 w 1644422"/>
              <a:gd name="connsiteY94" fmla="*/ 241300 h 1196340"/>
              <a:gd name="connsiteX95" fmla="*/ 1639213 w 1644422"/>
              <a:gd name="connsiteY95" fmla="*/ 287020 h 1196340"/>
              <a:gd name="connsiteX96" fmla="*/ 1634133 w 1644422"/>
              <a:gd name="connsiteY96" fmla="*/ 294640 h 1196340"/>
              <a:gd name="connsiteX97" fmla="*/ 1618893 w 1644422"/>
              <a:gd name="connsiteY97" fmla="*/ 304800 h 1196340"/>
              <a:gd name="connsiteX98" fmla="*/ 1611273 w 1644422"/>
              <a:gd name="connsiteY98" fmla="*/ 312420 h 1196340"/>
              <a:gd name="connsiteX99" fmla="*/ 1596033 w 1644422"/>
              <a:gd name="connsiteY99" fmla="*/ 322580 h 1196340"/>
              <a:gd name="connsiteX100" fmla="*/ 1588413 w 1644422"/>
              <a:gd name="connsiteY100" fmla="*/ 327660 h 1196340"/>
              <a:gd name="connsiteX101" fmla="*/ 1575713 w 1644422"/>
              <a:gd name="connsiteY101" fmla="*/ 342900 h 1196340"/>
              <a:gd name="connsiteX102" fmla="*/ 1570633 w 1644422"/>
              <a:gd name="connsiteY102" fmla="*/ 350520 h 1196340"/>
              <a:gd name="connsiteX103" fmla="*/ 1555393 w 1644422"/>
              <a:gd name="connsiteY103" fmla="*/ 360680 h 1196340"/>
              <a:gd name="connsiteX104" fmla="*/ 1532533 w 1644422"/>
              <a:gd name="connsiteY104" fmla="*/ 375920 h 1196340"/>
              <a:gd name="connsiteX105" fmla="*/ 1524913 w 1644422"/>
              <a:gd name="connsiteY105" fmla="*/ 381000 h 1196340"/>
              <a:gd name="connsiteX106" fmla="*/ 1517293 w 1644422"/>
              <a:gd name="connsiteY106" fmla="*/ 388620 h 1196340"/>
              <a:gd name="connsiteX107" fmla="*/ 1509673 w 1644422"/>
              <a:gd name="connsiteY107" fmla="*/ 393700 h 1196340"/>
              <a:gd name="connsiteX108" fmla="*/ 1494433 w 1644422"/>
              <a:gd name="connsiteY108" fmla="*/ 408940 h 1196340"/>
              <a:gd name="connsiteX109" fmla="*/ 1486813 w 1644422"/>
              <a:gd name="connsiteY109" fmla="*/ 416560 h 1196340"/>
              <a:gd name="connsiteX110" fmla="*/ 1474113 w 1644422"/>
              <a:gd name="connsiteY110" fmla="*/ 434340 h 1196340"/>
              <a:gd name="connsiteX111" fmla="*/ 1463953 w 1644422"/>
              <a:gd name="connsiteY111" fmla="*/ 449580 h 1196340"/>
              <a:gd name="connsiteX112" fmla="*/ 1458873 w 1644422"/>
              <a:gd name="connsiteY112" fmla="*/ 457200 h 1196340"/>
              <a:gd name="connsiteX113" fmla="*/ 1451253 w 1644422"/>
              <a:gd name="connsiteY113" fmla="*/ 464820 h 1196340"/>
              <a:gd name="connsiteX114" fmla="*/ 1443633 w 1644422"/>
              <a:gd name="connsiteY114" fmla="*/ 480060 h 1196340"/>
              <a:gd name="connsiteX115" fmla="*/ 1436013 w 1644422"/>
              <a:gd name="connsiteY115" fmla="*/ 487680 h 1196340"/>
              <a:gd name="connsiteX116" fmla="*/ 1425853 w 1644422"/>
              <a:gd name="connsiteY116" fmla="*/ 502920 h 1196340"/>
              <a:gd name="connsiteX117" fmla="*/ 1420773 w 1644422"/>
              <a:gd name="connsiteY117" fmla="*/ 510540 h 1196340"/>
              <a:gd name="connsiteX118" fmla="*/ 1413153 w 1644422"/>
              <a:gd name="connsiteY118" fmla="*/ 525780 h 1196340"/>
              <a:gd name="connsiteX119" fmla="*/ 1410613 w 1644422"/>
              <a:gd name="connsiteY119" fmla="*/ 533400 h 1196340"/>
              <a:gd name="connsiteX120" fmla="*/ 1405533 w 1644422"/>
              <a:gd name="connsiteY120" fmla="*/ 543560 h 1196340"/>
              <a:gd name="connsiteX121" fmla="*/ 1400453 w 1644422"/>
              <a:gd name="connsiteY121" fmla="*/ 551180 h 1196340"/>
              <a:gd name="connsiteX122" fmla="*/ 1395373 w 1644422"/>
              <a:gd name="connsiteY122" fmla="*/ 566420 h 1196340"/>
              <a:gd name="connsiteX123" fmla="*/ 1390293 w 1644422"/>
              <a:gd name="connsiteY123" fmla="*/ 576580 h 1196340"/>
              <a:gd name="connsiteX124" fmla="*/ 1387753 w 1644422"/>
              <a:gd name="connsiteY124" fmla="*/ 584200 h 1196340"/>
              <a:gd name="connsiteX125" fmla="*/ 1382673 w 1644422"/>
              <a:gd name="connsiteY125" fmla="*/ 591820 h 1196340"/>
              <a:gd name="connsiteX126" fmla="*/ 1377593 w 1644422"/>
              <a:gd name="connsiteY126" fmla="*/ 612140 h 1196340"/>
              <a:gd name="connsiteX127" fmla="*/ 1375053 w 1644422"/>
              <a:gd name="connsiteY127" fmla="*/ 622300 h 1196340"/>
              <a:gd name="connsiteX128" fmla="*/ 1372513 w 1644422"/>
              <a:gd name="connsiteY128" fmla="*/ 629920 h 1196340"/>
              <a:gd name="connsiteX129" fmla="*/ 1367433 w 1644422"/>
              <a:gd name="connsiteY129" fmla="*/ 642620 h 1196340"/>
              <a:gd name="connsiteX130" fmla="*/ 1364893 w 1644422"/>
              <a:gd name="connsiteY130" fmla="*/ 655320 h 1196340"/>
              <a:gd name="connsiteX131" fmla="*/ 1362353 w 1644422"/>
              <a:gd name="connsiteY131" fmla="*/ 662940 h 1196340"/>
              <a:gd name="connsiteX132" fmla="*/ 1359813 w 1644422"/>
              <a:gd name="connsiteY132" fmla="*/ 678180 h 1196340"/>
              <a:gd name="connsiteX133" fmla="*/ 1354733 w 1644422"/>
              <a:gd name="connsiteY133" fmla="*/ 695960 h 1196340"/>
              <a:gd name="connsiteX134" fmla="*/ 1352193 w 1644422"/>
              <a:gd name="connsiteY134" fmla="*/ 706120 h 1196340"/>
              <a:gd name="connsiteX135" fmla="*/ 1347113 w 1644422"/>
              <a:gd name="connsiteY135" fmla="*/ 721360 h 1196340"/>
              <a:gd name="connsiteX136" fmla="*/ 1344573 w 1644422"/>
              <a:gd name="connsiteY136" fmla="*/ 728980 h 1196340"/>
              <a:gd name="connsiteX137" fmla="*/ 1339493 w 1644422"/>
              <a:gd name="connsiteY137" fmla="*/ 736600 h 1196340"/>
              <a:gd name="connsiteX138" fmla="*/ 1336953 w 1644422"/>
              <a:gd name="connsiteY138" fmla="*/ 744220 h 1196340"/>
              <a:gd name="connsiteX139" fmla="*/ 1329333 w 1644422"/>
              <a:gd name="connsiteY139" fmla="*/ 751840 h 1196340"/>
              <a:gd name="connsiteX140" fmla="*/ 1311553 w 1644422"/>
              <a:gd name="connsiteY140" fmla="*/ 774700 h 1196340"/>
              <a:gd name="connsiteX141" fmla="*/ 1301393 w 1644422"/>
              <a:gd name="connsiteY141" fmla="*/ 789940 h 1196340"/>
              <a:gd name="connsiteX142" fmla="*/ 1291233 w 1644422"/>
              <a:gd name="connsiteY142" fmla="*/ 805180 h 1196340"/>
              <a:gd name="connsiteX143" fmla="*/ 1286153 w 1644422"/>
              <a:gd name="connsiteY143" fmla="*/ 812800 h 1196340"/>
              <a:gd name="connsiteX144" fmla="*/ 1270913 w 1644422"/>
              <a:gd name="connsiteY144" fmla="*/ 828040 h 1196340"/>
              <a:gd name="connsiteX145" fmla="*/ 1263293 w 1644422"/>
              <a:gd name="connsiteY145" fmla="*/ 835660 h 1196340"/>
              <a:gd name="connsiteX146" fmla="*/ 1253133 w 1644422"/>
              <a:gd name="connsiteY146" fmla="*/ 850900 h 1196340"/>
              <a:gd name="connsiteX147" fmla="*/ 1248053 w 1644422"/>
              <a:gd name="connsiteY147" fmla="*/ 858520 h 1196340"/>
              <a:gd name="connsiteX148" fmla="*/ 1237893 w 1644422"/>
              <a:gd name="connsiteY148" fmla="*/ 889000 h 1196340"/>
              <a:gd name="connsiteX149" fmla="*/ 1235353 w 1644422"/>
              <a:gd name="connsiteY149" fmla="*/ 896620 h 1196340"/>
              <a:gd name="connsiteX150" fmla="*/ 1232813 w 1644422"/>
              <a:gd name="connsiteY150" fmla="*/ 904240 h 1196340"/>
              <a:gd name="connsiteX151" fmla="*/ 1230273 w 1644422"/>
              <a:gd name="connsiteY151" fmla="*/ 914400 h 1196340"/>
              <a:gd name="connsiteX152" fmla="*/ 1227733 w 1644422"/>
              <a:gd name="connsiteY152" fmla="*/ 949960 h 1196340"/>
              <a:gd name="connsiteX153" fmla="*/ 1212493 w 1644422"/>
              <a:gd name="connsiteY153" fmla="*/ 957580 h 1196340"/>
              <a:gd name="connsiteX154" fmla="*/ 1187093 w 1644422"/>
              <a:gd name="connsiteY154" fmla="*/ 962660 h 1196340"/>
              <a:gd name="connsiteX155" fmla="*/ 1164233 w 1644422"/>
              <a:gd name="connsiteY155" fmla="*/ 972820 h 1196340"/>
              <a:gd name="connsiteX156" fmla="*/ 1148993 w 1644422"/>
              <a:gd name="connsiteY156" fmla="*/ 988060 h 1196340"/>
              <a:gd name="connsiteX157" fmla="*/ 1143913 w 1644422"/>
              <a:gd name="connsiteY157" fmla="*/ 995680 h 1196340"/>
              <a:gd name="connsiteX158" fmla="*/ 1141373 w 1644422"/>
              <a:gd name="connsiteY158" fmla="*/ 1003300 h 1196340"/>
              <a:gd name="connsiteX159" fmla="*/ 1133753 w 1644422"/>
              <a:gd name="connsiteY159" fmla="*/ 1010920 h 1196340"/>
              <a:gd name="connsiteX160" fmla="*/ 1115973 w 1644422"/>
              <a:gd name="connsiteY160" fmla="*/ 1018540 h 1196340"/>
              <a:gd name="connsiteX161" fmla="*/ 1100733 w 1644422"/>
              <a:gd name="connsiteY161" fmla="*/ 1023620 h 1196340"/>
              <a:gd name="connsiteX162" fmla="*/ 1077873 w 1644422"/>
              <a:gd name="connsiteY162" fmla="*/ 1028700 h 1196340"/>
              <a:gd name="connsiteX163" fmla="*/ 1047393 w 1644422"/>
              <a:gd name="connsiteY163" fmla="*/ 1033780 h 1196340"/>
              <a:gd name="connsiteX164" fmla="*/ 1021993 w 1644422"/>
              <a:gd name="connsiteY164" fmla="*/ 1041400 h 1196340"/>
              <a:gd name="connsiteX165" fmla="*/ 1004213 w 1644422"/>
              <a:gd name="connsiteY165" fmla="*/ 1043940 h 1196340"/>
              <a:gd name="connsiteX166" fmla="*/ 986433 w 1644422"/>
              <a:gd name="connsiteY166" fmla="*/ 1049020 h 1196340"/>
              <a:gd name="connsiteX167" fmla="*/ 966113 w 1644422"/>
              <a:gd name="connsiteY167" fmla="*/ 1054100 h 1196340"/>
              <a:gd name="connsiteX168" fmla="*/ 955953 w 1644422"/>
              <a:gd name="connsiteY168" fmla="*/ 1056640 h 1196340"/>
              <a:gd name="connsiteX169" fmla="*/ 940713 w 1644422"/>
              <a:gd name="connsiteY169" fmla="*/ 1061720 h 1196340"/>
              <a:gd name="connsiteX170" fmla="*/ 930553 w 1644422"/>
              <a:gd name="connsiteY170" fmla="*/ 1064260 h 1196340"/>
              <a:gd name="connsiteX171" fmla="*/ 915313 w 1644422"/>
              <a:gd name="connsiteY171" fmla="*/ 1069340 h 1196340"/>
              <a:gd name="connsiteX172" fmla="*/ 887373 w 1644422"/>
              <a:gd name="connsiteY172" fmla="*/ 1066800 h 1196340"/>
              <a:gd name="connsiteX173" fmla="*/ 879753 w 1644422"/>
              <a:gd name="connsiteY173" fmla="*/ 1064260 h 1196340"/>
              <a:gd name="connsiteX174" fmla="*/ 869593 w 1644422"/>
              <a:gd name="connsiteY174" fmla="*/ 1061720 h 1196340"/>
              <a:gd name="connsiteX175" fmla="*/ 854353 w 1644422"/>
              <a:gd name="connsiteY175" fmla="*/ 1056640 h 1196340"/>
              <a:gd name="connsiteX176" fmla="*/ 839113 w 1644422"/>
              <a:gd name="connsiteY176" fmla="*/ 1046480 h 1196340"/>
              <a:gd name="connsiteX177" fmla="*/ 823873 w 1644422"/>
              <a:gd name="connsiteY177" fmla="*/ 1033780 h 1196340"/>
              <a:gd name="connsiteX178" fmla="*/ 816253 w 1644422"/>
              <a:gd name="connsiteY178" fmla="*/ 1031240 h 1196340"/>
              <a:gd name="connsiteX179" fmla="*/ 778153 w 1644422"/>
              <a:gd name="connsiteY179" fmla="*/ 1038860 h 1196340"/>
              <a:gd name="connsiteX180" fmla="*/ 755293 w 1644422"/>
              <a:gd name="connsiteY180" fmla="*/ 1054100 h 1196340"/>
              <a:gd name="connsiteX181" fmla="*/ 747673 w 1644422"/>
              <a:gd name="connsiteY181" fmla="*/ 1059180 h 1196340"/>
              <a:gd name="connsiteX182" fmla="*/ 727353 w 1644422"/>
              <a:gd name="connsiteY182" fmla="*/ 1069340 h 1196340"/>
              <a:gd name="connsiteX183" fmla="*/ 712113 w 1644422"/>
              <a:gd name="connsiteY183" fmla="*/ 1079500 h 1196340"/>
              <a:gd name="connsiteX184" fmla="*/ 704493 w 1644422"/>
              <a:gd name="connsiteY184" fmla="*/ 1084580 h 1196340"/>
              <a:gd name="connsiteX185" fmla="*/ 679093 w 1644422"/>
              <a:gd name="connsiteY185" fmla="*/ 1094740 h 1196340"/>
              <a:gd name="connsiteX186" fmla="*/ 663853 w 1644422"/>
              <a:gd name="connsiteY186" fmla="*/ 1104900 h 1196340"/>
              <a:gd name="connsiteX187" fmla="*/ 653693 w 1644422"/>
              <a:gd name="connsiteY187" fmla="*/ 1109980 h 1196340"/>
              <a:gd name="connsiteX188" fmla="*/ 646073 w 1644422"/>
              <a:gd name="connsiteY188" fmla="*/ 1112520 h 1196340"/>
              <a:gd name="connsiteX189" fmla="*/ 620673 w 1644422"/>
              <a:gd name="connsiteY189" fmla="*/ 1125220 h 1196340"/>
              <a:gd name="connsiteX190" fmla="*/ 613053 w 1644422"/>
              <a:gd name="connsiteY190" fmla="*/ 1130300 h 1196340"/>
              <a:gd name="connsiteX191" fmla="*/ 607973 w 1644422"/>
              <a:gd name="connsiteY191" fmla="*/ 1137920 h 1196340"/>
              <a:gd name="connsiteX192" fmla="*/ 590193 w 1644422"/>
              <a:gd name="connsiteY192" fmla="*/ 1163320 h 1196340"/>
              <a:gd name="connsiteX193" fmla="*/ 585113 w 1644422"/>
              <a:gd name="connsiteY193" fmla="*/ 1170940 h 1196340"/>
              <a:gd name="connsiteX194" fmla="*/ 582573 w 1644422"/>
              <a:gd name="connsiteY194" fmla="*/ 1178560 h 1196340"/>
              <a:gd name="connsiteX195" fmla="*/ 574953 w 1644422"/>
              <a:gd name="connsiteY195" fmla="*/ 1186180 h 1196340"/>
              <a:gd name="connsiteX196" fmla="*/ 557173 w 1644422"/>
              <a:gd name="connsiteY196" fmla="*/ 1196340 h 1196340"/>
              <a:gd name="connsiteX197" fmla="*/ 501293 w 1644422"/>
              <a:gd name="connsiteY197" fmla="*/ 1193800 h 1196340"/>
              <a:gd name="connsiteX198" fmla="*/ 496213 w 1644422"/>
              <a:gd name="connsiteY198" fmla="*/ 1186180 h 1196340"/>
              <a:gd name="connsiteX199" fmla="*/ 488593 w 1644422"/>
              <a:gd name="connsiteY199" fmla="*/ 1178560 h 1196340"/>
              <a:gd name="connsiteX200" fmla="*/ 483513 w 1644422"/>
              <a:gd name="connsiteY200" fmla="*/ 1170940 h 1196340"/>
              <a:gd name="connsiteX201" fmla="*/ 468273 w 1644422"/>
              <a:gd name="connsiteY201" fmla="*/ 1158240 h 1196340"/>
              <a:gd name="connsiteX202" fmla="*/ 458113 w 1644422"/>
              <a:gd name="connsiteY202" fmla="*/ 1155700 h 1196340"/>
              <a:gd name="connsiteX203" fmla="*/ 450493 w 1644422"/>
              <a:gd name="connsiteY203" fmla="*/ 1150620 h 1196340"/>
              <a:gd name="connsiteX204" fmla="*/ 333653 w 1644422"/>
              <a:gd name="connsiteY204" fmla="*/ 1148080 h 1196340"/>
              <a:gd name="connsiteX205" fmla="*/ 326033 w 1644422"/>
              <a:gd name="connsiteY205" fmla="*/ 1145540 h 1196340"/>
              <a:gd name="connsiteX206" fmla="*/ 310793 w 1644422"/>
              <a:gd name="connsiteY206" fmla="*/ 1132840 h 1196340"/>
              <a:gd name="connsiteX207" fmla="*/ 303173 w 1644422"/>
              <a:gd name="connsiteY207" fmla="*/ 1117600 h 1196340"/>
              <a:gd name="connsiteX208" fmla="*/ 300633 w 1644422"/>
              <a:gd name="connsiteY208" fmla="*/ 1107440 h 1196340"/>
              <a:gd name="connsiteX209" fmla="*/ 293013 w 1644422"/>
              <a:gd name="connsiteY209" fmla="*/ 1099820 h 1196340"/>
              <a:gd name="connsiteX210" fmla="*/ 287933 w 1644422"/>
              <a:gd name="connsiteY210" fmla="*/ 1092200 h 1196340"/>
              <a:gd name="connsiteX211" fmla="*/ 280313 w 1644422"/>
              <a:gd name="connsiteY211" fmla="*/ 1082040 h 1196340"/>
              <a:gd name="connsiteX212" fmla="*/ 272693 w 1644422"/>
              <a:gd name="connsiteY212" fmla="*/ 1074420 h 1196340"/>
              <a:gd name="connsiteX213" fmla="*/ 262533 w 1644422"/>
              <a:gd name="connsiteY213" fmla="*/ 1059180 h 1196340"/>
              <a:gd name="connsiteX214" fmla="*/ 247293 w 1644422"/>
              <a:gd name="connsiteY214" fmla="*/ 1043940 h 1196340"/>
              <a:gd name="connsiteX215" fmla="*/ 234593 w 1644422"/>
              <a:gd name="connsiteY215" fmla="*/ 1031240 h 1196340"/>
              <a:gd name="connsiteX216" fmla="*/ 219353 w 1644422"/>
              <a:gd name="connsiteY216" fmla="*/ 1026160 h 1196340"/>
              <a:gd name="connsiteX217" fmla="*/ 211733 w 1644422"/>
              <a:gd name="connsiteY217" fmla="*/ 1023620 h 1196340"/>
              <a:gd name="connsiteX218" fmla="*/ 204113 w 1644422"/>
              <a:gd name="connsiteY218" fmla="*/ 1018540 h 1196340"/>
              <a:gd name="connsiteX219" fmla="*/ 193953 w 1644422"/>
              <a:gd name="connsiteY219" fmla="*/ 1016000 h 1196340"/>
              <a:gd name="connsiteX220" fmla="*/ 183793 w 1644422"/>
              <a:gd name="connsiteY220" fmla="*/ 1010920 h 1196340"/>
              <a:gd name="connsiteX221" fmla="*/ 176173 w 1644422"/>
              <a:gd name="connsiteY221" fmla="*/ 1008380 h 1196340"/>
              <a:gd name="connsiteX222" fmla="*/ 160933 w 1644422"/>
              <a:gd name="connsiteY222" fmla="*/ 995680 h 1196340"/>
              <a:gd name="connsiteX223" fmla="*/ 150773 w 1644422"/>
              <a:gd name="connsiteY223" fmla="*/ 988060 h 1196340"/>
              <a:gd name="connsiteX224" fmla="*/ 143153 w 1644422"/>
              <a:gd name="connsiteY224" fmla="*/ 982980 h 1196340"/>
              <a:gd name="connsiteX225" fmla="*/ 135533 w 1644422"/>
              <a:gd name="connsiteY225" fmla="*/ 975360 h 1196340"/>
              <a:gd name="connsiteX226" fmla="*/ 125373 w 1644422"/>
              <a:gd name="connsiteY226" fmla="*/ 972820 h 1196340"/>
              <a:gd name="connsiteX227" fmla="*/ 105053 w 1644422"/>
              <a:gd name="connsiteY227" fmla="*/ 967740 h 1196340"/>
              <a:gd name="connsiteX228" fmla="*/ 94893 w 1644422"/>
              <a:gd name="connsiteY228" fmla="*/ 965200 h 1196340"/>
              <a:gd name="connsiteX229" fmla="*/ 84733 w 1644422"/>
              <a:gd name="connsiteY229" fmla="*/ 960120 h 1196340"/>
              <a:gd name="connsiteX230" fmla="*/ 77113 w 1644422"/>
              <a:gd name="connsiteY230" fmla="*/ 955040 h 1196340"/>
              <a:gd name="connsiteX231" fmla="*/ 66953 w 1644422"/>
              <a:gd name="connsiteY231" fmla="*/ 952500 h 1196340"/>
              <a:gd name="connsiteX232" fmla="*/ 51713 w 1644422"/>
              <a:gd name="connsiteY232" fmla="*/ 942340 h 1196340"/>
              <a:gd name="connsiteX233" fmla="*/ 44093 w 1644422"/>
              <a:gd name="connsiteY233" fmla="*/ 937260 h 1196340"/>
              <a:gd name="connsiteX234" fmla="*/ 36473 w 1644422"/>
              <a:gd name="connsiteY234" fmla="*/ 934720 h 1196340"/>
              <a:gd name="connsiteX235" fmla="*/ 21233 w 1644422"/>
              <a:gd name="connsiteY235" fmla="*/ 916940 h 1196340"/>
              <a:gd name="connsiteX236" fmla="*/ 16153 w 1644422"/>
              <a:gd name="connsiteY236" fmla="*/ 901700 h 1196340"/>
              <a:gd name="connsiteX237" fmla="*/ 13613 w 1644422"/>
              <a:gd name="connsiteY237" fmla="*/ 894080 h 1196340"/>
              <a:gd name="connsiteX238" fmla="*/ 16153 w 1644422"/>
              <a:gd name="connsiteY238" fmla="*/ 878840 h 1196340"/>
              <a:gd name="connsiteX239" fmla="*/ 28853 w 1644422"/>
              <a:gd name="connsiteY239" fmla="*/ 876300 h 1196340"/>
              <a:gd name="connsiteX240" fmla="*/ 89813 w 1644422"/>
              <a:gd name="connsiteY240" fmla="*/ 881380 h 1196340"/>
              <a:gd name="connsiteX241" fmla="*/ 120293 w 1644422"/>
              <a:gd name="connsiteY241" fmla="*/ 871220 h 1196340"/>
              <a:gd name="connsiteX242" fmla="*/ 122833 w 1644422"/>
              <a:gd name="connsiteY242" fmla="*/ 863600 h 1196340"/>
              <a:gd name="connsiteX243" fmla="*/ 120293 w 1644422"/>
              <a:gd name="connsiteY243" fmla="*/ 825500 h 1196340"/>
              <a:gd name="connsiteX244" fmla="*/ 110133 w 1644422"/>
              <a:gd name="connsiteY244" fmla="*/ 810260 h 1196340"/>
              <a:gd name="connsiteX245" fmla="*/ 97433 w 1644422"/>
              <a:gd name="connsiteY245" fmla="*/ 797560 h 1196340"/>
              <a:gd name="connsiteX246" fmla="*/ 72033 w 1644422"/>
              <a:gd name="connsiteY246" fmla="*/ 767080 h 1196340"/>
              <a:gd name="connsiteX247" fmla="*/ 64413 w 1644422"/>
              <a:gd name="connsiteY247" fmla="*/ 762000 h 1196340"/>
              <a:gd name="connsiteX248" fmla="*/ 49173 w 1644422"/>
              <a:gd name="connsiteY248" fmla="*/ 749300 h 1196340"/>
              <a:gd name="connsiteX249" fmla="*/ 28853 w 1644422"/>
              <a:gd name="connsiteY249" fmla="*/ 736600 h 1196340"/>
              <a:gd name="connsiteX250" fmla="*/ 21233 w 1644422"/>
              <a:gd name="connsiteY250" fmla="*/ 731520 h 1196340"/>
              <a:gd name="connsiteX251" fmla="*/ 5993 w 1644422"/>
              <a:gd name="connsiteY251" fmla="*/ 726440 h 1196340"/>
              <a:gd name="connsiteX252" fmla="*/ 913 w 1644422"/>
              <a:gd name="connsiteY252" fmla="*/ 718820 h 1196340"/>
              <a:gd name="connsiteX253" fmla="*/ 11073 w 1644422"/>
              <a:gd name="connsiteY253" fmla="*/ 678180 h 1196340"/>
              <a:gd name="connsiteX254" fmla="*/ 33933 w 1644422"/>
              <a:gd name="connsiteY254" fmla="*/ 670560 h 1196340"/>
              <a:gd name="connsiteX255" fmla="*/ 41553 w 1644422"/>
              <a:gd name="connsiteY255" fmla="*/ 668020 h 1196340"/>
              <a:gd name="connsiteX256" fmla="*/ 46633 w 1644422"/>
              <a:gd name="connsiteY256" fmla="*/ 660400 h 1196340"/>
              <a:gd name="connsiteX257" fmla="*/ 54253 w 1644422"/>
              <a:gd name="connsiteY257" fmla="*/ 655320 h 1196340"/>
              <a:gd name="connsiteX258" fmla="*/ 64413 w 1644422"/>
              <a:gd name="connsiteY258" fmla="*/ 640080 h 1196340"/>
              <a:gd name="connsiteX259" fmla="*/ 69493 w 1644422"/>
              <a:gd name="connsiteY259" fmla="*/ 632460 h 1196340"/>
              <a:gd name="connsiteX260" fmla="*/ 79653 w 1644422"/>
              <a:gd name="connsiteY260" fmla="*/ 609600 h 1196340"/>
              <a:gd name="connsiteX261" fmla="*/ 87273 w 1644422"/>
              <a:gd name="connsiteY261" fmla="*/ 561340 h 1196340"/>
              <a:gd name="connsiteX262" fmla="*/ 89813 w 1644422"/>
              <a:gd name="connsiteY262" fmla="*/ 535940 h 1196340"/>
              <a:gd name="connsiteX263" fmla="*/ 97433 w 1644422"/>
              <a:gd name="connsiteY263" fmla="*/ 515620 h 1196340"/>
              <a:gd name="connsiteX264" fmla="*/ 102513 w 1644422"/>
              <a:gd name="connsiteY264" fmla="*/ 500380 h 1196340"/>
              <a:gd name="connsiteX265" fmla="*/ 117753 w 1644422"/>
              <a:gd name="connsiteY265" fmla="*/ 477520 h 1196340"/>
              <a:gd name="connsiteX266" fmla="*/ 122833 w 1644422"/>
              <a:gd name="connsiteY266" fmla="*/ 469900 h 1196340"/>
              <a:gd name="connsiteX267" fmla="*/ 130453 w 1644422"/>
              <a:gd name="connsiteY267" fmla="*/ 462280 h 1196340"/>
              <a:gd name="connsiteX268" fmla="*/ 132993 w 1644422"/>
              <a:gd name="connsiteY268" fmla="*/ 454660 h 1196340"/>
              <a:gd name="connsiteX269" fmla="*/ 140613 w 1644422"/>
              <a:gd name="connsiteY269" fmla="*/ 439420 h 1196340"/>
              <a:gd name="connsiteX270" fmla="*/ 138073 w 1644422"/>
              <a:gd name="connsiteY270" fmla="*/ 426720 h 1196340"/>
              <a:gd name="connsiteX271" fmla="*/ 122833 w 1644422"/>
              <a:gd name="connsiteY271" fmla="*/ 403860 h 1196340"/>
              <a:gd name="connsiteX272" fmla="*/ 117753 w 1644422"/>
              <a:gd name="connsiteY272" fmla="*/ 393700 h 1196340"/>
              <a:gd name="connsiteX273" fmla="*/ 107593 w 1644422"/>
              <a:gd name="connsiteY273" fmla="*/ 383540 h 1196340"/>
              <a:gd name="connsiteX274" fmla="*/ 102513 w 1644422"/>
              <a:gd name="connsiteY274" fmla="*/ 375920 h 1196340"/>
              <a:gd name="connsiteX275" fmla="*/ 99973 w 1644422"/>
              <a:gd name="connsiteY275" fmla="*/ 365760 h 1196340"/>
              <a:gd name="connsiteX276" fmla="*/ 92353 w 1644422"/>
              <a:gd name="connsiteY276" fmla="*/ 358140 h 1196340"/>
              <a:gd name="connsiteX277" fmla="*/ 87273 w 1644422"/>
              <a:gd name="connsiteY277" fmla="*/ 347980 h 1196340"/>
              <a:gd name="connsiteX278" fmla="*/ 82193 w 1644422"/>
              <a:gd name="connsiteY278" fmla="*/ 340360 h 1196340"/>
              <a:gd name="connsiteX279" fmla="*/ 79653 w 1644422"/>
              <a:gd name="connsiteY279" fmla="*/ 332740 h 1196340"/>
              <a:gd name="connsiteX280" fmla="*/ 105053 w 1644422"/>
              <a:gd name="connsiteY280" fmla="*/ 335280 h 1196340"/>
              <a:gd name="connsiteX281" fmla="*/ 122833 w 1644422"/>
              <a:gd name="connsiteY281" fmla="*/ 340360 h 1196340"/>
              <a:gd name="connsiteX282" fmla="*/ 140613 w 1644422"/>
              <a:gd name="connsiteY282" fmla="*/ 347980 h 1196340"/>
              <a:gd name="connsiteX283" fmla="*/ 155853 w 1644422"/>
              <a:gd name="connsiteY283" fmla="*/ 350520 h 1196340"/>
              <a:gd name="connsiteX284" fmla="*/ 181253 w 1644422"/>
              <a:gd name="connsiteY284" fmla="*/ 345440 h 1196340"/>
              <a:gd name="connsiteX285" fmla="*/ 196493 w 1644422"/>
              <a:gd name="connsiteY285" fmla="*/ 335280 h 1196340"/>
              <a:gd name="connsiteX286" fmla="*/ 206653 w 1644422"/>
              <a:gd name="connsiteY286" fmla="*/ 320040 h 1196340"/>
              <a:gd name="connsiteX287" fmla="*/ 214273 w 1644422"/>
              <a:gd name="connsiteY287" fmla="*/ 302260 h 1196340"/>
              <a:gd name="connsiteX288" fmla="*/ 219353 w 1644422"/>
              <a:gd name="connsiteY288" fmla="*/ 284480 h 1196340"/>
              <a:gd name="connsiteX289" fmla="*/ 224433 w 1644422"/>
              <a:gd name="connsiteY289" fmla="*/ 269240 h 1196340"/>
              <a:gd name="connsiteX290" fmla="*/ 229513 w 1644422"/>
              <a:gd name="connsiteY290" fmla="*/ 238760 h 1196340"/>
              <a:gd name="connsiteX291" fmla="*/ 239673 w 1644422"/>
              <a:gd name="connsiteY291" fmla="*/ 215900 h 1196340"/>
              <a:gd name="connsiteX292" fmla="*/ 247293 w 1644422"/>
              <a:gd name="connsiteY292" fmla="*/ 213360 h 1196340"/>
              <a:gd name="connsiteX293" fmla="*/ 252373 w 1644422"/>
              <a:gd name="connsiteY293" fmla="*/ 21336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1644422" h="1196340">
                <a:moveTo>
                  <a:pt x="252373" y="213360"/>
                </a:moveTo>
                <a:cubicBezTo>
                  <a:pt x="255336" y="212937"/>
                  <a:pt x="260756" y="210820"/>
                  <a:pt x="265073" y="210820"/>
                </a:cubicBezTo>
                <a:cubicBezTo>
                  <a:pt x="289271" y="210820"/>
                  <a:pt x="289337" y="212135"/>
                  <a:pt x="308253" y="218440"/>
                </a:cubicBezTo>
                <a:cubicBezTo>
                  <a:pt x="310793" y="219287"/>
                  <a:pt x="313645" y="219495"/>
                  <a:pt x="315873" y="220980"/>
                </a:cubicBezTo>
                <a:cubicBezTo>
                  <a:pt x="325721" y="227545"/>
                  <a:pt x="320597" y="225095"/>
                  <a:pt x="331113" y="228600"/>
                </a:cubicBezTo>
                <a:cubicBezTo>
                  <a:pt x="343726" y="247519"/>
                  <a:pt x="327515" y="224283"/>
                  <a:pt x="343813" y="243840"/>
                </a:cubicBezTo>
                <a:cubicBezTo>
                  <a:pt x="345767" y="246185"/>
                  <a:pt x="346865" y="249178"/>
                  <a:pt x="348893" y="251460"/>
                </a:cubicBezTo>
                <a:cubicBezTo>
                  <a:pt x="353666" y="256830"/>
                  <a:pt x="358386" y="262389"/>
                  <a:pt x="364133" y="266700"/>
                </a:cubicBezTo>
                <a:cubicBezTo>
                  <a:pt x="397337" y="291603"/>
                  <a:pt x="355914" y="260829"/>
                  <a:pt x="381913" y="279400"/>
                </a:cubicBezTo>
                <a:cubicBezTo>
                  <a:pt x="385358" y="281861"/>
                  <a:pt x="388397" y="284920"/>
                  <a:pt x="392073" y="287020"/>
                </a:cubicBezTo>
                <a:cubicBezTo>
                  <a:pt x="394398" y="288348"/>
                  <a:pt x="397298" y="288363"/>
                  <a:pt x="399693" y="289560"/>
                </a:cubicBezTo>
                <a:cubicBezTo>
                  <a:pt x="402423" y="290925"/>
                  <a:pt x="404583" y="293275"/>
                  <a:pt x="407313" y="294640"/>
                </a:cubicBezTo>
                <a:cubicBezTo>
                  <a:pt x="410957" y="296462"/>
                  <a:pt x="421838" y="298906"/>
                  <a:pt x="425093" y="299720"/>
                </a:cubicBezTo>
                <a:cubicBezTo>
                  <a:pt x="437182" y="307780"/>
                  <a:pt x="427962" y="302867"/>
                  <a:pt x="442873" y="307340"/>
                </a:cubicBezTo>
                <a:lnTo>
                  <a:pt x="465733" y="314960"/>
                </a:lnTo>
                <a:cubicBezTo>
                  <a:pt x="468273" y="315807"/>
                  <a:pt x="470687" y="317258"/>
                  <a:pt x="473353" y="317500"/>
                </a:cubicBezTo>
                <a:lnTo>
                  <a:pt x="501293" y="320040"/>
                </a:lnTo>
                <a:cubicBezTo>
                  <a:pt x="527905" y="328911"/>
                  <a:pt x="514973" y="325599"/>
                  <a:pt x="572413" y="320040"/>
                </a:cubicBezTo>
                <a:cubicBezTo>
                  <a:pt x="577743" y="319524"/>
                  <a:pt x="582573" y="316653"/>
                  <a:pt x="587653" y="314960"/>
                </a:cubicBezTo>
                <a:cubicBezTo>
                  <a:pt x="590193" y="314113"/>
                  <a:pt x="593045" y="313905"/>
                  <a:pt x="595273" y="312420"/>
                </a:cubicBezTo>
                <a:cubicBezTo>
                  <a:pt x="597813" y="310727"/>
                  <a:pt x="600035" y="308412"/>
                  <a:pt x="602893" y="307340"/>
                </a:cubicBezTo>
                <a:cubicBezTo>
                  <a:pt x="606935" y="305824"/>
                  <a:pt x="611428" y="305936"/>
                  <a:pt x="615593" y="304800"/>
                </a:cubicBezTo>
                <a:lnTo>
                  <a:pt x="638453" y="297180"/>
                </a:lnTo>
                <a:lnTo>
                  <a:pt x="661313" y="289560"/>
                </a:lnTo>
                <a:cubicBezTo>
                  <a:pt x="663853" y="288713"/>
                  <a:pt x="666538" y="288217"/>
                  <a:pt x="668933" y="287020"/>
                </a:cubicBezTo>
                <a:cubicBezTo>
                  <a:pt x="682215" y="280379"/>
                  <a:pt x="675420" y="282858"/>
                  <a:pt x="689253" y="279400"/>
                </a:cubicBezTo>
                <a:cubicBezTo>
                  <a:pt x="701342" y="271340"/>
                  <a:pt x="692122" y="276253"/>
                  <a:pt x="707033" y="271780"/>
                </a:cubicBezTo>
                <a:cubicBezTo>
                  <a:pt x="737953" y="262504"/>
                  <a:pt x="709015" y="270014"/>
                  <a:pt x="732433" y="264160"/>
                </a:cubicBezTo>
                <a:cubicBezTo>
                  <a:pt x="734973" y="262467"/>
                  <a:pt x="737263" y="260320"/>
                  <a:pt x="740053" y="259080"/>
                </a:cubicBezTo>
                <a:cubicBezTo>
                  <a:pt x="744946" y="256905"/>
                  <a:pt x="750838" y="256970"/>
                  <a:pt x="755293" y="254000"/>
                </a:cubicBezTo>
                <a:cubicBezTo>
                  <a:pt x="766127" y="246777"/>
                  <a:pt x="769758" y="243446"/>
                  <a:pt x="780693" y="238760"/>
                </a:cubicBezTo>
                <a:cubicBezTo>
                  <a:pt x="783154" y="237705"/>
                  <a:pt x="785918" y="237417"/>
                  <a:pt x="788313" y="236220"/>
                </a:cubicBezTo>
                <a:cubicBezTo>
                  <a:pt x="791043" y="234855"/>
                  <a:pt x="793127" y="232343"/>
                  <a:pt x="795933" y="231140"/>
                </a:cubicBezTo>
                <a:cubicBezTo>
                  <a:pt x="799142" y="229765"/>
                  <a:pt x="802736" y="229559"/>
                  <a:pt x="806093" y="228600"/>
                </a:cubicBezTo>
                <a:cubicBezTo>
                  <a:pt x="808667" y="227864"/>
                  <a:pt x="811252" y="227115"/>
                  <a:pt x="813713" y="226060"/>
                </a:cubicBezTo>
                <a:cubicBezTo>
                  <a:pt x="840325" y="214655"/>
                  <a:pt x="802999" y="228877"/>
                  <a:pt x="839113" y="210820"/>
                </a:cubicBezTo>
                <a:cubicBezTo>
                  <a:pt x="842500" y="209127"/>
                  <a:pt x="846026" y="207688"/>
                  <a:pt x="849273" y="205740"/>
                </a:cubicBezTo>
                <a:cubicBezTo>
                  <a:pt x="854508" y="202599"/>
                  <a:pt x="858721" y="197511"/>
                  <a:pt x="864513" y="195580"/>
                </a:cubicBezTo>
                <a:cubicBezTo>
                  <a:pt x="873062" y="192730"/>
                  <a:pt x="873505" y="192982"/>
                  <a:pt x="882293" y="187960"/>
                </a:cubicBezTo>
                <a:cubicBezTo>
                  <a:pt x="884943" y="186445"/>
                  <a:pt x="887183" y="184245"/>
                  <a:pt x="889913" y="182880"/>
                </a:cubicBezTo>
                <a:cubicBezTo>
                  <a:pt x="894181" y="180746"/>
                  <a:pt x="903624" y="179021"/>
                  <a:pt x="907693" y="177800"/>
                </a:cubicBezTo>
                <a:cubicBezTo>
                  <a:pt x="912822" y="176261"/>
                  <a:pt x="918478" y="175690"/>
                  <a:pt x="922933" y="172720"/>
                </a:cubicBezTo>
                <a:cubicBezTo>
                  <a:pt x="944771" y="158161"/>
                  <a:pt x="917141" y="175616"/>
                  <a:pt x="938173" y="165100"/>
                </a:cubicBezTo>
                <a:cubicBezTo>
                  <a:pt x="940903" y="163735"/>
                  <a:pt x="943143" y="161535"/>
                  <a:pt x="945793" y="160020"/>
                </a:cubicBezTo>
                <a:cubicBezTo>
                  <a:pt x="949081" y="158141"/>
                  <a:pt x="952742" y="156947"/>
                  <a:pt x="955953" y="154940"/>
                </a:cubicBezTo>
                <a:cubicBezTo>
                  <a:pt x="976516" y="142088"/>
                  <a:pt x="956731" y="152924"/>
                  <a:pt x="973733" y="139700"/>
                </a:cubicBezTo>
                <a:cubicBezTo>
                  <a:pt x="978552" y="135952"/>
                  <a:pt x="983893" y="132927"/>
                  <a:pt x="988973" y="129540"/>
                </a:cubicBezTo>
                <a:cubicBezTo>
                  <a:pt x="991513" y="127847"/>
                  <a:pt x="994434" y="126619"/>
                  <a:pt x="996593" y="124460"/>
                </a:cubicBezTo>
                <a:cubicBezTo>
                  <a:pt x="1018855" y="102198"/>
                  <a:pt x="990615" y="129441"/>
                  <a:pt x="1011833" y="111760"/>
                </a:cubicBezTo>
                <a:cubicBezTo>
                  <a:pt x="1014593" y="109460"/>
                  <a:pt x="1016618" y="106345"/>
                  <a:pt x="1019453" y="104140"/>
                </a:cubicBezTo>
                <a:cubicBezTo>
                  <a:pt x="1024272" y="100392"/>
                  <a:pt x="1029613" y="97367"/>
                  <a:pt x="1034693" y="93980"/>
                </a:cubicBezTo>
                <a:cubicBezTo>
                  <a:pt x="1037233" y="92287"/>
                  <a:pt x="1040154" y="91059"/>
                  <a:pt x="1042313" y="88900"/>
                </a:cubicBezTo>
                <a:cubicBezTo>
                  <a:pt x="1048240" y="82973"/>
                  <a:pt x="1053119" y="75769"/>
                  <a:pt x="1060093" y="71120"/>
                </a:cubicBezTo>
                <a:cubicBezTo>
                  <a:pt x="1065173" y="67733"/>
                  <a:pt x="1071016" y="65277"/>
                  <a:pt x="1075333" y="60960"/>
                </a:cubicBezTo>
                <a:cubicBezTo>
                  <a:pt x="1085112" y="51181"/>
                  <a:pt x="1079964" y="55333"/>
                  <a:pt x="1090573" y="48260"/>
                </a:cubicBezTo>
                <a:cubicBezTo>
                  <a:pt x="1092266" y="45720"/>
                  <a:pt x="1093494" y="42799"/>
                  <a:pt x="1095653" y="40640"/>
                </a:cubicBezTo>
                <a:cubicBezTo>
                  <a:pt x="1102932" y="33361"/>
                  <a:pt x="1102630" y="37152"/>
                  <a:pt x="1110893" y="33020"/>
                </a:cubicBezTo>
                <a:cubicBezTo>
                  <a:pt x="1113623" y="31655"/>
                  <a:pt x="1115783" y="29305"/>
                  <a:pt x="1118513" y="27940"/>
                </a:cubicBezTo>
                <a:cubicBezTo>
                  <a:pt x="1125902" y="24246"/>
                  <a:pt x="1128155" y="26115"/>
                  <a:pt x="1136293" y="22860"/>
                </a:cubicBezTo>
                <a:cubicBezTo>
                  <a:pt x="1141566" y="20751"/>
                  <a:pt x="1146343" y="17547"/>
                  <a:pt x="1151533" y="15240"/>
                </a:cubicBezTo>
                <a:cubicBezTo>
                  <a:pt x="1157637" y="12527"/>
                  <a:pt x="1177780" y="8043"/>
                  <a:pt x="1179473" y="7620"/>
                </a:cubicBezTo>
                <a:cubicBezTo>
                  <a:pt x="1182860" y="6773"/>
                  <a:pt x="1186159" y="5427"/>
                  <a:pt x="1189633" y="5080"/>
                </a:cubicBezTo>
                <a:cubicBezTo>
                  <a:pt x="1219329" y="2110"/>
                  <a:pt x="1206689" y="4209"/>
                  <a:pt x="1227733" y="0"/>
                </a:cubicBezTo>
                <a:cubicBezTo>
                  <a:pt x="1241280" y="847"/>
                  <a:pt x="1254966" y="423"/>
                  <a:pt x="1268373" y="2540"/>
                </a:cubicBezTo>
                <a:cubicBezTo>
                  <a:pt x="1271388" y="3016"/>
                  <a:pt x="1273509" y="5846"/>
                  <a:pt x="1275993" y="7620"/>
                </a:cubicBezTo>
                <a:cubicBezTo>
                  <a:pt x="1302628" y="26645"/>
                  <a:pt x="1271619" y="4398"/>
                  <a:pt x="1293773" y="22860"/>
                </a:cubicBezTo>
                <a:cubicBezTo>
                  <a:pt x="1296118" y="24814"/>
                  <a:pt x="1299048" y="25986"/>
                  <a:pt x="1301393" y="27940"/>
                </a:cubicBezTo>
                <a:cubicBezTo>
                  <a:pt x="1304153" y="30240"/>
                  <a:pt x="1306178" y="33355"/>
                  <a:pt x="1309013" y="35560"/>
                </a:cubicBezTo>
                <a:cubicBezTo>
                  <a:pt x="1313832" y="39308"/>
                  <a:pt x="1319936" y="41403"/>
                  <a:pt x="1324253" y="45720"/>
                </a:cubicBezTo>
                <a:cubicBezTo>
                  <a:pt x="1334032" y="55499"/>
                  <a:pt x="1328884" y="51347"/>
                  <a:pt x="1339493" y="58420"/>
                </a:cubicBezTo>
                <a:cubicBezTo>
                  <a:pt x="1340340" y="60960"/>
                  <a:pt x="1340836" y="63645"/>
                  <a:pt x="1342033" y="66040"/>
                </a:cubicBezTo>
                <a:cubicBezTo>
                  <a:pt x="1345569" y="73113"/>
                  <a:pt x="1349116" y="75663"/>
                  <a:pt x="1354733" y="81280"/>
                </a:cubicBezTo>
                <a:cubicBezTo>
                  <a:pt x="1359678" y="96115"/>
                  <a:pt x="1353404" y="82491"/>
                  <a:pt x="1364893" y="93980"/>
                </a:cubicBezTo>
                <a:cubicBezTo>
                  <a:pt x="1376382" y="105469"/>
                  <a:pt x="1362758" y="99195"/>
                  <a:pt x="1377593" y="104140"/>
                </a:cubicBezTo>
                <a:lnTo>
                  <a:pt x="1428393" y="101600"/>
                </a:lnTo>
                <a:cubicBezTo>
                  <a:pt x="1436883" y="101034"/>
                  <a:pt x="1445284" y="99060"/>
                  <a:pt x="1453793" y="99060"/>
                </a:cubicBezTo>
                <a:cubicBezTo>
                  <a:pt x="1463145" y="99060"/>
                  <a:pt x="1472420" y="100753"/>
                  <a:pt x="1481733" y="101600"/>
                </a:cubicBezTo>
                <a:cubicBezTo>
                  <a:pt x="1500886" y="107984"/>
                  <a:pt x="1477278" y="99372"/>
                  <a:pt x="1496973" y="109220"/>
                </a:cubicBezTo>
                <a:cubicBezTo>
                  <a:pt x="1499368" y="110417"/>
                  <a:pt x="1502053" y="110913"/>
                  <a:pt x="1504593" y="111760"/>
                </a:cubicBezTo>
                <a:cubicBezTo>
                  <a:pt x="1507980" y="115147"/>
                  <a:pt x="1511117" y="118803"/>
                  <a:pt x="1514753" y="121920"/>
                </a:cubicBezTo>
                <a:cubicBezTo>
                  <a:pt x="1517071" y="123907"/>
                  <a:pt x="1520214" y="124841"/>
                  <a:pt x="1522373" y="127000"/>
                </a:cubicBezTo>
                <a:cubicBezTo>
                  <a:pt x="1524532" y="129159"/>
                  <a:pt x="1525499" y="132275"/>
                  <a:pt x="1527453" y="134620"/>
                </a:cubicBezTo>
                <a:cubicBezTo>
                  <a:pt x="1529753" y="137380"/>
                  <a:pt x="1532773" y="139480"/>
                  <a:pt x="1535073" y="142240"/>
                </a:cubicBezTo>
                <a:cubicBezTo>
                  <a:pt x="1537027" y="144585"/>
                  <a:pt x="1537994" y="147701"/>
                  <a:pt x="1540153" y="149860"/>
                </a:cubicBezTo>
                <a:cubicBezTo>
                  <a:pt x="1542312" y="152019"/>
                  <a:pt x="1545428" y="152986"/>
                  <a:pt x="1547773" y="154940"/>
                </a:cubicBezTo>
                <a:cubicBezTo>
                  <a:pt x="1550533" y="157240"/>
                  <a:pt x="1552558" y="160355"/>
                  <a:pt x="1555393" y="162560"/>
                </a:cubicBezTo>
                <a:cubicBezTo>
                  <a:pt x="1560212" y="166308"/>
                  <a:pt x="1570633" y="172720"/>
                  <a:pt x="1570633" y="172720"/>
                </a:cubicBezTo>
                <a:cubicBezTo>
                  <a:pt x="1581994" y="189762"/>
                  <a:pt x="1568611" y="173065"/>
                  <a:pt x="1583333" y="182880"/>
                </a:cubicBezTo>
                <a:cubicBezTo>
                  <a:pt x="1586322" y="184873"/>
                  <a:pt x="1588193" y="188200"/>
                  <a:pt x="1590953" y="190500"/>
                </a:cubicBezTo>
                <a:cubicBezTo>
                  <a:pt x="1593298" y="192454"/>
                  <a:pt x="1596291" y="193552"/>
                  <a:pt x="1598573" y="195580"/>
                </a:cubicBezTo>
                <a:cubicBezTo>
                  <a:pt x="1603943" y="200353"/>
                  <a:pt x="1607835" y="206835"/>
                  <a:pt x="1613813" y="210820"/>
                </a:cubicBezTo>
                <a:lnTo>
                  <a:pt x="1629053" y="220980"/>
                </a:lnTo>
                <a:lnTo>
                  <a:pt x="1636673" y="226060"/>
                </a:lnTo>
                <a:cubicBezTo>
                  <a:pt x="1637520" y="228600"/>
                  <a:pt x="1638016" y="231285"/>
                  <a:pt x="1639213" y="233680"/>
                </a:cubicBezTo>
                <a:cubicBezTo>
                  <a:pt x="1640578" y="236410"/>
                  <a:pt x="1644124" y="238252"/>
                  <a:pt x="1644293" y="241300"/>
                </a:cubicBezTo>
                <a:cubicBezTo>
                  <a:pt x="1644499" y="245013"/>
                  <a:pt x="1645163" y="275120"/>
                  <a:pt x="1639213" y="287020"/>
                </a:cubicBezTo>
                <a:cubicBezTo>
                  <a:pt x="1637848" y="289750"/>
                  <a:pt x="1636430" y="292630"/>
                  <a:pt x="1634133" y="294640"/>
                </a:cubicBezTo>
                <a:cubicBezTo>
                  <a:pt x="1629538" y="298660"/>
                  <a:pt x="1623210" y="300483"/>
                  <a:pt x="1618893" y="304800"/>
                </a:cubicBezTo>
                <a:cubicBezTo>
                  <a:pt x="1616353" y="307340"/>
                  <a:pt x="1614108" y="310215"/>
                  <a:pt x="1611273" y="312420"/>
                </a:cubicBezTo>
                <a:cubicBezTo>
                  <a:pt x="1606454" y="316168"/>
                  <a:pt x="1601113" y="319193"/>
                  <a:pt x="1596033" y="322580"/>
                </a:cubicBezTo>
                <a:lnTo>
                  <a:pt x="1588413" y="327660"/>
                </a:lnTo>
                <a:cubicBezTo>
                  <a:pt x="1575800" y="346579"/>
                  <a:pt x="1592011" y="323343"/>
                  <a:pt x="1575713" y="342900"/>
                </a:cubicBezTo>
                <a:cubicBezTo>
                  <a:pt x="1573759" y="345245"/>
                  <a:pt x="1572930" y="348510"/>
                  <a:pt x="1570633" y="350520"/>
                </a:cubicBezTo>
                <a:cubicBezTo>
                  <a:pt x="1566038" y="354540"/>
                  <a:pt x="1560473" y="357293"/>
                  <a:pt x="1555393" y="360680"/>
                </a:cubicBezTo>
                <a:lnTo>
                  <a:pt x="1532533" y="375920"/>
                </a:lnTo>
                <a:cubicBezTo>
                  <a:pt x="1529993" y="377613"/>
                  <a:pt x="1527072" y="378841"/>
                  <a:pt x="1524913" y="381000"/>
                </a:cubicBezTo>
                <a:cubicBezTo>
                  <a:pt x="1522373" y="383540"/>
                  <a:pt x="1520053" y="386320"/>
                  <a:pt x="1517293" y="388620"/>
                </a:cubicBezTo>
                <a:cubicBezTo>
                  <a:pt x="1514948" y="390574"/>
                  <a:pt x="1511955" y="391672"/>
                  <a:pt x="1509673" y="393700"/>
                </a:cubicBezTo>
                <a:cubicBezTo>
                  <a:pt x="1504303" y="398473"/>
                  <a:pt x="1499513" y="403860"/>
                  <a:pt x="1494433" y="408940"/>
                </a:cubicBezTo>
                <a:cubicBezTo>
                  <a:pt x="1491893" y="411480"/>
                  <a:pt x="1488419" y="413347"/>
                  <a:pt x="1486813" y="416560"/>
                </a:cubicBezTo>
                <a:cubicBezTo>
                  <a:pt x="1475785" y="438616"/>
                  <a:pt x="1488529" y="415805"/>
                  <a:pt x="1474113" y="434340"/>
                </a:cubicBezTo>
                <a:cubicBezTo>
                  <a:pt x="1470365" y="439159"/>
                  <a:pt x="1467340" y="444500"/>
                  <a:pt x="1463953" y="449580"/>
                </a:cubicBezTo>
                <a:cubicBezTo>
                  <a:pt x="1462260" y="452120"/>
                  <a:pt x="1461032" y="455041"/>
                  <a:pt x="1458873" y="457200"/>
                </a:cubicBezTo>
                <a:lnTo>
                  <a:pt x="1451253" y="464820"/>
                </a:lnTo>
                <a:cubicBezTo>
                  <a:pt x="1448707" y="472457"/>
                  <a:pt x="1449104" y="473495"/>
                  <a:pt x="1443633" y="480060"/>
                </a:cubicBezTo>
                <a:cubicBezTo>
                  <a:pt x="1441333" y="482820"/>
                  <a:pt x="1438218" y="484845"/>
                  <a:pt x="1436013" y="487680"/>
                </a:cubicBezTo>
                <a:cubicBezTo>
                  <a:pt x="1432265" y="492499"/>
                  <a:pt x="1429240" y="497840"/>
                  <a:pt x="1425853" y="502920"/>
                </a:cubicBezTo>
                <a:cubicBezTo>
                  <a:pt x="1424160" y="505460"/>
                  <a:pt x="1421738" y="507644"/>
                  <a:pt x="1420773" y="510540"/>
                </a:cubicBezTo>
                <a:cubicBezTo>
                  <a:pt x="1414389" y="529693"/>
                  <a:pt x="1423001" y="506085"/>
                  <a:pt x="1413153" y="525780"/>
                </a:cubicBezTo>
                <a:cubicBezTo>
                  <a:pt x="1411956" y="528175"/>
                  <a:pt x="1411668" y="530939"/>
                  <a:pt x="1410613" y="533400"/>
                </a:cubicBezTo>
                <a:cubicBezTo>
                  <a:pt x="1409121" y="536880"/>
                  <a:pt x="1407412" y="540272"/>
                  <a:pt x="1405533" y="543560"/>
                </a:cubicBezTo>
                <a:cubicBezTo>
                  <a:pt x="1404018" y="546210"/>
                  <a:pt x="1401693" y="548390"/>
                  <a:pt x="1400453" y="551180"/>
                </a:cubicBezTo>
                <a:cubicBezTo>
                  <a:pt x="1398278" y="556073"/>
                  <a:pt x="1397768" y="561631"/>
                  <a:pt x="1395373" y="566420"/>
                </a:cubicBezTo>
                <a:cubicBezTo>
                  <a:pt x="1393680" y="569807"/>
                  <a:pt x="1391785" y="573100"/>
                  <a:pt x="1390293" y="576580"/>
                </a:cubicBezTo>
                <a:cubicBezTo>
                  <a:pt x="1389238" y="579041"/>
                  <a:pt x="1388950" y="581805"/>
                  <a:pt x="1387753" y="584200"/>
                </a:cubicBezTo>
                <a:cubicBezTo>
                  <a:pt x="1386388" y="586930"/>
                  <a:pt x="1384366" y="589280"/>
                  <a:pt x="1382673" y="591820"/>
                </a:cubicBezTo>
                <a:lnTo>
                  <a:pt x="1377593" y="612140"/>
                </a:lnTo>
                <a:cubicBezTo>
                  <a:pt x="1376746" y="615527"/>
                  <a:pt x="1376157" y="618988"/>
                  <a:pt x="1375053" y="622300"/>
                </a:cubicBezTo>
                <a:cubicBezTo>
                  <a:pt x="1374206" y="624840"/>
                  <a:pt x="1373453" y="627413"/>
                  <a:pt x="1372513" y="629920"/>
                </a:cubicBezTo>
                <a:cubicBezTo>
                  <a:pt x="1370912" y="634189"/>
                  <a:pt x="1368743" y="638253"/>
                  <a:pt x="1367433" y="642620"/>
                </a:cubicBezTo>
                <a:cubicBezTo>
                  <a:pt x="1366192" y="646755"/>
                  <a:pt x="1365940" y="651132"/>
                  <a:pt x="1364893" y="655320"/>
                </a:cubicBezTo>
                <a:cubicBezTo>
                  <a:pt x="1364244" y="657917"/>
                  <a:pt x="1362934" y="660326"/>
                  <a:pt x="1362353" y="662940"/>
                </a:cubicBezTo>
                <a:cubicBezTo>
                  <a:pt x="1361236" y="667967"/>
                  <a:pt x="1360823" y="673130"/>
                  <a:pt x="1359813" y="678180"/>
                </a:cubicBezTo>
                <a:cubicBezTo>
                  <a:pt x="1357166" y="691414"/>
                  <a:pt x="1357961" y="684663"/>
                  <a:pt x="1354733" y="695960"/>
                </a:cubicBezTo>
                <a:cubicBezTo>
                  <a:pt x="1353774" y="699317"/>
                  <a:pt x="1353196" y="702776"/>
                  <a:pt x="1352193" y="706120"/>
                </a:cubicBezTo>
                <a:cubicBezTo>
                  <a:pt x="1350654" y="711249"/>
                  <a:pt x="1348806" y="716280"/>
                  <a:pt x="1347113" y="721360"/>
                </a:cubicBezTo>
                <a:cubicBezTo>
                  <a:pt x="1346266" y="723900"/>
                  <a:pt x="1346058" y="726752"/>
                  <a:pt x="1344573" y="728980"/>
                </a:cubicBezTo>
                <a:cubicBezTo>
                  <a:pt x="1342880" y="731520"/>
                  <a:pt x="1340858" y="733870"/>
                  <a:pt x="1339493" y="736600"/>
                </a:cubicBezTo>
                <a:cubicBezTo>
                  <a:pt x="1338296" y="738995"/>
                  <a:pt x="1338438" y="741992"/>
                  <a:pt x="1336953" y="744220"/>
                </a:cubicBezTo>
                <a:cubicBezTo>
                  <a:pt x="1334960" y="747209"/>
                  <a:pt x="1331538" y="749005"/>
                  <a:pt x="1329333" y="751840"/>
                </a:cubicBezTo>
                <a:cubicBezTo>
                  <a:pt x="1308066" y="779183"/>
                  <a:pt x="1328853" y="757400"/>
                  <a:pt x="1311553" y="774700"/>
                </a:cubicBezTo>
                <a:cubicBezTo>
                  <a:pt x="1306695" y="789273"/>
                  <a:pt x="1312492" y="775670"/>
                  <a:pt x="1301393" y="789940"/>
                </a:cubicBezTo>
                <a:cubicBezTo>
                  <a:pt x="1297645" y="794759"/>
                  <a:pt x="1294620" y="800100"/>
                  <a:pt x="1291233" y="805180"/>
                </a:cubicBezTo>
                <a:cubicBezTo>
                  <a:pt x="1289540" y="807720"/>
                  <a:pt x="1288312" y="810641"/>
                  <a:pt x="1286153" y="812800"/>
                </a:cubicBezTo>
                <a:lnTo>
                  <a:pt x="1270913" y="828040"/>
                </a:lnTo>
                <a:cubicBezTo>
                  <a:pt x="1268373" y="830580"/>
                  <a:pt x="1265286" y="832671"/>
                  <a:pt x="1263293" y="835660"/>
                </a:cubicBezTo>
                <a:lnTo>
                  <a:pt x="1253133" y="850900"/>
                </a:lnTo>
                <a:cubicBezTo>
                  <a:pt x="1251440" y="853440"/>
                  <a:pt x="1249018" y="855624"/>
                  <a:pt x="1248053" y="858520"/>
                </a:cubicBezTo>
                <a:lnTo>
                  <a:pt x="1237893" y="889000"/>
                </a:lnTo>
                <a:lnTo>
                  <a:pt x="1235353" y="896620"/>
                </a:lnTo>
                <a:cubicBezTo>
                  <a:pt x="1234506" y="899160"/>
                  <a:pt x="1233462" y="901643"/>
                  <a:pt x="1232813" y="904240"/>
                </a:cubicBezTo>
                <a:lnTo>
                  <a:pt x="1230273" y="914400"/>
                </a:lnTo>
                <a:cubicBezTo>
                  <a:pt x="1229426" y="926253"/>
                  <a:pt x="1230615" y="938431"/>
                  <a:pt x="1227733" y="949960"/>
                </a:cubicBezTo>
                <a:cubicBezTo>
                  <a:pt x="1226920" y="953210"/>
                  <a:pt x="1215085" y="956982"/>
                  <a:pt x="1212493" y="957580"/>
                </a:cubicBezTo>
                <a:cubicBezTo>
                  <a:pt x="1204080" y="959522"/>
                  <a:pt x="1195284" y="959930"/>
                  <a:pt x="1187093" y="962660"/>
                </a:cubicBezTo>
                <a:cubicBezTo>
                  <a:pt x="1177430" y="965881"/>
                  <a:pt x="1171478" y="966380"/>
                  <a:pt x="1164233" y="972820"/>
                </a:cubicBezTo>
                <a:cubicBezTo>
                  <a:pt x="1158863" y="977593"/>
                  <a:pt x="1152978" y="982082"/>
                  <a:pt x="1148993" y="988060"/>
                </a:cubicBezTo>
                <a:cubicBezTo>
                  <a:pt x="1147300" y="990600"/>
                  <a:pt x="1145278" y="992950"/>
                  <a:pt x="1143913" y="995680"/>
                </a:cubicBezTo>
                <a:cubicBezTo>
                  <a:pt x="1142716" y="998075"/>
                  <a:pt x="1142858" y="1001072"/>
                  <a:pt x="1141373" y="1003300"/>
                </a:cubicBezTo>
                <a:cubicBezTo>
                  <a:pt x="1139380" y="1006289"/>
                  <a:pt x="1136513" y="1008620"/>
                  <a:pt x="1133753" y="1010920"/>
                </a:cubicBezTo>
                <a:cubicBezTo>
                  <a:pt x="1125442" y="1017846"/>
                  <a:pt x="1126564" y="1015363"/>
                  <a:pt x="1115973" y="1018540"/>
                </a:cubicBezTo>
                <a:cubicBezTo>
                  <a:pt x="1110844" y="1020079"/>
                  <a:pt x="1106015" y="1022740"/>
                  <a:pt x="1100733" y="1023620"/>
                </a:cubicBezTo>
                <a:cubicBezTo>
                  <a:pt x="1058797" y="1030609"/>
                  <a:pt x="1102885" y="1022447"/>
                  <a:pt x="1077873" y="1028700"/>
                </a:cubicBezTo>
                <a:cubicBezTo>
                  <a:pt x="1067969" y="1031176"/>
                  <a:pt x="1057429" y="1032346"/>
                  <a:pt x="1047393" y="1033780"/>
                </a:cubicBezTo>
                <a:cubicBezTo>
                  <a:pt x="1039440" y="1036431"/>
                  <a:pt x="1030438" y="1039865"/>
                  <a:pt x="1021993" y="1041400"/>
                </a:cubicBezTo>
                <a:cubicBezTo>
                  <a:pt x="1016103" y="1042471"/>
                  <a:pt x="1010103" y="1042869"/>
                  <a:pt x="1004213" y="1043940"/>
                </a:cubicBezTo>
                <a:cubicBezTo>
                  <a:pt x="991521" y="1046248"/>
                  <a:pt x="997314" y="1046052"/>
                  <a:pt x="986433" y="1049020"/>
                </a:cubicBezTo>
                <a:cubicBezTo>
                  <a:pt x="979697" y="1050857"/>
                  <a:pt x="972886" y="1052407"/>
                  <a:pt x="966113" y="1054100"/>
                </a:cubicBezTo>
                <a:cubicBezTo>
                  <a:pt x="962726" y="1054947"/>
                  <a:pt x="959265" y="1055536"/>
                  <a:pt x="955953" y="1056640"/>
                </a:cubicBezTo>
                <a:cubicBezTo>
                  <a:pt x="950873" y="1058333"/>
                  <a:pt x="945908" y="1060421"/>
                  <a:pt x="940713" y="1061720"/>
                </a:cubicBezTo>
                <a:cubicBezTo>
                  <a:pt x="937326" y="1062567"/>
                  <a:pt x="933897" y="1063257"/>
                  <a:pt x="930553" y="1064260"/>
                </a:cubicBezTo>
                <a:cubicBezTo>
                  <a:pt x="925424" y="1065799"/>
                  <a:pt x="915313" y="1069340"/>
                  <a:pt x="915313" y="1069340"/>
                </a:cubicBezTo>
                <a:cubicBezTo>
                  <a:pt x="906000" y="1068493"/>
                  <a:pt x="896631" y="1068123"/>
                  <a:pt x="887373" y="1066800"/>
                </a:cubicBezTo>
                <a:cubicBezTo>
                  <a:pt x="884723" y="1066421"/>
                  <a:pt x="882327" y="1064996"/>
                  <a:pt x="879753" y="1064260"/>
                </a:cubicBezTo>
                <a:cubicBezTo>
                  <a:pt x="876396" y="1063301"/>
                  <a:pt x="872937" y="1062723"/>
                  <a:pt x="869593" y="1061720"/>
                </a:cubicBezTo>
                <a:cubicBezTo>
                  <a:pt x="864464" y="1060181"/>
                  <a:pt x="858808" y="1059610"/>
                  <a:pt x="854353" y="1056640"/>
                </a:cubicBezTo>
                <a:cubicBezTo>
                  <a:pt x="849273" y="1053253"/>
                  <a:pt x="843430" y="1050797"/>
                  <a:pt x="839113" y="1046480"/>
                </a:cubicBezTo>
                <a:cubicBezTo>
                  <a:pt x="833496" y="1040863"/>
                  <a:pt x="830946" y="1037316"/>
                  <a:pt x="823873" y="1033780"/>
                </a:cubicBezTo>
                <a:cubicBezTo>
                  <a:pt x="821478" y="1032583"/>
                  <a:pt x="818793" y="1032087"/>
                  <a:pt x="816253" y="1031240"/>
                </a:cubicBezTo>
                <a:cubicBezTo>
                  <a:pt x="807412" y="1032222"/>
                  <a:pt x="787158" y="1032856"/>
                  <a:pt x="778153" y="1038860"/>
                </a:cubicBezTo>
                <a:lnTo>
                  <a:pt x="755293" y="1054100"/>
                </a:lnTo>
                <a:cubicBezTo>
                  <a:pt x="752753" y="1055793"/>
                  <a:pt x="750403" y="1057815"/>
                  <a:pt x="747673" y="1059180"/>
                </a:cubicBezTo>
                <a:cubicBezTo>
                  <a:pt x="740900" y="1062567"/>
                  <a:pt x="733654" y="1065139"/>
                  <a:pt x="727353" y="1069340"/>
                </a:cubicBezTo>
                <a:lnTo>
                  <a:pt x="712113" y="1079500"/>
                </a:lnTo>
                <a:cubicBezTo>
                  <a:pt x="709573" y="1081193"/>
                  <a:pt x="707389" y="1083615"/>
                  <a:pt x="704493" y="1084580"/>
                </a:cubicBezTo>
                <a:cubicBezTo>
                  <a:pt x="693589" y="1088215"/>
                  <a:pt x="688436" y="1089134"/>
                  <a:pt x="679093" y="1094740"/>
                </a:cubicBezTo>
                <a:cubicBezTo>
                  <a:pt x="673858" y="1097881"/>
                  <a:pt x="669314" y="1102170"/>
                  <a:pt x="663853" y="1104900"/>
                </a:cubicBezTo>
                <a:cubicBezTo>
                  <a:pt x="660466" y="1106593"/>
                  <a:pt x="657173" y="1108488"/>
                  <a:pt x="653693" y="1109980"/>
                </a:cubicBezTo>
                <a:cubicBezTo>
                  <a:pt x="651232" y="1111035"/>
                  <a:pt x="648413" y="1111220"/>
                  <a:pt x="646073" y="1112520"/>
                </a:cubicBezTo>
                <a:cubicBezTo>
                  <a:pt x="621330" y="1126266"/>
                  <a:pt x="640529" y="1120256"/>
                  <a:pt x="620673" y="1125220"/>
                </a:cubicBezTo>
                <a:cubicBezTo>
                  <a:pt x="618133" y="1126913"/>
                  <a:pt x="615212" y="1128141"/>
                  <a:pt x="613053" y="1130300"/>
                </a:cubicBezTo>
                <a:cubicBezTo>
                  <a:pt x="610894" y="1132459"/>
                  <a:pt x="609747" y="1135436"/>
                  <a:pt x="607973" y="1137920"/>
                </a:cubicBezTo>
                <a:cubicBezTo>
                  <a:pt x="589168" y="1164248"/>
                  <a:pt x="613550" y="1128285"/>
                  <a:pt x="590193" y="1163320"/>
                </a:cubicBezTo>
                <a:cubicBezTo>
                  <a:pt x="588500" y="1165860"/>
                  <a:pt x="586078" y="1168044"/>
                  <a:pt x="585113" y="1170940"/>
                </a:cubicBezTo>
                <a:cubicBezTo>
                  <a:pt x="584266" y="1173480"/>
                  <a:pt x="584058" y="1176332"/>
                  <a:pt x="582573" y="1178560"/>
                </a:cubicBezTo>
                <a:cubicBezTo>
                  <a:pt x="580580" y="1181549"/>
                  <a:pt x="577713" y="1183880"/>
                  <a:pt x="574953" y="1186180"/>
                </a:cubicBezTo>
                <a:cubicBezTo>
                  <a:pt x="569568" y="1190668"/>
                  <a:pt x="563384" y="1193235"/>
                  <a:pt x="557173" y="1196340"/>
                </a:cubicBezTo>
                <a:cubicBezTo>
                  <a:pt x="538546" y="1195493"/>
                  <a:pt x="519685" y="1196865"/>
                  <a:pt x="501293" y="1193800"/>
                </a:cubicBezTo>
                <a:cubicBezTo>
                  <a:pt x="498282" y="1193298"/>
                  <a:pt x="498167" y="1188525"/>
                  <a:pt x="496213" y="1186180"/>
                </a:cubicBezTo>
                <a:cubicBezTo>
                  <a:pt x="493913" y="1183420"/>
                  <a:pt x="490893" y="1181320"/>
                  <a:pt x="488593" y="1178560"/>
                </a:cubicBezTo>
                <a:cubicBezTo>
                  <a:pt x="486639" y="1176215"/>
                  <a:pt x="485467" y="1173285"/>
                  <a:pt x="483513" y="1170940"/>
                </a:cubicBezTo>
                <a:cubicBezTo>
                  <a:pt x="480122" y="1166871"/>
                  <a:pt x="473453" y="1160460"/>
                  <a:pt x="468273" y="1158240"/>
                </a:cubicBezTo>
                <a:cubicBezTo>
                  <a:pt x="465064" y="1156865"/>
                  <a:pt x="461500" y="1156547"/>
                  <a:pt x="458113" y="1155700"/>
                </a:cubicBezTo>
                <a:cubicBezTo>
                  <a:pt x="455573" y="1154007"/>
                  <a:pt x="453540" y="1150807"/>
                  <a:pt x="450493" y="1150620"/>
                </a:cubicBezTo>
                <a:cubicBezTo>
                  <a:pt x="411610" y="1148239"/>
                  <a:pt x="372576" y="1149669"/>
                  <a:pt x="333653" y="1148080"/>
                </a:cubicBezTo>
                <a:cubicBezTo>
                  <a:pt x="330978" y="1147971"/>
                  <a:pt x="328428" y="1146737"/>
                  <a:pt x="326033" y="1145540"/>
                </a:cubicBezTo>
                <a:cubicBezTo>
                  <a:pt x="318960" y="1142004"/>
                  <a:pt x="316410" y="1138457"/>
                  <a:pt x="310793" y="1132840"/>
                </a:cubicBezTo>
                <a:cubicBezTo>
                  <a:pt x="300090" y="1100731"/>
                  <a:pt x="317945" y="1152067"/>
                  <a:pt x="303173" y="1117600"/>
                </a:cubicBezTo>
                <a:cubicBezTo>
                  <a:pt x="301798" y="1114391"/>
                  <a:pt x="302365" y="1110471"/>
                  <a:pt x="300633" y="1107440"/>
                </a:cubicBezTo>
                <a:cubicBezTo>
                  <a:pt x="298851" y="1104321"/>
                  <a:pt x="295313" y="1102580"/>
                  <a:pt x="293013" y="1099820"/>
                </a:cubicBezTo>
                <a:cubicBezTo>
                  <a:pt x="291059" y="1097475"/>
                  <a:pt x="289707" y="1094684"/>
                  <a:pt x="287933" y="1092200"/>
                </a:cubicBezTo>
                <a:cubicBezTo>
                  <a:pt x="285472" y="1088755"/>
                  <a:pt x="283068" y="1085254"/>
                  <a:pt x="280313" y="1082040"/>
                </a:cubicBezTo>
                <a:cubicBezTo>
                  <a:pt x="277975" y="1079313"/>
                  <a:pt x="274898" y="1077255"/>
                  <a:pt x="272693" y="1074420"/>
                </a:cubicBezTo>
                <a:cubicBezTo>
                  <a:pt x="268945" y="1069601"/>
                  <a:pt x="266850" y="1063497"/>
                  <a:pt x="262533" y="1059180"/>
                </a:cubicBezTo>
                <a:cubicBezTo>
                  <a:pt x="257453" y="1054100"/>
                  <a:pt x="251278" y="1049918"/>
                  <a:pt x="247293" y="1043940"/>
                </a:cubicBezTo>
                <a:cubicBezTo>
                  <a:pt x="242659" y="1036988"/>
                  <a:pt x="242614" y="1034805"/>
                  <a:pt x="234593" y="1031240"/>
                </a:cubicBezTo>
                <a:cubicBezTo>
                  <a:pt x="229700" y="1029065"/>
                  <a:pt x="224433" y="1027853"/>
                  <a:pt x="219353" y="1026160"/>
                </a:cubicBezTo>
                <a:cubicBezTo>
                  <a:pt x="216813" y="1025313"/>
                  <a:pt x="213961" y="1025105"/>
                  <a:pt x="211733" y="1023620"/>
                </a:cubicBezTo>
                <a:cubicBezTo>
                  <a:pt x="209193" y="1021927"/>
                  <a:pt x="206919" y="1019743"/>
                  <a:pt x="204113" y="1018540"/>
                </a:cubicBezTo>
                <a:cubicBezTo>
                  <a:pt x="200904" y="1017165"/>
                  <a:pt x="197222" y="1017226"/>
                  <a:pt x="193953" y="1016000"/>
                </a:cubicBezTo>
                <a:cubicBezTo>
                  <a:pt x="190408" y="1014671"/>
                  <a:pt x="187273" y="1012412"/>
                  <a:pt x="183793" y="1010920"/>
                </a:cubicBezTo>
                <a:cubicBezTo>
                  <a:pt x="181332" y="1009865"/>
                  <a:pt x="178568" y="1009577"/>
                  <a:pt x="176173" y="1008380"/>
                </a:cubicBezTo>
                <a:cubicBezTo>
                  <a:pt x="167191" y="1003889"/>
                  <a:pt x="168797" y="1002421"/>
                  <a:pt x="160933" y="995680"/>
                </a:cubicBezTo>
                <a:cubicBezTo>
                  <a:pt x="157719" y="992925"/>
                  <a:pt x="154218" y="990521"/>
                  <a:pt x="150773" y="988060"/>
                </a:cubicBezTo>
                <a:cubicBezTo>
                  <a:pt x="148289" y="986286"/>
                  <a:pt x="145498" y="984934"/>
                  <a:pt x="143153" y="982980"/>
                </a:cubicBezTo>
                <a:cubicBezTo>
                  <a:pt x="140393" y="980680"/>
                  <a:pt x="138652" y="977142"/>
                  <a:pt x="135533" y="975360"/>
                </a:cubicBezTo>
                <a:cubicBezTo>
                  <a:pt x="132502" y="973628"/>
                  <a:pt x="128781" y="973577"/>
                  <a:pt x="125373" y="972820"/>
                </a:cubicBezTo>
                <a:cubicBezTo>
                  <a:pt x="90516" y="965074"/>
                  <a:pt x="128882" y="974548"/>
                  <a:pt x="105053" y="967740"/>
                </a:cubicBezTo>
                <a:cubicBezTo>
                  <a:pt x="101696" y="966781"/>
                  <a:pt x="98162" y="966426"/>
                  <a:pt x="94893" y="965200"/>
                </a:cubicBezTo>
                <a:cubicBezTo>
                  <a:pt x="91348" y="963871"/>
                  <a:pt x="88021" y="961999"/>
                  <a:pt x="84733" y="960120"/>
                </a:cubicBezTo>
                <a:cubicBezTo>
                  <a:pt x="82083" y="958605"/>
                  <a:pt x="79919" y="956243"/>
                  <a:pt x="77113" y="955040"/>
                </a:cubicBezTo>
                <a:cubicBezTo>
                  <a:pt x="73904" y="953665"/>
                  <a:pt x="70340" y="953347"/>
                  <a:pt x="66953" y="952500"/>
                </a:cubicBezTo>
                <a:lnTo>
                  <a:pt x="51713" y="942340"/>
                </a:lnTo>
                <a:cubicBezTo>
                  <a:pt x="49173" y="940647"/>
                  <a:pt x="46989" y="938225"/>
                  <a:pt x="44093" y="937260"/>
                </a:cubicBezTo>
                <a:lnTo>
                  <a:pt x="36473" y="934720"/>
                </a:lnTo>
                <a:cubicBezTo>
                  <a:pt x="31437" y="929684"/>
                  <a:pt x="24328" y="923903"/>
                  <a:pt x="21233" y="916940"/>
                </a:cubicBezTo>
                <a:cubicBezTo>
                  <a:pt x="19058" y="912047"/>
                  <a:pt x="17846" y="906780"/>
                  <a:pt x="16153" y="901700"/>
                </a:cubicBezTo>
                <a:lnTo>
                  <a:pt x="13613" y="894080"/>
                </a:lnTo>
                <a:cubicBezTo>
                  <a:pt x="14460" y="889000"/>
                  <a:pt x="12801" y="882750"/>
                  <a:pt x="16153" y="878840"/>
                </a:cubicBezTo>
                <a:cubicBezTo>
                  <a:pt x="18963" y="875562"/>
                  <a:pt x="24536" y="876300"/>
                  <a:pt x="28853" y="876300"/>
                </a:cubicBezTo>
                <a:cubicBezTo>
                  <a:pt x="52579" y="876300"/>
                  <a:pt x="67957" y="878648"/>
                  <a:pt x="89813" y="881380"/>
                </a:cubicBezTo>
                <a:cubicBezTo>
                  <a:pt x="111062" y="879255"/>
                  <a:pt x="113072" y="885662"/>
                  <a:pt x="120293" y="871220"/>
                </a:cubicBezTo>
                <a:cubicBezTo>
                  <a:pt x="121490" y="868825"/>
                  <a:pt x="121986" y="866140"/>
                  <a:pt x="122833" y="863600"/>
                </a:cubicBezTo>
                <a:cubicBezTo>
                  <a:pt x="121986" y="850900"/>
                  <a:pt x="123241" y="837882"/>
                  <a:pt x="120293" y="825500"/>
                </a:cubicBezTo>
                <a:cubicBezTo>
                  <a:pt x="118879" y="819561"/>
                  <a:pt x="113520" y="815340"/>
                  <a:pt x="110133" y="810260"/>
                </a:cubicBezTo>
                <a:cubicBezTo>
                  <a:pt x="103360" y="800100"/>
                  <a:pt x="107593" y="804333"/>
                  <a:pt x="97433" y="797560"/>
                </a:cubicBezTo>
                <a:cubicBezTo>
                  <a:pt x="89936" y="786315"/>
                  <a:pt x="83767" y="774903"/>
                  <a:pt x="72033" y="767080"/>
                </a:cubicBezTo>
                <a:cubicBezTo>
                  <a:pt x="69493" y="765387"/>
                  <a:pt x="66758" y="763954"/>
                  <a:pt x="64413" y="762000"/>
                </a:cubicBezTo>
                <a:cubicBezTo>
                  <a:pt x="44856" y="745702"/>
                  <a:pt x="68092" y="761913"/>
                  <a:pt x="49173" y="749300"/>
                </a:cubicBezTo>
                <a:cubicBezTo>
                  <a:pt x="36987" y="731021"/>
                  <a:pt x="54243" y="753527"/>
                  <a:pt x="28853" y="736600"/>
                </a:cubicBezTo>
                <a:cubicBezTo>
                  <a:pt x="26313" y="734907"/>
                  <a:pt x="24023" y="732760"/>
                  <a:pt x="21233" y="731520"/>
                </a:cubicBezTo>
                <a:cubicBezTo>
                  <a:pt x="16340" y="729345"/>
                  <a:pt x="5993" y="726440"/>
                  <a:pt x="5993" y="726440"/>
                </a:cubicBezTo>
                <a:cubicBezTo>
                  <a:pt x="4300" y="723900"/>
                  <a:pt x="1103" y="721867"/>
                  <a:pt x="913" y="718820"/>
                </a:cubicBezTo>
                <a:cubicBezTo>
                  <a:pt x="69" y="705321"/>
                  <a:pt x="-3162" y="686088"/>
                  <a:pt x="11073" y="678180"/>
                </a:cubicBezTo>
                <a:lnTo>
                  <a:pt x="33933" y="670560"/>
                </a:lnTo>
                <a:lnTo>
                  <a:pt x="41553" y="668020"/>
                </a:lnTo>
                <a:cubicBezTo>
                  <a:pt x="43246" y="665480"/>
                  <a:pt x="44474" y="662559"/>
                  <a:pt x="46633" y="660400"/>
                </a:cubicBezTo>
                <a:cubicBezTo>
                  <a:pt x="48792" y="658241"/>
                  <a:pt x="52243" y="657617"/>
                  <a:pt x="54253" y="655320"/>
                </a:cubicBezTo>
                <a:cubicBezTo>
                  <a:pt x="58273" y="650725"/>
                  <a:pt x="61026" y="645160"/>
                  <a:pt x="64413" y="640080"/>
                </a:cubicBezTo>
                <a:cubicBezTo>
                  <a:pt x="66106" y="637540"/>
                  <a:pt x="68528" y="635356"/>
                  <a:pt x="69493" y="632460"/>
                </a:cubicBezTo>
                <a:cubicBezTo>
                  <a:pt x="75538" y="614324"/>
                  <a:pt x="71603" y="621675"/>
                  <a:pt x="79653" y="609600"/>
                </a:cubicBezTo>
                <a:cubicBezTo>
                  <a:pt x="85065" y="566303"/>
                  <a:pt x="80416" y="581912"/>
                  <a:pt x="87273" y="561340"/>
                </a:cubicBezTo>
                <a:cubicBezTo>
                  <a:pt x="88120" y="552873"/>
                  <a:pt x="88610" y="544363"/>
                  <a:pt x="89813" y="535940"/>
                </a:cubicBezTo>
                <a:cubicBezTo>
                  <a:pt x="91646" y="523108"/>
                  <a:pt x="92555" y="527816"/>
                  <a:pt x="97433" y="515620"/>
                </a:cubicBezTo>
                <a:cubicBezTo>
                  <a:pt x="99422" y="510648"/>
                  <a:pt x="99543" y="504835"/>
                  <a:pt x="102513" y="500380"/>
                </a:cubicBezTo>
                <a:lnTo>
                  <a:pt x="117753" y="477520"/>
                </a:lnTo>
                <a:cubicBezTo>
                  <a:pt x="119446" y="474980"/>
                  <a:pt x="120674" y="472059"/>
                  <a:pt x="122833" y="469900"/>
                </a:cubicBezTo>
                <a:lnTo>
                  <a:pt x="130453" y="462280"/>
                </a:lnTo>
                <a:cubicBezTo>
                  <a:pt x="131300" y="459740"/>
                  <a:pt x="131796" y="457055"/>
                  <a:pt x="132993" y="454660"/>
                </a:cubicBezTo>
                <a:cubicBezTo>
                  <a:pt x="142841" y="434965"/>
                  <a:pt x="134229" y="458573"/>
                  <a:pt x="140613" y="439420"/>
                </a:cubicBezTo>
                <a:cubicBezTo>
                  <a:pt x="139766" y="435187"/>
                  <a:pt x="139859" y="430650"/>
                  <a:pt x="138073" y="426720"/>
                </a:cubicBezTo>
                <a:cubicBezTo>
                  <a:pt x="125373" y="398780"/>
                  <a:pt x="131723" y="421640"/>
                  <a:pt x="122833" y="403860"/>
                </a:cubicBezTo>
                <a:cubicBezTo>
                  <a:pt x="121140" y="400473"/>
                  <a:pt x="120025" y="396729"/>
                  <a:pt x="117753" y="393700"/>
                </a:cubicBezTo>
                <a:cubicBezTo>
                  <a:pt x="114879" y="389868"/>
                  <a:pt x="110710" y="387176"/>
                  <a:pt x="107593" y="383540"/>
                </a:cubicBezTo>
                <a:cubicBezTo>
                  <a:pt x="105606" y="381222"/>
                  <a:pt x="104206" y="378460"/>
                  <a:pt x="102513" y="375920"/>
                </a:cubicBezTo>
                <a:cubicBezTo>
                  <a:pt x="101666" y="372533"/>
                  <a:pt x="101705" y="368791"/>
                  <a:pt x="99973" y="365760"/>
                </a:cubicBezTo>
                <a:cubicBezTo>
                  <a:pt x="98191" y="362641"/>
                  <a:pt x="94441" y="361063"/>
                  <a:pt x="92353" y="358140"/>
                </a:cubicBezTo>
                <a:cubicBezTo>
                  <a:pt x="90152" y="355059"/>
                  <a:pt x="89152" y="351268"/>
                  <a:pt x="87273" y="347980"/>
                </a:cubicBezTo>
                <a:cubicBezTo>
                  <a:pt x="85758" y="345330"/>
                  <a:pt x="83558" y="343090"/>
                  <a:pt x="82193" y="340360"/>
                </a:cubicBezTo>
                <a:cubicBezTo>
                  <a:pt x="80996" y="337965"/>
                  <a:pt x="77039" y="333321"/>
                  <a:pt x="79653" y="332740"/>
                </a:cubicBezTo>
                <a:cubicBezTo>
                  <a:pt x="87959" y="330894"/>
                  <a:pt x="96586" y="334433"/>
                  <a:pt x="105053" y="335280"/>
                </a:cubicBezTo>
                <a:cubicBezTo>
                  <a:pt x="110209" y="336569"/>
                  <a:pt x="117732" y="338174"/>
                  <a:pt x="122833" y="340360"/>
                </a:cubicBezTo>
                <a:cubicBezTo>
                  <a:pt x="131196" y="343944"/>
                  <a:pt x="132365" y="346147"/>
                  <a:pt x="140613" y="347980"/>
                </a:cubicBezTo>
                <a:cubicBezTo>
                  <a:pt x="145640" y="349097"/>
                  <a:pt x="150773" y="349673"/>
                  <a:pt x="155853" y="350520"/>
                </a:cubicBezTo>
                <a:cubicBezTo>
                  <a:pt x="160270" y="349889"/>
                  <a:pt x="175115" y="348850"/>
                  <a:pt x="181253" y="345440"/>
                </a:cubicBezTo>
                <a:cubicBezTo>
                  <a:pt x="186590" y="342475"/>
                  <a:pt x="196493" y="335280"/>
                  <a:pt x="196493" y="335280"/>
                </a:cubicBezTo>
                <a:cubicBezTo>
                  <a:pt x="199880" y="330200"/>
                  <a:pt x="204722" y="325832"/>
                  <a:pt x="206653" y="320040"/>
                </a:cubicBezTo>
                <a:cubicBezTo>
                  <a:pt x="212610" y="302170"/>
                  <a:pt x="204857" y="324231"/>
                  <a:pt x="214273" y="302260"/>
                </a:cubicBezTo>
                <a:cubicBezTo>
                  <a:pt x="217118" y="295621"/>
                  <a:pt x="217205" y="291641"/>
                  <a:pt x="219353" y="284480"/>
                </a:cubicBezTo>
                <a:cubicBezTo>
                  <a:pt x="220892" y="279351"/>
                  <a:pt x="223553" y="274522"/>
                  <a:pt x="224433" y="269240"/>
                </a:cubicBezTo>
                <a:cubicBezTo>
                  <a:pt x="226126" y="259080"/>
                  <a:pt x="226256" y="248532"/>
                  <a:pt x="229513" y="238760"/>
                </a:cubicBezTo>
                <a:cubicBezTo>
                  <a:pt x="231065" y="234103"/>
                  <a:pt x="234184" y="220291"/>
                  <a:pt x="239673" y="215900"/>
                </a:cubicBezTo>
                <a:cubicBezTo>
                  <a:pt x="241764" y="214227"/>
                  <a:pt x="244696" y="212711"/>
                  <a:pt x="247293" y="213360"/>
                </a:cubicBezTo>
                <a:cubicBezTo>
                  <a:pt x="249130" y="213819"/>
                  <a:pt x="249410" y="213783"/>
                  <a:pt x="252373" y="2133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9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RUGALMASSÁG - Szerződés módosítások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50825" y="963613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u-HU" altLang="hu-HU" b="1" dirty="0"/>
              <a:t>Kiutalásig bármikor </a:t>
            </a:r>
            <a:r>
              <a:rPr lang="hu-HU" altLang="hu-HU" dirty="0"/>
              <a:t>kérheti - </a:t>
            </a:r>
            <a:r>
              <a:rPr lang="hu-HU" altLang="hu-HU" b="1" dirty="0">
                <a:solidFill>
                  <a:srgbClr val="F1A101"/>
                </a:solidFill>
              </a:rPr>
              <a:t>a szerződő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684213" y="1844675"/>
            <a:ext cx="66960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Szerződéses összeg </a:t>
            </a:r>
            <a:r>
              <a:rPr lang="hu-HU" sz="2000" dirty="0"/>
              <a:t>csökkentés, emelés</a:t>
            </a:r>
          </a:p>
          <a:p>
            <a:pPr eaLnBrk="1" hangingPunct="1">
              <a:defRPr/>
            </a:pPr>
            <a:r>
              <a:rPr lang="hu-HU" sz="1600" dirty="0" smtClean="0"/>
              <a:t>	Pl</a:t>
            </a:r>
            <a:r>
              <a:rPr lang="hu-HU" sz="1600" dirty="0"/>
              <a:t>.: Magasabb lakáskölcsön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Módozat</a:t>
            </a:r>
            <a:r>
              <a:rPr lang="hu-HU" sz="2000" dirty="0" smtClean="0"/>
              <a:t>váltás </a:t>
            </a:r>
          </a:p>
          <a:p>
            <a:pPr lvl="1" eaLnBrk="1" hangingPunct="1">
              <a:defRPr/>
            </a:pPr>
            <a:r>
              <a:rPr lang="hu-HU" sz="2000" dirty="0"/>
              <a:t>	</a:t>
            </a:r>
            <a:r>
              <a:rPr lang="hu-HU" sz="1800" dirty="0" smtClean="0"/>
              <a:t>Csak módozati családon belül!</a:t>
            </a:r>
            <a:endParaRPr lang="hu-HU" sz="1800" dirty="0"/>
          </a:p>
          <a:p>
            <a:pPr eaLnBrk="1" hangingPunct="1">
              <a:defRPr/>
            </a:pPr>
            <a:r>
              <a:rPr lang="hu-HU" sz="1600" dirty="0"/>
              <a:t>	</a:t>
            </a:r>
            <a:r>
              <a:rPr lang="hu-HU" sz="1600" dirty="0" smtClean="0"/>
              <a:t>Pl</a:t>
            </a:r>
            <a:r>
              <a:rPr lang="hu-HU" sz="1600" dirty="0"/>
              <a:t>.: Hosszabb futamidő, magasabb szerződéses összeg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Kedvezményezett</a:t>
            </a:r>
            <a:r>
              <a:rPr lang="hu-HU" sz="2000" dirty="0"/>
              <a:t> módosítás, törlés</a:t>
            </a:r>
          </a:p>
          <a:p>
            <a:pPr eaLnBrk="1" hangingPunct="1">
              <a:defRPr/>
            </a:pPr>
            <a:r>
              <a:rPr lang="hu-HU" sz="1600" dirty="0"/>
              <a:t>	</a:t>
            </a:r>
            <a:r>
              <a:rPr lang="hu-HU" sz="1600" dirty="0" smtClean="0"/>
              <a:t>Pl</a:t>
            </a:r>
            <a:r>
              <a:rPr lang="hu-HU" sz="1600" dirty="0"/>
              <a:t>.: Felhasználás miatt, vagy </a:t>
            </a:r>
            <a:r>
              <a:rPr lang="hu-HU" sz="1600" dirty="0" smtClean="0"/>
              <a:t>ÁT probléma </a:t>
            </a:r>
            <a:r>
              <a:rPr lang="hu-HU" sz="1600" dirty="0"/>
              <a:t>megoldása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Fizetési mód </a:t>
            </a:r>
            <a:r>
              <a:rPr lang="hu-HU" sz="2000" dirty="0"/>
              <a:t>változtatás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628" y="916558"/>
            <a:ext cx="2510798" cy="25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2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RUGALMASSÁG - Szerződés módosítások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574674" y="908050"/>
            <a:ext cx="752571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Fizetési haladék </a:t>
            </a:r>
          </a:p>
          <a:p>
            <a:pPr>
              <a:defRPr/>
            </a:pPr>
            <a:r>
              <a:rPr lang="hu-HU" sz="1800" dirty="0"/>
              <a:t>	</a:t>
            </a:r>
            <a:r>
              <a:rPr lang="hu-HU" sz="1800" dirty="0" smtClean="0"/>
              <a:t>Fizetési </a:t>
            </a:r>
            <a:r>
              <a:rPr lang="hu-HU" sz="1800" dirty="0"/>
              <a:t>nehézség esetén, egyszer, maximum 1 </a:t>
            </a:r>
            <a:r>
              <a:rPr lang="hu-HU" sz="1800" dirty="0" smtClean="0"/>
              <a:t>évre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Átruházás</a:t>
            </a:r>
          </a:p>
          <a:p>
            <a:pPr>
              <a:defRPr/>
            </a:pPr>
            <a:r>
              <a:rPr lang="hu-HU" sz="1800" dirty="0"/>
              <a:t>	</a:t>
            </a:r>
            <a:r>
              <a:rPr lang="hu-HU" sz="1800" dirty="0" smtClean="0"/>
              <a:t>Közeli hozzátartozóra, csak írásban!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Összevonás</a:t>
            </a:r>
          </a:p>
          <a:p>
            <a:pPr>
              <a:defRPr/>
            </a:pPr>
            <a:r>
              <a:rPr lang="hu-HU" sz="1800" dirty="0"/>
              <a:t>	</a:t>
            </a:r>
            <a:r>
              <a:rPr lang="hu-HU" sz="1800" dirty="0" smtClean="0"/>
              <a:t>Az </a:t>
            </a:r>
            <a:r>
              <a:rPr lang="hu-HU" sz="1800" dirty="0"/>
              <a:t>egyik megszűnik, csak azonos típusnál </a:t>
            </a:r>
            <a:r>
              <a:rPr lang="hu-HU" sz="1800" dirty="0" smtClean="0"/>
              <a:t>lehet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Megosztás</a:t>
            </a:r>
            <a:endParaRPr lang="hu-HU" sz="2000" b="1" dirty="0">
              <a:solidFill>
                <a:srgbClr val="C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hu-HU" sz="1800" dirty="0" smtClean="0"/>
              <a:t>Egy </a:t>
            </a:r>
            <a:r>
              <a:rPr lang="hu-HU" sz="1800" dirty="0"/>
              <a:t>szerződésből kettő, vagy </a:t>
            </a:r>
            <a:r>
              <a:rPr lang="hu-HU" sz="1800" dirty="0" smtClean="0"/>
              <a:t>több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hu-HU" sz="1800" dirty="0" smtClean="0"/>
              <a:t>Minden </a:t>
            </a:r>
            <a:r>
              <a:rPr lang="hu-HU" sz="1800" dirty="0"/>
              <a:t>tulajdonságát </a:t>
            </a:r>
            <a:r>
              <a:rPr lang="hu-HU" sz="1800" dirty="0" smtClean="0"/>
              <a:t>örökli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hu-HU" sz="1800" dirty="0" smtClean="0"/>
              <a:t>Egyenleg </a:t>
            </a:r>
            <a:r>
              <a:rPr lang="hu-HU" sz="1800" dirty="0"/>
              <a:t>marad az </a:t>
            </a:r>
            <a:r>
              <a:rPr lang="hu-HU" sz="1800" dirty="0" smtClean="0"/>
              <a:t>eredetin 	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hu-HU" sz="1800" dirty="0" smtClean="0"/>
              <a:t>Nem </a:t>
            </a:r>
            <a:r>
              <a:rPr lang="hu-HU" sz="1800" dirty="0"/>
              <a:t>lehet állami </a:t>
            </a:r>
            <a:r>
              <a:rPr lang="hu-HU" sz="1800" dirty="0" smtClean="0"/>
              <a:t>támogatás </a:t>
            </a:r>
            <a:r>
              <a:rPr lang="hu-HU" sz="1800" dirty="0"/>
              <a:t>ütközés</a:t>
            </a:r>
          </a:p>
          <a:p>
            <a:pPr>
              <a:defRPr/>
            </a:pPr>
            <a:endParaRPr lang="hu-HU" sz="1800" dirty="0"/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hu-HU" dirty="0"/>
          </a:p>
        </p:txBody>
      </p:sp>
      <p:pic>
        <p:nvPicPr>
          <p:cNvPr id="65543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412" y="1628800"/>
            <a:ext cx="2240771" cy="22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8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4752975" cy="1728787"/>
          </a:xfrm>
          <a:solidFill>
            <a:srgbClr val="C000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Szerződéskötés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betétgyűjtés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3835400"/>
            <a:ext cx="4619625" cy="1905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15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82" y="968202"/>
            <a:ext cx="3973395" cy="5619366"/>
          </a:xfrm>
          <a:prstGeom prst="rect">
            <a:avLst/>
          </a:prstGeom>
        </p:spPr>
      </p:pic>
      <p:sp>
        <p:nvSpPr>
          <p:cNvPr id="6861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Ajánlat kitöltése</a:t>
            </a:r>
          </a:p>
        </p:txBody>
      </p:sp>
      <p:sp>
        <p:nvSpPr>
          <p:cNvPr id="22" name="Rounded Rectangular Callout 9"/>
          <p:cNvSpPr/>
          <p:nvPr/>
        </p:nvSpPr>
        <p:spPr bwMode="auto">
          <a:xfrm>
            <a:off x="216540" y="3573016"/>
            <a:ext cx="1882636" cy="2016224"/>
          </a:xfrm>
          <a:prstGeom prst="wedgeRoundRectCallout">
            <a:avLst>
              <a:gd name="adj1" fmla="val 87302"/>
              <a:gd name="adj2" fmla="val 47424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Termékakciók: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dőszakos vagy állandó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edvezmény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nev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(pl. Kamatbónusz, FundiMini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Gyerekszámla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10"/>
          <p:cNvSpPr/>
          <p:nvPr/>
        </p:nvSpPr>
        <p:spPr bwMode="auto">
          <a:xfrm>
            <a:off x="241643" y="836712"/>
            <a:ext cx="1882636" cy="1440160"/>
          </a:xfrm>
          <a:prstGeom prst="wedgeRoundRectCallout">
            <a:avLst>
              <a:gd name="adj1" fmla="val 81130"/>
              <a:gd name="adj2" fmla="val 3809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Kuponkód: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Lojalitás Üf.program és Családi Plusz Lakászámla kupon jelölésére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11"/>
          <p:cNvSpPr/>
          <p:nvPr/>
        </p:nvSpPr>
        <p:spPr bwMode="auto">
          <a:xfrm>
            <a:off x="6500886" y="784684"/>
            <a:ext cx="2415580" cy="2088232"/>
          </a:xfrm>
          <a:prstGeom prst="wedgeRoundRectCallout">
            <a:avLst>
              <a:gd name="adj1" fmla="val -70659"/>
              <a:gd name="adj2" fmla="val 30952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Feltételek: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Módozat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Szerződéses összeg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Számlanyitási díj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Vállalt megtakarítás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mód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Első befizetés azonosító és összeg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CSOB terhelés napja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13"/>
          <p:cNvSpPr/>
          <p:nvPr/>
        </p:nvSpPr>
        <p:spPr bwMode="auto">
          <a:xfrm>
            <a:off x="6517257" y="3008040"/>
            <a:ext cx="2415580" cy="936104"/>
          </a:xfrm>
          <a:prstGeom prst="wedgeRoundRectCallout">
            <a:avLst>
              <a:gd name="adj1" fmla="val -70978"/>
              <a:gd name="adj2" fmla="val 29724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 adatok:</a:t>
            </a:r>
          </a:p>
          <a:p>
            <a:pPr marL="285750" marR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Értékesítési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csatorna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Jutalékkódok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ular Callout 10"/>
          <p:cNvSpPr/>
          <p:nvPr/>
        </p:nvSpPr>
        <p:spPr bwMode="auto">
          <a:xfrm>
            <a:off x="241642" y="2627809"/>
            <a:ext cx="1857534" cy="756642"/>
          </a:xfrm>
          <a:prstGeom prst="wedgeRoundRectCallout">
            <a:avLst>
              <a:gd name="adj1" fmla="val 88839"/>
              <a:gd name="adj2" fmla="val 46995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Szerződő és Kedvezményezett adatai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ular Callout 13"/>
          <p:cNvSpPr/>
          <p:nvPr/>
        </p:nvSpPr>
        <p:spPr bwMode="auto">
          <a:xfrm>
            <a:off x="6519276" y="4365104"/>
            <a:ext cx="2415580" cy="642876"/>
          </a:xfrm>
          <a:prstGeom prst="wedgeRoundRectCallout">
            <a:avLst>
              <a:gd name="adj1" fmla="val -69697"/>
              <a:gd name="adj2" fmla="val 80079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Adatkezelési nyilatkozatok</a:t>
            </a:r>
          </a:p>
        </p:txBody>
      </p:sp>
      <p:sp>
        <p:nvSpPr>
          <p:cNvPr id="11" name="Rounded Rectangular Callout 13"/>
          <p:cNvSpPr/>
          <p:nvPr/>
        </p:nvSpPr>
        <p:spPr bwMode="auto">
          <a:xfrm>
            <a:off x="6517257" y="5373216"/>
            <a:ext cx="2415580" cy="656109"/>
          </a:xfrm>
          <a:prstGeom prst="wedgeRoundRectCallout">
            <a:avLst>
              <a:gd name="adj1" fmla="val -68070"/>
              <a:gd name="adj2" fmla="val 13039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Keltezés és eredeti aláírások</a:t>
            </a:r>
          </a:p>
        </p:txBody>
      </p:sp>
    </p:spTree>
    <p:extLst>
      <p:ext uri="{BB962C8B-B14F-4D97-AF65-F5344CB8AC3E}">
        <p14:creationId xmlns:p14="http://schemas.microsoft.com/office/powerpoint/2010/main" val="3843310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957" y="848833"/>
            <a:ext cx="3954314" cy="5592382"/>
          </a:xfrm>
          <a:prstGeom prst="rect">
            <a:avLst/>
          </a:prstGeom>
        </p:spPr>
      </p:pic>
      <p:sp>
        <p:nvSpPr>
          <p:cNvPr id="6861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Ajánlat kitöltése</a:t>
            </a:r>
          </a:p>
        </p:txBody>
      </p:sp>
      <p:cxnSp>
        <p:nvCxnSpPr>
          <p:cNvPr id="15" name="Straight Connector 7"/>
          <p:cNvCxnSpPr/>
          <p:nvPr/>
        </p:nvCxnSpPr>
        <p:spPr bwMode="auto">
          <a:xfrm>
            <a:off x="233772" y="6597352"/>
            <a:ext cx="8496944" cy="0"/>
          </a:xfrm>
          <a:prstGeom prst="line">
            <a:avLst/>
          </a:prstGeom>
          <a:solidFill>
            <a:schemeClr val="accent1"/>
          </a:solidFill>
          <a:ln w="508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ounded Rectangular Callout 9"/>
          <p:cNvSpPr/>
          <p:nvPr/>
        </p:nvSpPr>
        <p:spPr bwMode="auto">
          <a:xfrm>
            <a:off x="6551376" y="1052736"/>
            <a:ext cx="2376264" cy="2124236"/>
          </a:xfrm>
          <a:prstGeom prst="wedgeRoundRectCallout">
            <a:avLst>
              <a:gd name="adj1" fmla="val -79968"/>
              <a:gd name="adj2" fmla="val 28978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Adatkezelésre vonatkozó rendelkezések: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Keltezés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illetve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üzletkötő és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Szerződő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eredeti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aláírás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itt is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három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példányon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0"/>
          <p:cNvSpPr/>
          <p:nvPr/>
        </p:nvSpPr>
        <p:spPr bwMode="auto">
          <a:xfrm>
            <a:off x="233772" y="1222268"/>
            <a:ext cx="2160240" cy="1656184"/>
          </a:xfrm>
          <a:prstGeom prst="wedgeRoundRectCallout">
            <a:avLst>
              <a:gd name="adj1" fmla="val 83043"/>
              <a:gd name="adj2" fmla="val 203831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védelem tájékoztató: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Keltezés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és 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zerződő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eredeti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aláírás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itt is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kumimoji="0" lang="hu-H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három példányon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11"/>
          <p:cNvSpPr/>
          <p:nvPr/>
        </p:nvSpPr>
        <p:spPr bwMode="auto">
          <a:xfrm>
            <a:off x="179512" y="5157192"/>
            <a:ext cx="2160240" cy="648072"/>
          </a:xfrm>
          <a:prstGeom prst="wedgeRoundRectCallout">
            <a:avLst>
              <a:gd name="adj1" fmla="val 105287"/>
              <a:gd name="adj2" fmla="val 41072"/>
              <a:gd name="adj3" fmla="val 16667"/>
            </a:avLst>
          </a:prstGeom>
          <a:noFill/>
          <a:ln w="28575" cap="flat" cmpd="sng" algn="ctr">
            <a:solidFill>
              <a:srgbClr val="CB01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Ajánlatszám feltüntetése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33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Befizetések módja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23528" y="1124744"/>
            <a:ext cx="64817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dirty="0" smtClean="0"/>
              <a:t>Csoportos </a:t>
            </a:r>
            <a:r>
              <a:rPr lang="hu-HU" altLang="hu-HU" dirty="0"/>
              <a:t>beszedési megbízás (</a:t>
            </a:r>
            <a:r>
              <a:rPr lang="hu-HU" altLang="hu-HU" dirty="0" smtClean="0"/>
              <a:t>inkasszó)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dirty="0" smtClean="0"/>
              <a:t>Átutalás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dirty="0" smtClean="0"/>
              <a:t>Bankkártyás befizetés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dirty="0" smtClean="0"/>
              <a:t>Csekk (+200 Ft csekkenként)</a:t>
            </a:r>
          </a:p>
          <a:p>
            <a:pPr marL="457200" indent="-457200">
              <a:buAutoNum type="arabicPeriod"/>
            </a:pPr>
            <a:endParaRPr lang="hu-HU" altLang="hu-HU" dirty="0"/>
          </a:p>
          <a:p>
            <a:endParaRPr lang="hu-HU" altLang="hu-HU" dirty="0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58788" y="5241925"/>
            <a:ext cx="8135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dirty="0"/>
              <a:t>Minden hónap </a:t>
            </a:r>
            <a:r>
              <a:rPr lang="hu-HU" altLang="hu-HU" b="1" dirty="0"/>
              <a:t>13-áig</a:t>
            </a:r>
            <a:r>
              <a:rPr lang="hu-HU" altLang="hu-HU" dirty="0"/>
              <a:t> kell beérkeznie a megtakarításoknak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854200"/>
            <a:ext cx="2108200" cy="1400175"/>
          </a:xfrm>
          <a:prstGeom prst="rect">
            <a:avLst/>
          </a:prstGeom>
          <a:noFill/>
          <a:ln w="38100">
            <a:solidFill>
              <a:srgbClr val="F1A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761" y="3593843"/>
            <a:ext cx="29511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15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434181" y="44450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latin typeface="Arial" charset="0"/>
                <a:ea typeface="MS PGothic" pitchFamily="34" charset="-128"/>
              </a:rPr>
              <a:t>Első </a:t>
            </a:r>
            <a:r>
              <a:rPr lang="hu-HU" sz="2000" dirty="0" smtClean="0">
                <a:latin typeface="Arial" charset="0"/>
                <a:ea typeface="MS PGothic" pitchFamily="34" charset="-128"/>
              </a:rPr>
              <a:t>díjak utalása</a:t>
            </a:r>
            <a:r>
              <a:rPr lang="hu-H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hasznos infók </a:t>
            </a:r>
            <a:endParaRPr lang="hu-H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955" y="2388251"/>
            <a:ext cx="6835989" cy="393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180115" y="4357331"/>
            <a:ext cx="43826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200" b="1" dirty="0"/>
              <a:t>8 </a:t>
            </a:r>
            <a:r>
              <a:rPr lang="hu-HU" sz="2200" b="1" dirty="0" err="1" smtClean="0"/>
              <a:t>8</a:t>
            </a:r>
            <a:r>
              <a:rPr lang="hu-HU" sz="2200" b="1" dirty="0" smtClean="0"/>
              <a:t> 0  </a:t>
            </a:r>
            <a:r>
              <a:rPr lang="hu-HU" sz="2200" b="1" dirty="0" err="1" smtClean="0"/>
              <a:t>0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0</a:t>
            </a:r>
            <a:r>
              <a:rPr lang="hu-HU" sz="2200" b="1" dirty="0" smtClean="0"/>
              <a:t>  </a:t>
            </a:r>
            <a:r>
              <a:rPr lang="hu-HU" sz="2200" b="1" dirty="0" err="1" smtClean="0"/>
              <a:t>0</a:t>
            </a:r>
            <a:r>
              <a:rPr lang="hu-HU" sz="2200" b="1" dirty="0" smtClean="0"/>
              <a:t> 1 9      7 9 3  1 7  1 2  </a:t>
            </a:r>
            <a:r>
              <a:rPr lang="hu-HU" sz="2200" b="1" dirty="0"/>
              <a:t>8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08998" y="2182624"/>
            <a:ext cx="4546912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bg1"/>
                </a:solidFill>
              </a:rPr>
              <a:t>Első díjak utalása: számlanyitási </a:t>
            </a:r>
            <a:r>
              <a:rPr lang="hu-HU" sz="2200" b="1" dirty="0">
                <a:solidFill>
                  <a:schemeClr val="bg1"/>
                </a:solidFill>
              </a:rPr>
              <a:t>díj </a:t>
            </a:r>
          </a:p>
          <a:p>
            <a:pPr algn="ctr"/>
            <a:r>
              <a:rPr lang="hu-HU" sz="2200" b="1" dirty="0">
                <a:solidFill>
                  <a:schemeClr val="bg1"/>
                </a:solidFill>
              </a:rPr>
              <a:t>(+ első havi megtakarítás)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699166" y="2940237"/>
            <a:ext cx="0" cy="141709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661928" y="5634610"/>
            <a:ext cx="2509017" cy="4270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Ajánlatszám + név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 flipV="1">
            <a:off x="2708998" y="5581682"/>
            <a:ext cx="817425" cy="3991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7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0" dirty="0" smtClean="0"/>
              <a:t>Bankkártyás befizetés</a:t>
            </a:r>
            <a:endParaRPr lang="hu-HU" sz="2000" b="0" dirty="0"/>
          </a:p>
        </p:txBody>
      </p:sp>
      <p:pic>
        <p:nvPicPr>
          <p:cNvPr id="1113" name="Picture 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5538"/>
            <a:ext cx="5688632" cy="48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39552" y="1196752"/>
            <a:ext cx="6067053" cy="182421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 előbb kellene a pénz…</a:t>
            </a:r>
          </a:p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Áthidaló kölcsönök</a:t>
            </a:r>
            <a:r>
              <a:rPr lang="hu-H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1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563937" cy="2006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00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Áthidaló kölcsönök </a:t>
            </a:r>
          </a:p>
        </p:txBody>
      </p:sp>
      <p:sp>
        <p:nvSpPr>
          <p:cNvPr id="63494" name="Szövegdoboz 7"/>
          <p:cNvSpPr txBox="1">
            <a:spLocks noChangeArrowheads="1"/>
          </p:cNvSpPr>
          <p:nvPr/>
        </p:nvSpPr>
        <p:spPr bwMode="auto">
          <a:xfrm>
            <a:off x="107950" y="1111250"/>
            <a:ext cx="90360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hu-HU" altLang="hu-HU" sz="3200" dirty="0"/>
              <a:t>Típusai </a:t>
            </a: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  <a:p>
            <a:pPr algn="ctr"/>
            <a:r>
              <a:rPr lang="hu-HU" altLang="hu-HU" dirty="0"/>
              <a:t>Azonnali áthidaló kölcsön  			Áthidaló kölcsön </a:t>
            </a:r>
          </a:p>
          <a:p>
            <a:pPr algn="ctr"/>
            <a:r>
              <a:rPr lang="hu-HU" altLang="hu-HU" b="1" dirty="0">
                <a:solidFill>
                  <a:srgbClr val="FFC000"/>
                </a:solidFill>
              </a:rPr>
              <a:t>(AÁK)		</a:t>
            </a:r>
            <a:r>
              <a:rPr lang="hu-HU" altLang="hu-HU" dirty="0"/>
              <a:t>				</a:t>
            </a:r>
            <a:r>
              <a:rPr lang="hu-HU" altLang="hu-HU" b="1" dirty="0">
                <a:solidFill>
                  <a:srgbClr val="FFC000"/>
                </a:solidFill>
              </a:rPr>
              <a:t>(ÁK) </a:t>
            </a: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</p:txBody>
      </p:sp>
      <p:pic>
        <p:nvPicPr>
          <p:cNvPr id="82948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713163"/>
            <a:ext cx="4087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713163"/>
            <a:ext cx="41592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22903"/>
              </p:ext>
            </p:extLst>
          </p:nvPr>
        </p:nvGraphicFramePr>
        <p:xfrm>
          <a:off x="3471739" y="5540324"/>
          <a:ext cx="1826895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901700"/>
                <a:gridCol w="925195"/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ref.THM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2017.12.15-től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5,34%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ÁK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3,82%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AÁK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6,10%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AÁK követő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5,38%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4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Mamahotel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3909194" cy="452596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 Fundamenta készített egy a fiatalok </a:t>
            </a:r>
            <a:r>
              <a:rPr lang="hu-HU" sz="1800" b="0" dirty="0"/>
              <a:t>lakáshelyzetét vizsgáló országos reprezentatív </a:t>
            </a:r>
            <a:r>
              <a:rPr lang="hu-HU" sz="1800" b="0" dirty="0" smtClean="0"/>
              <a:t>kutatást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800" b="0" dirty="0"/>
              <a:t>A férfiak gyakrabban (33%) élnek együtt a szüleikkel, mint a nők (23</a:t>
            </a:r>
            <a:r>
              <a:rPr lang="hu-HU" sz="1800" b="0" dirty="0" smtClean="0"/>
              <a:t>%)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800" b="0" dirty="0"/>
              <a:t>F</a:t>
            </a:r>
            <a:r>
              <a:rPr lang="hu-HU" sz="1800" b="0" dirty="0" smtClean="0"/>
              <a:t>őként </a:t>
            </a:r>
            <a:r>
              <a:rPr lang="hu-HU" sz="1800" b="0" dirty="0"/>
              <a:t>a kisebb városok lakóira jellemző a „mamahotel” igénybevétele, a falvakban és a nagyobb városokban </a:t>
            </a:r>
            <a:r>
              <a:rPr lang="hu-HU" sz="1800" b="0" dirty="0" smtClean="0"/>
              <a:t>kevésbé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800" b="0" dirty="0"/>
              <a:t>A kutatás azt mutatja, hogy a szülővel élő fiatalok 10 százalékának, a szülővel élő párok 18 százalékának van megtakarítása lakás-takarékpénztárban</a:t>
            </a:r>
            <a:endParaRPr lang="hu-HU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1800" b="0" dirty="0"/>
              <a:t>A mamahotel általános jelenség az egész EU-ban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hu-HU" b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40205"/>
            <a:ext cx="4752528" cy="26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27400"/>
            <a:ext cx="4752528" cy="25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00113" y="1196975"/>
            <a:ext cx="831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hu-HU" sz="2400"/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900113" y="1196975"/>
            <a:ext cx="831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endParaRPr lang="hu-HU" sz="80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endParaRPr lang="hu-HU" sz="2400"/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914400" y="1216918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hu-HU" sz="240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dirty="0"/>
              <a:t>	</a:t>
            </a:r>
            <a:endParaRPr lang="hu-HU" sz="800" b="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u-HU" sz="2400" dirty="0"/>
              <a:t>	</a:t>
            </a:r>
            <a:endParaRPr lang="hu-HU" sz="2400" b="0" dirty="0"/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</a:pPr>
            <a:endParaRPr lang="hu-HU" sz="2400" dirty="0"/>
          </a:p>
        </p:txBody>
      </p:sp>
      <p:pic>
        <p:nvPicPr>
          <p:cNvPr id="12" name="Picture 2" descr="http://www.casatuscia.it/imgSlide/Slide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315" y="1123834"/>
            <a:ext cx="2677369" cy="121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73861" y="2895306"/>
            <a:ext cx="8175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10" tIns="41605" rIns="83210" bIns="41605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15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3/2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15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hu-HU" sz="15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hó</a:t>
            </a:r>
            <a:endParaRPr lang="hu-HU" sz="15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79131" y="3006875"/>
            <a:ext cx="299301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10" tIns="41605" rIns="83210" bIns="41605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0000"/>
                </a:solidFill>
                <a:cs typeface="Arial" charset="0"/>
              </a:rPr>
              <a:t>Megtakarítási időszak </a:t>
            </a:r>
            <a:endParaRPr lang="hu-HU" sz="2000" b="1" dirty="0"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291423" y="3004078"/>
            <a:ext cx="29527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10" tIns="41605" rIns="83210" bIns="41605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2000" b="1" dirty="0" smtClean="0">
                <a:solidFill>
                  <a:srgbClr val="000000"/>
                </a:solidFill>
                <a:cs typeface="Arial" charset="0"/>
              </a:rPr>
              <a:t>LK időszak </a:t>
            </a:r>
            <a:endParaRPr lang="hu-HU" sz="2000" b="1" dirty="0">
              <a:cs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-5400000">
            <a:off x="514350" y="4664075"/>
            <a:ext cx="1482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83210" tIns="41605" rIns="83210" bIns="41605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hu-HU" sz="1800" b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165147" y="3429001"/>
            <a:ext cx="3284537" cy="15232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b="1" dirty="0" smtClean="0"/>
              <a:t>LK TÖRLESZTÉS TARIFA SZERINT </a:t>
            </a:r>
            <a:endParaRPr lang="hu-HU" sz="1800" b="1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460500" y="3425824"/>
            <a:ext cx="3686175" cy="749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2000" b="1" dirty="0" smtClean="0"/>
              <a:t>AÁK KAMAT (5,9%)</a:t>
            </a:r>
            <a:endParaRPr lang="hu-HU" sz="2000" b="1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460499" y="4220437"/>
            <a:ext cx="3167063" cy="6748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1800" b="1" dirty="0" smtClean="0"/>
              <a:t>SAJÁT MEGTAKARÍTÁS</a:t>
            </a:r>
            <a:endParaRPr lang="hu-HU" sz="1800" b="1" dirty="0"/>
          </a:p>
        </p:txBody>
      </p:sp>
      <p:cxnSp>
        <p:nvCxnSpPr>
          <p:cNvPr id="3" name="Egyenes összekötő 2"/>
          <p:cNvCxnSpPr/>
          <p:nvPr/>
        </p:nvCxnSpPr>
        <p:spPr>
          <a:xfrm>
            <a:off x="4650797" y="3011487"/>
            <a:ext cx="0" cy="22812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172637" y="3006875"/>
            <a:ext cx="0" cy="22812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1442027" y="3007449"/>
            <a:ext cx="0" cy="22812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8459788" y="3011487"/>
            <a:ext cx="0" cy="22812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Jobbra nyíl 5"/>
          <p:cNvSpPr/>
          <p:nvPr/>
        </p:nvSpPr>
        <p:spPr>
          <a:xfrm>
            <a:off x="1442027" y="5495635"/>
            <a:ext cx="7007657" cy="32327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Arial Bold"/>
              </a:rPr>
              <a:t>Azonnali Áthidaló Kölcsön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87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395288" y="771159"/>
            <a:ext cx="5040312" cy="2016125"/>
          </a:xfrm>
          <a:solidFill>
            <a:srgbClr val="C000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hu-H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hu-H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Kedvezmények</a:t>
            </a:r>
            <a:endParaRPr lang="hu-H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9267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286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11"/>
          <p:cNvSpPr txBox="1">
            <a:spLocks/>
          </p:cNvSpPr>
          <p:nvPr/>
        </p:nvSpPr>
        <p:spPr bwMode="auto">
          <a:xfrm>
            <a:off x="395288" y="3068638"/>
            <a:ext cx="8229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0" kern="0" dirty="0" err="1" smtClean="0"/>
              <a:t>Fundimini</a:t>
            </a:r>
            <a:r>
              <a:rPr lang="hu-HU" sz="2800" b="0" kern="0" dirty="0" smtClean="0"/>
              <a:t> Gyerekszámla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0" kern="0" dirty="0" smtClean="0"/>
              <a:t>Családi Plusz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0" kern="0" dirty="0" smtClean="0"/>
              <a:t>Lojalitás kupon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0" kern="0" dirty="0" smtClean="0"/>
              <a:t>Időszakos akciók</a:t>
            </a:r>
          </a:p>
        </p:txBody>
      </p:sp>
    </p:spTree>
    <p:extLst>
      <p:ext uri="{BB962C8B-B14F-4D97-AF65-F5344CB8AC3E}">
        <p14:creationId xmlns:p14="http://schemas.microsoft.com/office/powerpoint/2010/main" val="8118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59630"/>
            <a:ext cx="5876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797905"/>
            <a:ext cx="44164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7" y="4558811"/>
            <a:ext cx="576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63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obbra nyíl 4"/>
          <p:cNvSpPr/>
          <p:nvPr/>
        </p:nvSpPr>
        <p:spPr bwMode="auto">
          <a:xfrm>
            <a:off x="395536" y="3140968"/>
            <a:ext cx="3528392" cy="720080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800" b="1" dirty="0">
                <a:solidFill>
                  <a:schemeClr val="tx1"/>
                </a:solidFill>
                <a:ea typeface="ＭＳ Ｐゴシック" pitchFamily="34" charset="-128"/>
              </a:rPr>
              <a:t>Első </a:t>
            </a:r>
            <a:r>
              <a:rPr lang="hu-HU" sz="1800" b="1" dirty="0" smtClean="0">
                <a:solidFill>
                  <a:schemeClr val="tx1"/>
                </a:solidFill>
                <a:ea typeface="ＭＳ Ｐゴシック" pitchFamily="34" charset="-128"/>
              </a:rPr>
              <a:t>szerződés – A/B módozat</a:t>
            </a:r>
            <a:endParaRPr lang="hu-HU" sz="18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Jobbra nyíl 5"/>
          <p:cNvSpPr/>
          <p:nvPr/>
        </p:nvSpPr>
        <p:spPr bwMode="auto">
          <a:xfrm>
            <a:off x="4290045" y="3933055"/>
            <a:ext cx="4503296" cy="1024917"/>
          </a:xfrm>
          <a:prstGeom prst="rightArrow">
            <a:avLst/>
          </a:prstGeom>
          <a:gradFill flip="none" rotWithShape="1">
            <a:gsLst>
              <a:gs pos="0">
                <a:srgbClr val="FFC000">
                  <a:alpha val="75000"/>
                </a:srgbClr>
              </a:gs>
              <a:gs pos="50000">
                <a:srgbClr val="FFD44B">
                  <a:alpha val="49804"/>
                </a:srgbClr>
              </a:gs>
              <a:gs pos="100000">
                <a:srgbClr val="FFE181">
                  <a:alpha val="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FD44B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hu-HU" sz="1700" b="1" dirty="0">
                <a:latin typeface="+mj-lt"/>
              </a:rPr>
              <a:t>Az első szerződés megtakarítását a Fundamenta tovább kezeli</a:t>
            </a:r>
          </a:p>
        </p:txBody>
      </p:sp>
      <p:sp>
        <p:nvSpPr>
          <p:cNvPr id="7" name="Jobbra nyíl 6"/>
          <p:cNvSpPr/>
          <p:nvPr/>
        </p:nvSpPr>
        <p:spPr bwMode="auto">
          <a:xfrm>
            <a:off x="4284663" y="2286000"/>
            <a:ext cx="4502150" cy="720725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C000"/>
              </a:gs>
            </a:gsLst>
            <a:lin ang="0" scaled="1"/>
            <a:tileRect/>
          </a:gra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hu-HU" sz="1800" b="1" dirty="0"/>
              <a:t>Követő </a:t>
            </a:r>
            <a:r>
              <a:rPr lang="hu-HU" sz="1800" b="1" dirty="0" smtClean="0"/>
              <a:t>szerződés – A/B módozat</a:t>
            </a:r>
            <a:endParaRPr lang="hu-HU" sz="1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901700"/>
            <a:ext cx="3209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41450" y="2646363"/>
            <a:ext cx="1366838" cy="369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800" b="1" dirty="0"/>
              <a:t>8-10 év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508625" y="1720850"/>
            <a:ext cx="1597025" cy="368300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800" b="1" dirty="0"/>
              <a:t>+ 4-10 év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3832225"/>
            <a:ext cx="169386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Kép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0" y="4652963"/>
            <a:ext cx="15811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Kép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4145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Kép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111" y="4869160"/>
            <a:ext cx="1660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56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err="1" smtClean="0"/>
              <a:t>FundiMini</a:t>
            </a:r>
            <a:r>
              <a:rPr lang="hu-HU" sz="2000" dirty="0" smtClean="0"/>
              <a:t> </a:t>
            </a:r>
            <a:r>
              <a:rPr lang="hu-HU" sz="2000" dirty="0" err="1"/>
              <a:t>Okospersely</a:t>
            </a:r>
            <a:r>
              <a:rPr lang="hu-HU" sz="2000" dirty="0"/>
              <a:t>® új, </a:t>
            </a:r>
            <a:r>
              <a:rPr lang="hu-HU" sz="2000" dirty="0" err="1"/>
              <a:t>Bluetooth-os</a:t>
            </a:r>
            <a:r>
              <a:rPr lang="hu-HU" sz="2000" dirty="0"/>
              <a:t> verziója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246" y="620688"/>
            <a:ext cx="2762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szeretlekmagyarorszag.hu/wp-content/uploads/2014/10/persel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2390">
            <a:off x="2687905" y="3358229"/>
            <a:ext cx="3493041" cy="275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908720"/>
            <a:ext cx="5950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900" dirty="0"/>
              <a:t>Egyedi termék a piacon, egyedi arculattal</a:t>
            </a:r>
          </a:p>
          <a:p>
            <a:pPr marL="285750" indent="-285750">
              <a:buFontTx/>
              <a:buChar char="-"/>
            </a:pPr>
            <a:r>
              <a:rPr lang="hu-HU" sz="1900" dirty="0"/>
              <a:t>Fizikális pénzgyűjtés, érmefelismeréssel, elektronikus nyomon követéssel</a:t>
            </a:r>
          </a:p>
          <a:p>
            <a:pPr marL="285750" indent="-285750">
              <a:buFontTx/>
              <a:buChar char="-"/>
            </a:pPr>
            <a:r>
              <a:rPr lang="hu-HU" sz="1900" dirty="0" err="1" smtClean="0"/>
              <a:t>iOS</a:t>
            </a:r>
            <a:r>
              <a:rPr lang="hu-HU" sz="1900" dirty="0" smtClean="0"/>
              <a:t> </a:t>
            </a:r>
            <a:r>
              <a:rPr lang="hu-HU" sz="1900" dirty="0"/>
              <a:t>és </a:t>
            </a:r>
            <a:r>
              <a:rPr lang="hu-HU" sz="1900" dirty="0" err="1"/>
              <a:t>Android</a:t>
            </a:r>
            <a:r>
              <a:rPr lang="hu-HU" sz="1900" dirty="0"/>
              <a:t> operációs rendszerrel </a:t>
            </a:r>
            <a:r>
              <a:rPr lang="hu-HU" sz="1900" dirty="0" smtClean="0"/>
              <a:t>működik</a:t>
            </a:r>
          </a:p>
          <a:p>
            <a:pPr marL="285750" indent="-285750">
              <a:buFontTx/>
              <a:buChar char="-"/>
            </a:pPr>
            <a:r>
              <a:rPr lang="hu-HU" sz="1900" dirty="0" err="1">
                <a:hlinkClick r:id="rId4"/>
              </a:rPr>
              <a:t>www.fundimini.hu</a:t>
            </a:r>
            <a:endParaRPr lang="hu-HU" sz="1900" dirty="0"/>
          </a:p>
          <a:p>
            <a:pPr marL="285750" indent="-285750">
              <a:buFontTx/>
              <a:buChar char="-"/>
            </a:pPr>
            <a:r>
              <a:rPr lang="hu-HU" sz="1900" dirty="0"/>
              <a:t>Persely kiszállítása postai úton 60 napon </a:t>
            </a:r>
            <a:r>
              <a:rPr lang="hu-HU" sz="1900" dirty="0" smtClean="0"/>
              <a:t>belül 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1715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FundiMini</a:t>
            </a:r>
            <a:r>
              <a:rPr lang="hu-HU" dirty="0" smtClean="0"/>
              <a:t> gyerekszámla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41352"/>
            <a:ext cx="6008720" cy="60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70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95536" y="44624"/>
            <a:ext cx="6335713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hu-HU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Családi plusz kupon</a:t>
            </a:r>
            <a:endParaRPr lang="hu-HU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"/>
          <a:stretch/>
        </p:blipFill>
        <p:spPr>
          <a:xfrm rot="20665310">
            <a:off x="5442982" y="1196030"/>
            <a:ext cx="3168352" cy="359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64785"/>
            <a:ext cx="5433277" cy="225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alra nyíl 15"/>
          <p:cNvSpPr/>
          <p:nvPr/>
        </p:nvSpPr>
        <p:spPr bwMode="auto">
          <a:xfrm rot="935552" flipH="1">
            <a:off x="959807" y="3106733"/>
            <a:ext cx="1987000" cy="720080"/>
          </a:xfrm>
          <a:prstGeom prst="leftArrow">
            <a:avLst>
              <a:gd name="adj1" fmla="val 50000"/>
              <a:gd name="adj2" fmla="val 6237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Kuponkód</a:t>
            </a:r>
            <a:endParaRPr kumimoji="0" lang="hu-H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6" name="Balra nyíl 5"/>
          <p:cNvSpPr/>
          <p:nvPr/>
        </p:nvSpPr>
        <p:spPr bwMode="auto">
          <a:xfrm rot="1328184">
            <a:off x="4325833" y="4458053"/>
            <a:ext cx="2545180" cy="720080"/>
          </a:xfrm>
          <a:prstGeom prst="leftArrow">
            <a:avLst>
              <a:gd name="adj1" fmla="val 50000"/>
              <a:gd name="adj2" fmla="val 6237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Beváltási határidő</a:t>
            </a:r>
            <a:endParaRPr kumimoji="0" lang="hu-H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7" name="Balra nyíl 6"/>
          <p:cNvSpPr/>
          <p:nvPr/>
        </p:nvSpPr>
        <p:spPr bwMode="auto">
          <a:xfrm rot="1520318">
            <a:off x="1514678" y="5733565"/>
            <a:ext cx="2842602" cy="618799"/>
          </a:xfrm>
          <a:prstGeom prst="leftArrow">
            <a:avLst>
              <a:gd name="adj1" fmla="val 50000"/>
              <a:gd name="adj2" fmla="val 6237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Szerződéskötésre</a:t>
            </a:r>
            <a:r>
              <a:rPr kumimoji="0" lang="hu-HU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jogosult</a:t>
            </a:r>
            <a:endParaRPr kumimoji="0" lang="hu-H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7042" y="836712"/>
            <a:ext cx="55913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u-HU" altLang="hu-HU" sz="2000" dirty="0"/>
              <a:t>2 db </a:t>
            </a:r>
            <a:r>
              <a:rPr lang="hu-HU" altLang="hu-HU" sz="2000" b="1" dirty="0">
                <a:solidFill>
                  <a:srgbClr val="C00000"/>
                </a:solidFill>
              </a:rPr>
              <a:t>5%-os 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kamatbónusz</a:t>
            </a:r>
            <a:r>
              <a:rPr lang="hu-HU" altLang="hu-HU" sz="2000" dirty="0" smtClean="0"/>
              <a:t>ra jogosító </a:t>
            </a:r>
            <a:r>
              <a:rPr lang="hu-HU" altLang="hu-HU" sz="2000" dirty="0"/>
              <a:t>(az első megtakarítási évre) 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Családi Plusz kupon</a:t>
            </a:r>
            <a:r>
              <a:rPr lang="hu-HU" altLang="hu-HU" sz="2000" dirty="0" smtClean="0"/>
              <a:t> a szerződőnek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5921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95536" y="44624"/>
            <a:ext cx="6335713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hu-HU" kern="0" dirty="0" smtClean="0">
                <a:solidFill>
                  <a:schemeClr val="tx1"/>
                </a:solidFill>
              </a:rPr>
              <a:t>Lojalitás program</a:t>
            </a:r>
            <a:endParaRPr lang="hu-HU" kern="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www.fundamenta.hu/documents/10184/12619/lojalitas_5/363a1e84-1c50-44a0-b059-72754560db13?t=1390229716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38559" cy="181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Kép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61745">
            <a:off x="3420741" y="3397969"/>
            <a:ext cx="5422213" cy="229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40" t="5720" r="6345"/>
          <a:stretch/>
        </p:blipFill>
        <p:spPr>
          <a:xfrm>
            <a:off x="631161" y="980728"/>
            <a:ext cx="1796169" cy="1405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soosga\Documents\Ideiglenes\otthonok és megoldáso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68681"/>
            <a:ext cx="3024336" cy="34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7908" y="128049"/>
            <a:ext cx="7886700" cy="642939"/>
          </a:xfrm>
        </p:spPr>
        <p:txBody>
          <a:bodyPr/>
          <a:lstStyle/>
          <a:p>
            <a:r>
              <a:rPr lang="hu-HU" altLang="hu-HU" dirty="0"/>
              <a:t>Miért jó?</a:t>
            </a: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idx="4294967295"/>
          </p:nvPr>
        </p:nvSpPr>
        <p:spPr>
          <a:xfrm>
            <a:off x="257908" y="770988"/>
            <a:ext cx="8515350" cy="601010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u-HU" dirty="0" smtClean="0">
                <a:solidFill>
                  <a:srgbClr val="C00000"/>
                </a:solidFill>
              </a:rPr>
              <a:t>HOZAM</a:t>
            </a:r>
          </a:p>
          <a:p>
            <a:pPr lvl="1">
              <a:defRPr/>
            </a:pPr>
            <a:r>
              <a:rPr lang="hu-HU" altLang="hu-HU" dirty="0"/>
              <a:t>Magas garantált </a:t>
            </a:r>
            <a:r>
              <a:rPr lang="hu-HU" altLang="hu-HU" dirty="0" smtClean="0"/>
              <a:t>hozam</a:t>
            </a:r>
          </a:p>
          <a:p>
            <a:pPr lvl="1">
              <a:defRPr/>
            </a:pPr>
            <a:r>
              <a:rPr lang="hu-HU" altLang="hu-HU" b="1" dirty="0" smtClean="0">
                <a:solidFill>
                  <a:srgbClr val="F1A101"/>
                </a:solidFill>
              </a:rPr>
              <a:t>30% állami támogatás</a:t>
            </a:r>
            <a:r>
              <a:rPr lang="hu-HU" altLang="hu-HU" dirty="0" smtClean="0"/>
              <a:t>, alanyi jogon</a:t>
            </a:r>
          </a:p>
          <a:p>
            <a:pPr lvl="1">
              <a:defRPr/>
            </a:pPr>
            <a:r>
              <a:rPr lang="hu-HU" altLang="hu-HU" dirty="0" smtClean="0"/>
              <a:t>Kamatadó mentes</a:t>
            </a:r>
          </a:p>
          <a:p>
            <a:pPr lvl="1">
              <a:defRPr/>
            </a:pPr>
            <a:endParaRPr lang="hu-HU" altLang="hu-HU" b="1" dirty="0"/>
          </a:p>
          <a:p>
            <a:pPr marL="57150" indent="0">
              <a:buNone/>
              <a:defRPr/>
            </a:pPr>
            <a:r>
              <a:rPr lang="hu-HU" altLang="hu-HU" dirty="0" smtClean="0">
                <a:solidFill>
                  <a:srgbClr val="C00000"/>
                </a:solidFill>
              </a:rPr>
              <a:t>BIZTONSÁG</a:t>
            </a:r>
          </a:p>
          <a:p>
            <a:pPr marL="914400" lvl="1" indent="-342900">
              <a:defRPr/>
            </a:pPr>
            <a:r>
              <a:rPr lang="hu-HU" altLang="hu-HU" dirty="0" smtClean="0"/>
              <a:t>Kedvező, </a:t>
            </a:r>
            <a:r>
              <a:rPr lang="hu-HU" altLang="hu-HU" b="1" dirty="0" smtClean="0">
                <a:solidFill>
                  <a:srgbClr val="F1A101"/>
                </a:solidFill>
              </a:rPr>
              <a:t>fix kamatozású, forint hitel</a:t>
            </a:r>
          </a:p>
          <a:p>
            <a:pPr marL="914400" lvl="1" indent="-342900">
              <a:defRPr/>
            </a:pPr>
            <a:r>
              <a:rPr lang="hu-HU" altLang="hu-HU" dirty="0" smtClean="0"/>
              <a:t>Tervezhető, fix törlesztőrészletek</a:t>
            </a:r>
          </a:p>
          <a:p>
            <a:pPr marL="914400" lvl="1" indent="-342900">
              <a:defRPr/>
            </a:pPr>
            <a:r>
              <a:rPr lang="hu-HU" altLang="hu-HU" dirty="0" smtClean="0"/>
              <a:t>Tőke és hozamgarantált</a:t>
            </a:r>
          </a:p>
          <a:p>
            <a:pPr marL="914400" lvl="1" indent="-342900">
              <a:defRPr/>
            </a:pPr>
            <a:r>
              <a:rPr lang="hu-HU" dirty="0"/>
              <a:t> LTP törvény alapján </a:t>
            </a:r>
            <a:r>
              <a:rPr lang="hu-HU" dirty="0" smtClean="0"/>
              <a:t>működünk</a:t>
            </a:r>
            <a:endParaRPr lang="hu-HU" altLang="hu-HU" dirty="0" smtClean="0"/>
          </a:p>
          <a:p>
            <a:pPr marL="514350" lvl="1" indent="0">
              <a:buNone/>
              <a:defRPr/>
            </a:pPr>
            <a:endParaRPr lang="hu-HU" altLang="hu-HU" b="1" dirty="0" smtClean="0"/>
          </a:p>
          <a:p>
            <a:pPr marL="57150" indent="0">
              <a:buNone/>
              <a:defRPr/>
            </a:pPr>
            <a:r>
              <a:rPr lang="hu-HU" altLang="hu-HU" dirty="0" smtClean="0">
                <a:solidFill>
                  <a:srgbClr val="C00000"/>
                </a:solidFill>
              </a:rPr>
              <a:t>RUGALMASSÁG</a:t>
            </a:r>
          </a:p>
          <a:p>
            <a:pPr lvl="1">
              <a:defRPr/>
            </a:pPr>
            <a:r>
              <a:rPr lang="hu-HU" altLang="hu-HU" dirty="0" smtClean="0"/>
              <a:t>5  féle futamidő</a:t>
            </a:r>
          </a:p>
          <a:p>
            <a:pPr lvl="1">
              <a:defRPr/>
            </a:pPr>
            <a:r>
              <a:rPr lang="hu-HU" altLang="hu-HU" dirty="0" smtClean="0"/>
              <a:t>Választható havi megtakarítás</a:t>
            </a:r>
          </a:p>
          <a:p>
            <a:pPr lvl="1">
              <a:defRPr/>
            </a:pPr>
            <a:r>
              <a:rPr lang="hu-HU" altLang="hu-HU" dirty="0" smtClean="0"/>
              <a:t>Módosítható</a:t>
            </a:r>
          </a:p>
          <a:p>
            <a:pPr lvl="1">
              <a:defRPr/>
            </a:pPr>
            <a:r>
              <a:rPr lang="hu-HU" altLang="hu-HU" dirty="0" smtClean="0"/>
              <a:t>Szüneteltethető </a:t>
            </a:r>
            <a:endParaRPr lang="hu-HU" altLang="hu-HU" dirty="0"/>
          </a:p>
          <a:p>
            <a:pPr lvl="1">
              <a:defRPr/>
            </a:pPr>
            <a:r>
              <a:rPr lang="hu-HU" altLang="hu-HU" b="1" dirty="0">
                <a:solidFill>
                  <a:srgbClr val="F1A101"/>
                </a:solidFill>
              </a:rPr>
              <a:t>Széleskörű </a:t>
            </a:r>
            <a:r>
              <a:rPr lang="hu-HU" altLang="hu-HU" b="1" dirty="0" smtClean="0">
                <a:solidFill>
                  <a:srgbClr val="F1A101"/>
                </a:solidFill>
              </a:rPr>
              <a:t> felhasználási </a:t>
            </a:r>
            <a:r>
              <a:rPr lang="hu-HU" altLang="hu-HU" b="1" dirty="0">
                <a:solidFill>
                  <a:srgbClr val="F1A101"/>
                </a:solidFill>
              </a:rPr>
              <a:t>lehetőség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5" name="Picture 2" descr="http://www.kiskuntakarek.hu/files/img/OBA_HU_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216" y="2872158"/>
            <a:ext cx="683256" cy="14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90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0634" y="116632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000" b="1" dirty="0"/>
              <a:t>Miért érdemes foglalkozni vele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11162" y="1268760"/>
            <a:ext cx="819328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hu-HU" b="1" dirty="0"/>
              <a:t> </a:t>
            </a:r>
            <a:r>
              <a:rPr lang="hu-HU" sz="1800" b="1" dirty="0" smtClean="0"/>
              <a:t>Jutalék: </a:t>
            </a:r>
            <a:r>
              <a:rPr lang="hu-HU" sz="1800" dirty="0" smtClean="0"/>
              <a:t>minden forint számít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hu-HU" sz="1800" dirty="0"/>
              <a:t> </a:t>
            </a:r>
            <a:r>
              <a:rPr lang="hu-HU" sz="1800" dirty="0" smtClean="0"/>
              <a:t> </a:t>
            </a:r>
            <a:r>
              <a:rPr lang="hu-HU" sz="1800" b="1" dirty="0" smtClean="0"/>
              <a:t>Kopogtató termék </a:t>
            </a:r>
            <a:r>
              <a:rPr lang="hu-HU" sz="1800" dirty="0"/>
              <a:t>(30% állami </a:t>
            </a:r>
            <a:r>
              <a:rPr lang="hu-HU" sz="1800" dirty="0" smtClean="0"/>
              <a:t>támogatás)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hu-HU" sz="1800" dirty="0" smtClean="0"/>
              <a:t>  </a:t>
            </a:r>
            <a:r>
              <a:rPr lang="hu-HU" sz="1800" b="1" dirty="0" smtClean="0"/>
              <a:t>Ügyfél kötődés </a:t>
            </a:r>
            <a:r>
              <a:rPr lang="hu-HU" sz="1800" dirty="0" smtClean="0"/>
              <a:t>(komplex </a:t>
            </a:r>
            <a:r>
              <a:rPr lang="hu-HU" sz="1800" dirty="0"/>
              <a:t>értékesítés</a:t>
            </a:r>
            <a:r>
              <a:rPr lang="hu-HU" sz="1800" dirty="0" smtClean="0"/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hu-HU" sz="1800" dirty="0"/>
              <a:t> </a:t>
            </a:r>
            <a:r>
              <a:rPr lang="hu-HU" sz="1800" dirty="0" smtClean="0"/>
              <a:t> </a:t>
            </a:r>
            <a:r>
              <a:rPr lang="hu-HU" sz="1800" b="1" dirty="0" smtClean="0"/>
              <a:t>Komplex értékesítés (</a:t>
            </a:r>
            <a:r>
              <a:rPr lang="hu-HU" sz="1800" dirty="0" smtClean="0"/>
              <a:t>segíti </a:t>
            </a:r>
            <a:r>
              <a:rPr lang="hu-HU" sz="1800" dirty="0"/>
              <a:t>más termékek eladását </a:t>
            </a:r>
            <a:r>
              <a:rPr lang="hu-HU" sz="1800" dirty="0" smtClean="0"/>
              <a:t>is, lakáshitel, lakás-biztosítás,hitelfedezeti </a:t>
            </a:r>
            <a:r>
              <a:rPr lang="hu-HU" sz="1800" dirty="0"/>
              <a:t>életbiztosítás</a:t>
            </a:r>
            <a:r>
              <a:rPr lang="hu-HU" sz="1800" dirty="0" smtClean="0"/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hu-HU" sz="1800" dirty="0"/>
              <a:t> </a:t>
            </a:r>
            <a:r>
              <a:rPr lang="hu-HU" sz="1800" b="1" dirty="0" smtClean="0"/>
              <a:t>Kiegészítő termék </a:t>
            </a:r>
            <a:r>
              <a:rPr lang="hu-HU" sz="1800" dirty="0" smtClean="0"/>
              <a:t>– </a:t>
            </a:r>
            <a:r>
              <a:rPr lang="hu-HU" sz="1800" dirty="0"/>
              <a:t>nem </a:t>
            </a:r>
            <a:r>
              <a:rPr lang="hu-HU" sz="1800" dirty="0" smtClean="0"/>
              <a:t>konkurencia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hu-HU" sz="1800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hu-HU" sz="1800" dirty="0"/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hu-HU" sz="1800" dirty="0"/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hu-HU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236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Pl. Húszas korosztály ~ 1,34 M fő </a:t>
            </a:r>
            <a:r>
              <a:rPr lang="hu-HU" dirty="0" smtClean="0">
                <a:sym typeface="Wingdings" panose="05000000000000000000" pitchFamily="2" charset="2"/>
              </a:rPr>
              <a:t> 1.340.000 * 58%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 777.000 fő szülőkkel él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545.000 fő költözne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Közülük mindössze 55.000 fő rendelkezik lakásszámlával!!!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Mamahotel</a:t>
            </a:r>
            <a:endParaRPr lang="hu-HU" dirty="0">
              <a:latin typeface="+mn-lt"/>
            </a:endParaRPr>
          </a:p>
        </p:txBody>
      </p:sp>
      <p:sp>
        <p:nvSpPr>
          <p:cNvPr id="5" name="Lefelé nyíl 4"/>
          <p:cNvSpPr/>
          <p:nvPr/>
        </p:nvSpPr>
        <p:spPr bwMode="auto">
          <a:xfrm>
            <a:off x="2339752" y="1628800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236" y="1765157"/>
            <a:ext cx="4836764" cy="31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elé nyíl 6"/>
          <p:cNvSpPr/>
          <p:nvPr/>
        </p:nvSpPr>
        <p:spPr bwMode="auto">
          <a:xfrm>
            <a:off x="2348136" y="2708920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Lefelé nyíl 7"/>
          <p:cNvSpPr/>
          <p:nvPr/>
        </p:nvSpPr>
        <p:spPr bwMode="auto">
          <a:xfrm>
            <a:off x="2356520" y="4077072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5ADA6-9C1F-437C-962F-F0A25BD757C9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59" y="2311400"/>
            <a:ext cx="8178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81</a:t>
            </a:fld>
            <a:endParaRPr lang="hu-HU" dirty="0"/>
          </a:p>
        </p:txBody>
      </p:sp>
      <p:pic>
        <p:nvPicPr>
          <p:cNvPr id="3" name="Picture 4" descr="névtele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9144000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33332"/>
            <a:ext cx="842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Merjünk nagyot ugrani!</a:t>
            </a:r>
          </a:p>
        </p:txBody>
      </p:sp>
    </p:spTree>
    <p:extLst>
      <p:ext uri="{BB962C8B-B14F-4D97-AF65-F5344CB8AC3E}">
        <p14:creationId xmlns:p14="http://schemas.microsoft.com/office/powerpoint/2010/main" val="5073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- érzelmi alapú döntés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82</a:t>
            </a:fld>
            <a:endParaRPr lang="hu-HU" dirty="0"/>
          </a:p>
        </p:txBody>
      </p:sp>
      <p:pic>
        <p:nvPicPr>
          <p:cNvPr id="5" name="Tartalom helye 4" descr="200539644-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1338" y="1261242"/>
            <a:ext cx="7126014" cy="49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5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Megszólítás</a:t>
            </a:r>
          </a:p>
          <a:p>
            <a:pPr lvl="1"/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Van bankkártyád?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Mire használod?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És lakásszámlád?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hu-HU" dirty="0" smtClean="0"/>
              <a:t>Tudatos értékesítés lépései  1.</a:t>
            </a:r>
            <a:endParaRPr lang="hu-H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2377831"/>
            <a:ext cx="277653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hu-HU" dirty="0" smtClean="0">
                <a:solidFill>
                  <a:srgbClr val="FF0000"/>
                </a:solidFill>
              </a:rPr>
              <a:t>A </a:t>
            </a:r>
            <a:r>
              <a:rPr lang="hu-HU" altLang="hu-HU" dirty="0">
                <a:solidFill>
                  <a:srgbClr val="FF0000"/>
                </a:solidFill>
              </a:rPr>
              <a:t>célok és az igények pontos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hu-HU" dirty="0">
                <a:solidFill>
                  <a:srgbClr val="FF0000"/>
                </a:solidFill>
              </a:rPr>
              <a:t>ismerete nélkül ne kezdjünk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hu-HU" dirty="0">
                <a:solidFill>
                  <a:srgbClr val="FF0000"/>
                </a:solidFill>
              </a:rPr>
              <a:t>bele a termék </a:t>
            </a:r>
            <a:r>
              <a:rPr lang="hu-HU" altLang="hu-HU" dirty="0" smtClean="0">
                <a:solidFill>
                  <a:srgbClr val="FF0000"/>
                </a:solidFill>
              </a:rPr>
              <a:t>bemutatásába!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84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7573" y="3042745"/>
            <a:ext cx="2900856" cy="33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5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40000"/>
              </a:lnSpc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FF0000"/>
                </a:solidFill>
              </a:rPr>
              <a:t>Ha az igény ismerete nélkül </a:t>
            </a:r>
            <a:r>
              <a:rPr lang="hu-HU" altLang="hu-HU" dirty="0" smtClean="0">
                <a:solidFill>
                  <a:srgbClr val="FF0000"/>
                </a:solidFill>
              </a:rPr>
              <a:t>kezded </a:t>
            </a:r>
            <a:r>
              <a:rPr lang="hu-HU" altLang="hu-HU" dirty="0">
                <a:solidFill>
                  <a:srgbClr val="FF0000"/>
                </a:solidFill>
              </a:rPr>
              <a:t>el bemutatni a terméket </a:t>
            </a:r>
          </a:p>
          <a:p>
            <a:pPr marL="0" indent="0" algn="ctr">
              <a:lnSpc>
                <a:spcPct val="140000"/>
              </a:lnSpc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FF0000"/>
                </a:solidFill>
              </a:rPr>
              <a:t>elveszted az üzletet!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85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255" y="3042745"/>
            <a:ext cx="2899870" cy="33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1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Tudatos értékesítés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FF0000"/>
                </a:solidFill>
              </a:rPr>
              <a:t>Ne azt nézd, </a:t>
            </a:r>
            <a:r>
              <a:rPr lang="hu-HU" altLang="hu-HU" dirty="0" smtClean="0">
                <a:solidFill>
                  <a:srgbClr val="FF0000"/>
                </a:solidFill>
              </a:rPr>
              <a:t>hogy </a:t>
            </a:r>
            <a:r>
              <a:rPr lang="hu-HU" altLang="hu-HU" dirty="0">
                <a:solidFill>
                  <a:srgbClr val="FF0000"/>
                </a:solidFill>
              </a:rPr>
              <a:t>az ügyfélnek van-e pénze, </a:t>
            </a:r>
          </a:p>
          <a:p>
            <a:pPr marL="0" indent="0"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FF0000"/>
                </a:solidFill>
              </a:rPr>
              <a:t>hanem azt, hogy van-e célja!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86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255" y="3042745"/>
            <a:ext cx="2899870" cy="33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4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lépései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7852" y="983645"/>
            <a:ext cx="7886700" cy="510539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zh-CN" dirty="0" smtClean="0"/>
              <a:t>Előbeszélgetés(hidak)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zh-CN" b="0" dirty="0" smtClean="0"/>
              <a:t>Ahhoz</a:t>
            </a:r>
            <a:r>
              <a:rPr lang="hu-HU" altLang="zh-CN" b="0" dirty="0"/>
              <a:t>, hogy a </a:t>
            </a:r>
            <a:r>
              <a:rPr lang="hu-HU" altLang="zh-CN" b="0" dirty="0" smtClean="0"/>
              <a:t>legmegfelelőbb megoldást tudjam adni Önnek,néhány </a:t>
            </a:r>
            <a:r>
              <a:rPr lang="hu-HU" altLang="zh-CN" b="0" dirty="0"/>
              <a:t>információra van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130000"/>
              <a:buNone/>
            </a:pPr>
            <a:r>
              <a:rPr lang="hu-HU" altLang="zh-CN" b="0" dirty="0"/>
              <a:t>szükségem, így </a:t>
            </a:r>
            <a:r>
              <a:rPr lang="hu-HU" altLang="zh-CN" b="0" dirty="0" smtClean="0"/>
              <a:t>kérem, beszélgessünk </a:t>
            </a:r>
            <a:r>
              <a:rPr lang="hu-HU" altLang="zh-CN" b="0" dirty="0"/>
              <a:t>egy kicsit!”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87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255" y="3342290"/>
            <a:ext cx="2899870" cy="303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altLang="zh-CN" b="0" dirty="0" smtClean="0"/>
              <a:t> Tapasztalataink </a:t>
            </a:r>
            <a:r>
              <a:rPr lang="hu-HU" altLang="zh-CN" b="0" dirty="0"/>
              <a:t>szerint az </a:t>
            </a:r>
            <a:r>
              <a:rPr lang="hu-HU" altLang="zh-CN" b="0" dirty="0" smtClean="0"/>
              <a:t>embereket </a:t>
            </a:r>
            <a:r>
              <a:rPr lang="hu-HU" altLang="zh-CN" b="0" dirty="0"/>
              <a:t>életük során 3 élethelyzet foglalkoztatja, </a:t>
            </a:r>
            <a:r>
              <a:rPr lang="hu-HU" altLang="zh-CN" b="0" dirty="0" smtClean="0"/>
              <a:t>amelyek </a:t>
            </a:r>
            <a:r>
              <a:rPr lang="hu-HU" altLang="zh-CN" b="0" dirty="0"/>
              <a:t>megoldása sokszor komoly anyagi problémát okoz</a:t>
            </a:r>
            <a:r>
              <a:rPr lang="hu-HU" altLang="zh-CN" b="0" dirty="0" smtClean="0"/>
              <a:t>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b="0" dirty="0" smtClean="0"/>
              <a:t> Melyek ezek szerinted???</a:t>
            </a:r>
            <a:endParaRPr lang="hu-HU" altLang="hu-HU" b="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88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255" y="3042745"/>
            <a:ext cx="2899870" cy="33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8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hu-HU" dirty="0" smtClean="0"/>
              <a:t>Tudatos értékesítés lépései 3. igényelemzés </a:t>
            </a:r>
            <a:endParaRPr lang="hu-HU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6 pont</a:t>
            </a:r>
            <a:r>
              <a:rPr lang="hu-HU" dirty="0" smtClean="0"/>
              <a:t>…</a:t>
            </a:r>
          </a:p>
          <a:p>
            <a:pPr marL="0" indent="0">
              <a:buNone/>
            </a:pPr>
            <a:r>
              <a:rPr lang="hu-HU" dirty="0" smtClean="0"/>
              <a:t>Ügyfélkifogások megelőzésére…</a:t>
            </a:r>
          </a:p>
          <a:p>
            <a:pPr marL="0" indent="0">
              <a:buNone/>
            </a:pPr>
            <a:endParaRPr lang="hu-HU" dirty="0"/>
          </a:p>
          <a:p>
            <a:pPr marL="0" lvl="1" indent="0" algn="just">
              <a:buNone/>
            </a:pPr>
            <a:r>
              <a:rPr lang="hu-HU" sz="2400" b="0" dirty="0" smtClean="0"/>
              <a:t>1. Abban </a:t>
            </a:r>
            <a:r>
              <a:rPr lang="hu-HU" sz="2400" b="0" dirty="0"/>
              <a:t>egyetértünk, hogy előbb utóbb mindenki költ valamilyen lakáscélra?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161385"/>
            <a:ext cx="4821642" cy="32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250 milliárd forint 3 év alatt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1"/>
            <a:ext cx="3909194" cy="5387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1800" b="0" dirty="0"/>
              <a:t>A </a:t>
            </a:r>
            <a:r>
              <a:rPr lang="hu-HU" sz="1800" b="0" dirty="0" err="1"/>
              <a:t>Fundi-Mini</a:t>
            </a:r>
            <a:r>
              <a:rPr lang="hu-HU" sz="1800" b="0" dirty="0"/>
              <a:t> egyedülálló termék a lakástakarék pénztári piacon</a:t>
            </a:r>
            <a:r>
              <a:rPr lang="hu-HU" sz="1800" b="0" dirty="0" smtClean="0"/>
              <a:t> </a:t>
            </a:r>
          </a:p>
          <a:p>
            <a:pPr algn="just"/>
            <a:r>
              <a:rPr lang="hu-HU" sz="1800" b="0" dirty="0"/>
              <a:t>Elhúzódó öngondoskodási időszak – későn kezdenek félretenni</a:t>
            </a:r>
          </a:p>
          <a:p>
            <a:pPr algn="just"/>
            <a:r>
              <a:rPr lang="hu-HU" sz="1800" b="0" dirty="0"/>
              <a:t>Egyedül nehezen megvalósítható ingatlancélok</a:t>
            </a:r>
          </a:p>
          <a:p>
            <a:pPr algn="just"/>
            <a:r>
              <a:rPr lang="hu-HU" sz="1800" b="0" dirty="0"/>
              <a:t>Generációs probléma a takarékoskodás és az okos pénzhasználat hiánya</a:t>
            </a:r>
          </a:p>
          <a:p>
            <a:pPr algn="just"/>
            <a:r>
              <a:rPr lang="hu-HU" sz="1800" b="0" dirty="0" smtClean="0"/>
              <a:t>250mrd forint értékben kötöttek szerződést 2015 óta a magyar szülők gyermekeik lakáscélú megtakarításaira a </a:t>
            </a:r>
            <a:r>
              <a:rPr lang="hu-HU" sz="1800" b="0" dirty="0" err="1" smtClean="0"/>
              <a:t>Fundamentánál</a:t>
            </a:r>
            <a:r>
              <a:rPr lang="hu-HU" sz="1800" b="0" dirty="0" smtClean="0"/>
              <a:t> – ezzel megduplázódott a 14 év alattiakra kötött szerződések összege</a:t>
            </a:r>
          </a:p>
          <a:p>
            <a:pPr algn="just"/>
            <a:r>
              <a:rPr lang="hu-HU" sz="1800" b="0" dirty="0" smtClean="0"/>
              <a:t>A </a:t>
            </a:r>
            <a:r>
              <a:rPr lang="hu-HU" sz="1800" b="0" dirty="0"/>
              <a:t>szülők jó befektetésnek látják a lakáscélt gyerekeik </a:t>
            </a:r>
            <a:r>
              <a:rPr lang="hu-HU" sz="1800" b="0" dirty="0" smtClean="0"/>
              <a:t>javára</a:t>
            </a:r>
          </a:p>
          <a:p>
            <a:pPr algn="just"/>
            <a:r>
              <a:rPr lang="hu-HU" sz="1800" b="0" dirty="0" smtClean="0"/>
              <a:t>Élhetőbb</a:t>
            </a:r>
            <a:r>
              <a:rPr lang="hu-HU" sz="1800" b="0" dirty="0"/>
              <a:t>, önálló élet (szülőknek és gyerekeknek egyaránt)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hu-HU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hu-HU" b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0" name="Tartalom helye 7"/>
          <p:cNvGraphicFramePr>
            <a:graphicFrameLocks noGrp="1"/>
          </p:cNvGraphicFramePr>
          <p:nvPr>
            <p:extLst/>
          </p:nvPr>
        </p:nvGraphicFramePr>
        <p:xfrm>
          <a:off x="5434865" y="842802"/>
          <a:ext cx="3080484" cy="137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60362"/>
            <a:ext cx="4074707" cy="22044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1734" y="4373233"/>
            <a:ext cx="2095238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628650" y="1313507"/>
            <a:ext cx="7886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Te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mire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költenél? Milyen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színek, hol mekkora…?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/>
              <a:t>Tudatos értékesítés lépései  3.</a:t>
            </a:r>
            <a:endParaRPr lang="hu-HU" b="1" dirty="0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201" y="2501900"/>
            <a:ext cx="627529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1058869"/>
            <a:ext cx="7886700" cy="719132"/>
          </a:xfrm>
        </p:spPr>
        <p:txBody>
          <a:bodyPr>
            <a:normAutofit/>
          </a:bodyPr>
          <a:lstStyle/>
          <a:p>
            <a:pPr marL="88900" lvl="1" indent="0">
              <a:buNone/>
            </a:pPr>
            <a:r>
              <a:rPr lang="hu-HU" sz="2400" b="0" dirty="0" smtClean="0"/>
              <a:t>3. Mennyibe </a:t>
            </a:r>
            <a:r>
              <a:rPr lang="hu-HU" sz="2400" b="0" dirty="0"/>
              <a:t>kerül? </a:t>
            </a:r>
          </a:p>
          <a:p>
            <a:pPr lvl="1"/>
            <a:endParaRPr lang="hu-HU" sz="2400" b="0" dirty="0"/>
          </a:p>
          <a:p>
            <a:pPr lvl="1"/>
            <a:endParaRPr lang="hu-HU" sz="2400" b="0" dirty="0"/>
          </a:p>
          <a:p>
            <a:pPr lvl="1">
              <a:buFontTx/>
              <a:buNone/>
            </a:pPr>
            <a:endParaRPr lang="hu-HU" sz="2400" b="0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hu-HU" b="1" dirty="0" smtClean="0"/>
              <a:t>Tudatos értékesítés lépései 3. </a:t>
            </a:r>
            <a:endParaRPr lang="hu-HU" b="1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305" y="2184400"/>
            <a:ext cx="598884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  <p:bldP spid="13312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/>
              <a:t>Tudatos értékesítés lépései   3.</a:t>
            </a:r>
            <a:endParaRPr lang="hu-HU" b="1" dirty="0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25426" y="1131043"/>
            <a:ext cx="76850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Havonta mennyit tudsz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erre a célra fordítani?</a:t>
            </a:r>
          </a:p>
        </p:txBody>
      </p:sp>
      <p:pic>
        <p:nvPicPr>
          <p:cNvPr id="3074" name="Picture 2" descr="Képtalálat a következőre: „havi megtakarítá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570" y="2755900"/>
            <a:ext cx="438443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1071569"/>
            <a:ext cx="7886700" cy="5286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400" b="0" dirty="0" smtClean="0"/>
              <a:t>5. Mennyi </a:t>
            </a:r>
            <a:r>
              <a:rPr lang="hu-HU" sz="2400" b="0" dirty="0"/>
              <a:t>idő </a:t>
            </a:r>
            <a:r>
              <a:rPr lang="hu-HU" sz="2400" b="0" dirty="0" smtClean="0"/>
              <a:t>alatt lesz </a:t>
            </a:r>
            <a:r>
              <a:rPr lang="hu-HU" sz="2400" b="0" dirty="0"/>
              <a:t>meg így a pénz?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hu-HU" b="1" dirty="0" smtClean="0"/>
              <a:t>Tudatos értékesítés lépései 3. </a:t>
            </a:r>
            <a:endParaRPr lang="hu-HU" b="1" dirty="0"/>
          </a:p>
        </p:txBody>
      </p:sp>
      <p:pic>
        <p:nvPicPr>
          <p:cNvPr id="4098" name="Picture 2" descr="Képtalálat a következőre: „az idő pénz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100" y="2362200"/>
            <a:ext cx="588010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13517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07975" y="1011203"/>
            <a:ext cx="852805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1" algn="just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Ha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tudnék egy  jobb megoldást, ahol korábban hozzá lehet jutni ekkora összeghez, és ennek egy részét az állam fizeti érdekel?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Nézzünk egy konkrét példát?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/>
              <a:t>Tudatos értékesítés lépései  3.</a:t>
            </a:r>
            <a:endParaRPr lang="hu-HU" b="1" dirty="0"/>
          </a:p>
        </p:txBody>
      </p:sp>
      <p:pic>
        <p:nvPicPr>
          <p:cNvPr id="6146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3690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/>
              <a:t>Termékbemutatás</a:t>
            </a:r>
            <a:r>
              <a:rPr lang="hu-HU" b="0" dirty="0" smtClean="0"/>
              <a:t> = megtakarítás elve ábra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Termék tudás: 10-es!!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Az ügyfél megérti, átlátja, azonosul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b="0" dirty="0" smtClean="0">
                <a:solidFill>
                  <a:srgbClr val="FF0000"/>
                </a:solidFill>
              </a:rPr>
              <a:t> Az ügyfél által ismert pénzügyi lehetőség összehasonlítása a lakásszámlával (szembeállítás technikája)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Visszakérdezés (kontrolálás)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95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7833" y="3720662"/>
            <a:ext cx="2412125" cy="265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3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lépései 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/>
              <a:t>Ajánlat kidolgozása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Számszerűsíteni (csak arról ami érdekli az </a:t>
            </a:r>
            <a:r>
              <a:rPr lang="hu-HU" b="0" dirty="0" err="1" smtClean="0"/>
              <a:t>üf</a:t>
            </a:r>
            <a:r>
              <a:rPr lang="hu-HU" b="0" dirty="0" smtClean="0"/>
              <a:t>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Otthontervező tarifatábla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96</a:t>
            </a:fld>
            <a:endParaRPr lang="hu-HU" dirty="0"/>
          </a:p>
        </p:txBody>
      </p:sp>
      <p:pic>
        <p:nvPicPr>
          <p:cNvPr id="5" name="Kép 4" descr="200395800-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255" y="3042745"/>
            <a:ext cx="2899870" cy="33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6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6.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Sikeres számlanyitás = Döntési technika alkalmazás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Igenek utcája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Alternatív kérdezés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 smtClean="0"/>
              <a:t> Számlanyitási díj 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97</a:t>
            </a:fld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903" y="3495842"/>
            <a:ext cx="3533447" cy="29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lépései – zárás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98</a:t>
            </a:fld>
            <a:endParaRPr lang="hu-HU" dirty="0"/>
          </a:p>
        </p:txBody>
      </p:sp>
      <p:pic>
        <p:nvPicPr>
          <p:cNvPr id="5" name="Picture 2" descr="D:\soosga\Documents\Ideiglenes\bevásárló kocs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2" y="1481138"/>
            <a:ext cx="3990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Tudatos értékesítés lépései  1- 6.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Az ügyfél nyugodt szívvel hozza meg a pozitív döntését!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99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A800"/>
      </a:accent1>
      <a:accent2>
        <a:srgbClr val="C00418"/>
      </a:accent2>
      <a:accent3>
        <a:srgbClr val="FDC400"/>
      </a:accent3>
      <a:accent4>
        <a:srgbClr val="000000"/>
      </a:accent4>
      <a:accent5>
        <a:srgbClr val="7F7F7F"/>
      </a:accent5>
      <a:accent6>
        <a:srgbClr val="FF9900"/>
      </a:accent6>
      <a:hlink>
        <a:srgbClr val="F6A800"/>
      </a:hlink>
      <a:folHlink>
        <a:srgbClr val="67676B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cc6c6-2ecc-4d95-afb7-04fa459c2df9">FJ4ZADSXF2X5-143-10314</_dlc_DocId>
    <_dlc_DocIdUrl xmlns="357cc6c6-2ecc-4d95-afb7-04fa459c2df9">
      <Url>http://fundanet/pm/priv/_layouts/DocIdRedir.aspx?ID=FJ4ZADSXF2X5-143-10314</Url>
      <Description>FJ4ZADSXF2X5-143-10314</Description>
    </_dlc_DocIdUrl>
    <Partner xmlns="5be73151-1dc8-4d88-8f08-3f25d14023e3" xsi:nil="true"/>
    <D_x00e1_tum xmlns="5be73151-1dc8-4d88-8f08-3f25d14023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1451824F8D8B54DBB5B30C551914C61" ma:contentTypeVersion="2" ma:contentTypeDescription="Új dokumentum létrehozása." ma:contentTypeScope="" ma:versionID="abb351a922f51c15e18397f9f239b331">
  <xsd:schema xmlns:xsd="http://www.w3.org/2001/XMLSchema" xmlns:xs="http://www.w3.org/2001/XMLSchema" xmlns:p="http://schemas.microsoft.com/office/2006/metadata/properties" xmlns:ns1="5be73151-1dc8-4d88-8f08-3f25d14023e3" xmlns:ns3="357cc6c6-2ecc-4d95-afb7-04fa459c2df9" targetNamespace="http://schemas.microsoft.com/office/2006/metadata/properties" ma:root="true" ma:fieldsID="4eaea20d69897a811f48f966cde2be1c" ns1:_="" ns3:_="">
    <xsd:import namespace="5be73151-1dc8-4d88-8f08-3f25d14023e3"/>
    <xsd:import namespace="357cc6c6-2ecc-4d95-afb7-04fa459c2df9"/>
    <xsd:element name="properties">
      <xsd:complexType>
        <xsd:sequence>
          <xsd:element name="documentManagement">
            <xsd:complexType>
              <xsd:all>
                <xsd:element ref="ns1:Partner" minOccurs="0"/>
                <xsd:element ref="ns1:D_x00e1_tum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73151-1dc8-4d88-8f08-3f25d14023e3" elementFormDefault="qualified">
    <xsd:import namespace="http://schemas.microsoft.com/office/2006/documentManagement/types"/>
    <xsd:import namespace="http://schemas.microsoft.com/office/infopath/2007/PartnerControls"/>
    <xsd:element name="Partner" ma:index="0" nillable="true" ma:displayName="Partner" ma:default="" ma:description="Melyik partner?" ma:format="Dropdown" ma:internalName="Partner">
      <xsd:simpleType>
        <xsd:union memberTypes="dms:Text">
          <xsd:simpleType>
            <xsd:restriction base="dms:Choice">
              <xsd:enumeration value="1. ERSTE"/>
              <xsd:enumeration value="2. UCB"/>
              <xsd:enumeration value="3. MKB"/>
              <xsd:enumeration value="4. CIB"/>
              <xsd:enumeration value="5. Volksbank"/>
              <xsd:enumeration value="6. Sopron Bank"/>
              <xsd:enumeration value="7. AEGON"/>
              <xsd:enumeration value="8. Lombard"/>
              <xsd:enumeration value="9. TKSZ"/>
              <xsd:enumeration value="10. K&amp;H"/>
            </xsd:restriction>
          </xsd:simpleType>
        </xsd:union>
      </xsd:simpleType>
    </xsd:element>
    <xsd:element name="D_x00e1_tum" ma:index="9" nillable="true" ma:displayName="Dátum" ma:format="DateOnly" ma:internalName="D_x00e1_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cc6c6-2ecc-4d95-afb7-04fa459c2df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11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Azonosító megőrzése" ma:description="Az azonosító megőrzése hozzáadásko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artalomtípus"/>
        <xsd:element ref="dc:title" minOccurs="0" maxOccurs="1" ma:index="2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9EAB92-33EC-45D1-BFE2-82599D21D8EC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5be73151-1dc8-4d88-8f08-3f25d14023e3"/>
    <ds:schemaRef ds:uri="357cc6c6-2ecc-4d95-afb7-04fa459c2df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038CD6-D4FA-409C-A12E-B1E9276A1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73151-1dc8-4d88-8f08-3f25d14023e3"/>
    <ds:schemaRef ds:uri="357cc6c6-2ecc-4d95-afb7-04fa459c2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72D16E-4B47-48ED-A0A8-E0D0035570C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2122DF-92FC-4600-9415-DE14100C78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3308</Words>
  <Application>Microsoft Office PowerPoint</Application>
  <PresentationFormat>Diavetítés a képernyőre (4:3 oldalarány)</PresentationFormat>
  <Paragraphs>916</Paragraphs>
  <Slides>103</Slides>
  <Notes>60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103</vt:i4>
      </vt:variant>
    </vt:vector>
  </HeadingPairs>
  <TitlesOfParts>
    <vt:vector size="116" baseType="lpstr">
      <vt:lpstr>MS PGothic</vt:lpstr>
      <vt:lpstr>MS PGothic</vt:lpstr>
      <vt:lpstr>Arial</vt:lpstr>
      <vt:lpstr>Arial Bold</vt:lpstr>
      <vt:lpstr>Arial Narrow</vt:lpstr>
      <vt:lpstr>Calibri</vt:lpstr>
      <vt:lpstr>Calibri Light</vt:lpstr>
      <vt:lpstr>Segoe Script</vt:lpstr>
      <vt:lpstr>Times New Roman</vt:lpstr>
      <vt:lpstr>Trebuchet MS</vt:lpstr>
      <vt:lpstr>Wingdings</vt:lpstr>
      <vt:lpstr>Office Theme</vt:lpstr>
      <vt:lpstr>Diagram</vt:lpstr>
      <vt:lpstr>PowerPoint bemutató</vt:lpstr>
      <vt:lpstr>Témák</vt:lpstr>
      <vt:lpstr>Tulajdonosi kör </vt:lpstr>
      <vt:lpstr>Fundamenta</vt:lpstr>
      <vt:lpstr>Az új stratégia alapelvei</vt:lpstr>
      <vt:lpstr>Kedvező piac: ÁT &amp; piaci penetráció körkép</vt:lpstr>
      <vt:lpstr>Mamahotel</vt:lpstr>
      <vt:lpstr>Mamahotel</vt:lpstr>
      <vt:lpstr>250 milliárd forint 3 év alatt</vt:lpstr>
      <vt:lpstr>250 milliárd forint 3 év alatt</vt:lpstr>
      <vt:lpstr>A piac</vt:lpstr>
      <vt:lpstr>Szereti a terméket a média</vt:lpstr>
      <vt:lpstr>Piaci körkép - NOK</vt:lpstr>
      <vt:lpstr>Lakástakarék piac alakulása</vt:lpstr>
      <vt:lpstr>FLK piaci pozíció LTP-k között </vt:lpstr>
      <vt:lpstr>Lakásszámla piaci körkép – banki rangsor!</vt:lpstr>
      <vt:lpstr>A piac számokban</vt:lpstr>
      <vt:lpstr>Fundamenta - új üzlet alakulása </vt:lpstr>
      <vt:lpstr>Lakáshitel-piaci pozíciónk (hitelkihelyezés alapján)</vt:lpstr>
      <vt:lpstr>Hitelezés másképp</vt:lpstr>
      <vt:lpstr>Növekedési pályán!</vt:lpstr>
      <vt:lpstr>Nem mind arany, ami fénylik!</vt:lpstr>
      <vt:lpstr>Termék összehasonlítás</vt:lpstr>
      <vt:lpstr>Miben jobb a Fundamenta?</vt:lpstr>
      <vt:lpstr>PM kollégák támogatása</vt:lpstr>
      <vt:lpstr>PowerPoint bemutató</vt:lpstr>
      <vt:lpstr>PowerPoint bemutató</vt:lpstr>
      <vt:lpstr>Termékjellemzők, lehetőségek </vt:lpstr>
      <vt:lpstr>PowerPoint bemutató</vt:lpstr>
      <vt:lpstr>PowerPoint bemutató</vt:lpstr>
      <vt:lpstr>HOZAM - Állami támogatás</vt:lpstr>
      <vt:lpstr>PowerPoint bemutató</vt:lpstr>
      <vt:lpstr>PowerPoint bemutató</vt:lpstr>
      <vt:lpstr>Miért adja az állam az állami támogatást?</vt:lpstr>
      <vt:lpstr>PowerPoint bemutató</vt:lpstr>
      <vt:lpstr>BIZTONSÁG</vt:lpstr>
      <vt:lpstr>PowerPoint bemutató</vt:lpstr>
      <vt:lpstr>RUGALMASSÁG</vt:lpstr>
      <vt:lpstr>A szerződéses összeg nagysága</vt:lpstr>
      <vt:lpstr>LTP szerződést köthet</vt:lpstr>
      <vt:lpstr>LTP szerződést köthet</vt:lpstr>
      <vt:lpstr>Kedvezményezett lehet</vt:lpstr>
      <vt:lpstr>Mire tudom felhasználni?</vt:lpstr>
      <vt:lpstr>A lehetséges lakáscélok </vt:lpstr>
      <vt:lpstr>A lehetséges lakáscélok </vt:lpstr>
      <vt:lpstr>Nem minősül lakáscélú felhasználásnak</vt:lpstr>
      <vt:lpstr>Lakáscélok</vt:lpstr>
      <vt:lpstr>PowerPoint bemutató</vt:lpstr>
      <vt:lpstr>Díjak</vt:lpstr>
      <vt:lpstr>2017.07.01-től 2017.12.14-ig értékesített módozatok</vt:lpstr>
      <vt:lpstr>Új tarifák 2017.12.15-től</vt:lpstr>
      <vt:lpstr>PowerPoint bemutató</vt:lpstr>
      <vt:lpstr>Otthontervező Lakásszámla</vt:lpstr>
      <vt:lpstr>Otthontervező Lakásszámla</vt:lpstr>
      <vt:lpstr>Otthontervező Lakásszámla</vt:lpstr>
      <vt:lpstr>Számoljunk! </vt:lpstr>
      <vt:lpstr>PowerPoint bemutató</vt:lpstr>
      <vt:lpstr>Otthontervező tarifa (0,1 – 3,5%, társasházi)</vt:lpstr>
      <vt:lpstr>KözösCél Lakásszámla</vt:lpstr>
      <vt:lpstr>RUGALMASSÁG - Szerződés módosítások</vt:lpstr>
      <vt:lpstr>RUGALMASSÁG - Szerződés módosítások</vt:lpstr>
      <vt:lpstr> Szerződéskötés, betétgyűjtés</vt:lpstr>
      <vt:lpstr>Ajánlat kitöltése</vt:lpstr>
      <vt:lpstr>Ajánlat kitöltése</vt:lpstr>
      <vt:lpstr>Befizetések módja</vt:lpstr>
      <vt:lpstr>PowerPoint bemutató</vt:lpstr>
      <vt:lpstr>Bankkártyás befizetés</vt:lpstr>
      <vt:lpstr>PowerPoint bemutató</vt:lpstr>
      <vt:lpstr>Áthidaló kölcsönök </vt:lpstr>
      <vt:lpstr>Azonnali Áthidaló Kölcsön</vt:lpstr>
      <vt:lpstr>PowerPoint bemutató</vt:lpstr>
      <vt:lpstr>PowerPoint bemutató</vt:lpstr>
      <vt:lpstr>PowerPoint bemutató</vt:lpstr>
      <vt:lpstr>FundiMini Okospersely® új, Bluetooth-os verziója </vt:lpstr>
      <vt:lpstr>FundiMini gyerekszámla</vt:lpstr>
      <vt:lpstr>PowerPoint bemutató</vt:lpstr>
      <vt:lpstr>PowerPoint bemutató</vt:lpstr>
      <vt:lpstr>Miért jó?</vt:lpstr>
      <vt:lpstr>PowerPoint bemutató</vt:lpstr>
      <vt:lpstr>PowerPoint bemutató</vt:lpstr>
      <vt:lpstr>PowerPoint bemutató</vt:lpstr>
      <vt:lpstr>Tudatos értékesítés - érzelmi alapú döntés</vt:lpstr>
      <vt:lpstr>Tudatos értékesítés lépései  1.</vt:lpstr>
      <vt:lpstr>Tudatos értékesítés </vt:lpstr>
      <vt:lpstr>Tudatos értékesítés</vt:lpstr>
      <vt:lpstr> Tudatos értékesítés</vt:lpstr>
      <vt:lpstr>Tudatos értékesítés lépései 2.</vt:lpstr>
      <vt:lpstr>Tudatos értékesítés</vt:lpstr>
      <vt:lpstr>Tudatos értékesítés lépései 3. igényelemzés </vt:lpstr>
      <vt:lpstr>Tudatos értékesítés lépései  3.</vt:lpstr>
      <vt:lpstr>Tudatos értékesítés lépései 3. </vt:lpstr>
      <vt:lpstr>Tudatos értékesítés lépései   3.</vt:lpstr>
      <vt:lpstr>Tudatos értékesítés lépései 3. </vt:lpstr>
      <vt:lpstr>Tudatos értékesítés lépései  3.</vt:lpstr>
      <vt:lpstr>Tudatos értékesítés  4.</vt:lpstr>
      <vt:lpstr>Tudatos értékesítés lépései  5.</vt:lpstr>
      <vt:lpstr>Tudatos értékesítés 6.</vt:lpstr>
      <vt:lpstr>Tudatos értékesítés lépései – zárás</vt:lpstr>
      <vt:lpstr>Tudatos értékesítés lépései  1- 6.</vt:lpstr>
      <vt:lpstr>Kezdd el bemutatni</vt:lpstr>
      <vt:lpstr>Üzenet</vt:lpstr>
      <vt:lpstr>Sikeres értékesítést kívánok!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Sándor Zsolt</dc:creator>
  <cp:lastModifiedBy>Bánfalvi László</cp:lastModifiedBy>
  <cp:revision>71</cp:revision>
  <dcterms:created xsi:type="dcterms:W3CDTF">2017-05-11T17:56:39Z</dcterms:created>
  <dcterms:modified xsi:type="dcterms:W3CDTF">2017-12-22T08:38:37Z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0x010100C1451824F8D8B54DBB5B30C551914C61</vt:lpwstr>
  </property>
  <property fmtid="{D5CDD505-2E9C-101B-9397-08002B2CF9AE}" pid="3" name="_dlc_DocIdItemGuid">
    <vt:lpwstr>555dc1d9-5eec-4906-b2f6-cd710af89ab2</vt:lpwstr>
  </property>
</Properties>
</file>