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4"/>
  </p:notesMasterIdLst>
  <p:sldIdLst>
    <p:sldId id="487" r:id="rId2"/>
    <p:sldId id="491" r:id="rId3"/>
    <p:sldId id="490" r:id="rId4"/>
    <p:sldId id="489" r:id="rId5"/>
    <p:sldId id="488" r:id="rId6"/>
    <p:sldId id="492" r:id="rId7"/>
    <p:sldId id="493" r:id="rId8"/>
    <p:sldId id="497" r:id="rId9"/>
    <p:sldId id="498" r:id="rId10"/>
    <p:sldId id="494" r:id="rId11"/>
    <p:sldId id="495" r:id="rId12"/>
    <p:sldId id="496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ikő" initials="E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92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1099" autoAdjust="0"/>
  </p:normalViewPr>
  <p:slideViewPr>
    <p:cSldViewPr snapToGrid="0">
      <p:cViewPr>
        <p:scale>
          <a:sx n="60" d="100"/>
          <a:sy n="60" d="100"/>
        </p:scale>
        <p:origin x="-2448" y="-1110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7BB08-0AF6-4B71-8210-AFD9C68CD60E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CABEB-A71B-45BF-93DC-BE1AEEFEA1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832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3D33-B1CA-4157-9626-5E006B32F1B7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0180-ED46-4126-86A7-E254517955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42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66AE5-CE94-440D-901A-85069DDE69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43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B499-44C3-49CD-9B2C-03BE1869A1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59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A804-E666-41B0-9FB5-548AE5A874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94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9CCA-2A22-429F-89FD-C54B7B6A31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96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F978-5E99-4A37-8A69-FEAF5E6F2B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94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 r="11874" b="54135"/>
          <a:stretch>
            <a:fillRect/>
          </a:stretch>
        </p:blipFill>
        <p:spPr>
          <a:xfrm>
            <a:off x="1043432" y="4977724"/>
            <a:ext cx="8100568" cy="1880276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1469" y="6400800"/>
            <a:ext cx="2057400" cy="177800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1" y="25400"/>
            <a:ext cx="849464" cy="68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27BE8F-C4AF-4CDE-9420-77FBDBF7A9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8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8" name="TextBox 22"/>
          <p:cNvSpPr txBox="1"/>
          <p:nvPr/>
        </p:nvSpPr>
        <p:spPr>
          <a:xfrm>
            <a:off x="1168401" y="1422400"/>
            <a:ext cx="76889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Az akció időtartama: 2017.02.17 </a:t>
            </a:r>
            <a:r>
              <a:rPr lang="hu-HU" sz="2400" b="1" dirty="0"/>
              <a:t>- 2017.04.13. </a:t>
            </a:r>
            <a:br>
              <a:rPr lang="hu-HU" sz="2400" b="1" dirty="0"/>
            </a:br>
            <a:endParaRPr lang="hu-HU" sz="2400" dirty="0" smtClean="0"/>
          </a:p>
          <a:p>
            <a:pPr>
              <a:spcAft>
                <a:spcPts val="1200"/>
              </a:spcAft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004624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pic>
        <p:nvPicPr>
          <p:cNvPr id="7" name="Picture 2" descr="https://www.fundamenta.hu/documents/10184/12619/550x250/3d31f7b3-ba2d-4ba4-a8ae-07799c43acb7?t=1381301102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73" y="2579677"/>
            <a:ext cx="5797467" cy="263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8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1004624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66649" y="1355796"/>
            <a:ext cx="7220607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b="1" dirty="0">
                <a:latin typeface="Calibri" panose="020F0502020204030204" pitchFamily="34" charset="0"/>
                <a:cs typeface="Calibri" pitchFamily="34" charset="0"/>
              </a:rPr>
              <a:t>823 módozat</a:t>
            </a:r>
          </a:p>
          <a:p>
            <a:pPr>
              <a:spcAft>
                <a:spcPts val="1200"/>
              </a:spcAft>
            </a:pPr>
            <a:endParaRPr lang="hu-HU" sz="500" b="1" dirty="0">
              <a:latin typeface="Calibri" panose="020F0502020204030204" pitchFamily="34" charset="0"/>
              <a:cs typeface="Calibri" pitchFamily="34" charset="0"/>
            </a:endParaRPr>
          </a:p>
          <a:p>
            <a:pPr lvl="1"/>
            <a:r>
              <a:rPr lang="hu-HU" altLang="hu-HU" dirty="0">
                <a:latin typeface="Calibri" panose="020F0502020204030204" pitchFamily="34" charset="0"/>
              </a:rPr>
              <a:t>Saját befizetés (97 hó x20.000Ft):	                 1.940.000 Ft</a:t>
            </a:r>
          </a:p>
          <a:p>
            <a:endParaRPr lang="hu-HU" altLang="hu-HU" dirty="0">
              <a:latin typeface="Calibri" panose="020F0502020204030204" pitchFamily="34" charset="0"/>
            </a:endParaRPr>
          </a:p>
          <a:p>
            <a:pPr lvl="1"/>
            <a:r>
              <a:rPr lang="hu-HU" altLang="hu-HU" dirty="0">
                <a:latin typeface="Calibri" panose="020F0502020204030204" pitchFamily="34" charset="0"/>
              </a:rPr>
              <a:t>Állami támogatás:			   582.000 Ft</a:t>
            </a:r>
          </a:p>
          <a:p>
            <a:pPr lvl="1"/>
            <a:endParaRPr lang="hu-HU" altLang="hu-HU" dirty="0">
              <a:latin typeface="Calibri" panose="020F0502020204030204" pitchFamily="34" charset="0"/>
            </a:endParaRPr>
          </a:p>
          <a:p>
            <a:pPr lvl="1"/>
            <a:r>
              <a:rPr lang="hu-HU" altLang="hu-HU" dirty="0">
                <a:latin typeface="Calibri" panose="020F0502020204030204" pitchFamily="34" charset="0"/>
              </a:rPr>
              <a:t>Betéti kamat: 				   107.415 Ft</a:t>
            </a:r>
          </a:p>
          <a:p>
            <a:endParaRPr lang="hu-HU" altLang="hu-HU" dirty="0">
              <a:latin typeface="Calibri" panose="020F0502020204030204" pitchFamily="34" charset="0"/>
            </a:endParaRPr>
          </a:p>
          <a:p>
            <a:pPr lvl="1"/>
            <a:r>
              <a:rPr lang="hu-HU" altLang="hu-HU" dirty="0">
                <a:solidFill>
                  <a:srgbClr val="009900"/>
                </a:solidFill>
                <a:latin typeface="Calibri" panose="020F0502020204030204" pitchFamily="34" charset="0"/>
              </a:rPr>
              <a:t>Bónuszok (2x20.000Ft):		    	     40.000 Ft</a:t>
            </a:r>
          </a:p>
          <a:p>
            <a:endParaRPr lang="hu-HU" altLang="hu-HU" dirty="0">
              <a:latin typeface="Calibri" panose="020F0502020204030204" pitchFamily="34" charset="0"/>
            </a:endParaRPr>
          </a:p>
          <a:p>
            <a:pPr lvl="1"/>
            <a:r>
              <a:rPr lang="hu-HU" altLang="hu-HU" dirty="0">
                <a:latin typeface="Calibri" panose="020F0502020204030204" pitchFamily="34" charset="0"/>
              </a:rPr>
              <a:t>Teljes megtakarítás Összesen:    		2.6</a:t>
            </a:r>
            <a:r>
              <a:rPr lang="hu-HU" altLang="hu-HU" dirty="0">
                <a:solidFill>
                  <a:srgbClr val="009900"/>
                </a:solidFill>
                <a:latin typeface="Calibri" panose="020F0502020204030204" pitchFamily="34" charset="0"/>
              </a:rPr>
              <a:t>6</a:t>
            </a:r>
            <a:r>
              <a:rPr lang="hu-HU" altLang="hu-HU" dirty="0">
                <a:latin typeface="Calibri" panose="020F0502020204030204" pitchFamily="34" charset="0"/>
              </a:rPr>
              <a:t>9.415 Ft  </a:t>
            </a:r>
          </a:p>
          <a:p>
            <a:r>
              <a:rPr lang="hu-HU" altLang="hu-HU" dirty="0">
                <a:latin typeface="Calibri" panose="020F0502020204030204" pitchFamily="34" charset="0"/>
              </a:rPr>
              <a:t>				      	        +</a:t>
            </a:r>
          </a:p>
          <a:p>
            <a:pPr lvl="1"/>
            <a:r>
              <a:rPr lang="hu-HU" altLang="hu-HU" dirty="0">
                <a:latin typeface="Calibri" panose="020F0502020204030204" pitchFamily="34" charset="0"/>
              </a:rPr>
              <a:t>Igényelhető lakáskölcsön: 		</a:t>
            </a:r>
            <a:r>
              <a:rPr lang="hu-HU" altLang="hu-HU" dirty="0">
                <a:solidFill>
                  <a:srgbClr val="FF0000"/>
                </a:solidFill>
                <a:latin typeface="Calibri" panose="020F0502020204030204" pitchFamily="34" charset="0"/>
              </a:rPr>
              <a:t>3.770.585 Ft</a:t>
            </a:r>
          </a:p>
          <a:p>
            <a:r>
              <a:rPr lang="hu-HU" altLang="hu-HU" dirty="0">
                <a:solidFill>
                  <a:srgbClr val="FF0000"/>
                </a:solidFill>
                <a:latin typeface="Calibri" panose="020F0502020204030204" pitchFamily="34" charset="0"/>
              </a:rPr>
              <a:t>				           	3.730.585 Ft</a:t>
            </a:r>
          </a:p>
          <a:p>
            <a:endParaRPr lang="hu-HU" altLang="hu-HU" sz="1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hu-HU" alt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Összesen: 				6.400.000 Ft</a:t>
            </a:r>
          </a:p>
          <a:p>
            <a:endParaRPr lang="hu-HU" dirty="0"/>
          </a:p>
        </p:txBody>
      </p:sp>
      <p:pic>
        <p:nvPicPr>
          <p:cNvPr id="7" name="Picture 2" descr="http://atlantafreespeech.com/wp-content/uploads/2014/06/Wr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3488" y="2751637"/>
            <a:ext cx="1979712" cy="199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166649" y="5944680"/>
            <a:ext cx="733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A Triplázó Bónusz akció  termékkedvezménye az </a:t>
            </a:r>
            <a:r>
              <a:rPr lang="hu-HU" b="1" dirty="0" err="1" smtClean="0">
                <a:solidFill>
                  <a:srgbClr val="FF0000"/>
                </a:solidFill>
              </a:rPr>
              <a:t>eLak</a:t>
            </a:r>
            <a:r>
              <a:rPr lang="hu-HU" b="1" dirty="0" smtClean="0">
                <a:solidFill>
                  <a:srgbClr val="FF0000"/>
                </a:solidFill>
              </a:rPr>
              <a:t> rendszer Kalkulációs lapján is megjelenik!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83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1004624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3" name="Téglalap 2"/>
          <p:cNvSpPr/>
          <p:nvPr/>
        </p:nvSpPr>
        <p:spPr>
          <a:xfrm>
            <a:off x="1135117" y="1089898"/>
            <a:ext cx="707871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az állami támogatás mellett, most extra bónusz jóváírása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a legmagasabb hozam a havi megtakarításokra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magasabb lesz a teljes megtakarítás összege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számlanyitási díj nagy részben megtérül a megtakarítási idő végén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kevesebb lakáskölcsön igénylésével jut a teljes szerződéses összeghez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rövidebb törlesztési idővel számolhat</a:t>
            </a:r>
          </a:p>
        </p:txBody>
      </p:sp>
      <p:pic>
        <p:nvPicPr>
          <p:cNvPr id="7" name="Picture 4" descr="http://media.babaszoba.hu/cikkek/main/96/0996/penztarca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11" y="2877476"/>
            <a:ext cx="1403646" cy="20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56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1004624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2" name="Téglalap 1"/>
          <p:cNvSpPr/>
          <p:nvPr/>
        </p:nvSpPr>
        <p:spPr>
          <a:xfrm>
            <a:off x="1004624" y="1590248"/>
            <a:ext cx="7682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„ Mit szólna hozzá, ha akciónk keretében most akár 40.000 Ft extra jóváírás érkezne lakásszámlájára?”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„Örülne, ha most az évi 72.000 Ft-on felül további 40.000 Ft-ot is kapna a lakásszámlájára?”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„Mit szólna, ha most a 30% felett még a Triplázó Bónuszt is megkapná lakásszámlájára?”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i="1" dirty="0">
                <a:latin typeface="Calibri" pitchFamily="34" charset="0"/>
                <a:cs typeface="Calibri" pitchFamily="34" charset="0"/>
              </a:rPr>
              <a:t>„Gondolom az érdekli, ha két havi megtakarításának megfelelő összeggel kiegészítjük megtakarítását?”</a:t>
            </a:r>
          </a:p>
        </p:txBody>
      </p:sp>
    </p:spTree>
    <p:extLst>
      <p:ext uri="{BB962C8B-B14F-4D97-AF65-F5344CB8AC3E}">
        <p14:creationId xmlns:p14="http://schemas.microsoft.com/office/powerpoint/2010/main" val="421520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1004624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2" name="Téglalap 1"/>
          <p:cNvSpPr/>
          <p:nvPr/>
        </p:nvSpPr>
        <p:spPr>
          <a:xfrm>
            <a:off x="1400722" y="1622455"/>
            <a:ext cx="5108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dirty="0"/>
              <a:t>Nyissa meg most lakásszámláját, </a:t>
            </a:r>
          </a:p>
          <a:p>
            <a:pPr algn="ctr">
              <a:lnSpc>
                <a:spcPct val="150000"/>
              </a:lnSpc>
            </a:pPr>
            <a:r>
              <a:rPr lang="hu-HU" sz="2400" b="1" dirty="0"/>
              <a:t>és plusz 2 havi megtakarítással </a:t>
            </a:r>
          </a:p>
          <a:p>
            <a:pPr algn="ctr">
              <a:lnSpc>
                <a:spcPct val="150000"/>
              </a:lnSpc>
            </a:pPr>
            <a:r>
              <a:rPr lang="hu-HU" sz="2400" b="1" dirty="0"/>
              <a:t>ajándékozzuk meg Önt!”</a:t>
            </a:r>
          </a:p>
          <a:p>
            <a:pPr algn="ctr"/>
            <a:endParaRPr lang="hu-HU" sz="3200" spc="50" dirty="0">
              <a:ln w="11430"/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p2.vatera.hu/photos/76/b7/ae67_1_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8764" r="2271" b="11415"/>
          <a:stretch/>
        </p:blipFill>
        <p:spPr bwMode="auto">
          <a:xfrm>
            <a:off x="1829317" y="4112487"/>
            <a:ext cx="2592288" cy="108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uszjel 8"/>
          <p:cNvSpPr/>
          <p:nvPr/>
        </p:nvSpPr>
        <p:spPr bwMode="auto">
          <a:xfrm>
            <a:off x="4789098" y="4553066"/>
            <a:ext cx="914400" cy="914400"/>
          </a:xfrm>
          <a:prstGeom prst="mathPlu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Picture 3" descr="C:\Users\Enikő\Documents\RégiLaptop\D\Dokumentumok\FUNDAMENTA\Triplázó bónusz 2014.12.-2015.02\40.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694" l="465" r="97674">
                        <a14:foregroundMark x1="33798" y1="3604" x2="33798" y2="3604"/>
                        <a14:foregroundMark x1="32403" y1="8108" x2="32403" y2="8108"/>
                        <a14:foregroundMark x1="37829" y1="5405" x2="37829" y2="5405"/>
                        <a14:foregroundMark x1="60000" y1="4505" x2="60000" y2="4505"/>
                        <a14:foregroundMark x1="63876" y1="1502" x2="63876" y2="1502"/>
                        <a14:foregroundMark x1="80775" y1="4805" x2="80775" y2="4805"/>
                        <a14:foregroundMark x1="92558" y1="17417" x2="92558" y2="17417"/>
                        <a14:foregroundMark x1="87442" y1="13514" x2="87442" y2="13514"/>
                        <a14:foregroundMark x1="83256" y1="11712" x2="83256" y2="11712"/>
                        <a14:foregroundMark x1="82791" y1="31532" x2="82791" y2="31532"/>
                        <a14:foregroundMark x1="88837" y1="37237" x2="88837" y2="37237"/>
                        <a14:foregroundMark x1="87907" y1="48949" x2="87907" y2="48949"/>
                        <a14:foregroundMark x1="89922" y1="58859" x2="89922" y2="58859"/>
                        <a14:foregroundMark x1="84961" y1="62462" x2="84961" y2="62462"/>
                        <a14:foregroundMark x1="82791" y1="69369" x2="82791" y2="69369"/>
                        <a14:foregroundMark x1="80775" y1="74775" x2="80775" y2="74775"/>
                        <a14:foregroundMark x1="93333" y1="32132" x2="93333" y2="32132"/>
                        <a14:foregroundMark x1="91008" y1="25526" x2="91008" y2="25526"/>
                        <a14:foregroundMark x1="88837" y1="21922" x2="88837" y2="21922"/>
                        <a14:foregroundMark x1="86357" y1="19219" x2="86357" y2="19219"/>
                        <a14:foregroundMark x1="94109" y1="10811" x2="94109" y2="10811"/>
                        <a14:foregroundMark x1="90388" y1="9610" x2="90388" y2="9610"/>
                        <a14:foregroundMark x1="86667" y1="7207" x2="86667" y2="7207"/>
                        <a14:foregroundMark x1="83566" y1="4505" x2="83566" y2="4505"/>
                        <a14:foregroundMark x1="78760" y1="3904" x2="78760" y2="3904"/>
                        <a14:foregroundMark x1="76124" y1="3604" x2="76124" y2="3604"/>
                        <a14:foregroundMark x1="95659" y1="41141" x2="95659" y2="41141"/>
                        <a14:foregroundMark x1="93488" y1="41141" x2="93488" y2="41141"/>
                        <a14:foregroundMark x1="92093" y1="66667" x2="92093" y2="66667"/>
                        <a14:foregroundMark x1="94264" y1="64865" x2="94264" y2="64865"/>
                        <a14:foregroundMark x1="93798" y1="57357" x2="93798" y2="57357"/>
                        <a14:foregroundMark x1="93798" y1="50150" x2="93798" y2="50150"/>
                        <a14:foregroundMark x1="94109" y1="45946" x2="94109" y2="45946"/>
                        <a14:foregroundMark x1="94109" y1="31231" x2="94109" y2="31231"/>
                        <a14:foregroundMark x1="94574" y1="26426" x2="94574" y2="26426"/>
                        <a14:foregroundMark x1="80465" y1="70871" x2="80465" y2="70871"/>
                        <a14:foregroundMark x1="76899" y1="70871" x2="76899" y2="70871"/>
                        <a14:foregroundMark x1="70698" y1="78078" x2="70698" y2="78078"/>
                        <a14:foregroundMark x1="76434" y1="75375" x2="76434" y2="75375"/>
                        <a14:foregroundMark x1="81240" y1="79880" x2="81240" y2="79880"/>
                        <a14:foregroundMark x1="47597" y1="76276" x2="47597" y2="76276"/>
                        <a14:foregroundMark x1="44806" y1="76276" x2="44806" y2="76276"/>
                        <a14:foregroundMark x1="42326" y1="73574" x2="42326" y2="73574"/>
                        <a14:foregroundMark x1="39845" y1="71171" x2="39845" y2="71171"/>
                        <a14:foregroundMark x1="37829" y1="78078" x2="37829" y2="78078"/>
                        <a14:foregroundMark x1="36434" y1="75375" x2="36434" y2="75375"/>
                        <a14:foregroundMark x1="35814" y1="72072" x2="35814" y2="72072"/>
                        <a14:foregroundMark x1="31938" y1="73874" x2="31938" y2="73874"/>
                        <a14:foregroundMark x1="30543" y1="73874" x2="30543" y2="73874"/>
                        <a14:foregroundMark x1="28527" y1="73874" x2="28527" y2="73874"/>
                        <a14:foregroundMark x1="26977" y1="75375" x2="26977" y2="75375"/>
                        <a14:foregroundMark x1="54109" y1="71772" x2="54109" y2="71772"/>
                        <a14:foregroundMark x1="53333" y1="66667" x2="53333" y2="66667"/>
                        <a14:foregroundMark x1="53178" y1="63063" x2="53178" y2="63063"/>
                        <a14:foregroundMark x1="55504" y1="63063" x2="55504" y2="63063"/>
                        <a14:foregroundMark x1="55504" y1="57958" x2="55504" y2="57958"/>
                        <a14:foregroundMark x1="57364" y1="72973" x2="57364" y2="72973"/>
                        <a14:foregroundMark x1="58295" y1="72973" x2="58295" y2="72973"/>
                        <a14:foregroundMark x1="54109" y1="76276" x2="54109" y2="76276"/>
                        <a14:foregroundMark x1="51008" y1="77177" x2="51008" y2="77177"/>
                        <a14:foregroundMark x1="48527" y1="76877" x2="48527" y2="76877"/>
                        <a14:foregroundMark x1="40930" y1="74474" x2="40930" y2="74474"/>
                        <a14:foregroundMark x1="33643" y1="74775" x2="33643" y2="74775"/>
                        <a14:foregroundMark x1="25736" y1="77177" x2="25736" y2="77177"/>
                        <a14:foregroundMark x1="23566" y1="78078" x2="23566" y2="78078"/>
                        <a14:foregroundMark x1="42636" y1="75976" x2="42636" y2="75976"/>
                        <a14:foregroundMark x1="57829" y1="76877" x2="57829" y2="76877"/>
                        <a14:foregroundMark x1="58760" y1="79880" x2="58760" y2="79880"/>
                        <a14:foregroundMark x1="62791" y1="77177" x2="62791" y2="77177"/>
                        <a14:foregroundMark x1="62171" y1="74474" x2="62171" y2="74474"/>
                        <a14:foregroundMark x1="60465" y1="72072" x2="60465" y2="72072"/>
                        <a14:foregroundMark x1="62171" y1="79580" x2="62171" y2="79580"/>
                        <a14:foregroundMark x1="66357" y1="80480" x2="66357" y2="80480"/>
                        <a14:foregroundMark x1="68372" y1="77177" x2="68372" y2="77177"/>
                        <a14:foregroundMark x1="68062" y1="83784" x2="68062" y2="83784"/>
                        <a14:foregroundMark x1="69302" y1="83784" x2="69302" y2="83784"/>
                        <a14:foregroundMark x1="71163" y1="81381" x2="71163" y2="81381"/>
                        <a14:foregroundMark x1="73023" y1="76276" x2="73023" y2="76276"/>
                        <a14:foregroundMark x1="73643" y1="75375" x2="73643" y2="75375"/>
                        <a14:foregroundMark x1="74109" y1="80480" x2="74109" y2="80480"/>
                        <a14:foregroundMark x1="75194" y1="81682" x2="75194" y2="81682"/>
                        <a14:foregroundMark x1="82326" y1="82883" x2="82326" y2="82883"/>
                        <a14:foregroundMark x1="86667" y1="81682" x2="86667" y2="81682"/>
                        <a14:foregroundMark x1="87442" y1="78979" x2="87442" y2="78979"/>
                        <a14:foregroundMark x1="94574" y1="71171" x2="94574" y2="71171"/>
                        <a14:foregroundMark x1="94729" y1="65165" x2="94729" y2="65165"/>
                        <a14:foregroundMark x1="94264" y1="56456" x2="94264" y2="56456"/>
                        <a14:foregroundMark x1="93023" y1="57057" x2="93023" y2="57057"/>
                        <a14:foregroundMark x1="92093" y1="61862" x2="92093" y2="61862"/>
                        <a14:foregroundMark x1="96124" y1="33934" x2="96124" y2="33934"/>
                        <a14:foregroundMark x1="65271" y1="79880" x2="65271" y2="79880"/>
                        <a14:foregroundMark x1="73798" y1="85586" x2="73798" y2="85586"/>
                        <a14:foregroundMark x1="76589" y1="85586" x2="76589" y2="85586"/>
                        <a14:foregroundMark x1="80000" y1="84985" x2="80000" y2="84985"/>
                        <a14:foregroundMark x1="78295" y1="87688" x2="78295" y2="87688"/>
                        <a14:foregroundMark x1="83566" y1="85886" x2="83566" y2="85886"/>
                        <a14:foregroundMark x1="82326" y1="87688" x2="82326" y2="87688"/>
                        <a14:foregroundMark x1="80775" y1="89790" x2="80775" y2="89790"/>
                        <a14:foregroundMark x1="84961" y1="88288" x2="84961" y2="88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87" b="7582"/>
          <a:stretch/>
        </p:blipFill>
        <p:spPr bwMode="auto">
          <a:xfrm>
            <a:off x="6084001" y="3869224"/>
            <a:ext cx="2039999" cy="17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81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95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8" name="TextBox 22"/>
          <p:cNvSpPr txBox="1"/>
          <p:nvPr/>
        </p:nvSpPr>
        <p:spPr>
          <a:xfrm>
            <a:off x="1168401" y="1422400"/>
            <a:ext cx="76889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latin typeface="Calibri" panose="020F0502020204030204" pitchFamily="34" charset="0"/>
                <a:cs typeface="Arial Bold"/>
              </a:rPr>
              <a:t>Triplázó bónusz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Calibri" panose="020F0502020204030204" pitchFamily="34" charset="0"/>
                <a:cs typeface="Arial Bold"/>
              </a:rPr>
              <a:t>a </a:t>
            </a:r>
            <a:r>
              <a:rPr lang="hu-HU" sz="2400" dirty="0">
                <a:latin typeface="Calibri" panose="020F0502020204030204" pitchFamily="34" charset="0"/>
                <a:cs typeface="Arial Bold"/>
              </a:rPr>
              <a:t>Lakásszámla megnyitásakor a </a:t>
            </a:r>
            <a:r>
              <a:rPr lang="hu-HU" sz="2400" b="1" dirty="0">
                <a:latin typeface="Calibri" panose="020F0502020204030204" pitchFamily="34" charset="0"/>
                <a:cs typeface="Arial Bold"/>
              </a:rPr>
              <a:t>havi megtakarítás kétszerese </a:t>
            </a:r>
            <a:r>
              <a:rPr lang="hu-HU" sz="2400" dirty="0">
                <a:latin typeface="Calibri" panose="020F0502020204030204" pitchFamily="34" charset="0"/>
                <a:cs typeface="Arial Bold"/>
              </a:rPr>
              <a:t>előjegyzésre kerül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Calibri" panose="020F0502020204030204" pitchFamily="34" charset="0"/>
                <a:cs typeface="Arial Bold"/>
              </a:rPr>
              <a:t>kiutaláskor </a:t>
            </a:r>
            <a:r>
              <a:rPr lang="hu-HU" sz="2400" dirty="0">
                <a:latin typeface="Calibri" panose="020F0502020204030204" pitchFamily="34" charset="0"/>
                <a:cs typeface="Arial Bold"/>
              </a:rPr>
              <a:t>ezt </a:t>
            </a:r>
            <a:r>
              <a:rPr lang="hu-HU" sz="2400" b="1" dirty="0">
                <a:latin typeface="Calibri" panose="020F0502020204030204" pitchFamily="34" charset="0"/>
                <a:cs typeface="Arial Bold"/>
              </a:rPr>
              <a:t>jóváírják</a:t>
            </a:r>
            <a:r>
              <a:rPr lang="hu-HU" sz="2400" dirty="0">
                <a:latin typeface="Calibri" panose="020F0502020204030204" pitchFamily="34" charset="0"/>
                <a:cs typeface="Arial Bold"/>
              </a:rPr>
              <a:t> a Lakásszámlán, és a teljes megtakarítás összegét növeli</a:t>
            </a:r>
            <a:endParaRPr lang="en-US" sz="2400" b="1" dirty="0">
              <a:latin typeface="Calibri" panose="020F0502020204030204" pitchFamily="34" charset="0"/>
              <a:cs typeface="Arial Bold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004624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pic>
        <p:nvPicPr>
          <p:cNvPr id="6" name="Picture 4" descr="http://artbistro.monster.com/nfs/artbistro/attachment_images/0014/6316/BonusBudget_crop380w.jpg?123326215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79" y="593542"/>
            <a:ext cx="2269319" cy="14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08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888999" y="108129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2" name="Téglalap 1"/>
          <p:cNvSpPr/>
          <p:nvPr/>
        </p:nvSpPr>
        <p:spPr>
          <a:xfrm>
            <a:off x="1024759" y="1308458"/>
            <a:ext cx="78950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latin typeface="Calibri" panose="020F0502020204030204" pitchFamily="34" charset="0"/>
                <a:cs typeface="Arial Bold"/>
              </a:rPr>
              <a:t>Mely lakásszámlák vesznek részt az akcióban?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b="1" dirty="0">
                <a:latin typeface="Calibri" panose="020F0502020204030204" pitchFamily="34" charset="0"/>
                <a:cs typeface="Arial Bold"/>
              </a:rPr>
              <a:t>8-as tarifák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b="1" dirty="0">
                <a:latin typeface="Calibri" panose="020F0502020204030204" pitchFamily="34" charset="0"/>
                <a:cs typeface="Arial Bold"/>
              </a:rPr>
              <a:t>újonnan megkötött</a:t>
            </a:r>
            <a:r>
              <a:rPr lang="hu-HU" sz="2400" dirty="0">
                <a:latin typeface="Calibri" panose="020F0502020204030204" pitchFamily="34" charset="0"/>
                <a:cs typeface="Arial Bold"/>
              </a:rPr>
              <a:t>, hosszú, legalább 8 év megtakarítási idejű lakásszámlák (8 és 10 éves lakásszámlák)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cs typeface="Arial Bold"/>
              </a:rPr>
              <a:t>minimális </a:t>
            </a:r>
            <a:r>
              <a:rPr lang="hu-HU" sz="2400" b="1" dirty="0">
                <a:latin typeface="Calibri" panose="020F0502020204030204" pitchFamily="34" charset="0"/>
                <a:cs typeface="Arial Bold"/>
              </a:rPr>
              <a:t>havi megtakarítás: 20.000 Ft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cs typeface="Arial Bold"/>
              </a:rPr>
              <a:t>magánszemélyek és társasházak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cs typeface="Arial Bold"/>
              </a:rPr>
              <a:t>az </a:t>
            </a:r>
            <a:r>
              <a:rPr lang="hu-HU" sz="2400" b="1" dirty="0">
                <a:latin typeface="Calibri" panose="020F0502020204030204" pitchFamily="34" charset="0"/>
                <a:cs typeface="Arial Bold"/>
              </a:rPr>
              <a:t>akció </a:t>
            </a:r>
            <a:r>
              <a:rPr lang="hu-HU" sz="2400" b="1" dirty="0" smtClean="0">
                <a:latin typeface="Calibri" panose="020F0502020204030204" pitchFamily="34" charset="0"/>
                <a:cs typeface="Arial Bold"/>
              </a:rPr>
              <a:t>összevonható </a:t>
            </a:r>
            <a:r>
              <a:rPr lang="hu-HU" sz="2400" b="1" dirty="0">
                <a:latin typeface="Calibri" panose="020F0502020204030204" pitchFamily="34" charset="0"/>
                <a:cs typeface="Arial Bold"/>
              </a:rPr>
              <a:t>a </a:t>
            </a:r>
            <a:r>
              <a:rPr lang="hu-HU" sz="2400" b="1" dirty="0" err="1">
                <a:latin typeface="Calibri" panose="020F0502020204030204" pitchFamily="34" charset="0"/>
                <a:cs typeface="Arial Bold"/>
              </a:rPr>
              <a:t>FundiMini</a:t>
            </a:r>
            <a:r>
              <a:rPr lang="hu-HU" sz="2400" b="1" dirty="0">
                <a:latin typeface="Calibri" panose="020F0502020204030204" pitchFamily="34" charset="0"/>
                <a:cs typeface="Arial Bold"/>
              </a:rPr>
              <a:t> </a:t>
            </a:r>
            <a:r>
              <a:rPr lang="hu-HU" sz="2400" b="1" dirty="0" err="1">
                <a:latin typeface="Calibri" panose="020F0502020204030204" pitchFamily="34" charset="0"/>
                <a:cs typeface="Arial Bold"/>
              </a:rPr>
              <a:t>Okospersely</a:t>
            </a:r>
            <a:r>
              <a:rPr lang="hu-HU" sz="2400" b="1" dirty="0">
                <a:latin typeface="Calibri" panose="020F0502020204030204" pitchFamily="34" charset="0"/>
                <a:cs typeface="Arial Bold"/>
              </a:rPr>
              <a:t> </a:t>
            </a:r>
            <a:r>
              <a:rPr lang="hu-HU" sz="2400" dirty="0" smtClean="0">
                <a:latin typeface="Calibri" panose="020F0502020204030204" pitchFamily="34" charset="0"/>
                <a:cs typeface="Arial Bold"/>
              </a:rPr>
              <a:t>igénylésével</a:t>
            </a:r>
            <a:endParaRPr lang="hu-HU" sz="2400" dirty="0">
              <a:latin typeface="Calibri" panose="020F0502020204030204" pitchFamily="34" charset="0"/>
              <a:cs typeface="Arial Bold"/>
            </a:endParaRPr>
          </a:p>
        </p:txBody>
      </p:sp>
      <p:pic>
        <p:nvPicPr>
          <p:cNvPr id="7" name="Picture 4" descr="http://artbistro.monster.com/nfs/artbistro/attachment_images/0014/6316/BonusBudget_crop380w.jpg?123326215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10" y="294914"/>
            <a:ext cx="1919887" cy="12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96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1004624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2" name="Téglalap 1"/>
          <p:cNvSpPr/>
          <p:nvPr/>
        </p:nvSpPr>
        <p:spPr>
          <a:xfrm>
            <a:off x="1308537" y="1751617"/>
            <a:ext cx="6952593" cy="375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latin typeface="Calibri" panose="020F0502020204030204" pitchFamily="34" charset="0"/>
                <a:cs typeface="Calibri" pitchFamily="34" charset="0"/>
              </a:rPr>
              <a:t>Mely lakásszámlák </a:t>
            </a:r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itchFamily="34" charset="0"/>
              </a:rPr>
              <a:t>nem</a:t>
            </a:r>
            <a:r>
              <a:rPr lang="hu-HU" sz="2400" b="1" dirty="0">
                <a:latin typeface="Calibri" panose="020F0502020204030204" pitchFamily="34" charset="0"/>
                <a:cs typeface="Calibri" pitchFamily="34" charset="0"/>
              </a:rPr>
              <a:t> jogosultak kedvezményre?</a:t>
            </a:r>
          </a:p>
          <a:p>
            <a:pPr>
              <a:spcAft>
                <a:spcPts val="1200"/>
              </a:spcAft>
            </a:pPr>
            <a:endParaRPr lang="hu-HU" sz="2400" b="1" dirty="0">
              <a:latin typeface="Calibri" panose="020F0502020204030204" pitchFamily="34" charset="0"/>
              <a:cs typeface="Arial Bold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cs typeface="Calibri" pitchFamily="34" charset="0"/>
              </a:rPr>
              <a:t>kombi, csoportos és </a:t>
            </a:r>
            <a:r>
              <a:rPr lang="hu-HU" sz="2400" dirty="0" err="1">
                <a:latin typeface="Calibri" panose="020F0502020204030204" pitchFamily="34" charset="0"/>
                <a:cs typeface="Calibri" pitchFamily="34" charset="0"/>
              </a:rPr>
              <a:t>infra</a:t>
            </a:r>
            <a:r>
              <a:rPr lang="hu-HU" sz="2400" dirty="0">
                <a:latin typeface="Calibri" panose="020F0502020204030204" pitchFamily="34" charset="0"/>
                <a:cs typeface="Calibri" pitchFamily="34" charset="0"/>
              </a:rPr>
              <a:t> szerződések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 err="1">
                <a:latin typeface="Calibri" panose="020F0502020204030204" pitchFamily="34" charset="0"/>
                <a:cs typeface="Calibri" pitchFamily="34" charset="0"/>
              </a:rPr>
              <a:t>FundiMini</a:t>
            </a:r>
            <a:r>
              <a:rPr lang="hu-HU" sz="2400" dirty="0">
                <a:latin typeface="Calibri" panose="020F0502020204030204" pitchFamily="34" charset="0"/>
                <a:cs typeface="Calibri" pitchFamily="34" charset="0"/>
              </a:rPr>
              <a:t> gyerekszámlák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cs typeface="Calibri" pitchFamily="34" charset="0"/>
              </a:rPr>
              <a:t>megosztással létrejött LTP számlákra az akció nem érvényes </a:t>
            </a:r>
          </a:p>
        </p:txBody>
      </p:sp>
      <p:pic>
        <p:nvPicPr>
          <p:cNvPr id="7" name="Picture 2" descr="http://upload.wikimedia.org/wikipedia/commons/7/77/3RR-St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45" y="5268295"/>
            <a:ext cx="3126524" cy="10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4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825291" y="-6528"/>
            <a:ext cx="5969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135117" y="1193800"/>
            <a:ext cx="736249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b="1" dirty="0">
                <a:latin typeface="Calibri" panose="020F0502020204030204" pitchFamily="34" charset="0"/>
                <a:cs typeface="Calibri" pitchFamily="34" charset="0"/>
              </a:rPr>
              <a:t>Mely esetben kerül visszavonásra a kedvezmény?</a:t>
            </a:r>
            <a:endParaRPr lang="hu-HU" sz="2200" dirty="0"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200" dirty="0">
                <a:latin typeface="Calibri" panose="020F0502020204030204" pitchFamily="34" charset="0"/>
                <a:cs typeface="Calibri" pitchFamily="34" charset="0"/>
              </a:rPr>
              <a:t>a megtakarítási időszak alatt átalakítás </a:t>
            </a:r>
            <a:r>
              <a:rPr lang="hu-HU" sz="2200" dirty="0" smtClean="0">
                <a:latin typeface="Calibri" panose="020F0502020204030204" pitchFamily="34" charset="0"/>
                <a:cs typeface="Calibri" pitchFamily="34" charset="0"/>
              </a:rPr>
              <a:t>történik kombi </a:t>
            </a:r>
            <a:r>
              <a:rPr lang="hu-HU" sz="2200" dirty="0">
                <a:latin typeface="Calibri" panose="020F0502020204030204" pitchFamily="34" charset="0"/>
                <a:cs typeface="Calibri" pitchFamily="34" charset="0"/>
              </a:rPr>
              <a:t>szerződéssé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200" dirty="0">
                <a:latin typeface="Calibri" panose="020F0502020204030204" pitchFamily="34" charset="0"/>
                <a:cs typeface="Calibri" pitchFamily="34" charset="0"/>
              </a:rPr>
              <a:t>a megtakarítási idő 8 év alá csökkentése, nem megengedett tarifára történő váltás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200" dirty="0">
                <a:latin typeface="Calibri" panose="020F0502020204030204" pitchFamily="34" charset="0"/>
                <a:cs typeface="Calibri" pitchFamily="34" charset="0"/>
              </a:rPr>
              <a:t>a megtakarítási időszak </a:t>
            </a:r>
            <a:r>
              <a:rPr lang="hu-HU" sz="2200" dirty="0" err="1">
                <a:latin typeface="Calibri" panose="020F0502020204030204" pitchFamily="34" charset="0"/>
                <a:cs typeface="Calibri" pitchFamily="34" charset="0"/>
              </a:rPr>
              <a:t>max</a:t>
            </a:r>
            <a:r>
              <a:rPr lang="hu-HU" sz="2200" dirty="0">
                <a:latin typeface="Calibri" panose="020F0502020204030204" pitchFamily="34" charset="0"/>
                <a:cs typeface="Calibri" pitchFamily="34" charset="0"/>
              </a:rPr>
              <a:t>. 12 év lehet, ha ennél hosszabb, a bónusz visszaírásra kerül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200" dirty="0">
                <a:latin typeface="Calibri" panose="020F0502020204030204" pitchFamily="34" charset="0"/>
                <a:cs typeface="Calibri" pitchFamily="34" charset="0"/>
              </a:rPr>
              <a:t>amennyiben felmondással zárul a megtakarítási szakasz (nem kiutalással zárul)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9592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1004624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166648" y="1371561"/>
            <a:ext cx="7772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latin typeface="Calibri" panose="020F0502020204030204" pitchFamily="34" charset="0"/>
                <a:cs typeface="Calibri" pitchFamily="34" charset="0"/>
              </a:rPr>
              <a:t>A  kedvezmény jóváírása</a:t>
            </a:r>
          </a:p>
          <a:p>
            <a:pPr>
              <a:spcAft>
                <a:spcPts val="1200"/>
              </a:spcAft>
            </a:pPr>
            <a:endParaRPr lang="hu-HU" sz="2400" b="1" dirty="0"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 megtakarítási idő alatt a bónuszt </a:t>
            </a:r>
            <a:r>
              <a:rPr lang="hu-HU" sz="2400" b="1" dirty="0">
                <a:latin typeface="Calibri" pitchFamily="34" charset="0"/>
                <a:cs typeface="Calibri" pitchFamily="34" charset="0"/>
              </a:rPr>
              <a:t>elkülönítve tartjuk nyilván</a:t>
            </a:r>
            <a:r>
              <a:rPr lang="hu-HU" sz="2400" dirty="0">
                <a:latin typeface="Calibri" pitchFamily="34" charset="0"/>
                <a:cs typeface="Calibri" pitchFamily="34" charset="0"/>
              </a:rPr>
              <a:t>, és nem  könyveljük le a lakásszámlán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az extra bónusz összegére további kamat (kamatos kamat) és állami támogatás </a:t>
            </a:r>
            <a:r>
              <a:rPr lang="hu-HU" sz="2400" b="1" dirty="0">
                <a:latin typeface="Calibri" pitchFamily="34" charset="0"/>
                <a:cs typeface="Calibri" pitchFamily="34" charset="0"/>
              </a:rPr>
              <a:t>nem jár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 számlakivonatokon feltüntetjük a bónusz összegét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8681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888250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914400" y="1193800"/>
            <a:ext cx="7926552" cy="227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Az akciós időszakban az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E-lak rendszerben jelölni szükséges az akcióban való részvételt!</a:t>
            </a:r>
            <a:endParaRPr lang="hu-HU" sz="24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140000"/>
              </a:lnSpc>
              <a:spcBef>
                <a:spcPts val="1000"/>
              </a:spcBef>
              <a:spcAft>
                <a:spcPts val="1200"/>
              </a:spcAft>
              <a:buClr>
                <a:srgbClr val="CB0119"/>
              </a:buClr>
              <a:buSzPct val="100000"/>
              <a:buFont typeface="Wingdings" charset="2"/>
              <a:buChar char="§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Figyelem</a:t>
            </a:r>
            <a:r>
              <a:rPr lang="hu-HU" sz="2400" dirty="0">
                <a:latin typeface="Calibri" pitchFamily="34" charset="0"/>
                <a:cs typeface="Calibri" pitchFamily="34" charset="0"/>
              </a:rPr>
              <a:t>! Ha nem jelölöd, nem jár bónusz! </a:t>
            </a:r>
          </a:p>
          <a:p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5"/>
          <a:stretch>
            <a:fillRect/>
          </a:stretch>
        </p:blipFill>
        <p:spPr>
          <a:xfrm>
            <a:off x="2968296" y="3181290"/>
            <a:ext cx="6124904" cy="344209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596524" y="5888415"/>
            <a:ext cx="1810626" cy="204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Triplázó bónusz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" name="Jobbra nyíl 3"/>
          <p:cNvSpPr/>
          <p:nvPr/>
        </p:nvSpPr>
        <p:spPr>
          <a:xfrm rot="10800000">
            <a:off x="7311771" y="5748574"/>
            <a:ext cx="978408" cy="48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320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750" y="889000"/>
            <a:ext cx="258445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89000"/>
            <a:ext cx="5543550" cy="304800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1004624" y="139700"/>
            <a:ext cx="424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Triplázó bónusz akció</a:t>
            </a:r>
            <a:br>
              <a:rPr lang="hu-HU" sz="3600" b="1" dirty="0"/>
            </a:br>
            <a:endParaRPr lang="en-US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166648" y="1371561"/>
            <a:ext cx="777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termékakció nyújtotta kedvezmény </a:t>
            </a:r>
            <a:r>
              <a:rPr lang="hu-HU" sz="2400" dirty="0" smtClean="0"/>
              <a:t>az Ajánlaton is megjelenik. </a:t>
            </a:r>
          </a:p>
          <a:p>
            <a:endParaRPr lang="hu-HU" sz="2400" dirty="0"/>
          </a:p>
          <a:p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8" y="2664370"/>
            <a:ext cx="7886121" cy="274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97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419</Words>
  <Application>Microsoft Office PowerPoint</Application>
  <PresentationFormat>Diavetítés a képernyőre (4:3 oldalarány)</PresentationFormat>
  <Paragraphs>83</Paragraphs>
  <Slides>12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2_Office-téma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kragab</dc:creator>
  <cp:lastModifiedBy>Nagy Kornél</cp:lastModifiedBy>
  <cp:revision>223</cp:revision>
  <dcterms:created xsi:type="dcterms:W3CDTF">2013-05-14T12:47:10Z</dcterms:created>
  <dcterms:modified xsi:type="dcterms:W3CDTF">2017-02-16T09:02:58Z</dcterms:modified>
</cp:coreProperties>
</file>