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7"/>
  </p:notesMasterIdLst>
  <p:sldIdLst>
    <p:sldId id="261" r:id="rId2"/>
    <p:sldId id="280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nikő" initials="E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7154"/>
    <a:srgbClr val="99716D"/>
    <a:srgbClr val="E9992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4" autoAdjust="0"/>
    <p:restoredTop sz="83160" autoAdjust="0"/>
  </p:normalViewPr>
  <p:slideViewPr>
    <p:cSldViewPr snapToGrid="0">
      <p:cViewPr varScale="1">
        <p:scale>
          <a:sx n="74" d="100"/>
          <a:sy n="74" d="100"/>
        </p:scale>
        <p:origin x="1157" y="43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7BB08-0AF6-4B71-8210-AFD9C68CD60E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CABEB-A71B-45BF-93DC-BE1AEEFEA1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832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CABEB-A71B-45BF-93DC-BE1AEEFEA17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3708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CABEB-A71B-45BF-93DC-BE1AEEFEA173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6385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CABEB-A71B-45BF-93DC-BE1AEEFEA173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6385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CABEB-A71B-45BF-93DC-BE1AEEFEA173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6385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CABEB-A71B-45BF-93DC-BE1AEEFEA173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6385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CABEB-A71B-45BF-93DC-BE1AEEFEA173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6385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2017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CABEB-A71B-45BF-93DC-BE1AEEFEA173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370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1200" i="1" dirty="0" smtClean="0"/>
              <a:t>Ha átutalással fizet:  beérkezés dátuma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1200" i="1" dirty="0" smtClean="0"/>
              <a:t>Ha csekken fizet: ajánlat aláírásának dátuma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CABEB-A71B-45BF-93DC-BE1AEEFEA173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6385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CABEB-A71B-45BF-93DC-BE1AEEFEA17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6385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CABEB-A71B-45BF-93DC-BE1AEEFEA173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6385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 smtClean="0">
                <a:cs typeface="Calibri" pitchFamily="34" charset="0"/>
              </a:rPr>
              <a:t>Azonnali Áthidaló Kölcsön mellé </a:t>
            </a:r>
            <a:r>
              <a:rPr lang="hu-HU" sz="1200" dirty="0" smtClean="0">
                <a:cs typeface="Calibri" pitchFamily="34" charset="0"/>
              </a:rPr>
              <a:t>zárolt lakásszámlák jogosultak!!!!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CABEB-A71B-45BF-93DC-BE1AEEFEA173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6385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tarifa szerinti 1%-os betéti kamat mellett a termék akció keretében további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9%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azaz összesen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10%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betéti kamat kerül kiszámításra Az első megtakarítási évre vonatkozóan. A „bónusz” betéti kamat összegét a megtakarítási idő alatt elkülönítve tartjuk nyilván, de nem könyveljük le a betéti számlán. Ebből következően a „bónusz” betéti kamat összegére további kamatot (kamatos kamat) nem fizetünk és arra állami támogatás sem jár.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CABEB-A71B-45BF-93DC-BE1AEEFEA173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638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921-es módozat esetében a maximális éves állami támogatás 72.000Ft. 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Ehhez összesen 240.000 Ft-ot kell megtakarítani az adott megtakarítási évben. 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240.000 Ft x 5% = 12.000 Ft, tehát maximum </a:t>
            </a:r>
            <a:r>
              <a:rPr lang="hu-H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12.000 Ft bónusz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írható jóvá a szerződésen. 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CABEB-A71B-45BF-93DC-BE1AEEFEA17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6385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CABEB-A71B-45BF-93DC-BE1AEEFEA173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6385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elvesztett jogosultság vissza nem nyerhető, még abban az esetben sem, ha a jogosultság elvesztését eredményező feltétel utólag megszűnik.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CABEB-A71B-45BF-93DC-BE1AEEFEA173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638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992D-EAE6-47E6-895C-16D71BFD23C9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6949-EBF6-44F6-BDE2-5C3519325A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299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992D-EAE6-47E6-895C-16D71BFD23C9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6949-EBF6-44F6-BDE2-5C3519325A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169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992D-EAE6-47E6-895C-16D71BFD23C9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6949-EBF6-44F6-BDE2-5C3519325A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942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992D-EAE6-47E6-895C-16D71BFD23C9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6949-EBF6-44F6-BDE2-5C3519325A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041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992D-EAE6-47E6-895C-16D71BFD23C9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6949-EBF6-44F6-BDE2-5C3519325A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035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992D-EAE6-47E6-895C-16D71BFD23C9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6949-EBF6-44F6-BDE2-5C3519325A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730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992D-EAE6-47E6-895C-16D71BFD23C9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6949-EBF6-44F6-BDE2-5C3519325A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344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992D-EAE6-47E6-895C-16D71BFD23C9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6949-EBF6-44F6-BDE2-5C3519325A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926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992D-EAE6-47E6-895C-16D71BFD23C9}" type="datetimeFigureOut">
              <a:rPr lang="hu-HU" smtClean="0"/>
              <a:t>2017.09.18.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6949-EBF6-44F6-BDE2-5C3519325AF0}" type="slidenum">
              <a:rPr lang="hu-HU" smtClean="0"/>
              <a:t>‹#›</a:t>
            </a:fld>
            <a:endParaRPr lang="hu-HU"/>
          </a:p>
        </p:txBody>
      </p:sp>
      <p:pic>
        <p:nvPicPr>
          <p:cNvPr id="5" name="Kép 4"/>
          <p:cNvPicPr/>
          <p:nvPr userDrawn="1"/>
        </p:nvPicPr>
        <p:blipFill rotWithShape="1">
          <a:blip r:embed="rId2"/>
          <a:srcRect l="81740" t="24751" r="2475" b="50879"/>
          <a:stretch/>
        </p:blipFill>
        <p:spPr bwMode="auto">
          <a:xfrm>
            <a:off x="7646276" y="-1"/>
            <a:ext cx="1497724" cy="11508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ép 5"/>
          <p:cNvPicPr/>
          <p:nvPr userDrawn="1"/>
        </p:nvPicPr>
        <p:blipFill rotWithShape="1">
          <a:blip r:embed="rId3"/>
          <a:srcRect l="77997" t="79495" r="2989" b="7022"/>
          <a:stretch/>
        </p:blipFill>
        <p:spPr bwMode="auto">
          <a:xfrm>
            <a:off x="6984124" y="5975131"/>
            <a:ext cx="2002220" cy="852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Kép 6"/>
          <p:cNvPicPr/>
          <p:nvPr userDrawn="1"/>
        </p:nvPicPr>
        <p:blipFill rotWithShape="1">
          <a:blip r:embed="rId4"/>
          <a:srcRect l="19163" t="81989" r="67022" b="6460"/>
          <a:stretch/>
        </p:blipFill>
        <p:spPr bwMode="auto">
          <a:xfrm>
            <a:off x="236483" y="6180083"/>
            <a:ext cx="2017986" cy="5742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0" y="835573"/>
            <a:ext cx="7646276" cy="0"/>
          </a:xfrm>
          <a:prstGeom prst="line">
            <a:avLst/>
          </a:prstGeom>
          <a:ln>
            <a:solidFill>
              <a:srgbClr val="B271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77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992D-EAE6-47E6-895C-16D71BFD23C9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6949-EBF6-44F6-BDE2-5C3519325A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126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992D-EAE6-47E6-895C-16D71BFD23C9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6949-EBF6-44F6-BDE2-5C3519325A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343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9992D-EAE6-47E6-895C-16D71BFD23C9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B6949-EBF6-44F6-BDE2-5C3519325A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117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70848" y="1283932"/>
            <a:ext cx="82159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KAMATBÓNUSZ TERMÉKAKCIÓ</a:t>
            </a:r>
            <a:endParaRPr lang="hu-HU" sz="60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2" r="10148"/>
          <a:stretch/>
        </p:blipFill>
        <p:spPr>
          <a:xfrm>
            <a:off x="3395457" y="3603924"/>
            <a:ext cx="2111590" cy="29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/>
          <p:nvPr/>
        </p:nvSpPr>
        <p:spPr>
          <a:xfrm>
            <a:off x="299774" y="139700"/>
            <a:ext cx="4025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+mj-lt"/>
                <a:cs typeface="Arial Bold"/>
              </a:rPr>
              <a:t>Kamatbónusz akció!</a:t>
            </a:r>
            <a:endParaRPr lang="en-US" sz="3600" b="1" dirty="0">
              <a:latin typeface="+mj-lt"/>
              <a:cs typeface="Arial Bold"/>
            </a:endParaRPr>
          </a:p>
        </p:txBody>
      </p:sp>
      <p:sp>
        <p:nvSpPr>
          <p:cNvPr id="6" name="Tartalom helye 1"/>
          <p:cNvSpPr txBox="1">
            <a:spLocks/>
          </p:cNvSpPr>
          <p:nvPr/>
        </p:nvSpPr>
        <p:spPr>
          <a:xfrm>
            <a:off x="371690" y="1104378"/>
            <a:ext cx="8229600" cy="56552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sz="2800" b="1" dirty="0">
                <a:latin typeface="Calibri" pitchFamily="34" charset="0"/>
                <a:cs typeface="Calibri" pitchFamily="34" charset="0"/>
              </a:rPr>
              <a:t>Kiutalás, folyósítás, elszámolás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10076" y="1795480"/>
            <a:ext cx="809778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hu-HU" sz="1000" b="1" dirty="0" smtClean="0"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>
                <a:latin typeface="Calibri" pitchFamily="34" charset="0"/>
                <a:cs typeface="Calibri" pitchFamily="34" charset="0"/>
              </a:rPr>
              <a:t>A szerződés visszaigazolásban feltüntetjük, hogy az Ügyfél akcióban igényelte a lakásszámlát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>
                <a:latin typeface="Calibri" pitchFamily="34" charset="0"/>
                <a:cs typeface="Calibri" pitchFamily="34" charset="0"/>
              </a:rPr>
              <a:t>A számlakivonatokon szerepeltetjük, hogy </a:t>
            </a:r>
            <a:r>
              <a:rPr lang="hu-HU" sz="2400" dirty="0"/>
              <a:t>aktuálisan mekkora a teljes „bónusz” betéti kamat összege</a:t>
            </a:r>
            <a:endParaRPr lang="hu-HU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>
                <a:latin typeface="Calibri" pitchFamily="34" charset="0"/>
                <a:cs typeface="Calibri" pitchFamily="34" charset="0"/>
              </a:rPr>
              <a:t>Kiutaláskor jóváírjuk a számlán, ennyivel nő a megtakarítás része, és egyben csökken az LK összege, amiről az ügyfelet tájékoztatjuk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>
                <a:latin typeface="Calibri" pitchFamily="34" charset="0"/>
                <a:cs typeface="Calibri" pitchFamily="34" charset="0"/>
              </a:rPr>
              <a:t>Mivel a jóváírás az SZÖ része, így lakáscélt kell igazolni az összegre vonatkozóan</a:t>
            </a:r>
          </a:p>
          <a:p>
            <a:pPr>
              <a:spcBef>
                <a:spcPts val="1200"/>
              </a:spcBef>
            </a:pPr>
            <a:endParaRPr lang="hu-HU" sz="2400" dirty="0"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hu-HU" sz="2400" dirty="0" smtClean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819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/>
          <p:nvPr/>
        </p:nvSpPr>
        <p:spPr>
          <a:xfrm>
            <a:off x="299774" y="139700"/>
            <a:ext cx="4025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+mj-lt"/>
                <a:cs typeface="Arial Bold"/>
              </a:rPr>
              <a:t>Kamatbónusz akció!</a:t>
            </a:r>
            <a:endParaRPr lang="en-US" sz="3600" b="1" dirty="0">
              <a:latin typeface="+mj-lt"/>
              <a:cs typeface="Arial Bold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10076" y="1223980"/>
            <a:ext cx="8097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hu-HU" sz="1000" b="1" dirty="0" smtClean="0">
              <a:cs typeface="Calibri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Calibri" pitchFamily="34" charset="0"/>
                <a:cs typeface="Calibri" pitchFamily="34" charset="0"/>
              </a:rPr>
              <a:t>Az akciós időszakban is jelölni szükséges az akcióscsomag résznél</a:t>
            </a:r>
          </a:p>
          <a:p>
            <a:pPr>
              <a:spcBef>
                <a:spcPts val="1200"/>
              </a:spcBef>
            </a:pPr>
            <a:endParaRPr lang="hu-HU" sz="2400" dirty="0"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hu-HU" sz="2400" dirty="0" smtClean="0">
              <a:cs typeface="Calibri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58" y="2877503"/>
            <a:ext cx="7976806" cy="28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308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/>
          <p:nvPr/>
        </p:nvSpPr>
        <p:spPr>
          <a:xfrm>
            <a:off x="299774" y="139700"/>
            <a:ext cx="4025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+mj-lt"/>
                <a:cs typeface="Arial Bold"/>
              </a:rPr>
              <a:t>Kamatbónusz akció!</a:t>
            </a:r>
            <a:endParaRPr lang="en-US" sz="3600" b="1" dirty="0">
              <a:latin typeface="+mj-lt"/>
              <a:cs typeface="Arial Bold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10076" y="1338280"/>
            <a:ext cx="374663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hu-HU" sz="1000" b="1" dirty="0" smtClean="0"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Kamatbónusz akció nyújtotta termékelőnyök az </a:t>
            </a:r>
            <a:r>
              <a:rPr lang="hu-HU" sz="2400" b="1" dirty="0" err="1"/>
              <a:t>eLak</a:t>
            </a:r>
            <a:r>
              <a:rPr lang="hu-HU" sz="2400" b="1" dirty="0"/>
              <a:t> felületen </a:t>
            </a:r>
            <a:r>
              <a:rPr lang="hu-HU" sz="2400" dirty="0"/>
              <a:t>a </a:t>
            </a:r>
            <a:r>
              <a:rPr lang="hu-HU" sz="2400" b="1" dirty="0"/>
              <a:t>Kalkuláció </a:t>
            </a:r>
            <a:r>
              <a:rPr lang="hu-HU" sz="2400" dirty="0"/>
              <a:t>menüponton kerülnek megjelenítésre.</a:t>
            </a:r>
          </a:p>
          <a:p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/>
              <a:t>Kamatbónusz akció kiválasztásával szükséges jelölni </a:t>
            </a:r>
            <a:endParaRPr lang="hu-HU" sz="2400" dirty="0"/>
          </a:p>
          <a:p>
            <a:pPr>
              <a:spcBef>
                <a:spcPts val="1200"/>
              </a:spcBef>
            </a:pPr>
            <a:endParaRPr lang="hu-HU" sz="2400" dirty="0"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hu-HU" sz="2400" dirty="0" smtClean="0">
              <a:cs typeface="Calibri" pitchFamily="34" charset="0"/>
            </a:endParaRPr>
          </a:p>
        </p:txBody>
      </p:sp>
      <p:pic>
        <p:nvPicPr>
          <p:cNvPr id="8" name="Kép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10" y="1870710"/>
            <a:ext cx="4531360" cy="4201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3169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/>
          <p:nvPr/>
        </p:nvSpPr>
        <p:spPr>
          <a:xfrm>
            <a:off x="299774" y="139700"/>
            <a:ext cx="4025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+mj-lt"/>
                <a:cs typeface="Arial Bold"/>
              </a:rPr>
              <a:t>Kamatbónusz akció!</a:t>
            </a:r>
            <a:endParaRPr lang="en-US" sz="3600" b="1" dirty="0">
              <a:latin typeface="+mj-lt"/>
              <a:cs typeface="Arial Bold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533525"/>
            <a:ext cx="73247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753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/>
          <p:nvPr/>
        </p:nvSpPr>
        <p:spPr>
          <a:xfrm>
            <a:off x="299774" y="139700"/>
            <a:ext cx="4025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+mj-lt"/>
                <a:cs typeface="Arial Bold"/>
              </a:rPr>
              <a:t>Kamatbónusz akció!</a:t>
            </a:r>
            <a:endParaRPr lang="en-US" sz="3600" b="1" dirty="0">
              <a:latin typeface="+mj-lt"/>
              <a:cs typeface="Arial Bold"/>
            </a:endParaRPr>
          </a:p>
        </p:txBody>
      </p:sp>
      <p:sp>
        <p:nvSpPr>
          <p:cNvPr id="8" name="Tartalom helye 7"/>
          <p:cNvSpPr txBox="1">
            <a:spLocks/>
          </p:cNvSpPr>
          <p:nvPr/>
        </p:nvSpPr>
        <p:spPr>
          <a:xfrm>
            <a:off x="159536" y="1153538"/>
            <a:ext cx="8172110" cy="54726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hu-H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Figyelj! </a:t>
            </a:r>
            <a:r>
              <a:rPr lang="hu-HU" sz="2800" b="1" dirty="0" smtClean="0">
                <a:latin typeface="Calibri" pitchFamily="34" charset="0"/>
                <a:cs typeface="Calibri" pitchFamily="34" charset="0"/>
              </a:rPr>
              <a:t>Az akcióra csak akkor jogosult, ha az ajánlat: </a:t>
            </a:r>
          </a:p>
          <a:p>
            <a:pPr>
              <a:spcBef>
                <a:spcPts val="0"/>
              </a:spcBef>
            </a:pPr>
            <a:endParaRPr lang="hu-HU" sz="24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Az akciós időszakban kerül </a:t>
            </a: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aláírásra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>
                <a:latin typeface="Calibri" pitchFamily="34" charset="0"/>
                <a:cs typeface="Calibri" pitchFamily="34" charset="0"/>
              </a:rPr>
              <a:t> </a:t>
            </a:r>
            <a:endParaRPr lang="hu-HU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hu-H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hu-H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2017.09.19 </a:t>
            </a:r>
            <a:r>
              <a:rPr lang="hu-HU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hu-H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2017.11.16.</a:t>
            </a:r>
            <a:endParaRPr lang="hu-HU" sz="16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endParaRPr lang="hu-HU" sz="24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A  megadott határidőig leadásra, illetve javításra kerül: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Az akciós ajánlat </a:t>
            </a: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beérkezésének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 határideje </a:t>
            </a:r>
            <a:r>
              <a:rPr lang="hu-HU" sz="2400" dirty="0" err="1" smtClean="0">
                <a:latin typeface="Calibri" pitchFamily="34" charset="0"/>
                <a:cs typeface="Calibri" pitchFamily="34" charset="0"/>
              </a:rPr>
              <a:t>FLK-hoz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u-HU" sz="2400" dirty="0">
                <a:latin typeface="Calibri" pitchFamily="34" charset="0"/>
                <a:cs typeface="Calibri" pitchFamily="34" charset="0"/>
              </a:rPr>
              <a:t>	</a:t>
            </a:r>
            <a:r>
              <a:rPr lang="hu-HU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2017. november 30.</a:t>
            </a:r>
            <a:endParaRPr lang="hu-HU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hu-HU" sz="1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endParaRPr lang="hu-HU" sz="24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endParaRPr lang="hu-HU" sz="2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442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70848" y="1283932"/>
            <a:ext cx="82159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Sikeres értékesítést!</a:t>
            </a:r>
            <a:endParaRPr lang="hu-HU" sz="60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Kép 3" descr="200492936-001.jpg"/>
          <p:cNvPicPr>
            <a:picLocks noChangeAspect="1"/>
          </p:cNvPicPr>
          <p:nvPr/>
        </p:nvPicPr>
        <p:blipFill>
          <a:blip r:embed="rId3" cstate="print"/>
          <a:srcRect b="20499"/>
          <a:stretch>
            <a:fillRect/>
          </a:stretch>
        </p:blipFill>
        <p:spPr bwMode="auto">
          <a:xfrm>
            <a:off x="1181406" y="2281939"/>
            <a:ext cx="6794836" cy="4020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357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533" y="1413669"/>
            <a:ext cx="8284191" cy="4475162"/>
          </a:xfrm>
          <a:prstGeom prst="rect">
            <a:avLst/>
          </a:prstGeom>
        </p:spPr>
        <p:txBody>
          <a:bodyPr/>
          <a:lstStyle/>
          <a:p>
            <a:pPr marR="0" lvl="2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9% bónusz kamatot írunk jóvá </a:t>
            </a:r>
          </a:p>
          <a:p>
            <a:pPr marR="0" lvl="2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új lakásszámlát nyitó ügyfeleinknek!</a:t>
            </a:r>
          </a:p>
          <a:p>
            <a:pPr marR="0" lvl="2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sz="2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R="0" lvl="2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Akciós időszak: 2017.09.19. – 2017.11.16.</a:t>
            </a:r>
            <a:endParaRPr lang="hu-HU" sz="1600" dirty="0"/>
          </a:p>
          <a:p>
            <a:pPr marR="0" lvl="2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299774" y="139700"/>
            <a:ext cx="4025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+mj-lt"/>
                <a:cs typeface="Arial Bold"/>
              </a:rPr>
              <a:t>Kamatbónusz akció!</a:t>
            </a:r>
            <a:endParaRPr lang="en-US" sz="3600" b="1" dirty="0">
              <a:latin typeface="+mj-lt"/>
              <a:cs typeface="Arial Bold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t="18836" r="5029" b="9764"/>
          <a:stretch/>
        </p:blipFill>
        <p:spPr>
          <a:xfrm>
            <a:off x="2463436" y="3999593"/>
            <a:ext cx="4241801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550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/>
          <p:nvPr/>
        </p:nvSpPr>
        <p:spPr>
          <a:xfrm>
            <a:off x="299774" y="139700"/>
            <a:ext cx="4025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+mj-lt"/>
                <a:cs typeface="Arial Bold"/>
              </a:rPr>
              <a:t>Kamatbónusz akció!</a:t>
            </a:r>
            <a:endParaRPr lang="en-US" sz="3600" b="1" dirty="0">
              <a:latin typeface="+mj-lt"/>
              <a:cs typeface="Arial Bold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501776"/>
            <a:ext cx="8284191" cy="4475162"/>
          </a:xfrm>
          <a:prstGeom prst="rect">
            <a:avLst/>
          </a:prstGeom>
        </p:spPr>
        <p:txBody>
          <a:bodyPr/>
          <a:lstStyle/>
          <a:p>
            <a:pPr lvl="2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sz="2800" dirty="0" smtClean="0"/>
              <a:t>A 9-as </a:t>
            </a:r>
            <a:r>
              <a:rPr lang="hu-HU" sz="2800" dirty="0"/>
              <a:t>tarifa szerinti </a:t>
            </a:r>
            <a:r>
              <a:rPr lang="hu-HU" sz="2800" dirty="0">
                <a:solidFill>
                  <a:schemeClr val="accent6">
                    <a:lumMod val="75000"/>
                  </a:schemeClr>
                </a:solidFill>
              </a:rPr>
              <a:t>1%-os betéti kamat mellett </a:t>
            </a:r>
            <a:r>
              <a:rPr lang="hu-HU" sz="2800" dirty="0" smtClean="0"/>
              <a:t>az akció </a:t>
            </a:r>
            <a:r>
              <a:rPr lang="hu-HU" sz="2800" dirty="0"/>
              <a:t>keretében </a:t>
            </a:r>
            <a:r>
              <a:rPr lang="hu-HU" sz="2800" dirty="0">
                <a:solidFill>
                  <a:schemeClr val="accent6">
                    <a:lumMod val="75000"/>
                  </a:schemeClr>
                </a:solidFill>
              </a:rPr>
              <a:t>további </a:t>
            </a: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</a:rPr>
              <a:t>9%</a:t>
            </a:r>
            <a:r>
              <a:rPr lang="hu-HU" sz="2800" dirty="0">
                <a:solidFill>
                  <a:schemeClr val="accent6">
                    <a:lumMod val="75000"/>
                  </a:schemeClr>
                </a:solidFill>
              </a:rPr>
              <a:t> azaz összesen </a:t>
            </a: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</a:rPr>
              <a:t>10%</a:t>
            </a:r>
            <a:r>
              <a:rPr lang="hu-HU" sz="2800" dirty="0">
                <a:solidFill>
                  <a:schemeClr val="accent6">
                    <a:lumMod val="75000"/>
                  </a:schemeClr>
                </a:solidFill>
              </a:rPr>
              <a:t> betéti kamat </a:t>
            </a:r>
            <a:r>
              <a:rPr lang="hu-HU" sz="2800" dirty="0"/>
              <a:t>kerül kiszámításra </a:t>
            </a:r>
            <a:r>
              <a:rPr lang="hu-HU" sz="2800" dirty="0" smtClean="0"/>
              <a:t>az </a:t>
            </a:r>
            <a:r>
              <a:rPr lang="hu-HU" sz="2800" dirty="0"/>
              <a:t>első megtakarítási évre </a:t>
            </a:r>
            <a:r>
              <a:rPr lang="hu-HU" sz="2800" dirty="0" smtClean="0"/>
              <a:t>vonatkozóan! </a:t>
            </a:r>
            <a:endParaRPr lang="hu-HU" sz="2800" dirty="0" smtClean="0">
              <a:latin typeface="Calibri" pitchFamily="34" charset="0"/>
              <a:cs typeface="Calibri" pitchFamily="34" charset="0"/>
            </a:endParaRPr>
          </a:p>
          <a:p>
            <a:pPr marR="0" lvl="2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dirty="0" smtClean="0">
                <a:latin typeface="Calibri" pitchFamily="34" charset="0"/>
                <a:cs typeface="Calibri" pitchFamily="34" charset="0"/>
              </a:rPr>
              <a:t> 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0" t="5720" r="6345"/>
          <a:stretch/>
        </p:blipFill>
        <p:spPr>
          <a:xfrm>
            <a:off x="2708372" y="3739357"/>
            <a:ext cx="3234495" cy="2531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13213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/>
          <p:nvPr/>
        </p:nvSpPr>
        <p:spPr>
          <a:xfrm>
            <a:off x="299774" y="139700"/>
            <a:ext cx="4025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+mj-lt"/>
                <a:cs typeface="Arial Bold"/>
              </a:rPr>
              <a:t>Kamatbónusz akció!</a:t>
            </a:r>
            <a:endParaRPr lang="en-US" sz="3600" b="1" dirty="0">
              <a:latin typeface="+mj-lt"/>
              <a:cs typeface="Arial Bold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75696" y="1714351"/>
            <a:ext cx="80977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u-HU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Az </a:t>
            </a:r>
            <a:r>
              <a:rPr lang="hu-HU" sz="2400" dirty="0"/>
              <a:t>akcióban </a:t>
            </a:r>
            <a:r>
              <a:rPr lang="hu-HU" sz="2400" dirty="0" smtClean="0"/>
              <a:t>az </a:t>
            </a:r>
            <a:r>
              <a:rPr lang="hu-HU" sz="2400" b="1" dirty="0"/>
              <a:t>újonnan megkötött LTP szerződések</a:t>
            </a:r>
            <a:r>
              <a:rPr lang="hu-HU" sz="2400" dirty="0"/>
              <a:t> </a:t>
            </a:r>
            <a:r>
              <a:rPr lang="hu-HU" sz="2400"/>
              <a:t>vehetnek </a:t>
            </a:r>
            <a:r>
              <a:rPr lang="hu-HU" sz="2400"/>
              <a:t>részt, melyeknek a megtakarítási rátája eléri a 19.900 Ft-ot</a:t>
            </a:r>
            <a:endParaRPr lang="hu-H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/>
              <a:t>kedvezményt </a:t>
            </a:r>
            <a:r>
              <a:rPr lang="hu-HU" sz="2400" dirty="0" smtClean="0"/>
              <a:t>a </a:t>
            </a:r>
            <a:r>
              <a:rPr lang="hu-HU" sz="2400" dirty="0"/>
              <a:t>partnereink alkalmazottainak </a:t>
            </a:r>
            <a:r>
              <a:rPr lang="hu-HU" sz="2400" dirty="0" smtClean="0"/>
              <a:t>is biztosítjuk, vagyis </a:t>
            </a:r>
            <a:r>
              <a:rPr lang="hu-HU" sz="2400" dirty="0"/>
              <a:t>a Kamatbónusz a </a:t>
            </a:r>
            <a:r>
              <a:rPr lang="hu-HU" sz="2400" b="1" dirty="0"/>
              <a:t>testületi kedvezménnyel </a:t>
            </a:r>
            <a:r>
              <a:rPr lang="hu-HU" sz="2400" b="1" dirty="0" smtClean="0"/>
              <a:t>összevonható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cs typeface="Calibri" pitchFamily="34" charset="0"/>
              </a:rPr>
              <a:t>Azonnali Áthidaló Kölcsön </a:t>
            </a:r>
            <a:r>
              <a:rPr lang="hu-HU" sz="2400" b="1" dirty="0" smtClean="0">
                <a:cs typeface="Calibri" pitchFamily="34" charset="0"/>
              </a:rPr>
              <a:t>és Áthidaló kölcsön mellé </a:t>
            </a:r>
            <a:r>
              <a:rPr lang="hu-HU" sz="2400" dirty="0">
                <a:cs typeface="Calibri" pitchFamily="34" charset="0"/>
              </a:rPr>
              <a:t>zárolt </a:t>
            </a:r>
            <a:r>
              <a:rPr lang="hu-HU" sz="2400" dirty="0" smtClean="0">
                <a:cs typeface="Calibri" pitchFamily="34" charset="0"/>
              </a:rPr>
              <a:t>lakásszámlák is jogosultak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b="1" dirty="0"/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endParaRPr lang="hu-HU" sz="2400" b="1" dirty="0" smtClean="0"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hu-HU" sz="2400" b="1" dirty="0" smtClean="0">
              <a:cs typeface="Calibri" pitchFamily="34" charset="0"/>
            </a:endParaRPr>
          </a:p>
        </p:txBody>
      </p:sp>
      <p:sp>
        <p:nvSpPr>
          <p:cNvPr id="6" name="Tartalom helye 1"/>
          <p:cNvSpPr txBox="1">
            <a:spLocks/>
          </p:cNvSpPr>
          <p:nvPr/>
        </p:nvSpPr>
        <p:spPr>
          <a:xfrm>
            <a:off x="371690" y="1104378"/>
            <a:ext cx="8229600" cy="56552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hu-HU" sz="2800" b="1" dirty="0" smtClean="0">
                <a:latin typeface="Calibri" pitchFamily="34" charset="0"/>
                <a:cs typeface="Calibri" pitchFamily="34" charset="0"/>
              </a:rPr>
              <a:t>Mely lakásszámlák vesznek részt az akcióban?</a:t>
            </a:r>
            <a:endParaRPr lang="hu-HU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084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/>
          <p:nvPr/>
        </p:nvSpPr>
        <p:spPr>
          <a:xfrm>
            <a:off x="299774" y="139700"/>
            <a:ext cx="4025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+mj-lt"/>
                <a:cs typeface="Arial Bold"/>
              </a:rPr>
              <a:t>Kamatbónusz akció!</a:t>
            </a:r>
            <a:endParaRPr lang="en-US" sz="3600" b="1" dirty="0">
              <a:latin typeface="+mj-lt"/>
              <a:cs typeface="Arial Bold"/>
            </a:endParaRPr>
          </a:p>
        </p:txBody>
      </p:sp>
      <p:sp>
        <p:nvSpPr>
          <p:cNvPr id="6" name="Tartalom helye 1"/>
          <p:cNvSpPr txBox="1">
            <a:spLocks/>
          </p:cNvSpPr>
          <p:nvPr/>
        </p:nvSpPr>
        <p:spPr>
          <a:xfrm>
            <a:off x="371690" y="1104378"/>
            <a:ext cx="8229600" cy="56552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hu-HU" sz="2800" b="1" dirty="0" smtClean="0">
                <a:latin typeface="Calibri" pitchFamily="34" charset="0"/>
                <a:cs typeface="Calibri" pitchFamily="34" charset="0"/>
              </a:rPr>
              <a:t>Mely lakásszámlák NEM jogosultak a kedvezményre?</a:t>
            </a:r>
            <a:endParaRPr lang="hu-H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10076" y="1795480"/>
            <a:ext cx="809778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hu-HU" sz="1000" b="1" dirty="0" smtClean="0">
              <a:cs typeface="Calibri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cs typeface="Calibri" pitchFamily="34" charset="0"/>
              </a:rPr>
              <a:t>Kombi, </a:t>
            </a:r>
            <a:r>
              <a:rPr lang="hu-HU" sz="2400" b="1" dirty="0" err="1" smtClean="0">
                <a:cs typeface="Calibri" pitchFamily="34" charset="0"/>
              </a:rPr>
              <a:t>infra</a:t>
            </a:r>
            <a:r>
              <a:rPr lang="hu-HU" sz="2400" b="1" dirty="0" smtClean="0">
                <a:cs typeface="Calibri" pitchFamily="34" charset="0"/>
              </a:rPr>
              <a:t> és csoportos </a:t>
            </a:r>
            <a:r>
              <a:rPr lang="hu-HU" sz="2400" dirty="0" smtClean="0">
                <a:cs typeface="Calibri" pitchFamily="34" charset="0"/>
              </a:rPr>
              <a:t>szerződésekhez </a:t>
            </a:r>
            <a:r>
              <a:rPr lang="hu-HU" sz="2400" b="1" dirty="0" smtClean="0">
                <a:cs typeface="Calibri" pitchFamily="34" charset="0"/>
              </a:rPr>
              <a:t>zárolt</a:t>
            </a:r>
            <a:r>
              <a:rPr lang="hu-HU" sz="2400" dirty="0" smtClean="0">
                <a:cs typeface="Calibri" pitchFamily="34" charset="0"/>
              </a:rPr>
              <a:t> lakásszámlák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b="1" dirty="0"/>
              <a:t>megosztással létrejött új szerződésekre</a:t>
            </a:r>
            <a:r>
              <a:rPr lang="hu-HU" sz="2400" dirty="0"/>
              <a:t> nem érvényes az </a:t>
            </a:r>
            <a:r>
              <a:rPr lang="hu-HU" sz="2400" dirty="0" smtClean="0"/>
              <a:t>akció</a:t>
            </a:r>
            <a:endParaRPr lang="hu-HU" sz="2400" dirty="0"/>
          </a:p>
          <a:p>
            <a:pPr>
              <a:spcBef>
                <a:spcPts val="1200"/>
              </a:spcBef>
            </a:pPr>
            <a:endParaRPr lang="hu-HU" sz="2400" dirty="0"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hu-HU" sz="2400" dirty="0" smtClean="0">
              <a:cs typeface="Calibri" pitchFamily="34" charset="0"/>
            </a:endParaRPr>
          </a:p>
        </p:txBody>
      </p:sp>
      <p:pic>
        <p:nvPicPr>
          <p:cNvPr id="8" name="Picture 2" descr="http://3.bp.blogspot.com/-gFKPm9xi-HE/TuECf3XCJxI/AAAAAAAABtA/7Hwh7J5MsOA/s1600/behajtani+til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530" y="4873246"/>
            <a:ext cx="1139920" cy="113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8957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/>
          <p:nvPr/>
        </p:nvSpPr>
        <p:spPr>
          <a:xfrm>
            <a:off x="299774" y="139700"/>
            <a:ext cx="4025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+mj-lt"/>
                <a:cs typeface="Arial Bold"/>
              </a:rPr>
              <a:t>Kamatbónusz akció!</a:t>
            </a:r>
            <a:endParaRPr lang="en-US" sz="3600" b="1" dirty="0">
              <a:latin typeface="+mj-lt"/>
              <a:cs typeface="Arial Bold"/>
            </a:endParaRPr>
          </a:p>
        </p:txBody>
      </p:sp>
      <p:sp>
        <p:nvSpPr>
          <p:cNvPr id="6" name="Tartalom helye 1"/>
          <p:cNvSpPr txBox="1">
            <a:spLocks/>
          </p:cNvSpPr>
          <p:nvPr/>
        </p:nvSpPr>
        <p:spPr>
          <a:xfrm>
            <a:off x="371690" y="1104378"/>
            <a:ext cx="8229600" cy="56552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hu-HU" sz="2800" b="1" dirty="0" smtClean="0">
                <a:latin typeface="Calibri" pitchFamily="34" charset="0"/>
                <a:cs typeface="Calibri" pitchFamily="34" charset="0"/>
              </a:rPr>
              <a:t>A kedvezmény mértéke és jóváírási módja</a:t>
            </a:r>
            <a:endParaRPr lang="hu-H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10076" y="1795480"/>
            <a:ext cx="80977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hu-HU" sz="1000" b="1" dirty="0" smtClean="0"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/>
              <a:t>A 9-as tarifa szerinti 1%-os betéti kamat mellett az akció keretében további </a:t>
            </a:r>
            <a:r>
              <a:rPr lang="hu-HU" sz="2400" b="1" dirty="0"/>
              <a:t>9%,</a:t>
            </a:r>
            <a:r>
              <a:rPr lang="hu-HU" sz="2400" dirty="0"/>
              <a:t> azaz összesen </a:t>
            </a:r>
            <a:r>
              <a:rPr lang="hu-HU" sz="2400" b="1" dirty="0"/>
              <a:t>10%</a:t>
            </a:r>
            <a:r>
              <a:rPr lang="hu-HU" sz="2400" dirty="0"/>
              <a:t> betéti kamat kerül kiszámításra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>
                <a:latin typeface="Calibri" pitchFamily="34" charset="0"/>
                <a:cs typeface="Calibri" pitchFamily="34" charset="0"/>
              </a:rPr>
              <a:t>A megtakarítási idő alatt elkülönítve tartjuk nyilván, és nem  könyveljük le a lakásszámlán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>
                <a:latin typeface="Calibri" pitchFamily="34" charset="0"/>
                <a:cs typeface="Calibri" pitchFamily="34" charset="0"/>
              </a:rPr>
              <a:t>Az elhatárolt összegre további kamat (kamatos kamat) és állami támogatás nem jár</a:t>
            </a:r>
          </a:p>
          <a:p>
            <a:pPr>
              <a:spcBef>
                <a:spcPts val="1200"/>
              </a:spcBef>
            </a:pPr>
            <a:endParaRPr lang="hu-HU" sz="2400" dirty="0"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hu-HU" sz="2400" dirty="0" smtClean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162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/>
          <p:nvPr/>
        </p:nvSpPr>
        <p:spPr>
          <a:xfrm>
            <a:off x="299774" y="139700"/>
            <a:ext cx="4025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+mj-lt"/>
                <a:cs typeface="Arial Bold"/>
              </a:rPr>
              <a:t>Kamatbónusz akció!</a:t>
            </a:r>
            <a:endParaRPr lang="en-US" sz="3600" b="1" dirty="0">
              <a:latin typeface="+mj-lt"/>
              <a:cs typeface="Arial Bold"/>
            </a:endParaRPr>
          </a:p>
        </p:txBody>
      </p:sp>
      <p:sp>
        <p:nvSpPr>
          <p:cNvPr id="6" name="Tartalom helye 1"/>
          <p:cNvSpPr txBox="1">
            <a:spLocks/>
          </p:cNvSpPr>
          <p:nvPr/>
        </p:nvSpPr>
        <p:spPr>
          <a:xfrm>
            <a:off x="371690" y="1104378"/>
            <a:ext cx="8229600" cy="56552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hu-HU" sz="2800" b="1" dirty="0" smtClean="0">
                <a:latin typeface="Calibri" pitchFamily="34" charset="0"/>
                <a:cs typeface="Calibri" pitchFamily="34" charset="0"/>
              </a:rPr>
              <a:t>A „Bónusz” kamat összeghatára</a:t>
            </a:r>
            <a:endParaRPr lang="hu-H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10076" y="1795480"/>
            <a:ext cx="80977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hu-HU" sz="1000" b="1" dirty="0">
              <a:cs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/>
              <a:t>Magánszemély szerződő és kedvezményezettek esetén: </a:t>
            </a:r>
            <a:r>
              <a:rPr lang="hu-HU" sz="2400" b="1" dirty="0">
                <a:solidFill>
                  <a:srgbClr val="FF0000"/>
                </a:solidFill>
              </a:rPr>
              <a:t>240.000 Ft/év*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1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/>
              <a:t>Társasházi szerződések esetén: </a:t>
            </a:r>
            <a:r>
              <a:rPr lang="hu-HU" sz="2400" b="1" dirty="0">
                <a:solidFill>
                  <a:srgbClr val="FF0000"/>
                </a:solidFill>
              </a:rPr>
              <a:t>1.080.000 Ft/év*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1000" b="1" dirty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/>
              <a:t>A bónuszösszeg maximális mértéke a legmagasabb összegű állami támogatás eléréséhez szükséges éves megtakarítás 5,0%-a.</a:t>
            </a:r>
            <a:endParaRPr lang="hu-HU" sz="2400" b="1" dirty="0">
              <a:solidFill>
                <a:srgbClr val="FF0000"/>
              </a:solidFill>
            </a:endParaRPr>
          </a:p>
          <a:p>
            <a:endParaRPr lang="hu-HU" sz="2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hu-HU" sz="2400" dirty="0"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hu-HU" sz="2400" dirty="0" smtClean="0">
              <a:cs typeface="Calibri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98530" y="5167912"/>
            <a:ext cx="79208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400" dirty="0" smtClean="0"/>
              <a:t>*</a:t>
            </a:r>
            <a:r>
              <a:rPr lang="hu-HU" sz="2000" dirty="0"/>
              <a:t>Az itt meghatározott limit értékek az első megtakarítási </a:t>
            </a:r>
            <a:r>
              <a:rPr lang="hu-HU" sz="2000" dirty="0" smtClean="0"/>
              <a:t>évben </a:t>
            </a:r>
            <a:r>
              <a:rPr lang="hu-HU" sz="2000" dirty="0"/>
              <a:t>az ügyfél által összesen befizetett, díjakkal csökkentett összegére vonatkoznak.</a:t>
            </a:r>
          </a:p>
          <a:p>
            <a:endParaRPr lang="hu-HU" sz="2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710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/>
          <p:nvPr/>
        </p:nvSpPr>
        <p:spPr>
          <a:xfrm>
            <a:off x="299774" y="139700"/>
            <a:ext cx="4025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+mj-lt"/>
                <a:cs typeface="Arial Bold"/>
              </a:rPr>
              <a:t>Kamatbónusz akció!</a:t>
            </a:r>
            <a:endParaRPr lang="en-US" sz="3600" b="1" dirty="0">
              <a:latin typeface="+mj-lt"/>
              <a:cs typeface="Arial Bold"/>
            </a:endParaRPr>
          </a:p>
        </p:txBody>
      </p:sp>
      <p:sp>
        <p:nvSpPr>
          <p:cNvPr id="6" name="Tartalom helye 1"/>
          <p:cNvSpPr txBox="1">
            <a:spLocks/>
          </p:cNvSpPr>
          <p:nvPr/>
        </p:nvSpPr>
        <p:spPr>
          <a:xfrm>
            <a:off x="371690" y="1104378"/>
            <a:ext cx="8229600" cy="56552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sz="2800" b="1" dirty="0">
                <a:latin typeface="Calibri" pitchFamily="34" charset="0"/>
                <a:cs typeface="Calibri" pitchFamily="34" charset="0"/>
              </a:rPr>
              <a:t>Mit vállal az ügyfél a bónusz kamatért?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10076" y="1795480"/>
            <a:ext cx="80977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hu-HU" sz="1000" b="1" dirty="0">
              <a:cs typeface="Calibri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>
                <a:latin typeface="Calibri" pitchFamily="34" charset="0"/>
                <a:cs typeface="Calibri" pitchFamily="34" charset="0"/>
              </a:rPr>
              <a:t>A lakásszámla ajánlat az akciós időszakban kerül aláírásra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>
                <a:latin typeface="Calibri" pitchFamily="34" charset="0"/>
                <a:cs typeface="Calibri" pitchFamily="34" charset="0"/>
              </a:rPr>
              <a:t>A szerződés kiutalással szűnik meg (felmondás esetén nem jár a kamatbónusz!)</a:t>
            </a:r>
          </a:p>
          <a:p>
            <a:pPr>
              <a:spcBef>
                <a:spcPts val="1200"/>
              </a:spcBef>
            </a:pPr>
            <a:endParaRPr lang="hu-HU" sz="2400" dirty="0"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hu-HU" sz="2400" dirty="0" smtClean="0">
              <a:cs typeface="Calibri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4" t="8824" r="14512" b="15686"/>
          <a:stretch/>
        </p:blipFill>
        <p:spPr>
          <a:xfrm>
            <a:off x="3457575" y="4357932"/>
            <a:ext cx="2121126" cy="2050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7392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/>
          <p:nvPr/>
        </p:nvSpPr>
        <p:spPr>
          <a:xfrm>
            <a:off x="299774" y="139700"/>
            <a:ext cx="4025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+mj-lt"/>
                <a:cs typeface="Arial Bold"/>
              </a:rPr>
              <a:t>Kamatbónusz akció!</a:t>
            </a:r>
            <a:endParaRPr lang="en-US" sz="3600" b="1" dirty="0">
              <a:latin typeface="+mj-lt"/>
              <a:cs typeface="Arial Bold"/>
            </a:endParaRPr>
          </a:p>
        </p:txBody>
      </p:sp>
      <p:sp>
        <p:nvSpPr>
          <p:cNvPr id="6" name="Tartalom helye 1"/>
          <p:cNvSpPr txBox="1">
            <a:spLocks/>
          </p:cNvSpPr>
          <p:nvPr/>
        </p:nvSpPr>
        <p:spPr>
          <a:xfrm>
            <a:off x="371690" y="1104378"/>
            <a:ext cx="8229600" cy="56552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buNone/>
              <a:defRPr/>
            </a:pPr>
            <a:r>
              <a:rPr lang="hu-HU" sz="2800" b="1" kern="0" dirty="0">
                <a:latin typeface="Calibri" pitchFamily="34" charset="0"/>
                <a:cs typeface="Calibri" pitchFamily="34" charset="0"/>
              </a:rPr>
              <a:t>Elveszti az ügyfél a kedvezményt, ha… 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10076" y="1795480"/>
            <a:ext cx="809778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hu-HU" sz="1000" b="1" dirty="0" smtClean="0"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>
                <a:cs typeface="Calibri" pitchFamily="34" charset="0"/>
              </a:rPr>
              <a:t>A lakásszámla  a megtakarítási időszak alatt bármikor </a:t>
            </a:r>
            <a:r>
              <a:rPr lang="hu-HU" sz="2400" b="1" dirty="0">
                <a:cs typeface="Calibri" pitchFamily="34" charset="0"/>
              </a:rPr>
              <a:t>kombi</a:t>
            </a:r>
            <a:r>
              <a:rPr lang="hu-HU" sz="2400" dirty="0">
                <a:cs typeface="Calibri" pitchFamily="34" charset="0"/>
              </a:rPr>
              <a:t> szerződéssé </a:t>
            </a:r>
            <a:r>
              <a:rPr lang="hu-HU" sz="2400" dirty="0" smtClean="0">
                <a:cs typeface="Calibri" pitchFamily="34" charset="0"/>
              </a:rPr>
              <a:t>alakul.</a:t>
            </a:r>
            <a:endParaRPr lang="hu-HU" sz="2400" dirty="0"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/>
              <a:t>A lakásszámla </a:t>
            </a:r>
            <a:r>
              <a:rPr lang="hu-HU" sz="2400" dirty="0">
                <a:cs typeface="Calibri" pitchFamily="34" charset="0"/>
              </a:rPr>
              <a:t>a megtakarítási időszak </a:t>
            </a:r>
            <a:r>
              <a:rPr lang="hu-HU" sz="2400" dirty="0"/>
              <a:t>alatt bármikor </a:t>
            </a:r>
            <a:r>
              <a:rPr lang="hu-HU" sz="2400" b="1" dirty="0" err="1"/>
              <a:t>infra</a:t>
            </a:r>
            <a:r>
              <a:rPr lang="hu-HU" sz="2400" dirty="0"/>
              <a:t> szerződéssé alakul.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/>
              <a:t>A szerződés </a:t>
            </a:r>
            <a:r>
              <a:rPr lang="hu-HU" sz="2400" b="1" dirty="0"/>
              <a:t>felmondásra kerül</a:t>
            </a:r>
            <a:r>
              <a:rPr lang="hu-HU" sz="2400" dirty="0"/>
              <a:t>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>
                <a:cs typeface="Calibri" pitchFamily="34" charset="0"/>
              </a:rPr>
              <a:t>Ha </a:t>
            </a:r>
            <a:r>
              <a:rPr lang="hu-HU" sz="2400" b="1" dirty="0">
                <a:cs typeface="Calibri" pitchFamily="34" charset="0"/>
              </a:rPr>
              <a:t>12 év alatt nem </a:t>
            </a:r>
            <a:r>
              <a:rPr lang="hu-HU" sz="2400" dirty="0">
                <a:cs typeface="Calibri" pitchFamily="34" charset="0"/>
              </a:rPr>
              <a:t>kerül </a:t>
            </a:r>
            <a:r>
              <a:rPr lang="hu-HU" sz="2400" b="1" dirty="0">
                <a:cs typeface="Calibri" pitchFamily="34" charset="0"/>
              </a:rPr>
              <a:t>kiutalás</a:t>
            </a:r>
            <a:r>
              <a:rPr lang="hu-HU" sz="2400" dirty="0">
                <a:cs typeface="Calibri" pitchFamily="34" charset="0"/>
              </a:rPr>
              <a:t>ba a lakásszámla.</a:t>
            </a:r>
          </a:p>
          <a:p>
            <a:pPr>
              <a:spcBef>
                <a:spcPts val="1200"/>
              </a:spcBef>
            </a:pPr>
            <a:endParaRPr lang="hu-HU" sz="2400" dirty="0"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hu-HU" sz="2400" dirty="0" smtClean="0">
              <a:cs typeface="Calibri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1"/>
          <a:stretch/>
        </p:blipFill>
        <p:spPr>
          <a:xfrm>
            <a:off x="3071879" y="5126530"/>
            <a:ext cx="1707381" cy="15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645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4849</TotalTime>
  <Words>652</Words>
  <Application>Microsoft Office PowerPoint</Application>
  <PresentationFormat>Diavetítés a képernyőre (4:3 oldalarány)</PresentationFormat>
  <Paragraphs>104</Paragraphs>
  <Slides>15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Arial Bold</vt:lpstr>
      <vt:lpstr>Calibri</vt:lpstr>
      <vt:lpstr>Wingdings</vt:lpstr>
      <vt:lpstr>Egyéni tervezés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kragab</dc:creator>
  <cp:lastModifiedBy>Dihen Zsuzsa</cp:lastModifiedBy>
  <cp:revision>268</cp:revision>
  <dcterms:created xsi:type="dcterms:W3CDTF">2013-05-14T12:47:10Z</dcterms:created>
  <dcterms:modified xsi:type="dcterms:W3CDTF">2017-09-18T09:39:29Z</dcterms:modified>
</cp:coreProperties>
</file>