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  <p:sldMasterId id="2147483668" r:id="rId6"/>
  </p:sldMasterIdLst>
  <p:notesMasterIdLst>
    <p:notesMasterId r:id="rId12"/>
  </p:notesMasterIdLst>
  <p:sldIdLst>
    <p:sldId id="260" r:id="rId7"/>
    <p:sldId id="263" r:id="rId8"/>
    <p:sldId id="264" r:id="rId9"/>
    <p:sldId id="265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0"/>
    <p:restoredTop sz="94669"/>
  </p:normalViewPr>
  <p:slideViewPr>
    <p:cSldViewPr snapToGrid="0" snapToObjects="1">
      <p:cViewPr varScale="1">
        <p:scale>
          <a:sx n="113" d="100"/>
          <a:sy n="113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93526-E93D-1646-8204-47F6E14C78B8}" type="datetimeFigureOut">
              <a:rPr lang="hu-HU" smtClean="0"/>
              <a:t>2017.11.20.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AE15E-8471-394C-966A-45AF5BD56E8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9194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0056" y="2214563"/>
            <a:ext cx="7415213" cy="1795462"/>
          </a:xfrm>
        </p:spPr>
        <p:txBody>
          <a:bodyPr anchor="t">
            <a:normAutofit/>
          </a:bodyPr>
          <a:lstStyle>
            <a:lvl1pPr algn="l">
              <a:defRPr sz="5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 smtClean="0"/>
              <a:t>Prezentáció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Címe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0056" y="4216884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hu-HU" dirty="0" smtClean="0"/>
              <a:t>2017. május 11.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5847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0797"/>
            <a:ext cx="7886700" cy="6429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6EC9-30E0-5845-9E43-FD5301020E6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4482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6EC9-30E0-5845-9E43-FD5301020E69}" type="slidenum">
              <a:rPr lang="hu-HU" smtClean="0"/>
              <a:t>‹#›</a:t>
            </a:fld>
            <a:endParaRPr lang="hu-HU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28650" y="1257300"/>
            <a:ext cx="7886700" cy="4157663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6191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6EC9-30E0-5845-9E43-FD5301020E69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8216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0056" y="2214563"/>
            <a:ext cx="7415213" cy="1795462"/>
          </a:xfrm>
        </p:spPr>
        <p:txBody>
          <a:bodyPr anchor="t">
            <a:normAutofit/>
          </a:bodyPr>
          <a:lstStyle>
            <a:lvl1pPr algn="l">
              <a:defRPr sz="52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err="1" smtClean="0"/>
              <a:t>Prezentáció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Címe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0056" y="4216884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hu-HU" dirty="0" smtClean="0">
                <a:solidFill>
                  <a:prstClr val="black"/>
                </a:solidFill>
              </a:rPr>
              <a:t>2017. május 11.</a:t>
            </a:r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15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0797"/>
            <a:ext cx="7886700" cy="6429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6EC9-30E0-5845-9E43-FD5301020E69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271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6EC9-30E0-5845-9E43-FD5301020E69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628650" y="1257300"/>
            <a:ext cx="7886700" cy="4157663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5278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6EC9-30E0-5845-9E43-FD5301020E69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4721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jp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4002657" y="6176963"/>
            <a:ext cx="1190445" cy="681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050"/>
            <a:ext cx="7886700" cy="642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71568"/>
            <a:ext cx="7886700" cy="510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78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79797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736EC9-30E0-5845-9E43-FD5301020E69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078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mr-IN" sz="2400" b="1" i="0" u="none" strike="noStrike" kern="1200" baseline="0" smtClean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4002657" y="6176963"/>
            <a:ext cx="1190445" cy="681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8050"/>
            <a:ext cx="7886700" cy="642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71568"/>
            <a:ext cx="7886700" cy="510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78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79797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8736EC9-30E0-5845-9E43-FD5301020E69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469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mr-IN" sz="2400" b="1" i="0" u="none" strike="noStrike" kern="1200" baseline="0" smtClean="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56" y="2883430"/>
            <a:ext cx="7415213" cy="1795462"/>
          </a:xfrm>
        </p:spPr>
        <p:txBody>
          <a:bodyPr>
            <a:normAutofit fontScale="90000"/>
          </a:bodyPr>
          <a:lstStyle/>
          <a:p>
            <a:r>
              <a:rPr lang="hu-HU" sz="3600" dirty="0" smtClean="0"/>
              <a:t>Új termékcsaládok bevezetése a </a:t>
            </a:r>
            <a:r>
              <a:rPr lang="hu-HU" sz="3600" dirty="0" err="1" smtClean="0"/>
              <a:t>Fundamentánál</a:t>
            </a:r>
            <a:r>
              <a:rPr lang="hu-HU" sz="3600" dirty="0" smtClean="0"/>
              <a:t> </a:t>
            </a:r>
            <a:br>
              <a:rPr lang="hu-HU" sz="3600" dirty="0" smtClean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3200" dirty="0" smtClean="0"/>
              <a:t>2017.12.15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36854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9786" y="736156"/>
            <a:ext cx="7886700" cy="642938"/>
          </a:xfrm>
        </p:spPr>
        <p:txBody>
          <a:bodyPr>
            <a:normAutofit/>
          </a:bodyPr>
          <a:lstStyle/>
          <a:p>
            <a:r>
              <a:rPr lang="hu-HU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Havi 20 ezer Ft feletti havi megtakarítási lehetőség biztosítása az ügyfelek számára.</a:t>
            </a:r>
            <a:endParaRPr lang="hu-HU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6EC9-30E0-5845-9E43-FD5301020E69}" type="slidenum">
              <a:rPr lang="hu-HU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8" name="Picture 4" descr="http://www.clker.com/cliparts/Y/l/n/x/Z/l/stick-figure-man-black-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650" y="2988764"/>
            <a:ext cx="3619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Egyenes összekötő 5"/>
          <p:cNvCxnSpPr/>
          <p:nvPr/>
        </p:nvCxnSpPr>
        <p:spPr>
          <a:xfrm>
            <a:off x="4572000" y="1600294"/>
            <a:ext cx="0" cy="498606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289786" y="1578889"/>
            <a:ext cx="4216596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16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2010-es törvénymódosításnak köszönhetően a közeli hozzátartozók egymás lakáscéljára is felhasználhatják lakástakarékpénztári megtakarításaikat</a:t>
            </a:r>
            <a:endParaRPr lang="hu-HU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4" descr="http://www.clker.com/cliparts/Y/l/n/x/Z/l/stick-figure-man-black-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4497079"/>
            <a:ext cx="361950" cy="665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www.clker.com/cliparts/Y/l/n/x/Z/l/stick-figure-man-black-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247" y="4231266"/>
            <a:ext cx="3619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www.clker.com/cliparts/Y/l/n/x/Z/l/stick-figure-man-black-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728" y="4231266"/>
            <a:ext cx="3619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www.clker.com/cliparts/Y/l/n/x/Z/l/stick-figure-man-black-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034" y="4231266"/>
            <a:ext cx="3619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www.clker.com/cliparts/Y/l/n/x/Z/l/stick-figure-man-black-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486" y="2988764"/>
            <a:ext cx="3619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zövegdoboz 9"/>
          <p:cNvSpPr txBox="1"/>
          <p:nvPr/>
        </p:nvSpPr>
        <p:spPr>
          <a:xfrm>
            <a:off x="1162224" y="3911068"/>
            <a:ext cx="6110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SZÜLŐ</a:t>
            </a:r>
            <a:endParaRPr lang="hu-HU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zövegdoboz 22"/>
          <p:cNvSpPr txBox="1"/>
          <p:nvPr/>
        </p:nvSpPr>
        <p:spPr>
          <a:xfrm>
            <a:off x="330550" y="3922214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NAGYSZÜLŐ</a:t>
            </a:r>
            <a:endParaRPr lang="hu-HU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Szövegdoboz 23"/>
          <p:cNvSpPr txBox="1"/>
          <p:nvPr/>
        </p:nvSpPr>
        <p:spPr>
          <a:xfrm>
            <a:off x="3312142" y="4100461"/>
            <a:ext cx="824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GYERMEK</a:t>
            </a:r>
          </a:p>
          <a:p>
            <a:pPr algn="ctr"/>
            <a:r>
              <a:rPr lang="hu-H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UNOKA</a:t>
            </a:r>
          </a:p>
        </p:txBody>
      </p:sp>
      <p:sp>
        <p:nvSpPr>
          <p:cNvPr id="25" name="Szövegdoboz 24"/>
          <p:cNvSpPr txBox="1"/>
          <p:nvPr/>
        </p:nvSpPr>
        <p:spPr>
          <a:xfrm>
            <a:off x="2538494" y="3929595"/>
            <a:ext cx="80502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TESTVÉR</a:t>
            </a:r>
            <a:endParaRPr lang="hu-HU" sz="1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Jobb oldali kapcsos zárójel 11"/>
          <p:cNvSpPr/>
          <p:nvPr/>
        </p:nvSpPr>
        <p:spPr>
          <a:xfrm rot="5400000" flipV="1">
            <a:off x="2133599" y="3787132"/>
            <a:ext cx="348053" cy="304500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églalap 25"/>
          <p:cNvSpPr/>
          <p:nvPr/>
        </p:nvSpPr>
        <p:spPr>
          <a:xfrm>
            <a:off x="4648163" y="1583041"/>
            <a:ext cx="4216596" cy="1073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Közeli hozzátartozók </a:t>
            </a:r>
            <a:r>
              <a:rPr lang="hu-HU" sz="16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hiányában</a:t>
            </a:r>
            <a:endParaRPr lang="hu-HU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Jobb oldali kapcsos zárójel 32"/>
          <p:cNvSpPr/>
          <p:nvPr/>
        </p:nvSpPr>
        <p:spPr>
          <a:xfrm rot="5400000" flipV="1">
            <a:off x="6550172" y="3787133"/>
            <a:ext cx="348053" cy="304500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églalap 34"/>
          <p:cNvSpPr/>
          <p:nvPr/>
        </p:nvSpPr>
        <p:spPr>
          <a:xfrm>
            <a:off x="199327" y="5625946"/>
            <a:ext cx="4216596" cy="4575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ezer Ft többszöröse helyezhető el megtakarításként</a:t>
            </a:r>
            <a:endParaRPr lang="hu-HU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églalap 35"/>
          <p:cNvSpPr/>
          <p:nvPr/>
        </p:nvSpPr>
        <p:spPr>
          <a:xfrm>
            <a:off x="4648163" y="5636166"/>
            <a:ext cx="4216596" cy="4575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Új tarifa létrehozása 20 ezer Ft feletti megtakarítás biztosítás érdekében</a:t>
            </a:r>
            <a:endParaRPr lang="hu-HU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Picture 4" descr="http://www.clker.com/cliparts/Y/l/n/x/Z/l/stick-figure-man-black-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961" y="4229599"/>
            <a:ext cx="3619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Szövegdoboz 37"/>
          <p:cNvSpPr txBox="1"/>
          <p:nvPr/>
        </p:nvSpPr>
        <p:spPr>
          <a:xfrm>
            <a:off x="1618685" y="3918258"/>
            <a:ext cx="9525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HÁZASTÁRS</a:t>
            </a:r>
            <a:endParaRPr lang="hu-HU" sz="11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ím 1"/>
          <p:cNvSpPr txBox="1">
            <a:spLocks/>
          </p:cNvSpPr>
          <p:nvPr/>
        </p:nvSpPr>
        <p:spPr>
          <a:xfrm>
            <a:off x="289786" y="36424"/>
            <a:ext cx="7886700" cy="642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mr-IN" sz="2400" b="1" i="0" u="none" strike="noStrike" kern="1200" baseline="0" smtClean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Termék innováció a tarifák terén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43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0000" y="36000"/>
            <a:ext cx="7886700" cy="642938"/>
          </a:xfrm>
        </p:spPr>
        <p:txBody>
          <a:bodyPr>
            <a:normAutofit/>
          </a:bodyPr>
          <a:lstStyle/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Lehetőség havi 20 ezer Ft feletti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megtakarításra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36EC9-30E0-5845-9E43-FD5301020E69}" type="slidenum">
              <a:rPr lang="hu-HU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7" name="Táblázat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698469"/>
              </p:ext>
            </p:extLst>
          </p:nvPr>
        </p:nvGraphicFramePr>
        <p:xfrm>
          <a:off x="1048689" y="1361453"/>
          <a:ext cx="7046622" cy="4462883"/>
        </p:xfrm>
        <a:graphic>
          <a:graphicData uri="http://schemas.openxmlformats.org/drawingml/2006/table">
            <a:tbl>
              <a:tblPr/>
              <a:tblGrid>
                <a:gridCol w="2440116"/>
                <a:gridCol w="1535502"/>
                <a:gridCol w="1535502"/>
                <a:gridCol w="1535502"/>
              </a:tblGrid>
              <a:tr h="64090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hu-H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Normál módozat</a:t>
                      </a:r>
                      <a:endParaRPr lang="hu-H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hu-H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Új módozat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25665">
                <a:tc vMerge="1">
                  <a:txBody>
                    <a:bodyPr/>
                    <a:lstStyle/>
                    <a:p>
                      <a:pPr algn="ctr" fontAlgn="b"/>
                      <a:endParaRPr lang="hu-HU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db szerződés</a:t>
                      </a:r>
                      <a:endParaRPr lang="hu-H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db szerződés</a:t>
                      </a:r>
                      <a:endParaRPr lang="hu-H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hu-HU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49122"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9237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Havi maximum megtakarítás (Ft)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20 000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40 000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40 000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9122"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8496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Elérhető maximum szerződéses összeg (Ft)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7 650 000</a:t>
                      </a:r>
                      <a:endParaRPr lang="hu-HU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15 300 000</a:t>
                      </a:r>
                      <a:endParaRPr lang="hu-HU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13 600 000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49122"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56923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Állami támogatás (Ft/év)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72 000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144 000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72 000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3177"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EBKM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4,24%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4,24%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2,12%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310722" y="786669"/>
            <a:ext cx="65225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1600" dirty="0">
                <a:solidFill>
                  <a:prstClr val="black"/>
                </a:solidFill>
              </a:rPr>
              <a:t>Példa 10 éves futamidejű </a:t>
            </a:r>
            <a:r>
              <a:rPr lang="hu-HU" sz="1600" dirty="0" smtClean="0">
                <a:solidFill>
                  <a:prstClr val="black"/>
                </a:solidFill>
              </a:rPr>
              <a:t>módozatra, </a:t>
            </a:r>
            <a:r>
              <a:rPr lang="hu-HU" sz="1600" dirty="0">
                <a:solidFill>
                  <a:prstClr val="black"/>
                </a:solidFill>
              </a:rPr>
              <a:t>havi maximális megtakarítás </a:t>
            </a:r>
            <a:r>
              <a:rPr lang="hu-HU" sz="1600" dirty="0" smtClean="0">
                <a:solidFill>
                  <a:prstClr val="black"/>
                </a:solidFill>
              </a:rPr>
              <a:t>esetében:</a:t>
            </a:r>
            <a:endParaRPr lang="hu-H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41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>
          <a:xfrm>
            <a:off x="3543300" y="6481864"/>
            <a:ext cx="2057400" cy="365125"/>
          </a:xfrm>
        </p:spPr>
        <p:txBody>
          <a:bodyPr/>
          <a:lstStyle/>
          <a:p>
            <a:fld id="{B8736EC9-30E0-5845-9E43-FD5301020E69}" type="slidenum">
              <a:rPr lang="hu-HU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Otthontervező Lakásszáma 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(0,1 – </a:t>
            </a:r>
            <a:r>
              <a:rPr lang="hu-HU" dirty="0" smtClean="0">
                <a:latin typeface="Calibri" panose="020F0502020204030204" pitchFamily="34" charset="0"/>
                <a:cs typeface="Calibri" panose="020F0502020204030204" pitchFamily="34" charset="0"/>
              </a:rPr>
              <a:t>3,5% Lakossági</a:t>
            </a:r>
            <a:r>
              <a:rPr lang="hu-HU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" name="Szövegdoboz 12"/>
          <p:cNvSpPr txBox="1"/>
          <p:nvPr/>
        </p:nvSpPr>
        <p:spPr>
          <a:xfrm>
            <a:off x="903019" y="4822142"/>
            <a:ext cx="3257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Megtakarítási időszak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zövegdoboz 15"/>
          <p:cNvSpPr txBox="1"/>
          <p:nvPr/>
        </p:nvSpPr>
        <p:spPr>
          <a:xfrm>
            <a:off x="4828904" y="4813569"/>
            <a:ext cx="3257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Törlesztési időszak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75428" y="3940325"/>
            <a:ext cx="2948933" cy="64000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200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4746678" y="3108856"/>
            <a:ext cx="3542189" cy="147722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200" dirty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827586" y="4791094"/>
            <a:ext cx="7632846" cy="15806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7"/>
          <p:cNvSpPr txBox="1"/>
          <p:nvPr/>
        </p:nvSpPr>
        <p:spPr>
          <a:xfrm>
            <a:off x="762724" y="4115495"/>
            <a:ext cx="3141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Saját megtakarítás 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églalap 13"/>
          <p:cNvSpPr/>
          <p:nvPr/>
        </p:nvSpPr>
        <p:spPr>
          <a:xfrm>
            <a:off x="849201" y="3427242"/>
            <a:ext cx="2968902" cy="41386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20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5" name="Szövegdoboz 9"/>
          <p:cNvSpPr txBox="1"/>
          <p:nvPr/>
        </p:nvSpPr>
        <p:spPr>
          <a:xfrm>
            <a:off x="665186" y="3510065"/>
            <a:ext cx="3369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Állami támogatás (20.000 Ft-ig)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zövegdoboz 11"/>
          <p:cNvSpPr txBox="1"/>
          <p:nvPr/>
        </p:nvSpPr>
        <p:spPr>
          <a:xfrm>
            <a:off x="856841" y="3111465"/>
            <a:ext cx="2959604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0,1% </a:t>
            </a:r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Betéti kamat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zövegdoboz 14"/>
          <p:cNvSpPr txBox="1"/>
          <p:nvPr/>
        </p:nvSpPr>
        <p:spPr>
          <a:xfrm>
            <a:off x="5074311" y="3453582"/>
            <a:ext cx="2861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Fix, forint alapú, </a:t>
            </a:r>
          </a:p>
          <a:p>
            <a:pPr algn="ctr"/>
            <a:r>
              <a:rPr lang="hu-HU" sz="1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3,5% </a:t>
            </a:r>
            <a:r>
              <a:rPr lang="hu-HU" sz="1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kamatozású </a:t>
            </a:r>
          </a:p>
          <a:p>
            <a:pPr algn="ctr"/>
            <a:r>
              <a:rPr lang="hu-HU" sz="1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Lakáskölcsön </a:t>
            </a:r>
          </a:p>
          <a:p>
            <a:pPr algn="ctr"/>
            <a:endParaRPr lang="hu-HU" sz="1200" dirty="0" smtClean="0">
              <a:solidFill>
                <a:schemeClr val="accent5">
                  <a:lumMod val="20000"/>
                  <a:lumOff val="8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églalap 18"/>
          <p:cNvSpPr/>
          <p:nvPr/>
        </p:nvSpPr>
        <p:spPr>
          <a:xfrm rot="5400000">
            <a:off x="3585228" y="3568653"/>
            <a:ext cx="1428136" cy="60672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40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0" name="Szövegdoboz 17"/>
          <p:cNvSpPr txBox="1"/>
          <p:nvPr/>
        </p:nvSpPr>
        <p:spPr>
          <a:xfrm rot="5400000">
            <a:off x="3411152" y="3738276"/>
            <a:ext cx="1776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hó kiutalási időszak</a:t>
            </a:r>
            <a:endParaRPr lang="hu-H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1043608" y="255840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 megtakarítás 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Jobb oldali kapcsos zárójel 21"/>
          <p:cNvSpPr/>
          <p:nvPr/>
        </p:nvSpPr>
        <p:spPr>
          <a:xfrm rot="16200000">
            <a:off x="4451455" y="-1185925"/>
            <a:ext cx="213544" cy="7461281"/>
          </a:xfrm>
          <a:prstGeom prst="rightBrace">
            <a:avLst>
              <a:gd name="adj1" fmla="val 8333"/>
              <a:gd name="adj2" fmla="val 50127"/>
            </a:avLst>
          </a:prstGeom>
          <a:ln w="25400">
            <a:solidFill>
              <a:schemeClr val="bg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200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1799717" y="2767869"/>
            <a:ext cx="1332123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 arány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5859552" y="2774874"/>
            <a:ext cx="1338983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arány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8087197" y="5033614"/>
            <a:ext cx="866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r>
              <a:rPr lang="hu-HU" sz="12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évek</a:t>
            </a:r>
            <a:endParaRPr lang="hu-HU" sz="1200" dirty="0">
              <a:solidFill>
                <a:srgbClr val="000000">
                  <a:lumMod val="50000"/>
                  <a:lumOff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Szövegdoboz 27"/>
          <p:cNvSpPr txBox="1"/>
          <p:nvPr/>
        </p:nvSpPr>
        <p:spPr>
          <a:xfrm>
            <a:off x="5074311" y="2544252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Lakáskölcsön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Pluszjel 26"/>
          <p:cNvSpPr/>
          <p:nvPr/>
        </p:nvSpPr>
        <p:spPr>
          <a:xfrm>
            <a:off x="4109794" y="2770222"/>
            <a:ext cx="328002" cy="384294"/>
          </a:xfrm>
          <a:prstGeom prst="mathPlus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60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8" name="Téglalap 27"/>
          <p:cNvSpPr/>
          <p:nvPr/>
        </p:nvSpPr>
        <p:spPr>
          <a:xfrm>
            <a:off x="1892838" y="5010094"/>
            <a:ext cx="12538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50 - 120 hónap</a:t>
            </a:r>
            <a:endParaRPr lang="hu-H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églalap 28"/>
          <p:cNvSpPr/>
          <p:nvPr/>
        </p:nvSpPr>
        <p:spPr>
          <a:xfrm>
            <a:off x="5889512" y="5017669"/>
            <a:ext cx="12790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53 – 113 hónap</a:t>
            </a:r>
            <a:endParaRPr lang="hu-H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zövegdoboz 22"/>
          <p:cNvSpPr txBox="1"/>
          <p:nvPr/>
        </p:nvSpPr>
        <p:spPr>
          <a:xfrm>
            <a:off x="818289" y="1569677"/>
            <a:ext cx="747058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Szerződéses összeg: </a:t>
            </a:r>
          </a:p>
          <a:p>
            <a:pPr marL="342900" indent="-342900" algn="ctr">
              <a:buAutoNum type="arabicPeriod"/>
            </a:pP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Tarifa (5</a:t>
            </a:r>
            <a:r>
              <a:rPr lang="hu-HU" sz="120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20.000 Ft havi megtakarítás): </a:t>
            </a:r>
            <a:r>
              <a:rPr lang="hu-H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800.000 - 7.650.000 Ft </a:t>
            </a:r>
          </a:p>
          <a:p>
            <a:pPr marL="342900" indent="-342900" algn="ctr">
              <a:buAutoNum type="arabicPeriod"/>
            </a:pP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Tarifa 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(21</a:t>
            </a:r>
            <a:r>
              <a:rPr lang="hu-HU" sz="120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40.000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Ft havi 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megtakarítás): </a:t>
            </a:r>
            <a:r>
              <a:rPr lang="hu-H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3.000.000 - 13.600.000 Ft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59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KözösCél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 Lakásszámla (1,5 </a:t>
            </a:r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– 7%)</a:t>
            </a:r>
          </a:p>
        </p:txBody>
      </p:sp>
      <p:sp>
        <p:nvSpPr>
          <p:cNvPr id="4" name="Szövegdoboz 12"/>
          <p:cNvSpPr txBox="1"/>
          <p:nvPr/>
        </p:nvSpPr>
        <p:spPr>
          <a:xfrm>
            <a:off x="770267" y="4365196"/>
            <a:ext cx="3257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Megtakarítási időszak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doboz 15"/>
          <p:cNvSpPr txBox="1"/>
          <p:nvPr/>
        </p:nvSpPr>
        <p:spPr>
          <a:xfrm>
            <a:off x="4898418" y="4359418"/>
            <a:ext cx="3257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Törlesztési időszak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827586" y="3639131"/>
            <a:ext cx="2996861" cy="49978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60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4746678" y="2677783"/>
            <a:ext cx="3569742" cy="1461138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60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826245" y="4313615"/>
            <a:ext cx="7490174" cy="0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7"/>
          <p:cNvSpPr txBox="1"/>
          <p:nvPr/>
        </p:nvSpPr>
        <p:spPr>
          <a:xfrm>
            <a:off x="913896" y="3740392"/>
            <a:ext cx="2861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Saját megtakarítás 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31354" y="3034499"/>
            <a:ext cx="2993093" cy="4954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60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827586" y="2673165"/>
            <a:ext cx="2996861" cy="2769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20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3" name="Szövegdoboz 11"/>
          <p:cNvSpPr txBox="1"/>
          <p:nvPr/>
        </p:nvSpPr>
        <p:spPr>
          <a:xfrm>
            <a:off x="968377" y="2673164"/>
            <a:ext cx="2861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hu-H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,5% </a:t>
            </a:r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Betéti kamat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Szövegdoboz 14"/>
          <p:cNvSpPr txBox="1"/>
          <p:nvPr/>
        </p:nvSpPr>
        <p:spPr>
          <a:xfrm>
            <a:off x="5181094" y="3085186"/>
            <a:ext cx="2861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Fix, forint alapú, </a:t>
            </a:r>
          </a:p>
          <a:p>
            <a:pPr algn="ctr"/>
            <a:r>
              <a:rPr lang="hu-HU" sz="1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7% </a:t>
            </a:r>
            <a:r>
              <a:rPr lang="hu-HU" sz="12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kamatozású </a:t>
            </a:r>
          </a:p>
          <a:p>
            <a:pPr algn="ctr"/>
            <a:r>
              <a:rPr lang="hu-HU" sz="1200" dirty="0">
                <a:solidFill>
                  <a:schemeClr val="accent5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Lakáskölcsön </a:t>
            </a:r>
          </a:p>
        </p:txBody>
      </p:sp>
      <p:sp>
        <p:nvSpPr>
          <p:cNvPr id="15" name="Téglalap 14"/>
          <p:cNvSpPr/>
          <p:nvPr/>
        </p:nvSpPr>
        <p:spPr>
          <a:xfrm rot="5400000">
            <a:off x="3530530" y="3097451"/>
            <a:ext cx="1476214" cy="60672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20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16" name="Szövegdoboz 17"/>
          <p:cNvSpPr txBox="1"/>
          <p:nvPr/>
        </p:nvSpPr>
        <p:spPr>
          <a:xfrm rot="5400000">
            <a:off x="3420880" y="3294665"/>
            <a:ext cx="17762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hó Kiutalási időszak</a:t>
            </a:r>
            <a:endParaRPr lang="hu-H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Szövegdoboz 20"/>
          <p:cNvSpPr txBox="1"/>
          <p:nvPr/>
        </p:nvSpPr>
        <p:spPr>
          <a:xfrm>
            <a:off x="1043608" y="2159933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Teljes megtakarítás 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Jobb oldali kapcsos zárójel 17"/>
          <p:cNvSpPr/>
          <p:nvPr/>
        </p:nvSpPr>
        <p:spPr>
          <a:xfrm rot="16200000">
            <a:off x="4473411" y="-1589582"/>
            <a:ext cx="197183" cy="7488833"/>
          </a:xfrm>
          <a:prstGeom prst="rightBrace">
            <a:avLst>
              <a:gd name="adj1" fmla="val 8333"/>
              <a:gd name="adj2" fmla="val 50127"/>
            </a:avLst>
          </a:prstGeom>
          <a:ln w="25400">
            <a:solidFill>
              <a:schemeClr val="bg2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2000" dirty="0">
              <a:solidFill>
                <a:srgbClr val="000000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>
            <a:off x="1783193" y="2362312"/>
            <a:ext cx="1332123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arány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5857816" y="2370591"/>
            <a:ext cx="1338983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arány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7722807" y="4503695"/>
            <a:ext cx="866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r>
              <a:rPr lang="hu-HU" sz="1200" b="1" dirty="0">
                <a:solidFill>
                  <a:srgbClr val="000000">
                    <a:lumMod val="50000"/>
                    <a:lumOff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évek</a:t>
            </a:r>
          </a:p>
        </p:txBody>
      </p:sp>
      <p:sp>
        <p:nvSpPr>
          <p:cNvPr id="23" name="Szövegdoboz 27"/>
          <p:cNvSpPr txBox="1"/>
          <p:nvPr/>
        </p:nvSpPr>
        <p:spPr>
          <a:xfrm>
            <a:off x="5051144" y="2173407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Lakáskölcsön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églalap 29"/>
          <p:cNvSpPr/>
          <p:nvPr/>
        </p:nvSpPr>
        <p:spPr>
          <a:xfrm>
            <a:off x="1767714" y="4575098"/>
            <a:ext cx="12875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 </a:t>
            </a:r>
            <a:r>
              <a:rPr lang="hu-HU" sz="1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hu-H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120 hónap</a:t>
            </a:r>
            <a:endParaRPr lang="hu-H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églalap 31"/>
          <p:cNvSpPr/>
          <p:nvPr/>
        </p:nvSpPr>
        <p:spPr>
          <a:xfrm>
            <a:off x="5968107" y="4553986"/>
            <a:ext cx="128753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 </a:t>
            </a:r>
            <a:r>
              <a:rPr lang="hu-HU" sz="1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hu-HU" sz="1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124 hónap</a:t>
            </a:r>
            <a:endParaRPr lang="hu-HU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Szövegdoboz 22"/>
          <p:cNvSpPr txBox="1"/>
          <p:nvPr/>
        </p:nvSpPr>
        <p:spPr>
          <a:xfrm>
            <a:off x="826244" y="1457900"/>
            <a:ext cx="749017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Szerződéses összeg: </a:t>
            </a:r>
          </a:p>
          <a:p>
            <a:pPr algn="ctr"/>
            <a:r>
              <a:rPr lang="hu-H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620.000 </a:t>
            </a:r>
            <a:r>
              <a:rPr lang="hu-HU" sz="1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32.400.000 </a:t>
            </a:r>
            <a:r>
              <a:rPr lang="hu-HU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Ft 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(Lakásszámtól függően: 5 </a:t>
            </a:r>
            <a:r>
              <a:rPr lang="hu-HU" sz="1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hu-H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90.000 Ft havi megtakarítás)</a:t>
            </a:r>
            <a:endParaRPr lang="hu-HU"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Szövegdoboz 9"/>
          <p:cNvSpPr txBox="1"/>
          <p:nvPr/>
        </p:nvSpPr>
        <p:spPr>
          <a:xfrm>
            <a:off x="907760" y="3071933"/>
            <a:ext cx="28615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pitchFamily="1" charset="-128"/>
                <a:cs typeface="+mn-cs"/>
              </a:defRPr>
            </a:lvl9pPr>
          </a:lstStyle>
          <a:p>
            <a:pPr algn="ctr"/>
            <a:r>
              <a:rPr lang="hu-HU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30% Állami </a:t>
            </a:r>
            <a:r>
              <a:rPr lang="hu-HU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</a:t>
            </a:r>
            <a:endParaRPr lang="hu-HU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Dia számának helye 3"/>
          <p:cNvSpPr txBox="1">
            <a:spLocks/>
          </p:cNvSpPr>
          <p:nvPr/>
        </p:nvSpPr>
        <p:spPr>
          <a:xfrm>
            <a:off x="3543300" y="6378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rgbClr val="797979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Pluszjel 34"/>
          <p:cNvSpPr/>
          <p:nvPr/>
        </p:nvSpPr>
        <p:spPr>
          <a:xfrm>
            <a:off x="4135295" y="2153032"/>
            <a:ext cx="328002" cy="384294"/>
          </a:xfrm>
          <a:prstGeom prst="mathPlus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sz="1600" dirty="0">
              <a:solidFill>
                <a:srgbClr val="FFFFFF"/>
              </a:solidFill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913896" y="5267739"/>
            <a:ext cx="7675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 smtClean="0"/>
              <a:t>A </a:t>
            </a:r>
            <a:r>
              <a:rPr lang="hu-HU" sz="1400" dirty="0"/>
              <a:t>hosszú futamidejű szerződések esetén (8 és 10 év) +2% bónusz kamatot kap a társasház a betéti kamaton felül, amennyiben a futamidő végéig élő a szerződés</a:t>
            </a:r>
          </a:p>
        </p:txBody>
      </p:sp>
    </p:spTree>
    <p:extLst>
      <p:ext uri="{BB962C8B-B14F-4D97-AF65-F5344CB8AC3E}">
        <p14:creationId xmlns:p14="http://schemas.microsoft.com/office/powerpoint/2010/main" val="271576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gyéni 1. s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C0000"/>
      </a:accent1>
      <a:accent2>
        <a:srgbClr val="E20000"/>
      </a:accent2>
      <a:accent3>
        <a:srgbClr val="EE0000"/>
      </a:accent3>
      <a:accent4>
        <a:srgbClr val="7B7B7B"/>
      </a:accent4>
      <a:accent5>
        <a:srgbClr val="C9C9C9"/>
      </a:accent5>
      <a:accent6>
        <a:srgbClr val="DBDBDB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57cc6c6-2ecc-4d95-afb7-04fa459c2df9">FJ4ZADSXF2X5-1058-4</_dlc_DocId>
    <_dlc_DocIdUrl xmlns="357cc6c6-2ecc-4d95-afb7-04fa459c2df9">
      <Url>http://sp2007/sites/marketing/_layouts/DocIdRedir.aspx?ID=FJ4ZADSXF2X5-1058-4</Url>
      <Description>FJ4ZADSXF2X5-1058-4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621E49B3650F8B42A63489D614C229ED" ma:contentTypeVersion="0" ma:contentTypeDescription="Új dokumentum létrehozása." ma:contentTypeScope="" ma:versionID="663fef6026bf93c74604672c6876e382">
  <xsd:schema xmlns:xsd="http://www.w3.org/2001/XMLSchema" xmlns:xs="http://www.w3.org/2001/XMLSchema" xmlns:p="http://schemas.microsoft.com/office/2006/metadata/properties" xmlns:ns2="357cc6c6-2ecc-4d95-afb7-04fa459c2df9" targetNamespace="http://schemas.microsoft.com/office/2006/metadata/properties" ma:root="true" ma:fieldsID="bedc4fffeb1bf623499a44ec10d05135" ns2:_="">
    <xsd:import namespace="357cc6c6-2ecc-4d95-afb7-04fa459c2df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7cc6c6-2ecc-4d95-afb7-04fa459c2df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umazonosító értéke" ma:description="Az elemhez rendelt dokumentumazonosító értéke." ma:internalName="_dlc_DocId" ma:readOnly="true">
      <xsd:simpleType>
        <xsd:restriction base="dms:Text"/>
      </xsd:simpleType>
    </xsd:element>
    <xsd:element name="_dlc_DocIdUrl" ma:index="9" nillable="true" ma:displayName="Dokumentumazonosító" ma:description="Állandó hivatkozás a dokumentumra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Azonosító megőrzése" ma:description="Az azonosító megőrzése hozzáadásko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A7408B-DE0C-472E-A78C-66407D849DF4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357cc6c6-2ecc-4d95-afb7-04fa459c2df9"/>
    <ds:schemaRef ds:uri="http://purl.org/dc/terms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AB1967A-A4FA-4FF1-BE7B-3381C4BAD5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7cc6c6-2ecc-4d95-afb7-04fa459c2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60E793-F242-4F73-B339-E9F86F8561F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22824E3-A9D8-412D-A666-F4606E8B4D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326</Words>
  <Application>Microsoft Office PowerPoint</Application>
  <PresentationFormat>Diavetítés a képernyőre (4:3 oldalarány)</PresentationFormat>
  <Paragraphs>80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Új termékcsaládok bevezetése a Fundamentánál   2017.12.15</vt:lpstr>
      <vt:lpstr>Havi 20 ezer Ft feletti havi megtakarítási lehetőség biztosítása az ügyfelek számára.</vt:lpstr>
      <vt:lpstr>Lehetőség havi 20 ezer Ft feletti megtakarításra</vt:lpstr>
      <vt:lpstr>Otthontervező Lakásszáma (0,1 – 3,5% Lakossági)</vt:lpstr>
      <vt:lpstr>KözösCél Lakásszámla (1,5 – 7%)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Sándor Zsolt</dc:creator>
  <cp:lastModifiedBy>Soós Gábor</cp:lastModifiedBy>
  <cp:revision>57</cp:revision>
  <dcterms:created xsi:type="dcterms:W3CDTF">2017-05-11T17:56:39Z</dcterms:created>
  <dcterms:modified xsi:type="dcterms:W3CDTF">2017-11-20T13:13:28Z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0x010100621E49B3650F8B42A63489D614C229ED</vt:lpwstr>
  </property>
  <property fmtid="{D5CDD505-2E9C-101B-9397-08002B2CF9AE}" pid="3" name="_dlc_DocIdItemGuid">
    <vt:lpwstr>44c2806e-7175-4a10-b863-22ebc5a4ac51</vt:lpwstr>
  </property>
</Properties>
</file>