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5"/>
  </p:sldMasterIdLst>
  <p:notesMasterIdLst>
    <p:notesMasterId r:id="rId31"/>
  </p:notesMasterIdLst>
  <p:sldIdLst>
    <p:sldId id="305" r:id="rId6"/>
    <p:sldId id="276" r:id="rId7"/>
    <p:sldId id="277" r:id="rId8"/>
    <p:sldId id="261" r:id="rId9"/>
    <p:sldId id="263" r:id="rId10"/>
    <p:sldId id="264" r:id="rId11"/>
    <p:sldId id="278" r:id="rId12"/>
    <p:sldId id="291" r:id="rId13"/>
    <p:sldId id="265" r:id="rId14"/>
    <p:sldId id="290" r:id="rId15"/>
    <p:sldId id="288" r:id="rId16"/>
    <p:sldId id="303" r:id="rId17"/>
    <p:sldId id="285" r:id="rId18"/>
    <p:sldId id="287" r:id="rId19"/>
    <p:sldId id="289" r:id="rId20"/>
    <p:sldId id="295" r:id="rId21"/>
    <p:sldId id="299" r:id="rId22"/>
    <p:sldId id="300" r:id="rId23"/>
    <p:sldId id="301" r:id="rId24"/>
    <p:sldId id="272" r:id="rId25"/>
    <p:sldId id="302" r:id="rId26"/>
    <p:sldId id="282" r:id="rId27"/>
    <p:sldId id="283" r:id="rId28"/>
    <p:sldId id="284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zakó Péter" initials="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94669"/>
  </p:normalViewPr>
  <p:slideViewPr>
    <p:cSldViewPr snapToGrid="0" snapToObjects="1">
      <p:cViewPr>
        <p:scale>
          <a:sx n="100" d="100"/>
          <a:sy n="100" d="100"/>
        </p:scale>
        <p:origin x="-122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3526-E93D-1646-8204-47F6E14C78B8}" type="datetimeFigureOut">
              <a:rPr lang="hu-HU" smtClean="0"/>
              <a:t>2017.12.06.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AE15E-8471-394C-966A-45AF5BD56E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9194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58" y="2214563"/>
            <a:ext cx="7415213" cy="1795463"/>
          </a:xfrm>
        </p:spPr>
        <p:txBody>
          <a:bodyPr anchor="t">
            <a:normAutofit/>
          </a:bodyPr>
          <a:lstStyle>
            <a:lvl1pPr algn="l">
              <a:defRPr sz="4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br>
              <a:rPr lang="en-US" dirty="0"/>
            </a:br>
            <a:r>
              <a:rPr lang="hu-HU" dirty="0" smtClean="0"/>
              <a:t>c</a:t>
            </a:r>
            <a:r>
              <a:rPr lang="en-US" dirty="0" err="1" smtClean="0"/>
              <a:t>íme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56" y="42168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>
                <a:solidFill>
                  <a:srgbClr val="000000"/>
                </a:solidFill>
              </a:rPr>
              <a:t>2017. május 11.</a:t>
            </a:r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-6774" y="401002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K:\FUNDAMENTA\_ARCULAT\ARCULAT2017\Arculat2017_Q4\PPT\Fundamenta_logo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90" y="6449705"/>
            <a:ext cx="1461907" cy="3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0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4721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0" y="2214567"/>
            <a:ext cx="7415213" cy="1795463"/>
          </a:xfrm>
        </p:spPr>
        <p:txBody>
          <a:bodyPr anchor="t">
            <a:normAutofit/>
          </a:bodyPr>
          <a:lstStyle>
            <a:lvl1pPr algn="l">
              <a:defRPr sz="48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br>
              <a:rPr lang="en-US" dirty="0"/>
            </a:br>
            <a:r>
              <a:rPr lang="hu-HU" dirty="0" smtClean="0"/>
              <a:t>c</a:t>
            </a:r>
            <a:r>
              <a:rPr lang="en-US" dirty="0" err="1" smtClean="0"/>
              <a:t>íme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56" y="42168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>
                <a:solidFill>
                  <a:srgbClr val="000000"/>
                </a:solidFill>
              </a:rPr>
              <a:t>2017. május 11.</a:t>
            </a:r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-6774" y="401002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K:\FUNDAMENTA\_ARCULAT\ARCULAT2017\Arculat2017_Q4\PPT\Fundamenta_logo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96" y="6449709"/>
            <a:ext cx="1461907" cy="3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3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7886700" cy="64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257306"/>
            <a:ext cx="7886700" cy="41576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24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3" name="Egyenes összekötő 2"/>
          <p:cNvCxnSpPr/>
          <p:nvPr userDrawn="1"/>
        </p:nvCxnSpPr>
        <p:spPr>
          <a:xfrm>
            <a:off x="628650" y="753735"/>
            <a:ext cx="7886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5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7886700" cy="64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572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0797"/>
            <a:ext cx="7886700" cy="6429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257302"/>
            <a:ext cx="7886700" cy="41576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2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3" name="Egyenes összekötő 2"/>
          <p:cNvCxnSpPr/>
          <p:nvPr userDrawn="1"/>
        </p:nvCxnSpPr>
        <p:spPr>
          <a:xfrm>
            <a:off x="628650" y="753735"/>
            <a:ext cx="78867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4"/>
          <p:cNvCxnSpPr/>
          <p:nvPr userDrawn="1"/>
        </p:nvCxnSpPr>
        <p:spPr>
          <a:xfrm>
            <a:off x="-6774" y="753735"/>
            <a:ext cx="91507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96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0" y="2214569"/>
            <a:ext cx="7415213" cy="1795463"/>
          </a:xfrm>
        </p:spPr>
        <p:txBody>
          <a:bodyPr anchor="t">
            <a:normAutofit/>
          </a:bodyPr>
          <a:lstStyle>
            <a:lvl1pPr algn="l">
              <a:defRPr sz="5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Címe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56" y="42168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 smtClean="0"/>
              <a:t>2017. május 11.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584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257306"/>
            <a:ext cx="7886700" cy="41576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619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8216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0060" y="2214569"/>
            <a:ext cx="7415213" cy="1795463"/>
          </a:xfrm>
        </p:spPr>
        <p:txBody>
          <a:bodyPr anchor="t">
            <a:normAutofit/>
          </a:bodyPr>
          <a:lstStyle>
            <a:lvl1pPr algn="l">
              <a:defRPr sz="52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Prezentáció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Címe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0056" y="4216884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 smtClean="0">
                <a:solidFill>
                  <a:prstClr val="black"/>
                </a:solidFill>
              </a:rPr>
              <a:t>2017. május 11.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8650" y="1257306"/>
            <a:ext cx="7886700" cy="4157663"/>
          </a:xfrm>
        </p:spPr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5527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002658" y="6176964"/>
            <a:ext cx="1190445" cy="681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28049"/>
            <a:ext cx="7886700" cy="642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71569"/>
            <a:ext cx="7886700" cy="510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78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9797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8736EC9-30E0-5845-9E43-FD5301020E69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Picture 3" descr="K:\FUNDAMENTA\_ARCULAT\ARCULAT2017\Arculat2017_Q4\PPT\Fundamenta_logo.wmf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90" y="6449705"/>
            <a:ext cx="1461907" cy="3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K:\FUNDAMENTA\_ARCULAT\ARCULAT2017\Arculat2017_Q4\PPT\superbrands_9x.wm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" y="6427442"/>
            <a:ext cx="1122875" cy="3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61" r:id="rId5"/>
    <p:sldLayoutId id="2147483666" r:id="rId6"/>
    <p:sldLayoutId id="2147483667" r:id="rId7"/>
    <p:sldLayoutId id="2147483669" r:id="rId8"/>
    <p:sldLayoutId id="2147483671" r:id="rId9"/>
    <p:sldLayoutId id="2147483672" r:id="rId10"/>
    <p:sldLayoutId id="2147483674" r:id="rId11"/>
    <p:sldLayoutId id="2147483676" r:id="rId12"/>
    <p:sldLayoutId id="2147483677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mr-IN" sz="2400" b="1" i="0" u="none" strike="noStrike" kern="1200" baseline="0" smtClean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58" y="2573791"/>
            <a:ext cx="7415213" cy="1795463"/>
          </a:xfrm>
        </p:spPr>
        <p:txBody>
          <a:bodyPr>
            <a:normAutofit/>
          </a:bodyPr>
          <a:lstStyle/>
          <a:p>
            <a:r>
              <a:rPr lang="hu-HU" dirty="0"/>
              <a:t>Új tarifák </a:t>
            </a:r>
            <a:br>
              <a:rPr lang="hu-HU" dirty="0"/>
            </a:br>
            <a:r>
              <a:rPr lang="hu-HU" dirty="0"/>
              <a:t>2017.12.15 - </a:t>
            </a:r>
            <a:r>
              <a:rPr lang="hu-HU" dirty="0" err="1"/>
              <a:t>től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92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2.1.  Otthontervező Lakásszámla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idx="1"/>
          </p:nvPr>
        </p:nvSpPr>
        <p:spPr>
          <a:xfrm>
            <a:off x="566656" y="877839"/>
            <a:ext cx="8282876" cy="785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5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Miért az Otthontervező lakásszámla?</a:t>
            </a:r>
          </a:p>
          <a:p>
            <a:pPr algn="just">
              <a:buFont typeface="Wingdings" pitchFamily="2" charset="2"/>
              <a:buChar char="ü"/>
            </a:pP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rugalmas, személyre szabható (megtakarítási összeg, megtakarítási futamidő</a:t>
            </a: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Hitelre optimalizált </a:t>
            </a: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tarifa:</a:t>
            </a:r>
          </a:p>
          <a:p>
            <a:pPr lvl="1">
              <a:buFont typeface="Wingdings" pitchFamily="2" charset="2"/>
              <a:buChar char="ü"/>
            </a:pP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az egy személy által elérhető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SZÖ magasabb</a:t>
            </a: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, mint a korábbi tarifáknál</a:t>
            </a:r>
          </a:p>
          <a:p>
            <a:pPr lvl="1">
              <a:buFont typeface="Wingdings" pitchFamily="2" charset="2"/>
              <a:buChar char="ü"/>
            </a:pP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A lakáskölcsön kamata 3,5 %</a:t>
            </a:r>
          </a:p>
          <a:p>
            <a:pPr lvl="1">
              <a:buFont typeface="Wingdings" pitchFamily="2" charset="2"/>
              <a:buChar char="ü"/>
            </a:pPr>
            <a:r>
              <a:rPr lang="hu-HU" sz="1600" b="0" dirty="0">
                <a:latin typeface="Arial" panose="020B0604020202020204" pitchFamily="34" charset="0"/>
                <a:cs typeface="Arial" panose="020B0604020202020204" pitchFamily="34" charset="0"/>
              </a:rPr>
              <a:t>NINCS hitel kezelési költség (az eddigi tarifáktól eltérően)</a:t>
            </a:r>
          </a:p>
          <a:p>
            <a:pPr marL="457200" lvl="1" indent="0">
              <a:buNone/>
            </a:pPr>
            <a:endParaRPr lang="hu-HU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5.000-40.000 Ft között választható havi megtakarítás</a:t>
            </a:r>
          </a:p>
          <a:p>
            <a:pPr>
              <a:buFont typeface="Wingdings" pitchFamily="2" charset="2"/>
              <a:buChar char="ü"/>
            </a:pP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Akár </a:t>
            </a:r>
            <a:r>
              <a:rPr lang="hu-HU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FundiMinivel</a:t>
            </a: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köthető (minimum 9.900 Ft megtakarítás esetén)</a:t>
            </a:r>
            <a:endParaRPr lang="hu-H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Kiknek ajánljuk? </a:t>
            </a:r>
          </a:p>
          <a:p>
            <a:pPr marL="0" indent="0" algn="just">
              <a:buNone/>
            </a:pPr>
            <a:r>
              <a:rPr lang="hu-H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Azoknak</a:t>
            </a:r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, akik szeretnének takarékoskodni lakáscéljaikra, kihasználni az állami támogatást és a megtakarítás lejárta után kedvező kamatozású lakáshitelt is igénybe venni</a:t>
            </a:r>
          </a:p>
          <a:p>
            <a:pPr>
              <a:buFont typeface="Wingdings" pitchFamily="2" charset="2"/>
              <a:buChar char="ü"/>
            </a:pPr>
            <a:endParaRPr lang="hu-H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hu-H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hu-H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hu-H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hu-HU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1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50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71571"/>
            <a:ext cx="7886700" cy="1100132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/>
              <a:t>A tarifa elnevezése attól függ, hogy 20.000 Ft alatti vagy feletti megtakarítást választ az ügyfél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11</a:t>
            </a:fld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63336" y="3616779"/>
            <a:ext cx="1681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 smtClean="0"/>
              <a:t>„A” tarifa</a:t>
            </a:r>
            <a:endParaRPr lang="hu-HU" sz="30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294671" y="3616779"/>
            <a:ext cx="17471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/>
              <a:t>„B” tarifa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3347358" y="3994760"/>
            <a:ext cx="200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/>
              <a:t>Választható megtakarítás</a:t>
            </a:r>
          </a:p>
          <a:p>
            <a:pPr algn="ctr"/>
            <a:r>
              <a:rPr lang="hu-HU" b="1" dirty="0" smtClean="0"/>
              <a:t>szerződéskötéskor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628650" y="4519861"/>
            <a:ext cx="2212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/>
              <a:t>5.000 – 20.000 Ft</a:t>
            </a:r>
          </a:p>
          <a:p>
            <a:pPr algn="ctr"/>
            <a:r>
              <a:rPr lang="hu-HU" dirty="0"/>
              <a:t>(lépésköz </a:t>
            </a:r>
            <a:r>
              <a:rPr lang="hu-HU" dirty="0" smtClean="0"/>
              <a:t>nélkül)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600710" y="4487203"/>
            <a:ext cx="338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/>
              <a:t>21.000 </a:t>
            </a:r>
            <a:r>
              <a:rPr lang="hu-HU" sz="2200" dirty="0"/>
              <a:t>– 40.000 </a:t>
            </a:r>
            <a:r>
              <a:rPr lang="hu-HU" sz="2200" dirty="0" smtClean="0"/>
              <a:t>Ft</a:t>
            </a:r>
          </a:p>
          <a:p>
            <a:r>
              <a:rPr lang="hu-HU" dirty="0" smtClean="0"/>
              <a:t>(ezer Ft-ra kerekített lépésközzel)</a:t>
            </a:r>
            <a:endParaRPr lang="hu-HU" dirty="0"/>
          </a:p>
        </p:txBody>
      </p:sp>
      <p:sp>
        <p:nvSpPr>
          <p:cNvPr id="11" name="Lefelé nyíl 10"/>
          <p:cNvSpPr/>
          <p:nvPr/>
        </p:nvSpPr>
        <p:spPr>
          <a:xfrm>
            <a:off x="996045" y="2171703"/>
            <a:ext cx="1004207" cy="1167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Lefelé nyíl 12"/>
          <p:cNvSpPr/>
          <p:nvPr/>
        </p:nvSpPr>
        <p:spPr>
          <a:xfrm>
            <a:off x="6594023" y="2171703"/>
            <a:ext cx="1004207" cy="1167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7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71568"/>
            <a:ext cx="7886700" cy="322284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dirty="0" smtClean="0"/>
              <a:t>Módosítási lehetőségek a megtakarítási időszak alatt:</a:t>
            </a:r>
          </a:p>
          <a:p>
            <a:pPr marL="0" indent="0">
              <a:buNone/>
            </a:pPr>
            <a:endParaRPr lang="hu-HU" b="0" dirty="0" smtClean="0"/>
          </a:p>
          <a:p>
            <a:pPr algn="just">
              <a:buFontTx/>
              <a:buChar char="-"/>
            </a:pPr>
            <a:r>
              <a:rPr lang="hu-HU" sz="2000" b="0" dirty="0" smtClean="0"/>
              <a:t>„A” tarifáról „B”</a:t>
            </a:r>
            <a:r>
              <a:rPr lang="hu-HU" sz="2000" b="0" dirty="0"/>
              <a:t> </a:t>
            </a:r>
            <a:r>
              <a:rPr lang="hu-HU" sz="2000" b="0" dirty="0" smtClean="0"/>
              <a:t>tarifára bármikor válthat az Ügyfél, de visszafelé nem</a:t>
            </a:r>
          </a:p>
          <a:p>
            <a:pPr marL="0" indent="0">
              <a:buNone/>
            </a:pPr>
            <a:endParaRPr lang="hu-HU" sz="2000" b="0" dirty="0" smtClean="0"/>
          </a:p>
          <a:p>
            <a:pPr algn="just">
              <a:buFontTx/>
              <a:buChar char="-"/>
            </a:pPr>
            <a:r>
              <a:rPr lang="hu-HU" sz="2000" b="0" dirty="0" smtClean="0"/>
              <a:t>„B” tarifa esetén a megtakarítási időszak alatt az Ügyfél csökkentheti a megtakarítást 21.000 Ft alá is (min. 5.000 Ft), azonban „A” tarifára nem válthat!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38" y="3914097"/>
            <a:ext cx="2326279" cy="2396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0796"/>
            <a:ext cx="7886700" cy="642939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1065" y="1071568"/>
            <a:ext cx="8596993" cy="5105395"/>
          </a:xfrm>
        </p:spPr>
        <p:txBody>
          <a:bodyPr/>
          <a:lstStyle/>
          <a:p>
            <a:pPr marL="0" indent="0">
              <a:buNone/>
            </a:pPr>
            <a:r>
              <a:rPr lang="hu-HU" u="sng" dirty="0" smtClean="0"/>
              <a:t>„A” tarifa (Otthontervező Lakásszámla 20):</a:t>
            </a:r>
          </a:p>
          <a:p>
            <a:pPr lvl="1"/>
            <a:r>
              <a:rPr lang="hu-HU" dirty="0" smtClean="0"/>
              <a:t>2017.12.15-től köthető</a:t>
            </a:r>
          </a:p>
          <a:p>
            <a:pPr lvl="1" algn="just"/>
            <a:r>
              <a:rPr lang="hu-HU" dirty="0" smtClean="0"/>
              <a:t>Magánszemély, társasház és lakásszövetkezetek számára egyaránt elérhető</a:t>
            </a:r>
          </a:p>
          <a:p>
            <a:pPr lvl="1" algn="just"/>
            <a:r>
              <a:rPr lang="hu-HU" dirty="0" smtClean="0"/>
              <a:t>Csoportos (korlátozott szerződés) csak ezzel a tarifával köthető</a:t>
            </a:r>
          </a:p>
          <a:p>
            <a:pPr lvl="1"/>
            <a:r>
              <a:rPr lang="hu-HU" dirty="0" smtClean="0"/>
              <a:t>Betéti kamat: 0.1 %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Hitel kamat: 3,5 %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Nincs hitel kezelési költség!</a:t>
            </a:r>
          </a:p>
          <a:p>
            <a:pPr lvl="1"/>
            <a:r>
              <a:rPr lang="hu-HU" dirty="0" smtClean="0"/>
              <a:t>Választható megtakarítás: 5.000 – 20.000 Ft</a:t>
            </a:r>
          </a:p>
          <a:p>
            <a:pPr lvl="1"/>
            <a:r>
              <a:rPr lang="hu-HU" dirty="0" smtClean="0"/>
              <a:t>Választható megtakarítási idő: 50, 62, 79, 97, 120 hó</a:t>
            </a:r>
          </a:p>
          <a:p>
            <a:pPr lvl="1"/>
            <a:r>
              <a:rPr lang="hu-HU" dirty="0" smtClean="0"/>
              <a:t>Választott megtakarítások mellé kapcsolódó LK futamidők: 58, 63 ,74, 93-94, 112 hó</a:t>
            </a:r>
          </a:p>
          <a:p>
            <a:pPr lvl="1"/>
            <a:r>
              <a:rPr lang="hu-HU" dirty="0" smtClean="0"/>
              <a:t>Minimális szerződéses összeg: 800.000 Ft</a:t>
            </a:r>
          </a:p>
          <a:p>
            <a:pPr lvl="1"/>
            <a:r>
              <a:rPr lang="hu-HU" dirty="0" smtClean="0"/>
              <a:t>Maximális szerződéses összeg: 7.650.000 Ft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13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07" y="4749535"/>
            <a:ext cx="1788658" cy="162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73" y="2764298"/>
            <a:ext cx="958026" cy="10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87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04" y="4881268"/>
            <a:ext cx="1643996" cy="149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4736" y="0"/>
            <a:ext cx="7886700" cy="642939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4738" y="769353"/>
            <a:ext cx="8460553" cy="510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u="sng" dirty="0" smtClean="0"/>
              <a:t>„B” tarifa (Otthontervező Lakásszámla 40):</a:t>
            </a:r>
          </a:p>
          <a:p>
            <a:pPr lvl="1"/>
            <a:r>
              <a:rPr lang="hu-HU" sz="2400" dirty="0" smtClean="0"/>
              <a:t>2017.12.15-től köthető</a:t>
            </a:r>
          </a:p>
          <a:p>
            <a:pPr lvl="1"/>
            <a:r>
              <a:rPr lang="hu-HU" sz="2400" dirty="0" smtClean="0"/>
              <a:t>Csak magánszemélyek számára köthető</a:t>
            </a:r>
          </a:p>
          <a:p>
            <a:pPr lvl="1"/>
            <a:r>
              <a:rPr lang="hu-HU" sz="2400" dirty="0" smtClean="0"/>
              <a:t>Betéti kamat: 0.1 %</a:t>
            </a: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Hitel kamat: 3,5 %</a:t>
            </a: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Nincs hitel kezelési költség!</a:t>
            </a:r>
          </a:p>
          <a:p>
            <a:pPr lvl="1"/>
            <a:r>
              <a:rPr lang="hu-HU" sz="2400" dirty="0" smtClean="0"/>
              <a:t>Választható megtakarítás: </a:t>
            </a:r>
            <a:r>
              <a:rPr lang="hu-HU" sz="2400" u="sng" dirty="0" smtClean="0"/>
              <a:t>21.000 – 40.000 </a:t>
            </a:r>
            <a:r>
              <a:rPr lang="hu-HU" sz="2400" dirty="0" smtClean="0"/>
              <a:t>Ft</a:t>
            </a:r>
          </a:p>
          <a:p>
            <a:pPr lvl="1"/>
            <a:r>
              <a:rPr lang="hu-HU" sz="2400" dirty="0" smtClean="0"/>
              <a:t>Választható megtakarítási idő: 50, 62, 79, 97, 120 hó</a:t>
            </a:r>
          </a:p>
          <a:p>
            <a:pPr lvl="1" algn="just"/>
            <a:r>
              <a:rPr lang="hu-HU" sz="2400" dirty="0"/>
              <a:t>Választott megtakarítások mellé kapcsolódó LK futamidők : </a:t>
            </a:r>
            <a:r>
              <a:rPr lang="hu-HU" sz="2400" dirty="0" smtClean="0"/>
              <a:t>53-58, 56-62 ,68-75, 84-93, 101-113 hó</a:t>
            </a:r>
          </a:p>
          <a:p>
            <a:pPr lvl="1"/>
            <a:r>
              <a:rPr lang="hu-HU" sz="2400" dirty="0" smtClean="0"/>
              <a:t>Minimális szerződéses összeg: 3.000.000 Ft (710.000Ft)</a:t>
            </a:r>
          </a:p>
          <a:p>
            <a:pPr lvl="1"/>
            <a:r>
              <a:rPr lang="hu-HU" sz="2400" dirty="0" smtClean="0">
                <a:solidFill>
                  <a:srgbClr val="FF0000"/>
                </a:solidFill>
              </a:rPr>
              <a:t>Maximális szerződéses összeg: 13.600.000 Ft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14</a:t>
            </a:fld>
            <a:endParaRPr lang="hu-H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115918"/>
            <a:ext cx="958026" cy="10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1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  <a:endParaRPr lang="hu-HU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387812"/>
              </p:ext>
            </p:extLst>
          </p:nvPr>
        </p:nvGraphicFramePr>
        <p:xfrm>
          <a:off x="653143" y="1071564"/>
          <a:ext cx="7607586" cy="5175664"/>
        </p:xfrm>
        <a:graphic>
          <a:graphicData uri="http://schemas.openxmlformats.org/drawingml/2006/table">
            <a:tbl>
              <a:tblPr/>
              <a:tblGrid>
                <a:gridCol w="1967593"/>
                <a:gridCol w="2669721"/>
                <a:gridCol w="2970272"/>
              </a:tblGrid>
              <a:tr h="29046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Termék jellemzői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Otthontervező 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9289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Otthontervező </a:t>
                      </a:r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Otthontervező </a:t>
                      </a:r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 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046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A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tarifák</a:t>
                      </a:r>
                      <a:endParaRPr lang="hu-H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B</a:t>
                      </a:r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tarifák</a:t>
                      </a:r>
                      <a:endParaRPr lang="hu-HU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87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 kötheti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Magánszemély, TH,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Lakszöv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Magánszemély</a:t>
                      </a: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Értékesítési időszak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2017.12.15-től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8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Megtakarítás/ kölcsön arány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~40% - 60% 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846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Betéti kamat 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0,10%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8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kamat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3,50%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8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Havi megtakarítás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5 000 - 20 000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21 000 - 40 000</a:t>
                      </a: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Minimális SZÖ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800 000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3 000 </a:t>
                      </a:r>
                      <a:r>
                        <a:rPr lang="hu-H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</a:t>
                      </a:r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(710 000)</a:t>
                      </a: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833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Maximális SZÖ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7 650 000     (TH/Lakszöv: 34 420 000)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13 600 000</a:t>
                      </a:r>
                      <a:endParaRPr lang="hu-H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Megtakarítási időszak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 62, 79, 97, 120 hó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9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Törlesztési időszak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58 - 112 hó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53 - 113 hó</a:t>
                      </a: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Kiutalási időszak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hó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75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Állami támogatás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30%,  max. évi 72 000 (TH: max. évi 324 000)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30%, max. évi 72 000</a:t>
                      </a:r>
                    </a:p>
                  </a:txBody>
                  <a:tcPr marL="5586" marR="5586" marT="55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147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hitelkezelési költség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NINCS!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89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Számlanyitási díj</a:t>
                      </a:r>
                    </a:p>
                  </a:txBody>
                  <a:tcPr marL="5586" marR="5586" marT="558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Szerződéses összeg 1 %-a</a:t>
                      </a:r>
                    </a:p>
                  </a:txBody>
                  <a:tcPr marL="5586" marR="5586" marT="55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15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000" dirty="0" smtClean="0"/>
              <a:t>2.2. </a:t>
            </a:r>
            <a:r>
              <a:rPr lang="hu-HU" sz="5000" dirty="0" err="1" smtClean="0"/>
              <a:t>KözösCél</a:t>
            </a:r>
            <a:r>
              <a:rPr lang="hu-HU" sz="5000" dirty="0" smtClean="0"/>
              <a:t> Lakásszámla</a:t>
            </a:r>
            <a:endParaRPr lang="hu-HU" sz="5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16</a:t>
            </a:fld>
            <a:endParaRPr lang="hu-H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2" y="2897641"/>
            <a:ext cx="21621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3732" y="125470"/>
            <a:ext cx="7886700" cy="642939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KözösCél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Lakásszámla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43300" y="6481864"/>
            <a:ext cx="2057400" cy="365125"/>
          </a:xfrm>
        </p:spPr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12"/>
          <p:cNvSpPr txBox="1"/>
          <p:nvPr/>
        </p:nvSpPr>
        <p:spPr>
          <a:xfrm>
            <a:off x="903019" y="4822142"/>
            <a:ext cx="325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időszak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15"/>
          <p:cNvSpPr txBox="1"/>
          <p:nvPr/>
        </p:nvSpPr>
        <p:spPr>
          <a:xfrm>
            <a:off x="4828914" y="4813568"/>
            <a:ext cx="325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időszak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75431" y="3940325"/>
            <a:ext cx="3120507" cy="640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963895" y="3108857"/>
            <a:ext cx="3324981" cy="14772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27586" y="4791099"/>
            <a:ext cx="7632846" cy="1580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7"/>
          <p:cNvSpPr txBox="1"/>
          <p:nvPr/>
        </p:nvSpPr>
        <p:spPr>
          <a:xfrm>
            <a:off x="762724" y="4115495"/>
            <a:ext cx="3141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megtakarítás 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849201" y="3427244"/>
            <a:ext cx="3146734" cy="413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Szövegdoboz 9"/>
          <p:cNvSpPr txBox="1"/>
          <p:nvPr/>
        </p:nvSpPr>
        <p:spPr>
          <a:xfrm>
            <a:off x="665190" y="3510065"/>
            <a:ext cx="336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Állami támogatás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1"/>
          <p:cNvSpPr txBox="1"/>
          <p:nvPr/>
        </p:nvSpPr>
        <p:spPr>
          <a:xfrm>
            <a:off x="856842" y="3111466"/>
            <a:ext cx="3139095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1,5 % 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kamat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4"/>
          <p:cNvSpPr txBox="1"/>
          <p:nvPr/>
        </p:nvSpPr>
        <p:spPr>
          <a:xfrm>
            <a:off x="5074311" y="3453590"/>
            <a:ext cx="286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forint alapú, </a:t>
            </a:r>
          </a:p>
          <a:p>
            <a:pPr algn="ctr"/>
            <a:r>
              <a:rPr lang="hu-H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7 % </a:t>
            </a:r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kamatozású </a:t>
            </a:r>
          </a:p>
          <a:p>
            <a:pPr algn="ctr"/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</a:p>
          <a:p>
            <a:pPr algn="ctr"/>
            <a:endParaRPr lang="hu-HU" sz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5400000">
            <a:off x="3757785" y="3570751"/>
            <a:ext cx="1428136" cy="606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Szövegdoboz 17"/>
          <p:cNvSpPr txBox="1"/>
          <p:nvPr/>
        </p:nvSpPr>
        <p:spPr>
          <a:xfrm rot="5400000">
            <a:off x="3575153" y="3623879"/>
            <a:ext cx="177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 kiutalási időszak</a:t>
            </a:r>
            <a:endParaRPr lang="hu-H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82273" y="2513474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megtakarítás 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4451455" y="-1354585"/>
            <a:ext cx="213544" cy="7461281"/>
          </a:xfrm>
          <a:prstGeom prst="rightBrace">
            <a:avLst>
              <a:gd name="adj1" fmla="val 8333"/>
              <a:gd name="adj2" fmla="val 50127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99719" y="2767870"/>
            <a:ext cx="133212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arány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9562" y="2774874"/>
            <a:ext cx="133898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arány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87199" y="5033621"/>
            <a:ext cx="86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</a:t>
            </a:r>
            <a:endParaRPr lang="hu-HU" sz="12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7"/>
          <p:cNvSpPr txBox="1"/>
          <p:nvPr/>
        </p:nvSpPr>
        <p:spPr>
          <a:xfrm>
            <a:off x="5074311" y="25442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uszjel 26"/>
          <p:cNvSpPr/>
          <p:nvPr/>
        </p:nvSpPr>
        <p:spPr>
          <a:xfrm>
            <a:off x="4299296" y="2775750"/>
            <a:ext cx="328002" cy="384295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6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727039" y="5090568"/>
            <a:ext cx="1609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49 - 120 hónap</a:t>
            </a:r>
            <a:endParaRPr 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727465" y="5035611"/>
            <a:ext cx="16546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– 124 hónap</a:t>
            </a:r>
            <a:endParaRPr 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22"/>
          <p:cNvSpPr txBox="1"/>
          <p:nvPr/>
        </p:nvSpPr>
        <p:spPr>
          <a:xfrm>
            <a:off x="827586" y="1085366"/>
            <a:ext cx="747058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Szerződéses összeg: </a:t>
            </a:r>
          </a:p>
          <a:p>
            <a:pPr algn="ctr"/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620 000 –29.500.000 </a:t>
            </a:r>
            <a:r>
              <a:rPr lang="hu-HU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(Lakásszámtól függően: 5  –  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90.000 Ft havi megtakarítás)</a:t>
            </a:r>
          </a:p>
          <a:p>
            <a:pPr algn="ctr"/>
            <a:endParaRPr lang="hu-HU" sz="1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1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19" grpId="0" animBg="1"/>
      <p:bldP spid="22" grpId="0" animBg="1"/>
      <p:bldP spid="27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40" y="2271039"/>
            <a:ext cx="958026" cy="100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KözösCél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Lakásszámla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 smtClean="0"/>
              <a:t>„G” tarifa:</a:t>
            </a:r>
          </a:p>
          <a:p>
            <a:pPr lvl="1"/>
            <a:r>
              <a:rPr lang="hu-HU" dirty="0" smtClean="0"/>
              <a:t>2017.12.15-től köthető</a:t>
            </a:r>
          </a:p>
          <a:p>
            <a:pPr lvl="1"/>
            <a:r>
              <a:rPr lang="hu-HU" dirty="0" smtClean="0"/>
              <a:t>Kizárólag Társasházak és Lakásszövetkezetek köthetik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Betéti kamat: 1.5 %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+ </a:t>
            </a:r>
            <a:r>
              <a:rPr lang="hu-HU" b="0" dirty="0" smtClean="0">
                <a:solidFill>
                  <a:srgbClr val="FF0000"/>
                </a:solidFill>
              </a:rPr>
              <a:t>A </a:t>
            </a:r>
            <a:r>
              <a:rPr lang="hu-HU" b="0" dirty="0">
                <a:solidFill>
                  <a:srgbClr val="FF0000"/>
                </a:solidFill>
              </a:rPr>
              <a:t>hosszú futamidejű szerződések esetén (8 és 10 év) </a:t>
            </a:r>
            <a:r>
              <a:rPr lang="hu-HU" dirty="0">
                <a:solidFill>
                  <a:srgbClr val="FF0000"/>
                </a:solidFill>
              </a:rPr>
              <a:t>+2% kamatbónuszt </a:t>
            </a:r>
            <a:r>
              <a:rPr lang="hu-HU" b="0" dirty="0">
                <a:solidFill>
                  <a:srgbClr val="FF0000"/>
                </a:solidFill>
              </a:rPr>
              <a:t>kap a </a:t>
            </a:r>
            <a:r>
              <a:rPr lang="hu-HU" b="0" dirty="0" smtClean="0">
                <a:solidFill>
                  <a:srgbClr val="FF0000"/>
                </a:solidFill>
              </a:rPr>
              <a:t>társasház </a:t>
            </a:r>
            <a:r>
              <a:rPr lang="hu-HU" b="0" dirty="0">
                <a:solidFill>
                  <a:srgbClr val="FF0000"/>
                </a:solidFill>
              </a:rPr>
              <a:t>a betéti kamaton felül, amennyiben a futamidő végéig élő a szerződés</a:t>
            </a:r>
            <a:r>
              <a:rPr lang="hu-HU" b="0" dirty="0" smtClean="0">
                <a:solidFill>
                  <a:srgbClr val="FF0000"/>
                </a:solidFill>
              </a:rPr>
              <a:t>.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Hitel kamat: 7 %</a:t>
            </a:r>
          </a:p>
          <a:p>
            <a:pPr lvl="1"/>
            <a:r>
              <a:rPr lang="hu-HU" dirty="0" smtClean="0"/>
              <a:t>Nincs hitel kezelési költség!</a:t>
            </a:r>
          </a:p>
          <a:p>
            <a:pPr lvl="1" algn="just"/>
            <a:r>
              <a:rPr lang="hu-HU" dirty="0" smtClean="0"/>
              <a:t>Választható megtakarítás: 5.000 – 90.000 Ft (lakásszámtól függően)</a:t>
            </a:r>
          </a:p>
          <a:p>
            <a:pPr lvl="1"/>
            <a:r>
              <a:rPr lang="hu-HU" dirty="0" smtClean="0"/>
              <a:t>Választható megtakarítási idő: 49, 61, 75, 93, 120 hó</a:t>
            </a:r>
          </a:p>
          <a:p>
            <a:pPr lvl="1" algn="just"/>
            <a:r>
              <a:rPr lang="hu-HU" dirty="0"/>
              <a:t>Választott megtakarítások mellé kapcsolódó LK futamidők : </a:t>
            </a:r>
            <a:r>
              <a:rPr lang="hu-HU" dirty="0" smtClean="0"/>
              <a:t>59-60, 73, 85, 104, 123-124</a:t>
            </a:r>
          </a:p>
          <a:p>
            <a:pPr lvl="1"/>
            <a:r>
              <a:rPr lang="hu-HU" dirty="0" smtClean="0"/>
              <a:t>Minimális szerződéses összeg: 620.000 Ft</a:t>
            </a:r>
          </a:p>
          <a:p>
            <a:pPr lvl="1"/>
            <a:r>
              <a:rPr lang="hu-HU" dirty="0" smtClean="0"/>
              <a:t>Maximális szerződéses összeg: 29.500.000 Ft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08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KözösCél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Lakásszámla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136133"/>
              </p:ext>
            </p:extLst>
          </p:nvPr>
        </p:nvGraphicFramePr>
        <p:xfrm>
          <a:off x="923118" y="819750"/>
          <a:ext cx="7321981" cy="5577145"/>
        </p:xfrm>
        <a:graphic>
          <a:graphicData uri="http://schemas.openxmlformats.org/drawingml/2006/table">
            <a:tbl>
              <a:tblPr/>
              <a:tblGrid>
                <a:gridCol w="3599337"/>
                <a:gridCol w="3722644"/>
              </a:tblGrid>
              <a:tr h="491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Termék jellemzői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3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KözösCél</a:t>
                      </a:r>
                      <a:r>
                        <a:rPr lang="hu-HU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61211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</a:t>
                      </a:r>
                      <a:b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"G" tarifa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6B0A"/>
                    </a:solidFill>
                  </a:tcPr>
                </a:tc>
              </a:tr>
              <a:tr h="3745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 kötheti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TH, </a:t>
                      </a:r>
                      <a:r>
                        <a:rPr lang="hu-H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Lakszöv</a:t>
                      </a:r>
                      <a:endParaRPr lang="hu-H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Értékesítési időszak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2017.12.15-től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Megtakarítás/ kölcsön arány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 - </a:t>
                      </a:r>
                      <a:r>
                        <a:rPr lang="hu-HU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  <a:r>
                        <a:rPr lang="hu-H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Betéti kamat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kamat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Havi megtakarítás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5 000 - 90 000     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Minimális SZÖ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620 000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Maximális SZÖ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29 500 000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Megtakarítási időszak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 61, 75, 93, 120 hó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Törlesztési időszak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59 - 124 hó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Kiutalási időszak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hó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57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Állami támogatás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30%, max.</a:t>
                      </a:r>
                      <a:b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évi 324 000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LK hitelkezelési költség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NINCS!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69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Számlanyitási díj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Szerződéses összeg 1 %-a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829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42939"/>
          </a:xfrm>
        </p:spPr>
        <p:txBody>
          <a:bodyPr>
            <a:normAutofit/>
          </a:bodyPr>
          <a:lstStyle/>
          <a:p>
            <a:r>
              <a:rPr lang="hu-HU" sz="4000" dirty="0" smtClean="0"/>
              <a:t>Mi változik?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Változás a vállalt havi megtakarítás mértékében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Új tarifák:</a:t>
            </a:r>
          </a:p>
          <a:p>
            <a:pPr lvl="1"/>
            <a:r>
              <a:rPr lang="hu-HU" dirty="0" smtClean="0"/>
              <a:t>2.1. Otthontervező Lakásszámla</a:t>
            </a:r>
          </a:p>
          <a:p>
            <a:pPr lvl="1"/>
            <a:r>
              <a:rPr lang="hu-HU" dirty="0" smtClean="0"/>
              <a:t>2.2. </a:t>
            </a:r>
            <a:r>
              <a:rPr lang="hu-HU" dirty="0" err="1" smtClean="0"/>
              <a:t>KözösCél</a:t>
            </a:r>
            <a:r>
              <a:rPr lang="hu-HU" dirty="0" smtClean="0"/>
              <a:t> Lakásszámla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3. Módosul az új tarifák „számozása”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4. Korábbi tarifák kivezetése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2</a:t>
            </a:fld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492" y="4422327"/>
            <a:ext cx="2518293" cy="201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6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807" y="689096"/>
            <a:ext cx="7886700" cy="642939"/>
          </a:xfrm>
        </p:spPr>
        <p:txBody>
          <a:bodyPr/>
          <a:lstStyle/>
          <a:p>
            <a:r>
              <a:rPr lang="hu-HU" dirty="0" smtClean="0"/>
              <a:t>Tarifacsaládok összefoglaló táblázata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614" y="122464"/>
            <a:ext cx="6090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Arial" pitchFamily="34" charset="0"/>
                <a:cs typeface="Arial" pitchFamily="34" charset="0"/>
              </a:rPr>
              <a:t>2. </a:t>
            </a:r>
            <a:r>
              <a:rPr lang="hu-HU" sz="2400" b="1" dirty="0" smtClean="0">
                <a:latin typeface="Arial" pitchFamily="34" charset="0"/>
                <a:cs typeface="Arial" pitchFamily="34" charset="0"/>
              </a:rPr>
              <a:t>Új tarifák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362075"/>
            <a:ext cx="89979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1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06253"/>
            <a:ext cx="7886700" cy="2635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5000" dirty="0"/>
          </a:p>
          <a:p>
            <a:pPr marL="0" indent="0" algn="ctr">
              <a:buNone/>
            </a:pPr>
            <a:r>
              <a:rPr lang="hu-HU" sz="5000" dirty="0"/>
              <a:t>3</a:t>
            </a:r>
            <a:r>
              <a:rPr lang="hu-HU" sz="5000" dirty="0" smtClean="0"/>
              <a:t>. Módosul az új tarifák számozása</a:t>
            </a:r>
            <a:endParaRPr lang="hu-HU" sz="5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21</a:t>
            </a:fld>
            <a:endParaRPr lang="hu-H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30" y="3882820"/>
            <a:ext cx="3718151" cy="2123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4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Módosul az új tarifák számozása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454" y="1058166"/>
            <a:ext cx="8096896" cy="510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0" dirty="0" smtClean="0"/>
              <a:t>A </a:t>
            </a:r>
            <a:r>
              <a:rPr lang="hu-HU" sz="1800" b="0" dirty="0"/>
              <a:t>módozat számozása továbbra is háromjegyű marad az alábbi módosítással</a:t>
            </a:r>
            <a:r>
              <a:rPr lang="hu-HU" sz="1800" b="0" dirty="0" smtClean="0"/>
              <a:t>:</a:t>
            </a:r>
          </a:p>
          <a:p>
            <a:endParaRPr lang="hu-HU" sz="1800" b="0" dirty="0"/>
          </a:p>
          <a:p>
            <a:pPr lvl="1"/>
            <a:r>
              <a:rPr lang="hu-HU" sz="1800" b="0" u="sng" dirty="0" smtClean="0">
                <a:solidFill>
                  <a:srgbClr val="FF0000"/>
                </a:solidFill>
              </a:rPr>
              <a:t>1</a:t>
            </a:r>
            <a:r>
              <a:rPr lang="hu-HU" sz="1800" b="0" u="sng" dirty="0">
                <a:solidFill>
                  <a:srgbClr val="FF0000"/>
                </a:solidFill>
              </a:rPr>
              <a:t>. karakter:</a:t>
            </a:r>
            <a:r>
              <a:rPr lang="hu-HU" sz="1800" b="0" dirty="0">
                <a:solidFill>
                  <a:srgbClr val="FF0000"/>
                </a:solidFill>
              </a:rPr>
              <a:t> alfanumerikus karakterré </a:t>
            </a:r>
            <a:r>
              <a:rPr lang="hu-HU" sz="1800" b="0" dirty="0" smtClean="0">
                <a:solidFill>
                  <a:srgbClr val="FF0000"/>
                </a:solidFill>
              </a:rPr>
              <a:t>módosul (betű)</a:t>
            </a:r>
          </a:p>
          <a:p>
            <a:pPr marL="457200" lvl="1" indent="0">
              <a:buNone/>
            </a:pPr>
            <a:endParaRPr lang="hu-HU" sz="1800" b="0" dirty="0"/>
          </a:p>
          <a:p>
            <a:pPr lvl="1"/>
            <a:r>
              <a:rPr lang="hu-HU" sz="1800" b="0" u="sng" dirty="0" smtClean="0"/>
              <a:t>2</a:t>
            </a:r>
            <a:r>
              <a:rPr lang="hu-HU" sz="1800" b="0" u="sng" dirty="0"/>
              <a:t>. karakter:</a:t>
            </a:r>
            <a:r>
              <a:rPr lang="hu-HU" sz="1800" b="0" dirty="0"/>
              <a:t> a jelenlegi üzleti logika megtartása mellett marad </a:t>
            </a:r>
            <a:r>
              <a:rPr lang="hu-HU" sz="1800" b="0" dirty="0" smtClean="0"/>
              <a:t>szám</a:t>
            </a:r>
          </a:p>
          <a:p>
            <a:pPr marL="457200" lvl="1" indent="0">
              <a:buNone/>
            </a:pPr>
            <a:r>
              <a:rPr lang="hu-HU" sz="1800" b="0" dirty="0" smtClean="0"/>
              <a:t>(0 csoportos szerződések esetén, 2-es magánszemélyeknél, 3-9-ig társasházak és lakásszövetkezetek esetén lakásszámtól függően)</a:t>
            </a:r>
          </a:p>
          <a:p>
            <a:pPr lvl="1"/>
            <a:endParaRPr lang="hu-HU" sz="1800" b="0" dirty="0"/>
          </a:p>
          <a:p>
            <a:pPr lvl="1"/>
            <a:r>
              <a:rPr lang="hu-HU" sz="1800" b="0" u="sng" dirty="0" smtClean="0"/>
              <a:t>3</a:t>
            </a:r>
            <a:r>
              <a:rPr lang="hu-HU" sz="1800" b="0" u="sng" dirty="0"/>
              <a:t>. karakter:</a:t>
            </a:r>
            <a:r>
              <a:rPr lang="hu-HU" sz="1800" b="0" dirty="0"/>
              <a:t> a jelenlegi üzleti logika megtartása mellett marad </a:t>
            </a:r>
            <a:r>
              <a:rPr lang="hu-HU" sz="1800" b="0" dirty="0" smtClean="0"/>
              <a:t>szám</a:t>
            </a:r>
          </a:p>
          <a:p>
            <a:pPr marL="457200" lvl="1" indent="0">
              <a:buNone/>
            </a:pPr>
            <a:r>
              <a:rPr lang="hu-HU" sz="1800" b="0" dirty="0" smtClean="0"/>
              <a:t>(futamidőt jelöli)</a:t>
            </a:r>
            <a:endParaRPr lang="hu-HU" sz="1800" b="0" dirty="0"/>
          </a:p>
          <a:p>
            <a:endParaRPr lang="hu-HU" sz="1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22</a:t>
            </a:fld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37" y="4105678"/>
            <a:ext cx="3117258" cy="227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45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006253"/>
            <a:ext cx="7886700" cy="26350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5000" dirty="0"/>
          </a:p>
          <a:p>
            <a:pPr marL="0" indent="0" algn="ctr">
              <a:buNone/>
            </a:pPr>
            <a:r>
              <a:rPr lang="hu-HU" sz="5000" dirty="0" smtClean="0"/>
              <a:t>4</a:t>
            </a:r>
            <a:r>
              <a:rPr lang="hu-HU" sz="5000" dirty="0"/>
              <a:t>. Korábbi tarifák kivezetése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641" y="3670867"/>
            <a:ext cx="1883908" cy="188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3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56" y="4678137"/>
            <a:ext cx="1922102" cy="138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Korábbi tarifák kivezetése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pPr algn="just"/>
            <a:r>
              <a:rPr lang="hu-HU" dirty="0" smtClean="0"/>
              <a:t>Az új tarifák bevezetésével egyidejűleg megszűnik a 2-es és 9-es tarifa értékesítése!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2-es és 9-es módozatot</a:t>
            </a:r>
            <a:r>
              <a:rPr lang="hu-HU" dirty="0"/>
              <a:t> </a:t>
            </a:r>
            <a:r>
              <a:rPr lang="hu-HU" dirty="0" smtClean="0"/>
              <a:t>kizárólag </a:t>
            </a:r>
            <a:r>
              <a:rPr lang="hu-HU" dirty="0"/>
              <a:t>a  2017. december 14-ig aláírt és legkésőbb </a:t>
            </a:r>
            <a:r>
              <a:rPr lang="hu-HU" dirty="0" smtClean="0"/>
              <a:t>2017. december 31-ig </a:t>
            </a:r>
            <a:r>
              <a:rPr lang="hu-HU" dirty="0"/>
              <a:t>beérkezett </a:t>
            </a:r>
            <a:r>
              <a:rPr lang="hu-HU" dirty="0" smtClean="0"/>
              <a:t>ajánlaton fogadunk be</a:t>
            </a:r>
          </a:p>
          <a:p>
            <a:endParaRPr lang="hu-HU" dirty="0" smtClean="0"/>
          </a:p>
          <a:p>
            <a:pPr algn="just"/>
            <a:r>
              <a:rPr lang="hu-HU" dirty="0" smtClean="0"/>
              <a:t>2017.12.15-től A, B, és G tarifák köthetőek meg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24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02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628650" y="1100671"/>
            <a:ext cx="7759700" cy="4749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endParaRPr lang="hu-HU" dirty="0" smtClean="0">
              <a:solidFill>
                <a:srgbClr val="00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800" dirty="0" smtClean="0">
                <a:solidFill>
                  <a:srgbClr val="000000"/>
                </a:solidFill>
              </a:rPr>
              <a:t>Köszönöm a figyelmet!</a:t>
            </a:r>
          </a:p>
          <a:p>
            <a:pPr algn="ctr"/>
            <a:endParaRPr lang="hu-HU" sz="2800" dirty="0" smtClean="0">
              <a:solidFill>
                <a:srgbClr val="000000"/>
              </a:solidFill>
            </a:endParaRPr>
          </a:p>
          <a:p>
            <a:pPr algn="ctr"/>
            <a:endParaRPr lang="hu-H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857249"/>
            <a:ext cx="7886700" cy="5319715"/>
          </a:xfrm>
        </p:spPr>
        <p:txBody>
          <a:bodyPr/>
          <a:lstStyle/>
          <a:p>
            <a:pPr marL="0" indent="0" algn="ctr">
              <a:buNone/>
            </a:pPr>
            <a:endParaRPr lang="hu-HU" sz="4000" dirty="0" smtClean="0"/>
          </a:p>
          <a:p>
            <a:pPr marL="0" indent="0" algn="ctr">
              <a:buNone/>
            </a:pPr>
            <a:r>
              <a:rPr lang="hu-HU" sz="5000" dirty="0" smtClean="0"/>
              <a:t>1. Változás </a:t>
            </a:r>
            <a:r>
              <a:rPr lang="hu-HU" sz="5000" dirty="0"/>
              <a:t>a vállalt havi megtakarítás </a:t>
            </a:r>
            <a:r>
              <a:rPr lang="hu-HU" sz="5000" dirty="0" smtClean="0"/>
              <a:t>összegében</a:t>
            </a:r>
            <a:endParaRPr lang="hu-HU" sz="5000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3</a:t>
            </a:fld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5" y="4046085"/>
            <a:ext cx="4051327" cy="198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36" y="5007431"/>
            <a:ext cx="1612014" cy="105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3095" y="110796"/>
            <a:ext cx="8188779" cy="642939"/>
          </a:xfrm>
        </p:spPr>
        <p:txBody>
          <a:bodyPr>
            <a:noAutofit/>
          </a:bodyPr>
          <a:lstStyle/>
          <a:p>
            <a:r>
              <a:rPr lang="hu-HU" dirty="0" smtClean="0"/>
              <a:t>1. Változás a vállalható havi megtakarítás összegében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49" y="1071568"/>
            <a:ext cx="8082643" cy="5105395"/>
          </a:xfrm>
        </p:spPr>
        <p:txBody>
          <a:bodyPr>
            <a:normAutofit/>
          </a:bodyPr>
          <a:lstStyle/>
          <a:p>
            <a:r>
              <a:rPr lang="hu-HU" sz="2000" b="0" dirty="0" smtClean="0"/>
              <a:t>A 2017.12.15-étől kötött szerződések esetén lehetőség van havi 20.000 Ft feletti megtakarítást választani</a:t>
            </a:r>
          </a:p>
          <a:p>
            <a:endParaRPr lang="hu-HU" sz="2000" b="0" dirty="0" smtClean="0"/>
          </a:p>
          <a:p>
            <a:r>
              <a:rPr lang="hu-HU" sz="2000" b="0" dirty="0" smtClean="0"/>
              <a:t>A 20.000 Ft feletti megtakarítás választásával lehetőség van magasabb szerződéses összeget elérni</a:t>
            </a:r>
          </a:p>
          <a:p>
            <a:endParaRPr lang="hu-HU" sz="2000" b="0" dirty="0"/>
          </a:p>
          <a:p>
            <a:r>
              <a:rPr lang="hu-HU" sz="2000" b="0" dirty="0" smtClean="0"/>
              <a:t>Ezáltal magasabb hitelösszeg igényelhető közeli hozzátartozó nélkül is</a:t>
            </a:r>
          </a:p>
          <a:p>
            <a:endParaRPr lang="hu-HU" sz="2000" b="0" dirty="0" smtClean="0"/>
          </a:p>
          <a:p>
            <a:r>
              <a:rPr lang="hu-HU" sz="2000" b="0" dirty="0"/>
              <a:t>A maximálisan választható megtakarítás: </a:t>
            </a:r>
            <a:r>
              <a:rPr lang="hu-HU" sz="2000" b="0" u="sng" dirty="0"/>
              <a:t>40.000 Ft /hó</a:t>
            </a:r>
          </a:p>
          <a:p>
            <a:pPr marL="0" indent="0">
              <a:buNone/>
            </a:pPr>
            <a:endParaRPr lang="hu-HU" sz="2000" b="0" dirty="0" smtClean="0"/>
          </a:p>
          <a:p>
            <a:r>
              <a:rPr lang="hu-HU" sz="2000" b="0" dirty="0" smtClean="0"/>
              <a:t>Fontos: Az állami támogatás továbbra is maximum </a:t>
            </a:r>
            <a:r>
              <a:rPr lang="hu-HU" sz="2000" dirty="0" smtClean="0">
                <a:solidFill>
                  <a:srgbClr val="FF0000"/>
                </a:solidFill>
              </a:rPr>
              <a:t>72.000 Ft </a:t>
            </a:r>
            <a:r>
              <a:rPr lang="hu-HU" sz="2000" b="0" dirty="0" smtClean="0"/>
              <a:t>/ megtakarítási év!</a:t>
            </a:r>
          </a:p>
          <a:p>
            <a:pPr marL="0" indent="0">
              <a:buNone/>
            </a:pPr>
            <a:endParaRPr lang="hu-HU" sz="2000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t>4</a:t>
            </a:fld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3497405" y="1697341"/>
            <a:ext cx="49594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felé nyíl 5"/>
          <p:cNvSpPr/>
          <p:nvPr/>
        </p:nvSpPr>
        <p:spPr>
          <a:xfrm>
            <a:off x="3543300" y="2796799"/>
            <a:ext cx="495946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8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7" y="239208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4572000" y="1600295"/>
            <a:ext cx="0" cy="4986068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289786" y="1044432"/>
            <a:ext cx="421659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2010-es törvénymódosításnak köszönhetően a közeli hozzátartozók egymás lakáscéljára is felhasználhatják lakástakarékpénztári megtakarításaikat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497081"/>
            <a:ext cx="361950" cy="6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7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28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34" y="4231265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86" y="239208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162234" y="3911074"/>
            <a:ext cx="6110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</a:t>
            </a:r>
            <a:endParaRPr lang="hu-H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330550" y="3922215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NAGYSZÜLŐ</a:t>
            </a:r>
            <a:endParaRPr lang="hu-H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3312151" y="4100461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</a:t>
            </a:r>
          </a:p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UNOKA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2553731" y="3929595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TESTVÉR</a:t>
            </a:r>
            <a:endParaRPr lang="hu-HU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Jobb oldali kapcsos zárójel 11"/>
          <p:cNvSpPr/>
          <p:nvPr/>
        </p:nvSpPr>
        <p:spPr>
          <a:xfrm rot="5400000" flipV="1">
            <a:off x="2133604" y="3787133"/>
            <a:ext cx="348053" cy="30450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églalap 25"/>
          <p:cNvSpPr/>
          <p:nvPr/>
        </p:nvSpPr>
        <p:spPr>
          <a:xfrm>
            <a:off x="4648163" y="1063768"/>
            <a:ext cx="4216596" cy="1073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Közeli hozzátartozók </a:t>
            </a:r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hiányában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Jobb oldali kapcsos zárójel 32"/>
          <p:cNvSpPr/>
          <p:nvPr/>
        </p:nvSpPr>
        <p:spPr>
          <a:xfrm rot="5400000" flipV="1">
            <a:off x="6550177" y="3787133"/>
            <a:ext cx="348053" cy="304500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199327" y="5625947"/>
            <a:ext cx="4216596" cy="4575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ezer Ft többszöröse helyezhető el megtakarításként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4648163" y="5636167"/>
            <a:ext cx="4216596" cy="4575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tarifa létrehozása </a:t>
            </a:r>
            <a:r>
              <a:rPr lang="hu-H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ezer Ft feletti </a:t>
            </a:r>
            <a:r>
              <a:rPr lang="hu-HU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 biztosítás érdekében</a:t>
            </a:r>
            <a:endParaRPr lang="hu-HU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" descr="http://www.clker.com/cliparts/Y/l/n/x/Z/l/stick-figure-man-black-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961" y="4229601"/>
            <a:ext cx="361950" cy="9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zövegdoboz 37"/>
          <p:cNvSpPr txBox="1"/>
          <p:nvPr/>
        </p:nvSpPr>
        <p:spPr>
          <a:xfrm>
            <a:off x="1673912" y="3905483"/>
            <a:ext cx="952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HÁZASTÁRS</a:t>
            </a:r>
            <a:endParaRPr lang="hu-HU" sz="11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ím 1"/>
          <p:cNvSpPr txBox="1">
            <a:spLocks/>
          </p:cNvSpPr>
          <p:nvPr/>
        </p:nvSpPr>
        <p:spPr>
          <a:xfrm>
            <a:off x="289785" y="36425"/>
            <a:ext cx="8250057" cy="642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mr-IN" sz="2400" b="1" i="0" u="none" strike="noStrike" kern="1200" baseline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u-HU" dirty="0"/>
              <a:t>1. Változás a vállalható havi megtakarítás összegében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6" grpId="0" animBg="1"/>
      <p:bldP spid="33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00" y="36001"/>
            <a:ext cx="7886700" cy="642939"/>
          </a:xfrm>
        </p:spPr>
        <p:txBody>
          <a:bodyPr>
            <a:normAutofit fontScale="90000"/>
          </a:bodyPr>
          <a:lstStyle/>
          <a:p>
            <a:r>
              <a:rPr lang="hu-HU" dirty="0"/>
              <a:t>1. Változás a vállalható havi megtakarítás összegében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Tábláza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480295"/>
              </p:ext>
            </p:extLst>
          </p:nvPr>
        </p:nvGraphicFramePr>
        <p:xfrm>
          <a:off x="581187" y="1361458"/>
          <a:ext cx="8066867" cy="4674542"/>
        </p:xfrm>
        <a:graphic>
          <a:graphicData uri="http://schemas.openxmlformats.org/drawingml/2006/table">
            <a:tbl>
              <a:tblPr/>
              <a:tblGrid>
                <a:gridCol w="2907619"/>
                <a:gridCol w="1535502"/>
                <a:gridCol w="1535502"/>
                <a:gridCol w="2088244"/>
              </a:tblGrid>
              <a:tr h="640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hu-HU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Normál módozat</a:t>
                      </a:r>
                      <a:endParaRPr lang="hu-HU" sz="1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Új módozat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79120">
                <a:tc vMerge="1">
                  <a:txBody>
                    <a:bodyPr/>
                    <a:lstStyle/>
                    <a:p>
                      <a:pPr algn="ctr" fontAlgn="b"/>
                      <a:endParaRPr lang="hu-H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db szerződés</a:t>
                      </a:r>
                      <a:endParaRPr lang="hu-HU" sz="1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db szerződés</a:t>
                      </a:r>
                      <a:endParaRPr lang="hu-HU" sz="1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hu-H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Havi maximum megtakarítás (Ft)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20 000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40 000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Elérhető maximum szerződéses összeg (Ft)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7 650 000</a:t>
                      </a:r>
                      <a:endParaRPr lang="hu-HU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15 300 000</a:t>
                      </a:r>
                      <a:endParaRPr lang="hu-HU" sz="19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9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6923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Állami támogatás (Ft/év)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72 000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144 000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88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EBKM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4,24%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4,24%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2,12%</a:t>
                      </a:r>
                      <a:endParaRPr lang="hu-HU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310724" y="786669"/>
            <a:ext cx="6522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>
                <a:solidFill>
                  <a:prstClr val="black"/>
                </a:solidFill>
              </a:rPr>
              <a:t>Példa 10 éves futamidejű </a:t>
            </a:r>
            <a:r>
              <a:rPr lang="hu-HU" sz="1600" dirty="0" smtClean="0">
                <a:solidFill>
                  <a:prstClr val="black"/>
                </a:solidFill>
              </a:rPr>
              <a:t>módozatra, </a:t>
            </a:r>
            <a:r>
              <a:rPr lang="hu-HU" sz="1600" dirty="0">
                <a:solidFill>
                  <a:prstClr val="black"/>
                </a:solidFill>
              </a:rPr>
              <a:t>havi maximális megtakarítás </a:t>
            </a:r>
            <a:r>
              <a:rPr lang="hu-HU" sz="1600" dirty="0" smtClean="0">
                <a:solidFill>
                  <a:prstClr val="black"/>
                </a:solidFill>
              </a:rPr>
              <a:t>esetében:</a:t>
            </a:r>
            <a:endParaRPr lang="hu-HU" sz="1600" dirty="0">
              <a:solidFill>
                <a:prstClr val="black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010295" y="3805558"/>
            <a:ext cx="133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13 600 000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099448" y="4586193"/>
            <a:ext cx="114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72 000 !!!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1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134836"/>
            <a:ext cx="7886700" cy="504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000" dirty="0" smtClean="0"/>
              <a:t>2. ÚJ TARIFÁK</a:t>
            </a:r>
            <a:endParaRPr lang="hu-HU" sz="5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7</a:t>
            </a:fld>
            <a:endParaRPr lang="hu-HU" dirty="0"/>
          </a:p>
        </p:txBody>
      </p:sp>
      <p:pic>
        <p:nvPicPr>
          <p:cNvPr id="6" name="Picture 2" descr="P:\Marketing\Arculat\Rókák\BSH_Pose_11 F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271" y="1963157"/>
            <a:ext cx="2439106" cy="43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0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5000" dirty="0"/>
              <a:t>2.1. Otthontervező </a:t>
            </a:r>
            <a:r>
              <a:rPr lang="hu-HU" sz="5000" dirty="0" smtClean="0"/>
              <a:t>Lakásszámla</a:t>
            </a:r>
            <a:endParaRPr lang="hu-HU" sz="5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36EC9-30E0-5845-9E43-FD5301020E69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114" y="3003449"/>
            <a:ext cx="3634809" cy="282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0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3732" y="125470"/>
            <a:ext cx="7886700" cy="642939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2.1.  Otthontervező Lakásszámla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3543300" y="6481864"/>
            <a:ext cx="2057400" cy="365125"/>
          </a:xfrm>
        </p:spPr>
        <p:txBody>
          <a:bodyPr/>
          <a:lstStyle/>
          <a:p>
            <a:fld id="{B8736EC9-30E0-5845-9E43-FD5301020E69}" type="slidenum">
              <a:rPr lang="hu-HU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zövegdoboz 12"/>
          <p:cNvSpPr txBox="1"/>
          <p:nvPr/>
        </p:nvSpPr>
        <p:spPr>
          <a:xfrm>
            <a:off x="903019" y="4822142"/>
            <a:ext cx="325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Megtakarítási időszak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15"/>
          <p:cNvSpPr txBox="1"/>
          <p:nvPr/>
        </p:nvSpPr>
        <p:spPr>
          <a:xfrm>
            <a:off x="4828914" y="4813568"/>
            <a:ext cx="3257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Törlesztési időszak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665186" y="3940325"/>
            <a:ext cx="3159175" cy="6400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746688" y="3108857"/>
            <a:ext cx="3542189" cy="147722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827586" y="4791099"/>
            <a:ext cx="7632846" cy="15807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7"/>
          <p:cNvSpPr txBox="1"/>
          <p:nvPr/>
        </p:nvSpPr>
        <p:spPr>
          <a:xfrm>
            <a:off x="665186" y="4115495"/>
            <a:ext cx="323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megtakarítás 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665186" y="3427244"/>
            <a:ext cx="3152917" cy="4138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15" name="Szövegdoboz 9"/>
          <p:cNvSpPr txBox="1"/>
          <p:nvPr/>
        </p:nvSpPr>
        <p:spPr>
          <a:xfrm>
            <a:off x="604876" y="3464895"/>
            <a:ext cx="336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Állami támogatás </a:t>
            </a:r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(20.000 Ft-ig)</a:t>
            </a:r>
            <a:endParaRPr lang="hu-H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zövegdoboz 11"/>
          <p:cNvSpPr txBox="1"/>
          <p:nvPr/>
        </p:nvSpPr>
        <p:spPr>
          <a:xfrm>
            <a:off x="665189" y="3111466"/>
            <a:ext cx="31512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 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Betéti kamat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zövegdoboz 14"/>
          <p:cNvSpPr txBox="1"/>
          <p:nvPr/>
        </p:nvSpPr>
        <p:spPr>
          <a:xfrm>
            <a:off x="5074311" y="3453590"/>
            <a:ext cx="2861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Fix, forint alapú, </a:t>
            </a:r>
          </a:p>
          <a:p>
            <a:pPr algn="ctr"/>
            <a:r>
              <a:rPr lang="hu-HU" sz="1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3,5% </a:t>
            </a:r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kamatozású </a:t>
            </a:r>
          </a:p>
          <a:p>
            <a:pPr algn="ctr"/>
            <a:r>
              <a:rPr lang="hu-HU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 </a:t>
            </a:r>
          </a:p>
          <a:p>
            <a:pPr algn="ctr"/>
            <a:endParaRPr lang="hu-HU" sz="1200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églalap 18"/>
          <p:cNvSpPr/>
          <p:nvPr/>
        </p:nvSpPr>
        <p:spPr>
          <a:xfrm rot="5400000">
            <a:off x="3585228" y="3568660"/>
            <a:ext cx="1428136" cy="6067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4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0" name="Szövegdoboz 17"/>
          <p:cNvSpPr txBox="1"/>
          <p:nvPr/>
        </p:nvSpPr>
        <p:spPr>
          <a:xfrm rot="5400000">
            <a:off x="3411152" y="3607473"/>
            <a:ext cx="1776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hó kiutalási időszak</a:t>
            </a:r>
            <a:endParaRPr lang="hu-H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043608" y="255840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megtakarítás 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Jobb oldali kapcsos zárójel 21"/>
          <p:cNvSpPr/>
          <p:nvPr/>
        </p:nvSpPr>
        <p:spPr>
          <a:xfrm rot="16200000">
            <a:off x="4451455" y="-1354585"/>
            <a:ext cx="213544" cy="7461281"/>
          </a:xfrm>
          <a:prstGeom prst="rightBrace">
            <a:avLst>
              <a:gd name="adj1" fmla="val 8333"/>
              <a:gd name="adj2" fmla="val 50127"/>
            </a:avLst>
          </a:prstGeom>
          <a:ln w="254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2000" dirty="0">
              <a:solidFill>
                <a:srgbClr val="00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799719" y="2767870"/>
            <a:ext cx="133212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arány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859562" y="2774874"/>
            <a:ext cx="133898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arány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087199" y="5033621"/>
            <a:ext cx="866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r>
              <a:rPr lang="hu-HU" sz="12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</a:t>
            </a:r>
            <a:endParaRPr lang="hu-HU" sz="1200" dirty="0">
              <a:solidFill>
                <a:srgbClr val="000000">
                  <a:lumMod val="50000"/>
                  <a:lumOff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Szövegdoboz 27"/>
          <p:cNvSpPr txBox="1"/>
          <p:nvPr/>
        </p:nvSpPr>
        <p:spPr>
          <a:xfrm>
            <a:off x="5074311" y="2544252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Lakáskölcsön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luszjel 26"/>
          <p:cNvSpPr/>
          <p:nvPr/>
        </p:nvSpPr>
        <p:spPr>
          <a:xfrm>
            <a:off x="4109794" y="2770227"/>
            <a:ext cx="328002" cy="384295"/>
          </a:xfrm>
          <a:prstGeom prst="mathPl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600" dirty="0">
              <a:solidFill>
                <a:srgbClr val="FFFFFF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28" name="Téglalap 27"/>
          <p:cNvSpPr/>
          <p:nvPr/>
        </p:nvSpPr>
        <p:spPr>
          <a:xfrm>
            <a:off x="1727039" y="5090568"/>
            <a:ext cx="16097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50 - 120 hónap</a:t>
            </a:r>
            <a:endParaRPr 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5729853" y="5100314"/>
            <a:ext cx="1598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53 - 113 hónap</a:t>
            </a:r>
            <a:endParaRPr lang="hu-H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zövegdoboz 22"/>
          <p:cNvSpPr txBox="1"/>
          <p:nvPr/>
        </p:nvSpPr>
        <p:spPr>
          <a:xfrm>
            <a:off x="827586" y="884289"/>
            <a:ext cx="747058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 algn="ctr"/>
            <a:r>
              <a:rPr lang="hu-HU" sz="20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Szerződéses összeg: </a:t>
            </a:r>
          </a:p>
          <a:p>
            <a:pPr algn="ctr"/>
            <a:endParaRPr lang="hu-HU" sz="16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„A”     Tarifa (5.000</a:t>
            </a:r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20.000 Ft havi megtakarítás): </a:t>
            </a:r>
            <a:r>
              <a:rPr lang="hu-H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800.000 - 7.650.000 Ft</a:t>
            </a:r>
          </a:p>
          <a:p>
            <a:pPr algn="ctr"/>
            <a:r>
              <a:rPr lang="hu-H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„B”  Tarifa (21.000</a:t>
            </a:r>
            <a:r>
              <a:rPr lang="hu-H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40.000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Ft havi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megtakarítás): </a:t>
            </a:r>
            <a:r>
              <a:rPr lang="hu-H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3.000.000 - 13.600.000 Ft</a:t>
            </a:r>
            <a:endParaRPr lang="hu-H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9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  <p:bldP spid="19" grpId="0" animBg="1"/>
      <p:bldP spid="22" grpId="0" animBg="1"/>
      <p:bldP spid="27" grpId="0" animBg="1"/>
      <p:bldP spid="36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Egyéni 2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6A800"/>
      </a:accent1>
      <a:accent2>
        <a:srgbClr val="C00418"/>
      </a:accent2>
      <a:accent3>
        <a:srgbClr val="FDC400"/>
      </a:accent3>
      <a:accent4>
        <a:srgbClr val="000000"/>
      </a:accent4>
      <a:accent5>
        <a:srgbClr val="7F7F7F"/>
      </a:accent5>
      <a:accent6>
        <a:srgbClr val="FF9900"/>
      </a:accent6>
      <a:hlink>
        <a:srgbClr val="F6A800"/>
      </a:hlink>
      <a:folHlink>
        <a:srgbClr val="67676B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21E49B3650F8B42A63489D614C229ED" ma:contentTypeVersion="0" ma:contentTypeDescription="Új dokumentum létrehozása." ma:contentTypeScope="" ma:versionID="663fef6026bf93c74604672c6876e382">
  <xsd:schema xmlns:xsd="http://www.w3.org/2001/XMLSchema" xmlns:xs="http://www.w3.org/2001/XMLSchema" xmlns:p="http://schemas.microsoft.com/office/2006/metadata/properties" xmlns:ns2="357cc6c6-2ecc-4d95-afb7-04fa459c2df9" targetNamespace="http://schemas.microsoft.com/office/2006/metadata/properties" ma:root="true" ma:fieldsID="bedc4fffeb1bf623499a44ec10d05135" ns2:_="">
    <xsd:import namespace="357cc6c6-2ecc-4d95-afb7-04fa459c2d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cc6c6-2ecc-4d95-afb7-04fa459c2df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Azonosító megőrzése" ma:description="Az azonosító megőrzése hozzáadásko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cc6c6-2ecc-4d95-afb7-04fa459c2df9">FJ4ZADSXF2X5-1058-4</_dlc_DocId>
    <_dlc_DocIdUrl xmlns="357cc6c6-2ecc-4d95-afb7-04fa459c2df9">
      <Url>http://sp2007/sites/marketing/_layouts/DocIdRedir.aspx?ID=FJ4ZADSXF2X5-1058-4</Url>
      <Description>FJ4ZADSXF2X5-1058-4</Description>
    </_dlc_DocIdUrl>
  </documentManagement>
</p:properties>
</file>

<file path=customXml/itemProps1.xml><?xml version="1.0" encoding="utf-8"?>
<ds:datastoreItem xmlns:ds="http://schemas.openxmlformats.org/officeDocument/2006/customXml" ds:itemID="{922824E3-A9D8-412D-A666-F4606E8B4D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0E793-F242-4F73-B339-E9F86F8561F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AB1967A-A4FA-4FF1-BE7B-3381C4BAD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7cc6c6-2ecc-4d95-afb7-04fa459c2d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7A7408B-DE0C-472E-A78C-66407D849DF4}">
  <ds:schemaRefs>
    <ds:schemaRef ds:uri="http://purl.org/dc/terms/"/>
    <ds:schemaRef ds:uri="http://schemas.microsoft.com/office/infopath/2007/PartnerControls"/>
    <ds:schemaRef ds:uri="357cc6c6-2ecc-4d95-afb7-04fa459c2df9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2959</TotalTime>
  <Words>1281</Words>
  <Application>Microsoft Office PowerPoint</Application>
  <PresentationFormat>Diavetítés a képernyőre (4:3 oldalarány)</PresentationFormat>
  <Paragraphs>297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3_Office Theme</vt:lpstr>
      <vt:lpstr>Új tarifák  2017.12.15 - től</vt:lpstr>
      <vt:lpstr>Mi változik?</vt:lpstr>
      <vt:lpstr>PowerPoint bemutató</vt:lpstr>
      <vt:lpstr>1. Változás a vállalható havi megtakarítás összegében</vt:lpstr>
      <vt:lpstr>PowerPoint bemutató</vt:lpstr>
      <vt:lpstr>1. Változás a vállalható havi megtakarítás összegében</vt:lpstr>
      <vt:lpstr>PowerPoint bemutató</vt:lpstr>
      <vt:lpstr>PowerPoint bemutató</vt:lpstr>
      <vt:lpstr>2.1.  Otthontervező Lakásszámla</vt:lpstr>
      <vt:lpstr>2.1.  Otthontervező Lakásszámla</vt:lpstr>
      <vt:lpstr>2.1.  Otthontervező Lakásszámla</vt:lpstr>
      <vt:lpstr>2.1.  Otthontervező Lakásszámla</vt:lpstr>
      <vt:lpstr>2.1.  Otthontervező Lakásszámla</vt:lpstr>
      <vt:lpstr>2.1.  Otthontervező Lakásszámla</vt:lpstr>
      <vt:lpstr>2.1.  Otthontervező Lakásszámla</vt:lpstr>
      <vt:lpstr>PowerPoint bemutató</vt:lpstr>
      <vt:lpstr>2.2. KözösCél Lakásszámla</vt:lpstr>
      <vt:lpstr>2.2. KözösCél Lakásszámla</vt:lpstr>
      <vt:lpstr>2.2. KözösCél Lakásszámla</vt:lpstr>
      <vt:lpstr>Tarifacsaládok összefoglaló táblázata</vt:lpstr>
      <vt:lpstr>PowerPoint bemutató</vt:lpstr>
      <vt:lpstr>3. Módosul az új tarifák számozása</vt:lpstr>
      <vt:lpstr>PowerPoint bemutató</vt:lpstr>
      <vt:lpstr>4. Korábbi tarifák kivezetése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Sándor Zsolt</dc:creator>
  <cp:lastModifiedBy>Soós Gábor</cp:lastModifiedBy>
  <cp:revision>133</cp:revision>
  <dcterms:created xsi:type="dcterms:W3CDTF">2017-05-11T17:56:39Z</dcterms:created>
  <dcterms:modified xsi:type="dcterms:W3CDTF">2017-12-06T17:53:24Z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0x010100621E49B3650F8B42A63489D614C229ED</vt:lpwstr>
  </property>
  <property fmtid="{D5CDD505-2E9C-101B-9397-08002B2CF9AE}" pid="3" name="_dlc_DocIdItemGuid">
    <vt:lpwstr>44c2806e-7175-4a10-b863-22ebc5a4ac51</vt:lpwstr>
  </property>
</Properties>
</file>