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70" r:id="rId2"/>
    <p:sldId id="278" r:id="rId3"/>
    <p:sldId id="281" r:id="rId4"/>
    <p:sldId id="282" r:id="rId5"/>
    <p:sldId id="279" r:id="rId6"/>
    <p:sldId id="280" r:id="rId7"/>
    <p:sldId id="283" r:id="rId8"/>
    <p:sldId id="277" r:id="rId9"/>
    <p:sldId id="274" r:id="rId10"/>
    <p:sldId id="275" r:id="rId11"/>
    <p:sldId id="284" r:id="rId12"/>
    <p:sldId id="285" r:id="rId13"/>
    <p:sldId id="286" r:id="rId14"/>
    <p:sldId id="292" r:id="rId15"/>
    <p:sldId id="287" r:id="rId16"/>
    <p:sldId id="288" r:id="rId17"/>
    <p:sldId id="289" r:id="rId18"/>
    <p:sldId id="293" r:id="rId19"/>
    <p:sldId id="291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1" r:id="rId28"/>
    <p:sldId id="302" r:id="rId29"/>
    <p:sldId id="303" r:id="rId30"/>
    <p:sldId id="304" r:id="rId31"/>
    <p:sldId id="306" r:id="rId32"/>
    <p:sldId id="30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9D976-E12D-4B7B-AFA5-FA87C3A97724}" type="datetimeFigureOut">
              <a:rPr lang="hu-HU" smtClean="0"/>
              <a:t>2017. 06. 29.</a:t>
            </a:fld>
            <a:endParaRPr lang="hu-H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B00D6-5F30-45F5-A5C3-72855F67B663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15329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D5E20-4C05-234E-AB7A-A79CDC866B5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77837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D5E20-4C05-234E-AB7A-A79CDC866B5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11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7608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D5E20-4C05-234E-AB7A-A79CDC866B5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12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46203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D5E20-4C05-234E-AB7A-A79CDC866B5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13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400336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D5E20-4C05-234E-AB7A-A79CDC866B5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14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7589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D5E20-4C05-234E-AB7A-A79CDC866B5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15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24331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D5E20-4C05-234E-AB7A-A79CDC866B5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16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89945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D5E20-4C05-234E-AB7A-A79CDC866B5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17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27415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D5E20-4C05-234E-AB7A-A79CDC866B5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18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03470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D5E20-4C05-234E-AB7A-A79CDC866B5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19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99635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D5E20-4C05-234E-AB7A-A79CDC866B5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20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1755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D5E20-4C05-234E-AB7A-A79CDC866B5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13211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D5E20-4C05-234E-AB7A-A79CDC866B5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21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94418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D5E20-4C05-234E-AB7A-A79CDC866B5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22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187489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D5E20-4C05-234E-AB7A-A79CDC866B5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23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61372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D5E20-4C05-234E-AB7A-A79CDC866B5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24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70120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D5E20-4C05-234E-AB7A-A79CDC866B5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25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3009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D5E20-4C05-234E-AB7A-A79CDC866B5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26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26462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D5E20-4C05-234E-AB7A-A79CDC866B5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27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61253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D5E20-4C05-234E-AB7A-A79CDC866B5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28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4512911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D5E20-4C05-234E-AB7A-A79CDC866B5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29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706737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D5E20-4C05-234E-AB7A-A79CDC866B5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30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5440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D5E20-4C05-234E-AB7A-A79CDC866B5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4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907763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D5E20-4C05-234E-AB7A-A79CDC866B5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31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7487309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D5E20-4C05-234E-AB7A-A79CDC866B5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32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80482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D5E20-4C05-234E-AB7A-A79CDC866B5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5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96897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D5E20-4C05-234E-AB7A-A79CDC866B5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6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3323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D5E20-4C05-234E-AB7A-A79CDC866B5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7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72330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D5E20-4C05-234E-AB7A-A79CDC866B5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8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3420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D5E20-4C05-234E-AB7A-A79CDC866B5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9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09574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D5E20-4C05-234E-AB7A-A79CDC866B5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10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22044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52FF-74A7-47B5-9F8F-07381F9F1003}" type="datetimeFigureOut">
              <a:rPr lang="hu-HU" smtClean="0"/>
              <a:t>2017. 06. 29.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3B8D-7876-404D-AF9D-146791A2386F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07811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52FF-74A7-47B5-9F8F-07381F9F1003}" type="datetimeFigureOut">
              <a:rPr lang="hu-HU" smtClean="0"/>
              <a:t>2017. 06. 29.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3B8D-7876-404D-AF9D-146791A2386F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10938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52FF-74A7-47B5-9F8F-07381F9F1003}" type="datetimeFigureOut">
              <a:rPr lang="hu-HU" smtClean="0"/>
              <a:t>2017. 06. 29.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3B8D-7876-404D-AF9D-146791A2386F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12763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52FF-74A7-47B5-9F8F-07381F9F1003}" type="datetimeFigureOut">
              <a:rPr lang="hu-HU" smtClean="0"/>
              <a:t>2017. 06. 29.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3B8D-7876-404D-AF9D-146791A2386F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2309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52FF-74A7-47B5-9F8F-07381F9F1003}" type="datetimeFigureOut">
              <a:rPr lang="hu-HU" smtClean="0"/>
              <a:t>2017. 06. 29.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3B8D-7876-404D-AF9D-146791A2386F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08291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52FF-74A7-47B5-9F8F-07381F9F1003}" type="datetimeFigureOut">
              <a:rPr lang="hu-HU" smtClean="0"/>
              <a:t>2017. 06. 29.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3B8D-7876-404D-AF9D-146791A2386F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1721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52FF-74A7-47B5-9F8F-07381F9F1003}" type="datetimeFigureOut">
              <a:rPr lang="hu-HU" smtClean="0"/>
              <a:t>2017. 06. 29.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3B8D-7876-404D-AF9D-146791A2386F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50053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52FF-74A7-47B5-9F8F-07381F9F1003}" type="datetimeFigureOut">
              <a:rPr lang="hu-HU" smtClean="0"/>
              <a:t>2017. 06. 29.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3B8D-7876-404D-AF9D-146791A2386F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63305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52FF-74A7-47B5-9F8F-07381F9F1003}" type="datetimeFigureOut">
              <a:rPr lang="hu-HU" smtClean="0"/>
              <a:t>2017. 06. 29.</a:t>
            </a:fld>
            <a:endParaRPr lang="hu-H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3B8D-7876-404D-AF9D-146791A2386F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1246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52FF-74A7-47B5-9F8F-07381F9F1003}" type="datetimeFigureOut">
              <a:rPr lang="hu-HU" smtClean="0"/>
              <a:t>2017. 06. 29.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3B8D-7876-404D-AF9D-146791A2386F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43046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52FF-74A7-47B5-9F8F-07381F9F1003}" type="datetimeFigureOut">
              <a:rPr lang="hu-HU" smtClean="0"/>
              <a:t>2017. 06. 29.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3B8D-7876-404D-AF9D-146791A2386F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70520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352FF-74A7-47B5-9F8F-07381F9F1003}" type="datetimeFigureOut">
              <a:rPr lang="hu-HU" smtClean="0"/>
              <a:t>2017. 06. 29.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E3B8D-7876-404D-AF9D-146791A2386F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40859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nkracio.hu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Screen Shot 2017-04-19 at 21.21.1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277"/>
            <a:ext cx="9144000" cy="6630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83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8050"/>
            <a:ext cx="7886700" cy="630195"/>
          </a:xfrm>
        </p:spPr>
        <p:txBody>
          <a:bodyPr>
            <a:noAutofit/>
          </a:bodyPr>
          <a:lstStyle/>
          <a:p>
            <a:pPr algn="ctr"/>
            <a:r>
              <a:rPr lang="hu-HU" sz="4000" b="1" dirty="0"/>
              <a:t>A CNOK termék üzleti ajánlata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29563"/>
            <a:ext cx="7886700" cy="389855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>
              <a:latin typeface="Arial" charset="0"/>
              <a:ea typeface="Arial" charset="0"/>
              <a:cs typeface="Arial" charset="0"/>
            </a:endParaRPr>
          </a:p>
          <a:p>
            <a:pPr marL="457200" indent="-457200"/>
            <a:endParaRPr lang="hu-HU" dirty="0">
              <a:latin typeface="Arial" charset="0"/>
              <a:ea typeface="Arial" charset="0"/>
              <a:cs typeface="Arial" charset="0"/>
            </a:endParaRPr>
          </a:p>
          <a:p>
            <a:pPr marL="457200" indent="-457200">
              <a:buNone/>
            </a:pPr>
            <a:endParaRPr lang="hu-HU" sz="4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0" y="6858005"/>
            <a:ext cx="9144000" cy="62912"/>
          </a:xfrm>
          <a:prstGeom prst="rect">
            <a:avLst/>
          </a:prstGeom>
          <a:solidFill>
            <a:srgbClr val="0047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790" y="5979983"/>
            <a:ext cx="1114425" cy="508000"/>
          </a:xfrm>
          <a:prstGeom prst="rect">
            <a:avLst/>
          </a:prstGeom>
        </p:spPr>
      </p:pic>
      <p:sp>
        <p:nvSpPr>
          <p:cNvPr id="9" name="Téglalap 8"/>
          <p:cNvSpPr/>
          <p:nvPr/>
        </p:nvSpPr>
        <p:spPr>
          <a:xfrm>
            <a:off x="4303553" y="2483825"/>
            <a:ext cx="98156" cy="1811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Téglalap 10"/>
          <p:cNvSpPr/>
          <p:nvPr/>
        </p:nvSpPr>
        <p:spPr>
          <a:xfrm rot="5400000">
            <a:off x="4303552" y="264937"/>
            <a:ext cx="142614" cy="4295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Szövegdoboz 11"/>
          <p:cNvSpPr txBox="1"/>
          <p:nvPr/>
        </p:nvSpPr>
        <p:spPr>
          <a:xfrm>
            <a:off x="3452069" y="1805553"/>
            <a:ext cx="1988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Vagyonmérleg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1891718" y="2560627"/>
            <a:ext cx="2483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19,5 millió Ft KP</a:t>
            </a:r>
          </a:p>
        </p:txBody>
      </p:sp>
      <p:sp>
        <p:nvSpPr>
          <p:cNvPr id="14" name="Szövegdoboz 13"/>
          <p:cNvSpPr txBox="1"/>
          <p:nvPr/>
        </p:nvSpPr>
        <p:spPr>
          <a:xfrm>
            <a:off x="4757956" y="2561105"/>
            <a:ext cx="2755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0 millió Ft Ingatlanvagyon</a:t>
            </a:r>
          </a:p>
        </p:txBody>
      </p:sp>
      <p:sp>
        <p:nvSpPr>
          <p:cNvPr id="15" name="Szövegdoboz 14"/>
          <p:cNvSpPr txBox="1"/>
          <p:nvPr/>
        </p:nvSpPr>
        <p:spPr>
          <a:xfrm>
            <a:off x="628650" y="1119569"/>
            <a:ext cx="802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Ingatlanvásárlás CNOK termékkel; 19,5 millió forint értékben. </a:t>
            </a:r>
          </a:p>
        </p:txBody>
      </p:sp>
      <p:sp>
        <p:nvSpPr>
          <p:cNvPr id="18" name="Szövegdoboz 17"/>
          <p:cNvSpPr txBox="1"/>
          <p:nvPr/>
        </p:nvSpPr>
        <p:spPr>
          <a:xfrm>
            <a:off x="1918568" y="3159623"/>
            <a:ext cx="2483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Ingatlanvásárlás</a:t>
            </a:r>
          </a:p>
        </p:txBody>
      </p:sp>
      <p:sp>
        <p:nvSpPr>
          <p:cNvPr id="19" name="Szövegdoboz 18"/>
          <p:cNvSpPr txBox="1"/>
          <p:nvPr/>
        </p:nvSpPr>
        <p:spPr>
          <a:xfrm>
            <a:off x="1891717" y="3808459"/>
            <a:ext cx="2483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7,8 millió Ft KP</a:t>
            </a:r>
          </a:p>
        </p:txBody>
      </p:sp>
      <p:sp>
        <p:nvSpPr>
          <p:cNvPr id="20" name="Szövegdoboz 19"/>
          <p:cNvSpPr txBox="1"/>
          <p:nvPr/>
        </p:nvSpPr>
        <p:spPr>
          <a:xfrm>
            <a:off x="4688050" y="3779074"/>
            <a:ext cx="301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19,5 millió Ft Ingatlanvagyon</a:t>
            </a:r>
          </a:p>
        </p:txBody>
      </p:sp>
      <p:sp>
        <p:nvSpPr>
          <p:cNvPr id="21" name="Nyíl: lefelé mutató 20"/>
          <p:cNvSpPr/>
          <p:nvPr/>
        </p:nvSpPr>
        <p:spPr>
          <a:xfrm>
            <a:off x="5968069" y="4529614"/>
            <a:ext cx="453006" cy="6291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5746462" y="5216505"/>
            <a:ext cx="1098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Bérleti díj</a:t>
            </a:r>
          </a:p>
        </p:txBody>
      </p:sp>
      <p:cxnSp>
        <p:nvCxnSpPr>
          <p:cNvPr id="8" name="Egyenes összekötő 7"/>
          <p:cNvCxnSpPr>
            <a:cxnSpLocks/>
          </p:cNvCxnSpPr>
          <p:nvPr/>
        </p:nvCxnSpPr>
        <p:spPr>
          <a:xfrm>
            <a:off x="2127183" y="4420998"/>
            <a:ext cx="4928135" cy="0"/>
          </a:xfrm>
          <a:prstGeom prst="line">
            <a:avLst/>
          </a:prstGeom>
          <a:ln w="317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zövegdoboz 22"/>
          <p:cNvSpPr txBox="1"/>
          <p:nvPr/>
        </p:nvSpPr>
        <p:spPr>
          <a:xfrm>
            <a:off x="2849253" y="4538370"/>
            <a:ext cx="3051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Összes vagyon: </a:t>
            </a:r>
          </a:p>
          <a:p>
            <a:pPr algn="ctr"/>
            <a:r>
              <a:rPr lang="hu-HU" dirty="0"/>
              <a:t>7,8 + 19,5 millió forint </a:t>
            </a:r>
          </a:p>
        </p:txBody>
      </p:sp>
    </p:spTree>
    <p:extLst>
      <p:ext uri="{BB962C8B-B14F-4D97-AF65-F5344CB8AC3E}">
        <p14:creationId xmlns:p14="http://schemas.microsoft.com/office/powerpoint/2010/main" val="234597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 animBg="1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8050"/>
            <a:ext cx="7886700" cy="630195"/>
          </a:xfrm>
        </p:spPr>
        <p:txBody>
          <a:bodyPr>
            <a:noAutofit/>
          </a:bodyPr>
          <a:lstStyle/>
          <a:p>
            <a:pPr algn="ctr"/>
            <a:r>
              <a:rPr lang="hu-HU" sz="4000" b="1" dirty="0"/>
              <a:t>Élethelyzet – potenciális hitelfelvevő (7,5m önerő)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02523"/>
            <a:ext cx="7886700" cy="389855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u-HU" dirty="0">
                <a:latin typeface="Arial" charset="0"/>
                <a:cs typeface="Arial" charset="0"/>
              </a:rPr>
              <a:t>Ha hitelt vesz fel, akkor az összes félretett pénzét önerőként kell felhasználnia. </a:t>
            </a:r>
          </a:p>
          <a:p>
            <a:pPr marL="0" indent="0">
              <a:lnSpc>
                <a:spcPct val="100000"/>
              </a:lnSpc>
              <a:buNone/>
            </a:pPr>
            <a:endParaRPr lang="hu-HU" sz="2800" dirty="0">
              <a:latin typeface="Arial" charset="0"/>
              <a:cs typeface="Arial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hu-HU" dirty="0">
                <a:latin typeface="Arial" charset="0"/>
                <a:cs typeface="Arial" charset="0"/>
              </a:rPr>
              <a:t>Nem marad pénze váratlan helyzetekre.</a:t>
            </a:r>
            <a:endParaRPr lang="hu-HU" sz="2800" dirty="0"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609972"/>
            <a:ext cx="9144000" cy="1248033"/>
          </a:xfrm>
          <a:prstGeom prst="rect">
            <a:avLst/>
          </a:prstGeom>
          <a:solidFill>
            <a:srgbClr val="0047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790" y="5979983"/>
            <a:ext cx="1114425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064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8050"/>
            <a:ext cx="7886700" cy="630195"/>
          </a:xfrm>
        </p:spPr>
        <p:txBody>
          <a:bodyPr>
            <a:noAutofit/>
          </a:bodyPr>
          <a:lstStyle/>
          <a:p>
            <a:pPr algn="ctr"/>
            <a:r>
              <a:rPr lang="hu-HU" sz="4000" b="1" dirty="0"/>
              <a:t>Az eladási beszélgetés kérdései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243"/>
            <a:ext cx="7886700" cy="389855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800" dirty="0">
                <a:latin typeface="Arial" charset="0"/>
                <a:cs typeface="Arial" charset="0"/>
              </a:rPr>
              <a:t>Miért vesz fel hitelt, amikor a CNOK termékkel ugyanazt a célt éri el, csak jóval kevesebbet fog kifizetni a törlesztés </a:t>
            </a:r>
            <a:r>
              <a:rPr lang="hu-HU" sz="2800" dirty="0" err="1">
                <a:latin typeface="Arial" charset="0"/>
                <a:cs typeface="Arial" charset="0"/>
              </a:rPr>
              <a:t>futamideje</a:t>
            </a:r>
            <a:r>
              <a:rPr lang="hu-HU" sz="2800" dirty="0">
                <a:latin typeface="Arial" charset="0"/>
                <a:cs typeface="Arial" charset="0"/>
              </a:rPr>
              <a:t> alatt? 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dirty="0">
                <a:latin typeface="Arial" charset="0"/>
                <a:cs typeface="Arial" charset="0"/>
              </a:rPr>
              <a:t>Miért fizeti ki kamatként az összegyűjtött 7,5 millió forintját, nem lenne jobb, ha megmaradna? </a:t>
            </a:r>
            <a:endParaRPr lang="hu-HU" sz="2800" dirty="0"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609972"/>
            <a:ext cx="9144000" cy="1248033"/>
          </a:xfrm>
          <a:prstGeom prst="rect">
            <a:avLst/>
          </a:prstGeom>
          <a:solidFill>
            <a:srgbClr val="0047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790" y="5979983"/>
            <a:ext cx="1114425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731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8050"/>
            <a:ext cx="7886700" cy="630195"/>
          </a:xfrm>
        </p:spPr>
        <p:txBody>
          <a:bodyPr>
            <a:noAutofit/>
          </a:bodyPr>
          <a:lstStyle/>
          <a:p>
            <a:pPr algn="ctr"/>
            <a:r>
              <a:rPr lang="hu-HU" sz="4000" b="1" dirty="0"/>
              <a:t>A megoldás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243"/>
            <a:ext cx="7886700" cy="389855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800" dirty="0">
                <a:latin typeface="Arial" charset="0"/>
                <a:cs typeface="Arial" charset="0"/>
              </a:rPr>
              <a:t>Indítson 180 hónapos 19,5 milliós CNOK terméket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dirty="0">
                <a:latin typeface="Arial" charset="0"/>
                <a:cs typeface="Arial" charset="0"/>
              </a:rPr>
              <a:t>A meglévő 7,5m Ft-os megtakarítását csak a 20%-os feltöltésre használja (3,647 m Ft) 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dirty="0">
                <a:latin typeface="Arial" charset="0"/>
                <a:cs typeface="Arial" charset="0"/>
              </a:rPr>
              <a:t>A maradék megtakarításából tegyen előtakarékossági licitet (3,8 m Ft)</a:t>
            </a:r>
          </a:p>
          <a:p>
            <a:pPr marL="457200" lvl="1" indent="0" algn="ctr">
              <a:lnSpc>
                <a:spcPct val="100000"/>
              </a:lnSpc>
              <a:buNone/>
            </a:pPr>
            <a:r>
              <a:rPr lang="hu-HU" sz="2200" dirty="0">
                <a:latin typeface="Arial" charset="0"/>
                <a:cs typeface="Arial" charset="0"/>
              </a:rPr>
              <a:t>Az előtakarékossági licitet csak abban az esetben kell befizetnie, amennyiben vásárlási jogosultságot szerez!</a:t>
            </a:r>
          </a:p>
          <a:p>
            <a:pPr marL="0" indent="0">
              <a:lnSpc>
                <a:spcPct val="100000"/>
              </a:lnSpc>
              <a:buNone/>
            </a:pPr>
            <a:endParaRPr lang="hu-HU" dirty="0">
              <a:latin typeface="Arial" charset="0"/>
              <a:cs typeface="Arial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hu-HU" dirty="0"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609972"/>
            <a:ext cx="9144000" cy="1248033"/>
          </a:xfrm>
          <a:prstGeom prst="rect">
            <a:avLst/>
          </a:prstGeom>
          <a:solidFill>
            <a:srgbClr val="0047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790" y="5979983"/>
            <a:ext cx="1114425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100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8050"/>
            <a:ext cx="7886700" cy="630195"/>
          </a:xfrm>
        </p:spPr>
        <p:txBody>
          <a:bodyPr>
            <a:noAutofit/>
          </a:bodyPr>
          <a:lstStyle/>
          <a:p>
            <a:pPr algn="ctr"/>
            <a:r>
              <a:rPr lang="hu-HU" sz="4000" b="1" dirty="0"/>
              <a:t>Fix kamatozású hiteltermékek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822" y="1128245"/>
            <a:ext cx="8884355" cy="48517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>
                <a:latin typeface="Arial" charset="0"/>
                <a:ea typeface="Arial" charset="0"/>
                <a:cs typeface="Arial" charset="0"/>
              </a:rPr>
              <a:t>Amennyiben a 7,5 millió forintot önerőkét használja fel, 12 millió Forint hitelért az alábbi hiteltörlesztőket kell fizetnie.</a:t>
            </a:r>
          </a:p>
          <a:p>
            <a:pPr marL="457200" indent="-457200"/>
            <a:r>
              <a:rPr lang="hu-HU" sz="2400" dirty="0" err="1">
                <a:latin typeface="Arial" charset="0"/>
                <a:ea typeface="Arial" charset="0"/>
                <a:cs typeface="Arial" charset="0"/>
              </a:rPr>
              <a:t>UniCredit</a:t>
            </a:r>
            <a:r>
              <a:rPr lang="hu-HU" sz="2400" dirty="0">
                <a:latin typeface="Arial" charset="0"/>
                <a:ea typeface="Arial" charset="0"/>
                <a:cs typeface="Arial" charset="0"/>
              </a:rPr>
              <a:t> Stabil Kamat lakáshitel 		103.173 Ft</a:t>
            </a:r>
          </a:p>
          <a:p>
            <a:pPr marL="457200" indent="-457200"/>
            <a:r>
              <a:rPr lang="hu-HU" sz="2400" dirty="0">
                <a:latin typeface="Arial" charset="0"/>
                <a:ea typeface="Arial" charset="0"/>
                <a:cs typeface="Arial" charset="0"/>
              </a:rPr>
              <a:t>CIB Végig Fix Lakáskölcsön 			  98.343 Ft</a:t>
            </a:r>
          </a:p>
          <a:p>
            <a:pPr marL="457200" indent="-457200"/>
            <a:r>
              <a:rPr lang="hu-HU" sz="2400" dirty="0">
                <a:latin typeface="Arial" charset="0"/>
                <a:ea typeface="Arial" charset="0"/>
                <a:cs typeface="Arial" charset="0"/>
              </a:rPr>
              <a:t>CIB Végig Fix Lakáskölcsön 			101.606 Ft</a:t>
            </a:r>
          </a:p>
          <a:p>
            <a:pPr marL="457200" indent="-457200"/>
            <a:r>
              <a:rPr lang="hu-HU" sz="2400" dirty="0" err="1">
                <a:latin typeface="Arial" charset="0"/>
                <a:ea typeface="Arial" charset="0"/>
                <a:cs typeface="Arial" charset="0"/>
              </a:rPr>
              <a:t>UniCredit</a:t>
            </a:r>
            <a:r>
              <a:rPr lang="hu-HU" sz="2400" dirty="0">
                <a:latin typeface="Arial" charset="0"/>
                <a:ea typeface="Arial" charset="0"/>
                <a:cs typeface="Arial" charset="0"/>
              </a:rPr>
              <a:t> Stabil Kamat lakáshitel 		108.134 Ft</a:t>
            </a:r>
          </a:p>
          <a:p>
            <a:pPr marL="457200" indent="-457200"/>
            <a:r>
              <a:rPr lang="hu-HU" sz="2400" dirty="0">
                <a:latin typeface="Arial" charset="0"/>
                <a:ea typeface="Arial" charset="0"/>
                <a:cs typeface="Arial" charset="0"/>
              </a:rPr>
              <a:t>OTP Fix20 Lakáshitel 				120.436 Ft</a:t>
            </a:r>
          </a:p>
          <a:p>
            <a:pPr marL="0" indent="0" algn="ctr">
              <a:buNone/>
            </a:pPr>
            <a:r>
              <a:rPr lang="hu-HU" sz="2000" dirty="0">
                <a:latin typeface="Arial" charset="0"/>
                <a:ea typeface="Arial" charset="0"/>
                <a:cs typeface="Arial" charset="0"/>
              </a:rPr>
              <a:t>Egymással versengő hitelintézetek 12 millió forint, 15 éves fix kamatozású termékei. Az adatok forrása: </a:t>
            </a:r>
            <a:r>
              <a:rPr lang="hu-HU" sz="2000" dirty="0">
                <a:latin typeface="Arial" charset="0"/>
                <a:ea typeface="Arial" charset="0"/>
                <a:cs typeface="Arial" charset="0"/>
                <a:hlinkClick r:id="rId3"/>
              </a:rPr>
              <a:t>www.bankracio.hu</a:t>
            </a:r>
            <a:r>
              <a:rPr lang="hu-HU" sz="2000" dirty="0">
                <a:latin typeface="Arial" charset="0"/>
                <a:ea typeface="Arial" charset="0"/>
                <a:cs typeface="Arial" charset="0"/>
              </a:rPr>
              <a:t>; letöltés dátuma: 2017.06.19</a:t>
            </a:r>
            <a:r>
              <a:rPr lang="hu-HU" sz="2400" dirty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marL="457200" indent="-457200" algn="ctr">
              <a:buNone/>
            </a:pPr>
            <a:r>
              <a:rPr lang="hu-HU" sz="3200" dirty="0">
                <a:latin typeface="Arial" charset="0"/>
                <a:ea typeface="Arial" charset="0"/>
                <a:cs typeface="Arial" charset="0"/>
              </a:rPr>
              <a:t>Az ajánlatok átlaga: 106.338 Ft</a:t>
            </a:r>
          </a:p>
          <a:p>
            <a:pPr marL="457200" indent="-457200" algn="ctr">
              <a:buNone/>
            </a:pPr>
            <a:endParaRPr lang="hu-HU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609972"/>
            <a:ext cx="9144000" cy="1248033"/>
          </a:xfrm>
          <a:prstGeom prst="rect">
            <a:avLst/>
          </a:prstGeom>
          <a:solidFill>
            <a:srgbClr val="0047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790" y="5979983"/>
            <a:ext cx="1114425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050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8050"/>
            <a:ext cx="7886700" cy="630195"/>
          </a:xfrm>
        </p:spPr>
        <p:txBody>
          <a:bodyPr>
            <a:noAutofit/>
          </a:bodyPr>
          <a:lstStyle/>
          <a:p>
            <a:pPr algn="ctr"/>
            <a:r>
              <a:rPr lang="hu-HU" sz="4000" b="1" dirty="0"/>
              <a:t>A CNOK üzleti ajánlata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243"/>
            <a:ext cx="7886700" cy="389855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800" dirty="0">
                <a:latin typeface="Arial" charset="0"/>
                <a:cs typeface="Arial" charset="0"/>
              </a:rPr>
              <a:t>A CNOK termék havi részlete 101.333 Ft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800" dirty="0">
                <a:latin typeface="Arial" charset="0"/>
                <a:cs typeface="Arial" charset="0"/>
              </a:rPr>
              <a:t>Egy hitelnek ugyanakkora a havi törlesztőrészlete, mint a CNOK terméknek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800" dirty="0">
                <a:latin typeface="Arial" charset="0"/>
                <a:cs typeface="Arial" charset="0"/>
              </a:rPr>
              <a:t>Az </a:t>
            </a:r>
            <a:r>
              <a:rPr lang="hu-HU" dirty="0">
                <a:latin typeface="Arial" charset="0"/>
                <a:cs typeface="Arial" charset="0"/>
              </a:rPr>
              <a:t>összegyűjtött </a:t>
            </a:r>
            <a:r>
              <a:rPr lang="hu-HU" dirty="0" err="1">
                <a:latin typeface="Arial" charset="0"/>
                <a:cs typeface="Arial" charset="0"/>
              </a:rPr>
              <a:t>önereje</a:t>
            </a:r>
            <a:r>
              <a:rPr lang="hu-HU" dirty="0">
                <a:latin typeface="Arial" charset="0"/>
                <a:cs typeface="Arial" charset="0"/>
              </a:rPr>
              <a:t> megmarad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800" dirty="0">
                <a:latin typeface="Arial" charset="0"/>
                <a:cs typeface="Arial" charset="0"/>
              </a:rPr>
              <a:t>Lehet, hogy nem is lesz szüksége előtakarékossági licitre, mert sorsoláson szerez jogosultságot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609972"/>
            <a:ext cx="9144000" cy="1248033"/>
          </a:xfrm>
          <a:prstGeom prst="rect">
            <a:avLst/>
          </a:prstGeom>
          <a:solidFill>
            <a:srgbClr val="0047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790" y="5979983"/>
            <a:ext cx="1114425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044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8050"/>
            <a:ext cx="7886700" cy="630195"/>
          </a:xfrm>
        </p:spPr>
        <p:txBody>
          <a:bodyPr>
            <a:noAutofit/>
          </a:bodyPr>
          <a:lstStyle/>
          <a:p>
            <a:pPr algn="ctr"/>
            <a:r>
              <a:rPr lang="hu-HU" sz="4000" b="1" dirty="0"/>
              <a:t>Élethelyzet – Nyugdíjkiegészítés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243"/>
            <a:ext cx="7886700" cy="389855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u-HU" sz="2800" dirty="0">
                <a:latin typeface="Arial" charset="0"/>
                <a:cs typeface="Arial" charset="0"/>
              </a:rPr>
              <a:t>Nyugdíj mellé egy stabil, kiszámítható, biztos jövedelem. </a:t>
            </a:r>
          </a:p>
          <a:p>
            <a:pPr marL="0" indent="0">
              <a:lnSpc>
                <a:spcPct val="100000"/>
              </a:lnSpc>
              <a:buNone/>
            </a:pPr>
            <a:endParaRPr lang="hu-HU" sz="2800" dirty="0">
              <a:latin typeface="Arial" charset="0"/>
              <a:cs typeface="Arial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hu-HU" sz="2800" dirty="0">
                <a:latin typeface="Arial" charset="0"/>
                <a:cs typeface="Arial" charset="0"/>
              </a:rPr>
              <a:t>Addigra kell a jövedelem, amire a nyugdíj</a:t>
            </a:r>
            <a:r>
              <a:rPr lang="hu-HU" dirty="0">
                <a:latin typeface="Arial" charset="0"/>
                <a:cs typeface="Arial" charset="0"/>
              </a:rPr>
              <a:t>as évek elkezdődnek. </a:t>
            </a:r>
            <a:endParaRPr lang="hu-HU" sz="2800" dirty="0"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609972"/>
            <a:ext cx="9144000" cy="1248033"/>
          </a:xfrm>
          <a:prstGeom prst="rect">
            <a:avLst/>
          </a:prstGeom>
          <a:solidFill>
            <a:srgbClr val="0047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790" y="5979983"/>
            <a:ext cx="1114425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309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8050"/>
            <a:ext cx="7886700" cy="630195"/>
          </a:xfrm>
        </p:spPr>
        <p:txBody>
          <a:bodyPr>
            <a:noAutofit/>
          </a:bodyPr>
          <a:lstStyle/>
          <a:p>
            <a:pPr algn="ctr"/>
            <a:r>
              <a:rPr lang="hu-HU" sz="4000" b="1" dirty="0"/>
              <a:t>Az eladási beszélgetés kérdései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243"/>
            <a:ext cx="7886700" cy="389855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800" dirty="0">
                <a:latin typeface="Arial" charset="0"/>
                <a:cs typeface="Arial" charset="0"/>
              </a:rPr>
              <a:t>Az ingatlan az Öné lesz, miért tenné valamilyen befektetésbe a pénzét? 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800" dirty="0">
                <a:latin typeface="Arial" charset="0"/>
                <a:cs typeface="Arial" charset="0"/>
              </a:rPr>
              <a:t>Gondo</a:t>
            </a:r>
            <a:r>
              <a:rPr lang="hu-HU" dirty="0">
                <a:latin typeface="Arial" charset="0"/>
                <a:cs typeface="Arial" charset="0"/>
              </a:rPr>
              <a:t>lt már rá, hogy egy saját ingatlan, ami bevételt termel Önnek mekkora biztonságot jelent? </a:t>
            </a:r>
            <a:endParaRPr lang="hu-HU" sz="2800" dirty="0"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609972"/>
            <a:ext cx="9144000" cy="1248033"/>
          </a:xfrm>
          <a:prstGeom prst="rect">
            <a:avLst/>
          </a:prstGeom>
          <a:solidFill>
            <a:srgbClr val="0047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790" y="5979983"/>
            <a:ext cx="1114425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280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8050"/>
            <a:ext cx="7886700" cy="630195"/>
          </a:xfrm>
        </p:spPr>
        <p:txBody>
          <a:bodyPr>
            <a:noAutofit/>
          </a:bodyPr>
          <a:lstStyle/>
          <a:p>
            <a:pPr algn="ctr"/>
            <a:r>
              <a:rPr lang="hu-HU" sz="4000" b="1" dirty="0"/>
              <a:t>A megoldás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243"/>
            <a:ext cx="7886700" cy="389855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dirty="0">
                <a:latin typeface="Arial" charset="0"/>
                <a:cs typeface="Arial" charset="0"/>
              </a:rPr>
              <a:t>A CNOK termék jelentős önerő nélkül elkezdhető vagyonképző forma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800" dirty="0">
                <a:latin typeface="Arial" charset="0"/>
                <a:cs typeface="Arial" charset="0"/>
              </a:rPr>
              <a:t>Csak havi részlet befizetésekkel új építésű ingatlant vásárolhat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dirty="0">
                <a:latin typeface="Arial" charset="0"/>
                <a:cs typeface="Arial" charset="0"/>
              </a:rPr>
              <a:t>A szerződéses érték kiegészül 30%, maximum 4,5 millió forint állami támogatással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800" dirty="0">
                <a:latin typeface="Arial" charset="0"/>
                <a:cs typeface="Arial" charset="0"/>
              </a:rPr>
              <a:t>Mire nyugdíjas lesz, addigra biztosan új építésű ingatlant vásárolhat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dirty="0">
                <a:latin typeface="Arial" charset="0"/>
                <a:cs typeface="Arial" charset="0"/>
              </a:rPr>
              <a:t>A CNOK termékkel megvásárolt ingatlan még az unokáinak is termelni fogja a bérleti díjbevételt</a:t>
            </a:r>
            <a:endParaRPr lang="hu-HU" sz="2800" dirty="0"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609972"/>
            <a:ext cx="9144000" cy="1248033"/>
          </a:xfrm>
          <a:prstGeom prst="rect">
            <a:avLst/>
          </a:prstGeom>
          <a:solidFill>
            <a:srgbClr val="0047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790" y="5979983"/>
            <a:ext cx="1114425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0913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8050"/>
            <a:ext cx="7886700" cy="630195"/>
          </a:xfrm>
        </p:spPr>
        <p:txBody>
          <a:bodyPr>
            <a:noAutofit/>
          </a:bodyPr>
          <a:lstStyle/>
          <a:p>
            <a:pPr algn="ctr"/>
            <a:r>
              <a:rPr lang="hu-HU" sz="4000" b="1" dirty="0"/>
              <a:t>A CNOK üzleti ajánlata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359243"/>
            <a:ext cx="8204957" cy="389855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800" dirty="0">
                <a:latin typeface="Arial" charset="0"/>
                <a:cs typeface="Arial" charset="0"/>
              </a:rPr>
              <a:t>180 hónapos 19,5 millió forintos CNOK termék indítása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dirty="0">
                <a:latin typeface="Arial" charset="0"/>
                <a:cs typeface="Arial" charset="0"/>
              </a:rPr>
              <a:t>A havi részlet 101.333 Ft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800" dirty="0">
                <a:latin typeface="Arial" charset="0"/>
                <a:cs typeface="Arial" charset="0"/>
              </a:rPr>
              <a:t>A futamidő alatt hozzá fog jutni 30% (4,5 millió forint állami támogatáshoz)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dirty="0">
                <a:latin typeface="Arial" charset="0"/>
                <a:cs typeface="Arial" charset="0"/>
              </a:rPr>
              <a:t>A futamidő alatt új építésű ingatlan vásárlására fordíthat 19,5 millió forint Támogatott szerződéses értéket</a:t>
            </a:r>
            <a:endParaRPr lang="hu-HU" sz="2800" dirty="0"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609972"/>
            <a:ext cx="9144000" cy="1248033"/>
          </a:xfrm>
          <a:prstGeom prst="rect">
            <a:avLst/>
          </a:prstGeom>
          <a:solidFill>
            <a:srgbClr val="0047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790" y="5979983"/>
            <a:ext cx="1114425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471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8050"/>
            <a:ext cx="7886700" cy="630195"/>
          </a:xfrm>
        </p:spPr>
        <p:txBody>
          <a:bodyPr>
            <a:noAutofit/>
          </a:bodyPr>
          <a:lstStyle/>
          <a:p>
            <a:pPr algn="ctr"/>
            <a:r>
              <a:rPr lang="hu-HU" sz="4000" b="1" dirty="0"/>
              <a:t>Élethelyzet – nincs jelentős önerő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243"/>
            <a:ext cx="7886700" cy="389855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u-HU" sz="2800" dirty="0">
                <a:latin typeface="Arial" charset="0"/>
                <a:cs typeface="Arial" charset="0"/>
              </a:rPr>
              <a:t>Nem képződött önerő, az ügyfélnek nincs esélye, hogy belátható időn belül ingatlant vásároljon. </a:t>
            </a:r>
          </a:p>
          <a:p>
            <a:pPr marL="0" indent="0">
              <a:lnSpc>
                <a:spcPct val="100000"/>
              </a:lnSpc>
              <a:buNone/>
            </a:pPr>
            <a:endParaRPr lang="hu-HU" sz="2800" dirty="0"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609972"/>
            <a:ext cx="9144000" cy="1248033"/>
          </a:xfrm>
          <a:prstGeom prst="rect">
            <a:avLst/>
          </a:prstGeom>
          <a:solidFill>
            <a:srgbClr val="0047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790" y="5979983"/>
            <a:ext cx="1114425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3326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8050"/>
            <a:ext cx="7886700" cy="630195"/>
          </a:xfrm>
        </p:spPr>
        <p:txBody>
          <a:bodyPr>
            <a:noAutofit/>
          </a:bodyPr>
          <a:lstStyle/>
          <a:p>
            <a:pPr algn="ctr"/>
            <a:r>
              <a:rPr lang="hu-HU" sz="4000" b="1" dirty="0"/>
              <a:t>Élethelyzet – CSOK + NOK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243"/>
            <a:ext cx="7886700" cy="389855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800" dirty="0">
                <a:latin typeface="Arial" charset="0"/>
                <a:cs typeface="Arial" charset="0"/>
              </a:rPr>
              <a:t>A CSOK 10+10 nem elég egy megfelelő méretű családi ingatlan megvásárlására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dirty="0">
                <a:latin typeface="Arial" charset="0"/>
                <a:cs typeface="Arial" charset="0"/>
              </a:rPr>
              <a:t>3 gyermeket vállalva sokkal nagyobb értékű ingatlant kellene vásárolni</a:t>
            </a:r>
            <a:endParaRPr lang="hu-HU" sz="2800" dirty="0"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609972"/>
            <a:ext cx="9144000" cy="1248033"/>
          </a:xfrm>
          <a:prstGeom prst="rect">
            <a:avLst/>
          </a:prstGeom>
          <a:solidFill>
            <a:srgbClr val="0047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790" y="5979983"/>
            <a:ext cx="1114425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0000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8050"/>
            <a:ext cx="7886700" cy="630195"/>
          </a:xfrm>
        </p:spPr>
        <p:txBody>
          <a:bodyPr>
            <a:noAutofit/>
          </a:bodyPr>
          <a:lstStyle/>
          <a:p>
            <a:pPr algn="ctr"/>
            <a:r>
              <a:rPr lang="hu-HU" sz="4000" b="1" dirty="0"/>
              <a:t>Eladási beszélgetés kérdései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243"/>
            <a:ext cx="7886700" cy="389855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800" dirty="0">
                <a:latin typeface="Arial" charset="0"/>
                <a:cs typeface="Arial" charset="0"/>
              </a:rPr>
              <a:t>Miért akarja 20 millióból megoldani a családja lakhatását?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dirty="0">
                <a:latin typeface="Arial" charset="0"/>
                <a:cs typeface="Arial" charset="0"/>
              </a:rPr>
              <a:t>Miért nem vesz 39,5 millió forintért ingaltant? 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800" dirty="0">
                <a:latin typeface="Arial" charset="0"/>
                <a:cs typeface="Arial" charset="0"/>
              </a:rPr>
              <a:t>Miért nem vesz igénybe a 10 millió CSOK állami támogatás mellé további 4,5 millió forint állami támogatást? 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dirty="0">
                <a:latin typeface="Arial" charset="0"/>
                <a:cs typeface="Arial" charset="0"/>
              </a:rPr>
              <a:t>Havi 148.333 Ft-ért el tud képzelni egy 39,5 millió forint értékű családi ingatlant? </a:t>
            </a:r>
            <a:endParaRPr lang="hu-HU" sz="2800" dirty="0"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609972"/>
            <a:ext cx="9144000" cy="1248033"/>
          </a:xfrm>
          <a:prstGeom prst="rect">
            <a:avLst/>
          </a:prstGeom>
          <a:solidFill>
            <a:srgbClr val="0047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790" y="5979983"/>
            <a:ext cx="1114425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9799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8050"/>
            <a:ext cx="7886700" cy="630195"/>
          </a:xfrm>
        </p:spPr>
        <p:txBody>
          <a:bodyPr>
            <a:noAutofit/>
          </a:bodyPr>
          <a:lstStyle/>
          <a:p>
            <a:pPr algn="ctr"/>
            <a:r>
              <a:rPr lang="hu-HU" sz="4000" b="1" dirty="0"/>
              <a:t>A megoldás </a:t>
            </a:r>
            <a:endParaRPr lang="en-US" sz="4000" b="1" dirty="0"/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F487C02F-09B6-4B43-8E1D-8131B62181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28650" y="1112831"/>
            <a:ext cx="8220287" cy="45767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609972"/>
            <a:ext cx="9144000" cy="1248033"/>
          </a:xfrm>
          <a:prstGeom prst="rect">
            <a:avLst/>
          </a:prstGeom>
          <a:solidFill>
            <a:srgbClr val="0047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790" y="5979983"/>
            <a:ext cx="1114425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8240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8050"/>
            <a:ext cx="7886700" cy="630195"/>
          </a:xfrm>
        </p:spPr>
        <p:txBody>
          <a:bodyPr>
            <a:noAutofit/>
          </a:bodyPr>
          <a:lstStyle/>
          <a:p>
            <a:pPr algn="ctr"/>
            <a:r>
              <a:rPr lang="hu-HU" sz="4000" b="1" dirty="0"/>
              <a:t>A CNOK üzleti ajánlata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243"/>
            <a:ext cx="7886700" cy="3898558"/>
          </a:xfrm>
        </p:spPr>
        <p:txBody>
          <a:bodyPr>
            <a:normAutofit fontScale="92500"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800" dirty="0">
                <a:latin typeface="Arial" charset="0"/>
                <a:cs typeface="Arial" charset="0"/>
              </a:rPr>
              <a:t>Indítson 180 hónapos 19,5 millió forintos CNOK terméket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dirty="0">
                <a:latin typeface="Arial" charset="0"/>
                <a:cs typeface="Arial" charset="0"/>
              </a:rPr>
              <a:t>A havi részlet 101.333 Ft és nem kell jelentős összegű önerőt befizetnie induláskor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800" dirty="0">
                <a:latin typeface="Arial" charset="0"/>
                <a:cs typeface="Arial" charset="0"/>
              </a:rPr>
              <a:t>Ingaltant a futamidő alatt, a vásárlási jogosultság megszerzésekor fog tudni vásárolni 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dirty="0">
                <a:latin typeface="Arial" charset="0"/>
                <a:cs typeface="Arial" charset="0"/>
              </a:rPr>
              <a:t>A 39,5 milliós ingatlanért havi 148.333 Ft-ot kell fizetnie (CNOK + kedvezményes hitel)</a:t>
            </a:r>
            <a:endParaRPr lang="hu-HU" sz="2800" dirty="0"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609972"/>
            <a:ext cx="9144000" cy="1248033"/>
          </a:xfrm>
          <a:prstGeom prst="rect">
            <a:avLst/>
          </a:prstGeom>
          <a:solidFill>
            <a:srgbClr val="0047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790" y="5979983"/>
            <a:ext cx="1114425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1088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8050"/>
            <a:ext cx="7886700" cy="630195"/>
          </a:xfrm>
        </p:spPr>
        <p:txBody>
          <a:bodyPr>
            <a:noAutofit/>
          </a:bodyPr>
          <a:lstStyle/>
          <a:p>
            <a:pPr algn="ctr"/>
            <a:r>
              <a:rPr lang="hu-HU" sz="4000" b="1" dirty="0"/>
              <a:t>Élethelyzet – 6-7 éve vett ingatlant</a:t>
            </a:r>
            <a:endParaRPr lang="en-US" sz="4000" b="1" dirty="0"/>
          </a:p>
        </p:txBody>
      </p:sp>
      <p:sp>
        <p:nvSpPr>
          <p:cNvPr id="6" name="Rectangle 5"/>
          <p:cNvSpPr/>
          <p:nvPr/>
        </p:nvSpPr>
        <p:spPr>
          <a:xfrm>
            <a:off x="0" y="5609972"/>
            <a:ext cx="9144000" cy="1248033"/>
          </a:xfrm>
          <a:prstGeom prst="rect">
            <a:avLst/>
          </a:prstGeom>
          <a:solidFill>
            <a:srgbClr val="0047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790" y="5979983"/>
            <a:ext cx="1114425" cy="508000"/>
          </a:xfrm>
          <a:prstGeom prst="rect">
            <a:avLst/>
          </a:prstGeom>
        </p:spPr>
      </p:pic>
      <p:sp>
        <p:nvSpPr>
          <p:cNvPr id="5" name="Tartalom helye 4">
            <a:extLst>
              <a:ext uri="{FF2B5EF4-FFF2-40B4-BE49-F238E27FC236}">
                <a16:creationId xmlns:a16="http://schemas.microsoft.com/office/drawing/2014/main" id="{84E77D18-14AB-45A8-B8E3-144FE416B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8623"/>
            <a:ext cx="7886700" cy="435133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hu-HU" sz="2600" dirty="0">
                <a:latin typeface="Arial" charset="0"/>
                <a:cs typeface="Arial" charset="0"/>
              </a:rPr>
              <a:t>Az ingatlan folyamatosan használódik</a:t>
            </a:r>
          </a:p>
          <a:p>
            <a:pPr marL="0" indent="0">
              <a:lnSpc>
                <a:spcPct val="100000"/>
              </a:lnSpc>
              <a:buNone/>
            </a:pPr>
            <a:endParaRPr lang="hu-HU" sz="2600" dirty="0">
              <a:latin typeface="Arial" charset="0"/>
              <a:cs typeface="Arial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hu-HU" sz="2600" dirty="0">
                <a:latin typeface="Arial" charset="0"/>
                <a:cs typeface="Arial" charset="0"/>
              </a:rPr>
              <a:t>Pár év múlva szükség lehet rá, hogy az ügyfél egy újabb, nagyobb, szebb ingatanba költözzön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832205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8050"/>
            <a:ext cx="7886700" cy="630195"/>
          </a:xfrm>
        </p:spPr>
        <p:txBody>
          <a:bodyPr>
            <a:noAutofit/>
          </a:bodyPr>
          <a:lstStyle/>
          <a:p>
            <a:pPr algn="ctr"/>
            <a:r>
              <a:rPr lang="hu-HU" sz="4000" b="1" dirty="0"/>
              <a:t>Eladási beszélgetés kérdései </a:t>
            </a:r>
            <a:endParaRPr lang="en-US" sz="4000" b="1" dirty="0"/>
          </a:p>
        </p:txBody>
      </p:sp>
      <p:sp>
        <p:nvSpPr>
          <p:cNvPr id="6" name="Rectangle 5"/>
          <p:cNvSpPr/>
          <p:nvPr/>
        </p:nvSpPr>
        <p:spPr>
          <a:xfrm>
            <a:off x="0" y="5609972"/>
            <a:ext cx="9144000" cy="1248033"/>
          </a:xfrm>
          <a:prstGeom prst="rect">
            <a:avLst/>
          </a:prstGeom>
          <a:solidFill>
            <a:srgbClr val="0047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790" y="5979983"/>
            <a:ext cx="1114425" cy="508000"/>
          </a:xfrm>
          <a:prstGeom prst="rect">
            <a:avLst/>
          </a:prstGeom>
        </p:spPr>
      </p:pic>
      <p:sp>
        <p:nvSpPr>
          <p:cNvPr id="8" name="Tartalom helye 4">
            <a:extLst>
              <a:ext uri="{FF2B5EF4-FFF2-40B4-BE49-F238E27FC236}">
                <a16:creationId xmlns:a16="http://schemas.microsoft.com/office/drawing/2014/main" id="{B8BCA3CA-C53A-4D66-8652-49FB91862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778" y="1258623"/>
            <a:ext cx="8289572" cy="4351338"/>
          </a:xfrm>
        </p:spPr>
        <p:txBody>
          <a:bodyPr/>
          <a:lstStyle/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600" dirty="0">
                <a:latin typeface="Arial" charset="0"/>
                <a:cs typeface="Arial" charset="0"/>
              </a:rPr>
              <a:t>Ha kapna most 19,5 millió forintot új építésű ingatlan vásárlásra, akkor lecserélné amiben most él, vagy venne egy másik ingatlant? 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endParaRPr lang="hu-HU" sz="2600" dirty="0">
              <a:latin typeface="Arial" charset="0"/>
              <a:cs typeface="Arial" charset="0"/>
            </a:endParaRP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600" dirty="0">
                <a:latin typeface="Arial" charset="0"/>
                <a:cs typeface="Arial" charset="0"/>
              </a:rPr>
              <a:t>Ha lenne rá lehetősége, hogy 4,5 millió forint állami támogatást használhasson fel a cseréhez/vásárláshoz, akkor élne vele? 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endParaRPr lang="hu-HU" sz="2600" dirty="0">
              <a:latin typeface="Arial" charset="0"/>
              <a:cs typeface="Arial" charset="0"/>
            </a:endParaRP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endParaRPr lang="hu-HU" sz="2200" dirty="0">
              <a:latin typeface="Arial" charset="0"/>
              <a:cs typeface="Arial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351033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8050"/>
            <a:ext cx="7886700" cy="630195"/>
          </a:xfrm>
        </p:spPr>
        <p:txBody>
          <a:bodyPr>
            <a:noAutofit/>
          </a:bodyPr>
          <a:lstStyle/>
          <a:p>
            <a:pPr algn="ctr"/>
            <a:r>
              <a:rPr lang="hu-HU" sz="4000" b="1" dirty="0"/>
              <a:t>A megoldás </a:t>
            </a:r>
            <a:endParaRPr lang="en-US" sz="4000" b="1" dirty="0"/>
          </a:p>
        </p:txBody>
      </p:sp>
      <p:sp>
        <p:nvSpPr>
          <p:cNvPr id="6" name="Rectangle 5"/>
          <p:cNvSpPr/>
          <p:nvPr/>
        </p:nvSpPr>
        <p:spPr>
          <a:xfrm>
            <a:off x="0" y="5609972"/>
            <a:ext cx="9144000" cy="1248033"/>
          </a:xfrm>
          <a:prstGeom prst="rect">
            <a:avLst/>
          </a:prstGeom>
          <a:solidFill>
            <a:srgbClr val="0047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790" y="5979983"/>
            <a:ext cx="1114425" cy="508000"/>
          </a:xfrm>
          <a:prstGeom prst="rect">
            <a:avLst/>
          </a:prstGeom>
        </p:spPr>
      </p:pic>
      <p:sp>
        <p:nvSpPr>
          <p:cNvPr id="8" name="Tartalom helye 4">
            <a:extLst>
              <a:ext uri="{FF2B5EF4-FFF2-40B4-BE49-F238E27FC236}">
                <a16:creationId xmlns:a16="http://schemas.microsoft.com/office/drawing/2014/main" id="{6BF12BA4-FD8E-4A76-84CB-520A748E0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8623"/>
            <a:ext cx="7886700" cy="4351338"/>
          </a:xfrm>
        </p:spPr>
        <p:txBody>
          <a:bodyPr/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600" dirty="0">
                <a:latin typeface="Arial" charset="0"/>
                <a:cs typeface="Arial" charset="0"/>
              </a:rPr>
              <a:t>A CNOK termék egy előtakarékossági formakét is felfogható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600" dirty="0">
                <a:latin typeface="Arial" charset="0"/>
                <a:cs typeface="Arial" charset="0"/>
              </a:rPr>
              <a:t>Csak havi részletbefizetéssel elkezdheti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600" dirty="0">
                <a:latin typeface="Arial" charset="0"/>
                <a:cs typeface="Arial" charset="0"/>
              </a:rPr>
              <a:t>A futamidő alatt fog vásárlási jogosultsághoz jutni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600" dirty="0">
                <a:latin typeface="Arial" charset="0"/>
                <a:cs typeface="Arial" charset="0"/>
              </a:rPr>
              <a:t>Több millió forintot (7-13 millió) megtakaríthat egy átlagos hitelfelvétel költségeihez képest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221917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8050"/>
            <a:ext cx="7886700" cy="630195"/>
          </a:xfrm>
        </p:spPr>
        <p:txBody>
          <a:bodyPr>
            <a:noAutofit/>
          </a:bodyPr>
          <a:lstStyle/>
          <a:p>
            <a:pPr algn="ctr"/>
            <a:r>
              <a:rPr lang="hu-HU" sz="4000" b="1" dirty="0"/>
              <a:t>A CNOK üzleti ajánlata</a:t>
            </a:r>
            <a:endParaRPr lang="en-US" sz="4000" b="1" dirty="0"/>
          </a:p>
        </p:txBody>
      </p:sp>
      <p:sp>
        <p:nvSpPr>
          <p:cNvPr id="6" name="Rectangle 5"/>
          <p:cNvSpPr/>
          <p:nvPr/>
        </p:nvSpPr>
        <p:spPr>
          <a:xfrm>
            <a:off x="0" y="5609972"/>
            <a:ext cx="9144000" cy="1248033"/>
          </a:xfrm>
          <a:prstGeom prst="rect">
            <a:avLst/>
          </a:prstGeom>
          <a:solidFill>
            <a:srgbClr val="0047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790" y="5979983"/>
            <a:ext cx="1114425" cy="508000"/>
          </a:xfrm>
          <a:prstGeom prst="rect">
            <a:avLst/>
          </a:prstGeom>
        </p:spPr>
      </p:pic>
      <p:sp>
        <p:nvSpPr>
          <p:cNvPr id="8" name="Tartalom helye 4">
            <a:extLst>
              <a:ext uri="{FF2B5EF4-FFF2-40B4-BE49-F238E27FC236}">
                <a16:creationId xmlns:a16="http://schemas.microsoft.com/office/drawing/2014/main" id="{D1F126A2-A328-4B44-BC2C-6E280A13B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8623"/>
            <a:ext cx="7886700" cy="4351338"/>
          </a:xfrm>
        </p:spPr>
        <p:txBody>
          <a:bodyPr/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600" dirty="0">
                <a:latin typeface="Arial" charset="0"/>
                <a:cs typeface="Arial" charset="0"/>
              </a:rPr>
              <a:t>Indítson CNOK 180 hónapos 19,5 millió forintos szerződést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600" dirty="0">
                <a:latin typeface="Arial" charset="0"/>
                <a:cs typeface="Arial" charset="0"/>
              </a:rPr>
              <a:t>A havi részlet 101.333 Ft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600" dirty="0">
                <a:latin typeface="Arial" charset="0"/>
                <a:cs typeface="Arial" charset="0"/>
              </a:rPr>
              <a:t>A futamidő 180 hónap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600" dirty="0">
                <a:latin typeface="Arial" charset="0"/>
                <a:cs typeface="Arial" charset="0"/>
              </a:rPr>
              <a:t>Elég akkor döntenie hogy másik ingatlant vásárol vagy a meglévőt lecseréli amikor vásárlási jogosultsághoz jut.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051133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8050"/>
            <a:ext cx="7886700" cy="630195"/>
          </a:xfrm>
        </p:spPr>
        <p:txBody>
          <a:bodyPr>
            <a:noAutofit/>
          </a:bodyPr>
          <a:lstStyle/>
          <a:p>
            <a:pPr algn="ctr"/>
            <a:r>
              <a:rPr lang="hu-HU" sz="4000" b="1" dirty="0"/>
              <a:t>Élethelyzet – Külföldön dolgozik</a:t>
            </a:r>
            <a:endParaRPr lang="en-US" sz="4000" b="1" dirty="0"/>
          </a:p>
        </p:txBody>
      </p:sp>
      <p:sp>
        <p:nvSpPr>
          <p:cNvPr id="6" name="Rectangle 5"/>
          <p:cNvSpPr/>
          <p:nvPr/>
        </p:nvSpPr>
        <p:spPr>
          <a:xfrm>
            <a:off x="0" y="5609972"/>
            <a:ext cx="9144000" cy="1248033"/>
          </a:xfrm>
          <a:prstGeom prst="rect">
            <a:avLst/>
          </a:prstGeom>
          <a:solidFill>
            <a:srgbClr val="0047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790" y="5979983"/>
            <a:ext cx="1114425" cy="508000"/>
          </a:xfrm>
          <a:prstGeom prst="rect">
            <a:avLst/>
          </a:prstGeom>
        </p:spPr>
      </p:pic>
      <p:sp>
        <p:nvSpPr>
          <p:cNvPr id="8" name="Tartalom helye 4">
            <a:extLst>
              <a:ext uri="{FF2B5EF4-FFF2-40B4-BE49-F238E27FC236}">
                <a16:creationId xmlns:a16="http://schemas.microsoft.com/office/drawing/2014/main" id="{9AB46FDF-622F-4F7F-8AD8-97F1A70AE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8623"/>
            <a:ext cx="7886700" cy="435133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hu-HU" sz="2600" dirty="0">
                <a:latin typeface="Arial" charset="0"/>
                <a:cs typeface="Arial" charset="0"/>
              </a:rPr>
              <a:t>Az ügyfélnek nincs itthon tehermentes ingatlana, amibe haza tud jönni</a:t>
            </a:r>
          </a:p>
          <a:p>
            <a:pPr marL="0" indent="0">
              <a:lnSpc>
                <a:spcPct val="100000"/>
              </a:lnSpc>
              <a:buNone/>
            </a:pPr>
            <a:endParaRPr lang="hu-HU" sz="2600" dirty="0">
              <a:latin typeface="Arial" charset="0"/>
              <a:cs typeface="Arial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hu-HU" sz="2600" dirty="0">
                <a:latin typeface="Arial" charset="0"/>
                <a:cs typeface="Arial" charset="0"/>
              </a:rPr>
              <a:t>Hazajönne, de amennyit itthon tud keresni, az nem elég hiteltörlesztésre és a havi költségekre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673213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8050"/>
            <a:ext cx="7886700" cy="630195"/>
          </a:xfrm>
        </p:spPr>
        <p:txBody>
          <a:bodyPr>
            <a:noAutofit/>
          </a:bodyPr>
          <a:lstStyle/>
          <a:p>
            <a:pPr algn="ctr"/>
            <a:r>
              <a:rPr lang="hu-HU" sz="4000" b="1" dirty="0"/>
              <a:t>Eladási beszélgetés kérdései </a:t>
            </a:r>
            <a:endParaRPr lang="en-US" sz="4000" b="1" dirty="0"/>
          </a:p>
        </p:txBody>
      </p:sp>
      <p:sp>
        <p:nvSpPr>
          <p:cNvPr id="6" name="Rectangle 5"/>
          <p:cNvSpPr/>
          <p:nvPr/>
        </p:nvSpPr>
        <p:spPr>
          <a:xfrm>
            <a:off x="0" y="5609972"/>
            <a:ext cx="9144000" cy="1248033"/>
          </a:xfrm>
          <a:prstGeom prst="rect">
            <a:avLst/>
          </a:prstGeom>
          <a:solidFill>
            <a:srgbClr val="0047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790" y="5979983"/>
            <a:ext cx="1114425" cy="508000"/>
          </a:xfrm>
          <a:prstGeom prst="rect">
            <a:avLst/>
          </a:prstGeom>
        </p:spPr>
      </p:pic>
      <p:sp>
        <p:nvSpPr>
          <p:cNvPr id="8" name="Tartalom helye 4">
            <a:extLst>
              <a:ext uri="{FF2B5EF4-FFF2-40B4-BE49-F238E27FC236}">
                <a16:creationId xmlns:a16="http://schemas.microsoft.com/office/drawing/2014/main" id="{ADFF8E28-24BF-43E4-A124-5398ECCD7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8623"/>
            <a:ext cx="7886700" cy="4351338"/>
          </a:xfrm>
        </p:spPr>
        <p:txBody>
          <a:bodyPr/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600" dirty="0">
                <a:latin typeface="Arial" charset="0"/>
                <a:cs typeface="Arial" charset="0"/>
              </a:rPr>
              <a:t>Ha lenne idehaza egy ingatlana, hazaköltözne vagy kiadná? 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hu-HU" sz="2600" dirty="0">
              <a:latin typeface="Arial" charset="0"/>
              <a:cs typeface="Arial" charset="0"/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600" dirty="0">
                <a:latin typeface="Arial" charset="0"/>
                <a:cs typeface="Arial" charset="0"/>
              </a:rPr>
              <a:t>Miért nem használja ki a lehetőséget, hogy havi részletfizetés mellett, állami támogatással új építésű ingatlanhoz jusson?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2016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8050"/>
            <a:ext cx="7886700" cy="630195"/>
          </a:xfrm>
        </p:spPr>
        <p:txBody>
          <a:bodyPr>
            <a:noAutofit/>
          </a:bodyPr>
          <a:lstStyle/>
          <a:p>
            <a:pPr algn="ctr"/>
            <a:r>
              <a:rPr lang="hu-HU" sz="4000" b="1" dirty="0"/>
              <a:t>Az eladási beszélgetés kérdései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243"/>
            <a:ext cx="7886700" cy="389855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dirty="0">
                <a:latin typeface="Arial" charset="0"/>
                <a:cs typeface="Arial" charset="0"/>
              </a:rPr>
              <a:t>Egy saját otthonban el tudja képzelni az életét? 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800" dirty="0">
                <a:latin typeface="Arial" charset="0"/>
                <a:cs typeface="Arial" charset="0"/>
              </a:rPr>
              <a:t>Ha nem lenne „muszáj” akkor is félretenne, hogy legyen </a:t>
            </a:r>
            <a:r>
              <a:rPr lang="hu-HU" sz="2800" dirty="0" err="1">
                <a:latin typeface="Arial" charset="0"/>
                <a:cs typeface="Arial" charset="0"/>
              </a:rPr>
              <a:t>önereje</a:t>
            </a:r>
            <a:r>
              <a:rPr lang="hu-HU" sz="2800" dirty="0">
                <a:latin typeface="Arial" charset="0"/>
                <a:cs typeface="Arial" charset="0"/>
              </a:rPr>
              <a:t> belekezdeni valamibe?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dirty="0">
                <a:latin typeface="Arial" charset="0"/>
                <a:cs typeface="Arial" charset="0"/>
              </a:rPr>
              <a:t>Akkor eddig miért nem tett félre, miért nincs megtakarítása?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dirty="0">
                <a:latin typeface="Arial" charset="0"/>
                <a:cs typeface="Arial" charset="0"/>
              </a:rPr>
              <a:t>Ugye tudja, hogy minél tovább vár, annál később lesz esélye egy saját otthonra? </a:t>
            </a:r>
            <a:endParaRPr lang="hu-HU" sz="2800" dirty="0"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609972"/>
            <a:ext cx="9144000" cy="1248033"/>
          </a:xfrm>
          <a:prstGeom prst="rect">
            <a:avLst/>
          </a:prstGeom>
          <a:solidFill>
            <a:srgbClr val="0047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790" y="5979983"/>
            <a:ext cx="1114425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4191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8050"/>
            <a:ext cx="7886700" cy="630195"/>
          </a:xfrm>
        </p:spPr>
        <p:txBody>
          <a:bodyPr>
            <a:noAutofit/>
          </a:bodyPr>
          <a:lstStyle/>
          <a:p>
            <a:pPr algn="ctr"/>
            <a:r>
              <a:rPr lang="hu-HU" sz="4000" b="1" dirty="0"/>
              <a:t>A megoldás </a:t>
            </a:r>
            <a:endParaRPr lang="en-US" sz="4000" b="1" dirty="0"/>
          </a:p>
        </p:txBody>
      </p:sp>
      <p:sp>
        <p:nvSpPr>
          <p:cNvPr id="6" name="Rectangle 5"/>
          <p:cNvSpPr/>
          <p:nvPr/>
        </p:nvSpPr>
        <p:spPr>
          <a:xfrm>
            <a:off x="0" y="5609972"/>
            <a:ext cx="9144000" cy="1248033"/>
          </a:xfrm>
          <a:prstGeom prst="rect">
            <a:avLst/>
          </a:prstGeom>
          <a:solidFill>
            <a:srgbClr val="0047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790" y="5979983"/>
            <a:ext cx="1114425" cy="508000"/>
          </a:xfrm>
          <a:prstGeom prst="rect">
            <a:avLst/>
          </a:prstGeom>
        </p:spPr>
      </p:pic>
      <p:sp>
        <p:nvSpPr>
          <p:cNvPr id="5" name="Tartalom helye 4">
            <a:extLst>
              <a:ext uri="{FF2B5EF4-FFF2-40B4-BE49-F238E27FC236}">
                <a16:creationId xmlns:a16="http://schemas.microsoft.com/office/drawing/2014/main" id="{84E77D18-14AB-45A8-B8E3-144FE416B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626" y="1258623"/>
            <a:ext cx="8460149" cy="4351338"/>
          </a:xfrm>
        </p:spPr>
        <p:txBody>
          <a:bodyPr/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600" dirty="0">
                <a:latin typeface="Arial" charset="0"/>
                <a:cs typeface="Arial" charset="0"/>
              </a:rPr>
              <a:t>Havi megtakarítással elkezdhető, államilag támogatott 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600" dirty="0">
                <a:latin typeface="Arial" charset="0"/>
                <a:cs typeface="Arial" charset="0"/>
              </a:rPr>
              <a:t>Eladósodás és hitelfelvétel nélkül juthat minden ügyfél ingatlanhoz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600" dirty="0">
                <a:latin typeface="Arial" charset="0"/>
                <a:cs typeface="Arial" charset="0"/>
              </a:rPr>
              <a:t>Garantáltan a futamidőnek megfelelő darabszámú havi részletet kell befizetni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600" dirty="0">
                <a:latin typeface="Arial" charset="0"/>
                <a:cs typeface="Arial" charset="0"/>
              </a:rPr>
              <a:t>A futamidő alatt új építésű inglatant lehet vásárolni a támogatott szerződéses érték felhasználásával</a:t>
            </a:r>
          </a:p>
        </p:txBody>
      </p:sp>
    </p:spTree>
    <p:extLst>
      <p:ext uri="{BB962C8B-B14F-4D97-AF65-F5344CB8AC3E}">
        <p14:creationId xmlns:p14="http://schemas.microsoft.com/office/powerpoint/2010/main" val="29939883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8050"/>
            <a:ext cx="7886700" cy="630195"/>
          </a:xfrm>
        </p:spPr>
        <p:txBody>
          <a:bodyPr>
            <a:noAutofit/>
          </a:bodyPr>
          <a:lstStyle/>
          <a:p>
            <a:pPr algn="ctr"/>
            <a:r>
              <a:rPr lang="hu-HU" sz="4000" b="1" dirty="0"/>
              <a:t>A CNOK üzleti ajánlata</a:t>
            </a:r>
            <a:endParaRPr lang="en-US" sz="4000" b="1" dirty="0"/>
          </a:p>
        </p:txBody>
      </p:sp>
      <p:sp>
        <p:nvSpPr>
          <p:cNvPr id="6" name="Rectangle 5"/>
          <p:cNvSpPr/>
          <p:nvPr/>
        </p:nvSpPr>
        <p:spPr>
          <a:xfrm>
            <a:off x="0" y="5609972"/>
            <a:ext cx="9144000" cy="1248033"/>
          </a:xfrm>
          <a:prstGeom prst="rect">
            <a:avLst/>
          </a:prstGeom>
          <a:solidFill>
            <a:srgbClr val="0047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790" y="5979983"/>
            <a:ext cx="1114425" cy="508000"/>
          </a:xfrm>
          <a:prstGeom prst="rect">
            <a:avLst/>
          </a:prstGeom>
        </p:spPr>
      </p:pic>
      <p:sp>
        <p:nvSpPr>
          <p:cNvPr id="8" name="Tartalom helye 4">
            <a:extLst>
              <a:ext uri="{FF2B5EF4-FFF2-40B4-BE49-F238E27FC236}">
                <a16:creationId xmlns:a16="http://schemas.microsoft.com/office/drawing/2014/main" id="{D1F126A2-A328-4B44-BC2C-6E280A13B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8623"/>
            <a:ext cx="7886700" cy="4351338"/>
          </a:xfrm>
        </p:spPr>
        <p:txBody>
          <a:bodyPr/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600" dirty="0">
                <a:latin typeface="Arial" charset="0"/>
                <a:cs typeface="Arial" charset="0"/>
              </a:rPr>
              <a:t>Indítson CNOK 180 hónapos 19,5 millió forintos szerződést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600" dirty="0">
                <a:latin typeface="Arial" charset="0"/>
                <a:cs typeface="Arial" charset="0"/>
              </a:rPr>
              <a:t>A havi részlet 101.333 Ft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600" dirty="0">
                <a:latin typeface="Arial" charset="0"/>
                <a:cs typeface="Arial" charset="0"/>
              </a:rPr>
              <a:t>A futamidő 180 hónap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600" dirty="0">
                <a:latin typeface="Arial" charset="0"/>
                <a:cs typeface="Arial" charset="0"/>
              </a:rPr>
              <a:t>A vásárláshoz kap 4,5 millió forint állami támogatást 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600" dirty="0">
                <a:latin typeface="Arial" charset="0"/>
                <a:cs typeface="Arial" charset="0"/>
              </a:rPr>
              <a:t>Nem kötelező az ingatlanban élnie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884903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243"/>
            <a:ext cx="7886700" cy="389855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hu-HU" sz="2800" dirty="0">
              <a:latin typeface="Arial" charset="0"/>
              <a:cs typeface="Arial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hu-HU" dirty="0">
              <a:latin typeface="Arial" charset="0"/>
              <a:cs typeface="Arial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hu-HU" sz="3600" dirty="0">
                <a:latin typeface="Arial" charset="0"/>
                <a:cs typeface="Arial" charset="0"/>
              </a:rPr>
              <a:t>Köszönöm a figyelmet! </a:t>
            </a:r>
          </a:p>
          <a:p>
            <a:pPr marL="0" indent="0">
              <a:lnSpc>
                <a:spcPct val="100000"/>
              </a:lnSpc>
              <a:buNone/>
            </a:pPr>
            <a:endParaRPr lang="hu-HU" sz="2800" dirty="0">
              <a:latin typeface="Arial" charset="0"/>
              <a:cs typeface="Arial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hu-HU" sz="2800" dirty="0"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609972"/>
            <a:ext cx="9144000" cy="1248033"/>
          </a:xfrm>
          <a:prstGeom prst="rect">
            <a:avLst/>
          </a:prstGeom>
          <a:solidFill>
            <a:srgbClr val="0047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790" y="5979983"/>
            <a:ext cx="1114425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730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8050"/>
            <a:ext cx="7886700" cy="630195"/>
          </a:xfrm>
        </p:spPr>
        <p:txBody>
          <a:bodyPr>
            <a:noAutofit/>
          </a:bodyPr>
          <a:lstStyle/>
          <a:p>
            <a:pPr algn="ctr"/>
            <a:r>
              <a:rPr lang="hu-HU" sz="4000" b="1" dirty="0"/>
              <a:t>A megoldás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43749"/>
            <a:ext cx="7886700" cy="425071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dirty="0">
                <a:latin typeface="Arial" charset="0"/>
                <a:cs typeface="Arial" charset="0"/>
              </a:rPr>
              <a:t>A CNOK termék jelentős önerő nélkül elkezdhető vagyonképző forma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800" dirty="0">
                <a:latin typeface="Arial" charset="0"/>
                <a:cs typeface="Arial" charset="0"/>
              </a:rPr>
              <a:t>Csak havi részlet befizetésekkel új építésű ingatlant vásárolhat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dirty="0">
                <a:latin typeface="Arial" charset="0"/>
                <a:cs typeface="Arial" charset="0"/>
              </a:rPr>
              <a:t>A szerződéses érték kiegészül 30%, maximum 4,5 millió forint állami támogatással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800" dirty="0">
                <a:latin typeface="Arial" charset="0"/>
                <a:cs typeface="Arial" charset="0"/>
              </a:rPr>
              <a:t>Az is lehet, hogy mire összegyűjtene egy ingatlan </a:t>
            </a:r>
            <a:r>
              <a:rPr lang="hu-HU" dirty="0">
                <a:latin typeface="Arial" charset="0"/>
                <a:cs typeface="Arial" charset="0"/>
              </a:rPr>
              <a:t>vásárlásához szükséges önerőt, már régen a CNOK termék segítségével megvásárolt ingatlanban él</a:t>
            </a:r>
            <a:endParaRPr lang="hu-HU" sz="2800" dirty="0"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609972"/>
            <a:ext cx="9144000" cy="1248033"/>
          </a:xfrm>
          <a:prstGeom prst="rect">
            <a:avLst/>
          </a:prstGeom>
          <a:solidFill>
            <a:srgbClr val="0047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790" y="5979983"/>
            <a:ext cx="1114425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015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8050"/>
            <a:ext cx="7886700" cy="630195"/>
          </a:xfrm>
        </p:spPr>
        <p:txBody>
          <a:bodyPr>
            <a:noAutofit/>
          </a:bodyPr>
          <a:lstStyle/>
          <a:p>
            <a:pPr algn="ctr"/>
            <a:r>
              <a:rPr lang="hu-HU" sz="4000" b="1" dirty="0"/>
              <a:t>A CNOK üzleti ajánlata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99626"/>
            <a:ext cx="7886700" cy="4410335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800" dirty="0">
                <a:latin typeface="Arial" charset="0"/>
                <a:cs typeface="Arial" charset="0"/>
              </a:rPr>
              <a:t>Indítson CNOK 180 hónapos 19,5 milliós szerződést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dirty="0">
                <a:latin typeface="Arial" charset="0"/>
                <a:cs typeface="Arial" charset="0"/>
              </a:rPr>
              <a:t>A havi részlet 101.333 Ft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800" dirty="0">
                <a:latin typeface="Arial" charset="0"/>
                <a:cs typeface="Arial" charset="0"/>
              </a:rPr>
              <a:t>Pon</a:t>
            </a:r>
            <a:r>
              <a:rPr lang="hu-HU" dirty="0">
                <a:latin typeface="Arial" charset="0"/>
                <a:cs typeface="Arial" charset="0"/>
              </a:rPr>
              <a:t>tosan 180 darab havi részletet kell befizetnie a futamidő alatt</a:t>
            </a:r>
            <a:endParaRPr lang="hu-HU" sz="2800" dirty="0">
              <a:latin typeface="Arial" charset="0"/>
              <a:cs typeface="Arial" charset="0"/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800" dirty="0">
                <a:latin typeface="Arial" charset="0"/>
                <a:cs typeface="Arial" charset="0"/>
              </a:rPr>
              <a:t>A 36.-dik havi részlet befizetésekor már esélye lesz rá, hogy azonnal vásárlási jogosultságot kapjon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dirty="0">
                <a:latin typeface="Arial" charset="0"/>
                <a:cs typeface="Arial" charset="0"/>
              </a:rPr>
              <a:t>A vásárláshoz kap 4,5 millió forint állami támogatást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800" dirty="0">
                <a:latin typeface="Arial" charset="0"/>
                <a:cs typeface="Arial" charset="0"/>
              </a:rPr>
              <a:t>A törlesztőrészlet fix, a futamidő alatt biztosan nem változik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609972"/>
            <a:ext cx="9144000" cy="1248033"/>
          </a:xfrm>
          <a:prstGeom prst="rect">
            <a:avLst/>
          </a:prstGeom>
          <a:solidFill>
            <a:srgbClr val="0047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790" y="5979983"/>
            <a:ext cx="1114425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519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8050"/>
            <a:ext cx="7886700" cy="630195"/>
          </a:xfrm>
        </p:spPr>
        <p:txBody>
          <a:bodyPr>
            <a:noAutofit/>
          </a:bodyPr>
          <a:lstStyle/>
          <a:p>
            <a:pPr algn="ctr"/>
            <a:r>
              <a:rPr lang="hu-HU" sz="4000" b="1" dirty="0"/>
              <a:t>Élethelyzet - Befektető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243"/>
            <a:ext cx="7886700" cy="389855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u-HU" dirty="0">
                <a:latin typeface="Arial" charset="0"/>
                <a:cs typeface="Arial" charset="0"/>
              </a:rPr>
              <a:t>Rendelkezésre áll 20-25-30 millió forint, amiből készpénzért ingatant tud vásárolni az ügyfél. </a:t>
            </a:r>
            <a:endParaRPr lang="hu-HU" sz="2800" dirty="0"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609972"/>
            <a:ext cx="9144000" cy="1248033"/>
          </a:xfrm>
          <a:prstGeom prst="rect">
            <a:avLst/>
          </a:prstGeom>
          <a:solidFill>
            <a:srgbClr val="0047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790" y="5979983"/>
            <a:ext cx="1114425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699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8050"/>
            <a:ext cx="7886700" cy="630195"/>
          </a:xfrm>
        </p:spPr>
        <p:txBody>
          <a:bodyPr>
            <a:noAutofit/>
          </a:bodyPr>
          <a:lstStyle/>
          <a:p>
            <a:pPr algn="ctr"/>
            <a:r>
              <a:rPr lang="hu-HU" sz="4000" b="1" dirty="0"/>
              <a:t>Az eladási beszélgetés kérdései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243"/>
            <a:ext cx="7886700" cy="389855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dirty="0">
                <a:latin typeface="Arial" charset="0"/>
                <a:cs typeface="Arial" charset="0"/>
              </a:rPr>
              <a:t>Miért nem vásárol ugyanannyi pénzből akár 2 db ingatlant? 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800" dirty="0">
                <a:latin typeface="Arial" charset="0"/>
                <a:cs typeface="Arial" charset="0"/>
              </a:rPr>
              <a:t>Miért nem képez ugyanannyi pénzből több vagyont? 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dirty="0">
                <a:latin typeface="Arial" charset="0"/>
                <a:cs typeface="Arial" charset="0"/>
              </a:rPr>
              <a:t>Miért nem képez ugyanannyi pénzből hamarabb vagyont? </a:t>
            </a:r>
            <a:endParaRPr lang="hu-HU" sz="2800" dirty="0"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609972"/>
            <a:ext cx="9144000" cy="1248033"/>
          </a:xfrm>
          <a:prstGeom prst="rect">
            <a:avLst/>
          </a:prstGeom>
          <a:solidFill>
            <a:srgbClr val="0047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790" y="5979983"/>
            <a:ext cx="1114425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381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8050"/>
            <a:ext cx="7886700" cy="630195"/>
          </a:xfrm>
        </p:spPr>
        <p:txBody>
          <a:bodyPr>
            <a:noAutofit/>
          </a:bodyPr>
          <a:lstStyle/>
          <a:p>
            <a:pPr algn="ctr"/>
            <a:r>
              <a:rPr lang="hu-HU" sz="4000" b="1" dirty="0"/>
              <a:t>A megoldás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08683"/>
            <a:ext cx="7886700" cy="430127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800" dirty="0">
                <a:latin typeface="Arial" charset="0"/>
                <a:cs typeface="Arial" charset="0"/>
              </a:rPr>
              <a:t>Indítson CNOK 180 hónapos 19,5 milliós szerződést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dirty="0">
                <a:latin typeface="Arial" charset="0"/>
                <a:cs typeface="Arial" charset="0"/>
              </a:rPr>
              <a:t>Fizessen be 36 db havi részletet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hu-HU" dirty="0">
                <a:latin typeface="Arial" charset="0"/>
                <a:cs typeface="Arial" charset="0"/>
              </a:rPr>
              <a:t>	36 havi befizetés 3,6 millió forint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sz="2800" dirty="0">
                <a:latin typeface="Arial" charset="0"/>
                <a:cs typeface="Arial" charset="0"/>
              </a:rPr>
              <a:t>Tegyen előtakarékossági licitet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hu-HU" dirty="0">
                <a:latin typeface="Arial" charset="0"/>
                <a:cs typeface="Arial" charset="0"/>
              </a:rPr>
              <a:t>	86 havi előtakarékossági licit 8,1 millió forint 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dirty="0">
                <a:latin typeface="Arial" charset="0"/>
                <a:cs typeface="Arial" charset="0"/>
              </a:rPr>
              <a:t>Jogosultságot szerzett 19,5 millió forint értékben ingatlanvásárlásra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hu-HU" dirty="0">
                <a:latin typeface="Arial" charset="0"/>
                <a:cs typeface="Arial" charset="0"/>
              </a:rPr>
              <a:t>	19,5 millióért vásárol, de eddig csak 3,6+8,1= 11,7 milliót 	fizetett ki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dirty="0">
                <a:latin typeface="Arial" charset="0"/>
                <a:cs typeface="Arial" charset="0"/>
              </a:rPr>
              <a:t>Vásárláskor a 19,5 millióból még maradt 7,8 millió forintja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u-HU" dirty="0">
                <a:latin typeface="Arial" charset="0"/>
                <a:cs typeface="Arial" charset="0"/>
              </a:rPr>
              <a:t>Fizesse a bérleti díjból a CNOK termék havi részletét </a:t>
            </a:r>
            <a:endParaRPr lang="hu-HU" sz="2800" dirty="0"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609972"/>
            <a:ext cx="9144000" cy="1248033"/>
          </a:xfrm>
          <a:prstGeom prst="rect">
            <a:avLst/>
          </a:prstGeom>
          <a:solidFill>
            <a:srgbClr val="0047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790" y="5979983"/>
            <a:ext cx="1114425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085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8050"/>
            <a:ext cx="7886700" cy="630195"/>
          </a:xfrm>
        </p:spPr>
        <p:txBody>
          <a:bodyPr>
            <a:noAutofit/>
          </a:bodyPr>
          <a:lstStyle/>
          <a:p>
            <a:pPr algn="ctr"/>
            <a:r>
              <a:rPr lang="hu-HU" sz="4000" b="1" dirty="0"/>
              <a:t>A CNOK termék üzleti ajánlata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29563"/>
            <a:ext cx="7886700" cy="389855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>
              <a:latin typeface="Arial" charset="0"/>
              <a:ea typeface="Arial" charset="0"/>
              <a:cs typeface="Arial" charset="0"/>
            </a:endParaRPr>
          </a:p>
          <a:p>
            <a:pPr marL="457200" indent="-457200"/>
            <a:endParaRPr lang="hu-HU" dirty="0">
              <a:latin typeface="Arial" charset="0"/>
              <a:ea typeface="Arial" charset="0"/>
              <a:cs typeface="Arial" charset="0"/>
            </a:endParaRPr>
          </a:p>
          <a:p>
            <a:pPr marL="457200" indent="-457200">
              <a:buNone/>
            </a:pPr>
            <a:endParaRPr lang="hu-HU" sz="4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0" y="6858005"/>
            <a:ext cx="9144000" cy="62912"/>
          </a:xfrm>
          <a:prstGeom prst="rect">
            <a:avLst/>
          </a:prstGeom>
          <a:solidFill>
            <a:srgbClr val="0047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790" y="5979983"/>
            <a:ext cx="1114425" cy="508000"/>
          </a:xfrm>
          <a:prstGeom prst="rect">
            <a:avLst/>
          </a:prstGeom>
        </p:spPr>
      </p:pic>
      <p:sp>
        <p:nvSpPr>
          <p:cNvPr id="9" name="Téglalap 8"/>
          <p:cNvSpPr/>
          <p:nvPr/>
        </p:nvSpPr>
        <p:spPr>
          <a:xfrm>
            <a:off x="4303553" y="2483825"/>
            <a:ext cx="98156" cy="1811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Téglalap 10"/>
          <p:cNvSpPr/>
          <p:nvPr/>
        </p:nvSpPr>
        <p:spPr>
          <a:xfrm rot="5400000">
            <a:off x="4303552" y="264937"/>
            <a:ext cx="142614" cy="4295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Szövegdoboz 11"/>
          <p:cNvSpPr txBox="1"/>
          <p:nvPr/>
        </p:nvSpPr>
        <p:spPr>
          <a:xfrm>
            <a:off x="3452069" y="1805553"/>
            <a:ext cx="1988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Vagyonmérleg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1891718" y="2560627"/>
            <a:ext cx="2483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19,5 millió Ft KP</a:t>
            </a:r>
          </a:p>
        </p:txBody>
      </p:sp>
      <p:sp>
        <p:nvSpPr>
          <p:cNvPr id="14" name="Szövegdoboz 13"/>
          <p:cNvSpPr txBox="1"/>
          <p:nvPr/>
        </p:nvSpPr>
        <p:spPr>
          <a:xfrm>
            <a:off x="4757956" y="2561105"/>
            <a:ext cx="2755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0 millió Ft Ingatlanvagyon</a:t>
            </a:r>
          </a:p>
        </p:txBody>
      </p:sp>
      <p:sp>
        <p:nvSpPr>
          <p:cNvPr id="15" name="Szövegdoboz 14"/>
          <p:cNvSpPr txBox="1"/>
          <p:nvPr/>
        </p:nvSpPr>
        <p:spPr>
          <a:xfrm>
            <a:off x="628650" y="1119569"/>
            <a:ext cx="802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Ingatlanvásárlás készpénzért; 19,5 millió forint értékben. </a:t>
            </a:r>
          </a:p>
        </p:txBody>
      </p:sp>
      <p:sp>
        <p:nvSpPr>
          <p:cNvPr id="18" name="Szövegdoboz 17"/>
          <p:cNvSpPr txBox="1"/>
          <p:nvPr/>
        </p:nvSpPr>
        <p:spPr>
          <a:xfrm>
            <a:off x="1918568" y="3159623"/>
            <a:ext cx="2483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Ingatlanvásárlás</a:t>
            </a:r>
          </a:p>
        </p:txBody>
      </p:sp>
      <p:sp>
        <p:nvSpPr>
          <p:cNvPr id="19" name="Szövegdoboz 18"/>
          <p:cNvSpPr txBox="1"/>
          <p:nvPr/>
        </p:nvSpPr>
        <p:spPr>
          <a:xfrm>
            <a:off x="1891717" y="3808459"/>
            <a:ext cx="2483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0 millió Ft KP</a:t>
            </a:r>
          </a:p>
        </p:txBody>
      </p:sp>
      <p:sp>
        <p:nvSpPr>
          <p:cNvPr id="20" name="Szövegdoboz 19"/>
          <p:cNvSpPr txBox="1"/>
          <p:nvPr/>
        </p:nvSpPr>
        <p:spPr>
          <a:xfrm>
            <a:off x="4688050" y="3779074"/>
            <a:ext cx="301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19,5 millió Ft Ingatlanvagyon</a:t>
            </a:r>
          </a:p>
        </p:txBody>
      </p:sp>
      <p:sp>
        <p:nvSpPr>
          <p:cNvPr id="21" name="Nyíl: lefelé mutató 20"/>
          <p:cNvSpPr/>
          <p:nvPr/>
        </p:nvSpPr>
        <p:spPr>
          <a:xfrm>
            <a:off x="5968069" y="4529614"/>
            <a:ext cx="453006" cy="6291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5746462" y="5216505"/>
            <a:ext cx="1098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Bérleti díj</a:t>
            </a:r>
          </a:p>
        </p:txBody>
      </p:sp>
      <p:cxnSp>
        <p:nvCxnSpPr>
          <p:cNvPr id="8" name="Egyenes összekötő 7"/>
          <p:cNvCxnSpPr>
            <a:cxnSpLocks/>
          </p:cNvCxnSpPr>
          <p:nvPr/>
        </p:nvCxnSpPr>
        <p:spPr>
          <a:xfrm>
            <a:off x="2127183" y="4420998"/>
            <a:ext cx="4928135" cy="0"/>
          </a:xfrm>
          <a:prstGeom prst="line">
            <a:avLst/>
          </a:prstGeom>
          <a:ln w="317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zövegdoboz 22"/>
          <p:cNvSpPr txBox="1"/>
          <p:nvPr/>
        </p:nvSpPr>
        <p:spPr>
          <a:xfrm>
            <a:off x="2849253" y="4538370"/>
            <a:ext cx="3051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Összes vagyon: </a:t>
            </a:r>
          </a:p>
          <a:p>
            <a:pPr algn="ctr"/>
            <a:r>
              <a:rPr lang="hu-HU" dirty="0"/>
              <a:t>0 + 19,5 millió forint </a:t>
            </a:r>
          </a:p>
        </p:txBody>
      </p:sp>
    </p:spTree>
    <p:extLst>
      <p:ext uri="{BB962C8B-B14F-4D97-AF65-F5344CB8AC3E}">
        <p14:creationId xmlns:p14="http://schemas.microsoft.com/office/powerpoint/2010/main" val="369838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 animBg="1"/>
      <p:bldP spid="22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1119</TotalTime>
  <Words>1135</Words>
  <Application>Microsoft Office PowerPoint</Application>
  <PresentationFormat>Diavetítés a képernyőre (4:3 oldalarány)</PresentationFormat>
  <Paragraphs>189</Paragraphs>
  <Slides>32</Slides>
  <Notes>31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PowerPoint-bemutató</vt:lpstr>
      <vt:lpstr>Élethelyzet – nincs jelentős önerő</vt:lpstr>
      <vt:lpstr>Az eladási beszélgetés kérdései</vt:lpstr>
      <vt:lpstr>A megoldás</vt:lpstr>
      <vt:lpstr>A CNOK üzleti ajánlata</vt:lpstr>
      <vt:lpstr>Élethelyzet - Befektető</vt:lpstr>
      <vt:lpstr>Az eladási beszélgetés kérdései</vt:lpstr>
      <vt:lpstr>A megoldás</vt:lpstr>
      <vt:lpstr>A CNOK termék üzleti ajánlata</vt:lpstr>
      <vt:lpstr>A CNOK termék üzleti ajánlata</vt:lpstr>
      <vt:lpstr>Élethelyzet – potenciális hitelfelvevő (7,5m önerő) </vt:lpstr>
      <vt:lpstr>Az eladási beszélgetés kérdései</vt:lpstr>
      <vt:lpstr>A megoldás</vt:lpstr>
      <vt:lpstr>Fix kamatozású hiteltermékek</vt:lpstr>
      <vt:lpstr>A CNOK üzleti ajánlata</vt:lpstr>
      <vt:lpstr>Élethelyzet – Nyugdíjkiegészítés</vt:lpstr>
      <vt:lpstr>Az eladási beszélgetés kérdései</vt:lpstr>
      <vt:lpstr>A megoldás</vt:lpstr>
      <vt:lpstr>A CNOK üzleti ajánlata</vt:lpstr>
      <vt:lpstr>Élethelyzet – CSOK + NOK </vt:lpstr>
      <vt:lpstr>Eladási beszélgetés kérdései</vt:lpstr>
      <vt:lpstr>A megoldás </vt:lpstr>
      <vt:lpstr>A CNOK üzleti ajánlata </vt:lpstr>
      <vt:lpstr>Élethelyzet – 6-7 éve vett ingatlant</vt:lpstr>
      <vt:lpstr>Eladási beszélgetés kérdései </vt:lpstr>
      <vt:lpstr>A megoldás </vt:lpstr>
      <vt:lpstr>A CNOK üzleti ajánlata</vt:lpstr>
      <vt:lpstr>Élethelyzet – Külföldön dolgozik</vt:lpstr>
      <vt:lpstr>Eladási beszélgetés kérdései </vt:lpstr>
      <vt:lpstr>A megoldás </vt:lpstr>
      <vt:lpstr>A CNOK üzleti ajánlata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Opóczki András</dc:creator>
  <cp:lastModifiedBy>torokb</cp:lastModifiedBy>
  <cp:revision>133</cp:revision>
  <dcterms:created xsi:type="dcterms:W3CDTF">2017-06-11T17:14:00Z</dcterms:created>
  <dcterms:modified xsi:type="dcterms:W3CDTF">2017-06-29T13:29:16Z</dcterms:modified>
</cp:coreProperties>
</file>