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71" r:id="rId2"/>
    <p:sldId id="270" r:id="rId3"/>
    <p:sldId id="257" r:id="rId4"/>
    <p:sldId id="301" r:id="rId5"/>
    <p:sldId id="312" r:id="rId6"/>
    <p:sldId id="356" r:id="rId7"/>
    <p:sldId id="357" r:id="rId8"/>
    <p:sldId id="358" r:id="rId9"/>
    <p:sldId id="359" r:id="rId10"/>
    <p:sldId id="302" r:id="rId11"/>
    <p:sldId id="303" r:id="rId12"/>
    <p:sldId id="369" r:id="rId13"/>
    <p:sldId id="355" r:id="rId14"/>
    <p:sldId id="272" r:id="rId15"/>
    <p:sldId id="316" r:id="rId16"/>
    <p:sldId id="273" r:id="rId17"/>
    <p:sldId id="258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4" r:id="rId34"/>
    <p:sldId id="330" r:id="rId35"/>
    <p:sldId id="331" r:id="rId36"/>
    <p:sldId id="341" r:id="rId37"/>
    <p:sldId id="332" r:id="rId38"/>
    <p:sldId id="343" r:id="rId39"/>
    <p:sldId id="333" r:id="rId40"/>
    <p:sldId id="344" r:id="rId41"/>
    <p:sldId id="340" r:id="rId42"/>
    <p:sldId id="345" r:id="rId43"/>
    <p:sldId id="342" r:id="rId44"/>
    <p:sldId id="346" r:id="rId45"/>
    <p:sldId id="354" r:id="rId46"/>
    <p:sldId id="347" r:id="rId47"/>
    <p:sldId id="348" r:id="rId48"/>
    <p:sldId id="34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9D976-E12D-4B7B-AFA5-FA87C3A97724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B00D6-5F30-45F5-A5C3-72855F67B66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532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72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4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6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513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39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89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283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384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90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16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86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998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107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572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599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140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785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239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905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717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024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6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539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696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689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20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94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76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23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21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0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10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D5E20-4C05-234E-AB7A-A79CDC866B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02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78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093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276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0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829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72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005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330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246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30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052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352FF-74A7-47B5-9F8F-07381F9F1003}" type="datetimeFigureOut">
              <a:rPr lang="hu-HU" smtClean="0"/>
              <a:t>2017. 06. 29.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3B8D-7876-404D-AF9D-146791A2386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085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racio.h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5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A CNOK termék havi költségei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878"/>
            <a:ext cx="8229600" cy="44001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Havi alaprészlet </a:t>
            </a: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r>
              <a:rPr lang="hu-HU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szerződéses érték / futamidő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Szervezési díj</a:t>
            </a: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r>
              <a:rPr lang="hu-HU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milliónként 1.000 Ft, maximum havi 20.000 Ft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Hitelfedezeti életbiztosítás díja</a:t>
            </a: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r>
              <a:rPr lang="hu-HU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milliónként 200 Ft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Vagyonbiztosítás díja (ingatlanvásárlás után)</a:t>
            </a:r>
          </a:p>
          <a:p>
            <a:pPr marL="0" indent="0">
              <a:lnSpc>
                <a:spcPct val="100000"/>
              </a:lnSpc>
              <a:buNone/>
            </a:pP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Sikeres előtakarékossági licit esetén 50%-os szervezési díj kedvezmény</a:t>
            </a:r>
          </a:p>
          <a:p>
            <a:pPr marL="0" indent="0">
              <a:buNone/>
            </a:pP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Egyszeri költségek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Regisztrációs díj </a:t>
            </a: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r>
              <a:rPr lang="hu-HU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szerződéses érték 1%-a</a:t>
            </a:r>
            <a:br>
              <a:rPr lang="hu-HU" sz="2400" dirty="0">
                <a:latin typeface="Arial" charset="0"/>
                <a:ea typeface="Arial" charset="0"/>
                <a:cs typeface="Arial" charset="0"/>
              </a:rPr>
            </a:br>
            <a:endParaRPr lang="hu-HU" sz="24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Ingatlanvásárláskori költségek</a:t>
            </a: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r>
              <a:rPr lang="hu-HU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adásvételi szerződés, közjegyzői díj, földhivatalai 	díj, ingatlanvásárlás illetékköltsége</a:t>
            </a:r>
            <a:endParaRPr lang="hu-HU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19,5 millió forint kamat és más költségek nélkül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hu-HU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3600" dirty="0">
                <a:latin typeface="Arial" charset="0"/>
                <a:ea typeface="Arial" charset="0"/>
                <a:cs typeface="Arial" charset="0"/>
              </a:rPr>
              <a:t>19.500.000 / 120 (10év) = 162.500 Ft</a:t>
            </a:r>
          </a:p>
          <a:p>
            <a:pPr marL="0" indent="0">
              <a:lnSpc>
                <a:spcPct val="100000"/>
              </a:lnSpc>
              <a:buNone/>
            </a:pPr>
            <a:endParaRPr lang="hu-HU" sz="3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3600" dirty="0">
                <a:latin typeface="Arial" charset="0"/>
                <a:ea typeface="Arial" charset="0"/>
                <a:cs typeface="Arial" charset="0"/>
              </a:rPr>
              <a:t>19.500.000 / 180 (15év) = 108.333 Ft</a:t>
            </a:r>
          </a:p>
          <a:p>
            <a:pPr marL="0" indent="0">
              <a:buNone/>
            </a:pP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Fix kamatozású hiteltermékek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22" y="1498267"/>
            <a:ext cx="8884355" cy="4481716"/>
          </a:xfrm>
        </p:spPr>
        <p:txBody>
          <a:bodyPr>
            <a:normAutofit/>
          </a:bodyPr>
          <a:lstStyle/>
          <a:p>
            <a:pPr marL="457200" indent="-457200"/>
            <a:r>
              <a:rPr lang="hu-HU" sz="2400" dirty="0" err="1">
                <a:latin typeface="Arial" charset="0"/>
                <a:ea typeface="Arial" charset="0"/>
                <a:cs typeface="Arial" charset="0"/>
              </a:rPr>
              <a:t>UniCredit</a:t>
            </a: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 Stabil Kamat lakáshitel 		167.656 Ft</a:t>
            </a:r>
          </a:p>
          <a:p>
            <a:pPr marL="457200" indent="-457200"/>
            <a:r>
              <a:rPr lang="hu-HU" sz="2400" dirty="0">
                <a:latin typeface="Arial" charset="0"/>
                <a:ea typeface="Arial" charset="0"/>
                <a:cs typeface="Arial" charset="0"/>
              </a:rPr>
              <a:t>CIB Végig Fix Lakáskölcsön 			159.807 Ft</a:t>
            </a:r>
          </a:p>
          <a:p>
            <a:pPr marL="457200" indent="-457200"/>
            <a:r>
              <a:rPr lang="hu-HU" sz="2400" dirty="0">
                <a:latin typeface="Arial" charset="0"/>
                <a:ea typeface="Arial" charset="0"/>
                <a:cs typeface="Arial" charset="0"/>
              </a:rPr>
              <a:t>CIB Végig Fix Lakáskölcsön 			165.110 Ft</a:t>
            </a:r>
          </a:p>
          <a:p>
            <a:pPr marL="457200" indent="-457200"/>
            <a:r>
              <a:rPr lang="hu-HU" sz="2400" dirty="0" err="1">
                <a:latin typeface="Arial" charset="0"/>
                <a:ea typeface="Arial" charset="0"/>
                <a:cs typeface="Arial" charset="0"/>
              </a:rPr>
              <a:t>UniCredit</a:t>
            </a: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 Stabil Kamat lakáshitel 		175.717 Ft</a:t>
            </a:r>
          </a:p>
          <a:p>
            <a:pPr marL="457200" indent="-457200"/>
            <a:r>
              <a:rPr lang="hu-HU" sz="2400" dirty="0">
                <a:latin typeface="Arial" charset="0"/>
                <a:ea typeface="Arial" charset="0"/>
                <a:cs typeface="Arial" charset="0"/>
              </a:rPr>
              <a:t>OTP Fix20 Lakáshitel 				195.709 Ft</a:t>
            </a:r>
          </a:p>
          <a:p>
            <a:pPr marL="0" indent="0" algn="ctr">
              <a:buNone/>
            </a:pPr>
            <a:r>
              <a:rPr lang="hu-HU" sz="2000" dirty="0">
                <a:latin typeface="Arial" charset="0"/>
                <a:ea typeface="Arial" charset="0"/>
                <a:cs typeface="Arial" charset="0"/>
              </a:rPr>
              <a:t>Egymással versengő hitelintézetek 19,5 millió forint, 15 éves fix kamatozású termékei. Az adatok forrása: </a:t>
            </a:r>
            <a:r>
              <a:rPr lang="hu-HU" sz="2000" dirty="0">
                <a:latin typeface="Arial" charset="0"/>
                <a:ea typeface="Arial" charset="0"/>
                <a:cs typeface="Arial" charset="0"/>
                <a:hlinkClick r:id="rId3"/>
              </a:rPr>
              <a:t>www.bankracio.hu</a:t>
            </a:r>
            <a:r>
              <a:rPr lang="hu-HU" sz="2000" dirty="0">
                <a:latin typeface="Arial" charset="0"/>
                <a:ea typeface="Arial" charset="0"/>
                <a:cs typeface="Arial" charset="0"/>
              </a:rPr>
              <a:t>; letöltés dátuma: 2017.06.19</a:t>
            </a: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hu-HU" sz="24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ctr">
              <a:buNone/>
            </a:pPr>
            <a:r>
              <a:rPr lang="hu-HU" sz="3200" dirty="0">
                <a:latin typeface="Arial" charset="0"/>
                <a:ea typeface="Arial" charset="0"/>
                <a:cs typeface="Arial" charset="0"/>
              </a:rPr>
              <a:t>Az ajánlatok átlaga: 172.800 Ft</a:t>
            </a:r>
          </a:p>
          <a:p>
            <a:pPr marL="457200" indent="-457200" algn="ctr">
              <a:buNone/>
            </a:pPr>
            <a:endParaRPr lang="hu-HU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A CNOK havi részlete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A6B3DB3-2249-462D-AF14-D1D1A39F5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1552575"/>
            <a:ext cx="90297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7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Közösségi forma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58623"/>
            <a:ext cx="7886700" cy="4351338"/>
          </a:xfrm>
        </p:spPr>
        <p:txBody>
          <a:bodyPr/>
          <a:lstStyle/>
          <a:p>
            <a:r>
              <a:rPr lang="hu-HU" dirty="0"/>
              <a:t>Ha egy lakás 10 millió forintba kerül,</a:t>
            </a:r>
          </a:p>
          <a:p>
            <a:r>
              <a:rPr lang="hu-HU" dirty="0"/>
              <a:t>És egy ember, 1 év alatt, 1 millió forintot tud megtakarítani</a:t>
            </a:r>
          </a:p>
          <a:p>
            <a:r>
              <a:rPr lang="hu-HU" dirty="0"/>
              <a:t> Akkor egyéni takarékoskodással pontosan 10 év múlva jut ingatlanhoz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782184"/>
            <a:ext cx="7670772" cy="127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Közösségi forma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13" y="1128245"/>
            <a:ext cx="8326399" cy="4332987"/>
          </a:xfrm>
          <a:prstGeom prst="rect">
            <a:avLst/>
          </a:prstGeom>
        </p:spPr>
      </p:pic>
      <p:sp>
        <p:nvSpPr>
          <p:cNvPr id="4" name="Nyíl: lefelé mutató 3"/>
          <p:cNvSpPr/>
          <p:nvPr/>
        </p:nvSpPr>
        <p:spPr>
          <a:xfrm>
            <a:off x="1719743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lefelé mutató 7"/>
          <p:cNvSpPr/>
          <p:nvPr/>
        </p:nvSpPr>
        <p:spPr>
          <a:xfrm>
            <a:off x="2450983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lefelé mutató 9"/>
          <p:cNvSpPr/>
          <p:nvPr/>
        </p:nvSpPr>
        <p:spPr>
          <a:xfrm>
            <a:off x="3182223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Nyíl: lefelé mutató 10"/>
          <p:cNvSpPr/>
          <p:nvPr/>
        </p:nvSpPr>
        <p:spPr>
          <a:xfrm>
            <a:off x="3873053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lefelé mutató 11"/>
          <p:cNvSpPr/>
          <p:nvPr/>
        </p:nvSpPr>
        <p:spPr>
          <a:xfrm>
            <a:off x="4604351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lefelé mutató 12"/>
          <p:cNvSpPr/>
          <p:nvPr/>
        </p:nvSpPr>
        <p:spPr>
          <a:xfrm>
            <a:off x="5412297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lefelé mutató 13"/>
          <p:cNvSpPr/>
          <p:nvPr/>
        </p:nvSpPr>
        <p:spPr>
          <a:xfrm>
            <a:off x="6115467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Nyíl: lefelé mutató 14"/>
          <p:cNvSpPr/>
          <p:nvPr/>
        </p:nvSpPr>
        <p:spPr>
          <a:xfrm>
            <a:off x="6818637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Nyíl: lefelé mutató 15"/>
          <p:cNvSpPr/>
          <p:nvPr/>
        </p:nvSpPr>
        <p:spPr>
          <a:xfrm>
            <a:off x="7583103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Nyíl: lefelé mutató 16"/>
          <p:cNvSpPr/>
          <p:nvPr/>
        </p:nvSpPr>
        <p:spPr>
          <a:xfrm>
            <a:off x="8298770" y="1476462"/>
            <a:ext cx="167780" cy="33807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871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A Közösség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Egyedi bankszámlával (K&amp;H Bank) rendelkezik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Az alaprészletek csak a tagoknak kerülhetnek kifizetésre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120 vagy 180 hónapos futamidőre jön létre 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Negyedévente a közösség vagyona felosztásra kerül a jogosultságot szerzett tagok között </a:t>
            </a: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1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Kiválasztás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3 havonta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Sorsolásal vagy Előtakarékossági licittel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Minden tag kiválasztható, aki</a:t>
            </a:r>
          </a:p>
          <a:p>
            <a:pPr marL="1371600" lvl="2" indent="-457200">
              <a:buFont typeface="+mj-lt"/>
              <a:buAutoNum type="arabicPeriod"/>
            </a:pP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Befizette a 20%-ot</a:t>
            </a:r>
          </a:p>
          <a:p>
            <a:pPr marL="1371600" lvl="2" indent="-457200">
              <a:buFont typeface="+mj-lt"/>
              <a:buAutoNum type="arabicPeriod"/>
            </a:pP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Nincs hátraléka</a:t>
            </a:r>
          </a:p>
          <a:p>
            <a:pPr marL="1371600" lvl="2" indent="-457200">
              <a:buFont typeface="+mj-lt"/>
              <a:buAutoNum type="arabicPeriod"/>
            </a:pPr>
            <a:r>
              <a:rPr lang="hu-HU" sz="2400" dirty="0">
                <a:latin typeface="Arial" charset="0"/>
                <a:ea typeface="Arial" charset="0"/>
                <a:cs typeface="Arial" charset="0"/>
              </a:rPr>
              <a:t>Még nem került kiválasztásra</a:t>
            </a:r>
          </a:p>
          <a:p>
            <a:pPr marL="914400" lvl="1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0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Előtakarékosság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A havi részlet állandó összegű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120 hónapos terméknél 120 darab befizetése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180 hónapos terméknél 180 darab befizetése</a:t>
            </a:r>
          </a:p>
          <a:p>
            <a:pPr marL="0" indent="0" algn="ctr">
              <a:buNone/>
            </a:pP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r>
              <a:rPr lang="hu-HU" dirty="0">
                <a:latin typeface="Arial" charset="0"/>
                <a:ea typeface="Arial" charset="0"/>
                <a:cs typeface="Arial" charset="0"/>
              </a:rPr>
              <a:t>Lehetőségek</a:t>
            </a: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Rendkívüli előtakarékosság – 40%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Előtakarékossági licit – 60%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Végtörlesztés</a:t>
            </a: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0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7-04-19 at 21.2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77"/>
            <a:ext cx="9144000" cy="6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3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A CNOK üzleti ajánlata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Új építésű ingatlan vásárlásra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sz="2800" dirty="0">
                <a:latin typeface="Arial" charset="0"/>
                <a:ea typeface="Arial" charset="0"/>
                <a:cs typeface="Arial" charset="0"/>
              </a:rPr>
              <a:t>Az elérhető legolcsóbb megoldás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Közösségi forma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Rugalmas befizetési lehetőség</a:t>
            </a: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7-04-19 at 21.2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77"/>
            <a:ext cx="9144000" cy="6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1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sz="3600" dirty="0"/>
              <a:t>1. Ki lehet Tag?</a:t>
            </a:r>
          </a:p>
          <a:p>
            <a:pPr marL="514350" indent="-514350">
              <a:buNone/>
            </a:pPr>
            <a:r>
              <a:rPr lang="hu-HU" sz="3600" dirty="0"/>
              <a:t>2. Hogyan lehet Tag? </a:t>
            </a:r>
          </a:p>
          <a:p>
            <a:pPr marL="514350" indent="-514350">
              <a:buNone/>
            </a:pPr>
            <a:r>
              <a:rPr lang="hu-HU" sz="3600" dirty="0"/>
              <a:t>3. Mire lehet felhasználni? </a:t>
            </a:r>
          </a:p>
          <a:p>
            <a:pPr marL="514350" indent="-514350">
              <a:buNone/>
            </a:pPr>
            <a:r>
              <a:rPr lang="hu-HU" sz="3600" dirty="0"/>
              <a:t>4. Mennyit kell fizetni? </a:t>
            </a:r>
          </a:p>
          <a:p>
            <a:pPr marL="514350" indent="-514350">
              <a:buNone/>
            </a:pPr>
            <a:r>
              <a:rPr lang="hu-HU" sz="3600" dirty="0"/>
              <a:t>5. Hogyan kap a Tag jogosultságot?</a:t>
            </a:r>
          </a:p>
          <a:p>
            <a:pPr marL="514350" indent="-514350">
              <a:buNone/>
            </a:pPr>
            <a:r>
              <a:rPr lang="hu-HU" sz="3600" dirty="0"/>
              <a:t>6. Hogyan lehet új építésű ingatlant venni?</a:t>
            </a:r>
          </a:p>
          <a:p>
            <a:pPr marL="514350" indent="-514350">
              <a:buNone/>
            </a:pPr>
            <a:r>
              <a:rPr lang="hu-HU" sz="3600" dirty="0"/>
              <a:t>7. Hogyan zárul a konstrukció?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22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 lehet Tag?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37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6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23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 lehet Tag?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54772" y="864420"/>
            <a:ext cx="1192212" cy="276999"/>
          </a:xfrm>
          <a:prstGeom prst="rect">
            <a:avLst/>
          </a:prstGeom>
          <a:solidFill>
            <a:srgbClr val="558E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 lehet Tag? 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37309" y="1626919"/>
            <a:ext cx="8032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400" dirty="0"/>
              <a:t>  18 – 60 év közötti</a:t>
            </a:r>
            <a:br>
              <a:rPr lang="hu-HU" sz="2400" dirty="0"/>
            </a:br>
            <a:endParaRPr lang="hu-HU" sz="2400" dirty="0"/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  Magyar állampolgár</a:t>
            </a:r>
            <a:br>
              <a:rPr lang="hu-HU" sz="2400" dirty="0"/>
            </a:br>
            <a:endParaRPr lang="hu-HU" sz="2400" dirty="0"/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  Lakcímkártya + Adókártya</a:t>
            </a:r>
            <a:br>
              <a:rPr lang="hu-HU" sz="2400" dirty="0"/>
            </a:br>
            <a:endParaRPr lang="hu-HU" sz="2400" dirty="0"/>
          </a:p>
          <a:p>
            <a:pPr marL="457200" indent="-457200">
              <a:buFont typeface="+mj-lt"/>
              <a:buAutoNum type="arabicPeriod"/>
            </a:pPr>
            <a:r>
              <a:rPr lang="hu-HU" sz="2400" dirty="0"/>
              <a:t>  1 ember – 1 NOK szerződés</a:t>
            </a:r>
          </a:p>
        </p:txBody>
      </p:sp>
    </p:spTree>
    <p:extLst>
      <p:ext uri="{BB962C8B-B14F-4D97-AF65-F5344CB8AC3E}">
        <p14:creationId xmlns:p14="http://schemas.microsoft.com/office/powerpoint/2010/main" val="11665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24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46984" y="851714"/>
            <a:ext cx="1192212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 ?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54772" y="1524000"/>
            <a:ext cx="8032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/>
              <a:t>Előzetes Megállapodás megkötése </a:t>
            </a:r>
          </a:p>
          <a:p>
            <a:pPr marL="457200" lvl="2">
              <a:buFont typeface="Arial" pitchFamily="34" charset="0"/>
              <a:buChar char="•"/>
            </a:pPr>
            <a:r>
              <a:rPr lang="hu-HU" sz="2400" dirty="0"/>
              <a:t>Biztosítás, Fizetőképesség, Regisztrációs díj befizetése</a:t>
            </a:r>
            <a:br>
              <a:rPr lang="hu-HU" sz="2400" dirty="0"/>
            </a:br>
            <a:endParaRPr lang="hu-HU" sz="2400" dirty="0"/>
          </a:p>
          <a:p>
            <a:pPr>
              <a:buFont typeface="Arial" pitchFamily="34" charset="0"/>
              <a:buChar char="•"/>
            </a:pPr>
            <a:r>
              <a:rPr lang="hu-HU" sz="2400" dirty="0"/>
              <a:t>A Szervező Közösségeket alakít (120 vagy 180 hónap)</a:t>
            </a:r>
            <a:br>
              <a:rPr lang="hu-HU" sz="2400" dirty="0"/>
            </a:br>
            <a:endParaRPr lang="hu-HU" sz="2400" dirty="0"/>
          </a:p>
          <a:p>
            <a:pPr>
              <a:buFont typeface="Arial" pitchFamily="34" charset="0"/>
              <a:buChar char="•"/>
            </a:pPr>
            <a:r>
              <a:rPr lang="hu-HU" sz="2400" dirty="0"/>
              <a:t>A Magyar Nemzeti Bank nyilvántartásba veszi a Közösséget</a:t>
            </a:r>
            <a:br>
              <a:rPr lang="hu-HU" sz="2400" dirty="0"/>
            </a:br>
            <a:endParaRPr lang="hu-HU" sz="2400" dirty="0"/>
          </a:p>
          <a:p>
            <a:pPr>
              <a:buFont typeface="Arial" pitchFamily="34" charset="0"/>
              <a:buChar char="•"/>
            </a:pPr>
            <a:r>
              <a:rPr lang="hu-HU" sz="2400" dirty="0"/>
              <a:t>Tagsági szerződés</a:t>
            </a:r>
            <a:br>
              <a:rPr lang="hu-HU" sz="2400" dirty="0"/>
            </a:br>
            <a:endParaRPr lang="hu-HU" sz="2400" dirty="0"/>
          </a:p>
          <a:p>
            <a:pPr>
              <a:buFont typeface="Arial" pitchFamily="34" charset="0"/>
              <a:buChar char="•"/>
            </a:pPr>
            <a:r>
              <a:rPr lang="hu-HU" sz="2400" dirty="0"/>
              <a:t>Havi részlet befizetések</a:t>
            </a:r>
          </a:p>
          <a:p>
            <a:pPr>
              <a:buFont typeface="Arial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374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10235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hu-HU" dirty="0"/>
              <a:t>Új építésű ingatlan</a:t>
            </a:r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25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39198" y="862013"/>
            <a:ext cx="1192212" cy="276999"/>
          </a:xfrm>
          <a:prstGeom prst="rect">
            <a:avLst/>
          </a:prstGeom>
          <a:solidFill>
            <a:srgbClr val="558E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 ?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54772" y="1524000"/>
            <a:ext cx="8032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hu-HU" sz="24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Használatbavételi engedéllyel </a:t>
            </a:r>
            <a:r>
              <a:rPr lang="hu-HU" sz="2400" dirty="0">
                <a:solidFill>
                  <a:srgbClr val="000000"/>
                </a:solidFill>
              </a:rPr>
              <a:t>rendelkezik 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Az </a:t>
            </a:r>
            <a:r>
              <a:rPr lang="hu-HU" sz="2400" dirty="0">
                <a:solidFill>
                  <a:srgbClr val="FF0000"/>
                </a:solidFill>
              </a:rPr>
              <a:t>építkezést gazdálkodó szervezet végzi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A vevő természetes személy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A </a:t>
            </a:r>
            <a:r>
              <a:rPr lang="hu-HU" sz="2400" dirty="0">
                <a:solidFill>
                  <a:srgbClr val="FF0000"/>
                </a:solidFill>
              </a:rPr>
              <a:t>vásárló a legelső tulajdonos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Tetőtér, emelet ráépítés</a:t>
            </a:r>
          </a:p>
          <a:p>
            <a:pPr marL="742950" lvl="1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Legalább két új önálló albetétként nyilvántartott lakóingatlan jön létre</a:t>
            </a:r>
          </a:p>
          <a:p>
            <a:pPr marL="742950" lvl="1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Külön bejárattal rendelkeznek</a:t>
            </a:r>
          </a:p>
          <a:p>
            <a:pPr marL="742950" lvl="1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Lépcsőházból, vagy szabadlépcsőn megközelíthetőek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2361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26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2" cy="276999"/>
          </a:xfrm>
          <a:prstGeom prst="rect">
            <a:avLst/>
          </a:prstGeom>
          <a:solidFill>
            <a:srgbClr val="558E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 ?</a:t>
            </a:r>
            <a:endParaRPr lang="hu-HU" dirty="0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B462AD08-95F0-4946-AA14-2E545A3D1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552575"/>
            <a:ext cx="90297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27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2" cy="276999"/>
          </a:xfrm>
          <a:prstGeom prst="rect">
            <a:avLst/>
          </a:prstGeom>
          <a:solidFill>
            <a:srgbClr val="558E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 ?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37309" y="1353787"/>
            <a:ext cx="8032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hu-HU" sz="2400" dirty="0"/>
              <a:t>A Kiválasztás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Negyedévente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Esélyegyenlőség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/>
              <a:t>Közjegyző jelenlétében 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/>
              <a:t>Sorsolással vagy előtakarékossági licittel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A Közösség vagyona felosztásra kerül a jogosultságot szerzett tagok között</a:t>
            </a:r>
            <a:br>
              <a:rPr lang="hu-HU" sz="2400" dirty="0"/>
            </a:br>
            <a:r>
              <a:rPr lang="hu-HU" sz="2400" dirty="0"/>
              <a:t> </a:t>
            </a:r>
          </a:p>
          <a:p>
            <a:pPr marL="285750" indent="-285750" algn="ctr"/>
            <a:r>
              <a:rPr lang="hu-HU" sz="2400" dirty="0"/>
              <a:t>A Közösség bármelyik tagja kiválasztható, ha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/>
              <a:t>A Tag még nem lett kiválasztva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/>
              <a:t>A Tagnak nincs hátraléka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/>
              <a:t>A Tag 20%-ra feltöltött </a:t>
            </a:r>
          </a:p>
        </p:txBody>
      </p:sp>
    </p:spTree>
    <p:extLst>
      <p:ext uri="{BB962C8B-B14F-4D97-AF65-F5344CB8AC3E}">
        <p14:creationId xmlns:p14="http://schemas.microsoft.com/office/powerpoint/2010/main" val="32009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28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2" cy="276999"/>
          </a:xfrm>
          <a:prstGeom prst="rect">
            <a:avLst/>
          </a:prstGeom>
          <a:solidFill>
            <a:srgbClr val="558E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 ?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57200" y="1425038"/>
            <a:ext cx="840970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Sorsolás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A negyedévente megtartott kiválasztáson mindig lesz sorsolás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Nyilvános esemény, a Tagok jelenlétében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Minden Tag egyenlő eséllyel vesz részt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Közjegyző hitelesíti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A Tag távolléte esetén is kisorsolásra kerülhet</a:t>
            </a:r>
          </a:p>
        </p:txBody>
      </p:sp>
    </p:spTree>
    <p:extLst>
      <p:ext uri="{BB962C8B-B14F-4D97-AF65-F5344CB8AC3E}">
        <p14:creationId xmlns:p14="http://schemas.microsoft.com/office/powerpoint/2010/main" val="22093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4"/>
            <a:ext cx="8229600" cy="35725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29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2" cy="276999"/>
          </a:xfrm>
          <a:prstGeom prst="rect">
            <a:avLst/>
          </a:prstGeom>
          <a:solidFill>
            <a:srgbClr val="558E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 ?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57200" y="1425038"/>
            <a:ext cx="84097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Előtakarékossági licit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A hátralévő futamidő maximum 60%-ával lehet licitálni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</a:t>
            </a:r>
            <a:r>
              <a:rPr lang="hu-HU" sz="2400" dirty="0">
                <a:solidFill>
                  <a:srgbClr val="FF0000"/>
                </a:solidFill>
              </a:rPr>
              <a:t>Hónapszámmal kell licitálni!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Az a licit nyer, amelyik %-ban a legmagasabb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Csak akkor kell befizetni 8 napon belül, ha a licit nyer 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54771" y="4302750"/>
            <a:ext cx="8049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Természetesen a futamidő pontosan annyival lesz rövidebb, mint amennyi a nyertes licit befizetés! </a:t>
            </a:r>
          </a:p>
        </p:txBody>
      </p:sp>
    </p:spTree>
    <p:extLst>
      <p:ext uri="{BB962C8B-B14F-4D97-AF65-F5344CB8AC3E}">
        <p14:creationId xmlns:p14="http://schemas.microsoft.com/office/powerpoint/2010/main" val="177001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Mi a NOK?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Rögzített futamidejű (120 vagy 180 hónap)</a:t>
            </a:r>
          </a:p>
          <a:p>
            <a:pPr marL="457200" indent="-457200">
              <a:lnSpc>
                <a:spcPct val="100000"/>
              </a:lnSpc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Rögzített havi részletű</a:t>
            </a:r>
          </a:p>
          <a:p>
            <a:pPr marL="457200" indent="-457200">
              <a:lnSpc>
                <a:spcPct val="100000"/>
              </a:lnSpc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Új építésű ingatlan vásárlárlásra fordítható</a:t>
            </a:r>
          </a:p>
          <a:p>
            <a:pPr marL="457200" indent="-457200">
              <a:lnSpc>
                <a:spcPct val="100000"/>
              </a:lnSpc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Államilag támogatott</a:t>
            </a:r>
          </a:p>
          <a:p>
            <a:pPr marL="457200" indent="-457200">
              <a:lnSpc>
                <a:spcPct val="100000"/>
              </a:lnSpc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Kamatmentes</a:t>
            </a:r>
          </a:p>
          <a:p>
            <a:pPr marL="457200" indent="-457200">
              <a:lnSpc>
                <a:spcPct val="100000"/>
              </a:lnSpc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Közösségi formában működő</a:t>
            </a:r>
          </a:p>
          <a:p>
            <a:pPr marL="457200" indent="-457200">
              <a:lnSpc>
                <a:spcPct val="100000"/>
              </a:lnSpc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Magyar Nemzeti Bank által felügyelt</a:t>
            </a:r>
          </a:p>
          <a:p>
            <a:pPr marL="0" indent="0">
              <a:buNone/>
            </a:pP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4"/>
            <a:ext cx="8229600" cy="35725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30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2" cy="276999"/>
          </a:xfrm>
          <a:prstGeom prst="rect">
            <a:avLst/>
          </a:prstGeom>
          <a:solidFill>
            <a:srgbClr val="558E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 ?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57200" y="1425038"/>
            <a:ext cx="84097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NOK Tartalékalap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 OBA és BEVA védelem nem terjed ki a NOK befizetésekre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 Speciális NOK tartalék, dedikáltan csak a NOK tevékenységre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 Megelőlegezett kifizetések állományának 3%-a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 Elkülönített letéti számlán kell tartani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 MNB felé folyamatosan jelenteni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  Nemteljesítő  Tagok hiányzó befizetéseit pótolja</a:t>
            </a:r>
          </a:p>
        </p:txBody>
      </p:sp>
    </p:spTree>
    <p:extLst>
      <p:ext uri="{BB962C8B-B14F-4D97-AF65-F5344CB8AC3E}">
        <p14:creationId xmlns:p14="http://schemas.microsoft.com/office/powerpoint/2010/main" val="5706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31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615836" y="851714"/>
            <a:ext cx="1192212" cy="276999"/>
          </a:xfrm>
          <a:prstGeom prst="rect">
            <a:avLst/>
          </a:prstGeom>
          <a:solidFill>
            <a:srgbClr val="558E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 ?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54772" y="1524000"/>
            <a:ext cx="80320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Ingatlan vásárlás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A jogosultságszerzéstől számított </a:t>
            </a:r>
            <a:r>
              <a:rPr lang="hu-HU" sz="2400" dirty="0">
                <a:solidFill>
                  <a:srgbClr val="FF0000"/>
                </a:solidFill>
              </a:rPr>
              <a:t>1 éven belül </a:t>
            </a:r>
            <a:r>
              <a:rPr lang="hu-HU" sz="2400" dirty="0"/>
              <a:t>ingatlan megjelölése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Megismételt fizetőképességi vizsgálat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Értékbecslés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Szerződések, dokumentumok elkészítése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Értékkülönbözet </a:t>
            </a:r>
            <a:r>
              <a:rPr lang="hu-HU" sz="2400" dirty="0"/>
              <a:t>kezelése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Vagyonbiztosítási szerződés elkészítése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A Magyar Államkincstár utalja az állami támogatást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A Central NOK </a:t>
            </a:r>
            <a:r>
              <a:rPr lang="hu-HU" sz="2400" dirty="0">
                <a:solidFill>
                  <a:srgbClr val="FF0000"/>
                </a:solidFill>
              </a:rPr>
              <a:t>utal az eladónak</a:t>
            </a:r>
          </a:p>
        </p:txBody>
      </p:sp>
    </p:spTree>
    <p:extLst>
      <p:ext uri="{BB962C8B-B14F-4D97-AF65-F5344CB8AC3E}">
        <p14:creationId xmlns:p14="http://schemas.microsoft.com/office/powerpoint/2010/main" val="28604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7309" y="-90264"/>
            <a:ext cx="8229600" cy="1143000"/>
          </a:xfrm>
        </p:spPr>
        <p:txBody>
          <a:bodyPr/>
          <a:lstStyle/>
          <a:p>
            <a:r>
              <a:rPr lang="hu-HU" b="1" dirty="0"/>
              <a:t>A NOK „feketén fehéren”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419872" y="6093296"/>
            <a:ext cx="2133600" cy="365125"/>
          </a:xfrm>
        </p:spPr>
        <p:txBody>
          <a:bodyPr/>
          <a:lstStyle/>
          <a:p>
            <a:pPr algn="ctr"/>
            <a:fld id="{7D901B6B-DBA4-45B4-AC3D-5BEE23A6DF66}" type="slidenum">
              <a:rPr lang="hu-HU" smtClean="0"/>
              <a:pPr algn="ctr"/>
              <a:t>32</a:t>
            </a:fld>
            <a:endParaRPr lang="hu-H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54771" y="862013"/>
            <a:ext cx="8212138" cy="266700"/>
          </a:xfrm>
          <a:prstGeom prst="rect">
            <a:avLst/>
          </a:prstGeom>
          <a:solidFill>
            <a:srgbClr val="C0C0C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4771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Ki? </a:t>
            </a:r>
            <a:endParaRPr lang="hu-HU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46984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Hogyan? </a:t>
            </a:r>
            <a:endParaRPr lang="hu-HU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39197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Mire? </a:t>
            </a:r>
            <a:endParaRPr lang="hu-HU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31410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Mennyit? </a:t>
            </a:r>
            <a:endParaRPr lang="hu-HU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23623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Jogosultság? </a:t>
            </a:r>
            <a:endParaRPr lang="hu-HU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615836" y="862013"/>
            <a:ext cx="1192213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Vásárlás? </a:t>
            </a:r>
            <a:endParaRPr lang="hu-HU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08050" y="862059"/>
            <a:ext cx="1058860" cy="276999"/>
          </a:xfrm>
          <a:prstGeom prst="rect">
            <a:avLst/>
          </a:prstGeom>
          <a:solidFill>
            <a:srgbClr val="808080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Zárás? </a:t>
            </a:r>
            <a:endParaRPr lang="hu-HU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674698" y="862059"/>
            <a:ext cx="1192212" cy="276999"/>
          </a:xfrm>
          <a:prstGeom prst="rect">
            <a:avLst/>
          </a:prstGeom>
          <a:solidFill>
            <a:srgbClr val="558E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 b="1" dirty="0">
                <a:solidFill>
                  <a:schemeClr val="bg1"/>
                </a:solidFill>
              </a:rPr>
              <a:t>Zárás ?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54772" y="1524000"/>
            <a:ext cx="80320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hu-HU" sz="2400" dirty="0">
                <a:solidFill>
                  <a:srgbClr val="000000"/>
                </a:solidFill>
              </a:rPr>
              <a:t>A Tag oldaláról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A 120. vagy a 180. havi részlet kifizetése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A Szervező leveszi a jelzálogjogot</a:t>
            </a:r>
          </a:p>
          <a:p>
            <a:pPr marL="285750" indent="-285750"/>
            <a:endParaRPr lang="hu-HU" sz="2400" dirty="0">
              <a:solidFill>
                <a:srgbClr val="000000"/>
              </a:solidFill>
            </a:endParaRPr>
          </a:p>
          <a:p>
            <a:pPr marL="285750" indent="-285750" algn="ctr"/>
            <a:r>
              <a:rPr lang="hu-HU" sz="2400" dirty="0">
                <a:solidFill>
                  <a:srgbClr val="000000"/>
                </a:solidFill>
              </a:rPr>
              <a:t>A Közösség oldaláról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Ha minden rendben fizető Tag ingatlant vett</a:t>
            </a:r>
          </a:p>
          <a:p>
            <a:pPr marL="285750" indent="-285750">
              <a:buFont typeface="Arial"/>
              <a:buChar char="•"/>
            </a:pPr>
            <a:r>
              <a:rPr lang="hu-HU" sz="2400" dirty="0">
                <a:solidFill>
                  <a:srgbClr val="000000"/>
                </a:solidFill>
              </a:rPr>
              <a:t>A Közösség megszűnési eljárásának lefolytatása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095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7-04-19 at 21.2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77"/>
            <a:ext cx="9144000" cy="6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2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Nyomtatványok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58" y="1315391"/>
            <a:ext cx="6409189" cy="39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3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Előzetes megállapodás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Előzetes megállapodás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Biztosítási nyilatkozat 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Azonosítási adatlap</a:t>
            </a: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Működési és részvételi szabályzat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Regisztrációs díj csekk vagy átutalási bizonylat fénymásolata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Ügyfél azonosító iratai fénymásolva, ügyfél által láttamozva, aláírva</a:t>
            </a: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86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5" y="241074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Előzetes megállapodás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83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031"/>
            <a:ext cx="9144000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4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11408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Biztosítási nyilatkozat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99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619"/>
            <a:ext cx="9144000" cy="65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A CNOK üzleti ajánlata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Új építésű ingatlan vásárlásra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sz="2800" dirty="0">
                <a:latin typeface="Arial" charset="0"/>
                <a:ea typeface="Arial" charset="0"/>
                <a:cs typeface="Arial" charset="0"/>
              </a:rPr>
              <a:t>Az elérhető legolcsóbb megoldás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Közösségi forma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Rugalmas befizetési lehetőség</a:t>
            </a: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19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5" y="2335239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Azonosítási adatlap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5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591"/>
            <a:ext cx="9144000" cy="61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08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Mire kell figyelni?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Hitelfedezeti életbiztosítás köthető legyen az ügyféllel</a:t>
            </a: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Regisztrációs díj 8 napon belül érkezzen be</a:t>
            </a:r>
            <a:br>
              <a:rPr lang="hu-HU" dirty="0">
                <a:latin typeface="Arial" charset="0"/>
                <a:ea typeface="Arial" charset="0"/>
                <a:cs typeface="Arial" charset="0"/>
              </a:rPr>
            </a:b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Az ügyfél legyen fizetőképes</a:t>
            </a: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66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Fizetőképesség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87" y="1154528"/>
            <a:ext cx="8918226" cy="464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92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Central NOK ügyviteli rendszer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494" y="1359243"/>
            <a:ext cx="4320855" cy="3898558"/>
          </a:xfrm>
        </p:spPr>
        <p:txBody>
          <a:bodyPr>
            <a:normAutofit/>
          </a:bodyPr>
          <a:lstStyle/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Előzetes megállapodás rögzítése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Adószám ellenőrzése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Fizetőképesség ellenőrzése </a:t>
            </a: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359" y="1541195"/>
            <a:ext cx="3291209" cy="23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06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Nyomtatványok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58" y="1315391"/>
            <a:ext cx="6409189" cy="39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8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Tagsági szerződés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A Magyar Nemzeti Bank nyilvántartásba vétele után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A Central NOK elkészíti</a:t>
            </a:r>
          </a:p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Az ügyfélnek ismételten alá kell írnia</a:t>
            </a: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hu-HU" dirty="0">
                <a:latin typeface="Arial" charset="0"/>
                <a:ea typeface="Arial" charset="0"/>
                <a:cs typeface="Arial" charset="0"/>
              </a:rPr>
              <a:t>	14 nap leadási határidő!  </a:t>
            </a: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4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457200" indent="-457200"/>
            <a:r>
              <a:rPr lang="hu-HU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89" y="573551"/>
            <a:ext cx="8758822" cy="61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3246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243"/>
            <a:ext cx="7886700" cy="3898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hu-HU" sz="3600" dirty="0">
                <a:latin typeface="Arial" charset="0"/>
                <a:ea typeface="Arial" charset="0"/>
                <a:cs typeface="Arial" charset="0"/>
              </a:rPr>
              <a:t>Köszönöm a figyelmet! </a:t>
            </a:r>
          </a:p>
          <a:p>
            <a:pPr marL="457200" indent="-457200"/>
            <a:endParaRPr lang="hu-HU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None/>
            </a:pPr>
            <a:endParaRPr lang="hu-HU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09972"/>
            <a:ext cx="9144000" cy="1248033"/>
          </a:xfrm>
          <a:prstGeom prst="rect">
            <a:avLst/>
          </a:prstGeom>
          <a:solidFill>
            <a:srgbClr val="00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0" y="5979983"/>
            <a:ext cx="111442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Ingatlanvásárláshoz felhasználható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10" y="1192746"/>
            <a:ext cx="7315199" cy="52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4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Ingatlanvásárláshoz felhasználható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10" y="1192746"/>
            <a:ext cx="7315199" cy="527783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70182" y="1825625"/>
            <a:ext cx="163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Lakáshitel</a:t>
            </a:r>
          </a:p>
        </p:txBody>
      </p:sp>
    </p:spTree>
    <p:extLst>
      <p:ext uri="{BB962C8B-B14F-4D97-AF65-F5344CB8AC3E}">
        <p14:creationId xmlns:p14="http://schemas.microsoft.com/office/powerpoint/2010/main" val="302105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Ingatlanvásárláshoz felhasználható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10" y="1192746"/>
            <a:ext cx="7315199" cy="527783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70182" y="1825625"/>
            <a:ext cx="163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Lakáshitel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670181" y="3831662"/>
            <a:ext cx="163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Személyi kölcsön</a:t>
            </a:r>
          </a:p>
        </p:txBody>
      </p:sp>
    </p:spTree>
    <p:extLst>
      <p:ext uri="{BB962C8B-B14F-4D97-AF65-F5344CB8AC3E}">
        <p14:creationId xmlns:p14="http://schemas.microsoft.com/office/powerpoint/2010/main" val="342229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Ingatlanvásárláshoz felhasználható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10" y="1192746"/>
            <a:ext cx="7315199" cy="527783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70182" y="1825625"/>
            <a:ext cx="163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Lakáshitel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670181" y="3831662"/>
            <a:ext cx="163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Személyi kölcsön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70831" y="3831662"/>
            <a:ext cx="163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Lakástakarék</a:t>
            </a:r>
          </a:p>
          <a:p>
            <a:r>
              <a:rPr lang="hu-HU" sz="2000" b="1" dirty="0"/>
              <a:t>termék</a:t>
            </a:r>
          </a:p>
        </p:txBody>
      </p:sp>
    </p:spTree>
    <p:extLst>
      <p:ext uri="{BB962C8B-B14F-4D97-AF65-F5344CB8AC3E}">
        <p14:creationId xmlns:p14="http://schemas.microsoft.com/office/powerpoint/2010/main" val="215235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8050"/>
            <a:ext cx="7886700" cy="630195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Ingatlanvásárláshoz felhasználható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10" y="1192746"/>
            <a:ext cx="7315199" cy="527783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70182" y="1825625"/>
            <a:ext cx="163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Lakáshitel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670181" y="3831662"/>
            <a:ext cx="163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Személyi kölcsön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070831" y="3831662"/>
            <a:ext cx="163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Lakástakarék</a:t>
            </a:r>
          </a:p>
          <a:p>
            <a:r>
              <a:rPr lang="hu-HU" sz="2000" b="1" dirty="0"/>
              <a:t>termék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070830" y="1825625"/>
            <a:ext cx="163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CNOK termék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070830" y="2428534"/>
            <a:ext cx="163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Egyéni megtakarítás</a:t>
            </a:r>
          </a:p>
        </p:txBody>
      </p:sp>
    </p:spTree>
    <p:extLst>
      <p:ext uri="{BB962C8B-B14F-4D97-AF65-F5344CB8AC3E}">
        <p14:creationId xmlns:p14="http://schemas.microsoft.com/office/powerpoint/2010/main" val="403527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</TotalTime>
  <Words>936</Words>
  <Application>Microsoft Office PowerPoint</Application>
  <PresentationFormat>Diavetítés a képernyőre (4:3 oldalarány)</PresentationFormat>
  <Paragraphs>388</Paragraphs>
  <Slides>48</Slides>
  <Notes>33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PowerPoint-bemutató</vt:lpstr>
      <vt:lpstr>PowerPoint-bemutató</vt:lpstr>
      <vt:lpstr>Mi a NOK?</vt:lpstr>
      <vt:lpstr>A CNOK üzleti ajánlata</vt:lpstr>
      <vt:lpstr>Ingatlanvásárláshoz felhasználható</vt:lpstr>
      <vt:lpstr>Ingatlanvásárláshoz felhasználható</vt:lpstr>
      <vt:lpstr>Ingatlanvásárláshoz felhasználható</vt:lpstr>
      <vt:lpstr>Ingatlanvásárláshoz felhasználható</vt:lpstr>
      <vt:lpstr>Ingatlanvásárláshoz felhasználható</vt:lpstr>
      <vt:lpstr>A CNOK termék havi költségei</vt:lpstr>
      <vt:lpstr>Egyszeri költségek</vt:lpstr>
      <vt:lpstr>19,5 millió forint kamat és más költségek nélkül</vt:lpstr>
      <vt:lpstr>Fix kamatozású hiteltermékek</vt:lpstr>
      <vt:lpstr>A CNOK havi részlete</vt:lpstr>
      <vt:lpstr>Közösségi forma</vt:lpstr>
      <vt:lpstr>Közösségi forma</vt:lpstr>
      <vt:lpstr>A Közösség</vt:lpstr>
      <vt:lpstr>Kiválasztás</vt:lpstr>
      <vt:lpstr>Előtakarékosság</vt:lpstr>
      <vt:lpstr>A CNOK üzleti ajánlata</vt:lpstr>
      <vt:lpstr>PowerPoint-bemutató</vt:lpstr>
      <vt:lpstr>A NOK „feketén fehéren”</vt:lpstr>
      <vt:lpstr>A NOK „feketén fehéren”</vt:lpstr>
      <vt:lpstr>A NOK „feketén fehéren”</vt:lpstr>
      <vt:lpstr>A NOK „feketén fehéren”</vt:lpstr>
      <vt:lpstr>A NOK „feketén fehéren”</vt:lpstr>
      <vt:lpstr>A NOK „feketén fehéren”</vt:lpstr>
      <vt:lpstr>A NOK „feketén fehéren”</vt:lpstr>
      <vt:lpstr>A NOK „feketén fehéren”</vt:lpstr>
      <vt:lpstr>A NOK „feketén fehéren”</vt:lpstr>
      <vt:lpstr>A NOK „feketén fehéren”</vt:lpstr>
      <vt:lpstr>A NOK „feketén fehéren”</vt:lpstr>
      <vt:lpstr>PowerPoint-bemutató</vt:lpstr>
      <vt:lpstr>Nyomtatványok</vt:lpstr>
      <vt:lpstr>Előzetes megállapodás</vt:lpstr>
      <vt:lpstr>Előzetes megállapodás</vt:lpstr>
      <vt:lpstr>PowerPoint-bemutató</vt:lpstr>
      <vt:lpstr>Biztosítási nyilatkozat</vt:lpstr>
      <vt:lpstr>PowerPoint-bemutató</vt:lpstr>
      <vt:lpstr>Azonosítási adatlap</vt:lpstr>
      <vt:lpstr>PowerPoint-bemutató</vt:lpstr>
      <vt:lpstr>Mire kell figyelni? </vt:lpstr>
      <vt:lpstr>Fizetőképesség</vt:lpstr>
      <vt:lpstr>Central NOK ügyviteli rendszer</vt:lpstr>
      <vt:lpstr>Nyomtatványok</vt:lpstr>
      <vt:lpstr>Tagsági szerződés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Opi</dc:creator>
  <cp:lastModifiedBy>Opóczki András OA.</cp:lastModifiedBy>
  <cp:revision>115</cp:revision>
  <dcterms:created xsi:type="dcterms:W3CDTF">2017-06-11T17:14:00Z</dcterms:created>
  <dcterms:modified xsi:type="dcterms:W3CDTF">2017-06-29T11:48:53Z</dcterms:modified>
</cp:coreProperties>
</file>