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486" r:id="rId2"/>
    <p:sldId id="619" r:id="rId3"/>
    <p:sldId id="636" r:id="rId4"/>
    <p:sldId id="635" r:id="rId5"/>
    <p:sldId id="620" r:id="rId6"/>
    <p:sldId id="623" r:id="rId7"/>
    <p:sldId id="624" r:id="rId8"/>
    <p:sldId id="625" r:id="rId9"/>
    <p:sldId id="626" r:id="rId10"/>
    <p:sldId id="589" r:id="rId11"/>
  </p:sldIdLst>
  <p:sldSz cx="9144000" cy="6858000" type="screen4x3"/>
  <p:notesSz cx="6743700" cy="98758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FFFFCC"/>
    <a:srgbClr val="FFFF99"/>
    <a:srgbClr val="FF6600"/>
    <a:srgbClr val="333399"/>
    <a:srgbClr val="FF9900"/>
    <a:srgbClr val="CC6600"/>
    <a:srgbClr val="33CC33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2" autoAdjust="0"/>
    <p:restoredTop sz="92254" autoAdjust="0"/>
  </p:normalViewPr>
  <p:slideViewPr>
    <p:cSldViewPr>
      <p:cViewPr varScale="1">
        <p:scale>
          <a:sx n="69" d="100"/>
          <a:sy n="69" d="100"/>
        </p:scale>
        <p:origin x="13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3111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F2071D5-5BFA-4E1A-9120-817CF1B54B3D}" type="datetimeFigureOut">
              <a:rPr lang="hu-HU"/>
              <a:pPr>
                <a:defRPr/>
              </a:pPr>
              <a:t>2016.02.01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8053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9525" y="938053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7658248-B8DE-4416-948C-6DB048E8519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9263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75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4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1063"/>
            <a:ext cx="539432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14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4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8053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E02834-35AE-4FA5-AD05-939EB9E87B3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7720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F36BA-13A2-4D70-BC2C-BCC7432D17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77610-7F52-4E5D-82D3-4C2AE62176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AE88A-88DD-46E2-B072-763BE472182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0D2F3-46E3-4533-98DF-059F015D2BA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500AD-902E-45E5-A459-6FD6CF3AA26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4E558-2C52-4350-BDDD-CE989275109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D24D5-B91C-4FCC-BCD7-6FB6A2D5B81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B1951-A8CD-4E1F-82A2-5F031F954F1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4B486-F58E-4891-90B2-435D0BE4587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A7AA4-D522-47C2-BAE6-C4F3C8768A1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E4BD9-529E-4DEC-A991-EF9DCD73B0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A90D54-DBFD-4C6A-9CEC-FFAB86DD005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50850" y="5565775"/>
            <a:ext cx="471805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dirty="0"/>
              <a:t>2007. április 24.</a:t>
            </a:r>
          </a:p>
        </p:txBody>
      </p:sp>
      <p:pic>
        <p:nvPicPr>
          <p:cNvPr id="2051" name="Picture 3" descr="bg_hl_logo_kic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9988" y="2933700"/>
            <a:ext cx="39766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powerpoint_NYI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0" y="482476"/>
            <a:ext cx="91440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4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BG Finance Zrt.</a:t>
            </a:r>
          </a:p>
          <a:p>
            <a:pPr algn="ctr">
              <a:lnSpc>
                <a:spcPct val="150000"/>
              </a:lnSpc>
            </a:pPr>
            <a:endParaRPr lang="hu-HU" sz="16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u-HU" sz="3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Moskovits Pál</a:t>
            </a:r>
          </a:p>
          <a:p>
            <a:pPr algn="ctr">
              <a:lnSpc>
                <a:spcPct val="150000"/>
              </a:lnSpc>
            </a:pPr>
            <a:r>
              <a:rPr lang="hu-HU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2016.02.02.</a:t>
            </a:r>
            <a:endParaRPr lang="hu-HU" sz="2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9" name="Text Box 19"/>
          <p:cNvSpPr txBox="1">
            <a:spLocks noChangeArrowheads="1"/>
          </p:cNvSpPr>
          <p:nvPr/>
        </p:nvSpPr>
        <p:spPr bwMode="auto">
          <a:xfrm>
            <a:off x="900113" y="1576531"/>
            <a:ext cx="8243887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hu-H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Köszönjük a figyelmet!</a:t>
            </a:r>
          </a:p>
          <a:p>
            <a:pPr marL="457200" indent="-457200" algn="ctr">
              <a:lnSpc>
                <a:spcPct val="150000"/>
              </a:lnSpc>
            </a:pPr>
            <a:endParaRPr lang="hu-H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Moskovits Pál; </a:t>
            </a:r>
            <a:r>
              <a:rPr lang="hu-H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moskovits.pal</a:t>
            </a: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hu-H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bg.hu</a:t>
            </a: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70-454-4050</a:t>
            </a:r>
          </a:p>
          <a:p>
            <a:pPr algn="ctr">
              <a:lnSpc>
                <a:spcPct val="150000"/>
              </a:lnSpc>
            </a:pP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Moskovits László</a:t>
            </a:r>
            <a:r>
              <a:rPr lang="hu-H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hu-H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moskovits.laszlo</a:t>
            </a: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hu-H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bg.hu</a:t>
            </a:r>
            <a:r>
              <a:rPr lang="hu-H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70-454-4004</a:t>
            </a:r>
          </a:p>
          <a:p>
            <a:pPr algn="ctr">
              <a:lnSpc>
                <a:spcPct val="150000"/>
              </a:lnSpc>
            </a:pPr>
            <a:endParaRPr lang="hu-H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hitel.bg.hu</a:t>
            </a: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hu-H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info</a:t>
            </a: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_kkv@</a:t>
            </a:r>
            <a:r>
              <a:rPr lang="hu-H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bg.hu</a:t>
            </a:r>
            <a:endParaRPr lang="hu-H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3851920" y="428604"/>
            <a:ext cx="20569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Kérdések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7416824" y="6278033"/>
            <a:ext cx="1691680" cy="57996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hitel.bg.hu</a:t>
            </a:r>
            <a:endParaRPr lang="hu-H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8"/>
          <p:cNvSpPr txBox="1">
            <a:spLocks noChangeArrowheads="1"/>
          </p:cNvSpPr>
          <p:nvPr/>
        </p:nvSpPr>
        <p:spPr bwMode="auto">
          <a:xfrm>
            <a:off x="2293941" y="260648"/>
            <a:ext cx="51427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ctr"/>
            <a:r>
              <a:rPr lang="hu-H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BG Finance </a:t>
            </a:r>
            <a:r>
              <a:rPr lang="hu-H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Zrt</a:t>
            </a:r>
            <a:r>
              <a:rPr lang="hu-H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- bemutatkozás</a:t>
            </a:r>
          </a:p>
        </p:txBody>
      </p:sp>
      <p:sp>
        <p:nvSpPr>
          <p:cNvPr id="76" name="Téglalap 75"/>
          <p:cNvSpPr/>
          <p:nvPr/>
        </p:nvSpPr>
        <p:spPr>
          <a:xfrm>
            <a:off x="899592" y="1348020"/>
            <a:ext cx="8064896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hu-H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Biggeorge Holding része, a </a:t>
            </a:r>
            <a:r>
              <a:rPr lang="hu-H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BG Hitel &amp; Lízing </a:t>
            </a:r>
            <a:r>
              <a:rPr lang="hu-H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csoport tagja,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PSZÁF engedélye alapján 2011. óta működő Pénzügyi vállalkozás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Új Széchenyi Hitel Programok Közvetítője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KOMBINÁLT MIKROHITEL - sikertermék</a:t>
            </a:r>
          </a:p>
          <a:p>
            <a:pPr>
              <a:spcBef>
                <a:spcPts val="2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Kis, rugalmas, gyors, szervezet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Professzionális, fókuszált, kiszámítható működés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Több, mint 600 db folyósított hitel 6 milliárd forint feletti összegben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7416824" y="6278033"/>
            <a:ext cx="1691680" cy="57996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hitel.bg.hu</a:t>
            </a:r>
            <a:endParaRPr lang="hu-H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ép 1"/>
          <p:cNvPicPr>
            <a:picLocks noChangeAspect="1" noChangeArrowheads="1"/>
          </p:cNvPicPr>
          <p:nvPr/>
        </p:nvPicPr>
        <p:blipFill>
          <a:blip r:embed="rId2" cstate="print"/>
          <a:srcRect l="32066" t="42328" r="3140" b="22221"/>
          <a:stretch>
            <a:fillRect/>
          </a:stretch>
        </p:blipFill>
        <p:spPr bwMode="auto">
          <a:xfrm>
            <a:off x="3589629" y="1509527"/>
            <a:ext cx="2684822" cy="911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1367644" y="367386"/>
            <a:ext cx="7128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2014-2020 EU pénzügyi eszközök</a:t>
            </a:r>
            <a:endParaRPr lang="en-GB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899592" y="2257265"/>
            <a:ext cx="8064896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23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hu-HU" sz="2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96000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610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73757" t="29928" r="19320" b="65872"/>
          <a:stretch/>
        </p:blipFill>
        <p:spPr bwMode="auto">
          <a:xfrm>
            <a:off x="3851920" y="2060848"/>
            <a:ext cx="23762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73757" t="29928" r="19320" b="65872"/>
          <a:stretch/>
        </p:blipFill>
        <p:spPr bwMode="auto">
          <a:xfrm>
            <a:off x="3851920" y="2996952"/>
            <a:ext cx="3456384" cy="22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zövegdoboz 1"/>
          <p:cNvSpPr txBox="1"/>
          <p:nvPr/>
        </p:nvSpPr>
        <p:spPr>
          <a:xfrm>
            <a:off x="5076056" y="1916832"/>
            <a:ext cx="954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endParaRPr lang="en-GB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llipszis 4"/>
          <p:cNvSpPr/>
          <p:nvPr/>
        </p:nvSpPr>
        <p:spPr>
          <a:xfrm rot="20966435">
            <a:off x="6889130" y="674829"/>
            <a:ext cx="2267597" cy="1135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/>
              <a:t>Folyósítás</a:t>
            </a:r>
          </a:p>
          <a:p>
            <a:pPr algn="ctr"/>
            <a:r>
              <a:rPr lang="hu-HU" sz="2000" b="1" dirty="0" smtClean="0"/>
              <a:t>2016.05.31-ig</a:t>
            </a:r>
            <a:endParaRPr lang="en-GB" sz="2000" b="1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71600" y="1268760"/>
            <a:ext cx="7992542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</a:pPr>
            <a:r>
              <a:rPr lang="hu-H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Igénybevevők köre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KKV, </a:t>
            </a:r>
            <a:r>
              <a:rPr lang="hu-H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induló vállalkozás is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Hitelcél</a:t>
            </a:r>
            <a:endParaRPr lang="hu-H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Ingatlan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vásárlás (NEM lakhatási célra használt lakás is)</a:t>
            </a:r>
            <a:endParaRPr lang="hu-H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eglévő vagy bérelt infrastruktúra bővítése / fejlesztése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NEM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lakhatási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célú bérbeadás</a:t>
            </a:r>
            <a:endParaRPr lang="hu-H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Nincs projekt fenntartási kötelezettség</a:t>
            </a:r>
          </a:p>
          <a:p>
            <a:pPr algn="ctr">
              <a:spcBef>
                <a:spcPts val="5400"/>
              </a:spcBef>
              <a:spcAft>
                <a:spcPts val="0"/>
              </a:spcAft>
            </a:pP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2016.05.31-ig lehet folyósítani!</a:t>
            </a:r>
            <a:endParaRPr lang="hu-H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7416824" y="6309320"/>
            <a:ext cx="1691680" cy="46166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hu-H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hitel.bg.hu</a:t>
            </a:r>
            <a:endParaRPr lang="hu-H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Kép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5634" y="188640"/>
            <a:ext cx="267850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899591" y="419100"/>
            <a:ext cx="50405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Új Széchenyi Beruházási Hitel</a:t>
            </a:r>
            <a:endParaRPr lang="en-GB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853228" y="1196752"/>
            <a:ext cx="8172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</a:pPr>
            <a:r>
              <a:rPr lang="hu-H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Hitel </a:t>
            </a: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összege: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projektenként </a:t>
            </a:r>
            <a:r>
              <a:rPr lang="hu-HU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hu-H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mHUF</a:t>
            </a:r>
            <a:endParaRPr lang="hu-H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1800"/>
              </a:spcBef>
            </a:pP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Kamat: 4,5 %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NINCS: rendelkezésre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tart., szerződéskötési, </a:t>
            </a:r>
            <a:r>
              <a:rPr lang="hu-H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foly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hu-H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előtörl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díj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hu-H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eHUF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tranzakciós díj</a:t>
            </a:r>
            <a:endParaRPr lang="hu-H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hu-H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Finanszírozási arány: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Piaci ár 50-65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%-ig</a:t>
            </a:r>
            <a:endParaRPr lang="hu-H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hu-HU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AVHGA-val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(vidéki kapcsolattal): 80%-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ig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Pótfedezettel 90%-ig</a:t>
            </a:r>
            <a:endParaRPr lang="hu-H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1800"/>
              </a:spcBef>
            </a:pP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Törlesztés: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Futamidő: </a:t>
            </a:r>
            <a:r>
              <a:rPr lang="hu-HU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10 év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Türelmi idő: </a:t>
            </a:r>
            <a:r>
              <a:rPr lang="hu-H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 hónap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Maradványérték: </a:t>
            </a:r>
            <a:r>
              <a:rPr lang="hu-HU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30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hu-H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7416824" y="6237312"/>
            <a:ext cx="1691680" cy="57996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hitel.bg.hu</a:t>
            </a:r>
            <a:endParaRPr lang="hu-H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Kép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5634" y="188640"/>
            <a:ext cx="267850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899591" y="419100"/>
            <a:ext cx="50405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Új Széchenyi Beruházási Hitel 2</a:t>
            </a:r>
            <a:endParaRPr lang="en-GB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8"/>
          <p:cNvSpPr txBox="1">
            <a:spLocks noChangeArrowheads="1"/>
          </p:cNvSpPr>
          <p:nvPr/>
        </p:nvSpPr>
        <p:spPr bwMode="auto">
          <a:xfrm>
            <a:off x="1142977" y="419100"/>
            <a:ext cx="7486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Ingyenes előminősítés, akár két lépcsőben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899592" y="1268760"/>
            <a:ext cx="8244408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Cég hitelképesség vizsgálat – 1 nap</a:t>
            </a:r>
          </a:p>
          <a:p>
            <a:pPr marL="914400" lvl="1" indent="-457200">
              <a:spcAft>
                <a:spcPts val="1800"/>
              </a:spcAft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Cégnév és adószám alapján</a:t>
            </a:r>
          </a:p>
          <a:p>
            <a:pPr marL="457200" indent="-457200">
              <a:spcBef>
                <a:spcPts val="1200"/>
              </a:spcBef>
              <a:spcAft>
                <a:spcPts val="1800"/>
              </a:spcAft>
              <a:buFont typeface="+mj-lt"/>
              <a:buAutoNum type="arabicPeriod" startAt="2"/>
            </a:pP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Projekt előminősítés – 4 nap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Kitöltött Hiteligénylési Adatlap és Üzleti Terv,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Fedezet ÉB alapján (mindenképpen szükséges!)</a:t>
            </a:r>
          </a:p>
          <a:p>
            <a:pPr marL="457200" indent="-457200">
              <a:spcBef>
                <a:spcPts val="5400"/>
              </a:spcBef>
              <a:spcAft>
                <a:spcPts val="600"/>
              </a:spcAft>
            </a:pP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ÉB díjak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Lakás: </a:t>
            </a:r>
            <a:r>
              <a:rPr lang="hu-H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40.000 HUF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Egyéb: ajánlat alapján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7416824" y="6278033"/>
            <a:ext cx="1691680" cy="57996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hitel.bg.hu</a:t>
            </a:r>
            <a:endParaRPr lang="hu-H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8"/>
          <p:cNvSpPr txBox="1">
            <a:spLocks noChangeArrowheads="1"/>
          </p:cNvSpPr>
          <p:nvPr/>
        </p:nvSpPr>
        <p:spPr bwMode="auto">
          <a:xfrm>
            <a:off x="1142977" y="419100"/>
            <a:ext cx="7486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000000"/>
                </a:solidFill>
                <a:latin typeface="Times New Roman"/>
              </a:rPr>
              <a:t>Ügyintézés menete</a:t>
            </a:r>
            <a:endParaRPr lang="en-GB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827584" y="1412776"/>
            <a:ext cx="8316416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Cég hitelképesség vizsgálat (1 nap)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Értékbecslés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Projekt előminősítés (4 nap)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Hitelkérelem benyújtása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Tisztázó kérdések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 MHUF felett hiteldöntés előtt személyes találkozás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Finanszírozási ajánlat (30 nap)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Szerződéskötés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(AVHGA jóváhagyás – 5 nap)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Folyósítás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7416824" y="6278033"/>
            <a:ext cx="1691680" cy="57996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hitel.bg.hu</a:t>
            </a:r>
            <a:endParaRPr lang="hu-H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8"/>
          <p:cNvSpPr txBox="1">
            <a:spLocks noChangeArrowheads="1"/>
          </p:cNvSpPr>
          <p:nvPr/>
        </p:nvSpPr>
        <p:spPr bwMode="auto">
          <a:xfrm>
            <a:off x="539552" y="332656"/>
            <a:ext cx="86044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/>
            <a:r>
              <a:rPr lang="hu-H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Maximális hitelösszeg számítása a fedezetek alapján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1086964" y="1352957"/>
            <a:ext cx="775507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Ingatlan BG által jóváhagyott piaci értéke</a:t>
            </a:r>
          </a:p>
          <a:p>
            <a:pPr algn="ctr">
              <a:buFont typeface="Arial" pitchFamily="34" charset="0"/>
              <a:buChar char="•"/>
            </a:pPr>
            <a:r>
              <a:rPr lang="hu-H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u-HU" sz="4000" dirty="0" smtClean="0"/>
          </a:p>
          <a:p>
            <a:pPr algn="ctr"/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Ingatlan elhelyezkedése és jellege szerinti szorzó</a:t>
            </a:r>
          </a:p>
          <a:p>
            <a:pPr algn="ctr">
              <a:buFont typeface="Arial" pitchFamily="34" charset="0"/>
              <a:buChar char="•"/>
            </a:pPr>
            <a:r>
              <a:rPr lang="hu-H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Vállalkozás minősítése szerinti szorzó</a:t>
            </a:r>
          </a:p>
          <a:p>
            <a:pPr algn="ctr"/>
            <a:r>
              <a:rPr lang="hu-H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</a:p>
          <a:p>
            <a:pPr algn="ctr"/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Hitel + 1 éves kamat lehetséges maximális összege</a:t>
            </a:r>
          </a:p>
          <a:p>
            <a:pPr algn="ctr"/>
            <a:endParaRPr lang="hu-HU" sz="4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AVHGA esetén </a:t>
            </a: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hu-H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de maximum a projekt értékének 80 %-a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7416824" y="6278033"/>
            <a:ext cx="1691680" cy="57996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hitel.bg.hu</a:t>
            </a:r>
            <a:endParaRPr lang="hu-H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8807</TotalTime>
  <Words>366</Words>
  <Application>Microsoft Office PowerPoint</Application>
  <PresentationFormat>Diavetítés a képernyőre (4:3 oldalarány)</PresentationFormat>
  <Paragraphs>84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Alapértelmezett terv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Gebhardt Eszter</dc:creator>
  <cp:lastModifiedBy>Moskovits Pál</cp:lastModifiedBy>
  <cp:revision>598</cp:revision>
  <dcterms:created xsi:type="dcterms:W3CDTF">2004-05-10T06:18:34Z</dcterms:created>
  <dcterms:modified xsi:type="dcterms:W3CDTF">2016-02-01T16:36:43Z</dcterms:modified>
</cp:coreProperties>
</file>