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60" r:id="rId4"/>
    <p:sldId id="263" r:id="rId5"/>
    <p:sldId id="282" r:id="rId6"/>
    <p:sldId id="285" r:id="rId7"/>
    <p:sldId id="284" r:id="rId8"/>
    <p:sldId id="261" r:id="rId9"/>
    <p:sldId id="262" r:id="rId10"/>
    <p:sldId id="264" r:id="rId11"/>
    <p:sldId id="287" r:id="rId12"/>
    <p:sldId id="295" r:id="rId13"/>
    <p:sldId id="297" r:id="rId14"/>
    <p:sldId id="296" r:id="rId15"/>
    <p:sldId id="298" r:id="rId16"/>
    <p:sldId id="299" r:id="rId17"/>
    <p:sldId id="300" r:id="rId18"/>
    <p:sldId id="275" r:id="rId19"/>
    <p:sldId id="277" r:id="rId20"/>
    <p:sldId id="276" r:id="rId21"/>
    <p:sldId id="279" r:id="rId22"/>
    <p:sldId id="280" r:id="rId23"/>
    <p:sldId id="288" r:id="rId24"/>
    <p:sldId id="294" r:id="rId25"/>
    <p:sldId id="301" r:id="rId26"/>
    <p:sldId id="302" r:id="rId27"/>
    <p:sldId id="293" r:id="rId28"/>
    <p:sldId id="292" r:id="rId29"/>
    <p:sldId id="291" r:id="rId30"/>
    <p:sldId id="290" r:id="rId31"/>
    <p:sldId id="289" r:id="rId32"/>
    <p:sldId id="281" r:id="rId33"/>
    <p:sldId id="268" r:id="rId34"/>
    <p:sldId id="303" r:id="rId35"/>
    <p:sldId id="273" r:id="rId3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alovics Beáta (Budapest Bank)" initials="KB(B" lastIdx="2" clrIdx="0">
    <p:extLst>
      <p:ext uri="{19B8F6BF-5375-455C-9EA6-DF929625EA0E}">
        <p15:presenceInfo xmlns:p15="http://schemas.microsoft.com/office/powerpoint/2012/main" userId="S-1-5-21-290726830-948646054-1379280975-3845" providerId="AD"/>
      </p:ext>
    </p:extLst>
  </p:cmAuthor>
  <p:cmAuthor id="2" name="Bedő Csaba (Budapest Bank)" initials="BC(B" lastIdx="5" clrIdx="1">
    <p:extLst>
      <p:ext uri="{19B8F6BF-5375-455C-9EA6-DF929625EA0E}">
        <p15:presenceInfo xmlns:p15="http://schemas.microsoft.com/office/powerpoint/2012/main" userId="S-1-5-21-290726830-948646054-1379280975-4737" providerId="AD"/>
      </p:ext>
    </p:extLst>
  </p:cmAuthor>
  <p:cmAuthor id="3" name="Hajnal Alex (Budapest Bank)" initials="HA(B" lastIdx="3" clrIdx="2">
    <p:extLst>
      <p:ext uri="{19B8F6BF-5375-455C-9EA6-DF929625EA0E}">
        <p15:presenceInfo xmlns:p15="http://schemas.microsoft.com/office/powerpoint/2012/main" userId="S-1-5-21-290726830-948646054-1379280975-37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3049" autoAdjust="0"/>
  </p:normalViewPr>
  <p:slideViewPr>
    <p:cSldViewPr snapToGrid="0">
      <p:cViewPr varScale="1">
        <p:scale>
          <a:sx n="70" d="100"/>
          <a:sy n="70" d="100"/>
        </p:scale>
        <p:origin x="76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rgbClr val="E41D3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827-4D4D-A775-02B1B0996C25}"/>
              </c:ext>
            </c:extLst>
          </c:dPt>
          <c:dPt>
            <c:idx val="1"/>
            <c:bubble3D val="0"/>
            <c:spPr>
              <a:solidFill>
                <a:srgbClr val="6DC0DD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827-4D4D-A775-02B1B0996C25}"/>
              </c:ext>
            </c:extLst>
          </c:dPt>
          <c:dPt>
            <c:idx val="2"/>
            <c:bubble3D val="0"/>
            <c:spPr>
              <a:solidFill>
                <a:srgbClr val="F9C65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827-4D4D-A775-02B1B0996C25}"/>
              </c:ext>
            </c:extLst>
          </c:dPt>
          <c:dPt>
            <c:idx val="3"/>
            <c:bubble3D val="0"/>
            <c:spPr>
              <a:solidFill>
                <a:srgbClr val="95C87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827-4D4D-A775-02B1B0996C25}"/>
              </c:ext>
            </c:extLst>
          </c:dPt>
          <c:cat>
            <c:strRef>
              <c:f>Munka1!$A$2:$A$5</c:f>
              <c:strCache>
                <c:ptCount val="4"/>
                <c:pt idx="0">
                  <c:v>1.</c:v>
                </c:pt>
                <c:pt idx="1">
                  <c:v>2.</c:v>
                </c:pt>
                <c:pt idx="2">
                  <c:v>3.</c:v>
                </c:pt>
                <c:pt idx="3">
                  <c:v>4.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27-4D4D-A775-02B1B0996C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41D37"/>
            </a:solidFill>
          </c:spPr>
          <c:invertIfNegative val="0"/>
          <c:cat>
            <c:strRef>
              <c:f>Munka1!$A$2</c:f>
              <c:strCache>
                <c:ptCount val="1"/>
                <c:pt idx="0">
                  <c:v>Cím</c:v>
                </c:pt>
              </c:strCache>
            </c:strRef>
          </c:cat>
          <c:val>
            <c:numRef>
              <c:f>Munka1!$B$2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9-4D2A-9825-9159A9B6DA7C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6DC0DD"/>
            </a:solidFill>
          </c:spPr>
          <c:invertIfNegative val="0"/>
          <c:cat>
            <c:strRef>
              <c:f>Munka1!$A$2</c:f>
              <c:strCache>
                <c:ptCount val="1"/>
                <c:pt idx="0">
                  <c:v>Cím</c:v>
                </c:pt>
              </c:strCache>
            </c:strRef>
          </c:cat>
          <c:val>
            <c:numRef>
              <c:f>Munka1!$C$2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B9-4D2A-9825-9159A9B6DA7C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95C871"/>
            </a:solidFill>
          </c:spPr>
          <c:invertIfNegative val="0"/>
          <c:cat>
            <c:strRef>
              <c:f>Munka1!$A$2</c:f>
              <c:strCache>
                <c:ptCount val="1"/>
                <c:pt idx="0">
                  <c:v>Cím</c:v>
                </c:pt>
              </c:strCache>
            </c:strRef>
          </c:cat>
          <c:val>
            <c:numRef>
              <c:f>Munka1!$D$2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B9-4D2A-9825-9159A9B6D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06784"/>
        <c:axId val="106008576"/>
      </c:barChart>
      <c:catAx>
        <c:axId val="10600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hu-HU"/>
          </a:p>
        </c:txPr>
        <c:crossAx val="106008576"/>
        <c:crosses val="autoZero"/>
        <c:auto val="1"/>
        <c:lblAlgn val="ctr"/>
        <c:lblOffset val="100"/>
        <c:noMultiLvlLbl val="0"/>
      </c:catAx>
      <c:valAx>
        <c:axId val="10600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hu-HU"/>
          </a:p>
        </c:txPr>
        <c:crossAx val="106006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3698B-599E-4A37-9E69-BD0E421B05FA}" type="datetimeFigureOut">
              <a:rPr lang="hu-HU" smtClean="0"/>
              <a:t>2021.03.04.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2616-D554-42BA-9581-8166BBB64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971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zdő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32F92729-8580-4697-B346-B1C591F16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780" cy="685800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A503B2D-0145-4E90-9C9C-A14D74C41A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670218"/>
          </a:xfrm>
          <a:prstGeom prst="rect">
            <a:avLst/>
          </a:prstGeom>
        </p:spPr>
      </p:pic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D281F97B-3635-44E3-87A8-C884CC6E4FDD}"/>
              </a:ext>
            </a:extLst>
          </p:cNvPr>
          <p:cNvCxnSpPr>
            <a:cxnSpLocks/>
          </p:cNvCxnSpPr>
          <p:nvPr userDrawn="1"/>
        </p:nvCxnSpPr>
        <p:spPr>
          <a:xfrm>
            <a:off x="4757277" y="4078923"/>
            <a:ext cx="2743200" cy="4022"/>
          </a:xfrm>
          <a:prstGeom prst="line">
            <a:avLst/>
          </a:prstGeom>
          <a:ln w="57150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Cím 1"/>
          <p:cNvSpPr>
            <a:spLocks noGrp="1"/>
          </p:cNvSpPr>
          <p:nvPr>
            <p:ph type="ctrTitle"/>
          </p:nvPr>
        </p:nvSpPr>
        <p:spPr>
          <a:xfrm>
            <a:off x="2924038" y="3291275"/>
            <a:ext cx="6409678" cy="757885"/>
          </a:xfrm>
        </p:spPr>
        <p:txBody>
          <a:bodyPr anchor="b">
            <a:normAutofit/>
          </a:bodyPr>
          <a:lstStyle>
            <a:lvl1pPr algn="ctr">
              <a:defRPr lang="hu-HU" sz="4000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10" hasCustomPrompt="1"/>
          </p:nvPr>
        </p:nvSpPr>
        <p:spPr>
          <a:xfrm>
            <a:off x="3738798" y="4112708"/>
            <a:ext cx="4780157" cy="534133"/>
          </a:xfrm>
        </p:spPr>
        <p:txBody>
          <a:bodyPr>
            <a:normAutofit/>
          </a:bodyPr>
          <a:lstStyle>
            <a:lvl1pPr marL="0" indent="0" algn="ctr">
              <a:buNone/>
              <a:defRPr lang="hu-HU" sz="2400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z="2800" dirty="0" smtClean="0"/>
              <a:t>Mintacím szerkesztése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3456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47C6C862-4F9D-40D6-BC41-132080D79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8"/>
          <a:stretch/>
        </p:blipFill>
        <p:spPr>
          <a:xfrm>
            <a:off x="0" y="0"/>
            <a:ext cx="12190780" cy="5987845"/>
          </a:xfrm>
          <a:prstGeom prst="rect">
            <a:avLst/>
          </a:prstGeom>
        </p:spPr>
      </p:pic>
      <p:cxnSp>
        <p:nvCxnSpPr>
          <p:cNvPr id="3" name="Egyenes összekötő 8">
            <a:extLst>
              <a:ext uri="{FF2B5EF4-FFF2-40B4-BE49-F238E27FC236}">
                <a16:creationId xmlns:a16="http://schemas.microsoft.com/office/drawing/2014/main" id="{500D6AEC-B198-B641-BE4B-CA93D17567D4}"/>
              </a:ext>
            </a:extLst>
          </p:cNvPr>
          <p:cNvCxnSpPr>
            <a:cxnSpLocks/>
          </p:cNvCxnSpPr>
          <p:nvPr userDrawn="1"/>
        </p:nvCxnSpPr>
        <p:spPr>
          <a:xfrm>
            <a:off x="424069" y="3077445"/>
            <a:ext cx="11373679" cy="0"/>
          </a:xfrm>
          <a:prstGeom prst="line">
            <a:avLst/>
          </a:prstGeom>
          <a:ln w="57150" cap="rnd" cmpd="sng" algn="ctr">
            <a:solidFill>
              <a:srgbClr val="E41D38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Egyenes összekötő 8">
            <a:extLst>
              <a:ext uri="{FF2B5EF4-FFF2-40B4-BE49-F238E27FC236}">
                <a16:creationId xmlns:a16="http://schemas.microsoft.com/office/drawing/2014/main" id="{1CD778EE-9B57-BD43-881C-F835B3390FEB}"/>
              </a:ext>
            </a:extLst>
          </p:cNvPr>
          <p:cNvCxnSpPr>
            <a:cxnSpLocks/>
          </p:cNvCxnSpPr>
          <p:nvPr userDrawn="1"/>
        </p:nvCxnSpPr>
        <p:spPr>
          <a:xfrm>
            <a:off x="6033053" y="459126"/>
            <a:ext cx="0" cy="5196881"/>
          </a:xfrm>
          <a:prstGeom prst="line">
            <a:avLst/>
          </a:prstGeom>
          <a:ln w="57150" cap="rnd" cmpd="sng" algn="ctr">
            <a:solidFill>
              <a:srgbClr val="E41D38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749015" y="459126"/>
            <a:ext cx="4959092" cy="529016"/>
          </a:xfr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lang="hu-HU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ABC</a:t>
            </a: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 hasCustomPrompt="1"/>
          </p:nvPr>
        </p:nvSpPr>
        <p:spPr>
          <a:xfrm>
            <a:off x="749015" y="1117778"/>
            <a:ext cx="4959092" cy="1654919"/>
          </a:xfrm>
        </p:spPr>
        <p:txBody>
          <a:bodyPr anchor="t">
            <a:normAutofit/>
          </a:bodyPr>
          <a:lstStyle>
            <a:lvl1pPr>
              <a:defRPr lang="hu-HU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dirty="0" smtClean="0"/>
              <a:t>Szöveg beírásához kattintson ide</a:t>
            </a:r>
            <a:endParaRPr lang="hu-HU" dirty="0"/>
          </a:p>
        </p:txBody>
      </p:sp>
      <p:sp>
        <p:nvSpPr>
          <p:cNvPr id="11" name="Szöveg helye 4"/>
          <p:cNvSpPr>
            <a:spLocks noGrp="1"/>
          </p:cNvSpPr>
          <p:nvPr>
            <p:ph type="body" sz="quarter" idx="11" hasCustomPrompt="1"/>
          </p:nvPr>
        </p:nvSpPr>
        <p:spPr>
          <a:xfrm>
            <a:off x="768683" y="3339977"/>
            <a:ext cx="4959092" cy="529016"/>
          </a:xfr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lang="hu-HU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ABC</a:t>
            </a:r>
            <a:endParaRPr lang="hu-HU" dirty="0"/>
          </a:p>
        </p:txBody>
      </p:sp>
      <p:sp>
        <p:nvSpPr>
          <p:cNvPr id="13" name="Szöveg helye 4"/>
          <p:cNvSpPr>
            <a:spLocks noGrp="1"/>
          </p:cNvSpPr>
          <p:nvPr>
            <p:ph type="body" sz="quarter" idx="12" hasCustomPrompt="1"/>
          </p:nvPr>
        </p:nvSpPr>
        <p:spPr>
          <a:xfrm>
            <a:off x="6358314" y="464046"/>
            <a:ext cx="4959092" cy="529016"/>
          </a:xfr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lang="hu-HU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ABC</a:t>
            </a:r>
            <a:endParaRPr lang="hu-HU" dirty="0"/>
          </a:p>
        </p:txBody>
      </p:sp>
      <p:sp>
        <p:nvSpPr>
          <p:cNvPr id="16" name="Szöveg helye 4"/>
          <p:cNvSpPr>
            <a:spLocks noGrp="1"/>
          </p:cNvSpPr>
          <p:nvPr>
            <p:ph type="body" sz="quarter" idx="13" hasCustomPrompt="1"/>
          </p:nvPr>
        </p:nvSpPr>
        <p:spPr>
          <a:xfrm>
            <a:off x="6358314" y="3335009"/>
            <a:ext cx="4959092" cy="529016"/>
          </a:xfr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lang="hu-HU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ABC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9445" y="1117777"/>
            <a:ext cx="4959153" cy="1654919"/>
          </a:xfrm>
        </p:spPr>
        <p:txBody>
          <a:bodyPr>
            <a:normAutofit/>
          </a:bodyPr>
          <a:lstStyle>
            <a:lvl1pPr marL="0" indent="0">
              <a:buNone/>
              <a:defRPr lang="hu-HU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Szöveg beírásához kattintson ide</a:t>
            </a:r>
            <a:endParaRPr lang="hu-HU" dirty="0"/>
          </a:p>
        </p:txBody>
      </p:sp>
      <p:sp>
        <p:nvSpPr>
          <p:cNvPr id="18" name="Szöveg helye 16"/>
          <p:cNvSpPr>
            <a:spLocks noGrp="1"/>
          </p:cNvSpPr>
          <p:nvPr>
            <p:ph type="body" sz="quarter" idx="15" hasCustomPrompt="1"/>
          </p:nvPr>
        </p:nvSpPr>
        <p:spPr>
          <a:xfrm>
            <a:off x="6358283" y="4001088"/>
            <a:ext cx="4959153" cy="1654919"/>
          </a:xfrm>
        </p:spPr>
        <p:txBody>
          <a:bodyPr>
            <a:normAutofit/>
          </a:bodyPr>
          <a:lstStyle>
            <a:lvl1pPr marL="0" indent="0">
              <a:buNone/>
              <a:defRPr lang="hu-HU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Szöveg beírásához kattintson ide</a:t>
            </a:r>
            <a:endParaRPr lang="hu-HU" dirty="0"/>
          </a:p>
        </p:txBody>
      </p:sp>
      <p:sp>
        <p:nvSpPr>
          <p:cNvPr id="19" name="Szöveg helye 16"/>
          <p:cNvSpPr>
            <a:spLocks noGrp="1"/>
          </p:cNvSpPr>
          <p:nvPr>
            <p:ph type="body" sz="quarter" idx="16" hasCustomPrompt="1"/>
          </p:nvPr>
        </p:nvSpPr>
        <p:spPr>
          <a:xfrm>
            <a:off x="768683" y="4001087"/>
            <a:ext cx="4959153" cy="1654919"/>
          </a:xfrm>
        </p:spPr>
        <p:txBody>
          <a:bodyPr>
            <a:normAutofit/>
          </a:bodyPr>
          <a:lstStyle>
            <a:lvl1pPr marL="0" indent="0">
              <a:buNone/>
              <a:defRPr lang="hu-HU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Szöveg beírásához kattintson ide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8037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47C6C862-4F9D-40D6-BC41-132080D79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8"/>
          <a:stretch/>
        </p:blipFill>
        <p:spPr>
          <a:xfrm>
            <a:off x="610" y="0"/>
            <a:ext cx="12190780" cy="5987845"/>
          </a:xfrm>
          <a:prstGeom prst="rect">
            <a:avLst/>
          </a:prstGeom>
        </p:spPr>
      </p:pic>
      <p:sp>
        <p:nvSpPr>
          <p:cNvPr id="3" name="Cím 1"/>
          <p:cNvSpPr>
            <a:spLocks noGrp="1"/>
          </p:cNvSpPr>
          <p:nvPr>
            <p:ph type="ctrTitle"/>
          </p:nvPr>
        </p:nvSpPr>
        <p:spPr>
          <a:xfrm>
            <a:off x="468084" y="238494"/>
            <a:ext cx="6409678" cy="505343"/>
          </a:xfrm>
        </p:spPr>
        <p:txBody>
          <a:bodyPr anchor="b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084" y="895745"/>
            <a:ext cx="3942753" cy="415079"/>
          </a:xfrm>
        </p:spPr>
        <p:txBody>
          <a:bodyPr>
            <a:normAutofit/>
          </a:bodyPr>
          <a:lstStyle>
            <a:lvl1pPr marL="0" indent="0">
              <a:buNone/>
              <a:defRPr lang="hu-HU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Alcím</a:t>
            </a:r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62000" y="1721869"/>
            <a:ext cx="4887686" cy="3731873"/>
          </a:xfrm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hu-HU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5271842"/>
              </p:ext>
            </p:extLst>
          </p:nvPr>
        </p:nvGraphicFramePr>
        <p:xfrm>
          <a:off x="7546555" y="1721869"/>
          <a:ext cx="3294044" cy="352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022">
                  <a:extLst>
                    <a:ext uri="{9D8B030D-6E8A-4147-A177-3AD203B41FA5}">
                      <a16:colId xmlns:a16="http://schemas.microsoft.com/office/drawing/2014/main" val="3481199370"/>
                    </a:ext>
                  </a:extLst>
                </a:gridCol>
                <a:gridCol w="1647022">
                  <a:extLst>
                    <a:ext uri="{9D8B030D-6E8A-4147-A177-3AD203B41FA5}">
                      <a16:colId xmlns:a16="http://schemas.microsoft.com/office/drawing/2014/main" val="326690318"/>
                    </a:ext>
                  </a:extLst>
                </a:gridCol>
              </a:tblGrid>
              <a:tr h="88199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E41D38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E41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174802"/>
                  </a:ext>
                </a:extLst>
              </a:tr>
              <a:tr h="88199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30241"/>
                  </a:ext>
                </a:extLst>
              </a:tr>
              <a:tr h="88199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09195"/>
                  </a:ext>
                </a:extLst>
              </a:tr>
              <a:tr h="88199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15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ép 22">
            <a:extLst>
              <a:ext uri="{FF2B5EF4-FFF2-40B4-BE49-F238E27FC236}">
                <a16:creationId xmlns:a16="http://schemas.microsoft.com/office/drawing/2014/main" id="{47C6C862-4F9D-40D6-BC41-132080D791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" y="0"/>
            <a:ext cx="12190780" cy="6858000"/>
          </a:xfrm>
          <a:prstGeom prst="rect">
            <a:avLst/>
          </a:prstGeom>
        </p:spPr>
      </p:pic>
      <p:graphicFrame>
        <p:nvGraphicFramePr>
          <p:cNvPr id="24" name="Diagram helye 6">
            <a:extLst>
              <a:ext uri="{FF2B5EF4-FFF2-40B4-BE49-F238E27FC236}">
                <a16:creationId xmlns:a16="http://schemas.microsoft.com/office/drawing/2014/main" id="{D5F8A6DF-9692-4C4B-A7C0-F90D7E03D5C6}"/>
              </a:ext>
            </a:extLst>
          </p:cNvPr>
          <p:cNvGraphicFramePr>
            <a:graphicFrameLocks/>
          </p:cNvGraphicFramePr>
          <p:nvPr userDrawn="1"/>
        </p:nvGraphicFramePr>
        <p:xfrm>
          <a:off x="6095389" y="1807822"/>
          <a:ext cx="5424968" cy="424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églalap 9">
            <a:extLst>
              <a:ext uri="{FF2B5EF4-FFF2-40B4-BE49-F238E27FC236}">
                <a16:creationId xmlns:a16="http://schemas.microsoft.com/office/drawing/2014/main" id="{1E171FD5-FD56-6F4A-87AB-8C9B61CAF95D}"/>
              </a:ext>
            </a:extLst>
          </p:cNvPr>
          <p:cNvSpPr/>
          <p:nvPr userDrawn="1"/>
        </p:nvSpPr>
        <p:spPr>
          <a:xfrm>
            <a:off x="0" y="6023295"/>
            <a:ext cx="12190780" cy="834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Kép 10" descr="A képen objektum látható&#10;&#10;Automatikusan generált leírás">
            <a:extLst>
              <a:ext uri="{FF2B5EF4-FFF2-40B4-BE49-F238E27FC236}">
                <a16:creationId xmlns:a16="http://schemas.microsoft.com/office/drawing/2014/main" id="{00A75EDB-C213-724F-9733-BB5E96887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2" r="29717"/>
          <a:stretch/>
        </p:blipFill>
        <p:spPr>
          <a:xfrm>
            <a:off x="-610" y="6090485"/>
            <a:ext cx="2545027" cy="700321"/>
          </a:xfrm>
          <a:prstGeom prst="rect">
            <a:avLst/>
          </a:prstGeom>
        </p:spPr>
      </p:pic>
      <p:pic>
        <p:nvPicPr>
          <p:cNvPr id="27" name="Kép 11" descr="A képen objektum látható&#10;&#10;Automatikusan generált leírás">
            <a:extLst>
              <a:ext uri="{FF2B5EF4-FFF2-40B4-BE49-F238E27FC236}">
                <a16:creationId xmlns:a16="http://schemas.microsoft.com/office/drawing/2014/main" id="{98895C6A-2A80-DE44-9C63-609BDD945C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4" r="24833"/>
          <a:stretch/>
        </p:blipFill>
        <p:spPr>
          <a:xfrm>
            <a:off x="9462051" y="6090485"/>
            <a:ext cx="2729949" cy="700321"/>
          </a:xfrm>
          <a:prstGeom prst="rect">
            <a:avLst/>
          </a:prstGeom>
        </p:spPr>
      </p:pic>
      <p:sp>
        <p:nvSpPr>
          <p:cNvPr id="28" name="Szövegdoboz 27">
            <a:extLst>
              <a:ext uri="{FF2B5EF4-FFF2-40B4-BE49-F238E27FC236}">
                <a16:creationId xmlns:a16="http://schemas.microsoft.com/office/drawing/2014/main" id="{813DE624-0B05-0748-A1D8-A43B53F1AA36}"/>
              </a:ext>
            </a:extLst>
          </p:cNvPr>
          <p:cNvSpPr txBox="1"/>
          <p:nvPr userDrawn="1"/>
        </p:nvSpPr>
        <p:spPr>
          <a:xfrm>
            <a:off x="659170" y="312234"/>
            <a:ext cx="10872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chemeClr val="bg1"/>
                </a:solidFill>
              </a:rPr>
              <a:t>CÍM BEÍRÁSÁHOZ KATTINTSON IDE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B12D88-0D13-7843-B414-A77CFF5904F4}"/>
              </a:ext>
            </a:extLst>
          </p:cNvPr>
          <p:cNvSpPr txBox="1"/>
          <p:nvPr userDrawn="1"/>
        </p:nvSpPr>
        <p:spPr>
          <a:xfrm>
            <a:off x="659170" y="964199"/>
            <a:ext cx="10872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SZÖVEG BEÍRÁSÁHOZ KATTINTSON IDE</a:t>
            </a:r>
          </a:p>
        </p:txBody>
      </p:sp>
      <p:graphicFrame>
        <p:nvGraphicFramePr>
          <p:cNvPr id="30" name="Table 9">
            <a:extLst>
              <a:ext uri="{FF2B5EF4-FFF2-40B4-BE49-F238E27FC236}">
                <a16:creationId xmlns:a16="http://schemas.microsoft.com/office/drawing/2014/main" id="{54EFDE70-AFD8-344C-9258-F75A47AF87F8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456742" y="1577069"/>
          <a:ext cx="4032250" cy="42490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3952517008"/>
                    </a:ext>
                  </a:extLst>
                </a:gridCol>
              </a:tblGrid>
              <a:tr h="4249068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Szöveg beírásához kattintson ide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1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875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oszlop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47C6C862-4F9D-40D6-BC41-132080D79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8"/>
          <a:stretch/>
        </p:blipFill>
        <p:spPr>
          <a:xfrm>
            <a:off x="610" y="0"/>
            <a:ext cx="12190780" cy="5987845"/>
          </a:xfrm>
          <a:prstGeom prst="rect">
            <a:avLst/>
          </a:prstGeom>
        </p:spPr>
      </p:pic>
      <p:graphicFrame>
        <p:nvGraphicFramePr>
          <p:cNvPr id="3" name="Diagram helye 6">
            <a:extLst>
              <a:ext uri="{FF2B5EF4-FFF2-40B4-BE49-F238E27FC236}">
                <a16:creationId xmlns:a16="http://schemas.microsoft.com/office/drawing/2014/main" id="{0AD3515E-DB19-B44D-A2D4-4EC615DF69BD}"/>
              </a:ext>
            </a:extLst>
          </p:cNvPr>
          <p:cNvGraphicFramePr>
            <a:graphicFrameLocks/>
          </p:cNvGraphicFramePr>
          <p:nvPr userDrawn="1"/>
        </p:nvGraphicFramePr>
        <p:xfrm>
          <a:off x="6623568" y="1305842"/>
          <a:ext cx="4433246" cy="4750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0BE324E2-6FD7-5F4D-9BB9-8A24182D7D39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456742" y="1577069"/>
          <a:ext cx="4032250" cy="42490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3952517008"/>
                    </a:ext>
                  </a:extLst>
                </a:gridCol>
              </a:tblGrid>
              <a:tr h="4249068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Szöveg beírásához kattintson ide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18403"/>
                  </a:ext>
                </a:extLst>
              </a:tr>
            </a:tbl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773C1174-CACF-BB46-B9D9-3780BEC8EDAD}"/>
              </a:ext>
            </a:extLst>
          </p:cNvPr>
          <p:cNvSpPr txBox="1"/>
          <p:nvPr userDrawn="1"/>
        </p:nvSpPr>
        <p:spPr>
          <a:xfrm>
            <a:off x="659170" y="312234"/>
            <a:ext cx="10872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chemeClr val="bg1"/>
                </a:solidFill>
              </a:rPr>
              <a:t>CÍM BEÍRÁSÁHOZ KATTINTSON IDE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BFAE6DF-7426-0946-A87A-EADE5401B8AB}"/>
              </a:ext>
            </a:extLst>
          </p:cNvPr>
          <p:cNvSpPr txBox="1"/>
          <p:nvPr userDrawn="1"/>
        </p:nvSpPr>
        <p:spPr>
          <a:xfrm>
            <a:off x="659170" y="964199"/>
            <a:ext cx="10872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SZÖVEG BEÍRÁSÁHOZ KATTINTSON IDE</a:t>
            </a:r>
          </a:p>
        </p:txBody>
      </p:sp>
    </p:spTree>
    <p:extLst>
      <p:ext uri="{BB962C8B-B14F-4D97-AF65-F5344CB8AC3E}">
        <p14:creationId xmlns:p14="http://schemas.microsoft.com/office/powerpoint/2010/main" val="64836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>
            <a:extLst>
              <a:ext uri="{FF2B5EF4-FFF2-40B4-BE49-F238E27FC236}">
                <a16:creationId xmlns:a16="http://schemas.microsoft.com/office/drawing/2014/main" id="{0876DEEA-50D4-684E-87A6-37A43C0A1F4B}"/>
              </a:ext>
            </a:extLst>
          </p:cNvPr>
          <p:cNvSpPr/>
          <p:nvPr userDrawn="1"/>
        </p:nvSpPr>
        <p:spPr>
          <a:xfrm>
            <a:off x="1" y="0"/>
            <a:ext cx="12190780" cy="6023291"/>
          </a:xfrm>
          <a:prstGeom prst="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ctrTitle"/>
          </p:nvPr>
        </p:nvSpPr>
        <p:spPr>
          <a:xfrm>
            <a:off x="468084" y="238494"/>
            <a:ext cx="6409678" cy="505343"/>
          </a:xfrm>
        </p:spPr>
        <p:txBody>
          <a:bodyPr anchor="b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0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084" y="895745"/>
            <a:ext cx="3942753" cy="415079"/>
          </a:xfrm>
        </p:spPr>
        <p:txBody>
          <a:bodyPr>
            <a:normAutofit/>
          </a:bodyPr>
          <a:lstStyle>
            <a:lvl1pPr marL="0" indent="0">
              <a:buNone/>
              <a:defRPr lang="hu-HU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Alcím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808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BBB7BB-7056-D049-B3AC-3D7020FBC547}"/>
              </a:ext>
            </a:extLst>
          </p:cNvPr>
          <p:cNvSpPr/>
          <p:nvPr userDrawn="1"/>
        </p:nvSpPr>
        <p:spPr>
          <a:xfrm>
            <a:off x="1" y="0"/>
            <a:ext cx="12190780" cy="602329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ctrTitle"/>
          </p:nvPr>
        </p:nvSpPr>
        <p:spPr>
          <a:xfrm>
            <a:off x="468084" y="238494"/>
            <a:ext cx="6409678" cy="505343"/>
          </a:xfrm>
        </p:spPr>
        <p:txBody>
          <a:bodyPr anchor="b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0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084" y="895745"/>
            <a:ext cx="3942753" cy="415079"/>
          </a:xfrm>
        </p:spPr>
        <p:txBody>
          <a:bodyPr>
            <a:normAutofit/>
          </a:bodyPr>
          <a:lstStyle>
            <a:lvl1pPr marL="0" indent="0">
              <a:buNone/>
              <a:defRPr lang="hu-HU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Alcím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663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437D5409-EB1F-F04A-8207-0EBEFB72C8A1}"/>
              </a:ext>
            </a:extLst>
          </p:cNvPr>
          <p:cNvSpPr/>
          <p:nvPr userDrawn="1"/>
        </p:nvSpPr>
        <p:spPr>
          <a:xfrm>
            <a:off x="1" y="0"/>
            <a:ext cx="12190780" cy="6023291"/>
          </a:xfrm>
          <a:prstGeom prst="rect">
            <a:avLst/>
          </a:prstGeom>
          <a:solidFill>
            <a:srgbClr val="6DC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ctrTitle"/>
          </p:nvPr>
        </p:nvSpPr>
        <p:spPr>
          <a:xfrm>
            <a:off x="468084" y="238494"/>
            <a:ext cx="6409678" cy="505343"/>
          </a:xfrm>
        </p:spPr>
        <p:txBody>
          <a:bodyPr anchor="b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0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084" y="895745"/>
            <a:ext cx="3942753" cy="415079"/>
          </a:xfrm>
        </p:spPr>
        <p:txBody>
          <a:bodyPr>
            <a:normAutofit/>
          </a:bodyPr>
          <a:lstStyle>
            <a:lvl1pPr marL="0" indent="0">
              <a:buNone/>
              <a:defRPr lang="hu-HU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Alcím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469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8BF4F9-9E50-C546-A9DB-1C7542AF9317}"/>
              </a:ext>
            </a:extLst>
          </p:cNvPr>
          <p:cNvSpPr/>
          <p:nvPr userDrawn="1"/>
        </p:nvSpPr>
        <p:spPr>
          <a:xfrm>
            <a:off x="1" y="0"/>
            <a:ext cx="12190780" cy="6023291"/>
          </a:xfrm>
          <a:prstGeom prst="rect">
            <a:avLst/>
          </a:prstGeom>
          <a:solidFill>
            <a:srgbClr val="F9C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ctrTitle"/>
          </p:nvPr>
        </p:nvSpPr>
        <p:spPr>
          <a:xfrm>
            <a:off x="468084" y="238494"/>
            <a:ext cx="6409678" cy="505343"/>
          </a:xfrm>
        </p:spPr>
        <p:txBody>
          <a:bodyPr anchor="b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0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084" y="895745"/>
            <a:ext cx="3942753" cy="415079"/>
          </a:xfrm>
        </p:spPr>
        <p:txBody>
          <a:bodyPr>
            <a:normAutofit/>
          </a:bodyPr>
          <a:lstStyle>
            <a:lvl1pPr marL="0" indent="0">
              <a:buNone/>
              <a:defRPr lang="hu-HU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Alcím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1205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43B98E46-21A0-44E3-A1B6-A6D45EFE5D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3"/>
          <a:stretch/>
        </p:blipFill>
        <p:spPr>
          <a:xfrm>
            <a:off x="1220" y="0"/>
            <a:ext cx="12190780" cy="6019060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ctrTitle" hasCustomPrompt="1"/>
          </p:nvPr>
        </p:nvSpPr>
        <p:spPr>
          <a:xfrm>
            <a:off x="2734322" y="2875402"/>
            <a:ext cx="6409678" cy="634560"/>
          </a:xfrm>
        </p:spPr>
        <p:txBody>
          <a:bodyPr anchor="b">
            <a:normAutofit/>
          </a:bodyPr>
          <a:lstStyle>
            <a:lvl1pPr algn="ctr">
              <a:defRPr lang="hu-HU" sz="32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307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37E98799-11CB-4928-A046-7BC491DC3D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6"/>
          <a:stretch/>
        </p:blipFill>
        <p:spPr>
          <a:xfrm>
            <a:off x="10809" y="0"/>
            <a:ext cx="12190780" cy="6072326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ctrTitle" hasCustomPrompt="1"/>
          </p:nvPr>
        </p:nvSpPr>
        <p:spPr>
          <a:xfrm>
            <a:off x="2734322" y="2875402"/>
            <a:ext cx="6409678" cy="634560"/>
          </a:xfrm>
        </p:spPr>
        <p:txBody>
          <a:bodyPr anchor="b">
            <a:normAutofit/>
          </a:bodyPr>
          <a:lstStyle>
            <a:lvl1pPr algn="ctr">
              <a:defRPr lang="hu-HU" sz="32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5136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43B98E46-21A0-44E3-A1B6-A6D45EFE5D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3"/>
          <a:stretch/>
        </p:blipFill>
        <p:spPr>
          <a:xfrm>
            <a:off x="1220" y="0"/>
            <a:ext cx="12190780" cy="601906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734322" y="2752077"/>
            <a:ext cx="6409678" cy="757885"/>
          </a:xfrm>
        </p:spPr>
        <p:txBody>
          <a:bodyPr anchor="b">
            <a:normAutofit/>
          </a:bodyPr>
          <a:lstStyle>
            <a:lvl1pPr algn="ctr">
              <a:defRPr lang="hu-HU" sz="4000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267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37E98799-11CB-4928-A046-7BC491DC3D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6"/>
          <a:stretch/>
        </p:blipFill>
        <p:spPr>
          <a:xfrm>
            <a:off x="10809" y="0"/>
            <a:ext cx="12190780" cy="6072326"/>
          </a:xfrm>
          <a:prstGeom prst="rect">
            <a:avLst/>
          </a:prstGeom>
        </p:spPr>
      </p:pic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62000" y="1721869"/>
            <a:ext cx="4887686" cy="3731873"/>
          </a:xfrm>
          <a:ln w="63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hu-HU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</a:t>
            </a:r>
          </a:p>
        </p:txBody>
      </p:sp>
      <p:sp>
        <p:nvSpPr>
          <p:cNvPr id="11" name="Cím 1"/>
          <p:cNvSpPr>
            <a:spLocks noGrp="1"/>
          </p:cNvSpPr>
          <p:nvPr>
            <p:ph type="ctrTitle"/>
          </p:nvPr>
        </p:nvSpPr>
        <p:spPr>
          <a:xfrm>
            <a:off x="468084" y="238494"/>
            <a:ext cx="6409678" cy="505343"/>
          </a:xfrm>
        </p:spPr>
        <p:txBody>
          <a:bodyPr anchor="b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084" y="895745"/>
            <a:ext cx="3942753" cy="415079"/>
          </a:xfrm>
        </p:spPr>
        <p:txBody>
          <a:bodyPr>
            <a:normAutofit/>
          </a:bodyPr>
          <a:lstStyle>
            <a:lvl1pPr marL="0" indent="0">
              <a:buNone/>
              <a:defRPr lang="hu-HU" sz="2000" b="1" kern="1200" cap="none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dirty="0" smtClean="0"/>
              <a:t>Alcím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6816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23165" y="3516272"/>
            <a:ext cx="10515600" cy="1325563"/>
          </a:xfrm>
        </p:spPr>
        <p:txBody>
          <a:bodyPr>
            <a:normAutofit/>
          </a:bodyPr>
          <a:lstStyle>
            <a:lvl1pPr>
              <a:defRPr lang="hu-HU" sz="28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dirty="0" smtClean="0"/>
              <a:t>Szöveg beírásához kattintson ide</a:t>
            </a:r>
            <a:endParaRPr lang="hu-HU" dirty="0"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9" t="54295"/>
          <a:stretch/>
        </p:blipFill>
        <p:spPr>
          <a:xfrm>
            <a:off x="0" y="-22987"/>
            <a:ext cx="5299967" cy="3064246"/>
          </a:xfrm>
          <a:prstGeom prst="rect">
            <a:avLst/>
          </a:prstGeom>
        </p:spPr>
      </p:pic>
      <p:sp>
        <p:nvSpPr>
          <p:cNvPr id="10" name="Szöveg helye 9"/>
          <p:cNvSpPr>
            <a:spLocks noGrp="1"/>
          </p:cNvSpPr>
          <p:nvPr>
            <p:ph type="body" sz="quarter" idx="10"/>
          </p:nvPr>
        </p:nvSpPr>
        <p:spPr>
          <a:xfrm>
            <a:off x="380567" y="452026"/>
            <a:ext cx="4832700" cy="914400"/>
          </a:xfrm>
        </p:spPr>
        <p:txBody>
          <a:bodyPr>
            <a:normAutofit/>
          </a:bodyPr>
          <a:lstStyle>
            <a:lvl1pPr marL="0" indent="0">
              <a:buNone/>
              <a:defRPr lang="hu-HU" sz="3200" b="1" kern="1200" cap="all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436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16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17130" y="365125"/>
            <a:ext cx="10945215" cy="741780"/>
          </a:xfrm>
        </p:spPr>
        <p:txBody>
          <a:bodyPr>
            <a:normAutofit/>
          </a:bodyPr>
          <a:lstStyle>
            <a:lvl1pPr>
              <a:defRPr lang="hu-HU"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8" name="Szöveg helye 6">
            <a:extLst>
              <a:ext uri="{FF2B5EF4-FFF2-40B4-BE49-F238E27FC236}">
                <a16:creationId xmlns:a16="http://schemas.microsoft.com/office/drawing/2014/main" id="{5F349749-1D3C-40FB-88CA-25E2156B8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130" y="1143203"/>
            <a:ext cx="10945215" cy="576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Szöveg helye 6">
            <a:extLst>
              <a:ext uri="{FF2B5EF4-FFF2-40B4-BE49-F238E27FC236}">
                <a16:creationId xmlns:a16="http://schemas.microsoft.com/office/drawing/2014/main" id="{5F349749-1D3C-40FB-88CA-25E2156B8D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132" y="1916010"/>
            <a:ext cx="10945215" cy="42281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6801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EEAFE47B-364B-4624-A831-140C11F66F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2903"/>
          <a:stretch/>
        </p:blipFill>
        <p:spPr>
          <a:xfrm>
            <a:off x="-1220" y="0"/>
            <a:ext cx="12190780" cy="5973097"/>
          </a:xfrm>
          <a:prstGeom prst="rect">
            <a:avLst/>
          </a:prstGeom>
        </p:spPr>
      </p:pic>
      <p:sp>
        <p:nvSpPr>
          <p:cNvPr id="8" name="Cím 1"/>
          <p:cNvSpPr>
            <a:spLocks noGrp="1"/>
          </p:cNvSpPr>
          <p:nvPr>
            <p:ph type="ctrTitle"/>
          </p:nvPr>
        </p:nvSpPr>
        <p:spPr>
          <a:xfrm>
            <a:off x="2734322" y="2752077"/>
            <a:ext cx="6409678" cy="757885"/>
          </a:xfrm>
        </p:spPr>
        <p:txBody>
          <a:bodyPr anchor="b">
            <a:normAutofit/>
          </a:bodyPr>
          <a:lstStyle>
            <a:lvl1pPr algn="ctr">
              <a:defRPr lang="hu-HU" sz="4000" kern="1200" cap="all" baseline="0" dirty="0">
                <a:solidFill>
                  <a:srgbClr val="E41D3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6972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47C6C862-4F9D-40D6-BC41-132080D79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8"/>
          <a:stretch/>
        </p:blipFill>
        <p:spPr>
          <a:xfrm>
            <a:off x="610" y="0"/>
            <a:ext cx="12190780" cy="598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3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47C6C862-4F9D-40D6-BC41-132080D79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8"/>
          <a:stretch/>
        </p:blipFill>
        <p:spPr>
          <a:xfrm>
            <a:off x="0" y="0"/>
            <a:ext cx="12190780" cy="5987845"/>
          </a:xfrm>
          <a:prstGeom prst="rect">
            <a:avLst/>
          </a:prstGeom>
        </p:spPr>
      </p:pic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2B53634F-AC28-45BE-985A-47D97B857467}"/>
              </a:ext>
            </a:extLst>
          </p:cNvPr>
          <p:cNvCxnSpPr>
            <a:cxnSpLocks/>
          </p:cNvCxnSpPr>
          <p:nvPr userDrawn="1"/>
        </p:nvCxnSpPr>
        <p:spPr>
          <a:xfrm>
            <a:off x="1590261" y="2978054"/>
            <a:ext cx="1202635" cy="0"/>
          </a:xfrm>
          <a:prstGeom prst="line">
            <a:avLst/>
          </a:prstGeom>
          <a:ln w="57150" cap="rnd" cmpd="sng" algn="ctr">
            <a:solidFill>
              <a:srgbClr val="E41D37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Ellipszis 9">
            <a:extLst>
              <a:ext uri="{FF2B5EF4-FFF2-40B4-BE49-F238E27FC236}">
                <a16:creationId xmlns:a16="http://schemas.microsoft.com/office/drawing/2014/main" id="{391CF17B-69ED-402B-A977-4DFDD6ED88B1}"/>
              </a:ext>
            </a:extLst>
          </p:cNvPr>
          <p:cNvSpPr/>
          <p:nvPr userDrawn="1"/>
        </p:nvSpPr>
        <p:spPr>
          <a:xfrm>
            <a:off x="343343" y="2413277"/>
            <a:ext cx="1129553" cy="1129553"/>
          </a:xfrm>
          <a:prstGeom prst="ellipse">
            <a:avLst/>
          </a:prstGeom>
          <a:solidFill>
            <a:srgbClr val="E4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zis 10">
            <a:extLst>
              <a:ext uri="{FF2B5EF4-FFF2-40B4-BE49-F238E27FC236}">
                <a16:creationId xmlns:a16="http://schemas.microsoft.com/office/drawing/2014/main" id="{A4BE4646-B0F8-4D28-9084-2695173BB999}"/>
              </a:ext>
            </a:extLst>
          </p:cNvPr>
          <p:cNvSpPr/>
          <p:nvPr userDrawn="1"/>
        </p:nvSpPr>
        <p:spPr>
          <a:xfrm>
            <a:off x="5530613" y="2413277"/>
            <a:ext cx="1129553" cy="1129553"/>
          </a:xfrm>
          <a:prstGeom prst="ellipse">
            <a:avLst/>
          </a:prstGeom>
          <a:solidFill>
            <a:srgbClr val="E4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AC164813-4C26-4351-8D5A-8960DCA98EF2}"/>
              </a:ext>
            </a:extLst>
          </p:cNvPr>
          <p:cNvSpPr/>
          <p:nvPr userDrawn="1"/>
        </p:nvSpPr>
        <p:spPr>
          <a:xfrm>
            <a:off x="10694071" y="2413277"/>
            <a:ext cx="1129553" cy="1129553"/>
          </a:xfrm>
          <a:prstGeom prst="ellipse">
            <a:avLst/>
          </a:prstGeom>
          <a:solidFill>
            <a:srgbClr val="E4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75506927-32AF-4636-8A07-F7764C8DE0B2}"/>
              </a:ext>
            </a:extLst>
          </p:cNvPr>
          <p:cNvSpPr/>
          <p:nvPr userDrawn="1"/>
        </p:nvSpPr>
        <p:spPr>
          <a:xfrm>
            <a:off x="8112342" y="2413276"/>
            <a:ext cx="1129553" cy="1129553"/>
          </a:xfrm>
          <a:prstGeom prst="ellipse">
            <a:avLst/>
          </a:prstGeom>
          <a:solidFill>
            <a:srgbClr val="E4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zis 13">
            <a:extLst>
              <a:ext uri="{FF2B5EF4-FFF2-40B4-BE49-F238E27FC236}">
                <a16:creationId xmlns:a16="http://schemas.microsoft.com/office/drawing/2014/main" id="{2774F9E2-B513-433D-9E73-2E9847EFC489}"/>
              </a:ext>
            </a:extLst>
          </p:cNvPr>
          <p:cNvSpPr/>
          <p:nvPr userDrawn="1"/>
        </p:nvSpPr>
        <p:spPr>
          <a:xfrm>
            <a:off x="2936978" y="2413277"/>
            <a:ext cx="1129553" cy="1129553"/>
          </a:xfrm>
          <a:prstGeom prst="ellipse">
            <a:avLst/>
          </a:prstGeom>
          <a:solidFill>
            <a:srgbClr val="E4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97E36722-1950-40DD-BD1D-5A94C69AAEC1}"/>
              </a:ext>
            </a:extLst>
          </p:cNvPr>
          <p:cNvCxnSpPr>
            <a:cxnSpLocks/>
            <a:stCxn id="10" idx="0"/>
          </p:cNvCxnSpPr>
          <p:nvPr userDrawn="1"/>
        </p:nvCxnSpPr>
        <p:spPr>
          <a:xfrm flipV="1">
            <a:off x="908120" y="1581055"/>
            <a:ext cx="0" cy="832222"/>
          </a:xfrm>
          <a:prstGeom prst="line">
            <a:avLst/>
          </a:prstGeom>
          <a:ln w="57150" cap="rnd">
            <a:solidFill>
              <a:srgbClr val="E41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BB86664A-E11C-4345-946E-B87FBF377555}"/>
              </a:ext>
            </a:extLst>
          </p:cNvPr>
          <p:cNvCxnSpPr>
            <a:cxnSpLocks/>
          </p:cNvCxnSpPr>
          <p:nvPr userDrawn="1"/>
        </p:nvCxnSpPr>
        <p:spPr>
          <a:xfrm flipV="1">
            <a:off x="3495778" y="3542829"/>
            <a:ext cx="0" cy="829236"/>
          </a:xfrm>
          <a:prstGeom prst="line">
            <a:avLst/>
          </a:prstGeom>
          <a:ln w="57150" cap="rnd">
            <a:solidFill>
              <a:srgbClr val="E41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8C1B4B7C-F830-4D36-AF7C-D39D19A89E41}"/>
              </a:ext>
            </a:extLst>
          </p:cNvPr>
          <p:cNvCxnSpPr>
            <a:cxnSpLocks/>
            <a:stCxn id="11" idx="0"/>
          </p:cNvCxnSpPr>
          <p:nvPr userDrawn="1"/>
        </p:nvCxnSpPr>
        <p:spPr>
          <a:xfrm flipV="1">
            <a:off x="6095390" y="1581055"/>
            <a:ext cx="0" cy="832222"/>
          </a:xfrm>
          <a:prstGeom prst="line">
            <a:avLst/>
          </a:prstGeom>
          <a:ln w="57150" cap="rnd">
            <a:solidFill>
              <a:srgbClr val="E41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2E11F406-3D33-4D8A-B5E5-7D1E40056579}"/>
              </a:ext>
            </a:extLst>
          </p:cNvPr>
          <p:cNvCxnSpPr>
            <a:cxnSpLocks/>
            <a:stCxn id="12" idx="0"/>
          </p:cNvCxnSpPr>
          <p:nvPr userDrawn="1"/>
        </p:nvCxnSpPr>
        <p:spPr>
          <a:xfrm flipV="1">
            <a:off x="11258848" y="1581055"/>
            <a:ext cx="0" cy="832222"/>
          </a:xfrm>
          <a:prstGeom prst="line">
            <a:avLst/>
          </a:prstGeom>
          <a:ln w="57150" cap="rnd">
            <a:solidFill>
              <a:srgbClr val="E41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4F2FDFCF-DE32-484C-B844-D5D755DAFA66}"/>
              </a:ext>
            </a:extLst>
          </p:cNvPr>
          <p:cNvCxnSpPr>
            <a:cxnSpLocks/>
            <a:endCxn id="13" idx="4"/>
          </p:cNvCxnSpPr>
          <p:nvPr userDrawn="1"/>
        </p:nvCxnSpPr>
        <p:spPr>
          <a:xfrm flipV="1">
            <a:off x="8673215" y="3542829"/>
            <a:ext cx="3904" cy="829236"/>
          </a:xfrm>
          <a:prstGeom prst="line">
            <a:avLst/>
          </a:prstGeom>
          <a:ln w="57150" cap="rnd">
            <a:solidFill>
              <a:srgbClr val="E41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8">
            <a:extLst>
              <a:ext uri="{FF2B5EF4-FFF2-40B4-BE49-F238E27FC236}">
                <a16:creationId xmlns:a16="http://schemas.microsoft.com/office/drawing/2014/main" id="{C44ECA20-1156-E54F-9268-855458D0992E}"/>
              </a:ext>
            </a:extLst>
          </p:cNvPr>
          <p:cNvCxnSpPr>
            <a:cxnSpLocks/>
          </p:cNvCxnSpPr>
          <p:nvPr userDrawn="1"/>
        </p:nvCxnSpPr>
        <p:spPr>
          <a:xfrm>
            <a:off x="4214191" y="2978054"/>
            <a:ext cx="1202635" cy="0"/>
          </a:xfrm>
          <a:prstGeom prst="line">
            <a:avLst/>
          </a:prstGeom>
          <a:ln w="57150" cap="rnd" cmpd="sng" algn="ctr">
            <a:solidFill>
              <a:srgbClr val="E41D37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Egyenes összekötő 8">
            <a:extLst>
              <a:ext uri="{FF2B5EF4-FFF2-40B4-BE49-F238E27FC236}">
                <a16:creationId xmlns:a16="http://schemas.microsoft.com/office/drawing/2014/main" id="{B62156CA-EFAD-EE43-A496-D2F27BE1134C}"/>
              </a:ext>
            </a:extLst>
          </p:cNvPr>
          <p:cNvCxnSpPr>
            <a:cxnSpLocks/>
          </p:cNvCxnSpPr>
          <p:nvPr userDrawn="1"/>
        </p:nvCxnSpPr>
        <p:spPr>
          <a:xfrm>
            <a:off x="6778487" y="2978054"/>
            <a:ext cx="1202635" cy="0"/>
          </a:xfrm>
          <a:prstGeom prst="line">
            <a:avLst/>
          </a:prstGeom>
          <a:ln w="57150" cap="rnd" cmpd="sng" algn="ctr">
            <a:solidFill>
              <a:srgbClr val="E41D37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Egyenes összekötő 8">
            <a:extLst>
              <a:ext uri="{FF2B5EF4-FFF2-40B4-BE49-F238E27FC236}">
                <a16:creationId xmlns:a16="http://schemas.microsoft.com/office/drawing/2014/main" id="{B4875090-E6D8-D942-A276-F05E76E602DE}"/>
              </a:ext>
            </a:extLst>
          </p:cNvPr>
          <p:cNvCxnSpPr>
            <a:cxnSpLocks/>
          </p:cNvCxnSpPr>
          <p:nvPr userDrawn="1"/>
        </p:nvCxnSpPr>
        <p:spPr>
          <a:xfrm>
            <a:off x="9362661" y="2978054"/>
            <a:ext cx="1202635" cy="0"/>
          </a:xfrm>
          <a:prstGeom prst="line">
            <a:avLst/>
          </a:prstGeom>
          <a:ln w="57150" cap="rnd" cmpd="sng" algn="ctr">
            <a:solidFill>
              <a:srgbClr val="E41D37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Szöveg helye 25"/>
          <p:cNvSpPr>
            <a:spLocks noGrp="1"/>
          </p:cNvSpPr>
          <p:nvPr>
            <p:ph type="body" sz="quarter" idx="10" hasCustomPrompt="1"/>
          </p:nvPr>
        </p:nvSpPr>
        <p:spPr>
          <a:xfrm>
            <a:off x="70906" y="1179092"/>
            <a:ext cx="1722053" cy="401963"/>
          </a:xfrm>
        </p:spPr>
        <p:txBody>
          <a:bodyPr/>
          <a:lstStyle>
            <a:lvl1pPr marL="0" indent="0" algn="ctr">
              <a:buNone/>
              <a:defRPr lang="hu-HU" sz="2000" b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Téma</a:t>
            </a:r>
            <a:endParaRPr lang="hu-HU" dirty="0"/>
          </a:p>
        </p:txBody>
      </p:sp>
      <p:sp>
        <p:nvSpPr>
          <p:cNvPr id="27" name="Szöveg helye 2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913" y="1183229"/>
            <a:ext cx="1722053" cy="401963"/>
          </a:xfrm>
        </p:spPr>
        <p:txBody>
          <a:bodyPr/>
          <a:lstStyle>
            <a:lvl1pPr marL="0" indent="0" algn="ctr">
              <a:buNone/>
              <a:defRPr lang="hu-HU" sz="2000" b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Téma</a:t>
            </a:r>
            <a:endParaRPr lang="hu-HU" dirty="0"/>
          </a:p>
        </p:txBody>
      </p:sp>
      <p:sp>
        <p:nvSpPr>
          <p:cNvPr id="28" name="Szöveg helye 25"/>
          <p:cNvSpPr>
            <a:spLocks noGrp="1"/>
          </p:cNvSpPr>
          <p:nvPr>
            <p:ph type="body" sz="quarter" idx="12" hasCustomPrompt="1"/>
          </p:nvPr>
        </p:nvSpPr>
        <p:spPr>
          <a:xfrm>
            <a:off x="7812188" y="4444780"/>
            <a:ext cx="1722053" cy="401963"/>
          </a:xfrm>
        </p:spPr>
        <p:txBody>
          <a:bodyPr/>
          <a:lstStyle>
            <a:lvl1pPr marL="0" indent="0" algn="ctr">
              <a:buNone/>
              <a:defRPr lang="hu-HU" sz="2000" b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Téma</a:t>
            </a:r>
            <a:endParaRPr lang="hu-HU" dirty="0"/>
          </a:p>
        </p:txBody>
      </p:sp>
      <p:sp>
        <p:nvSpPr>
          <p:cNvPr id="29" name="Szöveg helye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34751" y="4444780"/>
            <a:ext cx="1722053" cy="401963"/>
          </a:xfrm>
        </p:spPr>
        <p:txBody>
          <a:bodyPr/>
          <a:lstStyle>
            <a:lvl1pPr marL="0" indent="0" algn="ctr">
              <a:buNone/>
              <a:defRPr lang="hu-HU" sz="2000" b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Téma</a:t>
            </a:r>
            <a:endParaRPr lang="hu-HU" dirty="0"/>
          </a:p>
        </p:txBody>
      </p:sp>
      <p:sp>
        <p:nvSpPr>
          <p:cNvPr id="30" name="Szöveg helye 25"/>
          <p:cNvSpPr>
            <a:spLocks noGrp="1"/>
          </p:cNvSpPr>
          <p:nvPr>
            <p:ph type="body" sz="quarter" idx="14" hasCustomPrompt="1"/>
          </p:nvPr>
        </p:nvSpPr>
        <p:spPr>
          <a:xfrm>
            <a:off x="10397820" y="1179091"/>
            <a:ext cx="1722053" cy="401963"/>
          </a:xfrm>
        </p:spPr>
        <p:txBody>
          <a:bodyPr/>
          <a:lstStyle>
            <a:lvl1pPr marL="0" indent="0" algn="ctr">
              <a:buNone/>
              <a:defRPr lang="hu-HU" sz="2000" b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</a:lstStyle>
          <a:p>
            <a:pPr lvl="0"/>
            <a:r>
              <a:rPr lang="hu-HU" dirty="0" smtClean="0"/>
              <a:t>Téma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60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5C708C45-8F30-4706-BFD4-78B91B707A6A}"/>
              </a:ext>
            </a:extLst>
          </p:cNvPr>
          <p:cNvSpPr/>
          <p:nvPr userDrawn="1"/>
        </p:nvSpPr>
        <p:spPr>
          <a:xfrm>
            <a:off x="0" y="6023295"/>
            <a:ext cx="12190780" cy="834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Kép 10" descr="A képen objektum látható&#10;&#10;Automatikusan generált leírás">
            <a:extLst>
              <a:ext uri="{FF2B5EF4-FFF2-40B4-BE49-F238E27FC236}">
                <a16:creationId xmlns:a16="http://schemas.microsoft.com/office/drawing/2014/main" id="{37684731-576E-4B0D-B283-D78BB91538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2" r="29717"/>
          <a:stretch/>
        </p:blipFill>
        <p:spPr>
          <a:xfrm>
            <a:off x="-610" y="6090485"/>
            <a:ext cx="2545027" cy="700321"/>
          </a:xfrm>
          <a:prstGeom prst="rect">
            <a:avLst/>
          </a:prstGeom>
        </p:spPr>
      </p:pic>
      <p:pic>
        <p:nvPicPr>
          <p:cNvPr id="12" name="Kép 11" descr="A képen objektum látható&#10;&#10;Automatikusan generált leírás">
            <a:extLst>
              <a:ext uri="{FF2B5EF4-FFF2-40B4-BE49-F238E27FC236}">
                <a16:creationId xmlns:a16="http://schemas.microsoft.com/office/drawing/2014/main" id="{95E3067D-29B3-446B-8835-9D00BD5C8B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4" r="24833"/>
          <a:stretch/>
        </p:blipFill>
        <p:spPr>
          <a:xfrm>
            <a:off x="9462051" y="6090485"/>
            <a:ext cx="2729949" cy="70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3" r:id="rId8"/>
    <p:sldLayoutId id="2147483656" r:id="rId9"/>
    <p:sldLayoutId id="2147483662" r:id="rId10"/>
    <p:sldLayoutId id="2147483660" r:id="rId11"/>
    <p:sldLayoutId id="2147483670" r:id="rId12"/>
    <p:sldLayoutId id="2147483661" r:id="rId13"/>
    <p:sldLayoutId id="2147483657" r:id="rId14"/>
    <p:sldLayoutId id="2147483664" r:id="rId15"/>
    <p:sldLayoutId id="2147483665" r:id="rId16"/>
    <p:sldLayoutId id="2147483666" r:id="rId17"/>
    <p:sldLayoutId id="2147483667" r:id="rId18"/>
    <p:sldLayoutId id="2147483668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amkincstar.gov.hu/hu/lakossagi-ugyfelek/otthonfelujitasi_tamogatas_altalanos_tajekoztato" TargetMode="Externa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amkincstar.gov.hu/hu/lakossagi-ugyfelek/gyik" TargetMode="External"/><Relationship Id="rId2" Type="http://schemas.openxmlformats.org/officeDocument/2006/relationships/hyperlink" Target="http://www.allamkincstar.gov.hu/hu/lakossagi-ugyfelek/otthonfelujitasi_tamogatas_altalanos_tajekoztato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amkincstar.gov.hu/files/Lakoss&#225;gi%20&#252;gyfelek/Otthonfel&#250;j&#237;t&#225;si%20t&#225;mogat&#225;s/Kalkulator.xlsx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amkincstar.gov.hu/hu/lakossagi-ugyfelek/gyik" TargetMode="External"/><Relationship Id="rId2" Type="http://schemas.openxmlformats.org/officeDocument/2006/relationships/hyperlink" Target="http://www.allamkincstar.gov.hu/hu/lakossagi-ugyfelek/otthonfelujitasi_tamogatas_altalanos_tajekoztato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allamkincstar.gov.hu/hu/lakossagi-ugyfelek/kerelem-benyujtasanak-nyomtatvanya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87324" y="2752432"/>
            <a:ext cx="6409678" cy="135556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Otthonfelújítási </a:t>
            </a:r>
            <a:r>
              <a:rPr lang="hu-HU" dirty="0"/>
              <a:t>kamattámogatott kölcsön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984711" y="5994401"/>
            <a:ext cx="502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>
                <a:solidFill>
                  <a:schemeClr val="bg1"/>
                </a:solidFill>
              </a:rPr>
              <a:t>2021.03.01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415634" y="1459670"/>
            <a:ext cx="11286837" cy="3995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kamattámogatás csak abban az esetben jár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(illetve marad meg), ha a támogatott személy (akivel az Otthonfelújítási Kamattámogatott kölcsönszerződést kötöttünk)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Otthonfelújítási támogatást igényel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és azt 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felvett hitelösszeg minimum 25%-át elérő mértékben folyósítják is neki. </a:t>
            </a:r>
            <a:endParaRPr lang="hu-H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/>
              <a:t>A </a:t>
            </a:r>
            <a:r>
              <a:rPr lang="hu-HU" b="1" dirty="0"/>
              <a:t>kölcsönt piaci kamatozású hitellé alakítjuk</a:t>
            </a:r>
            <a:r>
              <a:rPr lang="hu-HU" dirty="0"/>
              <a:t>, és az </a:t>
            </a:r>
            <a:r>
              <a:rPr lang="hu-HU" b="1" dirty="0" smtClean="0"/>
              <a:t>igénybe vett </a:t>
            </a:r>
            <a:r>
              <a:rPr lang="hu-HU" b="1" dirty="0"/>
              <a:t>kamattámogatás összegét</a:t>
            </a:r>
            <a:r>
              <a:rPr lang="hu-HU" dirty="0"/>
              <a:t> is </a:t>
            </a:r>
            <a:r>
              <a:rPr lang="hu-HU" b="1" dirty="0"/>
              <a:t>vissza kell fizetni </a:t>
            </a:r>
            <a:r>
              <a:rPr lang="hu-HU" dirty="0"/>
              <a:t>abban az esetben, </a:t>
            </a:r>
            <a:r>
              <a:rPr lang="hu-HU" b="1" dirty="0"/>
              <a:t>ha</a:t>
            </a:r>
            <a:r>
              <a:rPr lang="hu-HU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támogatás nem érkezik meg az utolsó bemutatott számla kifizetésétől számított 150 napon belül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támogatás nem éri el a felvett kölcsönösszeg 25%-át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bank felé fennálló számlabemutatási kötelezettségének a folyósítástól számított 1 éven belül nem tett </a:t>
            </a:r>
            <a:r>
              <a:rPr lang="hu-HU" dirty="0" smtClean="0"/>
              <a:t>eleget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  <a:p>
            <a:pPr lvl="0"/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011053" y="27950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2623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00363" y="618343"/>
            <a:ext cx="10797309" cy="564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Befogadható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ingatlan </a:t>
            </a:r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típusok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jogszabályi, és banki belső kockázatkezelési feltételei is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vannak):</a:t>
            </a:r>
            <a:endParaRPr lang="hu-H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lakás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lakóház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tanya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Birtokközpont</a:t>
            </a:r>
            <a:endParaRPr lang="hu-H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lakás, lakóház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esetében fontos, hogy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fő rendeltetés szerint </a:t>
            </a:r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lakóingatlanként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legyen nyilvántartva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, valamint a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tanya, vagy birtokközpont lakáscélú épülettel is </a:t>
            </a:r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rendelkezzen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hu-H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Csak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Magyarország területén lévő ingatlan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ra igényelhető támogatás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hu-H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b="1" dirty="0" smtClean="0"/>
              <a:t>LTV maximum 70% </a:t>
            </a:r>
            <a:r>
              <a:rPr lang="hu-HU" dirty="0" smtClean="0"/>
              <a:t>a </a:t>
            </a:r>
            <a:r>
              <a:rPr lang="hu-HU" dirty="0"/>
              <a:t>felújítás előtti </a:t>
            </a:r>
            <a:r>
              <a:rPr lang="hu-HU" dirty="0" smtClean="0"/>
              <a:t>forgalmi értékéhez viszonyítva</a:t>
            </a:r>
            <a:endParaRPr lang="hu-HU" dirty="0"/>
          </a:p>
          <a:p>
            <a:pPr algn="just"/>
            <a:endParaRPr lang="hu-H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b="1" dirty="0" smtClean="0"/>
              <a:t>Komfortos  és lakható </a:t>
            </a:r>
            <a:r>
              <a:rPr lang="hu-HU" b="1" dirty="0"/>
              <a:t>állapotú</a:t>
            </a:r>
            <a:r>
              <a:rPr lang="hu-HU" dirty="0"/>
              <a:t> legyen </a:t>
            </a:r>
            <a:r>
              <a:rPr lang="hu-HU" dirty="0" smtClean="0"/>
              <a:t>az ingatlan </a:t>
            </a:r>
            <a:r>
              <a:rPr lang="hu-HU" b="1" dirty="0" smtClean="0"/>
              <a:t>befogadáskor</a:t>
            </a:r>
            <a:r>
              <a:rPr lang="hu-HU" dirty="0" smtClean="0"/>
              <a:t>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Banki </a:t>
            </a:r>
            <a:r>
              <a:rPr lang="hu-HU" dirty="0"/>
              <a:t>feltételeknek </a:t>
            </a:r>
            <a:r>
              <a:rPr lang="hu-HU" dirty="0" smtClean="0"/>
              <a:t>nem megfelelő ingatlan esetén </a:t>
            </a:r>
            <a:r>
              <a:rPr lang="hu-HU" dirty="0"/>
              <a:t>a hitelkérelem elutasításra </a:t>
            </a:r>
            <a:r>
              <a:rPr lang="hu-HU" dirty="0" smtClean="0"/>
              <a:t>kerülhet. </a:t>
            </a: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251200" y="12249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9934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81891" y="935289"/>
            <a:ext cx="10935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támogatás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csak 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kormányrendeletben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megjelölt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célokra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igényelhető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 smtClean="0"/>
              <a:t>A kiemelt tevékenységek esetén </a:t>
            </a:r>
            <a:r>
              <a:rPr lang="hu-HU" dirty="0"/>
              <a:t>az </a:t>
            </a:r>
            <a:r>
              <a:rPr lang="hu-HU" b="1" dirty="0"/>
              <a:t>ügyfél figyelmét fel kell hívni </a:t>
            </a:r>
            <a:r>
              <a:rPr lang="hu-HU" dirty="0"/>
              <a:t>arra, hogy a tervezet alapján </a:t>
            </a:r>
            <a:r>
              <a:rPr lang="hu-HU" b="1" dirty="0"/>
              <a:t>az ingatlan jelenlegi állapotában nem befogadható</a:t>
            </a:r>
            <a:r>
              <a:rPr lang="hu-HU" dirty="0"/>
              <a:t>, </a:t>
            </a:r>
            <a:r>
              <a:rPr lang="hu-HU" b="1" dirty="0"/>
              <a:t>jövőbeli állapotot</a:t>
            </a:r>
            <a:r>
              <a:rPr lang="hu-HU" dirty="0"/>
              <a:t> pedig </a:t>
            </a:r>
            <a:r>
              <a:rPr lang="hu-HU" b="1" dirty="0"/>
              <a:t>nem </a:t>
            </a:r>
            <a:r>
              <a:rPr lang="hu-HU" b="1" dirty="0" smtClean="0"/>
              <a:t>vizsgálunk </a:t>
            </a:r>
            <a:r>
              <a:rPr lang="hu-HU" dirty="0" smtClean="0"/>
              <a:t>és a </a:t>
            </a:r>
            <a:r>
              <a:rPr lang="hu-HU" dirty="0"/>
              <a:t>hitelkérelem </a:t>
            </a:r>
            <a:r>
              <a:rPr lang="hu-HU" dirty="0" smtClean="0"/>
              <a:t>elutasításra </a:t>
            </a:r>
            <a:r>
              <a:rPr lang="hu-HU" dirty="0"/>
              <a:t>kerülhet! </a:t>
            </a:r>
            <a:endParaRPr lang="hu-HU" dirty="0" smtClean="0"/>
          </a:p>
          <a:p>
            <a:r>
              <a:rPr lang="hu-HU" b="1" dirty="0" smtClean="0"/>
              <a:t>Ha</a:t>
            </a:r>
            <a:r>
              <a:rPr lang="hu-HU" dirty="0" smtClean="0"/>
              <a:t> </a:t>
            </a:r>
            <a:r>
              <a:rPr lang="hu-HU" b="1" dirty="0"/>
              <a:t>a felújítás már megkezdődött</a:t>
            </a:r>
            <a:r>
              <a:rPr lang="hu-HU" dirty="0"/>
              <a:t>, </a:t>
            </a:r>
            <a:r>
              <a:rPr lang="hu-HU" b="1" dirty="0"/>
              <a:t>és</a:t>
            </a:r>
            <a:r>
              <a:rPr lang="hu-HU" dirty="0"/>
              <a:t> emiatt </a:t>
            </a:r>
            <a:r>
              <a:rPr lang="hu-HU" b="1" dirty="0"/>
              <a:t>sérül a komfortosság </a:t>
            </a:r>
            <a:r>
              <a:rPr lang="hu-HU" b="1" dirty="0" smtClean="0"/>
              <a:t>fogalma </a:t>
            </a:r>
            <a:r>
              <a:rPr lang="hu-HU" b="1" dirty="0" smtClean="0">
                <a:solidFill>
                  <a:srgbClr val="FF0000"/>
                </a:solidFill>
              </a:rPr>
              <a:t>(</a:t>
            </a:r>
            <a:r>
              <a:rPr lang="hu-HU" b="1" dirty="0">
                <a:solidFill>
                  <a:srgbClr val="FF0000"/>
                </a:solidFill>
              </a:rPr>
              <a:t>lent pirossal szedve)</a:t>
            </a:r>
            <a:r>
              <a:rPr lang="hu-HU" dirty="0" smtClean="0"/>
              <a:t>, </a:t>
            </a:r>
            <a:r>
              <a:rPr lang="hu-HU" b="1" dirty="0"/>
              <a:t>a kérelem </a:t>
            </a:r>
            <a:r>
              <a:rPr lang="hu-HU" dirty="0"/>
              <a:t>szintén </a:t>
            </a:r>
            <a:r>
              <a:rPr lang="hu-HU" b="1" dirty="0"/>
              <a:t>elutasításra kerülhet</a:t>
            </a:r>
            <a:r>
              <a:rPr lang="hu-HU" dirty="0"/>
              <a:t>.</a:t>
            </a:r>
          </a:p>
          <a:p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/>
              <a:t>a) </a:t>
            </a:r>
            <a:r>
              <a:rPr lang="hu-HU" b="1" i="1" dirty="0">
                <a:solidFill>
                  <a:srgbClr val="FF0000"/>
                </a:solidFill>
              </a:rPr>
              <a:t>víz-, csatorna-, elektromos-, gáz-közműszolgáltatás bevezetése</a:t>
            </a:r>
            <a:r>
              <a:rPr lang="hu-HU" dirty="0"/>
              <a:t>, illetve belső hálózatának kiépítése vagy cseréje,</a:t>
            </a:r>
          </a:p>
          <a:p>
            <a:r>
              <a:rPr lang="hu-HU" dirty="0"/>
              <a:t>b) </a:t>
            </a:r>
            <a:r>
              <a:rPr lang="hu-HU" b="1" i="1" dirty="0">
                <a:solidFill>
                  <a:srgbClr val="FF0000"/>
                </a:solidFill>
              </a:rPr>
              <a:t>fürdőhelyiség, illetve WC létesítése olyan lakásban, amely nem rendelkezik ilyen helyiséggel</a:t>
            </a:r>
            <a:r>
              <a:rPr lang="hu-HU" dirty="0"/>
              <a:t>,</a:t>
            </a:r>
          </a:p>
          <a:p>
            <a:r>
              <a:rPr lang="hu-HU" dirty="0"/>
              <a:t>c) </a:t>
            </a:r>
            <a:r>
              <a:rPr lang="hu-HU" b="1" i="1" dirty="0">
                <a:solidFill>
                  <a:srgbClr val="FF0000"/>
                </a:solidFill>
              </a:rPr>
              <a:t>fűtési rendszer kialakítása</a:t>
            </a:r>
            <a:r>
              <a:rPr lang="hu-HU" dirty="0"/>
              <a:t>, korszerűsítése vagy elemeinek cseréje, ideértve a megújuló energiaforrások alkalmazását is,</a:t>
            </a:r>
          </a:p>
          <a:p>
            <a:r>
              <a:rPr lang="hu-HU" dirty="0"/>
              <a:t>d) az épület külső festése, színezése, valamint szigetelése, utóbbinál, ideértve a lábazatszigetelést, a hő-, hang-, illetve vízszigetelési munkálatokat,</a:t>
            </a:r>
          </a:p>
          <a:p>
            <a:r>
              <a:rPr lang="hu-HU" dirty="0"/>
              <a:t>e) a külső nyílászáró cseréje, redőny, árnyékoló, spaletta, rovarháló, biztonsági rács felszerelése vagy cseréje, párkányok, küszöbök cseréje vagy </a:t>
            </a:r>
            <a:r>
              <a:rPr lang="hu-HU" dirty="0" smtClean="0"/>
              <a:t>felújítása</a:t>
            </a:r>
          </a:p>
          <a:p>
            <a:r>
              <a:rPr lang="hu-HU" dirty="0"/>
              <a:t>f) tető cseréje, felújítása, szigetelése,</a:t>
            </a:r>
          </a:p>
          <a:p>
            <a:r>
              <a:rPr lang="hu-HU" dirty="0"/>
              <a:t>g) égéstermék-elvezető építése, korszerűsítése,</a:t>
            </a:r>
          </a:p>
          <a:p>
            <a:r>
              <a:rPr lang="hu-HU" dirty="0"/>
              <a:t>h) klímaberendezés beépítése, cseréje,</a:t>
            </a:r>
          </a:p>
          <a:p>
            <a:r>
              <a:rPr lang="hu-HU" dirty="0"/>
              <a:t>i) napkollektor, napelemes rendszer telepítése, cseréje</a:t>
            </a:r>
            <a:r>
              <a:rPr lang="hu-HU" dirty="0" smtClean="0"/>
              <a:t>,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05018" y="28874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7854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80289" y="1092033"/>
            <a:ext cx="10843491" cy="486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k)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lakással azonos ingatlan-nyilvántartási helyrajzi számon található épület, nem lakás céljára szolgáló helyiség (így különösen: nyári konyha, mosókonyha, tároló) felújítása,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l) kerítés építése,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m) gépjárműtároló építése vagy nyitott gépkocsibeálló kialakítása,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n) terasz, loggia, erkély, előtető építése,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o) térburkolat készítése, cseréje,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p) télikert kialakítása,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q) amennyiben az igénylő vagy gyermeke mozgáskorlátozott személynek minősül - a 12/2001. (I. 31.) Korm. rendelet 9. § (10) bekezdésében meghatározott akadálymentesítési munkák,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r) alapozási szerkezet megerősítése, valamint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s) beépíthető bútor vagy konyhai gép beépítése, cseréje,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t) </a:t>
            </a:r>
            <a:r>
              <a:rPr lang="hu-HU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használati </a:t>
            </a:r>
            <a:r>
              <a:rPr lang="hu-HU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melegvíz rendszer kialakítása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korszerűsítése vagy elemeinek cseréje, ideértve a megújuló energiaforrások alkalmazását is.</a:t>
            </a:r>
          </a:p>
        </p:txBody>
      </p:sp>
      <p:sp>
        <p:nvSpPr>
          <p:cNvPr id="3" name="Téglalap 2"/>
          <p:cNvSpPr/>
          <p:nvPr/>
        </p:nvSpPr>
        <p:spPr>
          <a:xfrm>
            <a:off x="3186545" y="26103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3250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60218" y="864014"/>
            <a:ext cx="11037454" cy="467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hu-HU" dirty="0" smtClean="0"/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hu-HU" dirty="0"/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/>
              <a:t>j</a:t>
            </a:r>
            <a:r>
              <a:rPr lang="hu-HU" dirty="0"/>
              <a:t>) belső tér felújítása, </a:t>
            </a:r>
            <a:r>
              <a:rPr lang="hu-HU" dirty="0" smtClean="0"/>
              <a:t>ideértve:</a:t>
            </a: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ja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lakás helyiségeinek belső fali, padló-, födém- vagy álmennyezeti burkolat cseréjét, felújítását, festését,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tapétázását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jb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galériaépítést,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jc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belső lépcső kialakítását és cseréjét,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jd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szaniterek beépítését vagy cseréjét,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villanykapcsolók és -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dugaljak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kialakítását és cseréjét,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jf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belső nyílászárók, belső párkányok, küszöbök beépítését, cseréjét vagy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felújítását,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jg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)a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lámpák vagy világítótestek beépítését vagy cseréjét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05018" y="23332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3620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20497" y="712268"/>
            <a:ext cx="11092872" cy="552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6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Tudnivalók a Költségvetési tervre vonatkozóan: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teljes tervezett munkálati körről </a:t>
            </a:r>
            <a:r>
              <a:rPr lang="hu-H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költségvetést </a:t>
            </a: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kell, hogy </a:t>
            </a:r>
            <a:r>
              <a:rPr lang="hu-HU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benyújtson</a:t>
            </a:r>
            <a:r>
              <a:rPr lang="hu-H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ügyfél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költségvetésben kizárólag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tervezett munkálatok </a:t>
            </a: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típusát ellenőrizzük</a:t>
            </a: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és az erre tervezett </a:t>
            </a:r>
            <a:r>
              <a:rPr lang="hu-H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költségvetési összeg </a:t>
            </a: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meghatározására használjuk</a:t>
            </a:r>
            <a:endParaRPr lang="hu-H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Speciális költségvetési nyomtatvány</a:t>
            </a: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van (mert adatszolgáltatási kötelezettségünk van a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Magyar Államkincstár </a:t>
            </a: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felé) más típusú költségvetési nyomtatvány használata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tilos. </a:t>
            </a:r>
            <a:endParaRPr lang="hu-H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Más </a:t>
            </a:r>
            <a:r>
              <a:rPr lang="hu-H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munkálatok nem </a:t>
            </a:r>
            <a:r>
              <a:rPr lang="hu-H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finanszírozhatók </a:t>
            </a:r>
            <a:r>
              <a:rPr lang="hu-HU" sz="1600" dirty="0">
                <a:ea typeface="Calibri" panose="020F0502020204030204" pitchFamily="34" charset="0"/>
                <a:cs typeface="Times New Roman" panose="02020603050405020304" pitchFamily="18" charset="0"/>
              </a:rPr>
              <a:t>a támogatással, vagy a támogatott hitellel, ezért az igénylő nem írhatja át, vagy egészítheti ki a banki formanyomtatványt</a:t>
            </a:r>
            <a:r>
              <a:rPr lang="hu-H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/>
              <a:t>Meg </a:t>
            </a:r>
            <a:r>
              <a:rPr lang="hu-HU" sz="1600" b="1" dirty="0"/>
              <a:t>kell adni a munkák anyagköltség,- és vállalkozói díj szerinti </a:t>
            </a:r>
            <a:r>
              <a:rPr lang="hu-HU" sz="1600" b="1" dirty="0" smtClean="0"/>
              <a:t>megbontását, </a:t>
            </a:r>
            <a:r>
              <a:rPr lang="hu-HU" sz="1600" dirty="0"/>
              <a:t>anyagköltség, illetve a vállalkozói díj </a:t>
            </a:r>
            <a:r>
              <a:rPr lang="hu-HU" sz="1600" b="1" dirty="0"/>
              <a:t>50-50%-</a:t>
            </a:r>
            <a:r>
              <a:rPr lang="hu-HU" sz="1600" b="1" dirty="0" err="1"/>
              <a:t>os</a:t>
            </a:r>
            <a:r>
              <a:rPr lang="hu-HU" sz="1600" b="1" dirty="0"/>
              <a:t> arányban </a:t>
            </a:r>
            <a:r>
              <a:rPr lang="hu-HU" sz="1600" b="1" dirty="0" smtClean="0"/>
              <a:t>szerepelhet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dirty="0"/>
              <a:t>a tervezett munkálatok 5%-</a:t>
            </a:r>
            <a:r>
              <a:rPr lang="hu-HU" sz="1600" dirty="0" err="1"/>
              <a:t>os</a:t>
            </a:r>
            <a:r>
              <a:rPr lang="hu-HU" sz="1600" dirty="0"/>
              <a:t> adókulccsal rendelkező munkálatait külön kik kell emelni a költségvetésben, mivel ezek a munkák nem </a:t>
            </a:r>
            <a:r>
              <a:rPr lang="hu-HU" sz="1600" dirty="0" smtClean="0"/>
              <a:t>elszámolhatók</a:t>
            </a:r>
            <a:r>
              <a:rPr lang="hu-HU" sz="1600" dirty="0"/>
              <a:t>, </a:t>
            </a:r>
            <a:r>
              <a:rPr lang="hu-HU" sz="1600" dirty="0" smtClean="0"/>
              <a:t>sem </a:t>
            </a:r>
            <a:r>
              <a:rPr lang="hu-HU" sz="1600" dirty="0"/>
              <a:t>az anyag, sem a munkadíj nem </a:t>
            </a:r>
            <a:r>
              <a:rPr lang="hu-HU" sz="1600" dirty="0" smtClean="0"/>
              <a:t>számít </a:t>
            </a:r>
            <a:r>
              <a:rPr lang="hu-HU" sz="1600" dirty="0"/>
              <a:t>bele a támogatás összegének megállapításába</a:t>
            </a:r>
            <a:endParaRPr lang="hu-HU" sz="1600" b="1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600" dirty="0" smtClean="0"/>
              <a:t>A </a:t>
            </a:r>
            <a:r>
              <a:rPr lang="hu-HU" sz="1600" b="1" dirty="0" smtClean="0"/>
              <a:t>döntéshozó vizsgálni fogja </a:t>
            </a:r>
            <a:r>
              <a:rPr lang="hu-HU" sz="1600" dirty="0" smtClean="0"/>
              <a:t>ez alapján, </a:t>
            </a:r>
            <a:r>
              <a:rPr lang="hu-HU" sz="1600" dirty="0"/>
              <a:t>hogy </a:t>
            </a:r>
            <a:r>
              <a:rPr lang="hu-HU" sz="1600" b="1" dirty="0"/>
              <a:t>van-e</a:t>
            </a:r>
            <a:r>
              <a:rPr lang="hu-HU" sz="1600" dirty="0"/>
              <a:t> </a:t>
            </a:r>
            <a:r>
              <a:rPr lang="hu-HU" sz="1600" b="1" dirty="0"/>
              <a:t>reális</a:t>
            </a:r>
            <a:r>
              <a:rPr lang="hu-HU" sz="1600" dirty="0"/>
              <a:t> </a:t>
            </a:r>
            <a:r>
              <a:rPr lang="hu-HU" sz="1600" b="1" dirty="0"/>
              <a:t>esélye</a:t>
            </a:r>
            <a:r>
              <a:rPr lang="hu-HU" sz="1600" dirty="0"/>
              <a:t> annak, </a:t>
            </a:r>
            <a:r>
              <a:rPr lang="hu-HU" sz="1600" b="1" dirty="0"/>
              <a:t>hogy elégséges mértékű </a:t>
            </a:r>
            <a:r>
              <a:rPr lang="hu-HU" sz="1600" dirty="0"/>
              <a:t>otthonfelújítási </a:t>
            </a:r>
            <a:r>
              <a:rPr lang="hu-HU" sz="1600" b="1" dirty="0"/>
              <a:t>támogatást</a:t>
            </a:r>
            <a:r>
              <a:rPr lang="hu-HU" sz="1600" dirty="0"/>
              <a:t> </a:t>
            </a:r>
            <a:r>
              <a:rPr lang="hu-HU" sz="1600" b="1" dirty="0" smtClean="0"/>
              <a:t>kapnak</a:t>
            </a:r>
            <a:r>
              <a:rPr lang="hu-HU" sz="1600" dirty="0" smtClean="0"/>
              <a:t> </a:t>
            </a:r>
            <a:r>
              <a:rPr lang="hu-HU" sz="1600" dirty="0"/>
              <a:t>az ügyfelek, </a:t>
            </a:r>
            <a:r>
              <a:rPr lang="hu-HU" sz="1600" b="1" dirty="0"/>
              <a:t>és</a:t>
            </a:r>
            <a:r>
              <a:rPr lang="hu-HU" sz="1600" dirty="0"/>
              <a:t> </a:t>
            </a:r>
            <a:r>
              <a:rPr lang="hu-HU" sz="1600" dirty="0" smtClean="0"/>
              <a:t>ezáltal </a:t>
            </a:r>
            <a:r>
              <a:rPr lang="hu-HU" sz="1600" b="1" dirty="0" smtClean="0"/>
              <a:t>megmaradhat-e </a:t>
            </a:r>
            <a:r>
              <a:rPr lang="hu-HU" sz="1600" b="1" dirty="0"/>
              <a:t>a kamattámogatásra való </a:t>
            </a:r>
            <a:r>
              <a:rPr lang="hu-HU" sz="1600" b="1" dirty="0" smtClean="0"/>
              <a:t>jogosultság</a:t>
            </a:r>
            <a:r>
              <a:rPr lang="hu-HU" sz="1600" dirty="0" smtClean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600" b="1" dirty="0" smtClean="0">
                <a:solidFill>
                  <a:srgbClr val="FF0000"/>
                </a:solidFill>
              </a:rPr>
              <a:t>Ha az </a:t>
            </a:r>
            <a:r>
              <a:rPr lang="hu-HU" sz="1600" b="1" dirty="0">
                <a:solidFill>
                  <a:srgbClr val="FF0000"/>
                </a:solidFill>
              </a:rPr>
              <a:t>anyagköltség</a:t>
            </a:r>
            <a:r>
              <a:rPr lang="hu-HU" sz="1600" dirty="0">
                <a:solidFill>
                  <a:srgbClr val="FF0000"/>
                </a:solidFill>
              </a:rPr>
              <a:t>, </a:t>
            </a:r>
            <a:r>
              <a:rPr lang="hu-HU" sz="1600" b="1" dirty="0">
                <a:solidFill>
                  <a:srgbClr val="FF0000"/>
                </a:solidFill>
              </a:rPr>
              <a:t>és a vállalkozó </a:t>
            </a:r>
            <a:r>
              <a:rPr lang="hu-HU" sz="1600" b="1" dirty="0" smtClean="0">
                <a:solidFill>
                  <a:srgbClr val="FF0000"/>
                </a:solidFill>
              </a:rPr>
              <a:t>díj</a:t>
            </a:r>
            <a:r>
              <a:rPr lang="hu-HU" sz="1600" dirty="0" smtClean="0">
                <a:solidFill>
                  <a:srgbClr val="FF0000"/>
                </a:solidFill>
              </a:rPr>
              <a:t> </a:t>
            </a:r>
            <a:r>
              <a:rPr lang="hu-HU" sz="1600" b="1" dirty="0" smtClean="0">
                <a:solidFill>
                  <a:srgbClr val="FF0000"/>
                </a:solidFill>
              </a:rPr>
              <a:t>bármelyike </a:t>
            </a:r>
            <a:r>
              <a:rPr lang="hu-HU" sz="1600" b="1" dirty="0">
                <a:solidFill>
                  <a:srgbClr val="FF0000"/>
                </a:solidFill>
              </a:rPr>
              <a:t>nem érné el a költségvetés legalább 25%-át, a kölcsönigénylést kockázati okok miatt el kell </a:t>
            </a:r>
            <a:r>
              <a:rPr lang="hu-HU" sz="1600" b="1" dirty="0" smtClean="0">
                <a:solidFill>
                  <a:srgbClr val="FF0000"/>
                </a:solidFill>
              </a:rPr>
              <a:t>utasítani</a:t>
            </a:r>
            <a:r>
              <a:rPr lang="hu-HU" sz="1600" b="1" dirty="0">
                <a:solidFill>
                  <a:srgbClr val="FF0000"/>
                </a:solidFill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205017" y="13634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6627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05017" y="13634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  <p:sp>
        <p:nvSpPr>
          <p:cNvPr id="3" name="Téglalap 2"/>
          <p:cNvSpPr/>
          <p:nvPr/>
        </p:nvSpPr>
        <p:spPr>
          <a:xfrm>
            <a:off x="498764" y="1212425"/>
            <a:ext cx="106402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akadálymentesítési munkák csak akkor képezhetik részét a költségvetésnek, ha az igénylő vagy gyermeke mozgáskorlátozott személynek minősül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u-H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r>
              <a:rPr lang="hu-HU" dirty="0"/>
              <a:t>A mozgáskorlátozott személy vonatkozásában jogszabályi előírás szerint benyújtandó dokumentum(ok): </a:t>
            </a:r>
            <a:endParaRPr lang="hu-HU" dirty="0" smtClean="0"/>
          </a:p>
          <a:p>
            <a:endParaRPr lang="hu-H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súlyos mozgáskorlátozott személyek közlekedési kedvezményeiről szóló 102/2011. (VI. 29.) Korm. rendelet 2/A. §-a vagy 7. § (3) bekezdés a) pontja szerinti iratok </a:t>
            </a:r>
            <a:r>
              <a:rPr lang="hu-HU" dirty="0" smtClean="0"/>
              <a:t>vagy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súlyos fogyatékosság minősítésének és felülvizsgálatának, valamint a fogyatékossági támogatás folyósításának szabályairól szóló 141/2000. (VIII. 9.) Korm. rendelet szerinti súlyos fogyatékosság minősítésére vonatkozó nyilatkozat arról, hogy az igénylő vagy gyermeke mozgásszervi fogyatékos vagy súlyos mozgáskorlátozott (banki formanyomtatvány</a:t>
            </a:r>
            <a:r>
              <a:rPr lang="hu-HU" dirty="0" smtClean="0"/>
              <a:t>)</a:t>
            </a:r>
          </a:p>
          <a:p>
            <a:endParaRPr lang="hu-HU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Határozatot a GDPR elvek miatt nem tudunk elfogadni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47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3. Otthonfelújítási kamattámogatott kölcsön - személyi feltételek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67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1503" y="450334"/>
            <a:ext cx="11314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3. </a:t>
            </a:r>
            <a:r>
              <a:rPr lang="hu-HU" sz="2400" b="1" dirty="0"/>
              <a:t>Otthonfelújítási kamattámogatott kölcsön - személyi feltételek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91503" y="1354667"/>
            <a:ext cx="113142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Igénylő = támogatott személy = </a:t>
            </a:r>
            <a:r>
              <a:rPr lang="hu-HU" sz="2400" b="1" dirty="0" smtClean="0"/>
              <a:t>adós/adóstárs</a:t>
            </a:r>
          </a:p>
          <a:p>
            <a:r>
              <a:rPr lang="hu-HU" sz="2400" b="1" dirty="0"/>
              <a:t>	</a:t>
            </a:r>
            <a:r>
              <a:rPr lang="hu-HU" sz="2400" b="1" dirty="0" smtClean="0">
                <a:sym typeface="Wingdings" panose="05000000000000000000" pitchFamily="2" charset="2"/>
              </a:rPr>
              <a:t></a:t>
            </a:r>
            <a:r>
              <a:rPr lang="hu-HU" sz="2400" b="1" dirty="0" smtClean="0"/>
              <a:t>  </a:t>
            </a:r>
            <a:r>
              <a:rPr lang="hu-HU" dirty="0" smtClean="0"/>
              <a:t>A </a:t>
            </a:r>
            <a:r>
              <a:rPr lang="hu-HU" dirty="0"/>
              <a:t>kölcsönügylet adósai kizárólag az igénylő (szerződéskötéssel támogatott </a:t>
            </a:r>
            <a:r>
              <a:rPr lang="hu-HU" dirty="0" smtClean="0"/>
              <a:t>	személy</a:t>
            </a:r>
            <a:r>
              <a:rPr lang="hu-HU" dirty="0"/>
              <a:t>) jogszabályi fogalmi </a:t>
            </a:r>
            <a:r>
              <a:rPr lang="hu-HU" dirty="0" smtClean="0"/>
              <a:t>	 	       feltételének </a:t>
            </a:r>
            <a:r>
              <a:rPr lang="hu-HU" dirty="0"/>
              <a:t>megfelelő ügyfelek lehetnek</a:t>
            </a:r>
            <a:r>
              <a:rPr lang="hu-HU" dirty="0" smtClean="0"/>
              <a:t>. Mivel </a:t>
            </a:r>
            <a:r>
              <a:rPr lang="hu-HU" dirty="0"/>
              <a:t>a jogszabály nem ismeri a </a:t>
            </a:r>
            <a:r>
              <a:rPr lang="hu-HU" i="1" dirty="0"/>
              <a:t>nem támogatott </a:t>
            </a:r>
            <a:r>
              <a:rPr lang="hu-HU" i="1" dirty="0" smtClean="0"/>
              <a:t>	  	       	       személy </a:t>
            </a:r>
            <a:r>
              <a:rPr lang="hu-HU" i="1" dirty="0"/>
              <a:t>hiteladós</a:t>
            </a:r>
            <a:r>
              <a:rPr lang="hu-HU" dirty="0"/>
              <a:t> fogalmát, az </a:t>
            </a:r>
            <a:r>
              <a:rPr lang="hu-HU" i="1" dirty="0"/>
              <a:t>igénylő</a:t>
            </a:r>
            <a:r>
              <a:rPr lang="hu-HU" dirty="0"/>
              <a:t> fogalmi feltételének nem megfelelő házastársat, élettársat nincs </a:t>
            </a:r>
            <a:r>
              <a:rPr lang="hu-HU" dirty="0" smtClean="0"/>
              <a:t>	 	       mód </a:t>
            </a:r>
            <a:r>
              <a:rPr lang="hu-HU" dirty="0"/>
              <a:t>bevonni a kölcsönkötelembe. Az ilyen igénylést csak abban az esetben lehet lebonyolítani, ha a felek </a:t>
            </a:r>
            <a:r>
              <a:rPr lang="hu-HU" dirty="0" smtClean="0"/>
              <a:t>	       között </a:t>
            </a:r>
            <a:r>
              <a:rPr lang="hu-HU" dirty="0"/>
              <a:t>vagyonjogi megállapodás születik, valamint az igénylő egy személyben (például gyermekekkel </a:t>
            </a:r>
            <a:r>
              <a:rPr lang="hu-HU" dirty="0" smtClean="0"/>
              <a:t>		       kapcsolatos </a:t>
            </a:r>
            <a:r>
              <a:rPr lang="hu-HU" dirty="0"/>
              <a:t>feltétel, OEP, stb.) megfelel a jogszabályi igénylési feltételeknek.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400" b="1" dirty="0" smtClean="0"/>
          </a:p>
          <a:p>
            <a:pPr lvl="0"/>
            <a:endParaRPr lang="hu-H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18. életévét betöltött, </a:t>
            </a:r>
            <a:r>
              <a:rPr lang="hu-HU" sz="2400" b="1" dirty="0"/>
              <a:t>cselekvőképes </a:t>
            </a:r>
            <a:r>
              <a:rPr lang="hu-HU" sz="2400" b="1" dirty="0" smtClean="0"/>
              <a:t>személy</a:t>
            </a:r>
          </a:p>
          <a:p>
            <a:endParaRPr lang="hu-HU" sz="2400" b="1" dirty="0" smtClean="0"/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90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74133" y="0"/>
            <a:ext cx="1110282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 startAt="3"/>
            </a:pPr>
            <a:r>
              <a:rPr lang="hu-HU" sz="2400" b="1" dirty="0"/>
              <a:t>Otthonfelújítási kamattámogatott kölcsön - személyi </a:t>
            </a:r>
            <a:r>
              <a:rPr lang="hu-HU" sz="2400" b="1" dirty="0" smtClean="0"/>
              <a:t>feltételek</a:t>
            </a:r>
          </a:p>
          <a:p>
            <a:pPr marL="457200" indent="-457200" algn="ctr">
              <a:buAutoNum type="arabicPeriod" startAt="3"/>
            </a:pPr>
            <a:endParaRPr lang="hu-HU" sz="2400" b="1" dirty="0"/>
          </a:p>
          <a:p>
            <a:pPr lvl="0" algn="just"/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400" b="1" dirty="0"/>
              <a:t>otthonfelújítási támogatást az igénylők egyike sem vett igénybe korábban</a:t>
            </a:r>
          </a:p>
          <a:p>
            <a:pPr algn="just"/>
            <a:r>
              <a:rPr lang="hu-HU" sz="3200" b="1" dirty="0"/>
              <a:t>	</a:t>
            </a:r>
            <a:r>
              <a:rPr lang="hu-HU" b="1" dirty="0">
                <a:sym typeface="Wingdings" panose="05000000000000000000" pitchFamily="2" charset="2"/>
              </a:rPr>
              <a:t></a:t>
            </a:r>
            <a:r>
              <a:rPr lang="hu-HU" dirty="0"/>
              <a:t>A támogatásra az igénylő valamennyi, vele azonos lakóhelyen élő gyermeke után együttesen jogosult.    	  </a:t>
            </a:r>
            <a:r>
              <a:rPr lang="hu-HU" dirty="0" smtClean="0"/>
              <a:t>  Vagyis</a:t>
            </a:r>
            <a:r>
              <a:rPr lang="hu-HU" dirty="0"/>
              <a:t>, ha van olyan gyermek, akinek </a:t>
            </a:r>
            <a:r>
              <a:rPr lang="hu-HU" dirty="0" smtClean="0"/>
              <a:t>figyelembevételével </a:t>
            </a:r>
            <a:r>
              <a:rPr lang="hu-HU" dirty="0"/>
              <a:t>korábban otthonfelújítási kamattámogatott 	</a:t>
            </a:r>
            <a:r>
              <a:rPr lang="hu-HU" dirty="0" smtClean="0"/>
              <a:t>    kölcsönigénylés </a:t>
            </a:r>
            <a:r>
              <a:rPr lang="hu-HU" dirty="0"/>
              <a:t>történt, a többi gyermektől függetlenül az igénylő már nem jogosult otthonfelújítási 	</a:t>
            </a:r>
            <a:r>
              <a:rPr lang="hu-HU" dirty="0" smtClean="0"/>
              <a:t>    támogatásra</a:t>
            </a:r>
            <a:r>
              <a:rPr lang="hu-HU" dirty="0"/>
              <a:t>! (Erre vonatkozóan nyilatkozatot tesznek az </a:t>
            </a:r>
            <a:r>
              <a:rPr lang="hu-HU" dirty="0" smtClean="0"/>
              <a:t>igénylők a kölcsönigénylő lapon.)</a:t>
            </a:r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400" b="1" dirty="0"/>
              <a:t>á</a:t>
            </a:r>
            <a:r>
              <a:rPr lang="hu-HU" sz="2400" b="1" dirty="0" smtClean="0"/>
              <a:t>llampolgárság </a:t>
            </a:r>
          </a:p>
          <a:p>
            <a:pPr algn="just"/>
            <a:r>
              <a:rPr lang="hu-HU" b="1" dirty="0" smtClean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b="1" dirty="0" smtClean="0"/>
              <a:t>magyar </a:t>
            </a:r>
            <a:r>
              <a:rPr lang="hu-HU" b="1" dirty="0"/>
              <a:t>állampolgár </a:t>
            </a:r>
            <a:r>
              <a:rPr lang="hu-HU" dirty="0"/>
              <a:t>és a magyar állampolgárságról szóló törvény alapján magyar állampolgárnak </a:t>
            </a:r>
            <a:r>
              <a:rPr lang="hu-HU" dirty="0" smtClean="0"/>
              <a:t>	    tekintendő</a:t>
            </a:r>
            <a:r>
              <a:rPr lang="hu-HU" dirty="0"/>
              <a:t>, vagy a </a:t>
            </a:r>
            <a:r>
              <a:rPr lang="hu-HU" b="1" dirty="0"/>
              <a:t>szabad mozgás és tartózkodás jogával rendelkező személyek </a:t>
            </a:r>
            <a:r>
              <a:rPr lang="hu-HU" dirty="0"/>
              <a:t>beutazásáról és </a:t>
            </a:r>
            <a:r>
              <a:rPr lang="hu-HU" dirty="0" smtClean="0"/>
              <a:t>	    tartózkodásáról </a:t>
            </a:r>
            <a:r>
              <a:rPr lang="hu-HU" dirty="0"/>
              <a:t>szóló törvény hatálya alá tartozó, a szabad mozgás és a három hónapot meghaladó </a:t>
            </a:r>
            <a:r>
              <a:rPr lang="hu-HU" dirty="0" smtClean="0"/>
              <a:t>	    tartózkodás </a:t>
            </a:r>
            <a:r>
              <a:rPr lang="hu-HU" dirty="0"/>
              <a:t>jogát Magyarország területén </a:t>
            </a:r>
            <a:r>
              <a:rPr lang="hu-HU" dirty="0" smtClean="0"/>
              <a:t>gyakorló személy.</a:t>
            </a:r>
            <a:endParaRPr lang="hu-HU" b="1" dirty="0"/>
          </a:p>
          <a:p>
            <a:endParaRPr lang="hu-HU" sz="2400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8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>
          <a:xfrm>
            <a:off x="715817" y="1712632"/>
            <a:ext cx="10487891" cy="3731873"/>
          </a:xfrm>
        </p:spPr>
        <p:txBody>
          <a:bodyPr>
            <a:normAutofit fontScale="92500"/>
          </a:bodyPr>
          <a:lstStyle/>
          <a:p>
            <a:pPr lvl="0"/>
            <a:r>
              <a:rPr lang="hu-HU" dirty="0" smtClean="0"/>
              <a:t>1. Otthonfelújítási  támogatás</a:t>
            </a:r>
          </a:p>
          <a:p>
            <a:pPr lvl="0"/>
            <a:endParaRPr lang="hu-HU" dirty="0"/>
          </a:p>
          <a:p>
            <a:pPr lvl="0"/>
            <a:r>
              <a:rPr lang="hu-HU" dirty="0" smtClean="0"/>
              <a:t>2. </a:t>
            </a:r>
            <a:r>
              <a:rPr lang="hu-HU" dirty="0"/>
              <a:t>Otthonfelújítási kamattámogatott </a:t>
            </a:r>
            <a:r>
              <a:rPr lang="hu-HU" dirty="0" smtClean="0"/>
              <a:t>kölcsön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  <a:p>
            <a:pPr lvl="0"/>
            <a:r>
              <a:rPr lang="hu-HU" dirty="0" smtClean="0"/>
              <a:t>3.</a:t>
            </a:r>
            <a:r>
              <a:rPr lang="hu-HU" dirty="0"/>
              <a:t> Otthonfelújítási kamattámogatott </a:t>
            </a:r>
            <a:r>
              <a:rPr lang="hu-HU" dirty="0" smtClean="0"/>
              <a:t>kölcsön - személyi feltételek</a:t>
            </a:r>
            <a:endParaRPr lang="hu-HU" dirty="0"/>
          </a:p>
          <a:p>
            <a:pPr lvl="0"/>
            <a:endParaRPr lang="hu-HU" dirty="0"/>
          </a:p>
          <a:p>
            <a:pPr lvl="0"/>
            <a:r>
              <a:rPr lang="hu-HU" dirty="0" smtClean="0"/>
              <a:t>4. </a:t>
            </a:r>
            <a:r>
              <a:rPr lang="hu-HU" dirty="0"/>
              <a:t>Otthonfelújítási kamattámogatott </a:t>
            </a:r>
            <a:r>
              <a:rPr lang="hu-HU" dirty="0" smtClean="0"/>
              <a:t>kölcsön – igényléshez szükséges dokumentációk</a:t>
            </a:r>
          </a:p>
          <a:p>
            <a:pPr lvl="0"/>
            <a:endParaRPr lang="hu-HU" dirty="0"/>
          </a:p>
          <a:p>
            <a:pPr lvl="0"/>
            <a:r>
              <a:rPr lang="hu-HU" dirty="0" smtClean="0"/>
              <a:t>5. </a:t>
            </a:r>
            <a:r>
              <a:rPr lang="hu-HU" dirty="0"/>
              <a:t>Otthonfelújítási kamattámogatott </a:t>
            </a:r>
            <a:r>
              <a:rPr lang="hu-HU" dirty="0" smtClean="0"/>
              <a:t>kölcsön -folyamat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tartalomjegyzék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7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9468" y="0"/>
            <a:ext cx="115140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3 Otthonfelújítási kamattámogatott kölcsön - személyi </a:t>
            </a:r>
            <a:r>
              <a:rPr lang="hu-HU" sz="2400" b="1" dirty="0" smtClean="0"/>
              <a:t>feltételek</a:t>
            </a:r>
          </a:p>
          <a:p>
            <a:pPr algn="ctr"/>
            <a:endParaRPr lang="hu-H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A </a:t>
            </a:r>
            <a:r>
              <a:rPr lang="hu-HU" sz="2400" b="1" dirty="0"/>
              <a:t>támogatást a legalább egy gyermeket nevelő, vagy 12. hetet </a:t>
            </a:r>
            <a:r>
              <a:rPr lang="hu-HU" sz="2400" dirty="0"/>
              <a:t>betöltött</a:t>
            </a:r>
            <a:r>
              <a:rPr lang="hu-HU" sz="2400" b="1" dirty="0"/>
              <a:t> magzattal </a:t>
            </a:r>
            <a:r>
              <a:rPr lang="hu-HU" sz="2400" dirty="0"/>
              <a:t>várandós igénylő veheti igénybe  </a:t>
            </a:r>
            <a:endParaRPr lang="hu-HU" sz="2400" dirty="0" smtClean="0"/>
          </a:p>
          <a:p>
            <a:pPr lvl="0"/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 </a:t>
            </a:r>
            <a:r>
              <a:rPr lang="hu-HU" b="1" dirty="0" smtClean="0"/>
              <a:t>meglévő gyermek nélkül , vállalt </a:t>
            </a:r>
            <a:r>
              <a:rPr lang="hu-HU" b="1" dirty="0"/>
              <a:t>gyermekre nem  </a:t>
            </a:r>
            <a:r>
              <a:rPr lang="hu-HU" b="1" dirty="0" smtClean="0"/>
              <a:t>igényelhető</a:t>
            </a:r>
          </a:p>
          <a:p>
            <a:pPr lvl="1"/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 </a:t>
            </a:r>
            <a:r>
              <a:rPr lang="hu-HU" dirty="0" smtClean="0"/>
              <a:t>legalább </a:t>
            </a:r>
            <a:r>
              <a:rPr lang="hu-HU" dirty="0"/>
              <a:t>az egyik igénylőnek/támogatott </a:t>
            </a:r>
            <a:r>
              <a:rPr lang="hu-HU" dirty="0" smtClean="0"/>
              <a:t>személynek </a:t>
            </a:r>
            <a:r>
              <a:rPr lang="hu-HU" b="1" dirty="0" smtClean="0"/>
              <a:t>vér szerinti </a:t>
            </a:r>
            <a:r>
              <a:rPr lang="hu-HU" dirty="0" smtClean="0"/>
              <a:t>vagy </a:t>
            </a:r>
            <a:r>
              <a:rPr lang="hu-HU" b="1" dirty="0" smtClean="0"/>
              <a:t>örökbefogadott</a:t>
            </a:r>
            <a:r>
              <a:rPr lang="hu-HU" dirty="0" smtClean="0"/>
              <a:t> vagy </a:t>
            </a:r>
            <a:r>
              <a:rPr lang="hu-HU" b="1" dirty="0" smtClean="0"/>
              <a:t>gyámsága alatt </a:t>
            </a:r>
            <a:r>
              <a:rPr lang="hu-HU" dirty="0" smtClean="0"/>
              <a:t>	     </a:t>
            </a:r>
            <a:r>
              <a:rPr lang="hu-HU" b="1" dirty="0" smtClean="0"/>
              <a:t>álló gyermeke van</a:t>
            </a:r>
          </a:p>
          <a:p>
            <a:pPr lvl="0"/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 </a:t>
            </a:r>
            <a:r>
              <a:rPr lang="hu-HU" dirty="0" smtClean="0"/>
              <a:t>a </a:t>
            </a:r>
            <a:r>
              <a:rPr lang="hu-HU" dirty="0"/>
              <a:t>gyermek a 25. életévét még nem töltötte be (az igénylés benyújtásakor), </a:t>
            </a:r>
            <a:r>
              <a:rPr lang="hu-HU" dirty="0" smtClean="0"/>
              <a:t>vagy a </a:t>
            </a:r>
            <a:r>
              <a:rPr lang="hu-HU" dirty="0"/>
              <a:t>25. életévét már </a:t>
            </a:r>
            <a:r>
              <a:rPr lang="hu-HU" dirty="0" smtClean="0"/>
              <a:t>	   	     betöltötte</a:t>
            </a:r>
            <a:r>
              <a:rPr lang="hu-HU" dirty="0"/>
              <a:t>, de megváltozott munkaképességű </a:t>
            </a:r>
            <a:r>
              <a:rPr lang="hu-HU" dirty="0" smtClean="0"/>
              <a:t>személy, vagy gyámság esetén kiskorú</a:t>
            </a:r>
          </a:p>
          <a:p>
            <a:pPr lvl="0"/>
            <a:r>
              <a:rPr lang="hu-HU" dirty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/>
              <a:t>Ha a gyermeket a támogatás igénybevétele során a szülők vagy a többes gyámul rendelt személyek (a </a:t>
            </a:r>
            <a:r>
              <a:rPr lang="hu-HU" dirty="0" smtClean="0"/>
              <a:t>	   	     továbbiakban </a:t>
            </a:r>
            <a:r>
              <a:rPr lang="hu-HU" dirty="0"/>
              <a:t>együtt: szülő) legalább egyikénél figyelembe vették, akkor egy újabb igénylés során már nem </a:t>
            </a:r>
            <a:r>
              <a:rPr lang="hu-HU" dirty="0" smtClean="0"/>
              <a:t>	     vehető </a:t>
            </a:r>
            <a:r>
              <a:rPr lang="hu-HU" dirty="0"/>
              <a:t>ismételten figyelembe</a:t>
            </a:r>
            <a:r>
              <a:rPr lang="hu-HU" dirty="0" smtClean="0"/>
              <a:t>.</a:t>
            </a:r>
          </a:p>
          <a:p>
            <a:pPr lvl="0"/>
            <a:endParaRPr lang="hu-H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Állandó  lakcím a támogatási céllal érintett (felújítandó)  ingatlanban legalább  1 éve </a:t>
            </a:r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/>
              <a:t>Az </a:t>
            </a:r>
            <a:r>
              <a:rPr lang="hu-HU" dirty="0" smtClean="0"/>
              <a:t>igénylőnek , a házas vagy élettársának és </a:t>
            </a:r>
            <a:r>
              <a:rPr lang="hu-HU" dirty="0"/>
              <a:t>a gyermeknek </a:t>
            </a:r>
            <a:r>
              <a:rPr lang="hu-HU" dirty="0" smtClean="0"/>
              <a:t>is legalább </a:t>
            </a:r>
            <a:r>
              <a:rPr lang="hu-HU" dirty="0"/>
              <a:t>egy éve a támogatáscéllal érintett  </a:t>
            </a:r>
            <a:r>
              <a:rPr lang="hu-HU" dirty="0" smtClean="0"/>
              <a:t>                                	    ingatlanban </a:t>
            </a:r>
            <a:r>
              <a:rPr lang="hu-HU" dirty="0"/>
              <a:t>kell </a:t>
            </a:r>
            <a:r>
              <a:rPr lang="hu-HU" dirty="0" smtClean="0"/>
              <a:t>rendelkeznie állandó lakóhellyel</a:t>
            </a:r>
          </a:p>
          <a:p>
            <a:r>
              <a:rPr lang="hu-HU" dirty="0"/>
              <a:t>	</a:t>
            </a:r>
            <a:r>
              <a:rPr lang="hu-HU" b="1" dirty="0" smtClean="0"/>
              <a:t>Kivétel:</a:t>
            </a:r>
          </a:p>
          <a:p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 </a:t>
            </a:r>
            <a:r>
              <a:rPr lang="hu-HU" dirty="0" smtClean="0">
                <a:sym typeface="Wingdings" panose="05000000000000000000" pitchFamily="2" charset="2"/>
              </a:rPr>
              <a:t>a magzat és </a:t>
            </a:r>
            <a:r>
              <a:rPr lang="hu-HU" dirty="0" smtClean="0"/>
              <a:t>az </a:t>
            </a:r>
            <a:r>
              <a:rPr lang="hu-HU" dirty="0"/>
              <a:t>egy évnél nem régebben született gyermek </a:t>
            </a:r>
            <a:r>
              <a:rPr lang="hu-HU" dirty="0" smtClean="0"/>
              <a:t>esetén</a:t>
            </a:r>
          </a:p>
          <a:p>
            <a:r>
              <a:rPr lang="hu-HU" b="1" dirty="0">
                <a:sym typeface="Wingdings" panose="05000000000000000000" pitchFamily="2" charset="2"/>
              </a:rPr>
              <a:t>	</a:t>
            </a:r>
            <a:r>
              <a:rPr lang="hu-HU" b="1" dirty="0" smtClean="0">
                <a:sym typeface="Wingdings" panose="05000000000000000000" pitchFamily="2" charset="2"/>
              </a:rPr>
              <a:t> </a:t>
            </a:r>
            <a:r>
              <a:rPr lang="hu-HU" dirty="0" smtClean="0">
                <a:sym typeface="Wingdings" panose="05000000000000000000" pitchFamily="2" charset="2"/>
              </a:rPr>
              <a:t>az egy éven belül vásárolt/épített ingatlan esetében</a:t>
            </a:r>
          </a:p>
          <a:p>
            <a:pPr lvl="0"/>
            <a:endParaRPr lang="hu-HU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788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04800" y="270933"/>
            <a:ext cx="1156546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3. </a:t>
            </a:r>
            <a:r>
              <a:rPr lang="hu-HU" sz="2400" b="1" dirty="0"/>
              <a:t>Otthonfelújítási kamattámogatott kölcsön - személyi </a:t>
            </a:r>
            <a:r>
              <a:rPr lang="hu-HU" sz="2400" b="1" dirty="0" smtClean="0"/>
              <a:t>feltételek</a:t>
            </a:r>
          </a:p>
          <a:p>
            <a:pPr algn="ctr"/>
            <a:endParaRPr lang="hu-H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Köztartozásmentesség</a:t>
            </a:r>
          </a:p>
          <a:p>
            <a:r>
              <a:rPr lang="hu-HU" sz="2400" b="1" dirty="0" smtClean="0"/>
              <a:t>	 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Az igénylőnek - együttes igénylés esetén mindkét félnek - az állami adóhatóságnál nincs nyilvántartott 		     köztartozása. Büntetőjogi felelősség tudatában tett nyilatkozattal kell igazolni. (dokumentációs igazolás 	  	     benyújtása nem lehetséges)</a:t>
            </a:r>
          </a:p>
          <a:p>
            <a:endParaRPr lang="hu-HU" sz="24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a támogatással érintett lakás tulajdonviszonyára vonatkozóan</a:t>
            </a:r>
          </a:p>
          <a:p>
            <a:r>
              <a:rPr lang="hu-HU" sz="2400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 az igénylők együttesen legalább 50%-</a:t>
            </a:r>
            <a:r>
              <a:rPr lang="hu-HU" dirty="0" err="1" smtClean="0"/>
              <a:t>os</a:t>
            </a:r>
            <a:r>
              <a:rPr lang="hu-HU" dirty="0" smtClean="0"/>
              <a:t> mértékű, az ingatlan-nyilvántartásba bejegyzett tulajdoni hányaddal 	     rendelkeznek  (egyedüli igénylés esetében az igénylőnek, együttes igénylés esetén a két igénylőnek(  vagy  	     igénylő + kiskorú gyermek ) együtt el kell érnie az 50% lakástulajdont ( kiskorúval érintett ügyletet viszont a BB 	     nem finanszíroz)</a:t>
            </a:r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 a</a:t>
            </a:r>
            <a:r>
              <a:rPr lang="hu-HU" dirty="0" smtClean="0"/>
              <a:t> lakás (igénylőkön kívüli) cselekvőképes tulajdonostársait zálogkötelezettként kell bevonni az ügyletbe, 	  	     adóstársként történő bevonás nem lehetséges</a:t>
            </a:r>
          </a:p>
          <a:p>
            <a:r>
              <a:rPr lang="hu-HU" dirty="0"/>
              <a:t>	</a:t>
            </a:r>
            <a:r>
              <a:rPr lang="hu-HU" dirty="0" smtClean="0">
                <a:sym typeface="Wingdings" panose="05000000000000000000" pitchFamily="2" charset="2"/>
              </a:rPr>
              <a:t>ha</a:t>
            </a:r>
            <a:r>
              <a:rPr lang="hu-HU" dirty="0" smtClean="0"/>
              <a:t> </a:t>
            </a:r>
            <a:r>
              <a:rPr lang="hu-HU" b="1" dirty="0"/>
              <a:t>haszonélvezettel </a:t>
            </a:r>
            <a:r>
              <a:rPr lang="hu-HU" b="1" dirty="0" smtClean="0"/>
              <a:t>terhelt az ingatlan</a:t>
            </a:r>
            <a:r>
              <a:rPr lang="hu-HU" dirty="0" smtClean="0"/>
              <a:t>, akkor a haszonélvezőnek a folyósítás előtt a közjegyző előtt tett 	  	    nyilatkozattal </a:t>
            </a:r>
            <a:r>
              <a:rPr lang="hu-HU" b="1" dirty="0" smtClean="0"/>
              <a:t>le kell mondania haszonélvezeti jogáról (végrehajtás esetére).</a:t>
            </a:r>
          </a:p>
          <a:p>
            <a:endParaRPr lang="hu-HU" dirty="0" smtClean="0"/>
          </a:p>
          <a:p>
            <a:endParaRPr lang="hu-HU" sz="2400" b="1" dirty="0" smtClean="0"/>
          </a:p>
          <a:p>
            <a:endParaRPr lang="hu-H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802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7867" y="338667"/>
            <a:ext cx="115654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3</a:t>
            </a:r>
            <a:r>
              <a:rPr lang="hu-HU" sz="2400" b="1" dirty="0"/>
              <a:t>. Otthonfelújítási kamattámogatott kölcsön - személyi </a:t>
            </a:r>
            <a:r>
              <a:rPr lang="hu-HU" sz="2400" b="1" dirty="0" smtClean="0"/>
              <a:t>feltételek</a:t>
            </a:r>
          </a:p>
          <a:p>
            <a:pPr algn="ctr"/>
            <a:endParaRPr lang="hu-H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Biztosítotti </a:t>
            </a:r>
            <a:r>
              <a:rPr lang="hu-HU" sz="2400" b="1" dirty="0"/>
              <a:t>jogviszony</a:t>
            </a:r>
            <a:endParaRPr lang="hu-HU" sz="2400" dirty="0"/>
          </a:p>
          <a:p>
            <a:r>
              <a:rPr lang="hu-HU" dirty="0">
                <a:sym typeface="Wingdings" panose="05000000000000000000" pitchFamily="2" charset="2"/>
              </a:rPr>
              <a:t>	 </a:t>
            </a:r>
            <a:r>
              <a:rPr lang="hu-HU" dirty="0"/>
              <a:t>A kérelem befogadásának időpontjához képest 30 napnál nem régebbi okirattal kell igazolni, hogy az igénylők 	     (házastársak vagy élettársak közös igénylése esetén legalább az egyik fél )  </a:t>
            </a:r>
            <a:r>
              <a:rPr lang="hu-HU" b="1" dirty="0"/>
              <a:t>legalább egy éve folyamatosan a 	      társadalombiztosítás ellátásaira</a:t>
            </a:r>
            <a:r>
              <a:rPr lang="hu-HU" dirty="0"/>
              <a:t> jogosultakról, valamint ezen ellátások fedezetéről szóló 2019. évi CXXII. 	    	      törvény (a továbbiakban: Tbj.) 6. §-a szerint </a:t>
            </a:r>
            <a:r>
              <a:rPr lang="hu-HU" b="1" dirty="0"/>
              <a:t>biztosított</a:t>
            </a:r>
            <a:r>
              <a:rPr lang="hu-HU" dirty="0"/>
              <a:t>. Nem tartozik ebbe a körbe a közfoglalkoztatási 	  	      jogviszonyban foglalkoztatott személy, az a személy, aki az igénylést megelőző 180 napban közfoglalkoztatási 	      jogviszonyban állt. (Kormányhivatal által kiállított Hatósági Bizonyítványról van szó: NEAK igazolás, régi nevén 	      OEP.)  A biztosítotti jogviszony folyamatos státuszába beletartozik az is, ha a legalább egy éves folyamatos 	      biztosításban legfeljebb 30 nap megszakítás van. Az OEP (NEAK) igazolásnak az 518/2020. (XI.25.) Korm. 	  	      rendelet 3.§ (3) bekezdése b) </a:t>
            </a:r>
            <a:r>
              <a:rPr lang="hu-HU" dirty="0" err="1"/>
              <a:t>ba</a:t>
            </a:r>
            <a:r>
              <a:rPr lang="hu-HU" dirty="0"/>
              <a:t>) alpontnak való megfelelőséget kell igazolnia</a:t>
            </a:r>
            <a:r>
              <a:rPr lang="hu-HU" dirty="0" smtClean="0"/>
              <a:t>.</a:t>
            </a:r>
          </a:p>
          <a:p>
            <a:r>
              <a:rPr lang="hu-HU" dirty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/>
              <a:t>A Tbj. 4.§ 11. pontja szerinti </a:t>
            </a:r>
            <a:r>
              <a:rPr lang="hu-HU" u="sng" dirty="0"/>
              <a:t>kiegészítő tevékenységet</a:t>
            </a:r>
            <a:r>
              <a:rPr lang="hu-HU" dirty="0"/>
              <a:t> folytató személynek </a:t>
            </a:r>
            <a:r>
              <a:rPr lang="hu-HU" dirty="0" smtClean="0"/>
              <a:t>minősülés esetén (özvegyi nyugdíj;</a:t>
            </a:r>
            <a:r>
              <a:rPr lang="hu-HU" dirty="0"/>
              <a:t> </a:t>
            </a:r>
            <a:r>
              <a:rPr lang="hu-HU" dirty="0" smtClean="0"/>
              <a:t>	    Tbj</a:t>
            </a:r>
            <a:r>
              <a:rPr lang="hu-HU" dirty="0"/>
              <a:t>. 4. § 17. pontja szerinti </a:t>
            </a:r>
            <a:r>
              <a:rPr lang="hu-HU" dirty="0" smtClean="0"/>
              <a:t>ellátásra jogosult; egyéni vállalkozó ) a kiegészítő </a:t>
            </a:r>
            <a:r>
              <a:rPr lang="hu-HU" dirty="0"/>
              <a:t>tevékenység dokumentációjának </a:t>
            </a:r>
            <a:r>
              <a:rPr lang="hu-HU" dirty="0" smtClean="0"/>
              <a:t>	     megfelelőségéről </a:t>
            </a:r>
            <a:r>
              <a:rPr lang="hu-HU" dirty="0"/>
              <a:t>minden esetben jogi állásfoglalást kell kérni. </a:t>
            </a:r>
            <a:r>
              <a:rPr lang="hu-HU" b="1" dirty="0"/>
              <a:t>Csak jogászi jóváhagyás esetén van mód </a:t>
            </a:r>
            <a:r>
              <a:rPr lang="hu-HU" b="1" dirty="0" smtClean="0"/>
              <a:t>	  	     jóváhagyó </a:t>
            </a:r>
            <a:r>
              <a:rPr lang="hu-HU" b="1" dirty="0"/>
              <a:t>döntést hozni</a:t>
            </a:r>
            <a:r>
              <a:rPr lang="hu-HU" b="1" dirty="0" smtClean="0"/>
              <a:t>.</a:t>
            </a:r>
          </a:p>
          <a:p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dirty="0" smtClean="0">
                <a:sym typeface="Wingdings" panose="05000000000000000000" pitchFamily="2" charset="2"/>
              </a:rPr>
              <a:t>Ha a </a:t>
            </a:r>
            <a:r>
              <a:rPr lang="hu-HU" dirty="0" smtClean="0"/>
              <a:t> </a:t>
            </a:r>
            <a:r>
              <a:rPr lang="hu-HU" dirty="0"/>
              <a:t>nemzeti köznevelésről szóló törvény hatálya alá tartozó </a:t>
            </a:r>
            <a:r>
              <a:rPr lang="hu-HU" u="sng" dirty="0"/>
              <a:t>középfokú oktatási intézményben</a:t>
            </a:r>
            <a:r>
              <a:rPr lang="hu-HU" dirty="0"/>
              <a:t>, vagy a nemzeti </a:t>
            </a:r>
            <a:r>
              <a:rPr lang="hu-HU" dirty="0" smtClean="0"/>
              <a:t>	    felsőoktatásról </a:t>
            </a:r>
            <a:r>
              <a:rPr lang="hu-HU" dirty="0"/>
              <a:t>szóló törvény hatálya alá tartozó </a:t>
            </a:r>
            <a:r>
              <a:rPr lang="hu-HU" u="sng" dirty="0"/>
              <a:t>felsőoktatási intézményben</a:t>
            </a:r>
            <a:r>
              <a:rPr lang="hu-HU" dirty="0"/>
              <a:t> nappali rendszerű oktatás </a:t>
            </a:r>
            <a:r>
              <a:rPr lang="hu-HU" dirty="0" smtClean="0"/>
              <a:t>	  	    keretében </a:t>
            </a:r>
            <a:r>
              <a:rPr lang="hu-HU" dirty="0"/>
              <a:t>tanulmányokat folytatott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06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2271" y="163286"/>
            <a:ext cx="1169125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3. Otthonfelújítási kamattámogatott kölcsön - személyi </a:t>
            </a:r>
            <a:r>
              <a:rPr lang="hu-HU" sz="2400" b="1" dirty="0" smtClean="0"/>
              <a:t>feltételek</a:t>
            </a:r>
          </a:p>
          <a:p>
            <a:pPr algn="ctr"/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/>
              <a:t>Biztosítotti jogviszony</a:t>
            </a:r>
            <a:endParaRPr lang="hu-HU" sz="2400" dirty="0"/>
          </a:p>
          <a:p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/>
              <a:t>Kizárólag magyar állampolgár ( vagy olyan személy esetén, akit a magyar állampolgárságról szóló törvény </a:t>
            </a:r>
            <a:r>
              <a:rPr lang="hu-HU" dirty="0" smtClean="0"/>
              <a:t>	 	    alapján </a:t>
            </a:r>
            <a:r>
              <a:rPr lang="hu-HU" dirty="0"/>
              <a:t>magyar állampolgárnak kell tekinteni) </a:t>
            </a:r>
            <a:r>
              <a:rPr lang="hu-HU" dirty="0" smtClean="0"/>
              <a:t> esetén elfogadható  </a:t>
            </a:r>
            <a:r>
              <a:rPr lang="hu-HU" dirty="0"/>
              <a:t>olyan kettős igazolás is, ahol a korábbi, más </a:t>
            </a:r>
            <a:r>
              <a:rPr lang="hu-HU" dirty="0" smtClean="0"/>
              <a:t>	    államban létrehozott kereső </a:t>
            </a:r>
            <a:r>
              <a:rPr lang="hu-HU" dirty="0"/>
              <a:t>tevékenysége miatt valamely más állam vagy nemzetközi szervezet </a:t>
            </a:r>
            <a:r>
              <a:rPr lang="hu-HU" dirty="0" smtClean="0"/>
              <a:t>	 	 	    társadalombiztosítási </a:t>
            </a:r>
            <a:r>
              <a:rPr lang="hu-HU" dirty="0"/>
              <a:t>rendszerének hatálya alá tartozásról az illetékes külföldi hatóság, nemzetközi szervezet </a:t>
            </a:r>
            <a:r>
              <a:rPr lang="hu-HU" dirty="0" smtClean="0"/>
              <a:t>	    igazolást </a:t>
            </a:r>
            <a:r>
              <a:rPr lang="hu-HU" dirty="0"/>
              <a:t>állít ki. Ezt hiteles magyar nyelvű fordítással (OFFI) szükséges igazolni. A jogviszony jogszabálynak való </a:t>
            </a:r>
            <a:r>
              <a:rPr lang="hu-HU" dirty="0" smtClean="0"/>
              <a:t>	    megfelelőségét </a:t>
            </a:r>
            <a:r>
              <a:rPr lang="hu-HU" dirty="0"/>
              <a:t>(volt külföldi/nemzetközi + a jelenlegi magyar igazolás) természetesen ez esetben is ellenőrizni </a:t>
            </a:r>
            <a:r>
              <a:rPr lang="hu-HU" dirty="0" smtClean="0"/>
              <a:t>	    szükséges</a:t>
            </a:r>
            <a:r>
              <a:rPr lang="hu-HU" dirty="0"/>
              <a:t>. (egy éves időtartam, legfeljebb 30 nap megszakítás, stb.)</a:t>
            </a:r>
          </a:p>
          <a:p>
            <a:r>
              <a:rPr lang="hu-HU" b="1" dirty="0" smtClean="0"/>
              <a:t>	    Már </a:t>
            </a:r>
            <a:r>
              <a:rPr lang="hu-HU" b="1" dirty="0"/>
              <a:t>meglévő magyar biztosítotti jogviszonnyal rendelkeznie kell, annak létesítésére vonatkozóan vállalást </a:t>
            </a:r>
            <a:r>
              <a:rPr lang="hu-HU" b="1" dirty="0" smtClean="0"/>
              <a:t>	    nem </a:t>
            </a:r>
            <a:r>
              <a:rPr lang="hu-HU" b="1" dirty="0"/>
              <a:t>tehet</a:t>
            </a:r>
            <a:r>
              <a:rPr lang="hu-HU" b="1" dirty="0" smtClean="0"/>
              <a:t>!</a:t>
            </a:r>
          </a:p>
          <a:p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u="sng" dirty="0"/>
              <a:t>GYOD</a:t>
            </a:r>
            <a:r>
              <a:rPr lang="hu-HU" dirty="0"/>
              <a:t>: Nincs szükség OEP (NEAK) igazolásra, az egy éves biztosítotti jogviszony, és a megszakítás vizsgálatára, ha </a:t>
            </a:r>
            <a:r>
              <a:rPr lang="hu-HU" dirty="0" smtClean="0"/>
              <a:t>	    az </a:t>
            </a:r>
            <a:r>
              <a:rPr lang="hu-HU" dirty="0"/>
              <a:t>igénylő a fővárosi és megyei kormányhivatal járási (fővárosi kerületi) hivatalának végleges határozata alapján </a:t>
            </a:r>
            <a:r>
              <a:rPr lang="hu-HU" dirty="0" smtClean="0"/>
              <a:t>	    gyermekek </a:t>
            </a:r>
            <a:r>
              <a:rPr lang="hu-HU" dirty="0"/>
              <a:t>otthongondozási díjában vagy ápolási díjban részesül. (Az igénylés befogadásához és a döntéshez az </a:t>
            </a:r>
            <a:r>
              <a:rPr lang="hu-HU" dirty="0" smtClean="0"/>
              <a:t>	    említett </a:t>
            </a:r>
            <a:r>
              <a:rPr lang="hu-HU" dirty="0"/>
              <a:t>határozat/határozatok bemutatása szükséges</a:t>
            </a:r>
            <a:r>
              <a:rPr lang="hu-HU" dirty="0" smtClean="0"/>
              <a:t>.)</a:t>
            </a:r>
          </a:p>
          <a:p>
            <a:r>
              <a:rPr lang="hu-HU" dirty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u="sng" dirty="0"/>
              <a:t>GYED</a:t>
            </a:r>
            <a:r>
              <a:rPr lang="hu-HU" dirty="0"/>
              <a:t>: Kötelező egészségbiztosítás ellátásairól szóló 1997. évi LXXXIII. törvény 42/E. §-a alapján megállapított </a:t>
            </a:r>
            <a:r>
              <a:rPr lang="hu-HU" dirty="0" smtClean="0"/>
              <a:t>	    gyermekgondozási </a:t>
            </a:r>
            <a:r>
              <a:rPr lang="hu-HU" dirty="0"/>
              <a:t>díjban részesült. A 1997. évi LXXXIII. törvény 42/E. §-</a:t>
            </a:r>
            <a:r>
              <a:rPr lang="hu-HU" dirty="0" err="1"/>
              <a:t>nak</a:t>
            </a:r>
            <a:r>
              <a:rPr lang="hu-HU" dirty="0"/>
              <a:t> megfelelő gyermekgondozási díj </a:t>
            </a:r>
            <a:r>
              <a:rPr lang="hu-HU" dirty="0" smtClean="0"/>
              <a:t>	    folyósításának </a:t>
            </a:r>
            <a:r>
              <a:rPr lang="hu-HU" dirty="0"/>
              <a:t>időtartamáról az ellátást megállapító szerv által kiállított igazolás benyújtása szükséges.</a:t>
            </a:r>
          </a:p>
        </p:txBody>
      </p:sp>
    </p:spTree>
    <p:extLst>
      <p:ext uri="{BB962C8B-B14F-4D97-AF65-F5344CB8AC3E}">
        <p14:creationId xmlns:p14="http://schemas.microsoft.com/office/powerpoint/2010/main" val="25692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1257" y="228600"/>
            <a:ext cx="1160961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3. Otthonfelújítási kamattámogatott kölcsön - személyi feltételek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b="1" dirty="0" smtClean="0"/>
          </a:p>
          <a:p>
            <a:endParaRPr lang="hu-H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b="1" dirty="0" smtClean="0"/>
              <a:t>Biztosítotti jogviszony</a:t>
            </a:r>
          </a:p>
          <a:p>
            <a:r>
              <a:rPr lang="hu-HU" sz="2400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dirty="0"/>
              <a:t>Kizárólag abban az esetben, ha </a:t>
            </a:r>
            <a:r>
              <a:rPr lang="hu-HU" u="sng" dirty="0"/>
              <a:t>gyámolt gyermek</a:t>
            </a:r>
            <a:r>
              <a:rPr lang="hu-HU" dirty="0"/>
              <a:t> figyelembe vételével történik a támogatás igénylése (az </a:t>
            </a:r>
            <a:r>
              <a:rPr lang="hu-HU" dirty="0" smtClean="0"/>
              <a:t>	 	      igénylő </a:t>
            </a:r>
            <a:r>
              <a:rPr lang="hu-HU" dirty="0"/>
              <a:t>a kiskorú rokona, aki a gyermek szüleinek halála miatt annak a kirendelt gyámja), nincs szükség OEP </a:t>
            </a:r>
            <a:r>
              <a:rPr lang="hu-HU" dirty="0" smtClean="0"/>
              <a:t>	      (</a:t>
            </a:r>
            <a:r>
              <a:rPr lang="hu-HU" dirty="0"/>
              <a:t>NEAK) igazolásra, ha az igénylő saját jogú nyugdíjas, vagy a reá irányadó nyugdíjkorhatárt betöltött özvegyi </a:t>
            </a:r>
            <a:r>
              <a:rPr lang="hu-HU" dirty="0" smtClean="0"/>
              <a:t>	      nyugdíjban </a:t>
            </a:r>
            <a:r>
              <a:rPr lang="hu-HU" dirty="0"/>
              <a:t>részesülő személy, aki nem minősül a Tbj. 4. § 11. pontja szerinti kiegészítő tevékenységet folytató </a:t>
            </a:r>
            <a:r>
              <a:rPr lang="hu-HU" dirty="0" smtClean="0"/>
              <a:t>	      személynek</a:t>
            </a:r>
            <a:r>
              <a:rPr lang="hu-HU" dirty="0"/>
              <a:t>. Ebben az esetben a gyámságra vonatkozó dokumentáció mellett a saját jogú nyugdíjra vonatkozó </a:t>
            </a:r>
            <a:r>
              <a:rPr lang="hu-HU" dirty="0" smtClean="0"/>
              <a:t>	      határozat</a:t>
            </a:r>
            <a:r>
              <a:rPr lang="hu-HU" dirty="0"/>
              <a:t>,- vagy a nyugdíjkorhatár betöltött özvegyi nyugdíjra vonatkozó dokumentum bemutatása szükséges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smtClean="0"/>
              <a:t>KHR státusz</a:t>
            </a:r>
          </a:p>
          <a:p>
            <a:r>
              <a:rPr lang="hu-HU" sz="2400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/>
              <a:t>az igénylőnek nem lehet sem élő, sem 1 éven belül megszűnt negatív KHR-es tétele</a:t>
            </a:r>
            <a:r>
              <a:rPr lang="hu-H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b="1" dirty="0" smtClean="0"/>
          </a:p>
          <a:p>
            <a:endParaRPr lang="hu-H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0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734322" y="2875402"/>
            <a:ext cx="6409678" cy="1125098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4. </a:t>
            </a:r>
            <a:r>
              <a:rPr lang="hu-HU" dirty="0"/>
              <a:t>Otthonfelújítási kamattámogatott kölcsön – igényléshez szükséges dokumentációk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33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748145" y="136348"/>
            <a:ext cx="1076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400" b="1" dirty="0"/>
              <a:t>4</a:t>
            </a:r>
            <a:r>
              <a:rPr lang="hu-HU" sz="2400" b="1" dirty="0" smtClean="0"/>
              <a:t>. </a:t>
            </a:r>
            <a:r>
              <a:rPr lang="hu-HU" sz="2400" b="1" dirty="0"/>
              <a:t>Otthonfelújítási kamattámogatott kölcsön – igényléshez szükséges dokumentációk</a:t>
            </a:r>
          </a:p>
          <a:p>
            <a:pPr lvl="0"/>
            <a:endParaRPr lang="hu-HU" sz="2400" dirty="0"/>
          </a:p>
          <a:p>
            <a:pPr algn="ctr"/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748145" y="2281381"/>
            <a:ext cx="1076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befogadáshoz külön </a:t>
            </a:r>
            <a:r>
              <a:rPr lang="hu-HU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checklist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készült,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alapján kell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szükséges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dokumentumokat összegyűjteni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kölcsönigénylési csomag (Pl. Kölcsönigénylő lapok, munkáltatói igazolás, ÉB megrendelő nyomtatvány, költségvetési terv)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5</a:t>
            </a:r>
            <a:r>
              <a:rPr lang="hu-HU" dirty="0" smtClean="0"/>
              <a:t>. </a:t>
            </a:r>
            <a:r>
              <a:rPr lang="hu-HU" dirty="0"/>
              <a:t>Otthonfelújítási kamattámogatott kölcsön -folyamat</a:t>
            </a:r>
          </a:p>
        </p:txBody>
      </p:sp>
    </p:spTree>
    <p:extLst>
      <p:ext uri="{BB962C8B-B14F-4D97-AF65-F5344CB8AC3E}">
        <p14:creationId xmlns:p14="http://schemas.microsoft.com/office/powerpoint/2010/main" val="34696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03382" y="1323143"/>
            <a:ext cx="11305309" cy="327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u="sng" dirty="0" smtClean="0"/>
              <a:t>I. ügyféltalálkozó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sym typeface="Wingdings" panose="05000000000000000000" pitchFamily="2" charset="2"/>
              </a:rPr>
              <a:t>	</a:t>
            </a:r>
            <a:r>
              <a:rPr lang="hu-HU" dirty="0" smtClean="0"/>
              <a:t>A </a:t>
            </a:r>
            <a:r>
              <a:rPr lang="hu-HU" b="1" dirty="0"/>
              <a:t>kötelező tájékoztatás</a:t>
            </a:r>
            <a:r>
              <a:rPr lang="hu-HU" dirty="0"/>
              <a:t>, és a </a:t>
            </a:r>
            <a:r>
              <a:rPr lang="hu-HU" b="1" dirty="0" smtClean="0"/>
              <a:t>JAM</a:t>
            </a:r>
            <a:r>
              <a:rPr lang="hu-HU" dirty="0" smtClean="0"/>
              <a:t> </a:t>
            </a:r>
            <a:r>
              <a:rPr lang="hu-HU" b="1" dirty="0" smtClean="0"/>
              <a:t>kalkuláció</a:t>
            </a:r>
            <a:r>
              <a:rPr lang="hu-HU" dirty="0" smtClean="0"/>
              <a:t> </a:t>
            </a:r>
            <a:r>
              <a:rPr lang="hu-HU" dirty="0"/>
              <a:t>is az OTK kölcsönöknél megszokott módon történjen, Magyar </a:t>
            </a:r>
            <a:r>
              <a:rPr lang="hu-HU" dirty="0" smtClean="0"/>
              <a:t>	    Államkincstár </a:t>
            </a:r>
            <a:r>
              <a:rPr lang="hu-HU" dirty="0"/>
              <a:t>honlapján elérhető </a:t>
            </a:r>
            <a:r>
              <a:rPr lang="hu-HU" b="1" dirty="0">
                <a:hlinkClick r:id="rId2"/>
              </a:rPr>
              <a:t>ügyféltájékoztató</a:t>
            </a:r>
            <a:r>
              <a:rPr lang="hu-HU" b="1" dirty="0"/>
              <a:t>t</a:t>
            </a:r>
            <a:r>
              <a:rPr lang="hu-HU" dirty="0"/>
              <a:t> </a:t>
            </a:r>
            <a:r>
              <a:rPr lang="hu-HU" b="1" dirty="0" smtClean="0"/>
              <a:t>át</a:t>
            </a:r>
            <a:r>
              <a:rPr lang="hu-HU" dirty="0" smtClean="0"/>
              <a:t> </a:t>
            </a:r>
            <a:r>
              <a:rPr lang="hu-HU" b="1" dirty="0" smtClean="0"/>
              <a:t>kell</a:t>
            </a:r>
            <a:r>
              <a:rPr lang="hu-HU" dirty="0" smtClean="0"/>
              <a:t> </a:t>
            </a:r>
            <a:r>
              <a:rPr lang="hu-HU" b="1" dirty="0" smtClean="0"/>
              <a:t>adni </a:t>
            </a:r>
            <a:r>
              <a:rPr lang="hu-HU" b="1" dirty="0"/>
              <a:t>az ügyfélnek érdeklődéskor</a:t>
            </a:r>
            <a:r>
              <a:rPr lang="hu-HU" dirty="0" smtClean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az </a:t>
            </a:r>
            <a:r>
              <a:rPr lang="hu-HU" dirty="0"/>
              <a:t>ügyfél </a:t>
            </a:r>
            <a:r>
              <a:rPr lang="hu-HU" b="1" dirty="0"/>
              <a:t>első tájékoztatása során</a:t>
            </a:r>
            <a:r>
              <a:rPr lang="hu-HU" dirty="0"/>
              <a:t> mindenképpen </a:t>
            </a:r>
            <a:r>
              <a:rPr lang="hu-HU" b="1" dirty="0"/>
              <a:t>át kell adni az ügyfél </a:t>
            </a:r>
            <a:r>
              <a:rPr lang="hu-HU" b="1" dirty="0" smtClean="0"/>
              <a:t>részére</a:t>
            </a:r>
            <a:r>
              <a:rPr lang="hu-HU" dirty="0"/>
              <a:t> </a:t>
            </a:r>
            <a:r>
              <a:rPr lang="hu-HU" b="1" dirty="0" smtClean="0"/>
              <a:t>a </a:t>
            </a:r>
            <a:r>
              <a:rPr lang="hu-HU" b="1" u="sng" dirty="0">
                <a:hlinkClick r:id="rId2"/>
              </a:rPr>
              <a:t>PM </a:t>
            </a:r>
            <a:r>
              <a:rPr lang="hu-HU" b="1" u="sng" dirty="0" smtClean="0">
                <a:hlinkClick r:id="rId2"/>
              </a:rPr>
              <a:t>tájékoztató</a:t>
            </a:r>
            <a:r>
              <a:rPr lang="hu-HU" b="1" u="sng" dirty="0" smtClean="0">
                <a:solidFill>
                  <a:schemeClr val="accent5"/>
                </a:solidFill>
              </a:rPr>
              <a:t>t</a:t>
            </a:r>
            <a:r>
              <a:rPr lang="hu-HU" b="1" dirty="0" smtClean="0"/>
              <a:t> is, 	 	    amely a támogatás igénylési folyamatát tartalmazza.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kormányrendeletben meghatározott feltételek ellenőrzése (személyi és ingatlan, felújítási célok), banki 	 	    hitelezési feltételek ellenőrzése</a:t>
            </a:r>
            <a:endParaRPr lang="hu-HU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dirty="0" smtClean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b="1" dirty="0" err="1" smtClean="0"/>
              <a:t>Checklist</a:t>
            </a:r>
            <a:r>
              <a:rPr lang="hu-HU" b="1" dirty="0" smtClean="0"/>
              <a:t> átadása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b="1" dirty="0" smtClean="0"/>
              <a:t>ÉB díját, Tulajdoni lap és térképmásolat díját a Bank fizeti</a:t>
            </a:r>
          </a:p>
        </p:txBody>
      </p:sp>
      <p:sp>
        <p:nvSpPr>
          <p:cNvPr id="3" name="Téglalap 2"/>
          <p:cNvSpPr/>
          <p:nvPr/>
        </p:nvSpPr>
        <p:spPr>
          <a:xfrm>
            <a:off x="2604655" y="0"/>
            <a:ext cx="7573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5. </a:t>
            </a:r>
            <a:r>
              <a:rPr lang="hu-HU" sz="2400" b="1" dirty="0"/>
              <a:t>Otthonfelújítási kamattámogatott kölcsön </a:t>
            </a:r>
            <a:r>
              <a:rPr lang="hu-HU" sz="2400" b="1" dirty="0" smtClean="0"/>
              <a:t>-folyamat</a:t>
            </a:r>
          </a:p>
          <a:p>
            <a:pPr algn="ctr"/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7172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743200" y="136348"/>
            <a:ext cx="7204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5. </a:t>
            </a:r>
            <a:r>
              <a:rPr lang="hu-HU" sz="2400" b="1" dirty="0"/>
              <a:t>Otthonfelújítási kamattámogatott kölcsön -folyamat</a:t>
            </a:r>
          </a:p>
        </p:txBody>
      </p:sp>
      <p:sp>
        <p:nvSpPr>
          <p:cNvPr id="3" name="Téglalap 2"/>
          <p:cNvSpPr/>
          <p:nvPr/>
        </p:nvSpPr>
        <p:spPr>
          <a:xfrm>
            <a:off x="434110" y="671904"/>
            <a:ext cx="11259127" cy="531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Bírálat</a:t>
            </a:r>
            <a:endParaRPr lang="hu-HU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bírálat során 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döntéshozó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ellenőrzi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hogy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igénylés megfelel-e a jogszabályban előírt feltételeknek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	    valamint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 hitelképességi szempontjainak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Jóváhagyás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csak akkor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történhet,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kérelem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mindkét elvárásnak megfelel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költségvetéstől alacsonyabb összeg jóváhagyására nincs mód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az igényelt kölcsön összege a döntéshozó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által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 módosítható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b="1" dirty="0" smtClean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b="1" dirty="0" smtClean="0"/>
              <a:t>Ha</a:t>
            </a:r>
            <a:r>
              <a:rPr lang="hu-HU" dirty="0" smtClean="0"/>
              <a:t> </a:t>
            </a:r>
            <a:r>
              <a:rPr lang="hu-HU" b="1" dirty="0"/>
              <a:t>jogszabályra hivatkozással történik a kérelem elutasítása</a:t>
            </a:r>
            <a:r>
              <a:rPr lang="hu-HU" dirty="0"/>
              <a:t>, az igénylő az erről szóló </a:t>
            </a:r>
            <a:r>
              <a:rPr lang="hu-HU" b="1" dirty="0"/>
              <a:t>írásbeli tájékoztatás </a:t>
            </a:r>
            <a:r>
              <a:rPr lang="hu-HU" b="1" dirty="0" smtClean="0"/>
              <a:t>	    kézhezvételétől </a:t>
            </a:r>
            <a:r>
              <a:rPr lang="hu-HU" b="1" dirty="0"/>
              <a:t>számított 15 napon belül felülvizsgálati kérelmet nyújthat be </a:t>
            </a:r>
            <a:r>
              <a:rPr lang="hu-HU" dirty="0"/>
              <a:t>a lakás fekvése szerint </a:t>
            </a:r>
            <a:r>
              <a:rPr lang="hu-HU" dirty="0" smtClean="0"/>
              <a:t>	 	    illetékes </a:t>
            </a:r>
            <a:r>
              <a:rPr lang="hu-HU" dirty="0"/>
              <a:t>megyei </a:t>
            </a:r>
            <a:r>
              <a:rPr lang="hu-HU" b="1" dirty="0"/>
              <a:t>kormányhivatal</a:t>
            </a:r>
            <a:r>
              <a:rPr lang="hu-HU" dirty="0"/>
              <a:t>, Pest megye és a főváros területén fekvő lakás esetén Budapest Főváros </a:t>
            </a:r>
            <a:r>
              <a:rPr lang="hu-HU" dirty="0" smtClean="0"/>
              <a:t>	  	    Kormányhivatala </a:t>
            </a:r>
            <a:r>
              <a:rPr lang="hu-HU" b="1" dirty="0"/>
              <a:t>felé</a:t>
            </a:r>
            <a:r>
              <a:rPr lang="hu-HU" dirty="0"/>
              <a:t>.</a:t>
            </a:r>
          </a:p>
          <a:p>
            <a:pPr lvl="1"/>
            <a:endParaRPr lang="hu-HU" dirty="0"/>
          </a:p>
          <a:p>
            <a:pPr lvl="1"/>
            <a:r>
              <a:rPr lang="hu-HU" b="1" dirty="0"/>
              <a:t>	</a:t>
            </a:r>
            <a:r>
              <a:rPr lang="hu-HU" b="1" dirty="0" smtClean="0">
                <a:sym typeface="Wingdings" panose="05000000000000000000" pitchFamily="2" charset="2"/>
              </a:rPr>
              <a:t></a:t>
            </a:r>
            <a:r>
              <a:rPr lang="hu-HU" b="1" dirty="0" smtClean="0"/>
              <a:t>Hitelképességre </a:t>
            </a:r>
            <a:r>
              <a:rPr lang="hu-HU" b="1" dirty="0"/>
              <a:t>vonatkozó elutasítási indok esetén jogorvoslati lehetősége az igénylőnek nincs</a:t>
            </a:r>
            <a:r>
              <a:rPr lang="hu-HU" b="1" dirty="0" smtClean="0"/>
              <a:t>!</a:t>
            </a:r>
          </a:p>
          <a:p>
            <a:endParaRPr lang="hu-HU" b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Otthonfelújítási </a:t>
            </a:r>
            <a:r>
              <a:rPr lang="hu-HU" dirty="0"/>
              <a:t>Támogatás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1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21528" y="90167"/>
            <a:ext cx="7592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5. </a:t>
            </a:r>
            <a:r>
              <a:rPr lang="hu-HU" sz="2400" b="1" dirty="0"/>
              <a:t>Otthonfelújítási kamattámogatott kölcsön -folyamat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00365" y="699135"/>
            <a:ext cx="10704946" cy="615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/>
              <a:t>Szerződéskötés:</a:t>
            </a:r>
            <a:r>
              <a:rPr lang="hu-HU" dirty="0" smtClean="0"/>
              <a:t> az OTK hitelekre is jellemző feltételekke</a:t>
            </a:r>
            <a:r>
              <a:rPr lang="hu-HU" dirty="0"/>
              <a:t>l</a:t>
            </a:r>
            <a:endParaRPr lang="hu-HU" dirty="0" smtClean="0"/>
          </a:p>
          <a:p>
            <a:endParaRPr lang="hu-HU" dirty="0" smtClean="0"/>
          </a:p>
          <a:p>
            <a:r>
              <a:rPr lang="hu-HU" b="1" u="sng" dirty="0" smtClean="0"/>
              <a:t>KJO:</a:t>
            </a:r>
            <a:endParaRPr lang="hu-HU" b="1" u="sng" dirty="0"/>
          </a:p>
          <a:p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kölcsönszerződésről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ÁNYK felületen feltöltött, állami kamattámogatási szerződésre vonatkozó eljárásrend és díjszabás szerint készített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közokiratot szerkeszt a </a:t>
            </a:r>
            <a:r>
              <a:rPr lang="hu-H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közjegyző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Link:</a:t>
            </a:r>
          </a:p>
          <a:p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haszonélvezeti jogról történő lemondást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fióknak külön kell jeleznie a közjegyzői iroda felé, és a díjfizetés is ott történik majd. </a:t>
            </a:r>
            <a:endParaRPr lang="hu-HU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Földhivatali ügyintézés:</a:t>
            </a:r>
          </a:p>
          <a:p>
            <a:r>
              <a:rPr lang="hu-HU" b="1" dirty="0"/>
              <a:t>Földhivatali eljárási </a:t>
            </a:r>
            <a:r>
              <a:rPr lang="hu-HU" b="1" dirty="0" smtClean="0"/>
              <a:t>díjat az ügyfél fizeti </a:t>
            </a:r>
            <a:r>
              <a:rPr lang="hu-HU" dirty="0" smtClean="0"/>
              <a:t>12 600 Ft</a:t>
            </a:r>
            <a:endParaRPr lang="hu-HU" u="sn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/>
              <a:t>Megszokott módon történik, a jelzálog bejegyzés, valamint az elidegenítési és terhelési tilalom azonban csak a bank részére kerül bejegyzésre, a Magyar Államkincstár nem kér bejegyzést. </a:t>
            </a:r>
            <a:endParaRPr lang="hu-H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Folyósítás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Az Otthonfelújítási kamattámogatott kölcsön folyósítása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egy összegben történik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, szakaszolásra nincs 	    lehetőség.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A folyósítás az igénylő által megjelölt, 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saját nevén lévő, Budapest Banknál vezetett fizetési számlára 	   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történik.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5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4108" y="1406195"/>
            <a:ext cx="11102109" cy="327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Folyósítás utáni folyamat: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Az Otthonfelújítási </a:t>
            </a:r>
            <a:r>
              <a:rPr lang="hu-HU" dirty="0"/>
              <a:t>Kamattámogatott </a:t>
            </a:r>
            <a:r>
              <a:rPr lang="hu-HU" b="1" dirty="0"/>
              <a:t>kölcsön folyósítását követő 1 éven belül a banknál </a:t>
            </a:r>
            <a:r>
              <a:rPr lang="hu-HU" b="1" dirty="0" smtClean="0"/>
              <a:t>is </a:t>
            </a:r>
            <a:r>
              <a:rPr lang="hu-HU" b="1" dirty="0"/>
              <a:t>be kell </a:t>
            </a:r>
            <a:r>
              <a:rPr lang="hu-HU" b="1" dirty="0" smtClean="0"/>
              <a:t>nyújtani a </a:t>
            </a:r>
            <a:r>
              <a:rPr lang="hu-HU" b="1" dirty="0"/>
              <a:t>támogatott személy nevére szóló, a felújítási munkák elvégzését igazoló </a:t>
            </a:r>
            <a:r>
              <a:rPr lang="hu-HU" b="1" dirty="0" smtClean="0"/>
              <a:t>számlákat</a:t>
            </a:r>
            <a:r>
              <a:rPr lang="hu-HU" dirty="0" smtClean="0"/>
              <a:t> </a:t>
            </a:r>
            <a:r>
              <a:rPr lang="hu-HU" dirty="0"/>
              <a:t>az </a:t>
            </a:r>
            <a:r>
              <a:rPr lang="hu-HU" dirty="0" smtClean="0"/>
              <a:t>ügyfélnek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számla </a:t>
            </a:r>
            <a:r>
              <a:rPr lang="hu-HU" b="1" dirty="0"/>
              <a:t>másolatban és eredetiben elfogadható</a:t>
            </a:r>
            <a:r>
              <a:rPr lang="hu-HU" dirty="0"/>
              <a:t>, azokat </a:t>
            </a:r>
            <a:r>
              <a:rPr lang="hu-HU" b="1" dirty="0"/>
              <a:t>érkeztetni kell</a:t>
            </a:r>
            <a:r>
              <a:rPr lang="hu-HU" dirty="0"/>
              <a:t>, majd </a:t>
            </a:r>
            <a:r>
              <a:rPr lang="hu-HU" b="1" dirty="0" smtClean="0"/>
              <a:t>letörölhetetlen </a:t>
            </a:r>
            <a:r>
              <a:rPr lang="hu-HU" b="1" dirty="0"/>
              <a:t>jelzéssel is el kell ellátni</a:t>
            </a:r>
            <a:r>
              <a:rPr lang="hu-HU" dirty="0"/>
              <a:t> (sorszám, átvétel dátuma, helye, ingatlan település és </a:t>
            </a:r>
            <a:r>
              <a:rPr lang="hu-HU" dirty="0" err="1"/>
              <a:t>hrsz</a:t>
            </a:r>
            <a:r>
              <a:rPr lang="hu-HU" dirty="0"/>
              <a:t>, 17/2016 (II.10) Korm. rendelet, Otthonfelújítási kölcsönhöz</a:t>
            </a:r>
            <a:r>
              <a:rPr lang="hu-HU" dirty="0" smtClean="0"/>
              <a:t>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b="1" dirty="0" smtClean="0"/>
              <a:t>Le </a:t>
            </a:r>
            <a:r>
              <a:rPr lang="hu-HU" b="1" dirty="0"/>
              <a:t>kell másolni</a:t>
            </a:r>
            <a:r>
              <a:rPr lang="hu-HU" dirty="0"/>
              <a:t>, majd ezt követően az </a:t>
            </a:r>
            <a:r>
              <a:rPr lang="hu-HU" b="1" dirty="0"/>
              <a:t>ügyfél által hozott példányt visszaadjuk az </a:t>
            </a:r>
            <a:r>
              <a:rPr lang="hu-HU" b="1" dirty="0" smtClean="0"/>
              <a:t>ügyfélnek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b="1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u-HU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40000" y="228712"/>
            <a:ext cx="7592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5. </a:t>
            </a:r>
            <a:r>
              <a:rPr lang="hu-HU" sz="2400" b="1" dirty="0"/>
              <a:t>Otthonfelújítási kamattámogatott kölcsön -folyamat</a:t>
            </a:r>
          </a:p>
        </p:txBody>
      </p:sp>
    </p:spTree>
    <p:extLst>
      <p:ext uri="{BB962C8B-B14F-4D97-AF65-F5344CB8AC3E}">
        <p14:creationId xmlns:p14="http://schemas.microsoft.com/office/powerpoint/2010/main" val="5463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71236" y="1897436"/>
            <a:ext cx="10621818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/>
              <a:t>A támogatott személy </a:t>
            </a:r>
            <a:r>
              <a:rPr lang="hu-HU" b="1" dirty="0"/>
              <a:t>két tanús magánokirati formában nyilatkozik </a:t>
            </a:r>
            <a:r>
              <a:rPr lang="hu-HU" dirty="0"/>
              <a:t>arról, hogy </a:t>
            </a:r>
            <a:r>
              <a:rPr lang="hu-HU" b="1" dirty="0"/>
              <a:t>mikor történt az utolsó számla </a:t>
            </a:r>
            <a:r>
              <a:rPr lang="hu-HU" b="1" dirty="0" smtClean="0"/>
              <a:t>megfizetése </a:t>
            </a:r>
            <a:r>
              <a:rPr lang="hu-HU" dirty="0" smtClean="0"/>
              <a:t>(banki formanyomtatvány készült hozzá)</a:t>
            </a:r>
            <a:endParaRPr lang="hu-HU" dirty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Számlák </a:t>
            </a:r>
            <a:r>
              <a:rPr lang="hu-HU" dirty="0"/>
              <a:t>és/vagy a kivitelezési szerződés kapcsán a </a:t>
            </a:r>
            <a:r>
              <a:rPr lang="hu-HU" b="1" dirty="0"/>
              <a:t>banknak nincs ellenőrzési kötelezettsége</a:t>
            </a:r>
            <a:r>
              <a:rPr lang="hu-HU" dirty="0"/>
              <a:t>, ezért vállalkozói szerződést nem kérünk be, és a benyújtott számlák tartalmát sem ellenőrizzük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/>
              <a:t>A </a:t>
            </a:r>
            <a:r>
              <a:rPr lang="hu-HU" b="1" dirty="0"/>
              <a:t>számlák értékét és megfelelőségét a Kincstár vizsgálja</a:t>
            </a:r>
            <a:r>
              <a:rPr lang="hu-HU" dirty="0"/>
              <a:t>, ezzel kapcsolatban nincs </a:t>
            </a:r>
            <a:r>
              <a:rPr lang="hu-HU" dirty="0" smtClean="0"/>
              <a:t>teendőnk</a:t>
            </a:r>
          </a:p>
        </p:txBody>
      </p:sp>
      <p:sp>
        <p:nvSpPr>
          <p:cNvPr id="3" name="Téglalap 2"/>
          <p:cNvSpPr/>
          <p:nvPr/>
        </p:nvSpPr>
        <p:spPr>
          <a:xfrm>
            <a:off x="2540000" y="136348"/>
            <a:ext cx="7592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5. </a:t>
            </a:r>
            <a:r>
              <a:rPr lang="hu-HU" sz="2400" b="1" dirty="0"/>
              <a:t>Otthonfelújítási kamattámogatott kölcsön -folyamat</a:t>
            </a:r>
          </a:p>
        </p:txBody>
      </p:sp>
    </p:spTree>
    <p:extLst>
      <p:ext uri="{BB962C8B-B14F-4D97-AF65-F5344CB8AC3E}">
        <p14:creationId xmlns:p14="http://schemas.microsoft.com/office/powerpoint/2010/main" val="12146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04740" y="637309"/>
            <a:ext cx="1178406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MIRE ÉRDEMES FIGYELNI A KÖZVETÍTÉS SORÁN?</a:t>
            </a:r>
          </a:p>
          <a:p>
            <a:pPr algn="ctr"/>
            <a:endParaRPr lang="hu-HU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„Jelzáloghitel” jogosultság </a:t>
            </a:r>
            <a:r>
              <a:rPr lang="hu-HU" dirty="0" smtClean="0"/>
              <a:t>elég, nem kell külön vizsgázni és termék jogosultságot szerezni erre a termékre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Ügyfélközvetítő lap </a:t>
            </a:r>
            <a:r>
              <a:rPr lang="hu-HU" sz="1400" dirty="0" smtClean="0"/>
              <a:t>(továbbiakban ÜKL) </a:t>
            </a:r>
            <a:r>
              <a:rPr lang="hu-HU" dirty="0" smtClean="0"/>
              <a:t>emiatt nem fog változni, „lakossági jelzáloghitel” jelölendő</a:t>
            </a:r>
          </a:p>
          <a:p>
            <a:pPr lvl="0"/>
            <a:endParaRPr lang="hu-HU" b="1" dirty="0" smtClean="0"/>
          </a:p>
          <a:p>
            <a:pPr lvl="0"/>
            <a:endParaRPr lang="hu-HU" b="1" dirty="0"/>
          </a:p>
          <a:p>
            <a:pPr lvl="0"/>
            <a:r>
              <a:rPr lang="hu-HU" b="1" dirty="0" smtClean="0">
                <a:solidFill>
                  <a:srgbClr val="FF0000"/>
                </a:solidFill>
              </a:rPr>
              <a:t>Amennyiben az Ügyfél nem szolgálható </a:t>
            </a:r>
            <a:r>
              <a:rPr lang="hu-HU" b="1" dirty="0">
                <a:solidFill>
                  <a:srgbClr val="FF0000"/>
                </a:solidFill>
              </a:rPr>
              <a:t>ki Otthonfelújítási kamattámogatott </a:t>
            </a:r>
            <a:r>
              <a:rPr lang="hu-HU" b="1" dirty="0" smtClean="0">
                <a:solidFill>
                  <a:srgbClr val="FF0000"/>
                </a:solidFill>
              </a:rPr>
              <a:t>kölcsönnel: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ÜKL esetleges pótlásáról gondoskodni kell (pl. más konstrukcióban Jóljárót is igényel majd az Ügyfél, vagy jelzálog helyett személyi kölcsön lesz a megoldás)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Személyi kölcsönben való megvalósítás esetén versengő ajánlatok kiadásáról gondolkodni érdemes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1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1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1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Ha jelzálogra van közvetítési jogosultságod, de személyi kölcsönre nincs:</a:t>
            </a:r>
            <a:endParaRPr lang="hu-H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személyi kölcsön rögzítésének napján még levizsgázhatsz!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Van egy rövidített, 8 kérdéses személyi kölcsön tesztünk, amely digitálisan, távolról is kitölthető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err="1" smtClean="0"/>
              <a:t>Szkennelve</a:t>
            </a:r>
            <a:r>
              <a:rPr lang="hu-HU" sz="1600" dirty="0" smtClean="0"/>
              <a:t> küldd vissza a bankfióknak a kitöltött tesztet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teszt eredeti, papír alapú példányát 1 hónapon belül vidd be a bankfiókba </a:t>
            </a:r>
          </a:p>
        </p:txBody>
      </p:sp>
    </p:spTree>
    <p:extLst>
      <p:ext uri="{BB962C8B-B14F-4D97-AF65-F5344CB8AC3E}">
        <p14:creationId xmlns:p14="http://schemas.microsoft.com/office/powerpoint/2010/main" val="7954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342337" y="615953"/>
          <a:ext cx="11536328" cy="6005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082">
                  <a:extLst>
                    <a:ext uri="{9D8B030D-6E8A-4147-A177-3AD203B41FA5}">
                      <a16:colId xmlns:a16="http://schemas.microsoft.com/office/drawing/2014/main" val="1899650256"/>
                    </a:ext>
                  </a:extLst>
                </a:gridCol>
                <a:gridCol w="2884082">
                  <a:extLst>
                    <a:ext uri="{9D8B030D-6E8A-4147-A177-3AD203B41FA5}">
                      <a16:colId xmlns:a16="http://schemas.microsoft.com/office/drawing/2014/main" val="2180679943"/>
                    </a:ext>
                  </a:extLst>
                </a:gridCol>
                <a:gridCol w="2884082">
                  <a:extLst>
                    <a:ext uri="{9D8B030D-6E8A-4147-A177-3AD203B41FA5}">
                      <a16:colId xmlns:a16="http://schemas.microsoft.com/office/drawing/2014/main" val="4280623550"/>
                    </a:ext>
                  </a:extLst>
                </a:gridCol>
                <a:gridCol w="2884082">
                  <a:extLst>
                    <a:ext uri="{9D8B030D-6E8A-4147-A177-3AD203B41FA5}">
                      <a16:colId xmlns:a16="http://schemas.microsoft.com/office/drawing/2014/main" val="1733309688"/>
                    </a:ext>
                  </a:extLst>
                </a:gridCol>
              </a:tblGrid>
              <a:tr h="701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Felújítási OTK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Személyi Kölcsön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Lakáshitel – Felújítási célra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Jelzáloghitel – Szabadfelhasználásra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750611"/>
                  </a:ext>
                </a:extLst>
              </a:tr>
              <a:tr h="8404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Végig fix 3%-</a:t>
                      </a:r>
                      <a:r>
                        <a:rPr lang="hu-HU" sz="1400" dirty="0" err="1" smtClean="0"/>
                        <a:t>os</a:t>
                      </a:r>
                      <a:r>
                        <a:rPr lang="hu-HU" sz="1400" dirty="0" smtClean="0"/>
                        <a:t> ügyleti kamat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Automatikus és Díjmentes előtörlesztés VNT részéből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Ingatlan értékbecsléssel járó költséget a bank fizeti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Egyösszegű folyósítás</a:t>
                      </a:r>
                    </a:p>
                    <a:p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Ingatlan fedezet bevonása nélkül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Gyors átfutási idő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Közjegyző és FH költségek és ügyintézés nélkül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Egyösszegű folyósítás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Nincs számla bemutatási kötelezettség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Díjmentes előtörlesztés</a:t>
                      </a:r>
                      <a:br>
                        <a:rPr lang="hu-HU" sz="14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(02.22-05.31</a:t>
                      </a:r>
                      <a:r>
                        <a:rPr lang="hu-HU" sz="1400" baseline="0" dirty="0" smtClean="0">
                          <a:solidFill>
                            <a:srgbClr val="FF0000"/>
                          </a:solidFill>
                        </a:rPr>
                        <a:t> között igényelt hitelek esetén)</a:t>
                      </a:r>
                      <a:endParaRPr lang="hu-HU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Rugalmas hitel összeg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Rugalmas futamidő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Nincs Kötelező betörlesztés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Nincs számla bemutatási kötelezettség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Értékbecslési</a:t>
                      </a:r>
                      <a:r>
                        <a:rPr lang="hu-HU" sz="1400" baseline="0" dirty="0" smtClean="0">
                          <a:solidFill>
                            <a:srgbClr val="FF0000"/>
                          </a:solidFill>
                        </a:rPr>
                        <a:t> és </a:t>
                      </a: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közjegyzői díj visszatérítési lehetőség – akciós feltételek szerint 5m</a:t>
                      </a:r>
                      <a:r>
                        <a:rPr lang="hu-HU" sz="1400" baseline="0" dirty="0" smtClean="0">
                          <a:solidFill>
                            <a:srgbClr val="FF0000"/>
                          </a:solidFill>
                        </a:rPr>
                        <a:t> Ft hitelösszeg felett</a:t>
                      </a:r>
                      <a:endParaRPr lang="hu-HU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Rugalmas hitel összeg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Rugalmas futamidő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Nincs Kötelező betörlesztés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Rugalmas hitelcél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Nincs számla bemutatási kötelezettség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Értékbecslési díj visszatérítési lehetőség – akciós feltételek szerint 5m Ft hitelösszeg</a:t>
                      </a:r>
                      <a:r>
                        <a:rPr lang="hu-HU" sz="1400" baseline="0" dirty="0" smtClean="0">
                          <a:solidFill>
                            <a:srgbClr val="FF0000"/>
                          </a:solidFill>
                        </a:rPr>
                        <a:t> felett</a:t>
                      </a:r>
                      <a:endParaRPr lang="hu-HU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hu-HU" sz="1400" dirty="0" smtClean="0"/>
                        <a:t>Egyösszegű folyósítás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786390"/>
                  </a:ext>
                </a:extLst>
              </a:tr>
              <a:tr h="84046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Maximált hitel összeg – 6 millió Ft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Maximált futamidő – 10 év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Kötelező betörlesztés – VNT részt teljes betörlesztése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VNT elutasítása esetén kamattámogatás megvonása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Hitelcél megvalósításának leigazolása a Bank felé 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Számla bemutatási kötelezettség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Ingatlan fedezet bevonása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Ingatlan értékbecslés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Közjegyzői és FH költségek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Több hetes átfutási idő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Magasabb hitelkamat és THM</a:t>
                      </a:r>
                      <a:endParaRPr lang="hu-HU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Futamidő </a:t>
                      </a:r>
                      <a:r>
                        <a:rPr lang="hu-HU" sz="1400" smtClean="0">
                          <a:solidFill>
                            <a:srgbClr val="FF0000"/>
                          </a:solidFill>
                        </a:rPr>
                        <a:t>maximum 7 </a:t>
                      </a: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év</a:t>
                      </a:r>
                    </a:p>
                    <a:p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Magasabb hitelkamat és THM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Ingatlan fedezet bevonása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Ingatlan értbecslési díj visszatérítése csak akció szerinti feltételek alapján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Szakaszos folyósítás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Előtörlesztési díj – kivéve egyes számla csomaggal rendelkező ügyfelek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Több hetes átfutási idő</a:t>
                      </a:r>
                    </a:p>
                    <a:p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Magasabb hitelkamat és THM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FF0000"/>
                          </a:solidFill>
                        </a:rPr>
                        <a:t>Ingatlan fedezet bevonása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Ingatlan értbecslési díj visszatérítése csak akció szerinti feltételek alapján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Előtörlesztési díj – kivéve egyes számla csomaggal rendelkező ügyfelek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400" dirty="0" smtClean="0"/>
                        <a:t>Több hetes átfutási idő</a:t>
                      </a:r>
                    </a:p>
                    <a:p>
                      <a:endParaRPr lang="hu-HU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93138"/>
                  </a:ext>
                </a:extLst>
              </a:tr>
            </a:tbl>
          </a:graphicData>
        </a:graphic>
      </p:graphicFrame>
      <p:sp>
        <p:nvSpPr>
          <p:cNvPr id="3" name="Téglalap 2"/>
          <p:cNvSpPr/>
          <p:nvPr/>
        </p:nvSpPr>
        <p:spPr>
          <a:xfrm>
            <a:off x="0" y="-3545"/>
            <a:ext cx="1222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Otthonfelújítási </a:t>
            </a: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kamattámogatott kölcsön </a:t>
            </a:r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helyettesíthető termékek összehasonlítása</a:t>
            </a:r>
            <a:endParaRPr lang="hu-H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szépen!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58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333" y="130629"/>
            <a:ext cx="1170153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1. Otthonfelújítási </a:t>
            </a:r>
            <a:r>
              <a:rPr lang="hu-HU" sz="2400" b="1" dirty="0"/>
              <a:t>támogatás</a:t>
            </a:r>
          </a:p>
          <a:p>
            <a:endParaRPr lang="hu-HU" b="1" dirty="0" smtClean="0"/>
          </a:p>
          <a:p>
            <a:endParaRPr lang="hu-HU" b="1" dirty="0"/>
          </a:p>
          <a:p>
            <a:r>
              <a:rPr lang="hu-HU" sz="2400" b="1" dirty="0" smtClean="0"/>
              <a:t>Mit </a:t>
            </a:r>
            <a:r>
              <a:rPr lang="hu-HU" sz="2400" b="1" dirty="0"/>
              <a:t>kell tudni az Otthonfelújítási Támogatásról?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	</a:t>
            </a:r>
            <a:r>
              <a:rPr lang="hu-HU" dirty="0" smtClean="0"/>
              <a:t>2021.01.01-től </a:t>
            </a:r>
            <a:r>
              <a:rPr lang="hu-HU" dirty="0"/>
              <a:t>a gyermeket nevelő családok lakásuk felújítását és a számlák kifizetését követően maximum </a:t>
            </a:r>
            <a:r>
              <a:rPr lang="hu-HU" dirty="0" smtClean="0"/>
              <a:t>	    3.000.000  forint </a:t>
            </a:r>
            <a:r>
              <a:rPr lang="hu-HU" dirty="0"/>
              <a:t>összegű lakásfelújítási támogatást igényelhetnek a Magyar Államkincstártól.</a:t>
            </a:r>
          </a:p>
          <a:p>
            <a:endParaRPr lang="hu-HU" sz="2400" dirty="0" smtClean="0"/>
          </a:p>
          <a:p>
            <a:r>
              <a:rPr lang="hu-HU" sz="2400" b="1" dirty="0"/>
              <a:t>Mire lehet a támogatást igénybe venni?</a:t>
            </a:r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 </a:t>
            </a:r>
            <a:r>
              <a:rPr lang="hu-HU" dirty="0"/>
              <a:t>támogatás az igénylő(k) lakhelyéül szolgáló ingatlan felújítására kérhető. A támogatható felújítási </a:t>
            </a:r>
            <a:r>
              <a:rPr lang="hu-HU" dirty="0" smtClean="0"/>
              <a:t>	 	    munkálatokat </a:t>
            </a:r>
            <a:r>
              <a:rPr lang="hu-HU" dirty="0"/>
              <a:t>az 518/2020. (XI.25.) számú, a gyermeket nevelő családok otthonfelújítási támogatásról szóló </a:t>
            </a:r>
            <a:r>
              <a:rPr lang="hu-HU" dirty="0" smtClean="0"/>
              <a:t>	    Kormány </a:t>
            </a:r>
            <a:r>
              <a:rPr lang="hu-HU" dirty="0"/>
              <a:t>rendelet </a:t>
            </a:r>
            <a:r>
              <a:rPr lang="hu-HU" dirty="0" smtClean="0"/>
              <a:t>tartalmazza. (i </a:t>
            </a:r>
            <a:r>
              <a:rPr lang="hu-HU" dirty="0" err="1" smtClean="0"/>
              <a:t>slide</a:t>
            </a:r>
            <a:r>
              <a:rPr lang="hu-HU" dirty="0"/>
              <a:t>)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További információk a Magyar Államkincstár honlapján: </a:t>
            </a:r>
            <a:br>
              <a:rPr lang="hu-HU" dirty="0"/>
            </a:br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www.allamkincstar.gov.hu/hu/lakossagi-ugyfelek/otthonfelujitasi_tamogatas_altalanos_tajekoztato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Gyakran ismételt kérdések:</a:t>
            </a:r>
          </a:p>
          <a:p>
            <a:r>
              <a:rPr lang="hu-HU" dirty="0" smtClean="0">
                <a:hlinkClick r:id="rId3"/>
              </a:rPr>
              <a:t>http://www.allamkincstar.gov.hu/hu/lakossagi-ugyfelek/gyik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50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8001" y="524934"/>
            <a:ext cx="1153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1</a:t>
            </a:r>
            <a:r>
              <a:rPr lang="hu-HU" sz="2400" b="1" dirty="0"/>
              <a:t>. Otthonfelújítási támogatás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sz="2400" b="1" dirty="0"/>
              <a:t>Mekkora lehet a támogatás összege</a:t>
            </a:r>
            <a:r>
              <a:rPr lang="hu-HU" sz="2400" b="1" dirty="0" smtClean="0"/>
              <a:t>?</a:t>
            </a:r>
          </a:p>
          <a:p>
            <a:endParaRPr lang="hu-HU" sz="2400" b="1" dirty="0"/>
          </a:p>
          <a:p>
            <a:r>
              <a:rPr lang="hu-HU" dirty="0"/>
              <a:t>A támogatás összege a számlával igazolt felújítási költségek 50%-a, de legfeljebb 3.000.000 forint. A támogatás igénylésekor az anyagköltség, illetve a vállalkozói díj 50-50%-</a:t>
            </a:r>
            <a:r>
              <a:rPr lang="hu-HU" dirty="0" err="1"/>
              <a:t>os</a:t>
            </a:r>
            <a:r>
              <a:rPr lang="hu-HU" dirty="0"/>
              <a:t> arányban számolható el.</a:t>
            </a:r>
          </a:p>
          <a:p>
            <a:r>
              <a:rPr lang="hu-HU" dirty="0"/>
              <a:t>Példák a számlabenyújtás alapján kifizethető támogatási összegre</a:t>
            </a:r>
            <a:r>
              <a:rPr lang="hu-HU" dirty="0" smtClean="0"/>
              <a:t>: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508001" y="3449598"/>
            <a:ext cx="4978399" cy="1787604"/>
            <a:chOff x="508001" y="3449598"/>
            <a:chExt cx="4978399" cy="1787604"/>
          </a:xfrm>
        </p:grpSpPr>
        <p:sp>
          <p:nvSpPr>
            <p:cNvPr id="4" name="Keret 3"/>
            <p:cNvSpPr/>
            <p:nvPr/>
          </p:nvSpPr>
          <p:spPr>
            <a:xfrm>
              <a:off x="508001" y="3449598"/>
              <a:ext cx="4978399" cy="1787604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5" name="Téglalap 4"/>
            <p:cNvSpPr/>
            <p:nvPr/>
          </p:nvSpPr>
          <p:spPr>
            <a:xfrm>
              <a:off x="846666" y="3756503"/>
              <a:ext cx="430106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dirty="0"/>
                <a:t>Felújítás teljes költsége: </a:t>
              </a:r>
              <a:r>
                <a:rPr lang="hu-HU" dirty="0" smtClean="0"/>
                <a:t>	5.000.000</a:t>
              </a:r>
              <a:r>
                <a:rPr lang="hu-HU" dirty="0"/>
                <a:t>,- Ft</a:t>
              </a:r>
            </a:p>
            <a:p>
              <a:r>
                <a:rPr lang="hu-HU" dirty="0" smtClean="0"/>
                <a:t>Anyagköltség:		4.000.000</a:t>
              </a:r>
              <a:r>
                <a:rPr lang="hu-HU" dirty="0"/>
                <a:t>,- Ft</a:t>
              </a:r>
            </a:p>
            <a:p>
              <a:r>
                <a:rPr lang="hu-HU" dirty="0"/>
                <a:t>Munkadíj: </a:t>
              </a:r>
              <a:r>
                <a:rPr lang="hu-HU" dirty="0" smtClean="0"/>
                <a:t>		1.000.000</a:t>
              </a:r>
              <a:r>
                <a:rPr lang="hu-HU" dirty="0"/>
                <a:t>,- Ft</a:t>
              </a:r>
            </a:p>
            <a:p>
              <a:r>
                <a:rPr lang="hu-HU" b="1" dirty="0"/>
                <a:t>Kifizethető támogatás</a:t>
              </a:r>
              <a:r>
                <a:rPr lang="hu-HU" b="1" dirty="0" smtClean="0"/>
                <a:t>:	2.000.000</a:t>
              </a:r>
              <a:r>
                <a:rPr lang="hu-HU" b="1" dirty="0"/>
                <a:t>,- Ft</a:t>
              </a:r>
              <a:endParaRPr lang="hu-HU" dirty="0"/>
            </a:p>
          </p:txBody>
        </p:sp>
      </p:grpSp>
      <p:grpSp>
        <p:nvGrpSpPr>
          <p:cNvPr id="6" name="Csoportba foglalás 5"/>
          <p:cNvGrpSpPr/>
          <p:nvPr/>
        </p:nvGrpSpPr>
        <p:grpSpPr>
          <a:xfrm>
            <a:off x="5825065" y="3449598"/>
            <a:ext cx="4800598" cy="1787604"/>
            <a:chOff x="5494868" y="132853"/>
            <a:chExt cx="4800598" cy="1787604"/>
          </a:xfrm>
        </p:grpSpPr>
        <p:sp>
          <p:nvSpPr>
            <p:cNvPr id="7" name="Téglalap 6"/>
            <p:cNvSpPr/>
            <p:nvPr/>
          </p:nvSpPr>
          <p:spPr>
            <a:xfrm>
              <a:off x="5740399" y="443129"/>
              <a:ext cx="4555067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dirty="0"/>
                <a:t>Felújítás teljes </a:t>
              </a:r>
              <a:r>
                <a:rPr lang="hu-HU" dirty="0" smtClean="0"/>
                <a:t>költsége:	6.000.000</a:t>
              </a:r>
              <a:r>
                <a:rPr lang="hu-HU" dirty="0"/>
                <a:t>,- Ft</a:t>
              </a:r>
            </a:p>
            <a:p>
              <a:r>
                <a:rPr lang="hu-HU" dirty="0" smtClean="0"/>
                <a:t>Anyagköltség:		4.500.000</a:t>
              </a:r>
              <a:r>
                <a:rPr lang="hu-HU" dirty="0"/>
                <a:t>,- Ft</a:t>
              </a:r>
            </a:p>
            <a:p>
              <a:r>
                <a:rPr lang="hu-HU" dirty="0"/>
                <a:t>Munkadíj</a:t>
              </a:r>
              <a:r>
                <a:rPr lang="hu-HU" dirty="0" smtClean="0"/>
                <a:t>:		1.500.000</a:t>
              </a:r>
              <a:r>
                <a:rPr lang="hu-HU" dirty="0"/>
                <a:t>,- Ft</a:t>
              </a:r>
            </a:p>
            <a:p>
              <a:r>
                <a:rPr lang="hu-HU" b="1" dirty="0"/>
                <a:t>Kifizethető támogatás</a:t>
              </a:r>
              <a:r>
                <a:rPr lang="hu-HU" b="1" dirty="0" smtClean="0"/>
                <a:t>:	3.000.000</a:t>
              </a:r>
              <a:r>
                <a:rPr lang="hu-HU" b="1" dirty="0"/>
                <a:t>,- Ft</a:t>
              </a:r>
            </a:p>
            <a:p>
              <a:endParaRPr lang="hu-HU" dirty="0"/>
            </a:p>
          </p:txBody>
        </p:sp>
        <p:sp>
          <p:nvSpPr>
            <p:cNvPr id="8" name="Keret 7"/>
            <p:cNvSpPr/>
            <p:nvPr/>
          </p:nvSpPr>
          <p:spPr>
            <a:xfrm>
              <a:off x="5494868" y="132853"/>
              <a:ext cx="4775200" cy="1787604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445652" y="5365650"/>
            <a:ext cx="1153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További segítséget a MÁK kalkulátorában </a:t>
            </a:r>
            <a:r>
              <a:rPr lang="hu-HU" dirty="0" smtClean="0">
                <a:hlinkClick r:id="rId2"/>
              </a:rPr>
              <a:t>ITT</a:t>
            </a:r>
            <a:r>
              <a:rPr lang="hu-HU" dirty="0" smtClean="0"/>
              <a:t>  találtok.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93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86267" y="287867"/>
            <a:ext cx="1171786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1. Otthonfelújítási támogatás</a:t>
            </a:r>
          </a:p>
          <a:p>
            <a:endParaRPr lang="hu-HU" dirty="0" smtClean="0"/>
          </a:p>
          <a:p>
            <a:r>
              <a:rPr lang="hu-HU" sz="2400" b="1" dirty="0"/>
              <a:t>Milyen számlákkal lehet a támogatást igényelni?</a:t>
            </a:r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 </a:t>
            </a:r>
            <a:r>
              <a:rPr lang="hu-HU" dirty="0"/>
              <a:t>számláknak az igénylő(k) nevére kell szólnia, általános forgalmi adó tartalmuk 27% -</a:t>
            </a:r>
            <a:r>
              <a:rPr lang="hu-HU" dirty="0" err="1"/>
              <a:t>os</a:t>
            </a:r>
            <a:r>
              <a:rPr lang="hu-HU" dirty="0"/>
              <a:t>, vagy 0%-</a:t>
            </a:r>
            <a:r>
              <a:rPr lang="hu-HU" dirty="0" err="1"/>
              <a:t>os</a:t>
            </a:r>
            <a:r>
              <a:rPr lang="hu-HU" dirty="0"/>
              <a:t> adókulccsal </a:t>
            </a:r>
            <a:r>
              <a:rPr lang="hu-HU" dirty="0" smtClean="0"/>
              <a:t>	    rendelkezik.</a:t>
            </a:r>
          </a:p>
          <a:p>
            <a:endParaRPr lang="hu-HU" dirty="0"/>
          </a:p>
          <a:p>
            <a:r>
              <a:rPr lang="hu-HU" sz="2400" b="1" dirty="0"/>
              <a:t>Melyek a támogatás igénybevételének feltételei</a:t>
            </a:r>
            <a:r>
              <a:rPr lang="hu-HU" sz="2400" b="1" dirty="0" smtClean="0"/>
              <a:t>?</a:t>
            </a:r>
          </a:p>
          <a:p>
            <a:endParaRPr lang="hu-HU" sz="2400" b="1" dirty="0"/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 </a:t>
            </a:r>
            <a:r>
              <a:rPr lang="hu-HU" dirty="0"/>
              <a:t>támogatást a háztartásban legalább egy gyermeket nevelő, vagy váró (12. várandóssági hetet betöltött </a:t>
            </a:r>
            <a:r>
              <a:rPr lang="hu-HU" dirty="0" smtClean="0"/>
              <a:t>	 	    </a:t>
            </a:r>
            <a:r>
              <a:rPr lang="hu-HU" dirty="0" err="1" smtClean="0"/>
              <a:t>magzatuk</a:t>
            </a:r>
            <a:r>
              <a:rPr lang="hu-HU" dirty="0" smtClean="0"/>
              <a:t> </a:t>
            </a:r>
            <a:r>
              <a:rPr lang="hu-HU" dirty="0"/>
              <a:t>van) házastársak, élettársak, vagy egyedülálló szülők igényelhetik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Legalább </a:t>
            </a:r>
            <a:r>
              <a:rPr lang="hu-HU" dirty="0"/>
              <a:t>az egyik igénylő minimum 1 éves munkaviszonnyal rendelkezik, vagy felsőfokú tanulmányokat </a:t>
            </a:r>
            <a:r>
              <a:rPr lang="hu-HU" dirty="0" smtClean="0"/>
              <a:t>	 	    folytat(ott</a:t>
            </a:r>
            <a:r>
              <a:rPr lang="hu-HU" dirty="0"/>
              <a:t>), vagy gyermekgondozási díjban részesült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Kizárólag </a:t>
            </a:r>
            <a:r>
              <a:rPr lang="hu-HU" dirty="0"/>
              <a:t>köztartozás mentes személy lehet igénylő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 felújítandó ingatlan az igénylő(k) (és gyermekeik) legalább 50%-</a:t>
            </a:r>
            <a:r>
              <a:rPr lang="hu-HU" dirty="0" err="1" smtClean="0"/>
              <a:t>os</a:t>
            </a:r>
            <a:r>
              <a:rPr lang="hu-HU" dirty="0" smtClean="0"/>
              <a:t> tulajdonában van, és lakóhelyükként szolgál 	    legalább 1 éve.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139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8569" y="92363"/>
            <a:ext cx="1170093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1. Otthonfelújítási támogatás</a:t>
            </a:r>
          </a:p>
          <a:p>
            <a:endParaRPr lang="hu-HU" sz="900" dirty="0" smtClean="0"/>
          </a:p>
          <a:p>
            <a:r>
              <a:rPr lang="hu-HU" sz="2400" b="1" dirty="0"/>
              <a:t>Mikor és meddig igényelhető a támogatás</a:t>
            </a:r>
            <a:r>
              <a:rPr lang="hu-HU" sz="2400" b="1" dirty="0" smtClean="0"/>
              <a:t>?</a:t>
            </a:r>
          </a:p>
          <a:p>
            <a:endParaRPr lang="hu-HU" sz="2400" b="1" dirty="0"/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 </a:t>
            </a:r>
            <a:r>
              <a:rPr lang="hu-HU" dirty="0"/>
              <a:t>támogatás iránti kérelmet a felújítás befejezését és a számlák kifizetését követő 60 napon belül, de legkésőbb </a:t>
            </a:r>
            <a:r>
              <a:rPr lang="hu-HU" dirty="0" smtClean="0"/>
              <a:t>	    2022</a:t>
            </a:r>
            <a:r>
              <a:rPr lang="hu-HU" dirty="0"/>
              <a:t>. december 31-ig lehet benyújtani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sz="2400" b="1" dirty="0"/>
              <a:t>Hogyan igényelhető a támogatás</a:t>
            </a:r>
            <a:r>
              <a:rPr lang="hu-HU" sz="2400" b="1" dirty="0" smtClean="0"/>
              <a:t>?</a:t>
            </a:r>
          </a:p>
          <a:p>
            <a:endParaRPr lang="hu-HU" sz="2400" b="1" dirty="0"/>
          </a:p>
          <a:p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/>
              <a:t>Az </a:t>
            </a:r>
            <a:r>
              <a:rPr lang="hu-HU" dirty="0"/>
              <a:t>igényléshez a Kincsár által rendelkezésre bocsátott formanyomtatványt kell kitölteni, amelyet a Kincstár által </a:t>
            </a:r>
            <a:r>
              <a:rPr lang="hu-HU" dirty="0" smtClean="0"/>
              <a:t>	    üzemeltetett </a:t>
            </a:r>
            <a:r>
              <a:rPr lang="hu-HU" dirty="0"/>
              <a:t>elektronikus felületen, postai úton, vagy a Kormányablakoknál lehet benyújtani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sz="2400" b="1" dirty="0"/>
              <a:t>Milyen dokumentumokkal kell a támogatást igényelni</a:t>
            </a:r>
            <a:r>
              <a:rPr lang="hu-HU" sz="2400" b="1" dirty="0" smtClean="0"/>
              <a:t>?</a:t>
            </a:r>
            <a:endParaRPr lang="hu-HU" sz="2400" b="1" strike="sngStrike" dirty="0"/>
          </a:p>
          <a:p>
            <a:r>
              <a:rPr lang="hu-HU" dirty="0" smtClean="0"/>
              <a:t>	 </a:t>
            </a:r>
            <a:r>
              <a:rPr lang="hu-HU" dirty="0" smtClean="0">
                <a:sym typeface="Wingdings" panose="05000000000000000000" pitchFamily="2" charset="2"/>
              </a:rPr>
              <a:t></a:t>
            </a:r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://www.allamkincstar.gov.hu/hu/lakossagi-ugyfelek/otthonfelujitasi_tamogatas_altalanos_tajekoztato</a:t>
            </a:r>
            <a:endParaRPr lang="hu-HU" dirty="0"/>
          </a:p>
          <a:p>
            <a:endParaRPr lang="hu-HU" dirty="0"/>
          </a:p>
          <a:p>
            <a:r>
              <a:rPr lang="hu-HU" dirty="0" smtClean="0">
                <a:sym typeface="Wingdings" panose="05000000000000000000" pitchFamily="2" charset="2"/>
              </a:rPr>
              <a:t>                    </a:t>
            </a:r>
            <a:r>
              <a:rPr lang="hu-HU" dirty="0" smtClean="0">
                <a:hlinkClick r:id="rId3"/>
              </a:rPr>
              <a:t>http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www.allamkincstar.gov.hu/hu/lakossagi-ugyfelek/gyik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>
                <a:sym typeface="Wingdings" panose="05000000000000000000" pitchFamily="2" charset="2"/>
              </a:rPr>
              <a:t>	  </a:t>
            </a:r>
            <a:r>
              <a:rPr lang="hu-HU" dirty="0" smtClean="0"/>
              <a:t>Vállalkozói szerződésminta és igénylési dokumentumok:</a:t>
            </a:r>
          </a:p>
          <a:p>
            <a:r>
              <a:rPr lang="hu-HU" dirty="0"/>
              <a:t>	</a:t>
            </a:r>
            <a:r>
              <a:rPr lang="hu-HU" dirty="0" smtClean="0"/>
              <a:t>      </a:t>
            </a:r>
            <a:r>
              <a:rPr lang="hu-HU" dirty="0" smtClean="0">
                <a:hlinkClick r:id="rId4"/>
              </a:rPr>
              <a:t>http</a:t>
            </a:r>
            <a:r>
              <a:rPr lang="hu-HU" dirty="0">
                <a:hlinkClick r:id="rId4"/>
              </a:rPr>
              <a:t>://</a:t>
            </a:r>
            <a:r>
              <a:rPr lang="hu-HU" dirty="0" smtClean="0">
                <a:hlinkClick r:id="rId4"/>
              </a:rPr>
              <a:t>www.allamkincstar.gov.hu/hu/lakossagi-ugyfelek/kerelem-benyujtasanak-nyomtatvanyai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smtClean="0"/>
              <a:t>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47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Otthonfelújítási </a:t>
            </a:r>
            <a:r>
              <a:rPr lang="hu-HU" dirty="0"/>
              <a:t>kamattámogatott kölcsön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1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7163" y="860000"/>
            <a:ext cx="114715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17/2016 (II.10.) számú</a:t>
            </a:r>
            <a:r>
              <a:rPr lang="hu-HU" dirty="0"/>
              <a:t>, a gyermeket nevelő családok otthonfelújítási támogatásról </a:t>
            </a:r>
            <a:r>
              <a:rPr lang="hu-HU" dirty="0" smtClean="0"/>
              <a:t>szóló </a:t>
            </a:r>
            <a:r>
              <a:rPr lang="hu-HU" b="1" dirty="0"/>
              <a:t>Kormány </a:t>
            </a:r>
            <a:r>
              <a:rPr lang="hu-HU" b="1" dirty="0" smtClean="0"/>
              <a:t>rendelet szabályozza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Otthonfelújítási </a:t>
            </a:r>
            <a:r>
              <a:rPr lang="hu-HU" dirty="0"/>
              <a:t>Támogatás igénybevételét segítő </a:t>
            </a:r>
            <a:r>
              <a:rPr lang="hu-HU" b="1" dirty="0"/>
              <a:t>kamattámogatott kölcsön</a:t>
            </a:r>
            <a:r>
              <a:rPr lang="hu-HU" dirty="0"/>
              <a:t>, amely a </a:t>
            </a:r>
            <a:r>
              <a:rPr lang="hu-HU" b="1" dirty="0"/>
              <a:t>lakásfelújítás tervezett munkáinak finanszírozását teszi lehetővé</a:t>
            </a:r>
            <a:r>
              <a:rPr lang="hu-HU" dirty="0"/>
              <a:t> a </a:t>
            </a:r>
            <a:r>
              <a:rPr lang="hu-HU" b="1" dirty="0"/>
              <a:t>támogatás igénylését és a támogatás folyósítását megelőzően</a:t>
            </a:r>
            <a:r>
              <a:rPr lang="hu-HU" dirty="0"/>
              <a:t>. </a:t>
            </a: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kölcsön igénybevételéhez a </a:t>
            </a:r>
            <a:r>
              <a:rPr lang="hu-HU" b="1" dirty="0"/>
              <a:t>jogszabályi feltételeknek és</a:t>
            </a:r>
            <a:r>
              <a:rPr lang="hu-HU" dirty="0"/>
              <a:t> a </a:t>
            </a:r>
            <a:r>
              <a:rPr lang="hu-HU" b="1" dirty="0"/>
              <a:t>banki hitelképességi szabályoknak is meg kell felelni</a:t>
            </a:r>
            <a:r>
              <a:rPr lang="hu-HU" dirty="0" smtClean="0"/>
              <a:t>.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Maximum </a:t>
            </a:r>
            <a:r>
              <a:rPr lang="hu-HU" b="1" dirty="0"/>
              <a:t>6 </a:t>
            </a:r>
            <a:r>
              <a:rPr lang="hu-HU" b="1" dirty="0" smtClean="0"/>
              <a:t>M Ft </a:t>
            </a:r>
            <a:r>
              <a:rPr lang="hu-HU" dirty="0" smtClean="0"/>
              <a:t>igényelhető a benyújtott költségvetés összegéig,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összege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M Ft, </a:t>
            </a:r>
            <a:r>
              <a:rPr lang="hu-HU" dirty="0"/>
              <a:t>s</a:t>
            </a:r>
            <a:r>
              <a:rPr lang="hu-HU" dirty="0" smtClean="0"/>
              <a:t>zabad </a:t>
            </a:r>
            <a:r>
              <a:rPr lang="hu-HU" dirty="0"/>
              <a:t>rész nem </a:t>
            </a:r>
            <a:r>
              <a:rPr lang="hu-HU" dirty="0" smtClean="0"/>
              <a:t>kérhető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 hitel futamideje </a:t>
            </a:r>
            <a:r>
              <a:rPr lang="es-ES" b="1" dirty="0"/>
              <a:t>10 év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támogatott személy által </a:t>
            </a:r>
            <a:r>
              <a:rPr lang="hu-HU" b="1" dirty="0"/>
              <a:t>fizetendő kamat </a:t>
            </a:r>
            <a:r>
              <a:rPr lang="hu-HU" dirty="0"/>
              <a:t>a </a:t>
            </a:r>
            <a:r>
              <a:rPr lang="hu-HU" b="1" dirty="0"/>
              <a:t>teljes futamidő alatt 3%</a:t>
            </a:r>
            <a:r>
              <a:rPr lang="hu-HU" dirty="0"/>
              <a:t>, THM: 3,18</a:t>
            </a:r>
            <a:r>
              <a:rPr lang="hu-HU" dirty="0" smtClean="0"/>
              <a:t>%. (</a:t>
            </a:r>
            <a:r>
              <a:rPr lang="nn-NO" dirty="0"/>
              <a:t>5 </a:t>
            </a:r>
            <a:r>
              <a:rPr lang="nn-NO" dirty="0" smtClean="0"/>
              <a:t>éves </a:t>
            </a:r>
            <a:r>
              <a:rPr lang="nn-NO" dirty="0"/>
              <a:t>ÁKK 130%, jelenleg 2,07</a:t>
            </a:r>
            <a:r>
              <a:rPr lang="nn-NO" dirty="0" smtClean="0"/>
              <a:t>%</a:t>
            </a:r>
            <a:r>
              <a:rPr lang="hu-HU" dirty="0" smtClean="0"/>
              <a:t> a </a:t>
            </a:r>
            <a:r>
              <a:rPr lang="hu-HU" dirty="0"/>
              <a:t>kölcsön kamata az </a:t>
            </a:r>
            <a:r>
              <a:rPr lang="hu-HU" dirty="0" smtClean="0"/>
              <a:t>ötévente változhat, de az ügyfél által fizetendő kamat végig 3%.*)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kölcsön </a:t>
            </a:r>
            <a:r>
              <a:rPr lang="hu-HU" b="1" dirty="0"/>
              <a:t>folyósítását követően</a:t>
            </a:r>
            <a:r>
              <a:rPr lang="hu-HU" dirty="0"/>
              <a:t> </a:t>
            </a:r>
            <a:r>
              <a:rPr lang="hu-HU" b="1" dirty="0"/>
              <a:t>1 éven belül </a:t>
            </a:r>
            <a:r>
              <a:rPr lang="hu-HU" dirty="0"/>
              <a:t>be kell mutatni a </a:t>
            </a:r>
            <a:r>
              <a:rPr lang="hu-HU" b="1" dirty="0"/>
              <a:t>felújítás során összegyűjtött </a:t>
            </a:r>
            <a:r>
              <a:rPr lang="hu-HU" b="1" dirty="0" smtClean="0"/>
              <a:t>számlákat, </a:t>
            </a:r>
            <a:r>
              <a:rPr lang="hu-HU" dirty="0" smtClean="0"/>
              <a:t>majd a kormányhivatalnál meg kell igényelni a támogatást.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Az </a:t>
            </a:r>
            <a:r>
              <a:rPr lang="hu-HU" b="1" dirty="0"/>
              <a:t>Otthonfelújítási Támogatás összegét </a:t>
            </a:r>
            <a:r>
              <a:rPr lang="hu-HU" dirty="0"/>
              <a:t>a </a:t>
            </a:r>
            <a:r>
              <a:rPr lang="hu-HU" b="1" dirty="0"/>
              <a:t>Kincstár a banknak folyósítja </a:t>
            </a:r>
            <a:r>
              <a:rPr lang="hu-HU" dirty="0"/>
              <a:t>és </a:t>
            </a:r>
            <a:r>
              <a:rPr lang="hu-HU" b="1" dirty="0"/>
              <a:t>a bank </a:t>
            </a:r>
            <a:r>
              <a:rPr lang="hu-HU" dirty="0"/>
              <a:t>a támogatást </a:t>
            </a:r>
            <a:r>
              <a:rPr lang="hu-HU" b="1" dirty="0"/>
              <a:t>a kölcsön előtörlesztésére fordítja díjmentesen </a:t>
            </a:r>
            <a:endParaRPr lang="hu-H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Az </a:t>
            </a:r>
            <a:r>
              <a:rPr lang="hu-HU" dirty="0"/>
              <a:t>igénybe vett kölcsön összegére a hitel </a:t>
            </a:r>
            <a:r>
              <a:rPr lang="hu-HU" dirty="0" err="1" smtClean="0"/>
              <a:t>futamidejével</a:t>
            </a:r>
            <a:r>
              <a:rPr lang="hu-HU" dirty="0" smtClean="0"/>
              <a:t> </a:t>
            </a:r>
            <a:r>
              <a:rPr lang="hu-HU" dirty="0"/>
              <a:t>megegyező időtartamra </a:t>
            </a:r>
            <a:r>
              <a:rPr lang="hu-HU" b="1" dirty="0"/>
              <a:t>jelzálogjog</a:t>
            </a:r>
            <a:r>
              <a:rPr lang="hu-HU" dirty="0"/>
              <a:t>, valamint </a:t>
            </a:r>
            <a:r>
              <a:rPr lang="hu-HU" b="1" dirty="0"/>
              <a:t>elidegenítési és terhelési tilalom kerül </a:t>
            </a:r>
            <a:r>
              <a:rPr lang="hu-HU" b="1" dirty="0" smtClean="0"/>
              <a:t>bejegyzésre a bank részére</a:t>
            </a:r>
            <a:r>
              <a:rPr lang="hu-HU" sz="1100" b="1" dirty="0" smtClean="0"/>
              <a:t>**</a:t>
            </a:r>
            <a:endParaRPr lang="hu-HU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sz="1200" dirty="0"/>
              <a:t>*</a:t>
            </a:r>
            <a:r>
              <a:rPr lang="hu-HU" sz="1200" dirty="0" smtClean="0"/>
              <a:t>Kondíciója </a:t>
            </a:r>
            <a:r>
              <a:rPr lang="hu-HU" sz="1200" dirty="0"/>
              <a:t>és árazása megegyezik a 17/2016 (II.10.) Korm. rendeletben szabályozott, jelen utasításban már leírt Otthonteremtési kamattámogatott kölcsön paramétereivel</a:t>
            </a:r>
            <a:r>
              <a:rPr lang="hu-HU" sz="1200" dirty="0" smtClean="0"/>
              <a:t>.</a:t>
            </a:r>
          </a:p>
          <a:p>
            <a:r>
              <a:rPr lang="hu-HU" sz="1200" dirty="0" smtClean="0"/>
              <a:t>**Terhelt </a:t>
            </a:r>
            <a:r>
              <a:rPr lang="hu-HU" sz="1200" dirty="0"/>
              <a:t>ingatlan esetén nem jelent gondot, ha a Magyar Államkincstár/Magyar Állam </a:t>
            </a:r>
            <a:r>
              <a:rPr lang="hu-HU" sz="1200" dirty="0" err="1"/>
              <a:t>terhe</a:t>
            </a:r>
            <a:r>
              <a:rPr lang="hu-HU" sz="1200" dirty="0"/>
              <a:t> már az ingatlanon van, és saját hiteleink mögé is kerülhetnek az új bejegyzések. I</a:t>
            </a:r>
            <a:r>
              <a:rPr lang="hu-HU" sz="1200" b="1" dirty="0"/>
              <a:t>degen bankot, munkáltatói kölcsönt, önkormányzati támogatást követő ranghelyre nem állunk be! </a:t>
            </a:r>
          </a:p>
          <a:p>
            <a:endParaRPr lang="hu-HU" sz="1200" dirty="0"/>
          </a:p>
        </p:txBody>
      </p:sp>
      <p:sp>
        <p:nvSpPr>
          <p:cNvPr id="4" name="Téglalap 3"/>
          <p:cNvSpPr/>
          <p:nvPr/>
        </p:nvSpPr>
        <p:spPr>
          <a:xfrm>
            <a:off x="3084945" y="34416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400" b="1" dirty="0" smtClean="0"/>
              <a:t>2. Otthonfelújítási </a:t>
            </a:r>
            <a:r>
              <a:rPr lang="hu-HU" sz="2400" b="1" dirty="0"/>
              <a:t>kamattámogatott kölcsön</a:t>
            </a:r>
            <a:br>
              <a:rPr lang="hu-HU" sz="2400" b="1" dirty="0"/>
            </a:b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4268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dapest Bank [Írásvédett]" id="{A63C27BB-9969-4312-A408-44E740663A00}" vid="{61649772-6851-45A2-8A5E-7F517985995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2371</TotalTime>
  <Words>4147</Words>
  <Application>Microsoft Office PowerPoint</Application>
  <PresentationFormat>Szélesvásznú</PresentationFormat>
  <Paragraphs>351</Paragraphs>
  <Slides>35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Times New Roman</vt:lpstr>
      <vt:lpstr>Wingdings</vt:lpstr>
      <vt:lpstr>Office-téma</vt:lpstr>
      <vt:lpstr> Otthonfelújítási kamattámogatott kölcsön</vt:lpstr>
      <vt:lpstr>tartalomjegyzék</vt:lpstr>
      <vt:lpstr>1. Otthonfelújítási Támogatás </vt:lpstr>
      <vt:lpstr>PowerPoint-bemutató</vt:lpstr>
      <vt:lpstr>PowerPoint-bemutató</vt:lpstr>
      <vt:lpstr>PowerPoint-bemutató</vt:lpstr>
      <vt:lpstr>PowerPoint-bemutató</vt:lpstr>
      <vt:lpstr>2. Otthonfelújítási kamattámogatott kölcsön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3. Otthonfelújítási kamattámogatott kölcsön - személyi feltételek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 4. Otthonfelújítási kamattámogatott kölcsön – igényléshez szükséges dokumentációk </vt:lpstr>
      <vt:lpstr>PowerPoint-bemutató</vt:lpstr>
      <vt:lpstr>5. Otthonfelújítási kamattámogatott kölcsön -folyamat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szépen!</vt:lpstr>
    </vt:vector>
  </TitlesOfParts>
  <Company>Budapest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Otthonfelújítási hitel</dc:title>
  <dc:creator>Licul Judit (Budapest Bank)</dc:creator>
  <cp:lastModifiedBy>Hajnal Alex (Budapest Bank)</cp:lastModifiedBy>
  <cp:revision>140</cp:revision>
  <dcterms:created xsi:type="dcterms:W3CDTF">2021-02-12T09:01:06Z</dcterms:created>
  <dcterms:modified xsi:type="dcterms:W3CDTF">2021-03-04T16:01:13Z</dcterms:modified>
</cp:coreProperties>
</file>