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4"/>
  </p:notesMasterIdLst>
  <p:handoutMasterIdLst>
    <p:handoutMasterId r:id="rId15"/>
  </p:handoutMasterIdLst>
  <p:sldIdLst>
    <p:sldId id="590" r:id="rId7"/>
    <p:sldId id="395" r:id="rId8"/>
    <p:sldId id="459" r:id="rId9"/>
    <p:sldId id="625" r:id="rId10"/>
    <p:sldId id="632" r:id="rId11"/>
    <p:sldId id="630" r:id="rId12"/>
    <p:sldId id="631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ói Tibor (Budapest Bank)" initials="KT(B" lastIdx="1" clrIdx="0"/>
  <p:cmAuthor id="1" name="Petrov Dávid (Budapest Bank)" initials="PD(B" lastIdx="8" clrIdx="1"/>
  <p:cmAuthor id="2" name="Lampért Ádám (Budapest Bank)" initials="LÁ(B" lastIdx="1" clrIdx="2">
    <p:extLst>
      <p:ext uri="{19B8F6BF-5375-455C-9EA6-DF929625EA0E}">
        <p15:presenceInfo xmlns:p15="http://schemas.microsoft.com/office/powerpoint/2012/main" userId="Lampért Ádám (Budapest Bank)" providerId="None"/>
      </p:ext>
    </p:extLst>
  </p:cmAuthor>
  <p:cmAuthor id="3" name="Benke Zita (Budapest Bank)" initials="BZ(B" lastIdx="6" clrIdx="3">
    <p:extLst>
      <p:ext uri="{19B8F6BF-5375-455C-9EA6-DF929625EA0E}">
        <p15:presenceInfo xmlns:p15="http://schemas.microsoft.com/office/powerpoint/2012/main" userId="S-1-5-21-290726830-948646054-1379280975-4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89CB"/>
    <a:srgbClr val="F03E48"/>
    <a:srgbClr val="E41D37"/>
    <a:srgbClr val="001B70"/>
    <a:srgbClr val="003594"/>
    <a:srgbClr val="6ECB98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42" autoAdjust="0"/>
    <p:restoredTop sz="94671" autoAdjust="0"/>
  </p:normalViewPr>
  <p:slideViewPr>
    <p:cSldViewPr>
      <p:cViewPr varScale="1">
        <p:scale>
          <a:sx n="65" d="100"/>
          <a:sy n="65" d="100"/>
        </p:scale>
        <p:origin x="988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0F603-95F4-42E5-A522-96E455D7207D}" type="datetimeFigureOut">
              <a:rPr lang="hu-HU" smtClean="0"/>
              <a:t>2021.06.09.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CEDE5-8884-43D8-B1EA-33E4846169B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83483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E8AA8-CB7F-497A-8334-2D9A46395128}" type="datetimeFigureOut">
              <a:rPr lang="hu-HU" smtClean="0"/>
              <a:t>2021.06.09.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62F8F-6D43-40C2-97BB-4B75D278CC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67787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62F8F-6D43-40C2-97BB-4B75D278CC88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532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/>
          <p:cNvSpPr/>
          <p:nvPr userDrawn="1"/>
        </p:nvSpPr>
        <p:spPr>
          <a:xfrm>
            <a:off x="3507724" y="-1144598"/>
            <a:ext cx="4288806" cy="4251948"/>
          </a:xfrm>
          <a:prstGeom prst="ellipse">
            <a:avLst/>
          </a:prstGeom>
          <a:solidFill>
            <a:srgbClr val="ED1B34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8" name="Ellipszis 7"/>
          <p:cNvSpPr/>
          <p:nvPr userDrawn="1"/>
        </p:nvSpPr>
        <p:spPr>
          <a:xfrm>
            <a:off x="1343457" y="-716746"/>
            <a:ext cx="3571930" cy="3571930"/>
          </a:xfrm>
          <a:prstGeom prst="ellipse">
            <a:avLst/>
          </a:prstGeom>
          <a:solidFill>
            <a:srgbClr val="C00000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Ellipszis 8"/>
          <p:cNvSpPr/>
          <p:nvPr userDrawn="1"/>
        </p:nvSpPr>
        <p:spPr>
          <a:xfrm>
            <a:off x="6988611" y="348218"/>
            <a:ext cx="1615837" cy="1615837"/>
          </a:xfrm>
          <a:prstGeom prst="ellipse">
            <a:avLst/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Ellipszis 9"/>
          <p:cNvSpPr/>
          <p:nvPr userDrawn="1"/>
        </p:nvSpPr>
        <p:spPr>
          <a:xfrm>
            <a:off x="541454" y="353562"/>
            <a:ext cx="1826353" cy="1826353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pic>
        <p:nvPicPr>
          <p:cNvPr id="13" name="Kép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634082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endParaRPr lang="hu-HU" dirty="0"/>
          </a:p>
        </p:txBody>
      </p:sp>
      <p:sp>
        <p:nvSpPr>
          <p:cNvPr id="12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1268760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endParaRPr lang="hu-HU" dirty="0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891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5" name="Diagram helye 3"/>
          <p:cNvSpPr>
            <a:spLocks noGrp="1"/>
          </p:cNvSpPr>
          <p:nvPr>
            <p:ph type="chart" sz="quarter" idx="15"/>
          </p:nvPr>
        </p:nvSpPr>
        <p:spPr>
          <a:xfrm>
            <a:off x="4643438" y="1700213"/>
            <a:ext cx="4032250" cy="43211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artalom helye 2"/>
          <p:cNvSpPr>
            <a:spLocks noGrp="1"/>
          </p:cNvSpPr>
          <p:nvPr>
            <p:ph sz="half" idx="1"/>
          </p:nvPr>
        </p:nvSpPr>
        <p:spPr>
          <a:xfrm>
            <a:off x="457200" y="1700809"/>
            <a:ext cx="3970784" cy="432048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439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4" name="Diagram helye 3"/>
          <p:cNvSpPr>
            <a:spLocks noGrp="1"/>
          </p:cNvSpPr>
          <p:nvPr>
            <p:ph type="chart" sz="quarter" idx="15"/>
          </p:nvPr>
        </p:nvSpPr>
        <p:spPr>
          <a:xfrm>
            <a:off x="4643438" y="1700213"/>
            <a:ext cx="4032250" cy="43211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</a:lstStyle>
          <a:p>
            <a:endParaRPr lang="hu-HU"/>
          </a:p>
        </p:txBody>
      </p:sp>
      <p:sp>
        <p:nvSpPr>
          <p:cNvPr id="1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5" name="Tartalom helye 2"/>
          <p:cNvSpPr>
            <a:spLocks noGrp="1"/>
          </p:cNvSpPr>
          <p:nvPr>
            <p:ph sz="half" idx="1"/>
          </p:nvPr>
        </p:nvSpPr>
        <p:spPr>
          <a:xfrm>
            <a:off x="457200" y="1700809"/>
            <a:ext cx="3970784" cy="432048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9428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7" name="Táblázat helye 6"/>
          <p:cNvSpPr>
            <a:spLocks noGrp="1"/>
          </p:cNvSpPr>
          <p:nvPr>
            <p:ph type="tbl" sz="quarter" idx="15"/>
          </p:nvPr>
        </p:nvSpPr>
        <p:spPr>
          <a:xfrm>
            <a:off x="4643438" y="1700213"/>
            <a:ext cx="4032250" cy="43211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artalom helye 2"/>
          <p:cNvSpPr>
            <a:spLocks noGrp="1"/>
          </p:cNvSpPr>
          <p:nvPr>
            <p:ph sz="half" idx="1"/>
          </p:nvPr>
        </p:nvSpPr>
        <p:spPr>
          <a:xfrm>
            <a:off x="457200" y="1700809"/>
            <a:ext cx="3970784" cy="432048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7231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8" name="Ellipszis 7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Ellipszis 8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Ellipszis 9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1" name="Ellipszis 10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3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4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3464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4" name="Ellipszis 13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Ellipszis 16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8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2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2" name="Tartalom helye 2"/>
          <p:cNvSpPr>
            <a:spLocks noGrp="1"/>
          </p:cNvSpPr>
          <p:nvPr>
            <p:ph idx="1"/>
          </p:nvPr>
        </p:nvSpPr>
        <p:spPr>
          <a:xfrm>
            <a:off x="467544" y="2204863"/>
            <a:ext cx="8229600" cy="38164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1B70"/>
                </a:solidFill>
              </a:defRPr>
            </a:lvl1pPr>
            <a:lvl2pPr>
              <a:defRPr sz="2400">
                <a:solidFill>
                  <a:srgbClr val="001B70"/>
                </a:solidFill>
              </a:defRPr>
            </a:lvl2pPr>
            <a:lvl3pPr>
              <a:defRPr sz="2000">
                <a:solidFill>
                  <a:srgbClr val="001B70"/>
                </a:solidFill>
              </a:defRPr>
            </a:lvl3pPr>
            <a:lvl4pPr>
              <a:defRPr sz="1800">
                <a:solidFill>
                  <a:srgbClr val="001B70"/>
                </a:solidFill>
              </a:defRPr>
            </a:lvl4pPr>
            <a:lvl5pPr>
              <a:defRPr sz="1800">
                <a:solidFill>
                  <a:srgbClr val="001B70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1632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0" name="Tartalom helye 2"/>
          <p:cNvSpPr>
            <a:spLocks noGrp="1"/>
          </p:cNvSpPr>
          <p:nvPr>
            <p:ph sz="half" idx="1"/>
          </p:nvPr>
        </p:nvSpPr>
        <p:spPr>
          <a:xfrm>
            <a:off x="457200" y="2132855"/>
            <a:ext cx="3970784" cy="38884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2"/>
          </p:nvPr>
        </p:nvSpPr>
        <p:spPr>
          <a:xfrm>
            <a:off x="4716016" y="2132855"/>
            <a:ext cx="3970784" cy="38884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1308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artalom helye 2"/>
          <p:cNvSpPr>
            <a:spLocks noGrp="1"/>
          </p:cNvSpPr>
          <p:nvPr>
            <p:ph sz="half" idx="1"/>
          </p:nvPr>
        </p:nvSpPr>
        <p:spPr>
          <a:xfrm>
            <a:off x="467544" y="2060848"/>
            <a:ext cx="3970784" cy="1800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5" name="Tartalom helye 3"/>
          <p:cNvSpPr>
            <a:spLocks noGrp="1"/>
          </p:cNvSpPr>
          <p:nvPr>
            <p:ph sz="half" idx="2"/>
          </p:nvPr>
        </p:nvSpPr>
        <p:spPr>
          <a:xfrm>
            <a:off x="4716016" y="2060848"/>
            <a:ext cx="3970784" cy="1800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26" name="Tartalom helye 2"/>
          <p:cNvSpPr>
            <a:spLocks noGrp="1"/>
          </p:cNvSpPr>
          <p:nvPr>
            <p:ph sz="half" idx="18"/>
          </p:nvPr>
        </p:nvSpPr>
        <p:spPr>
          <a:xfrm>
            <a:off x="467544" y="4005064"/>
            <a:ext cx="3970784" cy="1800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7" name="Tartalom helye 3"/>
          <p:cNvSpPr>
            <a:spLocks noGrp="1"/>
          </p:cNvSpPr>
          <p:nvPr>
            <p:ph sz="half" idx="19"/>
          </p:nvPr>
        </p:nvSpPr>
        <p:spPr>
          <a:xfrm>
            <a:off x="4716016" y="4005064"/>
            <a:ext cx="3970784" cy="1800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98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Szöveg helye 8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72785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29" name="Szöveg helye 9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993126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0" name="Szöveg helye 10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993126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1" name="Szöveg helye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72785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20" name="Tartalom helye 2"/>
          <p:cNvSpPr>
            <a:spLocks noGrp="1"/>
          </p:cNvSpPr>
          <p:nvPr>
            <p:ph sz="half" idx="1"/>
          </p:nvPr>
        </p:nvSpPr>
        <p:spPr>
          <a:xfrm>
            <a:off x="467544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1" name="Tartalom helye 3"/>
          <p:cNvSpPr>
            <a:spLocks noGrp="1"/>
          </p:cNvSpPr>
          <p:nvPr>
            <p:ph sz="half" idx="2"/>
          </p:nvPr>
        </p:nvSpPr>
        <p:spPr>
          <a:xfrm>
            <a:off x="4716016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22" name="Tartalom helye 2"/>
          <p:cNvSpPr>
            <a:spLocks noGrp="1"/>
          </p:cNvSpPr>
          <p:nvPr>
            <p:ph sz="half" idx="22"/>
          </p:nvPr>
        </p:nvSpPr>
        <p:spPr>
          <a:xfrm>
            <a:off x="467544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23"/>
          </p:nvPr>
        </p:nvSpPr>
        <p:spPr>
          <a:xfrm>
            <a:off x="4716016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6827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Szöveg helye 8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72785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</a:p>
        </p:txBody>
      </p:sp>
      <p:sp>
        <p:nvSpPr>
          <p:cNvPr id="29" name="Szöveg helye 9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993126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0" name="Szöveg helye 10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993126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</a:p>
        </p:txBody>
      </p:sp>
      <p:sp>
        <p:nvSpPr>
          <p:cNvPr id="31" name="Szöveg helye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72785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</a:p>
        </p:txBody>
      </p:sp>
      <p:cxnSp>
        <p:nvCxnSpPr>
          <p:cNvPr id="20" name="Egyenes összekötő 19"/>
          <p:cNvCxnSpPr/>
          <p:nvPr userDrawn="1"/>
        </p:nvCxnSpPr>
        <p:spPr>
          <a:xfrm>
            <a:off x="4572000" y="1772816"/>
            <a:ext cx="0" cy="4464496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 userDrawn="1"/>
        </p:nvCxnSpPr>
        <p:spPr>
          <a:xfrm>
            <a:off x="395536" y="3989149"/>
            <a:ext cx="8352928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artalom helye 2"/>
          <p:cNvSpPr>
            <a:spLocks noGrp="1"/>
          </p:cNvSpPr>
          <p:nvPr>
            <p:ph sz="half" idx="1"/>
          </p:nvPr>
        </p:nvSpPr>
        <p:spPr>
          <a:xfrm>
            <a:off x="467544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2"/>
          </p:nvPr>
        </p:nvSpPr>
        <p:spPr>
          <a:xfrm>
            <a:off x="4716016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2" name="Tartalom helye 2"/>
          <p:cNvSpPr>
            <a:spLocks noGrp="1"/>
          </p:cNvSpPr>
          <p:nvPr>
            <p:ph sz="half" idx="22"/>
          </p:nvPr>
        </p:nvSpPr>
        <p:spPr>
          <a:xfrm>
            <a:off x="467544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33" name="Tartalom helye 3"/>
          <p:cNvSpPr>
            <a:spLocks noGrp="1"/>
          </p:cNvSpPr>
          <p:nvPr>
            <p:ph sz="half" idx="23"/>
          </p:nvPr>
        </p:nvSpPr>
        <p:spPr>
          <a:xfrm>
            <a:off x="4716016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8353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2" name="Szöveg helye 8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72785"/>
            <a:ext cx="2988333" cy="364327"/>
          </a:xfrm>
          <a:prstGeom prst="rect">
            <a:avLst/>
          </a:prstGeom>
          <a:noFill/>
          <a:ln w="12700">
            <a:solidFill>
              <a:srgbClr val="E41D37"/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3" name="Szöveg helye 9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993126"/>
            <a:ext cx="2988333" cy="364327"/>
          </a:xfrm>
          <a:prstGeom prst="rect">
            <a:avLst/>
          </a:prstGeom>
          <a:noFill/>
          <a:ln w="12700">
            <a:solidFill>
              <a:srgbClr val="E41D37"/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4" name="Szöveg helye 10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993126"/>
            <a:ext cx="2988333" cy="364327"/>
          </a:xfrm>
          <a:prstGeom prst="rect">
            <a:avLst/>
          </a:prstGeom>
          <a:noFill/>
          <a:ln w="12700">
            <a:solidFill>
              <a:srgbClr val="E41D37"/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5" name="Szöveg helye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72785"/>
            <a:ext cx="2988333" cy="364327"/>
          </a:xfrm>
          <a:prstGeom prst="rect">
            <a:avLst/>
          </a:prstGeom>
          <a:noFill/>
          <a:ln w="12700">
            <a:solidFill>
              <a:srgbClr val="E41D37"/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20" name="Tartalom helye 2"/>
          <p:cNvSpPr>
            <a:spLocks noGrp="1"/>
          </p:cNvSpPr>
          <p:nvPr>
            <p:ph sz="half" idx="1"/>
          </p:nvPr>
        </p:nvSpPr>
        <p:spPr>
          <a:xfrm>
            <a:off x="467544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1" name="Tartalom helye 3"/>
          <p:cNvSpPr>
            <a:spLocks noGrp="1"/>
          </p:cNvSpPr>
          <p:nvPr>
            <p:ph sz="half" idx="2"/>
          </p:nvPr>
        </p:nvSpPr>
        <p:spPr>
          <a:xfrm>
            <a:off x="4716016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22" name="Tartalom helye 2"/>
          <p:cNvSpPr>
            <a:spLocks noGrp="1"/>
          </p:cNvSpPr>
          <p:nvPr>
            <p:ph sz="half" idx="22"/>
          </p:nvPr>
        </p:nvSpPr>
        <p:spPr>
          <a:xfrm>
            <a:off x="467544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23"/>
          </p:nvPr>
        </p:nvSpPr>
        <p:spPr>
          <a:xfrm>
            <a:off x="4716016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136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cím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/>
          <p:cNvSpPr/>
          <p:nvPr userDrawn="1"/>
        </p:nvSpPr>
        <p:spPr>
          <a:xfrm>
            <a:off x="3507724" y="-1144598"/>
            <a:ext cx="4288806" cy="4251948"/>
          </a:xfrm>
          <a:prstGeom prst="ellipse">
            <a:avLst/>
          </a:prstGeom>
          <a:solidFill>
            <a:srgbClr val="ED1B34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8" name="Ellipszis 7"/>
          <p:cNvSpPr/>
          <p:nvPr userDrawn="1"/>
        </p:nvSpPr>
        <p:spPr>
          <a:xfrm>
            <a:off x="1343457" y="-716746"/>
            <a:ext cx="3571930" cy="3571930"/>
          </a:xfrm>
          <a:prstGeom prst="ellipse">
            <a:avLst/>
          </a:prstGeom>
          <a:solidFill>
            <a:srgbClr val="C00000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Ellipszis 8"/>
          <p:cNvSpPr/>
          <p:nvPr userDrawn="1"/>
        </p:nvSpPr>
        <p:spPr>
          <a:xfrm>
            <a:off x="6988611" y="348218"/>
            <a:ext cx="1615837" cy="1615837"/>
          </a:xfrm>
          <a:prstGeom prst="ellipse">
            <a:avLst/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Ellipszis 9"/>
          <p:cNvSpPr/>
          <p:nvPr userDrawn="1"/>
        </p:nvSpPr>
        <p:spPr>
          <a:xfrm>
            <a:off x="541454" y="353562"/>
            <a:ext cx="1826353" cy="1826353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pic>
        <p:nvPicPr>
          <p:cNvPr id="13" name="Kép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457200" y="3501008"/>
            <a:ext cx="8229600" cy="634082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rgbClr val="001B70"/>
                </a:solidFill>
                <a:latin typeface="+mj-lt"/>
              </a:defRPr>
            </a:lvl1pPr>
          </a:lstStyle>
          <a:p>
            <a:endParaRPr lang="hu-HU" dirty="0"/>
          </a:p>
        </p:txBody>
      </p:sp>
      <p:sp>
        <p:nvSpPr>
          <p:cNvPr id="12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420709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001B70"/>
                </a:solidFill>
                <a:latin typeface="+mj-lt"/>
              </a:defRPr>
            </a:lvl1pPr>
          </a:lstStyle>
          <a:p>
            <a:endParaRPr lang="hu-HU" dirty="0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58978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Összehasonlítás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Szöveg helye 8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72785"/>
            <a:ext cx="2988333" cy="364327"/>
          </a:xfrm>
          <a:prstGeom prst="rect">
            <a:avLst/>
          </a:prstGeom>
          <a:noFill/>
          <a:ln w="12700">
            <a:solidFill>
              <a:srgbClr val="E41D37"/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29" name="Szöveg helye 9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993126"/>
            <a:ext cx="2988333" cy="364327"/>
          </a:xfrm>
          <a:prstGeom prst="rect">
            <a:avLst/>
          </a:prstGeom>
          <a:noFill/>
          <a:ln w="12700">
            <a:solidFill>
              <a:srgbClr val="E41D37"/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0" name="Szöveg helye 10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993126"/>
            <a:ext cx="2988333" cy="364327"/>
          </a:xfrm>
          <a:prstGeom prst="rect">
            <a:avLst/>
          </a:prstGeom>
          <a:noFill/>
          <a:ln w="12700">
            <a:solidFill>
              <a:srgbClr val="E41D37"/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1" name="Szöveg helye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72785"/>
            <a:ext cx="2988333" cy="364327"/>
          </a:xfrm>
          <a:prstGeom prst="rect">
            <a:avLst/>
          </a:prstGeom>
          <a:noFill/>
          <a:ln w="12700">
            <a:solidFill>
              <a:srgbClr val="E41D37"/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cxnSp>
        <p:nvCxnSpPr>
          <p:cNvPr id="20" name="Egyenes összekötő 19"/>
          <p:cNvCxnSpPr/>
          <p:nvPr userDrawn="1"/>
        </p:nvCxnSpPr>
        <p:spPr>
          <a:xfrm>
            <a:off x="4572000" y="1772816"/>
            <a:ext cx="0" cy="4464496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 userDrawn="1"/>
        </p:nvCxnSpPr>
        <p:spPr>
          <a:xfrm>
            <a:off x="395536" y="3989149"/>
            <a:ext cx="8352928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artalom helye 2"/>
          <p:cNvSpPr>
            <a:spLocks noGrp="1"/>
          </p:cNvSpPr>
          <p:nvPr>
            <p:ph sz="half" idx="1"/>
          </p:nvPr>
        </p:nvSpPr>
        <p:spPr>
          <a:xfrm>
            <a:off x="467544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2"/>
          </p:nvPr>
        </p:nvSpPr>
        <p:spPr>
          <a:xfrm>
            <a:off x="4716016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2" name="Tartalom helye 2"/>
          <p:cNvSpPr>
            <a:spLocks noGrp="1"/>
          </p:cNvSpPr>
          <p:nvPr>
            <p:ph sz="half" idx="22"/>
          </p:nvPr>
        </p:nvSpPr>
        <p:spPr>
          <a:xfrm>
            <a:off x="467544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33" name="Tartalom helye 3"/>
          <p:cNvSpPr>
            <a:spLocks noGrp="1"/>
          </p:cNvSpPr>
          <p:nvPr>
            <p:ph sz="half" idx="23"/>
          </p:nvPr>
        </p:nvSpPr>
        <p:spPr>
          <a:xfrm>
            <a:off x="4716016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6322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Szöveg helye 8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72785"/>
            <a:ext cx="2988333" cy="3643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29" name="Szöveg helye 9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993126"/>
            <a:ext cx="2988333" cy="3643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0" name="Szöveg helye 10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993126"/>
            <a:ext cx="2988333" cy="3643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1" name="Szöveg helye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72785"/>
            <a:ext cx="2988333" cy="3643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20" name="Tartalom helye 2"/>
          <p:cNvSpPr>
            <a:spLocks noGrp="1"/>
          </p:cNvSpPr>
          <p:nvPr>
            <p:ph sz="half" idx="1"/>
          </p:nvPr>
        </p:nvSpPr>
        <p:spPr>
          <a:xfrm>
            <a:off x="467544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1" name="Tartalom helye 3"/>
          <p:cNvSpPr>
            <a:spLocks noGrp="1"/>
          </p:cNvSpPr>
          <p:nvPr>
            <p:ph sz="half" idx="2"/>
          </p:nvPr>
        </p:nvSpPr>
        <p:spPr>
          <a:xfrm>
            <a:off x="4716016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22" name="Tartalom helye 2"/>
          <p:cNvSpPr>
            <a:spLocks noGrp="1"/>
          </p:cNvSpPr>
          <p:nvPr>
            <p:ph sz="half" idx="22"/>
          </p:nvPr>
        </p:nvSpPr>
        <p:spPr>
          <a:xfrm>
            <a:off x="467544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23"/>
          </p:nvPr>
        </p:nvSpPr>
        <p:spPr>
          <a:xfrm>
            <a:off x="4716016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7596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Összehasonlítás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Szöveg helye 8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72785"/>
            <a:ext cx="2988333" cy="3643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29" name="Szöveg helye 9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993126"/>
            <a:ext cx="2988333" cy="3643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0" name="Szöveg helye 10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993126"/>
            <a:ext cx="2988333" cy="3643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1" name="Szöveg helye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72785"/>
            <a:ext cx="2988333" cy="36432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rgbClr val="E41D37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cxnSp>
        <p:nvCxnSpPr>
          <p:cNvPr id="20" name="Egyenes összekötő 19"/>
          <p:cNvCxnSpPr/>
          <p:nvPr userDrawn="1"/>
        </p:nvCxnSpPr>
        <p:spPr>
          <a:xfrm>
            <a:off x="4572000" y="1772816"/>
            <a:ext cx="0" cy="4464496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 userDrawn="1"/>
        </p:nvCxnSpPr>
        <p:spPr>
          <a:xfrm>
            <a:off x="395536" y="3989149"/>
            <a:ext cx="8352928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artalom helye 2"/>
          <p:cNvSpPr>
            <a:spLocks noGrp="1"/>
          </p:cNvSpPr>
          <p:nvPr>
            <p:ph sz="half" idx="1"/>
          </p:nvPr>
        </p:nvSpPr>
        <p:spPr>
          <a:xfrm>
            <a:off x="467544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2"/>
          </p:nvPr>
        </p:nvSpPr>
        <p:spPr>
          <a:xfrm>
            <a:off x="4716016" y="2420888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2" name="Tartalom helye 2"/>
          <p:cNvSpPr>
            <a:spLocks noGrp="1"/>
          </p:cNvSpPr>
          <p:nvPr>
            <p:ph sz="half" idx="22"/>
          </p:nvPr>
        </p:nvSpPr>
        <p:spPr>
          <a:xfrm>
            <a:off x="467544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33" name="Tartalom helye 3"/>
          <p:cNvSpPr>
            <a:spLocks noGrp="1"/>
          </p:cNvSpPr>
          <p:nvPr>
            <p:ph sz="half" idx="23"/>
          </p:nvPr>
        </p:nvSpPr>
        <p:spPr>
          <a:xfrm>
            <a:off x="4716016" y="4509120"/>
            <a:ext cx="3970784" cy="151216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8686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0" name="Diagram helye 3"/>
          <p:cNvSpPr>
            <a:spLocks noGrp="1"/>
          </p:cNvSpPr>
          <p:nvPr>
            <p:ph type="chart" sz="quarter" idx="15"/>
          </p:nvPr>
        </p:nvSpPr>
        <p:spPr>
          <a:xfrm>
            <a:off x="4643438" y="2132856"/>
            <a:ext cx="4032250" cy="38885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22" name="Tartalom helye 2"/>
          <p:cNvSpPr>
            <a:spLocks noGrp="1"/>
          </p:cNvSpPr>
          <p:nvPr>
            <p:ph sz="half" idx="1"/>
          </p:nvPr>
        </p:nvSpPr>
        <p:spPr>
          <a:xfrm>
            <a:off x="457200" y="2132855"/>
            <a:ext cx="3970784" cy="38884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03133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0" name="Diagram helye 3"/>
          <p:cNvSpPr>
            <a:spLocks noGrp="1"/>
          </p:cNvSpPr>
          <p:nvPr>
            <p:ph type="chart" sz="quarter" idx="15"/>
          </p:nvPr>
        </p:nvSpPr>
        <p:spPr>
          <a:xfrm>
            <a:off x="4643438" y="2132856"/>
            <a:ext cx="4032250" cy="38885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22" name="Tartalom helye 2"/>
          <p:cNvSpPr>
            <a:spLocks noGrp="1"/>
          </p:cNvSpPr>
          <p:nvPr>
            <p:ph sz="half" idx="1"/>
          </p:nvPr>
        </p:nvSpPr>
        <p:spPr>
          <a:xfrm>
            <a:off x="457200" y="2132855"/>
            <a:ext cx="3970784" cy="38884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43316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3" name="Ellipszis 12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Ellipszis 13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lipszis 14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6" name="Ellipszis 15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2" name="Táblázat helye 6"/>
          <p:cNvSpPr>
            <a:spLocks noGrp="1"/>
          </p:cNvSpPr>
          <p:nvPr>
            <p:ph type="tbl" sz="quarter" idx="15"/>
          </p:nvPr>
        </p:nvSpPr>
        <p:spPr>
          <a:xfrm>
            <a:off x="4643438" y="2132856"/>
            <a:ext cx="4032250" cy="38885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</a:lstStyle>
          <a:p>
            <a:endParaRPr lang="hu-HU"/>
          </a:p>
        </p:txBody>
      </p:sp>
      <p:sp>
        <p:nvSpPr>
          <p:cNvPr id="20" name="Tartalom helye 2"/>
          <p:cNvSpPr>
            <a:spLocks noGrp="1"/>
          </p:cNvSpPr>
          <p:nvPr>
            <p:ph sz="half" idx="1"/>
          </p:nvPr>
        </p:nvSpPr>
        <p:spPr>
          <a:xfrm>
            <a:off x="457200" y="2132855"/>
            <a:ext cx="3970784" cy="38884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74893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5"/>
            <a:ext cx="9144000" cy="685472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8" name="Ellipszis 7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Ellipszis 8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Ellipszis 9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1" name="Ellipszis 10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3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91811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3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ép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5"/>
            <a:ext cx="9144000" cy="685472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8" name="Ellipszis 7"/>
          <p:cNvSpPr/>
          <p:nvPr userDrawn="1"/>
        </p:nvSpPr>
        <p:spPr>
          <a:xfrm>
            <a:off x="-363728" y="-1008225"/>
            <a:ext cx="3639584" cy="3639584"/>
          </a:xfrm>
          <a:prstGeom prst="ellipse">
            <a:avLst/>
          </a:prstGeom>
          <a:solidFill>
            <a:srgbClr val="ED1B3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Ellipszis 8"/>
          <p:cNvSpPr/>
          <p:nvPr userDrawn="1"/>
        </p:nvSpPr>
        <p:spPr>
          <a:xfrm>
            <a:off x="2577001" y="-761601"/>
            <a:ext cx="3146336" cy="3146336"/>
          </a:xfrm>
          <a:prstGeom prst="ellipse">
            <a:avLst/>
          </a:prstGeom>
          <a:solidFill>
            <a:srgbClr val="C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Ellipszis 9"/>
          <p:cNvSpPr/>
          <p:nvPr userDrawn="1"/>
        </p:nvSpPr>
        <p:spPr>
          <a:xfrm>
            <a:off x="2272007" y="974774"/>
            <a:ext cx="1878162" cy="1878162"/>
          </a:xfrm>
          <a:prstGeom prst="ellipse">
            <a:avLst/>
          </a:prstGeom>
          <a:solidFill>
            <a:srgbClr val="ED1B34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1" name="Ellipszis 10"/>
          <p:cNvSpPr/>
          <p:nvPr userDrawn="1"/>
        </p:nvSpPr>
        <p:spPr>
          <a:xfrm>
            <a:off x="-829160" y="620688"/>
            <a:ext cx="2184582" cy="2184582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263131" y="260648"/>
            <a:ext cx="4956941" cy="1653208"/>
          </a:xfrm>
          <a:prstGeom prst="rect">
            <a:avLst/>
          </a:prstGeom>
        </p:spPr>
        <p:txBody>
          <a:bodyPr/>
          <a:lstStyle>
            <a:lvl1pPr algn="ctr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18285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5"/>
            <a:ext cx="9144000" cy="685472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3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2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5"/>
            <a:ext cx="9144000" cy="685472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17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őcím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/>
          <p:cNvSpPr/>
          <p:nvPr userDrawn="1"/>
        </p:nvSpPr>
        <p:spPr>
          <a:xfrm>
            <a:off x="3507724" y="-1144598"/>
            <a:ext cx="4288806" cy="4251948"/>
          </a:xfrm>
          <a:prstGeom prst="ellipse">
            <a:avLst/>
          </a:prstGeom>
          <a:solidFill>
            <a:srgbClr val="ED1B34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8" name="Ellipszis 7"/>
          <p:cNvSpPr/>
          <p:nvPr userDrawn="1"/>
        </p:nvSpPr>
        <p:spPr>
          <a:xfrm>
            <a:off x="1343457" y="-716746"/>
            <a:ext cx="3571930" cy="3571930"/>
          </a:xfrm>
          <a:prstGeom prst="ellipse">
            <a:avLst/>
          </a:prstGeom>
          <a:solidFill>
            <a:srgbClr val="C00000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Ellipszis 8"/>
          <p:cNvSpPr/>
          <p:nvPr userDrawn="1"/>
        </p:nvSpPr>
        <p:spPr>
          <a:xfrm>
            <a:off x="6988611" y="348218"/>
            <a:ext cx="1615837" cy="1615837"/>
          </a:xfrm>
          <a:prstGeom prst="ellipse">
            <a:avLst/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Ellipszis 9"/>
          <p:cNvSpPr/>
          <p:nvPr userDrawn="1"/>
        </p:nvSpPr>
        <p:spPr>
          <a:xfrm>
            <a:off x="541454" y="353562"/>
            <a:ext cx="1826353" cy="1826353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pic>
        <p:nvPicPr>
          <p:cNvPr id="13" name="Kép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457200" y="3501008"/>
            <a:ext cx="8229600" cy="634082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hu-HU" dirty="0"/>
          </a:p>
        </p:txBody>
      </p:sp>
      <p:sp>
        <p:nvSpPr>
          <p:cNvPr id="12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420709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hu-HU" dirty="0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71030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ép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8" name="Ellipszis 7"/>
          <p:cNvSpPr/>
          <p:nvPr userDrawn="1"/>
        </p:nvSpPr>
        <p:spPr>
          <a:xfrm>
            <a:off x="-514759" y="-1395536"/>
            <a:ext cx="3272269" cy="3272269"/>
          </a:xfrm>
          <a:prstGeom prst="ellipse">
            <a:avLst/>
          </a:prstGeom>
          <a:solidFill>
            <a:srgbClr val="ED1B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Ellipszis 8"/>
          <p:cNvSpPr/>
          <p:nvPr userDrawn="1"/>
        </p:nvSpPr>
        <p:spPr>
          <a:xfrm>
            <a:off x="1370230" y="-786740"/>
            <a:ext cx="2664296" cy="2664296"/>
          </a:xfrm>
          <a:prstGeom prst="ellipse">
            <a:avLst/>
          </a:prstGeom>
          <a:solidFill>
            <a:srgbClr val="C0000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Ellipszis 9"/>
          <p:cNvSpPr/>
          <p:nvPr userDrawn="1"/>
        </p:nvSpPr>
        <p:spPr>
          <a:xfrm>
            <a:off x="3335765" y="-249362"/>
            <a:ext cx="1878162" cy="1878162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1" name="Ellipszis 10"/>
          <p:cNvSpPr/>
          <p:nvPr userDrawn="1"/>
        </p:nvSpPr>
        <p:spPr>
          <a:xfrm>
            <a:off x="-802313" y="-334951"/>
            <a:ext cx="1604626" cy="1604626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3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97567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3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56722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9793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választó 1">
    <p:bg>
      <p:bgPr>
        <a:solidFill>
          <a:srgbClr val="F03E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4673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választó 2">
    <p:bg>
      <p:bgPr>
        <a:solidFill>
          <a:srgbClr val="6ECB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43367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választó 3">
    <p:bg>
      <p:bgPr>
        <a:solidFill>
          <a:srgbClr val="8E89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41347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választó 4">
    <p:bg>
      <p:bgPr>
        <a:solidFill>
          <a:srgbClr val="0035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39107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egyensúlyozottsá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4132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z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581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Átlátszósá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82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8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hu-HU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2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38561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ím 1"/>
          <p:cNvSpPr>
            <a:spLocks noGrp="1"/>
          </p:cNvSpPr>
          <p:nvPr>
            <p:ph type="title" hasCustomPrompt="1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v</a:t>
            </a:r>
            <a:endParaRPr lang="hu-HU" dirty="0"/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0910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ro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8267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44394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ux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8267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72190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z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-27384"/>
            <a:ext cx="9144001" cy="6899927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5" name="Szöveg helye 2"/>
          <p:cNvSpPr>
            <a:spLocks noGrp="1"/>
          </p:cNvSpPr>
          <p:nvPr>
            <p:ph type="body" sz="quarter" idx="13"/>
          </p:nvPr>
        </p:nvSpPr>
        <p:spPr>
          <a:xfrm>
            <a:off x="457200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solidFill>
                  <a:srgbClr val="001B70"/>
                </a:solidFill>
              </a:defRPr>
            </a:lvl1pPr>
          </a:lstStyle>
          <a:p>
            <a:endParaRPr lang="hu-HU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0712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e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/>
          <p:cNvSpPr/>
          <p:nvPr userDrawn="1"/>
        </p:nvSpPr>
        <p:spPr>
          <a:xfrm>
            <a:off x="3507724" y="-1144598"/>
            <a:ext cx="4288806" cy="4251948"/>
          </a:xfrm>
          <a:prstGeom prst="ellipse">
            <a:avLst/>
          </a:prstGeom>
          <a:solidFill>
            <a:srgbClr val="ED1B34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8" name="Ellipszis 7"/>
          <p:cNvSpPr/>
          <p:nvPr userDrawn="1"/>
        </p:nvSpPr>
        <p:spPr>
          <a:xfrm>
            <a:off x="1343457" y="-716746"/>
            <a:ext cx="3571930" cy="3571930"/>
          </a:xfrm>
          <a:prstGeom prst="ellipse">
            <a:avLst/>
          </a:prstGeom>
          <a:solidFill>
            <a:srgbClr val="C00000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Ellipszis 8"/>
          <p:cNvSpPr/>
          <p:nvPr userDrawn="1"/>
        </p:nvSpPr>
        <p:spPr>
          <a:xfrm>
            <a:off x="6988611" y="348218"/>
            <a:ext cx="1615837" cy="1615837"/>
          </a:xfrm>
          <a:prstGeom prst="ellipse">
            <a:avLst/>
          </a:prstGeom>
          <a:solidFill>
            <a:srgbClr val="FF00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10" name="Ellipszis 9"/>
          <p:cNvSpPr/>
          <p:nvPr userDrawn="1"/>
        </p:nvSpPr>
        <p:spPr>
          <a:xfrm>
            <a:off x="541454" y="353562"/>
            <a:ext cx="1826353" cy="1826353"/>
          </a:xfrm>
          <a:prstGeom prst="ellipse">
            <a:avLst/>
          </a:prstGeom>
          <a:solidFill>
            <a:srgbClr val="ED1B3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pic>
        <p:nvPicPr>
          <p:cNvPr id="13" name="Kép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1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645024"/>
            <a:ext cx="8229600" cy="634082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rgbClr val="001B70"/>
                </a:solidFill>
                <a:latin typeface="+mj-lt"/>
              </a:defRPr>
            </a:lvl1pPr>
          </a:lstStyle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7B673CC-BF9D-40F3-B2C5-496E9AA561F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96625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e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sp>
        <p:nvSpPr>
          <p:cNvPr id="8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573016"/>
            <a:ext cx="4834880" cy="634082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09027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e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933056"/>
            <a:ext cx="8229600" cy="634082"/>
          </a:xfrm>
          <a:prstGeom prst="rect">
            <a:avLst/>
          </a:prstGeom>
          <a:effectLst>
            <a:outerShdw blurRad="254000" algn="ctr" rotWithShape="0">
              <a:schemeClr val="tx1">
                <a:alpha val="60000"/>
              </a:schemeClr>
            </a:outerShdw>
          </a:effectLst>
        </p:spPr>
        <p:txBody>
          <a:bodyPr/>
          <a:lstStyle>
            <a:lvl1pPr algn="ctr"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77857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e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-1"/>
            <a:ext cx="9144001" cy="6856071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ím 1"/>
          <p:cNvSpPr>
            <a:spLocks noGrp="1"/>
          </p:cNvSpPr>
          <p:nvPr>
            <p:ph type="title" hasCustomPrompt="1"/>
          </p:nvPr>
        </p:nvSpPr>
        <p:spPr>
          <a:xfrm>
            <a:off x="457200" y="1916832"/>
            <a:ext cx="8229600" cy="634082"/>
          </a:xfrm>
          <a:prstGeom prst="rect">
            <a:avLst/>
          </a:prstGeom>
          <a:effectLst>
            <a:outerShdw blurRad="254000" algn="ctr" rotWithShape="0">
              <a:schemeClr val="tx1">
                <a:alpha val="60000"/>
              </a:schemeClr>
            </a:outerShdw>
          </a:effectLst>
        </p:spPr>
        <p:txBody>
          <a:bodyPr/>
          <a:lstStyle>
            <a:lvl1pPr algn="ctr"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33910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e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407063"/>
            <a:ext cx="1944214" cy="216023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997" y="5956690"/>
            <a:ext cx="2847781" cy="121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ím 1"/>
          <p:cNvSpPr>
            <a:spLocks noGrp="1"/>
          </p:cNvSpPr>
          <p:nvPr>
            <p:ph type="title" hasCustomPrompt="1"/>
          </p:nvPr>
        </p:nvSpPr>
        <p:spPr>
          <a:xfrm>
            <a:off x="457200" y="2204864"/>
            <a:ext cx="8229600" cy="634082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21078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re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1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3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artalom helye 2"/>
          <p:cNvSpPr>
            <a:spLocks noGrp="1"/>
          </p:cNvSpPr>
          <p:nvPr>
            <p:ph idx="1"/>
          </p:nvPr>
        </p:nvSpPr>
        <p:spPr>
          <a:xfrm>
            <a:off x="467544" y="1700809"/>
            <a:ext cx="8229600" cy="432048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1B70"/>
                </a:solidFill>
              </a:defRPr>
            </a:lvl1pPr>
            <a:lvl2pPr>
              <a:defRPr sz="2400">
                <a:solidFill>
                  <a:srgbClr val="001B70"/>
                </a:solidFill>
              </a:defRPr>
            </a:lvl2pPr>
            <a:lvl3pPr>
              <a:defRPr sz="2000">
                <a:solidFill>
                  <a:srgbClr val="001B70"/>
                </a:solidFill>
              </a:defRPr>
            </a:lvl3pPr>
            <a:lvl4pPr>
              <a:defRPr sz="1800">
                <a:solidFill>
                  <a:srgbClr val="001B70"/>
                </a:solidFill>
              </a:defRPr>
            </a:lvl4pPr>
            <a:lvl5pPr>
              <a:defRPr sz="1800">
                <a:solidFill>
                  <a:srgbClr val="001B70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77653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re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42324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re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080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5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artalom helye 2"/>
          <p:cNvSpPr>
            <a:spLocks noGrp="1"/>
          </p:cNvSpPr>
          <p:nvPr>
            <p:ph sz="half" idx="1"/>
          </p:nvPr>
        </p:nvSpPr>
        <p:spPr>
          <a:xfrm>
            <a:off x="457200" y="1700809"/>
            <a:ext cx="3970784" cy="432048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7" name="Tartalom helye 3"/>
          <p:cNvSpPr>
            <a:spLocks noGrp="1"/>
          </p:cNvSpPr>
          <p:nvPr>
            <p:ph sz="half" idx="2"/>
          </p:nvPr>
        </p:nvSpPr>
        <p:spPr>
          <a:xfrm>
            <a:off x="4716016" y="1700809"/>
            <a:ext cx="3970784" cy="432048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98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ép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7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2"/>
          <p:cNvSpPr>
            <a:spLocks noGrp="1"/>
          </p:cNvSpPr>
          <p:nvPr>
            <p:ph sz="half" idx="1"/>
          </p:nvPr>
        </p:nvSpPr>
        <p:spPr>
          <a:xfrm>
            <a:off x="467544" y="1700809"/>
            <a:ext cx="3970784" cy="201622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2" name="Tartalom helye 3"/>
          <p:cNvSpPr>
            <a:spLocks noGrp="1"/>
          </p:cNvSpPr>
          <p:nvPr>
            <p:ph sz="half" idx="2"/>
          </p:nvPr>
        </p:nvSpPr>
        <p:spPr>
          <a:xfrm>
            <a:off x="4716016" y="1700809"/>
            <a:ext cx="3970784" cy="201622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13" name="Tartalom helye 2"/>
          <p:cNvSpPr>
            <a:spLocks noGrp="1"/>
          </p:cNvSpPr>
          <p:nvPr>
            <p:ph sz="half" idx="18"/>
          </p:nvPr>
        </p:nvSpPr>
        <p:spPr>
          <a:xfrm>
            <a:off x="467544" y="3933056"/>
            <a:ext cx="3970784" cy="201622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19"/>
          </p:nvPr>
        </p:nvSpPr>
        <p:spPr>
          <a:xfrm>
            <a:off x="4716016" y="3933056"/>
            <a:ext cx="3970784" cy="201622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1B70"/>
                </a:solidFill>
              </a:defRPr>
            </a:lvl1pPr>
            <a:lvl2pPr>
              <a:defRPr sz="2000">
                <a:solidFill>
                  <a:srgbClr val="001B70"/>
                </a:solidFill>
              </a:defRPr>
            </a:lvl2pPr>
            <a:lvl3pPr>
              <a:defRPr sz="1800">
                <a:solidFill>
                  <a:srgbClr val="001B70"/>
                </a:solidFill>
              </a:defRPr>
            </a:lvl3pPr>
            <a:lvl4pPr>
              <a:defRPr sz="1600">
                <a:solidFill>
                  <a:srgbClr val="001B70"/>
                </a:solidFill>
              </a:defRPr>
            </a:lvl4pPr>
            <a:lvl5pPr>
              <a:defRPr sz="16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664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ép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7" name="Szöveg helye 2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33" name="Szöveg helye 8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00777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4" name="Szöveg helye 9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705095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5" name="Szöveg helye 10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705095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6" name="Szöveg helye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00777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7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8" name="Tartalom helye 2"/>
          <p:cNvSpPr>
            <a:spLocks noGrp="1"/>
          </p:cNvSpPr>
          <p:nvPr>
            <p:ph sz="half" idx="1"/>
          </p:nvPr>
        </p:nvSpPr>
        <p:spPr>
          <a:xfrm>
            <a:off x="467544" y="2132856"/>
            <a:ext cx="3970784" cy="16561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9" name="Tartalom helye 3"/>
          <p:cNvSpPr>
            <a:spLocks noGrp="1"/>
          </p:cNvSpPr>
          <p:nvPr>
            <p:ph sz="half" idx="2"/>
          </p:nvPr>
        </p:nvSpPr>
        <p:spPr>
          <a:xfrm>
            <a:off x="4716016" y="2132856"/>
            <a:ext cx="3970784" cy="16561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20" name="Tartalom helye 2"/>
          <p:cNvSpPr>
            <a:spLocks noGrp="1"/>
          </p:cNvSpPr>
          <p:nvPr>
            <p:ph sz="half" idx="22"/>
          </p:nvPr>
        </p:nvSpPr>
        <p:spPr>
          <a:xfrm>
            <a:off x="467544" y="4437112"/>
            <a:ext cx="3970784" cy="16561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1" name="Tartalom helye 3"/>
          <p:cNvSpPr>
            <a:spLocks noGrp="1"/>
          </p:cNvSpPr>
          <p:nvPr>
            <p:ph sz="half" idx="23"/>
          </p:nvPr>
        </p:nvSpPr>
        <p:spPr>
          <a:xfrm>
            <a:off x="4716016" y="4437112"/>
            <a:ext cx="3970784" cy="16561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771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ép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" y="6242047"/>
            <a:ext cx="2232385" cy="562561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611" y="6393561"/>
            <a:ext cx="1944214" cy="243027"/>
          </a:xfrm>
          <a:prstGeom prst="rect">
            <a:avLst/>
          </a:prstGeom>
        </p:spPr>
      </p:pic>
      <p:sp>
        <p:nvSpPr>
          <p:cNvPr id="17" name="Alcím"/>
          <p:cNvSpPr>
            <a:spLocks noGrp="1"/>
          </p:cNvSpPr>
          <p:nvPr>
            <p:ph type="body" sz="quarter" idx="13"/>
          </p:nvPr>
        </p:nvSpPr>
        <p:spPr>
          <a:xfrm>
            <a:off x="467544" y="966738"/>
            <a:ext cx="8208911" cy="576089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400" b="1">
                <a:solidFill>
                  <a:srgbClr val="001B70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E41D37"/>
                </a:solidFill>
              </a:defRPr>
            </a:lvl1pPr>
          </a:lstStyle>
          <a:p>
            <a:endParaRPr lang="hu-HU" dirty="0"/>
          </a:p>
        </p:txBody>
      </p:sp>
      <p:cxnSp>
        <p:nvCxnSpPr>
          <p:cNvPr id="18" name="Egyenes összekötő 17"/>
          <p:cNvCxnSpPr/>
          <p:nvPr userDrawn="1"/>
        </p:nvCxnSpPr>
        <p:spPr>
          <a:xfrm>
            <a:off x="4572000" y="1700808"/>
            <a:ext cx="0" cy="4464496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 userDrawn="1"/>
        </p:nvCxnSpPr>
        <p:spPr>
          <a:xfrm>
            <a:off x="395536" y="3917141"/>
            <a:ext cx="8352928" cy="0"/>
          </a:xfrm>
          <a:prstGeom prst="line">
            <a:avLst/>
          </a:prstGeom>
          <a:ln w="28575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F8A5F0-F689-44EE-B34E-05F28770B99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41" name="Szöveg helye 8"/>
          <p:cNvSpPr>
            <a:spLocks noGrp="1"/>
          </p:cNvSpPr>
          <p:nvPr>
            <p:ph type="body" sz="quarter" idx="18" hasCustomPrompt="1"/>
          </p:nvPr>
        </p:nvSpPr>
        <p:spPr>
          <a:xfrm>
            <a:off x="935595" y="4000777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42" name="Szöveg helye 9"/>
          <p:cNvSpPr>
            <a:spLocks noGrp="1"/>
          </p:cNvSpPr>
          <p:nvPr>
            <p:ph type="body" sz="quarter" idx="19" hasCustomPrompt="1"/>
          </p:nvPr>
        </p:nvSpPr>
        <p:spPr>
          <a:xfrm>
            <a:off x="926943" y="1705095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43" name="Szöveg helye 10"/>
          <p:cNvSpPr>
            <a:spLocks noGrp="1"/>
          </p:cNvSpPr>
          <p:nvPr>
            <p:ph type="body" sz="quarter" idx="20" hasCustomPrompt="1"/>
          </p:nvPr>
        </p:nvSpPr>
        <p:spPr>
          <a:xfrm>
            <a:off x="5211419" y="1705095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44" name="Szöveg helye 11"/>
          <p:cNvSpPr>
            <a:spLocks noGrp="1"/>
          </p:cNvSpPr>
          <p:nvPr>
            <p:ph type="body" sz="quarter" idx="21" hasCustomPrompt="1"/>
          </p:nvPr>
        </p:nvSpPr>
        <p:spPr>
          <a:xfrm>
            <a:off x="5211419" y="4000777"/>
            <a:ext cx="2988333" cy="364327"/>
          </a:xfrm>
          <a:prstGeom prst="rect">
            <a:avLst/>
          </a:prstGeom>
          <a:solidFill>
            <a:srgbClr val="E41D37"/>
          </a:solidFill>
        </p:spPr>
        <p:txBody>
          <a:bodyPr anchor="ctr"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hu-HU" dirty="0" err="1" smtClean="0"/>
              <a:t>Cí</a:t>
            </a:r>
            <a:endParaRPr lang="hu-HU" dirty="0"/>
          </a:p>
        </p:txBody>
      </p:sp>
      <p:sp>
        <p:nvSpPr>
          <p:cNvPr id="20" name="Tartalom helye 2"/>
          <p:cNvSpPr>
            <a:spLocks noGrp="1"/>
          </p:cNvSpPr>
          <p:nvPr>
            <p:ph sz="half" idx="1"/>
          </p:nvPr>
        </p:nvSpPr>
        <p:spPr>
          <a:xfrm>
            <a:off x="467544" y="2132856"/>
            <a:ext cx="3970784" cy="16561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1" name="Tartalom helye 3"/>
          <p:cNvSpPr>
            <a:spLocks noGrp="1"/>
          </p:cNvSpPr>
          <p:nvPr>
            <p:ph sz="half" idx="2"/>
          </p:nvPr>
        </p:nvSpPr>
        <p:spPr>
          <a:xfrm>
            <a:off x="4716016" y="2132856"/>
            <a:ext cx="3970784" cy="16561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22" name="Tartalom helye 2"/>
          <p:cNvSpPr>
            <a:spLocks noGrp="1"/>
          </p:cNvSpPr>
          <p:nvPr>
            <p:ph sz="half" idx="22"/>
          </p:nvPr>
        </p:nvSpPr>
        <p:spPr>
          <a:xfrm>
            <a:off x="467544" y="4437112"/>
            <a:ext cx="3970784" cy="16561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3" name="Tartalom helye 3"/>
          <p:cNvSpPr>
            <a:spLocks noGrp="1"/>
          </p:cNvSpPr>
          <p:nvPr>
            <p:ph sz="half" idx="23"/>
          </p:nvPr>
        </p:nvSpPr>
        <p:spPr>
          <a:xfrm>
            <a:off x="4716016" y="4437112"/>
            <a:ext cx="3970784" cy="1656184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1B70"/>
                </a:solidFill>
              </a:defRPr>
            </a:lvl1pPr>
            <a:lvl2pPr>
              <a:defRPr sz="1800">
                <a:solidFill>
                  <a:srgbClr val="001B70"/>
                </a:solidFill>
              </a:defRPr>
            </a:lvl2pPr>
            <a:lvl3pPr>
              <a:defRPr sz="1600">
                <a:solidFill>
                  <a:srgbClr val="001B70"/>
                </a:solidFill>
              </a:defRPr>
            </a:lvl3pPr>
            <a:lvl4pPr>
              <a:defRPr sz="1400">
                <a:solidFill>
                  <a:srgbClr val="001B70"/>
                </a:solidFill>
              </a:defRPr>
            </a:lvl4pPr>
            <a:lvl5pPr>
              <a:defRPr sz="1400">
                <a:solidFill>
                  <a:srgbClr val="001B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14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60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2" r:id="rId2"/>
    <p:sldLayoutId id="2147483699" r:id="rId3"/>
    <p:sldLayoutId id="2147483650" r:id="rId4"/>
    <p:sldLayoutId id="2147483651" r:id="rId5"/>
    <p:sldLayoutId id="2147483652" r:id="rId6"/>
    <p:sldLayoutId id="2147483653" r:id="rId7"/>
    <p:sldLayoutId id="2147483660" r:id="rId8"/>
    <p:sldLayoutId id="2147483661" r:id="rId9"/>
    <p:sldLayoutId id="2147483662" r:id="rId10"/>
    <p:sldLayoutId id="2147483664" r:id="rId11"/>
    <p:sldLayoutId id="2147483663" r:id="rId12"/>
    <p:sldLayoutId id="2147483655" r:id="rId13"/>
    <p:sldLayoutId id="2147483656" r:id="rId14"/>
    <p:sldLayoutId id="2147483657" r:id="rId15"/>
    <p:sldLayoutId id="2147483665" r:id="rId16"/>
    <p:sldLayoutId id="2147483666" r:id="rId17"/>
    <p:sldLayoutId id="2147483667" r:id="rId18"/>
    <p:sldLayoutId id="2147483668" r:id="rId19"/>
    <p:sldLayoutId id="2147483690" r:id="rId20"/>
    <p:sldLayoutId id="2147483669" r:id="rId21"/>
    <p:sldLayoutId id="2147483691" r:id="rId22"/>
    <p:sldLayoutId id="2147483670" r:id="rId23"/>
    <p:sldLayoutId id="2147483671" r:id="rId24"/>
    <p:sldLayoutId id="2147483672" r:id="rId25"/>
    <p:sldLayoutId id="2147483673" r:id="rId26"/>
    <p:sldLayoutId id="2147483708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  <p:sldLayoutId id="2147483682" r:id="rId36"/>
    <p:sldLayoutId id="2147483683" r:id="rId37"/>
    <p:sldLayoutId id="2147483685" r:id="rId38"/>
    <p:sldLayoutId id="2147483686" r:id="rId39"/>
    <p:sldLayoutId id="2147483684" r:id="rId40"/>
    <p:sldLayoutId id="2147483696" r:id="rId41"/>
    <p:sldLayoutId id="2147483697" r:id="rId42"/>
    <p:sldLayoutId id="2147483695" r:id="rId43"/>
    <p:sldLayoutId id="2147483693" r:id="rId44"/>
    <p:sldLayoutId id="2147483700" r:id="rId45"/>
    <p:sldLayoutId id="2147483701" r:id="rId46"/>
    <p:sldLayoutId id="2147483704" r:id="rId47"/>
    <p:sldLayoutId id="2147483707" r:id="rId48"/>
    <p:sldLayoutId id="2147483687" r:id="rId49"/>
    <p:sldLayoutId id="2147483688" r:id="rId50"/>
    <p:sldLayoutId id="2147483689" r:id="rId5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A5F0-F689-44EE-B34E-05F28770B991}" type="slidenum">
              <a:rPr lang="hu-HU" smtClean="0">
                <a:solidFill>
                  <a:srgbClr val="FFFFFF">
                    <a:lumMod val="50000"/>
                  </a:srgbClr>
                </a:solidFill>
              </a:rPr>
              <a:pPr/>
              <a:t>1</a:t>
            </a:fld>
            <a:endParaRPr lang="hu-HU">
              <a:solidFill>
                <a:srgbClr val="FFFFFF">
                  <a:lumMod val="50000"/>
                </a:srgbClr>
              </a:solidFill>
            </a:endParaRPr>
          </a:p>
        </p:txBody>
      </p:sp>
      <p:pic>
        <p:nvPicPr>
          <p:cNvPr id="3074" name="Picture 2" descr="http://mms.businesswire.com/media/20150528005449/en/469773/5/iStock_000021756335_Lar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6749"/>
            <a:ext cx="10884155" cy="7486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58" y="6411058"/>
            <a:ext cx="1613315" cy="147282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65079"/>
            <a:ext cx="439241" cy="43924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366063"/>
            <a:ext cx="1944214" cy="243027"/>
          </a:xfrm>
          <a:prstGeom prst="rect">
            <a:avLst/>
          </a:prstGeom>
        </p:spPr>
      </p:pic>
      <p:sp>
        <p:nvSpPr>
          <p:cNvPr id="13" name="Téglalap 12"/>
          <p:cNvSpPr/>
          <p:nvPr/>
        </p:nvSpPr>
        <p:spPr>
          <a:xfrm>
            <a:off x="261492" y="557972"/>
            <a:ext cx="4516173" cy="1323439"/>
          </a:xfrm>
          <a:prstGeom prst="rect">
            <a:avLst/>
          </a:prstGeom>
          <a:effectLst>
            <a:outerShdw blurRad="50800" dist="2413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hu-HU" sz="4000" b="1" dirty="0" smtClean="0">
                <a:solidFill>
                  <a:srgbClr val="FFFFFF"/>
                </a:solidFill>
              </a:rPr>
              <a:t>VÁLLALKOZÓI </a:t>
            </a:r>
          </a:p>
          <a:p>
            <a:r>
              <a:rPr lang="hu-HU" sz="4000" b="1" dirty="0" smtClean="0">
                <a:solidFill>
                  <a:srgbClr val="FFFFFF"/>
                </a:solidFill>
              </a:rPr>
              <a:t>SZÁMLACSOMAGOK</a:t>
            </a:r>
            <a:endParaRPr lang="hu-HU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53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73038" y="980728"/>
            <a:ext cx="8742362" cy="492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86" tIns="46643" rIns="93286" bIns="46643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b="1" dirty="0">
                <a:solidFill>
                  <a:srgbClr val="C00000"/>
                </a:solidFill>
                <a:latin typeface="+mj-lt"/>
              </a:rPr>
              <a:t>Kisvállalkozások (mikro):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b="1" dirty="0">
              <a:solidFill>
                <a:srgbClr val="5F5F5F"/>
              </a:solidFill>
              <a:latin typeface="+mj-lt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u-HU" altLang="hu-HU" sz="2000" dirty="0">
                <a:latin typeface="+mj-lt"/>
              </a:rPr>
              <a:t>Jogi formájára való tekintet nélkül minden olyan gazdálkodó és egyéb szervezet (beleértve egyéni vállalkozók, családi gazdálkodók, mezőgazdasági </a:t>
            </a:r>
            <a:r>
              <a:rPr lang="hu-HU" altLang="hu-HU" sz="2000" dirty="0" smtClean="0">
                <a:latin typeface="+mj-lt"/>
              </a:rPr>
              <a:t>őstermelők), </a:t>
            </a:r>
            <a:r>
              <a:rPr lang="hu-HU" altLang="hu-HU" sz="2000" dirty="0">
                <a:latin typeface="+mj-lt"/>
              </a:rPr>
              <a:t>amelynél az utolsó lezárt pénzügyi év nettó árbevétele nem haladja meg a </a:t>
            </a:r>
            <a:endParaRPr lang="hu-HU" altLang="hu-HU" sz="2000" dirty="0" smtClean="0">
              <a:latin typeface="+mj-lt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u-HU" altLang="hu-HU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hu-HU" altLang="hu-H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00 </a:t>
            </a:r>
            <a:r>
              <a:rPr lang="hu-HU" altLang="hu-HU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millió </a:t>
            </a:r>
            <a:r>
              <a:rPr lang="hu-HU" altLang="hu-H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forintot,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u-HU" altLang="hu-HU" sz="2000" dirty="0" smtClean="0">
                <a:latin typeface="+mj-lt"/>
              </a:rPr>
              <a:t>illetve árbevételi adatoktól függetlenül valamennyi társasházat.</a:t>
            </a:r>
            <a:r>
              <a:rPr lang="hu-HU" altLang="hu-HU" sz="2000" dirty="0">
                <a:solidFill>
                  <a:srgbClr val="C00000"/>
                </a:solidFill>
                <a:latin typeface="+mj-lt"/>
              </a:rPr>
              <a:t/>
            </a:r>
            <a:br>
              <a:rPr lang="hu-HU" altLang="hu-HU" sz="2000" dirty="0">
                <a:solidFill>
                  <a:srgbClr val="C00000"/>
                </a:solidFill>
                <a:latin typeface="+mj-lt"/>
              </a:rPr>
            </a:br>
            <a:endParaRPr lang="hu-HU" altLang="hu-HU" sz="2000" dirty="0">
              <a:solidFill>
                <a:srgbClr val="C00000"/>
              </a:solidFill>
              <a:latin typeface="+mj-lt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solidFill>
                  <a:srgbClr val="262626"/>
                </a:solidFill>
                <a:latin typeface="+mj-lt"/>
              </a:rPr>
              <a:t>E szegmens a Budapest Bank Lakossági Üzletághoz tartozik</a:t>
            </a:r>
            <a:r>
              <a:rPr lang="hu-HU" altLang="hu-HU" sz="2000" b="1" dirty="0" smtClean="0">
                <a:solidFill>
                  <a:srgbClr val="262626"/>
                </a:solidFill>
                <a:latin typeface="+mj-lt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hu-HU" altLang="hu-HU" sz="2000" b="1" dirty="0">
              <a:solidFill>
                <a:srgbClr val="262626"/>
              </a:solidFill>
              <a:latin typeface="+mj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400" b="1" dirty="0">
              <a:solidFill>
                <a:srgbClr val="5F5F5F"/>
              </a:solidFill>
              <a:latin typeface="+mj-lt"/>
            </a:endParaRPr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0" y="-27384"/>
            <a:ext cx="9144000" cy="63408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GE Inspira CE" charset="-18"/>
              </a:rPr>
              <a:t>BANKON BELÜLI SZEGMENTÁCIÓS HATÁR</a:t>
            </a:r>
            <a:endParaRPr lang="hu-HU" sz="3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A5F0-F689-44EE-B34E-05F28770B991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557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A5F0-F689-44EE-B34E-05F28770B991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467544" y="764704"/>
            <a:ext cx="7920880" cy="362406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342864" indent="-342864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hu-HU" sz="1700" b="1" dirty="0" smtClean="0">
                <a:latin typeface="Calibri" panose="020F0502020204030204" pitchFamily="34" charset="0"/>
              </a:rPr>
              <a:t>CÉLCSOPORT:</a:t>
            </a:r>
            <a:r>
              <a:rPr lang="hu-HU" sz="1700" dirty="0" smtClean="0">
                <a:solidFill>
                  <a:srgbClr val="5F5F5F"/>
                </a:solidFill>
                <a:latin typeface="Calibri" panose="020F0502020204030204" pitchFamily="34" charset="0"/>
              </a:rPr>
              <a:t>  </a:t>
            </a:r>
            <a:r>
              <a:rPr lang="hu-HU" sz="1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300 millió Ft árbevétel alatti új </a:t>
            </a:r>
            <a:r>
              <a:rPr lang="hu-HU" sz="1700" dirty="0" smtClean="0">
                <a:latin typeface="Calibri" panose="020F0502020204030204" pitchFamily="34" charset="0"/>
              </a:rPr>
              <a:t>gazdasági </a:t>
            </a:r>
            <a:r>
              <a:rPr lang="hu-HU" sz="1700" dirty="0">
                <a:latin typeface="Calibri" panose="020F0502020204030204" pitchFamily="34" charset="0"/>
              </a:rPr>
              <a:t>társaságok, egyéni vállalkozók, őstermelők („gazdálkodók</a:t>
            </a:r>
            <a:r>
              <a:rPr lang="hu-HU" sz="1700" dirty="0" smtClean="0">
                <a:latin typeface="Calibri" panose="020F0502020204030204" pitchFamily="34" charset="0"/>
              </a:rPr>
              <a:t>”) részére</a:t>
            </a:r>
            <a:endParaRPr lang="hu-HU" sz="1700" dirty="0">
              <a:latin typeface="Calibri" panose="020F0502020204030204" pitchFamily="34" charset="0"/>
            </a:endParaRPr>
          </a:p>
          <a:p>
            <a:pPr marL="342864" indent="-342864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hu-HU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Első évben 0 Ft számlavezetési díj</a:t>
            </a:r>
            <a:r>
              <a:rPr lang="hu-HU" sz="1600" dirty="0">
                <a:solidFill>
                  <a:srgbClr val="C00000"/>
                </a:solidFill>
                <a:latin typeface="Calibri" panose="020F0502020204030204" pitchFamily="34" charset="0"/>
              </a:rPr>
              <a:t>, </a:t>
            </a:r>
            <a:r>
              <a:rPr lang="hu-HU" sz="1700" dirty="0">
                <a:latin typeface="Calibri" panose="020F0502020204030204" pitchFamily="34" charset="0"/>
              </a:rPr>
              <a:t>az azt követő 1 évben pedig </a:t>
            </a:r>
            <a:r>
              <a:rPr lang="hu-HU" sz="1700" dirty="0" smtClean="0">
                <a:latin typeface="Calibri" panose="020F0502020204030204" pitchFamily="34" charset="0"/>
              </a:rPr>
              <a:t>699 Ft/hó,</a:t>
            </a:r>
          </a:p>
          <a:p>
            <a:pPr marL="342864" indent="-342864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hu-HU" sz="1700" dirty="0" smtClean="0">
                <a:latin typeface="Calibri" panose="020F0502020204030204" pitchFamily="34" charset="0"/>
              </a:rPr>
              <a:t>Lejárat: 24 hónap</a:t>
            </a:r>
            <a:endParaRPr lang="hu-HU" sz="1700" dirty="0">
              <a:latin typeface="Calibri" panose="020F0502020204030204" pitchFamily="34" charset="0"/>
            </a:endParaRPr>
          </a:p>
          <a:p>
            <a:pPr marL="342864" indent="-342864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hu-HU" sz="1700" dirty="0" smtClean="0">
                <a:latin typeface="Calibri" panose="020F0502020204030204" pitchFamily="34" charset="0"/>
              </a:rPr>
              <a:t>Kedvező </a:t>
            </a:r>
            <a:r>
              <a:rPr lang="hu-HU" sz="1700" dirty="0">
                <a:latin typeface="Calibri" panose="020F0502020204030204" pitchFamily="34" charset="0"/>
              </a:rPr>
              <a:t>díjszabású bankon belüli és bankon kívüli elektronikus eseti forint átutalás,</a:t>
            </a:r>
          </a:p>
          <a:p>
            <a:pPr marL="342864" indent="-342864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hu-HU" sz="1700" dirty="0">
                <a:latin typeface="Calibri" panose="020F0502020204030204" pitchFamily="34" charset="0"/>
              </a:rPr>
              <a:t>Kedvező pénztári készpénz-befizetési díj,</a:t>
            </a:r>
          </a:p>
          <a:p>
            <a:pPr marL="284163" indent="-284163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hu-HU" sz="1700" b="1" dirty="0" smtClean="0">
                <a:latin typeface="Calibri" panose="020F0502020204030204" pitchFamily="34" charset="0"/>
              </a:rPr>
              <a:t> Éves kártyadíj mentes</a:t>
            </a:r>
            <a:r>
              <a:rPr lang="hu-HU" sz="1700" dirty="0">
                <a:latin typeface="Calibri" panose="020F0502020204030204" pitchFamily="34" charset="0"/>
              </a:rPr>
              <a:t> </a:t>
            </a:r>
            <a:r>
              <a:rPr lang="hu-HU" sz="1700" dirty="0" smtClean="0">
                <a:latin typeface="Calibri" panose="020F0502020204030204" pitchFamily="34" charset="0"/>
              </a:rPr>
              <a:t>Budapest </a:t>
            </a:r>
            <a:r>
              <a:rPr lang="hu-HU" sz="1700" dirty="0">
                <a:latin typeface="Calibri" panose="020F0502020204030204" pitchFamily="34" charset="0"/>
              </a:rPr>
              <a:t>Kisvállalkozói Business </a:t>
            </a:r>
            <a:r>
              <a:rPr lang="hu-HU" sz="1700" dirty="0" err="1">
                <a:latin typeface="Calibri" panose="020F0502020204030204" pitchFamily="34" charset="0"/>
              </a:rPr>
              <a:t>MasterCard</a:t>
            </a:r>
            <a:r>
              <a:rPr lang="hu-HU" sz="1700" dirty="0">
                <a:latin typeface="Calibri" panose="020F0502020204030204" pitchFamily="34" charset="0"/>
              </a:rPr>
              <a:t> Kártya    </a:t>
            </a:r>
            <a:endParaRPr lang="hu-HU" sz="1700" dirty="0" smtClean="0">
              <a:latin typeface="Calibri" panose="020F0502020204030204" pitchFamily="34" charset="0"/>
            </a:endParaRPr>
          </a:p>
          <a:p>
            <a:pPr marL="284163" indent="-284163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hu-HU" sz="1700" dirty="0" smtClean="0">
                <a:latin typeface="Calibri" panose="020F0502020204030204" pitchFamily="34" charset="0"/>
              </a:rPr>
              <a:t> Budapest Internetbank havi 0 Ft*</a:t>
            </a:r>
          </a:p>
          <a:p>
            <a:pPr marL="284163" indent="-284163">
              <a:lnSpc>
                <a:spcPct val="150000"/>
              </a:lnSpc>
              <a:buFontTx/>
              <a:buBlip>
                <a:blip r:embed="rId2"/>
              </a:buBlip>
              <a:defRPr/>
            </a:pPr>
            <a:endParaRPr lang="hu-HU" sz="1700" dirty="0">
              <a:latin typeface="Calibri" panose="020F0502020204030204" pitchFamily="34" charset="0"/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-12526" y="-27384"/>
            <a:ext cx="9144000" cy="63408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GE Inspira CE" charset="-18"/>
              </a:rPr>
              <a:t>LENDÜLET SZÁMLACSOMAG</a:t>
            </a:r>
            <a:endParaRPr lang="hu-HU" sz="3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5085184"/>
            <a:ext cx="2370889" cy="150915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Szövegdoboz 2"/>
          <p:cNvSpPr txBox="1"/>
          <p:nvPr/>
        </p:nvSpPr>
        <p:spPr>
          <a:xfrm>
            <a:off x="371583" y="4546779"/>
            <a:ext cx="57352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 smtClean="0"/>
              <a:t>*A </a:t>
            </a:r>
            <a:r>
              <a:rPr lang="hu-HU" sz="1000" b="1" i="1" dirty="0"/>
              <a:t>Lendület számlacsomagban </a:t>
            </a:r>
            <a:r>
              <a:rPr lang="hu-HU" sz="1000" i="1" dirty="0"/>
              <a:t>foglalt promóciós jelleggel 2 évig díjmentes Budapest Internetbank kedvezmény nyújtásának feltétele, hogy a számlacsomag nyitásának vagy igénybevételének első napján a Számlatulajdonos regisztrálja a kisvállalkozói számláját a Budapest Bank Mobil Applikációba, és regisztrációt követően legalább egy alkalommal belépjen abba, valamint, hogy a Budapest Eszközfinanszírozó </a:t>
            </a:r>
            <a:r>
              <a:rPr lang="hu-HU" sz="1000" i="1" dirty="0" err="1"/>
              <a:t>Zrt</a:t>
            </a:r>
            <a:r>
              <a:rPr lang="hu-HU" sz="1000" i="1" dirty="0"/>
              <a:t> (székhely: 1138 Budapest, Váci út 193. cégjegyzékszám: 01 10 041505, adószám: 10446173-4-41) által üzemeltetett online számlázó és online fizetési művelet indítását lehetővé tevő Budapest Pénzügyi Asszisztenst a Budapest Bank Internetbankjával </a:t>
            </a:r>
            <a:r>
              <a:rPr lang="hu-HU" sz="1000" i="1" dirty="0" smtClean="0"/>
              <a:t>össze kösse</a:t>
            </a:r>
            <a:r>
              <a:rPr lang="hu-HU" sz="1000" i="1" dirty="0"/>
              <a:t>. </a:t>
            </a:r>
            <a:r>
              <a:rPr lang="hu-HU" sz="1000" i="1" dirty="0" smtClean="0"/>
              <a:t>Amennyiben </a:t>
            </a:r>
            <a:r>
              <a:rPr lang="hu-HU" sz="1000" i="1" dirty="0"/>
              <a:t>az ügyfél a fenti feltételeket nem teljesíti, úgy a Bank jogosult a Budapest Internetbank szolgáltatás díjterhelését megkezdeni és visszamenőlegesen beszedni a díjakat a jogosulatlanul igénybe vett kedvezményes időszakra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268966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A5F0-F689-44EE-B34E-05F28770B991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179512" y="908721"/>
            <a:ext cx="8496944" cy="513986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1600" b="1" dirty="0" smtClean="0">
                <a:latin typeface="Calibri" pitchFamily="34" charset="0"/>
              </a:rPr>
              <a:t>KINEK AJÁNLJUK?</a:t>
            </a:r>
            <a:endParaRPr lang="hu-HU" sz="1600" b="1" dirty="0">
              <a:latin typeface="Calibri" pitchFamily="34" charset="0"/>
            </a:endParaRP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  <a:defRPr/>
            </a:pPr>
            <a:r>
              <a:rPr lang="hu-HU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Új ügyfelek számára ,amelyeknél az utolsó lezárt pénzügyi év nettó árbevétele nem haladja meg a 200 millió forintot.</a:t>
            </a: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  <a:defRPr/>
            </a:pPr>
            <a:r>
              <a:rPr lang="hu-HU" sz="1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Olyan vállalkozásoknak, akik sok elektronikus átutalást végeznek.</a:t>
            </a:r>
            <a:endParaRPr lang="hu-HU" sz="16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buClr>
                <a:srgbClr val="002060"/>
              </a:buClr>
              <a:defRPr/>
            </a:pPr>
            <a:endParaRPr lang="hu-HU" sz="16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buClr>
                <a:srgbClr val="002060"/>
              </a:buClr>
              <a:defRPr/>
            </a:pPr>
            <a:r>
              <a:rPr lang="hu-HU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Minél többet utal az ügyfél, annál jobban jár!</a:t>
            </a: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  <a:defRPr/>
            </a:pPr>
            <a:endParaRPr lang="hu-HU" sz="1600" b="1" dirty="0" smtClean="0">
              <a:solidFill>
                <a:schemeClr val="accent3"/>
              </a:solidFill>
              <a:latin typeface="Calibri" pitchFamily="34" charset="0"/>
            </a:endParaRP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  <a:defRPr/>
            </a:pPr>
            <a:r>
              <a:rPr lang="hu-HU" sz="1600" b="1" dirty="0" smtClean="0">
                <a:latin typeface="Calibri" pitchFamily="34" charset="0"/>
              </a:rPr>
              <a:t>Korlátlan számú kedvező</a:t>
            </a:r>
            <a:r>
              <a:rPr lang="hu-HU" sz="1600" dirty="0" smtClean="0">
                <a:latin typeface="Calibri" pitchFamily="34" charset="0"/>
              </a:rPr>
              <a:t> </a:t>
            </a:r>
            <a:r>
              <a:rPr lang="hu-HU" sz="1600" dirty="0" smtClean="0">
                <a:latin typeface="Calibri" panose="020F0502020204030204" pitchFamily="34" charset="0"/>
                <a:cs typeface="Arial" pitchFamily="34" charset="0"/>
              </a:rPr>
              <a:t>bankon belüli és bankon kívüli elektronikus eseti forint átutalás, valamint csoportos beszedési megbízás – csak a tranzakciós illetéknek megfelelő banki díjért, </a:t>
            </a:r>
            <a:r>
              <a:rPr lang="hu-HU" sz="1600" b="1" dirty="0" smtClean="0">
                <a:latin typeface="Calibri" panose="020F0502020204030204" pitchFamily="34" charset="0"/>
                <a:cs typeface="Arial" pitchFamily="34" charset="0"/>
              </a:rPr>
              <a:t>fix 9.900 Ft</a:t>
            </a:r>
            <a:r>
              <a:rPr lang="hu-HU" sz="1600" dirty="0" smtClean="0">
                <a:latin typeface="Calibri" panose="020F0502020204030204" pitchFamily="34" charset="0"/>
                <a:cs typeface="Arial" pitchFamily="34" charset="0"/>
              </a:rPr>
              <a:t>-os havidíj mellett.</a:t>
            </a: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FontTx/>
              <a:buBlip>
                <a:blip r:embed="rId2"/>
              </a:buBlip>
              <a:defRPr/>
            </a:pPr>
            <a:r>
              <a:rPr lang="hu-HU" sz="1600" dirty="0" smtClean="0">
                <a:latin typeface="Calibri" pitchFamily="34" charset="0"/>
              </a:rPr>
              <a:t>24 </a:t>
            </a:r>
            <a:r>
              <a:rPr lang="hu-HU" sz="1600" dirty="0">
                <a:latin typeface="Calibri" pitchFamily="34" charset="0"/>
              </a:rPr>
              <a:t>hónapig érvényes, </a:t>
            </a:r>
            <a:endParaRPr lang="hu-HU" sz="1600" dirty="0" smtClean="0">
              <a:latin typeface="Calibri" pitchFamily="34" charset="0"/>
            </a:endParaRP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FontTx/>
              <a:buBlip>
                <a:blip r:embed="rId2"/>
              </a:buBlip>
              <a:defRPr/>
            </a:pPr>
            <a:r>
              <a:rPr lang="hu-HU" sz="1600" b="1" dirty="0" smtClean="0">
                <a:latin typeface="Calibri" panose="020F0502020204030204" pitchFamily="34" charset="0"/>
                <a:cs typeface="Arial" pitchFamily="34" charset="0"/>
              </a:rPr>
              <a:t>Éves </a:t>
            </a:r>
            <a:r>
              <a:rPr lang="hu-HU" sz="1600" b="1" dirty="0">
                <a:latin typeface="Calibri" panose="020F0502020204030204" pitchFamily="34" charset="0"/>
                <a:cs typeface="Arial" pitchFamily="34" charset="0"/>
              </a:rPr>
              <a:t>kártyadíj mentes</a:t>
            </a:r>
            <a:r>
              <a:rPr lang="hu-HU" sz="1600" dirty="0">
                <a:latin typeface="Calibri" panose="020F0502020204030204" pitchFamily="34" charset="0"/>
                <a:cs typeface="Arial" pitchFamily="34" charset="0"/>
              </a:rPr>
              <a:t> Budapest Kisvállalkozói Business </a:t>
            </a:r>
            <a:r>
              <a:rPr lang="hu-HU" sz="1600" dirty="0" err="1">
                <a:latin typeface="Calibri" panose="020F0502020204030204" pitchFamily="34" charset="0"/>
                <a:cs typeface="Arial" pitchFamily="34" charset="0"/>
              </a:rPr>
              <a:t>MasterCard</a:t>
            </a:r>
            <a:r>
              <a:rPr lang="hu-HU" sz="1600" dirty="0">
                <a:latin typeface="Calibri" panose="020F0502020204030204" pitchFamily="34" charset="0"/>
                <a:cs typeface="Arial" pitchFamily="34" charset="0"/>
              </a:rPr>
              <a:t> kártya</a:t>
            </a: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FontTx/>
              <a:buBlip>
                <a:blip r:embed="rId2"/>
              </a:buBlip>
              <a:defRPr/>
            </a:pPr>
            <a:r>
              <a:rPr lang="hu-HU" altLang="hu-HU" sz="1600" b="1" dirty="0" smtClean="0">
                <a:latin typeface="Calibri" pitchFamily="34" charset="0"/>
              </a:rPr>
              <a:t>Havidíj </a:t>
            </a:r>
            <a:r>
              <a:rPr lang="hu-HU" altLang="hu-HU" sz="1600" b="1" dirty="0">
                <a:latin typeface="Calibri" pitchFamily="34" charset="0"/>
              </a:rPr>
              <a:t>mentes</a:t>
            </a:r>
            <a:r>
              <a:rPr lang="hu-HU" altLang="hu-HU" sz="1600" dirty="0">
                <a:latin typeface="Calibri" pitchFamily="34" charset="0"/>
              </a:rPr>
              <a:t> </a:t>
            </a:r>
            <a:r>
              <a:rPr lang="hu-HU" altLang="hu-HU" sz="1600" dirty="0" smtClean="0">
                <a:latin typeface="Calibri" pitchFamily="34" charset="0"/>
              </a:rPr>
              <a:t>internetbank</a:t>
            </a: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FontTx/>
              <a:buBlip>
                <a:blip r:embed="rId2"/>
              </a:buBlip>
              <a:defRPr/>
            </a:pPr>
            <a:r>
              <a:rPr lang="hu-HU" sz="1600" dirty="0" smtClean="0">
                <a:latin typeface="Calibri" pitchFamily="34" charset="0"/>
              </a:rPr>
              <a:t>A csomagban </a:t>
            </a:r>
            <a:r>
              <a:rPr lang="hu-HU" sz="1600" dirty="0">
                <a:latin typeface="Calibri" pitchFamily="34" charset="0"/>
              </a:rPr>
              <a:t>nem szereplő díjak standard szintűek.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0" y="-27384"/>
            <a:ext cx="9144000" cy="63408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GE Inspira CE" charset="-18"/>
              </a:rPr>
              <a:t>HATÁRTALAN SZÁMLACSOMAG</a:t>
            </a:r>
            <a:endParaRPr lang="hu-HU" sz="3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9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A5F0-F689-44EE-B34E-05F28770B991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179512" y="908721"/>
            <a:ext cx="8496944" cy="525528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1600" b="1" dirty="0" smtClean="0">
                <a:latin typeface="Calibri" pitchFamily="34" charset="0"/>
              </a:rPr>
              <a:t>KINEK AJÁNLJUK?</a:t>
            </a:r>
            <a:endParaRPr lang="hu-HU" sz="1600" b="1" dirty="0">
              <a:latin typeface="Calibri" pitchFamily="34" charset="0"/>
            </a:endParaRP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  <a:defRPr/>
            </a:pPr>
            <a:r>
              <a:rPr lang="hu-HU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Új ügyfelek számára ,amelyeknél az utolsó lezárt pénzügyi év nettó árbevétele nem haladja meg a 300 millió forintot.</a:t>
            </a: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  <a:defRPr/>
            </a:pPr>
            <a:r>
              <a:rPr lang="hu-HU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Olyan vállalkozásoknak, akik sok elektronikus átutalást végeznek.</a:t>
            </a:r>
          </a:p>
          <a:p>
            <a:pPr algn="ctr">
              <a:lnSpc>
                <a:spcPct val="150000"/>
              </a:lnSpc>
              <a:buClr>
                <a:srgbClr val="002060"/>
              </a:buClr>
              <a:defRPr/>
            </a:pPr>
            <a:endParaRPr lang="hu-HU" sz="16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buClr>
                <a:srgbClr val="002060"/>
              </a:buClr>
              <a:defRPr/>
            </a:pPr>
            <a:r>
              <a:rPr lang="hu-HU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Minél többet utal az ügyfél, annál jobban jár!</a:t>
            </a: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  <a:defRPr/>
            </a:pPr>
            <a:endParaRPr lang="hu-HU" sz="1600" b="1" dirty="0" smtClean="0">
              <a:solidFill>
                <a:schemeClr val="accent3"/>
              </a:solidFill>
              <a:latin typeface="Calibri" pitchFamily="34" charset="0"/>
            </a:endParaRP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  <a:defRPr/>
            </a:pPr>
            <a:r>
              <a:rPr lang="hu-HU" sz="1600" b="1" dirty="0" smtClean="0">
                <a:latin typeface="Calibri" pitchFamily="34" charset="0"/>
              </a:rPr>
              <a:t>Korlátlan számú kedvező</a:t>
            </a:r>
            <a:r>
              <a:rPr lang="hu-HU" sz="1600" dirty="0" smtClean="0">
                <a:latin typeface="Calibri" pitchFamily="34" charset="0"/>
              </a:rPr>
              <a:t> </a:t>
            </a:r>
            <a:r>
              <a:rPr lang="hu-HU" sz="1600" dirty="0" smtClean="0">
                <a:latin typeface="Calibri" panose="020F0502020204030204" pitchFamily="34" charset="0"/>
                <a:cs typeface="Arial" pitchFamily="34" charset="0"/>
              </a:rPr>
              <a:t>bankon belüli és bankon kívüli elektronikus eseti forint átutalás, valamint csoportos beszedési megbízás – csak a tranzakciós illetéknek megfelelő banki díjért, </a:t>
            </a:r>
            <a:r>
              <a:rPr lang="hu-HU" sz="1600" b="1" dirty="0" smtClean="0">
                <a:latin typeface="Calibri" panose="020F0502020204030204" pitchFamily="34" charset="0"/>
                <a:cs typeface="Arial" pitchFamily="34" charset="0"/>
              </a:rPr>
              <a:t>fix 14.900 Ft</a:t>
            </a:r>
            <a:r>
              <a:rPr lang="hu-HU" sz="1600" dirty="0" smtClean="0">
                <a:latin typeface="Calibri" panose="020F0502020204030204" pitchFamily="34" charset="0"/>
                <a:cs typeface="Arial" pitchFamily="34" charset="0"/>
              </a:rPr>
              <a:t>-os havidíj mellett.</a:t>
            </a: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FontTx/>
              <a:buBlip>
                <a:blip r:embed="rId2"/>
              </a:buBlip>
              <a:defRPr/>
            </a:pPr>
            <a:r>
              <a:rPr lang="hu-HU" sz="1600" dirty="0" smtClean="0">
                <a:latin typeface="Calibri" pitchFamily="34" charset="0"/>
              </a:rPr>
              <a:t>24 </a:t>
            </a:r>
            <a:r>
              <a:rPr lang="hu-HU" sz="1600" dirty="0">
                <a:latin typeface="Calibri" pitchFamily="34" charset="0"/>
              </a:rPr>
              <a:t>hónapig érvényes, </a:t>
            </a:r>
            <a:endParaRPr lang="hu-HU" sz="1600" dirty="0" smtClean="0">
              <a:latin typeface="Calibri" pitchFamily="34" charset="0"/>
            </a:endParaRP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FontTx/>
              <a:buBlip>
                <a:blip r:embed="rId2"/>
              </a:buBlip>
              <a:defRPr/>
            </a:pPr>
            <a:r>
              <a:rPr lang="hu-HU" sz="1600" b="1" dirty="0" smtClean="0">
                <a:latin typeface="Calibri" panose="020F0502020204030204" pitchFamily="34" charset="0"/>
                <a:cs typeface="Arial" pitchFamily="34" charset="0"/>
              </a:rPr>
              <a:t>Éves </a:t>
            </a:r>
            <a:r>
              <a:rPr lang="hu-HU" sz="1600" b="1" dirty="0">
                <a:latin typeface="Calibri" panose="020F0502020204030204" pitchFamily="34" charset="0"/>
                <a:cs typeface="Arial" pitchFamily="34" charset="0"/>
              </a:rPr>
              <a:t>kártyadíj mentes</a:t>
            </a:r>
            <a:r>
              <a:rPr lang="hu-HU" sz="1600" dirty="0">
                <a:latin typeface="Calibri" panose="020F0502020204030204" pitchFamily="34" charset="0"/>
                <a:cs typeface="Arial" pitchFamily="34" charset="0"/>
              </a:rPr>
              <a:t> Budapest Kisvállalkozói Business </a:t>
            </a:r>
            <a:r>
              <a:rPr lang="hu-HU" sz="1600" dirty="0" err="1">
                <a:latin typeface="Calibri" panose="020F0502020204030204" pitchFamily="34" charset="0"/>
                <a:cs typeface="Arial" pitchFamily="34" charset="0"/>
              </a:rPr>
              <a:t>MasterCard</a:t>
            </a:r>
            <a:r>
              <a:rPr lang="hu-HU" sz="1600" dirty="0">
                <a:latin typeface="Calibri" panose="020F0502020204030204" pitchFamily="34" charset="0"/>
                <a:cs typeface="Arial" pitchFamily="34" charset="0"/>
              </a:rPr>
              <a:t> kártya</a:t>
            </a: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FontTx/>
              <a:buBlip>
                <a:blip r:embed="rId2"/>
              </a:buBlip>
              <a:defRPr/>
            </a:pPr>
            <a:r>
              <a:rPr lang="hu-HU" altLang="hu-HU" sz="1600" b="1" dirty="0" smtClean="0">
                <a:latin typeface="Calibri" pitchFamily="34" charset="0"/>
              </a:rPr>
              <a:t>Havidíj </a:t>
            </a:r>
            <a:r>
              <a:rPr lang="hu-HU" altLang="hu-HU" sz="1600" b="1" dirty="0">
                <a:latin typeface="Calibri" pitchFamily="34" charset="0"/>
              </a:rPr>
              <a:t>mentes</a:t>
            </a:r>
            <a:r>
              <a:rPr lang="hu-HU" altLang="hu-HU" sz="1600" dirty="0">
                <a:latin typeface="Calibri" pitchFamily="34" charset="0"/>
              </a:rPr>
              <a:t> </a:t>
            </a:r>
            <a:r>
              <a:rPr lang="hu-HU" altLang="hu-HU" sz="1600" dirty="0" smtClean="0">
                <a:latin typeface="Calibri" pitchFamily="34" charset="0"/>
              </a:rPr>
              <a:t>internetbank</a:t>
            </a: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FontTx/>
              <a:buBlip>
                <a:blip r:embed="rId2"/>
              </a:buBlip>
              <a:defRPr/>
            </a:pPr>
            <a:r>
              <a:rPr lang="hu-HU" sz="1600" dirty="0">
                <a:latin typeface="Calibri" pitchFamily="34" charset="0"/>
              </a:rPr>
              <a:t>A</a:t>
            </a:r>
            <a:r>
              <a:rPr lang="hu-HU" sz="1600" dirty="0" smtClean="0">
                <a:latin typeface="Calibri" pitchFamily="34" charset="0"/>
              </a:rPr>
              <a:t> </a:t>
            </a:r>
            <a:r>
              <a:rPr lang="hu-HU" sz="1600" dirty="0">
                <a:latin typeface="Calibri" pitchFamily="34" charset="0"/>
              </a:rPr>
              <a:t>csomagban nem szereplő díjak standard szintűek.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0" y="-27384"/>
            <a:ext cx="9144000" cy="63408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4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GE Inspira CE" charset="-18"/>
              </a:rPr>
              <a:t>HATÁRTALAN XL </a:t>
            </a:r>
            <a:r>
              <a:rPr lang="hu-HU" sz="3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GE Inspira CE" charset="-18"/>
              </a:rPr>
              <a:t>SZÁMLACSOMAG</a:t>
            </a:r>
            <a:endParaRPr lang="hu-HU" sz="3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618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0" y="620689"/>
            <a:ext cx="9144000" cy="440120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1600" b="1" dirty="0" smtClean="0">
                <a:latin typeface="Calibri" pitchFamily="34" charset="0"/>
              </a:rPr>
              <a:t>KINEK AJÁNLJUK?</a:t>
            </a: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3"/>
              </a:buBlip>
              <a:defRPr/>
            </a:pPr>
            <a:r>
              <a:rPr lang="hu-HU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Meglévő kisvállalkozó ügyfelek számára, akik preferálják az elektronikus átutalásokat.</a:t>
            </a:r>
          </a:p>
          <a:p>
            <a:pPr>
              <a:lnSpc>
                <a:spcPct val="150000"/>
              </a:lnSpc>
              <a:buClr>
                <a:srgbClr val="002060"/>
              </a:buClr>
              <a:defRPr/>
            </a:pPr>
            <a:r>
              <a:rPr lang="hu-HU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Előnyök:</a:t>
            </a:r>
          </a:p>
          <a:p>
            <a:pPr>
              <a:lnSpc>
                <a:spcPct val="150000"/>
              </a:lnSpc>
              <a:buClr>
                <a:srgbClr val="002060"/>
              </a:buClr>
              <a:defRPr/>
            </a:pPr>
            <a:r>
              <a:rPr lang="hu-HU" sz="1400" dirty="0" smtClean="0"/>
              <a:t>A csomagok 24 hónapig érvényesek. Havidíj-mentes internetbankot biztosítunk.</a:t>
            </a:r>
          </a:p>
          <a:p>
            <a:pPr>
              <a:lnSpc>
                <a:spcPct val="150000"/>
              </a:lnSpc>
              <a:buClr>
                <a:srgbClr val="002060"/>
              </a:buClr>
              <a:defRPr/>
            </a:pPr>
            <a:r>
              <a:rPr lang="hu-HU" sz="1400" dirty="0" smtClean="0"/>
              <a:t>A </a:t>
            </a:r>
            <a:r>
              <a:rPr lang="hu-HU" sz="1400" dirty="0"/>
              <a:t>csomagok méretük függvényében meghatározott számú kedvezményes elektronikus </a:t>
            </a:r>
            <a:r>
              <a:rPr lang="hu-HU" sz="1400" dirty="0" smtClean="0"/>
              <a:t>eseti forint utalást és Budapest </a:t>
            </a:r>
            <a:r>
              <a:rPr lang="hu-HU" sz="1400" dirty="0"/>
              <a:t>Bank ATM készpénzfelvételt foglalnak </a:t>
            </a:r>
            <a:r>
              <a:rPr lang="hu-HU" sz="1400" dirty="0" smtClean="0"/>
              <a:t>magukban.</a:t>
            </a:r>
          </a:p>
          <a:p>
            <a:pPr>
              <a:lnSpc>
                <a:spcPct val="150000"/>
              </a:lnSpc>
              <a:buClr>
                <a:srgbClr val="002060"/>
              </a:buClr>
              <a:defRPr/>
            </a:pPr>
            <a:endParaRPr lang="hu-HU" sz="1400" dirty="0" smtClean="0"/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3"/>
              </a:buBlip>
              <a:defRPr/>
            </a:pPr>
            <a:r>
              <a:rPr lang="hu-HU" sz="1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Amennyiben </a:t>
            </a:r>
            <a:r>
              <a:rPr lang="hu-HU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használja a Budapest Bank applikációt, valamint a BUPA pénzügyi asszisztensét összeköti Budapest Internetbankjával</a:t>
            </a:r>
            <a:r>
              <a:rPr lang="hu-HU" sz="1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* az alábbi kedvezmények járnak a csomaghoz:</a:t>
            </a:r>
            <a:endParaRPr lang="hu-HU" sz="16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3"/>
              </a:buBlip>
              <a:defRPr/>
            </a:pPr>
            <a:r>
              <a:rPr lang="hu-HU" sz="1400" dirty="0" smtClean="0">
                <a:latin typeface="Calibri" pitchFamily="34" charset="0"/>
              </a:rPr>
              <a:t>A csomagban foglalt lehetőségeken felül további +1 db kedvezményes Budapest Bank ATM-es készpénzfelvétel, melynek díja a tranzakciós illeték mértékével egyezik meg **</a:t>
            </a:r>
            <a:endParaRPr lang="hu-HU" sz="1400" dirty="0">
              <a:latin typeface="Calibri" pitchFamily="34" charset="0"/>
            </a:endParaRP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3"/>
              </a:buBlip>
              <a:defRPr/>
            </a:pPr>
            <a:r>
              <a:rPr lang="hu-HU" sz="1400" dirty="0" smtClean="0">
                <a:latin typeface="Calibri" pitchFamily="34" charset="0"/>
              </a:rPr>
              <a:t>Havonta az </a:t>
            </a:r>
            <a:r>
              <a:rPr lang="hu-HU" sz="1400" dirty="0">
                <a:latin typeface="Calibri" pitchFamily="34" charset="0"/>
              </a:rPr>
              <a:t>első </a:t>
            </a:r>
            <a:r>
              <a:rPr lang="hu-HU" sz="1400" dirty="0" smtClean="0">
                <a:latin typeface="Calibri" pitchFamily="34" charset="0"/>
              </a:rPr>
              <a:t>készpénzbefizetés díjmentes </a:t>
            </a:r>
            <a:r>
              <a:rPr lang="hu-HU" sz="1400" dirty="0">
                <a:latin typeface="Calibri" pitchFamily="34" charset="0"/>
              </a:rPr>
              <a:t>Budapest Bank </a:t>
            </a:r>
            <a:r>
              <a:rPr lang="hu-HU" sz="1400" dirty="0" smtClean="0">
                <a:latin typeface="Calibri" pitchFamily="34" charset="0"/>
              </a:rPr>
              <a:t>ATM-be </a:t>
            </a: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3"/>
              </a:buBlip>
              <a:defRPr/>
            </a:pPr>
            <a:r>
              <a:rPr lang="hu-HU" sz="1400" dirty="0" smtClean="0">
                <a:latin typeface="Calibri" pitchFamily="34" charset="0"/>
              </a:rPr>
              <a:t>Díjmentes </a:t>
            </a:r>
            <a:r>
              <a:rPr lang="hu-HU" sz="1400" dirty="0">
                <a:latin typeface="Calibri" pitchFamily="34" charset="0"/>
              </a:rPr>
              <a:t>Budapest </a:t>
            </a:r>
            <a:r>
              <a:rPr lang="hu-HU" sz="1400" dirty="0" smtClean="0">
                <a:latin typeface="Calibri" pitchFamily="34" charset="0"/>
              </a:rPr>
              <a:t>Kisvállalkozói </a:t>
            </a:r>
            <a:r>
              <a:rPr lang="hu-HU" sz="1400" dirty="0" err="1" smtClean="0">
                <a:latin typeface="Calibri" pitchFamily="34" charset="0"/>
              </a:rPr>
              <a:t>Dombornyomott</a:t>
            </a:r>
            <a:r>
              <a:rPr lang="hu-HU" sz="1400" dirty="0" smtClean="0">
                <a:latin typeface="Calibri" pitchFamily="34" charset="0"/>
              </a:rPr>
              <a:t> </a:t>
            </a:r>
            <a:r>
              <a:rPr lang="hu-HU" sz="1400" dirty="0" err="1">
                <a:latin typeface="Calibri" pitchFamily="34" charset="0"/>
              </a:rPr>
              <a:t>Mastercard</a:t>
            </a:r>
            <a:r>
              <a:rPr lang="hu-HU" sz="1400" dirty="0">
                <a:latin typeface="Calibri" pitchFamily="34" charset="0"/>
              </a:rPr>
              <a:t> k</a:t>
            </a:r>
            <a:r>
              <a:rPr lang="hu-HU" sz="1400" dirty="0" smtClean="0">
                <a:latin typeface="Calibri" pitchFamily="34" charset="0"/>
              </a:rPr>
              <a:t>ártya</a:t>
            </a:r>
            <a:endParaRPr lang="hu-HU" sz="1400" dirty="0">
              <a:latin typeface="Calibri" pitchFamily="34" charset="0"/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0" y="-27384"/>
            <a:ext cx="9144000" cy="63408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GE Inspira CE" charset="-18"/>
              </a:rPr>
              <a:t>PERSPEKTÍVA+ SZÁMLACSOMAGOK</a:t>
            </a:r>
            <a:endParaRPr lang="hu-HU" sz="3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20807" y="4971072"/>
            <a:ext cx="8943681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200" b="1" dirty="0">
                <a:latin typeface="Calibri" pitchFamily="34" charset="0"/>
              </a:rPr>
              <a:t>*</a:t>
            </a:r>
            <a:r>
              <a:rPr lang="hu-HU" sz="1000" dirty="0"/>
              <a:t> A </a:t>
            </a:r>
            <a:r>
              <a:rPr lang="hu-HU" sz="1000" b="1" dirty="0" smtClean="0"/>
              <a:t>Perspektíva S</a:t>
            </a:r>
            <a:r>
              <a:rPr lang="hu-HU" sz="1000" b="1" dirty="0"/>
              <a:t>+, M+, L+ számlacsomagokban</a:t>
            </a:r>
            <a:r>
              <a:rPr lang="hu-HU" sz="1000" dirty="0"/>
              <a:t> foglalt promóciós jelleggel 2 évig érvényes +1 db </a:t>
            </a:r>
            <a:r>
              <a:rPr lang="hu-HU" sz="1000" dirty="0" smtClean="0"/>
              <a:t>Budapest Bank ATM-be történő készpénz </a:t>
            </a:r>
            <a:r>
              <a:rPr lang="hu-HU" sz="1000" dirty="0"/>
              <a:t>befizetés, +1 db </a:t>
            </a:r>
            <a:r>
              <a:rPr lang="hu-HU" sz="1000" dirty="0" smtClean="0"/>
              <a:t>Budapest Bank ATM-</a:t>
            </a:r>
            <a:r>
              <a:rPr lang="hu-HU" sz="1000" dirty="0" err="1" smtClean="0"/>
              <a:t>ből</a:t>
            </a:r>
            <a:r>
              <a:rPr lang="hu-HU" sz="1000" dirty="0" smtClean="0"/>
              <a:t> történő készpénzfelvétel</a:t>
            </a:r>
            <a:r>
              <a:rPr lang="hu-HU" sz="1000" dirty="0"/>
              <a:t>, valamint díjmentes Budapest Kisvállalkozói Business </a:t>
            </a:r>
            <a:r>
              <a:rPr lang="hu-HU" sz="1000" dirty="0" err="1"/>
              <a:t>Mastercard</a:t>
            </a:r>
            <a:r>
              <a:rPr lang="hu-HU" sz="1000" dirty="0"/>
              <a:t> Kártya kedvezmény nyújtásának feltétele, hogy a számlacsomag nyitásának vagy igénybevételének első napján a Számlatulajdonos regisztrálja a kisvállalkozói számláját a Budapest Bank Mobil Applikációba, és regisztrációt követően legalább egy alkalommal belépjen abba, valamint, hogy a Budapest Eszközfinanszírozó </a:t>
            </a:r>
            <a:r>
              <a:rPr lang="hu-HU" sz="1000" dirty="0" err="1"/>
              <a:t>Zrt</a:t>
            </a:r>
            <a:r>
              <a:rPr lang="hu-HU" sz="1000" dirty="0"/>
              <a:t> (székhely: 1138 Budapest, Váci út 193. cégjegyzékszám: 01 10 041505, adószám: 10446173-4-41) által üzemeltetett online számlázó és online fizetési művelet indítását lehetővé tevő Budapest Pénzügyi Asszisztenst a Budapest Bank Internetbankjával </a:t>
            </a:r>
            <a:r>
              <a:rPr lang="hu-HU" sz="1000" dirty="0" err="1"/>
              <a:t>összekösse</a:t>
            </a:r>
            <a:r>
              <a:rPr lang="hu-HU" sz="1000" dirty="0"/>
              <a:t>. </a:t>
            </a:r>
          </a:p>
          <a:p>
            <a:pPr algn="just"/>
            <a:r>
              <a:rPr lang="hu-HU" sz="1000" dirty="0" smtClean="0"/>
              <a:t>Amennyiben </a:t>
            </a:r>
            <a:r>
              <a:rPr lang="hu-HU" sz="1000" dirty="0"/>
              <a:t>az ügyfél a fenti feltételeket nem teljesíti, úgy a Bank jogosult a Budapest Kisvállalkozói Business </a:t>
            </a:r>
            <a:r>
              <a:rPr lang="hu-HU" sz="1000" dirty="0" err="1"/>
              <a:t>Mastercard</a:t>
            </a:r>
            <a:r>
              <a:rPr lang="hu-HU" sz="1000" dirty="0"/>
              <a:t> Kártya éves díjának díjterhelését megkezdeni, ill. a kedvezményes ATM tranzakciókat megvonni valamint visszamenőlegesen beszedni a díjakat a jogosulatlanul igénybe vett kedvezményes időszakra. </a:t>
            </a:r>
            <a:endParaRPr lang="hu-HU" sz="1000" dirty="0" smtClean="0"/>
          </a:p>
          <a:p>
            <a:pPr algn="just"/>
            <a:r>
              <a:rPr lang="hu-HU" sz="1000" dirty="0"/>
              <a:t> A kedvezmény kizárólag a számlacsomaghoz tartozó Budapest Kisvállalkozói Business </a:t>
            </a:r>
            <a:r>
              <a:rPr lang="hu-HU" sz="1000" dirty="0" err="1"/>
              <a:t>Mastercard</a:t>
            </a:r>
            <a:r>
              <a:rPr lang="hu-HU" sz="1000" dirty="0"/>
              <a:t> típusú bankkártyával végzett tranzakciókra érvényesíthető.</a:t>
            </a:r>
          </a:p>
          <a:p>
            <a:pPr algn="just"/>
            <a:endParaRPr lang="hu-HU" sz="1000" dirty="0"/>
          </a:p>
          <a:p>
            <a:pPr algn="just"/>
            <a:endParaRPr lang="hu-HU" sz="11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0" y="6525344"/>
            <a:ext cx="8964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b="1" dirty="0" smtClean="0"/>
              <a:t>**</a:t>
            </a:r>
            <a:r>
              <a:rPr lang="hu-HU" sz="1000" b="1" dirty="0">
                <a:latin typeface="Calibri" pitchFamily="34" charset="0"/>
              </a:rPr>
              <a:t> </a:t>
            </a:r>
            <a:r>
              <a:rPr lang="hu-HU" sz="1000" b="1" dirty="0" smtClean="0">
                <a:latin typeface="Calibri" pitchFamily="34" charset="0"/>
              </a:rPr>
              <a:t>Perspektíva </a:t>
            </a:r>
            <a:r>
              <a:rPr lang="hu-HU" sz="1000" b="1" dirty="0">
                <a:latin typeface="Calibri" pitchFamily="34" charset="0"/>
              </a:rPr>
              <a:t>L+ </a:t>
            </a:r>
            <a:r>
              <a:rPr lang="hu-HU" sz="1000" dirty="0" smtClean="0">
                <a:latin typeface="Calibri" pitchFamily="34" charset="0"/>
              </a:rPr>
              <a:t>esetében havonta </a:t>
            </a:r>
            <a:r>
              <a:rPr lang="hu-HU" sz="1000" dirty="0">
                <a:latin typeface="Calibri" pitchFamily="34" charset="0"/>
              </a:rPr>
              <a:t>az első </a:t>
            </a:r>
            <a:r>
              <a:rPr lang="hu-HU" sz="1000" dirty="0" smtClean="0">
                <a:latin typeface="Calibri" pitchFamily="34" charset="0"/>
              </a:rPr>
              <a:t>három készpénzfelvétel kedvezményes </a:t>
            </a:r>
            <a:r>
              <a:rPr lang="hu-HU" sz="1000" dirty="0">
                <a:latin typeface="Calibri" pitchFamily="34" charset="0"/>
              </a:rPr>
              <a:t>Budapest Bank </a:t>
            </a:r>
            <a:r>
              <a:rPr lang="hu-HU" sz="1000" dirty="0" smtClean="0">
                <a:latin typeface="Calibri" pitchFamily="34" charset="0"/>
              </a:rPr>
              <a:t>ATM-</a:t>
            </a:r>
            <a:r>
              <a:rPr lang="hu-HU" sz="1000" dirty="0" err="1" smtClean="0">
                <a:latin typeface="Calibri" pitchFamily="34" charset="0"/>
              </a:rPr>
              <a:t>ből</a:t>
            </a:r>
            <a:r>
              <a:rPr lang="hu-HU" sz="1000" dirty="0" smtClean="0">
                <a:latin typeface="Calibri" pitchFamily="34" charset="0"/>
              </a:rPr>
              <a:t>, melynek díja: 0,6%, </a:t>
            </a:r>
            <a:r>
              <a:rPr lang="hu-HU" sz="1000" dirty="0" err="1" smtClean="0">
                <a:latin typeface="Calibri" pitchFamily="34" charset="0"/>
              </a:rPr>
              <a:t>max</a:t>
            </a:r>
            <a:r>
              <a:rPr lang="hu-HU" sz="1000" dirty="0" smtClean="0">
                <a:latin typeface="Calibri" pitchFamily="34" charset="0"/>
              </a:rPr>
              <a:t>. 9.000,-Ft/tétel 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111064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-13015" y="692696"/>
            <a:ext cx="9143389" cy="432426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1600" b="1" dirty="0">
                <a:latin typeface="Calibri" pitchFamily="34" charset="0"/>
              </a:rPr>
              <a:t>KINEK AJÁNLJUK</a:t>
            </a:r>
            <a:r>
              <a:rPr lang="hu-HU" sz="1600" b="1" dirty="0" smtClean="0">
                <a:latin typeface="Calibri" pitchFamily="34" charset="0"/>
              </a:rPr>
              <a:t>?</a:t>
            </a:r>
            <a:endParaRPr lang="hu-HU" sz="1600" b="1" dirty="0">
              <a:solidFill>
                <a:schemeClr val="accent3"/>
              </a:solidFill>
              <a:latin typeface="Calibri" pitchFamily="34" charset="0"/>
            </a:endParaRP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  <a:defRPr/>
            </a:pPr>
            <a:r>
              <a:rPr lang="hu-HU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Azoknak a </a:t>
            </a:r>
            <a:r>
              <a:rPr lang="hu-HU" sz="1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meglévő ügyfeleinknek</a:t>
            </a:r>
            <a:r>
              <a:rPr lang="hu-HU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, akik jelentős elektronikus számlaforgalmat bonyolítanak.</a:t>
            </a:r>
          </a:p>
          <a:p>
            <a:pPr>
              <a:defRPr/>
            </a:pPr>
            <a:r>
              <a:rPr lang="hu-HU" sz="1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Előnyök: </a:t>
            </a:r>
            <a:endParaRPr lang="hu-HU" sz="16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  <a:defRPr/>
            </a:pPr>
            <a:r>
              <a:rPr lang="hu-HU" sz="1400" dirty="0" smtClean="0">
                <a:latin typeface="Calibri" pitchFamily="34" charset="0"/>
              </a:rPr>
              <a:t>Korlátlan </a:t>
            </a:r>
            <a:r>
              <a:rPr lang="hu-HU" sz="1400" dirty="0">
                <a:latin typeface="Calibri" pitchFamily="34" charset="0"/>
              </a:rPr>
              <a:t>számú kedvező bankon belüli és bankon kívüli elektronikus eseti forint átutalás, valamint csoportos beszedési megbízás – csak a tranzakciós illetéknek megfelelő banki díjért, </a:t>
            </a:r>
            <a:r>
              <a:rPr lang="hu-HU" sz="1400" dirty="0" smtClean="0">
                <a:latin typeface="Calibri" pitchFamily="34" charset="0"/>
              </a:rPr>
              <a:t>csomag típustól függő, havi forgalmi limit mellett</a:t>
            </a:r>
            <a:r>
              <a:rPr lang="hu-HU" sz="1400" dirty="0">
                <a:latin typeface="Calibri" pitchFamily="34" charset="0"/>
              </a:rPr>
              <a:t>.</a:t>
            </a: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  <a:defRPr/>
            </a:pPr>
            <a:r>
              <a:rPr lang="hu-HU" sz="1400" dirty="0" smtClean="0">
                <a:latin typeface="Calibri" pitchFamily="34" charset="0"/>
              </a:rPr>
              <a:t>A </a:t>
            </a:r>
            <a:r>
              <a:rPr lang="hu-HU" sz="1400" dirty="0">
                <a:latin typeface="Calibri" pitchFamily="34" charset="0"/>
              </a:rPr>
              <a:t>csomagok 2</a:t>
            </a:r>
            <a:r>
              <a:rPr lang="hu-HU" sz="1400" dirty="0" smtClean="0">
                <a:latin typeface="Calibri" pitchFamily="34" charset="0"/>
              </a:rPr>
              <a:t>4 hónapig érvényesek. </a:t>
            </a:r>
            <a:r>
              <a:rPr lang="hu-HU" sz="1400" dirty="0">
                <a:latin typeface="Calibri" pitchFamily="34" charset="0"/>
              </a:rPr>
              <a:t>Havidíj mentes Budapest Interne</a:t>
            </a:r>
            <a:r>
              <a:rPr lang="hu-HU" sz="1400" dirty="0" smtClean="0">
                <a:latin typeface="Calibri" pitchFamily="34" charset="0"/>
              </a:rPr>
              <a:t>tbankot </a:t>
            </a:r>
            <a:r>
              <a:rPr lang="hu-HU" sz="1400" dirty="0">
                <a:latin typeface="Calibri" pitchFamily="34" charset="0"/>
              </a:rPr>
              <a:t>biztosítunk</a:t>
            </a:r>
            <a:r>
              <a:rPr lang="hu-HU" sz="1400" dirty="0" smtClean="0">
                <a:latin typeface="Calibri" pitchFamily="34" charset="0"/>
              </a:rPr>
              <a:t>.</a:t>
            </a: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  <a:defRPr/>
            </a:pPr>
            <a:r>
              <a:rPr lang="hu-HU" sz="1400" dirty="0">
                <a:latin typeface="Calibri" pitchFamily="34" charset="0"/>
              </a:rPr>
              <a:t>Nincsenek felülárazott tételek, a csomagban nem szereplő díjak standard </a:t>
            </a:r>
            <a:r>
              <a:rPr lang="hu-HU" sz="1400" dirty="0" smtClean="0">
                <a:latin typeface="Calibri" pitchFamily="34" charset="0"/>
              </a:rPr>
              <a:t>szintűek</a:t>
            </a:r>
          </a:p>
          <a:p>
            <a:pPr>
              <a:lnSpc>
                <a:spcPct val="150000"/>
              </a:lnSpc>
              <a:buClr>
                <a:srgbClr val="002060"/>
              </a:buClr>
              <a:defRPr/>
            </a:pPr>
            <a:endParaRPr lang="hu-HU" sz="16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buClr>
                <a:srgbClr val="002060"/>
              </a:buClr>
              <a:defRPr/>
            </a:pPr>
            <a:r>
              <a:rPr lang="hu-HU" sz="1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Amennyiben </a:t>
            </a:r>
            <a:r>
              <a:rPr lang="hu-HU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használja a Budapest Bank applikációt, valamint a BUPA pénzügyi asszisztensét összeköti interne</a:t>
            </a:r>
            <a:r>
              <a:rPr lang="hu-HU" sz="1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tbankjával* az alábbi kedvezmények járnak a csomaghoz:</a:t>
            </a:r>
            <a:endParaRPr lang="hu-HU" sz="16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  <a:defRPr/>
            </a:pPr>
            <a:r>
              <a:rPr lang="hu-HU" sz="1400" dirty="0">
                <a:latin typeface="Calibri" pitchFamily="34" charset="0"/>
              </a:rPr>
              <a:t>1 db kedvezményes Budapest Bank ATM-es készpénzfelvétel havonta, a tranzakciós illetékkel megegyező banki díjért </a:t>
            </a: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  <a:defRPr/>
            </a:pPr>
            <a:r>
              <a:rPr lang="hu-HU" sz="1400" dirty="0" smtClean="0">
                <a:latin typeface="Calibri" pitchFamily="34" charset="0"/>
              </a:rPr>
              <a:t>Havonta </a:t>
            </a:r>
            <a:r>
              <a:rPr lang="hu-HU" sz="1400" dirty="0">
                <a:latin typeface="Calibri" pitchFamily="34" charset="0"/>
              </a:rPr>
              <a:t>az első készpénzbefizetés díjmentes Budapest Bank ATM-be </a:t>
            </a:r>
          </a:p>
          <a:p>
            <a:pPr marL="284163" indent="-284163">
              <a:lnSpc>
                <a:spcPct val="150000"/>
              </a:lnSpc>
              <a:buClr>
                <a:srgbClr val="002060"/>
              </a:buClr>
              <a:buBlip>
                <a:blip r:embed="rId2"/>
              </a:buBlip>
              <a:defRPr/>
            </a:pPr>
            <a:r>
              <a:rPr lang="hu-HU" sz="1400" dirty="0" smtClean="0">
                <a:latin typeface="Calibri" pitchFamily="34" charset="0"/>
              </a:rPr>
              <a:t>Díjmentes Budapest </a:t>
            </a:r>
            <a:r>
              <a:rPr lang="hu-HU" sz="1400" dirty="0" err="1" smtClean="0">
                <a:latin typeface="Calibri" pitchFamily="34" charset="0"/>
              </a:rPr>
              <a:t>Kisvállakozói</a:t>
            </a:r>
            <a:r>
              <a:rPr lang="hu-HU" sz="1400" dirty="0" smtClean="0">
                <a:latin typeface="Calibri" pitchFamily="34" charset="0"/>
              </a:rPr>
              <a:t> </a:t>
            </a:r>
            <a:r>
              <a:rPr lang="hu-HU" sz="1400" dirty="0" err="1" smtClean="0">
                <a:latin typeface="Calibri" pitchFamily="34" charset="0"/>
              </a:rPr>
              <a:t>Dombornyomott</a:t>
            </a:r>
            <a:r>
              <a:rPr lang="hu-HU" sz="1400" dirty="0" smtClean="0">
                <a:latin typeface="Calibri" pitchFamily="34" charset="0"/>
              </a:rPr>
              <a:t> </a:t>
            </a:r>
            <a:r>
              <a:rPr lang="hu-HU" sz="1400" dirty="0" err="1">
                <a:latin typeface="Calibri" pitchFamily="34" charset="0"/>
              </a:rPr>
              <a:t>Mastercard</a:t>
            </a:r>
            <a:r>
              <a:rPr lang="hu-HU" sz="1400" dirty="0">
                <a:latin typeface="Calibri" pitchFamily="34" charset="0"/>
              </a:rPr>
              <a:t> k</a:t>
            </a:r>
            <a:r>
              <a:rPr lang="hu-HU" sz="1400" dirty="0" smtClean="0">
                <a:latin typeface="Calibri" pitchFamily="34" charset="0"/>
              </a:rPr>
              <a:t>ártya</a:t>
            </a:r>
            <a:endParaRPr lang="hu-HU" sz="1400" dirty="0">
              <a:latin typeface="Calibri" pitchFamily="34" charset="0"/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0" y="-27384"/>
            <a:ext cx="9144000" cy="63408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E41D3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GE Inspira CE" charset="-18"/>
              </a:rPr>
              <a:t>HORIZONT+ SZÁMLACSOMAGOK</a:t>
            </a:r>
            <a:endParaRPr lang="hu-HU" sz="3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-48916" y="5102955"/>
            <a:ext cx="89695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000" b="1" dirty="0" smtClean="0">
                <a:latin typeface="+mj-lt"/>
              </a:rPr>
              <a:t>*</a:t>
            </a:r>
            <a:r>
              <a:rPr lang="hu-HU" sz="1000" dirty="0">
                <a:latin typeface="+mj-lt"/>
              </a:rPr>
              <a:t> A </a:t>
            </a:r>
            <a:r>
              <a:rPr lang="hu-HU" sz="1000" b="1" dirty="0" smtClean="0">
                <a:latin typeface="+mj-lt"/>
              </a:rPr>
              <a:t>Horizont </a:t>
            </a:r>
            <a:r>
              <a:rPr lang="hu-HU" sz="1000" b="1" dirty="0">
                <a:latin typeface="+mj-lt"/>
              </a:rPr>
              <a:t>S+, M+, L+ számlacsomagokban</a:t>
            </a:r>
            <a:r>
              <a:rPr lang="hu-HU" sz="1000" dirty="0">
                <a:latin typeface="+mj-lt"/>
              </a:rPr>
              <a:t> foglalt promóciós jelleggel 2 évig érvényes +1 db ATM-es készpénz befizetés, +1 db ATM-es készpénzfelvétel, valamint díjmentes Budapest Kisvállalkozói Business </a:t>
            </a:r>
            <a:r>
              <a:rPr lang="hu-HU" sz="1000" dirty="0" err="1">
                <a:latin typeface="+mj-lt"/>
              </a:rPr>
              <a:t>Mastercard</a:t>
            </a:r>
            <a:r>
              <a:rPr lang="hu-HU" sz="1000" dirty="0">
                <a:latin typeface="+mj-lt"/>
              </a:rPr>
              <a:t> Kártya kedvezmény nyújtásának feltétele, hogy a számlacsomag nyitásának vagy igénybevételének első napján a Számlatulajdonos regisztrálja a kisvállalkozói számláját a Budapest Bank Mobil Applikációba, és regisztrációt követően legalább egy alkalommal belépjen abba, valamint, hogy a Budapest Eszközfinanszírozó </a:t>
            </a:r>
            <a:r>
              <a:rPr lang="hu-HU" sz="1000" dirty="0" err="1">
                <a:latin typeface="+mj-lt"/>
              </a:rPr>
              <a:t>Zrt</a:t>
            </a:r>
            <a:r>
              <a:rPr lang="hu-HU" sz="1000" dirty="0">
                <a:latin typeface="+mj-lt"/>
              </a:rPr>
              <a:t> (székhely: 1138 Budapest, Váci út 193. cégjegyzékszám: 01 10 041505, adószám: 10446173-4-41) által üzemeltetett online számlázó és online fizetési művelet indítását lehetővé tevő Budapest Pénzügyi Asszisztenst a Budapest Bank Internetbankjával </a:t>
            </a:r>
            <a:r>
              <a:rPr lang="hu-HU" sz="1000" dirty="0" err="1">
                <a:latin typeface="+mj-lt"/>
              </a:rPr>
              <a:t>összekösse</a:t>
            </a:r>
            <a:r>
              <a:rPr lang="hu-HU" sz="1000" dirty="0">
                <a:latin typeface="+mj-lt"/>
              </a:rPr>
              <a:t>. </a:t>
            </a:r>
          </a:p>
          <a:p>
            <a:pPr algn="just"/>
            <a:r>
              <a:rPr lang="hu-HU" sz="1000" dirty="0" smtClean="0">
                <a:latin typeface="+mj-lt"/>
              </a:rPr>
              <a:t>Amennyiben </a:t>
            </a:r>
            <a:r>
              <a:rPr lang="hu-HU" sz="1000" dirty="0">
                <a:latin typeface="+mj-lt"/>
              </a:rPr>
              <a:t>az ügyfél a fenti feltételeket nem teljesíti, úgy a Bank jogosult a Budapest Kisvállalkozói Business </a:t>
            </a:r>
            <a:r>
              <a:rPr lang="hu-HU" sz="1000" dirty="0" err="1">
                <a:latin typeface="+mj-lt"/>
              </a:rPr>
              <a:t>Mastercard</a:t>
            </a:r>
            <a:r>
              <a:rPr lang="hu-HU" sz="1000" dirty="0">
                <a:latin typeface="+mj-lt"/>
              </a:rPr>
              <a:t> Kártya éves díjának díjterhelését megkezdeni, ill. a kedvezményes ATM tranzakciókat megvonni valamint visszamenőlegesen beszedni a díjakat a jogosulatlanul igénybe vett kedvezményes időszakra</a:t>
            </a:r>
            <a:r>
              <a:rPr lang="hu-HU" sz="1000" dirty="0" smtClean="0">
                <a:latin typeface="+mj-lt"/>
              </a:rPr>
              <a:t>.</a:t>
            </a:r>
          </a:p>
          <a:p>
            <a:pPr algn="just"/>
            <a:r>
              <a:rPr lang="hu-HU" sz="1000" dirty="0">
                <a:latin typeface="+mj-lt"/>
              </a:rPr>
              <a:t>A kedvezmény kizárólag a számlacsomaghoz tartozó Budapest Kisvállalkozói Business </a:t>
            </a:r>
            <a:r>
              <a:rPr lang="hu-HU" sz="1000" dirty="0" err="1">
                <a:latin typeface="+mj-lt"/>
              </a:rPr>
              <a:t>Mastercard</a:t>
            </a:r>
            <a:r>
              <a:rPr lang="hu-HU" sz="1000" dirty="0">
                <a:latin typeface="+mj-lt"/>
              </a:rPr>
              <a:t> típusú bankkártyával végzett tranzakciókra érvényesíthető. </a:t>
            </a:r>
          </a:p>
        </p:txBody>
      </p:sp>
    </p:spTree>
    <p:extLst>
      <p:ext uri="{BB962C8B-B14F-4D97-AF65-F5344CB8AC3E}">
        <p14:creationId xmlns:p14="http://schemas.microsoft.com/office/powerpoint/2010/main" val="10605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BB_basic">
      <a:dk1>
        <a:srgbClr val="000000"/>
      </a:dk1>
      <a:lt1>
        <a:srgbClr val="FFFFFF"/>
      </a:lt1>
      <a:dk2>
        <a:srgbClr val="001B70"/>
      </a:dk2>
      <a:lt2>
        <a:srgbClr val="EEECE1"/>
      </a:lt2>
      <a:accent1>
        <a:srgbClr val="8C1D40"/>
      </a:accent1>
      <a:accent2>
        <a:srgbClr val="F26B5A"/>
      </a:accent2>
      <a:accent3>
        <a:srgbClr val="EC0044"/>
      </a:accent3>
      <a:accent4>
        <a:srgbClr val="6ECB98"/>
      </a:accent4>
      <a:accent5>
        <a:srgbClr val="83C6BC"/>
      </a:accent5>
      <a:accent6>
        <a:srgbClr val="AAD7CF"/>
      </a:accent6>
      <a:hlink>
        <a:srgbClr val="E41D37"/>
      </a:hlink>
      <a:folHlink>
        <a:srgbClr val="E41D3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>
  <Display>DocumentLibraryForm</Display>
  <Edit>DocumentLibraryForm</Edit>
  <New>DocumentLibraryForm</New>
  <MobileDisplayFormUrl>_layouts/15/NintexForms/Mobile/DispForm.aspx</MobileDisplayFormUrl>
  <MobileEditFormUrl>_layouts/15/NintexForms/Mobile/EditForm.aspx</MobileEditFormUrl>
  <MobileNewFormUrl>_layouts/15/NintexForms/Mobile/NewForm.aspx</MobileNewFormUrl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Data xmlns="http://schemas.microsoft.com/sharepoint/v3">&lt;?xml version="1.0" encoding="utf-8"?&gt;&lt;FormVariables&gt;&lt;Version /&gt;&lt;/FormVariables&gt;</FormData>
    <_x00c9_rv_x00e9_nyess_x00e9_g_x0020_kezdete xmlns="4708c0cf-69b7-4b6a-a229-5b62a3af565e">2020-02-02T23:00:00+00:00</_x00c9_rv_x00e9_nyess_x00e9_g_x0020_kezdete>
    <_x00c9_rv_x00e9_nyess_x00e9_g_x0020_v_x00e9_ge xmlns="4708c0cf-69b7-4b6a-a229-5b62a3af565e">2020-08-30T22:00:00+00:00</_x00c9_rv_x00e9_nyess_x00e9_g_x0020_v_x00e9_ge>
    <Kateg_x00f3_ria xmlns="DFBB0093-C14E-460A-B5B8-5CA06EB6D898">
      <Value>11</Value>
    </Kateg_x00f3_ria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51C9693A023CB84384D02BCABB306934" ma:contentTypeVersion="32" ma:contentTypeDescription="Új dokumentum létrehozása." ma:contentTypeScope="" ma:versionID="0a53cdd5145fb7967d8de31514ac0a69">
  <xsd:schema xmlns:xsd="http://www.w3.org/2001/XMLSchema" xmlns:xs="http://www.w3.org/2001/XMLSchema" xmlns:p="http://schemas.microsoft.com/office/2006/metadata/properties" xmlns:ns1="http://schemas.microsoft.com/sharepoint/v3" xmlns:ns2="4708c0cf-69b7-4b6a-a229-5b62a3af565e" xmlns:ns3="DFBB0093-C14E-460A-B5B8-5CA06EB6D898" targetNamespace="http://schemas.microsoft.com/office/2006/metadata/properties" ma:root="true" ma:fieldsID="78ab12ccbc67bbed427c163119a222cb" ns1:_="" ns2:_="" ns3:_="">
    <xsd:import namespace="http://schemas.microsoft.com/sharepoint/v3"/>
    <xsd:import namespace="4708c0cf-69b7-4b6a-a229-5b62a3af565e"/>
    <xsd:import namespace="DFBB0093-C14E-460A-B5B8-5CA06EB6D898"/>
    <xsd:element name="properties">
      <xsd:complexType>
        <xsd:sequence>
          <xsd:element name="documentManagement">
            <xsd:complexType>
              <xsd:all>
                <xsd:element ref="ns2:_x00c9_rv_x00e9_nyess_x00e9_g_x0020_kezdete"/>
                <xsd:element ref="ns2:_x00c9_rv_x00e9_nyess_x00e9_g_x0020_v_x00e9_ge"/>
                <xsd:element ref="ns3:Kateg_x00f3_ria" minOccurs="0"/>
                <xsd:element ref="ns1:Form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ormData" ma:index="12" nillable="true" ma:displayName="Űrlapadatok" ma:hidden="true" ma:internalName="FormData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08c0cf-69b7-4b6a-a229-5b62a3af565e" elementFormDefault="qualified">
    <xsd:import namespace="http://schemas.microsoft.com/office/2006/documentManagement/types"/>
    <xsd:import namespace="http://schemas.microsoft.com/office/infopath/2007/PartnerControls"/>
    <xsd:element name="_x00c9_rv_x00e9_nyess_x00e9_g_x0020_kezdete" ma:index="1" ma:displayName="Érvényesség kezdete" ma:default="[today]" ma:format="DateOnly" ma:internalName="_x00c9_rv_x00e9_nyess_x00e9_g_x0020_kezdete">
      <xsd:simpleType>
        <xsd:restriction base="dms:DateTime"/>
      </xsd:simpleType>
    </xsd:element>
    <xsd:element name="_x00c9_rv_x00e9_nyess_x00e9_g_x0020_v_x00e9_ge" ma:index="2" ma:displayName="Érvényesség vége" ma:format="DateOnly" ma:internalName="_x00c9_rv_x00e9_nyess_x00e9_g_x0020_v_x00e9_g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BB0093-C14E-460A-B5B8-5CA06EB6D898" elementFormDefault="qualified">
    <xsd:import namespace="http://schemas.microsoft.com/office/2006/documentManagement/types"/>
    <xsd:import namespace="http://schemas.microsoft.com/office/infopath/2007/PartnerControls"/>
    <xsd:element name="Kateg_x00f3_ria" ma:index="3" nillable="true" ma:displayName="Kategória" ma:list="{61381036-AF66-4459-BACE-32C7ADE97BE3}" ma:internalName="Kateg_x00f3_ria" ma:readOnly="false" ma:showField="Title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Tartalomtípus"/>
        <xsd:element ref="dc:title" minOccurs="0" maxOccurs="1" ma:index="0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NFListDisplayForm</Display>
  <Edit>NFListEditForm</Edit>
  <New>NFListEditForm</New>
</FormTemplates>
</file>

<file path=customXml/item5.xml><?xml version="1.0" encoding="utf-8"?>
<?mso-contentType ?>
<FormUrls xmlns="http://schemas.microsoft.com/sharepoint/v3/contenttype/forms/url">
  <MobileDisplay>_layouts/15/NintexForms/Mobile/DispForm.aspx</MobileDisplay>
  <MobileEdit>_layouts/15/NintexForms/Mobile/EditForm.aspx</MobileEdit>
  <MobileNew>_layouts/15/NintexForms/Mobile/NewForm.aspx</MobileNew>
</FormUrls>
</file>

<file path=customXml/itemProps1.xml><?xml version="1.0" encoding="utf-8"?>
<ds:datastoreItem xmlns:ds="http://schemas.openxmlformats.org/officeDocument/2006/customXml" ds:itemID="{42DB7C22-13AF-4B35-9A9A-FFFEAB7A9D41}">
  <ds:schemaRefs/>
</ds:datastoreItem>
</file>

<file path=customXml/itemProps2.xml><?xml version="1.0" encoding="utf-8"?>
<ds:datastoreItem xmlns:ds="http://schemas.openxmlformats.org/officeDocument/2006/customXml" ds:itemID="{17984698-D1A2-4270-84B6-9AFC179D2C8E}">
  <ds:schemaRefs>
    <ds:schemaRef ds:uri="DFBB0093-C14E-460A-B5B8-5CA06EB6D898"/>
    <ds:schemaRef ds:uri="http://purl.org/dc/elements/1.1/"/>
    <ds:schemaRef ds:uri="http://schemas.microsoft.com/sharepoint/v3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4708c0cf-69b7-4b6a-a229-5b62a3af565e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6A25648-E883-4B0D-89FC-4A86E8FCE6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708c0cf-69b7-4b6a-a229-5b62a3af565e"/>
    <ds:schemaRef ds:uri="DFBB0093-C14E-460A-B5B8-5CA06EB6D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3DBFFE7-BF36-4D38-A126-4DC84A6581E3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B0C610DF-80CC-4AB8-B568-4C426447F57F}">
  <ds:schemaRefs>
    <ds:schemaRef ds:uri="http://schemas.microsoft.com/sharepoint/v3/contenttype/forms/ur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34918</TotalTime>
  <Words>1086</Words>
  <Application>Microsoft Office PowerPoint</Application>
  <PresentationFormat>Diavetítés a képernyőre (4:3 oldalarány)</PresentationFormat>
  <Paragraphs>78</Paragraphs>
  <Slides>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GE Inspira CE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Teljes körű oktatási anyag</dc:title>
  <dc:creator>Kovács Gergely</dc:creator>
  <cp:lastModifiedBy>Herczog Mónika (Budapest Bank)</cp:lastModifiedBy>
  <cp:revision>730</cp:revision>
  <dcterms:created xsi:type="dcterms:W3CDTF">2015-09-08T08:14:57Z</dcterms:created>
  <dcterms:modified xsi:type="dcterms:W3CDTF">2021-06-09T08:40:26Z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0x01010051C9693A023CB84384D02BCABB306934</vt:lpwstr>
  </property>
</Properties>
</file>