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theme/theme8.xml" ContentType="application/vnd.openxmlformats-officedocument.theme+xml"/>
  <Override PartName="/ppt/slideLayouts/slideLayout30.xml" ContentType="application/vnd.openxmlformats-officedocument.presentationml.slideLayout+xml"/>
  <Override PartName="/ppt/theme/theme9.xml" ContentType="application/vnd.openxmlformats-officedocument.theme+xml"/>
  <Override PartName="/ppt/slideLayouts/slideLayout31.xml" ContentType="application/vnd.openxmlformats-officedocument.presentationml.slideLayout+xml"/>
  <Override PartName="/ppt/theme/theme10.xml" ContentType="application/vnd.openxmlformats-officedocument.theme+xml"/>
  <Override PartName="/ppt/slideLayouts/slideLayout32.xml" ContentType="application/vnd.openxmlformats-officedocument.presentationml.slideLayout+xml"/>
  <Override PartName="/ppt/theme/theme11.xml" ContentType="application/vnd.openxmlformats-officedocument.theme+xml"/>
  <Override PartName="/ppt/slideLayouts/slideLayout33.xml" ContentType="application/vnd.openxmlformats-officedocument.presentationml.slideLayout+xml"/>
  <Override PartName="/ppt/theme/theme12.xml" ContentType="application/vnd.openxmlformats-officedocument.theme+xml"/>
  <Override PartName="/ppt/slideLayouts/slideLayout34.xml" ContentType="application/vnd.openxmlformats-officedocument.presentationml.slideLayout+xml"/>
  <Override PartName="/ppt/theme/theme13.xml" ContentType="application/vnd.openxmlformats-officedocument.theme+xml"/>
  <Override PartName="/ppt/slideLayouts/slideLayout35.xml" ContentType="application/vnd.openxmlformats-officedocument.presentationml.slideLayout+xml"/>
  <Override PartName="/ppt/theme/theme14.xml" ContentType="application/vnd.openxmlformats-officedocument.theme+xml"/>
  <Override PartName="/ppt/slideLayouts/slideLayout36.xml" ContentType="application/vnd.openxmlformats-officedocument.presentationml.slideLayout+xml"/>
  <Override PartName="/ppt/theme/theme15.xml" ContentType="application/vnd.openxmlformats-officedocument.theme+xml"/>
  <Override PartName="/ppt/slideLayouts/slideLayout37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648" r:id="rId2"/>
    <p:sldMasterId id="2147483650" r:id="rId3"/>
    <p:sldMasterId id="2147483652" r:id="rId4"/>
    <p:sldMasterId id="2147483663" r:id="rId5"/>
    <p:sldMasterId id="2147483673" r:id="rId6"/>
    <p:sldMasterId id="2147483676" r:id="rId7"/>
    <p:sldMasterId id="2147483679" r:id="rId8"/>
    <p:sldMasterId id="2147483683" r:id="rId9"/>
    <p:sldMasterId id="2147483681" r:id="rId10"/>
    <p:sldMasterId id="2147483685" r:id="rId11"/>
    <p:sldMasterId id="2147483687" r:id="rId12"/>
    <p:sldMasterId id="2147483695" r:id="rId13"/>
    <p:sldMasterId id="2147483691" r:id="rId14"/>
    <p:sldMasterId id="2147483693" r:id="rId15"/>
    <p:sldMasterId id="2147483701" r:id="rId16"/>
  </p:sldMasterIdLst>
  <p:notesMasterIdLst>
    <p:notesMasterId r:id="rId21"/>
  </p:notesMasterIdLst>
  <p:handoutMasterIdLst>
    <p:handoutMasterId r:id="rId22"/>
  </p:handoutMasterIdLst>
  <p:sldIdLst>
    <p:sldId id="256" r:id="rId17"/>
    <p:sldId id="465" r:id="rId18"/>
    <p:sldId id="426" r:id="rId19"/>
    <p:sldId id="406" r:id="rId20"/>
  </p:sldIdLst>
  <p:sldSz cx="9144000" cy="6858000" type="screen4x3"/>
  <p:notesSz cx="6805613" cy="99441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3399"/>
    <a:srgbClr val="FF66FF"/>
    <a:srgbClr val="66FFFF"/>
    <a:srgbClr val="33CCCC"/>
    <a:srgbClr val="00FF99"/>
    <a:srgbClr val="66CCFF"/>
    <a:srgbClr val="D6DCE4"/>
    <a:srgbClr val="00CC99"/>
    <a:srgbClr val="C9F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625" autoAdjust="0"/>
  </p:normalViewPr>
  <p:slideViewPr>
    <p:cSldViewPr>
      <p:cViewPr varScale="1">
        <p:scale>
          <a:sx n="66" d="100"/>
          <a:sy n="66" d="100"/>
        </p:scale>
        <p:origin x="115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18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A1539-1247-427A-94C3-4A7D90E6EC9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6BF0258-91D7-4BAC-AEA4-358C65DD42B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hu-HU" sz="11500" b="1" u="none" dirty="0" smtClean="0">
              <a:solidFill>
                <a:srgbClr val="FF0000"/>
              </a:solidFill>
            </a:rPr>
            <a:t>!</a:t>
          </a:r>
          <a:r>
            <a:rPr lang="hu-HU" sz="6500" b="1" u="sng" dirty="0" smtClean="0">
              <a:solidFill>
                <a:srgbClr val="FF0000"/>
              </a:solidFill>
            </a:rPr>
            <a:t> </a:t>
          </a:r>
          <a:endParaRPr lang="hu-HU" sz="6500" u="sng" dirty="0">
            <a:solidFill>
              <a:srgbClr val="FF0000"/>
            </a:solidFill>
          </a:endParaRPr>
        </a:p>
      </dgm:t>
    </dgm:pt>
    <dgm:pt modelId="{9D9014E8-23B8-44A6-B44E-C6EACEFD7B92}" type="parTrans" cxnId="{2A265EBB-FCDA-4ED7-BA41-ACC54D588964}">
      <dgm:prSet/>
      <dgm:spPr/>
      <dgm:t>
        <a:bodyPr/>
        <a:lstStyle/>
        <a:p>
          <a:endParaRPr lang="hu-HU"/>
        </a:p>
      </dgm:t>
    </dgm:pt>
    <dgm:pt modelId="{1C0B7932-875F-482E-BF39-E7E5A6844360}" type="sibTrans" cxnId="{2A265EBB-FCDA-4ED7-BA41-ACC54D588964}">
      <dgm:prSet/>
      <dgm:spPr/>
      <dgm:t>
        <a:bodyPr/>
        <a:lstStyle/>
        <a:p>
          <a:endParaRPr lang="hu-HU"/>
        </a:p>
      </dgm:t>
    </dgm:pt>
    <dgm:pt modelId="{B7DF33E0-FD3D-4867-BF91-A90F56CC5A5B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rtl="0">
            <a:spcAft>
              <a:spcPts val="1200"/>
            </a:spcAft>
          </a:pPr>
          <a:r>
            <a:rPr lang="hu-HU" sz="1400" b="1" u="sng" dirty="0" smtClean="0">
              <a:solidFill>
                <a:srgbClr val="FF0000"/>
              </a:solidFill>
            </a:rPr>
            <a:t>6 hónapig </a:t>
          </a:r>
          <a:r>
            <a:rPr lang="hu-HU" sz="1400" dirty="0" smtClean="0">
              <a:solidFill>
                <a:schemeClr val="tx1"/>
              </a:solidFill>
            </a:rPr>
            <a:t>vizsgáljuk a szolgáltatások meglétét, </a:t>
          </a:r>
          <a:r>
            <a:rPr lang="hu-HU" sz="1400" b="0" u="none" dirty="0" smtClean="0">
              <a:solidFill>
                <a:schemeClr val="tx1"/>
              </a:solidFill>
            </a:rPr>
            <a:t>addig </a:t>
          </a:r>
          <a:r>
            <a:rPr lang="hu-HU" sz="1400" b="1" u="sng" dirty="0" smtClean="0">
              <a:solidFill>
                <a:srgbClr val="FF0000"/>
              </a:solidFill>
            </a:rPr>
            <a:t>minden szolgáltatás ingyenes</a:t>
          </a:r>
          <a:endParaRPr lang="hu-HU" sz="1400" dirty="0">
            <a:solidFill>
              <a:srgbClr val="FF0000"/>
            </a:solidFill>
          </a:endParaRPr>
        </a:p>
      </dgm:t>
    </dgm:pt>
    <dgm:pt modelId="{E7F2CB43-1E1E-4EC8-96E5-9258C2CD553F}" type="parTrans" cxnId="{82F87972-F90A-4036-87A2-A4E7A3170566}">
      <dgm:prSet/>
      <dgm:spPr/>
      <dgm:t>
        <a:bodyPr/>
        <a:lstStyle/>
        <a:p>
          <a:endParaRPr lang="hu-HU"/>
        </a:p>
      </dgm:t>
    </dgm:pt>
    <dgm:pt modelId="{12B0C535-89E3-4370-B09B-7BA694196A5F}" type="sibTrans" cxnId="{82F87972-F90A-4036-87A2-A4E7A3170566}">
      <dgm:prSet/>
      <dgm:spPr/>
      <dgm:t>
        <a:bodyPr/>
        <a:lstStyle/>
        <a:p>
          <a:endParaRPr lang="hu-HU"/>
        </a:p>
      </dgm:t>
    </dgm:pt>
    <dgm:pt modelId="{EDE57F35-93EB-437B-8320-33C6B81F9ACD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rtl="0">
            <a:spcAft>
              <a:spcPts val="1200"/>
            </a:spcAft>
          </a:pPr>
          <a:r>
            <a:rPr lang="hu-HU" sz="1400" b="1" u="sng" dirty="0" smtClean="0">
              <a:solidFill>
                <a:srgbClr val="FF0000"/>
              </a:solidFill>
            </a:rPr>
            <a:t>Hiteligénylés esetén nincs díj </a:t>
          </a:r>
          <a:r>
            <a:rPr lang="hu-HU" sz="1400" dirty="0" smtClean="0"/>
            <a:t>(ettől függetlenül értékesíthető pld PK mellé is a Díjtörlő)</a:t>
          </a:r>
          <a:br>
            <a:rPr lang="hu-HU" sz="1400" dirty="0" smtClean="0"/>
          </a:br>
          <a:endParaRPr lang="hu-HU" sz="1400" b="0" dirty="0"/>
        </a:p>
      </dgm:t>
    </dgm:pt>
    <dgm:pt modelId="{49988904-5D23-4579-8CD9-FD4F60CE0F04}" type="parTrans" cxnId="{D6D66558-6042-4B8E-B475-5F0A7F3309A2}">
      <dgm:prSet/>
      <dgm:spPr/>
      <dgm:t>
        <a:bodyPr/>
        <a:lstStyle/>
        <a:p>
          <a:endParaRPr lang="hu-HU"/>
        </a:p>
      </dgm:t>
    </dgm:pt>
    <dgm:pt modelId="{4F820330-A712-4256-8E26-CBF23DDC3320}" type="sibTrans" cxnId="{D6D66558-6042-4B8E-B475-5F0A7F3309A2}">
      <dgm:prSet/>
      <dgm:spPr/>
      <dgm:t>
        <a:bodyPr/>
        <a:lstStyle/>
        <a:p>
          <a:endParaRPr lang="hu-HU"/>
        </a:p>
      </dgm:t>
    </dgm:pt>
    <dgm:pt modelId="{31513EF8-1F69-4942-8ED7-487EDC2AA3E9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rtl="0">
            <a:spcAft>
              <a:spcPct val="15000"/>
            </a:spcAft>
          </a:pPr>
          <a:r>
            <a:rPr lang="hu-HU" sz="1400" dirty="0" smtClean="0"/>
            <a:t>Amennyiben nem rendelkezik az ügyfél </a:t>
          </a:r>
          <a:r>
            <a:rPr lang="hu-HU" sz="1400" b="1" u="sng" dirty="0" smtClean="0">
              <a:solidFill>
                <a:srgbClr val="FF0000"/>
              </a:solidFill>
            </a:rPr>
            <a:t>magyar telefonszámmal</a:t>
          </a:r>
          <a:r>
            <a:rPr lang="hu-HU" sz="1400" dirty="0" smtClean="0"/>
            <a:t>, úgy a Mobilbank Plusz szolgáltatás nem vizsgálandó feltétel</a:t>
          </a:r>
          <a:endParaRPr lang="hu-HU" sz="1400" b="1" u="sng" dirty="0">
            <a:solidFill>
              <a:srgbClr val="FF0000"/>
            </a:solidFill>
          </a:endParaRPr>
        </a:p>
      </dgm:t>
    </dgm:pt>
    <dgm:pt modelId="{643BA290-14BA-4C03-8B4B-C0EF2C68F664}" type="parTrans" cxnId="{0C43A1E5-7885-4D27-98DA-E7AFD581A5BA}">
      <dgm:prSet/>
      <dgm:spPr/>
      <dgm:t>
        <a:bodyPr/>
        <a:lstStyle/>
        <a:p>
          <a:endParaRPr lang="hu-HU"/>
        </a:p>
      </dgm:t>
    </dgm:pt>
    <dgm:pt modelId="{ACF5B03F-973E-4E07-9D8C-2441EC2C2B32}" type="sibTrans" cxnId="{0C43A1E5-7885-4D27-98DA-E7AFD581A5BA}">
      <dgm:prSet/>
      <dgm:spPr/>
      <dgm:t>
        <a:bodyPr/>
        <a:lstStyle/>
        <a:p>
          <a:endParaRPr lang="hu-HU"/>
        </a:p>
      </dgm:t>
    </dgm:pt>
    <dgm:pt modelId="{8447BEF1-058D-483A-8930-1D6AB6B949BD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rtl="0">
            <a:spcAft>
              <a:spcPct val="15000"/>
            </a:spcAft>
          </a:pPr>
          <a:endParaRPr lang="hu-HU" sz="1400" b="1" u="sng" dirty="0">
            <a:solidFill>
              <a:srgbClr val="FF0000"/>
            </a:solidFill>
          </a:endParaRPr>
        </a:p>
      </dgm:t>
    </dgm:pt>
    <dgm:pt modelId="{50039EE2-BC6C-46BF-B45C-9D8112B5BBA1}" type="parTrans" cxnId="{5ADB6BA8-0E95-4815-AF02-07A959C37677}">
      <dgm:prSet/>
      <dgm:spPr/>
      <dgm:t>
        <a:bodyPr/>
        <a:lstStyle/>
        <a:p>
          <a:endParaRPr lang="hu-HU"/>
        </a:p>
      </dgm:t>
    </dgm:pt>
    <dgm:pt modelId="{BEC89A41-CA42-4450-80ED-3FE446440157}" type="sibTrans" cxnId="{5ADB6BA8-0E95-4815-AF02-07A959C37677}">
      <dgm:prSet/>
      <dgm:spPr/>
      <dgm:t>
        <a:bodyPr/>
        <a:lstStyle/>
        <a:p>
          <a:endParaRPr lang="hu-HU"/>
        </a:p>
      </dgm:t>
    </dgm:pt>
    <dgm:pt modelId="{E8DA50EC-08EB-4308-89D5-91E0B6F9820B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rtl="0">
            <a:spcAft>
              <a:spcPct val="15000"/>
            </a:spcAft>
          </a:pPr>
          <a:r>
            <a:rPr lang="hu-HU" sz="1400" b="1" u="sng" dirty="0" smtClean="0">
              <a:solidFill>
                <a:srgbClr val="FF0000"/>
              </a:solidFill>
            </a:rPr>
            <a:t>Külföldi ügyfelek esetén a készpénzfelvételi nyilatkozat nem vizsgálandó feltétel</a:t>
          </a:r>
          <a:endParaRPr lang="hu-HU" sz="1400" b="1" u="sng" dirty="0">
            <a:solidFill>
              <a:srgbClr val="FF0000"/>
            </a:solidFill>
          </a:endParaRPr>
        </a:p>
      </dgm:t>
    </dgm:pt>
    <dgm:pt modelId="{74FFA010-16DC-4398-BCFA-E8FC26BABA71}" type="sibTrans" cxnId="{637AC0CC-C85F-416A-AB4E-4252A89E73DE}">
      <dgm:prSet/>
      <dgm:spPr/>
      <dgm:t>
        <a:bodyPr/>
        <a:lstStyle/>
        <a:p>
          <a:endParaRPr lang="hu-HU"/>
        </a:p>
      </dgm:t>
    </dgm:pt>
    <dgm:pt modelId="{B3461695-45CC-4E5D-99AF-D624FA57E690}" type="parTrans" cxnId="{637AC0CC-C85F-416A-AB4E-4252A89E73DE}">
      <dgm:prSet/>
      <dgm:spPr/>
      <dgm:t>
        <a:bodyPr/>
        <a:lstStyle/>
        <a:p>
          <a:endParaRPr lang="hu-HU"/>
        </a:p>
      </dgm:t>
    </dgm:pt>
    <dgm:pt modelId="{6BFC9385-30AA-47A2-A4A1-B6C6FE31A282}" type="pres">
      <dgm:prSet presAssocID="{92CA1539-1247-427A-94C3-4A7D90E6EC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362C0CD-1B3A-46F2-B1F6-C6AC39D1935A}" type="pres">
      <dgm:prSet presAssocID="{06BF0258-91D7-4BAC-AEA4-358C65DD42B3}" presName="linNode" presStyleCnt="0"/>
      <dgm:spPr/>
    </dgm:pt>
    <dgm:pt modelId="{FE8136DB-7836-47DE-850D-716200AEC469}" type="pres">
      <dgm:prSet presAssocID="{06BF0258-91D7-4BAC-AEA4-358C65DD42B3}" presName="parentText" presStyleLbl="node1" presStyleIdx="0" presStyleCnt="1" custScaleX="25065" custScaleY="100098" custLinFactNeighborX="-36" custLinFactNeighborY="-201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850E21-71CA-4BCF-B4E5-CE03836030E7}" type="pres">
      <dgm:prSet presAssocID="{06BF0258-91D7-4BAC-AEA4-358C65DD42B3}" presName="descendantText" presStyleLbl="alignAccFollowNode1" presStyleIdx="0" presStyleCnt="1" custScaleX="194234" custScaleY="125245" custLinFactNeighborX="0" custLinFactNeighborY="-6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132332B-E54E-4CF9-9FD4-A3B2A8C15B95}" type="presOf" srcId="{8447BEF1-058D-483A-8930-1D6AB6B949BD}" destId="{E4850E21-71CA-4BCF-B4E5-CE03836030E7}" srcOrd="0" destOrd="3" presId="urn:microsoft.com/office/officeart/2005/8/layout/vList5"/>
    <dgm:cxn modelId="{47A76A0B-2828-4477-BCA1-D426A48AA2F5}" type="presOf" srcId="{EDE57F35-93EB-437B-8320-33C6B81F9ACD}" destId="{E4850E21-71CA-4BCF-B4E5-CE03836030E7}" srcOrd="0" destOrd="1" presId="urn:microsoft.com/office/officeart/2005/8/layout/vList5"/>
    <dgm:cxn modelId="{6274C923-4FE6-4480-BC5E-2565666115E6}" type="presOf" srcId="{31513EF8-1F69-4942-8ED7-487EDC2AA3E9}" destId="{E4850E21-71CA-4BCF-B4E5-CE03836030E7}" srcOrd="0" destOrd="4" presId="urn:microsoft.com/office/officeart/2005/8/layout/vList5"/>
    <dgm:cxn modelId="{0C43A1E5-7885-4D27-98DA-E7AFD581A5BA}" srcId="{06BF0258-91D7-4BAC-AEA4-358C65DD42B3}" destId="{31513EF8-1F69-4942-8ED7-487EDC2AA3E9}" srcOrd="4" destOrd="0" parTransId="{643BA290-14BA-4C03-8B4B-C0EF2C68F664}" sibTransId="{ACF5B03F-973E-4E07-9D8C-2441EC2C2B32}"/>
    <dgm:cxn modelId="{5ADB6BA8-0E95-4815-AF02-07A959C37677}" srcId="{06BF0258-91D7-4BAC-AEA4-358C65DD42B3}" destId="{8447BEF1-058D-483A-8930-1D6AB6B949BD}" srcOrd="3" destOrd="0" parTransId="{50039EE2-BC6C-46BF-B45C-9D8112B5BBA1}" sibTransId="{BEC89A41-CA42-4450-80ED-3FE446440157}"/>
    <dgm:cxn modelId="{637AC0CC-C85F-416A-AB4E-4252A89E73DE}" srcId="{06BF0258-91D7-4BAC-AEA4-358C65DD42B3}" destId="{E8DA50EC-08EB-4308-89D5-91E0B6F9820B}" srcOrd="2" destOrd="0" parTransId="{B3461695-45CC-4E5D-99AF-D624FA57E690}" sibTransId="{74FFA010-16DC-4398-BCFA-E8FC26BABA71}"/>
    <dgm:cxn modelId="{82F87972-F90A-4036-87A2-A4E7A3170566}" srcId="{06BF0258-91D7-4BAC-AEA4-358C65DD42B3}" destId="{B7DF33E0-FD3D-4867-BF91-A90F56CC5A5B}" srcOrd="0" destOrd="0" parTransId="{E7F2CB43-1E1E-4EC8-96E5-9258C2CD553F}" sibTransId="{12B0C535-89E3-4370-B09B-7BA694196A5F}"/>
    <dgm:cxn modelId="{123E7106-3732-49DB-AC96-A7FF08F1E761}" type="presOf" srcId="{06BF0258-91D7-4BAC-AEA4-358C65DD42B3}" destId="{FE8136DB-7836-47DE-850D-716200AEC469}" srcOrd="0" destOrd="0" presId="urn:microsoft.com/office/officeart/2005/8/layout/vList5"/>
    <dgm:cxn modelId="{B55379CF-B18E-49B1-B91D-D7854CF1046F}" type="presOf" srcId="{B7DF33E0-FD3D-4867-BF91-A90F56CC5A5B}" destId="{E4850E21-71CA-4BCF-B4E5-CE03836030E7}" srcOrd="0" destOrd="0" presId="urn:microsoft.com/office/officeart/2005/8/layout/vList5"/>
    <dgm:cxn modelId="{D6D66558-6042-4B8E-B475-5F0A7F3309A2}" srcId="{06BF0258-91D7-4BAC-AEA4-358C65DD42B3}" destId="{EDE57F35-93EB-437B-8320-33C6B81F9ACD}" srcOrd="1" destOrd="0" parTransId="{49988904-5D23-4579-8CD9-FD4F60CE0F04}" sibTransId="{4F820330-A712-4256-8E26-CBF23DDC3320}"/>
    <dgm:cxn modelId="{59BEB32D-2CFE-4948-B96A-FE76A28518C3}" type="presOf" srcId="{92CA1539-1247-427A-94C3-4A7D90E6EC94}" destId="{6BFC9385-30AA-47A2-A4A1-B6C6FE31A282}" srcOrd="0" destOrd="0" presId="urn:microsoft.com/office/officeart/2005/8/layout/vList5"/>
    <dgm:cxn modelId="{30196D3B-7CEA-46A9-9ADB-128B67F5C362}" type="presOf" srcId="{E8DA50EC-08EB-4308-89D5-91E0B6F9820B}" destId="{E4850E21-71CA-4BCF-B4E5-CE03836030E7}" srcOrd="0" destOrd="2" presId="urn:microsoft.com/office/officeart/2005/8/layout/vList5"/>
    <dgm:cxn modelId="{2A265EBB-FCDA-4ED7-BA41-ACC54D588964}" srcId="{92CA1539-1247-427A-94C3-4A7D90E6EC94}" destId="{06BF0258-91D7-4BAC-AEA4-358C65DD42B3}" srcOrd="0" destOrd="0" parTransId="{9D9014E8-23B8-44A6-B44E-C6EACEFD7B92}" sibTransId="{1C0B7932-875F-482E-BF39-E7E5A6844360}"/>
    <dgm:cxn modelId="{DE0B01D7-9BFB-462A-AB26-ECBD03D538B9}" type="presParOf" srcId="{6BFC9385-30AA-47A2-A4A1-B6C6FE31A282}" destId="{E362C0CD-1B3A-46F2-B1F6-C6AC39D1935A}" srcOrd="0" destOrd="0" presId="urn:microsoft.com/office/officeart/2005/8/layout/vList5"/>
    <dgm:cxn modelId="{E792015D-9522-456A-BBD7-893F92CB96A2}" type="presParOf" srcId="{E362C0CD-1B3A-46F2-B1F6-C6AC39D1935A}" destId="{FE8136DB-7836-47DE-850D-716200AEC469}" srcOrd="0" destOrd="0" presId="urn:microsoft.com/office/officeart/2005/8/layout/vList5"/>
    <dgm:cxn modelId="{6896AF18-2649-4637-8D27-630D3C626E9C}" type="presParOf" srcId="{E362C0CD-1B3A-46F2-B1F6-C6AC39D1935A}" destId="{E4850E21-71CA-4BCF-B4E5-CE03836030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50E21-71CA-4BCF-B4E5-CE03836030E7}">
      <dsp:nvSpPr>
        <dsp:cNvPr id="0" name=""/>
        <dsp:cNvSpPr/>
      </dsp:nvSpPr>
      <dsp:spPr>
        <a:xfrm rot="5400000">
          <a:off x="3010584" y="-2403497"/>
          <a:ext cx="3556318" cy="8363321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hu-HU" sz="1400" b="1" u="sng" kern="1200" dirty="0" smtClean="0">
              <a:solidFill>
                <a:srgbClr val="FF0000"/>
              </a:solidFill>
            </a:rPr>
            <a:t>6 hónapig </a:t>
          </a:r>
          <a:r>
            <a:rPr lang="hu-HU" sz="1400" kern="1200" dirty="0" smtClean="0">
              <a:solidFill>
                <a:schemeClr val="tx1"/>
              </a:solidFill>
            </a:rPr>
            <a:t>vizsgáljuk a szolgáltatások meglétét, </a:t>
          </a:r>
          <a:r>
            <a:rPr lang="hu-HU" sz="1400" b="0" u="none" kern="1200" dirty="0" smtClean="0">
              <a:solidFill>
                <a:schemeClr val="tx1"/>
              </a:solidFill>
            </a:rPr>
            <a:t>addig </a:t>
          </a:r>
          <a:r>
            <a:rPr lang="hu-HU" sz="1400" b="1" u="sng" kern="1200" dirty="0" smtClean="0">
              <a:solidFill>
                <a:srgbClr val="FF0000"/>
              </a:solidFill>
            </a:rPr>
            <a:t>minden szolgáltatás ingyenes</a:t>
          </a:r>
          <a:endParaRPr lang="hu-HU" sz="1400" kern="1200" dirty="0">
            <a:solidFill>
              <a:srgbClr val="FF000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hu-HU" sz="1400" b="1" u="sng" kern="1200" dirty="0" smtClean="0">
              <a:solidFill>
                <a:srgbClr val="FF0000"/>
              </a:solidFill>
            </a:rPr>
            <a:t>Hiteligénylés esetén nincs díj </a:t>
          </a:r>
          <a:r>
            <a:rPr lang="hu-HU" sz="1400" kern="1200" dirty="0" smtClean="0"/>
            <a:t>(ettől függetlenül értékesíthető pld PK mellé is a Díjtörlő)</a:t>
          </a:r>
          <a:br>
            <a:rPr lang="hu-HU" sz="1400" kern="1200" dirty="0" smtClean="0"/>
          </a:br>
          <a:endParaRPr lang="hu-HU" sz="1400" b="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u="sng" kern="1200" dirty="0" smtClean="0">
              <a:solidFill>
                <a:srgbClr val="FF0000"/>
              </a:solidFill>
            </a:rPr>
            <a:t>Külföldi ügyfelek esetén a készpénzfelvételi nyilatkozat nem vizsgálandó feltétel</a:t>
          </a:r>
          <a:endParaRPr lang="hu-HU" sz="1400" b="1" u="sng" kern="1200" dirty="0">
            <a:solidFill>
              <a:srgbClr val="FF000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u="sng" kern="1200" dirty="0">
            <a:solidFill>
              <a:srgbClr val="FF000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Amennyiben nem rendelkezik az ügyfél </a:t>
          </a:r>
          <a:r>
            <a:rPr lang="hu-HU" sz="1400" b="1" u="sng" kern="1200" dirty="0" smtClean="0">
              <a:solidFill>
                <a:srgbClr val="FF0000"/>
              </a:solidFill>
            </a:rPr>
            <a:t>magyar telefonszámmal</a:t>
          </a:r>
          <a:r>
            <a:rPr lang="hu-HU" sz="1400" kern="1200" dirty="0" smtClean="0"/>
            <a:t>, úgy a Mobilbank Plusz szolgáltatás nem vizsgálandó feltétel</a:t>
          </a:r>
          <a:endParaRPr lang="hu-HU" sz="1400" b="1" u="sng" kern="1200" dirty="0">
            <a:solidFill>
              <a:srgbClr val="FF0000"/>
            </a:solidFill>
          </a:endParaRPr>
        </a:p>
      </dsp:txBody>
      <dsp:txXfrm rot="-5400000">
        <a:off x="607083" y="173609"/>
        <a:ext cx="8189716" cy="3209108"/>
      </dsp:txXfrm>
    </dsp:sp>
    <dsp:sp modelId="{FE8136DB-7836-47DE-850D-716200AEC469}">
      <dsp:nvSpPr>
        <dsp:cNvPr id="0" name=""/>
        <dsp:cNvSpPr/>
      </dsp:nvSpPr>
      <dsp:spPr>
        <a:xfrm>
          <a:off x="0" y="0"/>
          <a:ext cx="607076" cy="3552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0" tIns="219075" rIns="438150" bIns="219075" numCol="1" spcCol="1270" anchor="ctr" anchorCtr="0">
          <a:noAutofit/>
        </a:bodyPr>
        <a:lstStyle/>
        <a:p>
          <a:pPr lvl="0" algn="ctr" defTabSz="5111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500" b="1" u="none" kern="1200" dirty="0" smtClean="0">
              <a:solidFill>
                <a:srgbClr val="FF0000"/>
              </a:solidFill>
            </a:rPr>
            <a:t>!</a:t>
          </a:r>
          <a:r>
            <a:rPr lang="hu-HU" sz="6500" b="1" u="sng" kern="1200" dirty="0" smtClean="0">
              <a:solidFill>
                <a:srgbClr val="FF0000"/>
              </a:solidFill>
            </a:rPr>
            <a:t> </a:t>
          </a:r>
          <a:endParaRPr lang="hu-HU" sz="6500" u="sng" kern="1200" dirty="0">
            <a:solidFill>
              <a:srgbClr val="FF0000"/>
            </a:solidFill>
          </a:endParaRPr>
        </a:p>
      </dsp:txBody>
      <dsp:txXfrm>
        <a:off x="29635" y="29635"/>
        <a:ext cx="547806" cy="3493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662F04CC-A479-4B62-8ED6-5B4D88D56BEC}" type="datetimeFigureOut">
              <a:rPr lang="hu-HU" smtClean="0"/>
              <a:t>2020.09.28.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83A15861-D62E-46BA-A927-3D60DDB563B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65628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DABE3410-040C-4884-81FB-8789EAF3D167}" type="datetimeFigureOut">
              <a:rPr lang="hu-HU" smtClean="0"/>
              <a:t>2020.09.28.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0550E150-1761-436B-9BE9-1BE73134537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7832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0E150-1761-436B-9BE9-1BE731345375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471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97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szöveg_box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2132261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2132856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6"/>
          </p:nvPr>
        </p:nvSpPr>
        <p:spPr>
          <a:xfrm>
            <a:off x="467544" y="4436517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Szöveg helye 2"/>
          <p:cNvSpPr>
            <a:spLocks noGrp="1"/>
          </p:cNvSpPr>
          <p:nvPr>
            <p:ph type="body" sz="quarter" idx="17"/>
          </p:nvPr>
        </p:nvSpPr>
        <p:spPr>
          <a:xfrm>
            <a:off x="4715247" y="4437112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2" name="Lekerekített téglalap 1"/>
          <p:cNvSpPr/>
          <p:nvPr userDrawn="1"/>
        </p:nvSpPr>
        <p:spPr>
          <a:xfrm>
            <a:off x="935595" y="1700808"/>
            <a:ext cx="2988333" cy="360040"/>
          </a:xfrm>
          <a:prstGeom prst="roundRect">
            <a:avLst/>
          </a:prstGeom>
          <a:solidFill>
            <a:srgbClr val="E41D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12" name="Lekerekített téglalap 11"/>
          <p:cNvSpPr/>
          <p:nvPr userDrawn="1"/>
        </p:nvSpPr>
        <p:spPr>
          <a:xfrm>
            <a:off x="5220071" y="1700808"/>
            <a:ext cx="2988333" cy="360040"/>
          </a:xfrm>
          <a:prstGeom prst="roundRect">
            <a:avLst/>
          </a:prstGeom>
          <a:solidFill>
            <a:srgbClr val="E41D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13" name="Lekerekített téglalap 12"/>
          <p:cNvSpPr/>
          <p:nvPr userDrawn="1"/>
        </p:nvSpPr>
        <p:spPr>
          <a:xfrm>
            <a:off x="935595" y="4005064"/>
            <a:ext cx="2988333" cy="360040"/>
          </a:xfrm>
          <a:prstGeom prst="roundRect">
            <a:avLst/>
          </a:prstGeom>
          <a:solidFill>
            <a:srgbClr val="E41D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16" name="Lekerekített téglalap 15"/>
          <p:cNvSpPr/>
          <p:nvPr userDrawn="1"/>
        </p:nvSpPr>
        <p:spPr>
          <a:xfrm>
            <a:off x="5220071" y="4005064"/>
            <a:ext cx="2988333" cy="360040"/>
          </a:xfrm>
          <a:prstGeom prst="roundRect">
            <a:avLst/>
          </a:prstGeom>
          <a:solidFill>
            <a:srgbClr val="E41D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4572000" y="1700808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19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0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1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cxnSp>
        <p:nvCxnSpPr>
          <p:cNvPr id="22" name="Egyenes összekötő 21"/>
          <p:cNvCxnSpPr/>
          <p:nvPr userDrawn="1"/>
        </p:nvCxnSpPr>
        <p:spPr>
          <a:xfrm>
            <a:off x="395536" y="3917141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909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4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24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4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8501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7" name="Táblázat helye 6"/>
          <p:cNvSpPr>
            <a:spLocks noGrp="1"/>
          </p:cNvSpPr>
          <p:nvPr>
            <p:ph type="tbl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3202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Cím-Al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882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1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8207375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8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9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8564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2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1700808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9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95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4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2088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1700808"/>
            <a:ext cx="3959671" cy="2088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6"/>
          </p:nvPr>
        </p:nvSpPr>
        <p:spPr>
          <a:xfrm>
            <a:off x="467544" y="4005064"/>
            <a:ext cx="3959671" cy="2088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Szöveg helye 2"/>
          <p:cNvSpPr>
            <a:spLocks noGrp="1"/>
          </p:cNvSpPr>
          <p:nvPr>
            <p:ph type="body" sz="quarter" idx="17"/>
          </p:nvPr>
        </p:nvSpPr>
        <p:spPr>
          <a:xfrm>
            <a:off x="4715247" y="4005659"/>
            <a:ext cx="3959671" cy="2088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12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3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1841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4szöveg_boxpi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2132261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2132856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6"/>
          </p:nvPr>
        </p:nvSpPr>
        <p:spPr>
          <a:xfrm>
            <a:off x="467544" y="4436517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Szöveg helye 2"/>
          <p:cNvSpPr>
            <a:spLocks noGrp="1"/>
          </p:cNvSpPr>
          <p:nvPr>
            <p:ph type="body" sz="quarter" idx="17"/>
          </p:nvPr>
        </p:nvSpPr>
        <p:spPr>
          <a:xfrm>
            <a:off x="4715247" y="4437112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17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5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0" name="Lekerekített téglalap 19"/>
          <p:cNvSpPr/>
          <p:nvPr userDrawn="1"/>
        </p:nvSpPr>
        <p:spPr>
          <a:xfrm>
            <a:off x="935595" y="4005064"/>
            <a:ext cx="2988333" cy="360040"/>
          </a:xfrm>
          <a:prstGeom prst="roundRect">
            <a:avLst/>
          </a:prstGeom>
          <a:noFill/>
          <a:ln>
            <a:solidFill>
              <a:srgbClr val="E4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21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2" name="Lekerekített téglalap 21"/>
          <p:cNvSpPr/>
          <p:nvPr userDrawn="1"/>
        </p:nvSpPr>
        <p:spPr>
          <a:xfrm>
            <a:off x="935595" y="1705095"/>
            <a:ext cx="2988333" cy="360040"/>
          </a:xfrm>
          <a:prstGeom prst="roundRect">
            <a:avLst/>
          </a:prstGeom>
          <a:noFill/>
          <a:ln>
            <a:solidFill>
              <a:srgbClr val="E4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23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4" name="Lekerekített téglalap 23"/>
          <p:cNvSpPr/>
          <p:nvPr userDrawn="1"/>
        </p:nvSpPr>
        <p:spPr>
          <a:xfrm>
            <a:off x="5220071" y="1705095"/>
            <a:ext cx="2988333" cy="360040"/>
          </a:xfrm>
          <a:prstGeom prst="roundRect">
            <a:avLst/>
          </a:prstGeom>
          <a:noFill/>
          <a:ln>
            <a:solidFill>
              <a:srgbClr val="E4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25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6" name="Lekerekített téglalap 25"/>
          <p:cNvSpPr/>
          <p:nvPr userDrawn="1"/>
        </p:nvSpPr>
        <p:spPr>
          <a:xfrm>
            <a:off x="5220071" y="4000777"/>
            <a:ext cx="2988333" cy="360040"/>
          </a:xfrm>
          <a:prstGeom prst="roundRect">
            <a:avLst/>
          </a:prstGeom>
          <a:noFill/>
          <a:ln>
            <a:solidFill>
              <a:srgbClr val="E4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620349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4szöveg_boxvonal_pi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2132856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6"/>
          </p:nvPr>
        </p:nvSpPr>
        <p:spPr>
          <a:xfrm>
            <a:off x="467544" y="4436517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Szöveg helye 2"/>
          <p:cNvSpPr>
            <a:spLocks noGrp="1"/>
          </p:cNvSpPr>
          <p:nvPr>
            <p:ph type="body" sz="quarter" idx="17"/>
          </p:nvPr>
        </p:nvSpPr>
        <p:spPr>
          <a:xfrm>
            <a:off x="4715247" y="4437112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13" name="Lekerekített téglalap 12"/>
          <p:cNvSpPr/>
          <p:nvPr userDrawn="1"/>
        </p:nvSpPr>
        <p:spPr>
          <a:xfrm>
            <a:off x="935595" y="4005064"/>
            <a:ext cx="2988333" cy="360040"/>
          </a:xfrm>
          <a:prstGeom prst="roundRect">
            <a:avLst/>
          </a:prstGeom>
          <a:noFill/>
          <a:ln>
            <a:solidFill>
              <a:srgbClr val="E4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4572000" y="1700808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cxnSp>
        <p:nvCxnSpPr>
          <p:cNvPr id="23" name="Egyenes összekötő 22"/>
          <p:cNvCxnSpPr/>
          <p:nvPr userDrawn="1"/>
        </p:nvCxnSpPr>
        <p:spPr>
          <a:xfrm>
            <a:off x="395536" y="3917141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7" name="Lekerekített téglalap 26"/>
          <p:cNvSpPr/>
          <p:nvPr userDrawn="1"/>
        </p:nvSpPr>
        <p:spPr>
          <a:xfrm>
            <a:off x="935595" y="1705095"/>
            <a:ext cx="2988333" cy="360040"/>
          </a:xfrm>
          <a:prstGeom prst="roundRect">
            <a:avLst/>
          </a:prstGeom>
          <a:noFill/>
          <a:ln>
            <a:solidFill>
              <a:srgbClr val="E4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32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33" name="Lekerekített téglalap 32"/>
          <p:cNvSpPr/>
          <p:nvPr userDrawn="1"/>
        </p:nvSpPr>
        <p:spPr>
          <a:xfrm>
            <a:off x="5220071" y="1705095"/>
            <a:ext cx="2988333" cy="360040"/>
          </a:xfrm>
          <a:prstGeom prst="roundRect">
            <a:avLst/>
          </a:prstGeom>
          <a:noFill/>
          <a:ln>
            <a:solidFill>
              <a:srgbClr val="E4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34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35" name="Lekerekített téglalap 34"/>
          <p:cNvSpPr/>
          <p:nvPr userDrawn="1"/>
        </p:nvSpPr>
        <p:spPr>
          <a:xfrm>
            <a:off x="5220071" y="4000777"/>
            <a:ext cx="2988333" cy="360040"/>
          </a:xfrm>
          <a:prstGeom prst="roundRect">
            <a:avLst/>
          </a:prstGeom>
          <a:noFill/>
          <a:ln>
            <a:solidFill>
              <a:srgbClr val="E4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36" name="Szöveg helye 2"/>
          <p:cNvSpPr>
            <a:spLocks noGrp="1"/>
          </p:cNvSpPr>
          <p:nvPr>
            <p:ph type="body" sz="quarter" idx="21"/>
          </p:nvPr>
        </p:nvSpPr>
        <p:spPr>
          <a:xfrm>
            <a:off x="468313" y="2132856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519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 hasCustomPrompt="1"/>
          </p:nvPr>
        </p:nvSpPr>
        <p:spPr>
          <a:xfrm>
            <a:off x="457200" y="562670"/>
            <a:ext cx="8229600" cy="63408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268760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390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4szöveg_box_szür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2132261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2132856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6"/>
          </p:nvPr>
        </p:nvSpPr>
        <p:spPr>
          <a:xfrm>
            <a:off x="467544" y="4436517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Szöveg helye 2"/>
          <p:cNvSpPr>
            <a:spLocks noGrp="1"/>
          </p:cNvSpPr>
          <p:nvPr>
            <p:ph type="body" sz="quarter" idx="17"/>
          </p:nvPr>
        </p:nvSpPr>
        <p:spPr>
          <a:xfrm>
            <a:off x="4715247" y="4437112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17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5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0" name="Lekerekített téglalap 19"/>
          <p:cNvSpPr/>
          <p:nvPr userDrawn="1"/>
        </p:nvSpPr>
        <p:spPr>
          <a:xfrm>
            <a:off x="935595" y="4005064"/>
            <a:ext cx="2988333" cy="36004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21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2" name="Lekerekített téglalap 21"/>
          <p:cNvSpPr/>
          <p:nvPr userDrawn="1"/>
        </p:nvSpPr>
        <p:spPr>
          <a:xfrm>
            <a:off x="935595" y="1705095"/>
            <a:ext cx="2988333" cy="36004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23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4" name="Lekerekített téglalap 23"/>
          <p:cNvSpPr/>
          <p:nvPr userDrawn="1"/>
        </p:nvSpPr>
        <p:spPr>
          <a:xfrm>
            <a:off x="5220071" y="1705095"/>
            <a:ext cx="2988333" cy="36004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25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6" name="Lekerekített téglalap 25"/>
          <p:cNvSpPr/>
          <p:nvPr userDrawn="1"/>
        </p:nvSpPr>
        <p:spPr>
          <a:xfrm>
            <a:off x="5220071" y="4000777"/>
            <a:ext cx="2988333" cy="36004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776706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4szöveg_boxvonal_szür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2132856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6"/>
          </p:nvPr>
        </p:nvSpPr>
        <p:spPr>
          <a:xfrm>
            <a:off x="467544" y="4436517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Szöveg helye 2"/>
          <p:cNvSpPr>
            <a:spLocks noGrp="1"/>
          </p:cNvSpPr>
          <p:nvPr>
            <p:ph type="body" sz="quarter" idx="17"/>
          </p:nvPr>
        </p:nvSpPr>
        <p:spPr>
          <a:xfrm>
            <a:off x="4715247" y="4437112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4572000" y="1700808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cxnSp>
        <p:nvCxnSpPr>
          <p:cNvPr id="23" name="Egyenes összekötő 22"/>
          <p:cNvCxnSpPr/>
          <p:nvPr userDrawn="1"/>
        </p:nvCxnSpPr>
        <p:spPr>
          <a:xfrm>
            <a:off x="395536" y="3917141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 helye 2"/>
          <p:cNvSpPr>
            <a:spLocks noGrp="1"/>
          </p:cNvSpPr>
          <p:nvPr>
            <p:ph type="body" sz="quarter" idx="21"/>
          </p:nvPr>
        </p:nvSpPr>
        <p:spPr>
          <a:xfrm>
            <a:off x="468313" y="2132856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37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38" name="Lekerekített téglalap 37"/>
          <p:cNvSpPr/>
          <p:nvPr userDrawn="1"/>
        </p:nvSpPr>
        <p:spPr>
          <a:xfrm>
            <a:off x="935595" y="4005064"/>
            <a:ext cx="2988333" cy="36004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40" name="Lekerekített téglalap 39"/>
          <p:cNvSpPr/>
          <p:nvPr userDrawn="1"/>
        </p:nvSpPr>
        <p:spPr>
          <a:xfrm>
            <a:off x="935595" y="1705095"/>
            <a:ext cx="2988333" cy="36004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42" name="Lekerekített téglalap 41"/>
          <p:cNvSpPr/>
          <p:nvPr userDrawn="1"/>
        </p:nvSpPr>
        <p:spPr>
          <a:xfrm>
            <a:off x="5220071" y="1705095"/>
            <a:ext cx="2988333" cy="36004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rgbClr val="E41D37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44" name="Lekerekített téglalap 43"/>
          <p:cNvSpPr/>
          <p:nvPr userDrawn="1"/>
        </p:nvSpPr>
        <p:spPr>
          <a:xfrm>
            <a:off x="5220071" y="4000777"/>
            <a:ext cx="2988333" cy="36004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20609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Diagra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4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9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5996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Diagra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4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9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7435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7" name="Táblázat helye 6"/>
          <p:cNvSpPr>
            <a:spLocks noGrp="1"/>
          </p:cNvSpPr>
          <p:nvPr>
            <p:ph type="tbl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9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1259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Ug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1054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g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3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4768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i_Függö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9208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ö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3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7434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-Pi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7532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bi_1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8207375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8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9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750714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8248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-Zö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4514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_vKé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4240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-sKé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4254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egyensúlyozottsá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677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átorsá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477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z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3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Átlátszósá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72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-sKé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87B673CC-BF9D-40F3-B2C5-496E9AA561FD}" type="slidenum">
              <a:rPr lang="hu-HU" smtClean="0">
                <a:solidFill>
                  <a:prstClr val="white"/>
                </a:solidFill>
              </a:rPr>
              <a:pPr/>
              <a:t>‹#›</a:t>
            </a:fld>
            <a:endParaRPr lang="hu-H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36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-Fehé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6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3979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-Al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6569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8207375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396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1700808"/>
            <a:ext cx="3959671" cy="43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400">
                <a:solidFill>
                  <a:srgbClr val="001B70"/>
                </a:solidFill>
              </a:defRPr>
            </a:lvl3pPr>
            <a:lvl4pPr>
              <a:defRPr sz="2400">
                <a:solidFill>
                  <a:srgbClr val="001B70"/>
                </a:solidFill>
              </a:defRPr>
            </a:lvl4pPr>
            <a:lvl5pPr>
              <a:defRPr sz="24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1279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1700213"/>
            <a:ext cx="3959671" cy="2088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1700808"/>
            <a:ext cx="3959671" cy="2088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6"/>
          </p:nvPr>
        </p:nvSpPr>
        <p:spPr>
          <a:xfrm>
            <a:off x="467544" y="4005064"/>
            <a:ext cx="3959671" cy="2088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Szöveg helye 2"/>
          <p:cNvSpPr>
            <a:spLocks noGrp="1"/>
          </p:cNvSpPr>
          <p:nvPr>
            <p:ph type="body" sz="quarter" idx="17"/>
          </p:nvPr>
        </p:nvSpPr>
        <p:spPr>
          <a:xfrm>
            <a:off x="4715247" y="4005659"/>
            <a:ext cx="3959671" cy="2088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2104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szöveg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B673CC-BF9D-40F3-B2C5-496E9AA561FD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Cím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lang="hu-HU" sz="3200" b="1" kern="1200" dirty="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5" name="Szöveg helye 1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hu-HU" sz="2400" b="1" baseline="0" dirty="0">
                <a:solidFill>
                  <a:srgbClr val="001B70"/>
                </a:solidFill>
              </a:defRPr>
            </a:lvl1pPr>
          </a:lstStyle>
          <a:p>
            <a:pPr marL="0" lvl="0" indent="0"/>
            <a:r>
              <a:rPr lang="hu-HU" dirty="0" smtClean="0"/>
              <a:t>Alcím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4"/>
          </p:nvPr>
        </p:nvSpPr>
        <p:spPr>
          <a:xfrm>
            <a:off x="468313" y="2132261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5"/>
          </p:nvPr>
        </p:nvSpPr>
        <p:spPr>
          <a:xfrm>
            <a:off x="4716016" y="2132856"/>
            <a:ext cx="3959671" cy="1656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6"/>
          </p:nvPr>
        </p:nvSpPr>
        <p:spPr>
          <a:xfrm>
            <a:off x="467544" y="4436517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10" name="Szöveg helye 2"/>
          <p:cNvSpPr>
            <a:spLocks noGrp="1"/>
          </p:cNvSpPr>
          <p:nvPr>
            <p:ph type="body" sz="quarter" idx="17"/>
          </p:nvPr>
        </p:nvSpPr>
        <p:spPr>
          <a:xfrm>
            <a:off x="4715247" y="4437112"/>
            <a:ext cx="3959671" cy="1657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1B70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  <a:endParaRPr lang="hu-HU" dirty="0"/>
          </a:p>
        </p:txBody>
      </p:sp>
      <p:sp>
        <p:nvSpPr>
          <p:cNvPr id="2" name="Lekerekített téglalap 1"/>
          <p:cNvSpPr/>
          <p:nvPr userDrawn="1"/>
        </p:nvSpPr>
        <p:spPr>
          <a:xfrm>
            <a:off x="935595" y="1700808"/>
            <a:ext cx="2988333" cy="360040"/>
          </a:xfrm>
          <a:prstGeom prst="roundRect">
            <a:avLst/>
          </a:prstGeom>
          <a:solidFill>
            <a:srgbClr val="E41D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12" name="Lekerekített téglalap 11"/>
          <p:cNvSpPr/>
          <p:nvPr userDrawn="1"/>
        </p:nvSpPr>
        <p:spPr>
          <a:xfrm>
            <a:off x="5220071" y="1700808"/>
            <a:ext cx="2988333" cy="360040"/>
          </a:xfrm>
          <a:prstGeom prst="roundRect">
            <a:avLst/>
          </a:prstGeom>
          <a:solidFill>
            <a:srgbClr val="E41D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13" name="Lekerekített téglalap 12"/>
          <p:cNvSpPr/>
          <p:nvPr userDrawn="1"/>
        </p:nvSpPr>
        <p:spPr>
          <a:xfrm>
            <a:off x="935595" y="4005064"/>
            <a:ext cx="2988333" cy="360040"/>
          </a:xfrm>
          <a:prstGeom prst="roundRect">
            <a:avLst/>
          </a:prstGeom>
          <a:solidFill>
            <a:srgbClr val="E41D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16" name="Lekerekített téglalap 15"/>
          <p:cNvSpPr/>
          <p:nvPr userDrawn="1"/>
        </p:nvSpPr>
        <p:spPr>
          <a:xfrm>
            <a:off x="5220071" y="4005064"/>
            <a:ext cx="2988333" cy="360040"/>
          </a:xfrm>
          <a:prstGeom prst="roundRect">
            <a:avLst/>
          </a:prstGeom>
          <a:solidFill>
            <a:srgbClr val="E41D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19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0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  <p:sp>
        <p:nvSpPr>
          <p:cNvPr id="21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>
                <a:solidFill>
                  <a:srgbClr val="001B70"/>
                </a:solidFill>
              </a:defRPr>
            </a:lvl2pPr>
            <a:lvl3pPr>
              <a:defRPr>
                <a:solidFill>
                  <a:srgbClr val="001B70"/>
                </a:solidFill>
              </a:defRPr>
            </a:lvl3pPr>
            <a:lvl4pPr>
              <a:defRPr>
                <a:solidFill>
                  <a:srgbClr val="001B70"/>
                </a:solidFill>
              </a:defRPr>
            </a:lvl4pPr>
            <a:lvl5pPr>
              <a:defRPr>
                <a:solidFill>
                  <a:srgbClr val="001B70"/>
                </a:solidFill>
              </a:defRPr>
            </a:lvl5pPr>
          </a:lstStyle>
          <a:p>
            <a:pPr lvl="0"/>
            <a:r>
              <a:rPr lang="hu-HU" dirty="0" smtClean="0"/>
              <a:t>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0745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C24BD-13E4-4A3F-875A-15C260430A0D}" type="datetimeFigureOut">
              <a:rPr lang="hu-HU" smtClean="0"/>
              <a:t>2020.09.28.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597B1-5F96-45FD-9C00-41F68F13BD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144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E89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80" y="6381328"/>
            <a:ext cx="1957906" cy="24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4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5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80" y="6381328"/>
            <a:ext cx="1957906" cy="24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2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80" y="6381328"/>
            <a:ext cx="1957906" cy="24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2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r="17531"/>
          <a:stretch/>
        </p:blipFill>
        <p:spPr>
          <a:xfrm>
            <a:off x="-108520" y="-54005"/>
            <a:ext cx="9252521" cy="693939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80" y="6381328"/>
            <a:ext cx="1957906" cy="24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8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80" y="6381328"/>
            <a:ext cx="1957906" cy="24473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3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80" y="6381328"/>
            <a:ext cx="1957906" cy="24473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2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5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80" y="6381328"/>
            <a:ext cx="1957906" cy="24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4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03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03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29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90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97" r:id="rId7"/>
    <p:sldLayoutId id="2147483698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485245"/>
            <a:ext cx="1512166" cy="18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5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 l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485245"/>
            <a:ext cx="1512166" cy="18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1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03E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80" y="6381328"/>
            <a:ext cx="1957906" cy="24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9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ECB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80" y="6381328"/>
            <a:ext cx="1957906" cy="24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zis 4"/>
          <p:cNvSpPr/>
          <p:nvPr/>
        </p:nvSpPr>
        <p:spPr>
          <a:xfrm>
            <a:off x="3507724" y="-1144598"/>
            <a:ext cx="4288806" cy="4251948"/>
          </a:xfrm>
          <a:prstGeom prst="ellipse">
            <a:avLst/>
          </a:prstGeom>
          <a:solidFill>
            <a:srgbClr val="ED1B34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343457" y="-716746"/>
            <a:ext cx="3571930" cy="3571930"/>
          </a:xfrm>
          <a:prstGeom prst="ellipse">
            <a:avLst/>
          </a:prstGeom>
          <a:solidFill>
            <a:srgbClr val="C0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988611" y="348218"/>
            <a:ext cx="1615837" cy="1615837"/>
          </a:xfrm>
          <a:prstGeom prst="ellipse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541454" y="353562"/>
            <a:ext cx="1826353" cy="1826353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87B673CC-BF9D-40F3-B2C5-496E9AA561FD}" type="slidenum">
              <a:rPr lang="hu-HU" smtClean="0"/>
              <a:pPr/>
              <a:t>1</a:t>
            </a:fld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2" name="Cím 1"/>
          <p:cNvSpPr txBox="1">
            <a:spLocks/>
          </p:cNvSpPr>
          <p:nvPr/>
        </p:nvSpPr>
        <p:spPr>
          <a:xfrm>
            <a:off x="285189" y="560942"/>
            <a:ext cx="8607291" cy="7798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 smtClean="0"/>
              <a:t>Lakossági fizetési számla módosítások 2020 szeptember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37451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ekerekített téglalap 48"/>
          <p:cNvSpPr/>
          <p:nvPr/>
        </p:nvSpPr>
        <p:spPr>
          <a:xfrm>
            <a:off x="6140747" y="1471063"/>
            <a:ext cx="2895749" cy="3758135"/>
          </a:xfrm>
          <a:prstGeom prst="roundRect">
            <a:avLst>
              <a:gd name="adj" fmla="val 8342"/>
            </a:avLst>
          </a:prstGeom>
          <a:solidFill>
            <a:schemeClr val="bg1">
              <a:lumMod val="85000"/>
              <a:alpha val="20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8" name="Lekerekített téglalap 47"/>
          <p:cNvSpPr/>
          <p:nvPr/>
        </p:nvSpPr>
        <p:spPr>
          <a:xfrm>
            <a:off x="2836320" y="1471063"/>
            <a:ext cx="3069876" cy="3758136"/>
          </a:xfrm>
          <a:prstGeom prst="roundRect">
            <a:avLst>
              <a:gd name="adj" fmla="val 8342"/>
            </a:avLst>
          </a:prstGeom>
          <a:solidFill>
            <a:schemeClr val="bg1">
              <a:lumMod val="85000"/>
              <a:alpha val="20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7" name="Lekerekített téglalap 46"/>
          <p:cNvSpPr/>
          <p:nvPr/>
        </p:nvSpPr>
        <p:spPr>
          <a:xfrm>
            <a:off x="179512" y="1481824"/>
            <a:ext cx="2351770" cy="3747376"/>
          </a:xfrm>
          <a:prstGeom prst="roundRect">
            <a:avLst>
              <a:gd name="adj" fmla="val 8342"/>
            </a:avLst>
          </a:prstGeom>
          <a:solidFill>
            <a:schemeClr val="bg1">
              <a:lumMod val="85000"/>
              <a:alpha val="20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4" name="Téglalap 43"/>
          <p:cNvSpPr/>
          <p:nvPr/>
        </p:nvSpPr>
        <p:spPr>
          <a:xfrm>
            <a:off x="6257231" y="3212976"/>
            <a:ext cx="2635249" cy="1656184"/>
          </a:xfrm>
          <a:prstGeom prst="rec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3155524" y="3255144"/>
            <a:ext cx="2521895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87B673CC-BF9D-40F3-B2C5-496E9AA561FD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851895" y="836712"/>
            <a:ext cx="911793" cy="523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2019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7116591" y="836712"/>
            <a:ext cx="911793" cy="523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2020</a:t>
            </a:r>
          </a:p>
        </p:txBody>
      </p:sp>
      <p:sp>
        <p:nvSpPr>
          <p:cNvPr id="17" name="Cím 1"/>
          <p:cNvSpPr txBox="1">
            <a:spLocks/>
          </p:cNvSpPr>
          <p:nvPr/>
        </p:nvSpPr>
        <p:spPr>
          <a:xfrm>
            <a:off x="69467" y="138530"/>
            <a:ext cx="6806789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hu-HU"/>
            </a:defPPr>
            <a:lvl1pPr>
              <a:defRPr sz="2000" b="1"/>
            </a:lvl1pPr>
          </a:lstStyle>
          <a:p>
            <a:r>
              <a:rPr lang="hu-HU" dirty="0"/>
              <a:t>Díjstruktúra </a:t>
            </a:r>
            <a:r>
              <a:rPr lang="hu-HU" dirty="0" smtClean="0"/>
              <a:t>változásai  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3545958" y="836712"/>
            <a:ext cx="1478760" cy="523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Változás</a:t>
            </a:r>
          </a:p>
        </p:txBody>
      </p:sp>
      <p:sp>
        <p:nvSpPr>
          <p:cNvPr id="5" name="Téglalap 4"/>
          <p:cNvSpPr/>
          <p:nvPr/>
        </p:nvSpPr>
        <p:spPr>
          <a:xfrm>
            <a:off x="272875" y="2386233"/>
            <a:ext cx="21529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Kártyakibocsátási </a:t>
            </a:r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díj </a:t>
            </a:r>
          </a:p>
          <a:p>
            <a:pPr algn="ctr"/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nincs</a:t>
            </a:r>
          </a:p>
          <a:p>
            <a:pPr algn="ctr"/>
            <a:endParaRPr lang="hu-H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Csomagbeállítási díj </a:t>
            </a:r>
          </a:p>
          <a:p>
            <a:pPr algn="ctr"/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nincs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hu-H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hu-H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Téglalap 35"/>
          <p:cNvSpPr/>
          <p:nvPr/>
        </p:nvSpPr>
        <p:spPr>
          <a:xfrm>
            <a:off x="3254096" y="1647964"/>
            <a:ext cx="225298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b="1" dirty="0" smtClean="0"/>
              <a:t>Csomagbeállítási díj </a:t>
            </a:r>
          </a:p>
          <a:p>
            <a:pPr algn="ctr"/>
            <a:r>
              <a:rPr lang="hu-HU" b="1" dirty="0" smtClean="0"/>
              <a:t>10.000 Ft</a:t>
            </a:r>
          </a:p>
          <a:p>
            <a:pPr algn="ctr"/>
            <a:endParaRPr lang="hu-HU" b="1" dirty="0" smtClean="0"/>
          </a:p>
          <a:p>
            <a:pPr algn="ctr"/>
            <a:r>
              <a:rPr lang="hu-HU" b="1" dirty="0" smtClean="0"/>
              <a:t>Kártyakibocsátási díj  </a:t>
            </a:r>
          </a:p>
          <a:p>
            <a:pPr algn="ctr"/>
            <a:r>
              <a:rPr lang="hu-HU" b="1" dirty="0" smtClean="0"/>
              <a:t>10.000 Ft</a:t>
            </a:r>
            <a:endParaRPr lang="hu-HU" dirty="0"/>
          </a:p>
          <a:p>
            <a:pPr algn="ctr"/>
            <a:endParaRPr lang="hu-HU" b="1" dirty="0" smtClean="0"/>
          </a:p>
          <a:p>
            <a:pPr algn="ctr"/>
            <a:endParaRPr lang="hu-HU" dirty="0"/>
          </a:p>
        </p:txBody>
      </p:sp>
      <p:sp>
        <p:nvSpPr>
          <p:cNvPr id="39" name="Ellipszis 38"/>
          <p:cNvSpPr/>
          <p:nvPr/>
        </p:nvSpPr>
        <p:spPr>
          <a:xfrm>
            <a:off x="2843808" y="2504533"/>
            <a:ext cx="504055" cy="276395"/>
          </a:xfrm>
          <a:prstGeom prst="ellipse">
            <a:avLst/>
          </a:prstGeom>
          <a:solidFill>
            <a:srgbClr val="00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chemeClr val="tx2"/>
                </a:solidFill>
              </a:rPr>
              <a:t>Új</a:t>
            </a:r>
            <a:endParaRPr lang="hu-HU" sz="1000" dirty="0">
              <a:solidFill>
                <a:schemeClr val="tx2"/>
              </a:solidFill>
            </a:endParaRPr>
          </a:p>
        </p:txBody>
      </p:sp>
      <p:sp>
        <p:nvSpPr>
          <p:cNvPr id="40" name="Ellipszis 39"/>
          <p:cNvSpPr/>
          <p:nvPr/>
        </p:nvSpPr>
        <p:spPr>
          <a:xfrm>
            <a:off x="2843808" y="1712445"/>
            <a:ext cx="504055" cy="276395"/>
          </a:xfrm>
          <a:prstGeom prst="ellipse">
            <a:avLst/>
          </a:prstGeom>
          <a:solidFill>
            <a:srgbClr val="00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chemeClr val="tx2"/>
                </a:solidFill>
              </a:rPr>
              <a:t>Új</a:t>
            </a:r>
            <a:endParaRPr lang="hu-HU" sz="1000" dirty="0">
              <a:solidFill>
                <a:schemeClr val="tx2"/>
              </a:solidFill>
            </a:endParaRPr>
          </a:p>
        </p:txBody>
      </p:sp>
      <p:sp>
        <p:nvSpPr>
          <p:cNvPr id="41" name="Téglalap 40"/>
          <p:cNvSpPr/>
          <p:nvPr/>
        </p:nvSpPr>
        <p:spPr>
          <a:xfrm>
            <a:off x="6122220" y="1617087"/>
            <a:ext cx="287458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/>
              <a:t>Csomagbeállítási díj </a:t>
            </a:r>
          </a:p>
          <a:p>
            <a:pPr algn="ctr"/>
            <a:r>
              <a:rPr lang="hu-HU" b="1" dirty="0" smtClean="0"/>
              <a:t>10.000 Ft</a:t>
            </a:r>
          </a:p>
          <a:p>
            <a:pPr algn="ctr"/>
            <a:r>
              <a:rPr lang="hu-HU" b="1" dirty="0" smtClean="0"/>
              <a:t>Kártyakibocsátási díj  </a:t>
            </a:r>
          </a:p>
          <a:p>
            <a:pPr algn="ctr"/>
            <a:r>
              <a:rPr lang="hu-HU" b="1" dirty="0" smtClean="0"/>
              <a:t>10.000 Ft</a:t>
            </a:r>
            <a:endParaRPr lang="hu-HU" dirty="0"/>
          </a:p>
          <a:p>
            <a:pPr algn="ctr"/>
            <a:r>
              <a:rPr lang="hu-HU" sz="2000" b="1" dirty="0" smtClean="0">
                <a:solidFill>
                  <a:srgbClr val="FF0000"/>
                </a:solidFill>
              </a:rPr>
              <a:t>vagy</a:t>
            </a:r>
          </a:p>
          <a:p>
            <a:pPr algn="ctr"/>
            <a:endParaRPr lang="hu-HU" dirty="0"/>
          </a:p>
        </p:txBody>
      </p:sp>
      <p:sp>
        <p:nvSpPr>
          <p:cNvPr id="43" name="Téglalap 42"/>
          <p:cNvSpPr/>
          <p:nvPr/>
        </p:nvSpPr>
        <p:spPr>
          <a:xfrm>
            <a:off x="6561774" y="3442345"/>
            <a:ext cx="22529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Csomagbeállítási díj 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</a:rPr>
              <a:t>0 Ft</a:t>
            </a:r>
          </a:p>
          <a:p>
            <a:pPr algn="ctr"/>
            <a:r>
              <a:rPr lang="hu-HU" b="1" dirty="0">
                <a:solidFill>
                  <a:schemeClr val="bg1"/>
                </a:solidFill>
              </a:rPr>
              <a:t>Kártyakibocsátási </a:t>
            </a:r>
            <a:r>
              <a:rPr lang="hu-HU" b="1" dirty="0" smtClean="0">
                <a:solidFill>
                  <a:schemeClr val="bg1"/>
                </a:solidFill>
              </a:rPr>
              <a:t>díj  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</a:rPr>
              <a:t>0 Ft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3297736" y="3120563"/>
            <a:ext cx="2318048" cy="2935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Díjtörlő </a:t>
            </a:r>
            <a:r>
              <a:rPr lang="hu-HU" b="1" dirty="0" smtClean="0">
                <a:solidFill>
                  <a:schemeClr val="tx1"/>
                </a:solidFill>
              </a:rPr>
              <a:t>csomag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8" name="Ellipszis 37"/>
          <p:cNvSpPr/>
          <p:nvPr/>
        </p:nvSpPr>
        <p:spPr>
          <a:xfrm>
            <a:off x="2843808" y="3140968"/>
            <a:ext cx="504055" cy="276395"/>
          </a:xfrm>
          <a:prstGeom prst="ellipse">
            <a:avLst/>
          </a:prstGeom>
          <a:solidFill>
            <a:srgbClr val="00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chemeClr val="tx2"/>
                </a:solidFill>
              </a:rPr>
              <a:t>Új</a:t>
            </a:r>
            <a:endParaRPr lang="hu-HU" sz="1000" dirty="0">
              <a:solidFill>
                <a:schemeClr val="tx2"/>
              </a:solidFill>
            </a:endParaRPr>
          </a:p>
        </p:txBody>
      </p:sp>
      <p:sp>
        <p:nvSpPr>
          <p:cNvPr id="46" name="Téglalap 45"/>
          <p:cNvSpPr/>
          <p:nvPr/>
        </p:nvSpPr>
        <p:spPr>
          <a:xfrm>
            <a:off x="6444208" y="3108393"/>
            <a:ext cx="2318048" cy="293503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Díjtörlő </a:t>
            </a:r>
            <a:r>
              <a:rPr lang="hu-HU" b="1" dirty="0" smtClean="0">
                <a:solidFill>
                  <a:schemeClr val="tx1"/>
                </a:solidFill>
              </a:rPr>
              <a:t>csomag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51" name="Téglalap 50"/>
          <p:cNvSpPr/>
          <p:nvPr/>
        </p:nvSpPr>
        <p:spPr>
          <a:xfrm>
            <a:off x="3012972" y="3536203"/>
            <a:ext cx="27378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Plusz szolgáltatások igénylése vagy meglévő ügyfeleknél a megléte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 – 10.000 Ft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2" name="Cím 1"/>
          <p:cNvSpPr txBox="1">
            <a:spLocks/>
          </p:cNvSpPr>
          <p:nvPr/>
        </p:nvSpPr>
        <p:spPr>
          <a:xfrm>
            <a:off x="390831" y="5340330"/>
            <a:ext cx="8335698" cy="779826"/>
          </a:xfrm>
          <a:prstGeom prst="rect">
            <a:avLst/>
          </a:prstGeom>
          <a:solidFill>
            <a:srgbClr val="333399"/>
          </a:solidFill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400" b="1" dirty="0"/>
              <a:t>S</a:t>
            </a:r>
            <a:r>
              <a:rPr lang="hu-HU" sz="2400" b="1" dirty="0" smtClean="0"/>
              <a:t>zolgáltatások igénylésével vagy meglétével a díjak nem kerülnek terhelésre !</a:t>
            </a:r>
            <a:endParaRPr lang="hu-HU" sz="2400" b="1" dirty="0"/>
          </a:p>
        </p:txBody>
      </p:sp>
      <p:pic>
        <p:nvPicPr>
          <p:cNvPr id="27" name="Kép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093" y="46439"/>
            <a:ext cx="1415044" cy="35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kerekített téglalap 17"/>
          <p:cNvSpPr/>
          <p:nvPr/>
        </p:nvSpPr>
        <p:spPr>
          <a:xfrm>
            <a:off x="221490" y="2060848"/>
            <a:ext cx="8808267" cy="1092782"/>
          </a:xfrm>
          <a:prstGeom prst="roundRect">
            <a:avLst>
              <a:gd name="adj" fmla="val 8342"/>
            </a:avLst>
          </a:prstGeom>
          <a:solidFill>
            <a:schemeClr val="bg1">
              <a:lumMod val="85000"/>
              <a:alpha val="20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4" name="Lekerekített téglalap 33"/>
          <p:cNvSpPr/>
          <p:nvPr/>
        </p:nvSpPr>
        <p:spPr>
          <a:xfrm>
            <a:off x="146241" y="4441416"/>
            <a:ext cx="8814702" cy="2371960"/>
          </a:xfrm>
          <a:prstGeom prst="roundRect">
            <a:avLst>
              <a:gd name="adj" fmla="val 8342"/>
            </a:avLst>
          </a:prstGeom>
          <a:solidFill>
            <a:schemeClr val="bg1">
              <a:lumMod val="85000"/>
              <a:alpha val="20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6" name="Lekerekített téglalap 25"/>
          <p:cNvSpPr/>
          <p:nvPr/>
        </p:nvSpPr>
        <p:spPr>
          <a:xfrm>
            <a:off x="197513" y="920225"/>
            <a:ext cx="8808267" cy="1106701"/>
          </a:xfrm>
          <a:prstGeom prst="roundRect">
            <a:avLst>
              <a:gd name="adj" fmla="val 8342"/>
            </a:avLst>
          </a:prstGeom>
          <a:solidFill>
            <a:schemeClr val="bg1">
              <a:lumMod val="85000"/>
              <a:alpha val="20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9" name="Téglalap 118"/>
          <p:cNvSpPr/>
          <p:nvPr/>
        </p:nvSpPr>
        <p:spPr>
          <a:xfrm>
            <a:off x="107504" y="80549"/>
            <a:ext cx="856895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u-HU" sz="1600" b="1" dirty="0" smtClean="0"/>
              <a:t>A </a:t>
            </a:r>
            <a:r>
              <a:rPr lang="hu-HU" sz="1600" b="1" dirty="0" smtClean="0"/>
              <a:t>Díjtörlő szolgáltatáscsomag bevezetésének </a:t>
            </a:r>
            <a:r>
              <a:rPr lang="hu-HU" sz="1600" b="1" dirty="0" smtClean="0"/>
              <a:t>a célja, hogy az ügyfél elsődleges számláját a Budapest Banknál vezesse, ezáltal mentesüljön az újonnan bevezetett díjtételek megfizetése alól </a:t>
            </a:r>
            <a:endParaRPr lang="hu-HU" sz="1600" b="1" dirty="0"/>
          </a:p>
        </p:txBody>
      </p:sp>
      <p:sp>
        <p:nvSpPr>
          <p:cNvPr id="2" name="Szövegdoboz 1"/>
          <p:cNvSpPr txBox="1"/>
          <p:nvPr/>
        </p:nvSpPr>
        <p:spPr>
          <a:xfrm>
            <a:off x="431421" y="873572"/>
            <a:ext cx="861734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rgbClr val="FF0000"/>
                </a:solidFill>
              </a:rPr>
              <a:t>1. Csomagbeállítási </a:t>
            </a:r>
            <a:r>
              <a:rPr lang="hu-HU" sz="1600" b="1" dirty="0">
                <a:solidFill>
                  <a:srgbClr val="FF0000"/>
                </a:solidFill>
              </a:rPr>
              <a:t>díj – 10.000 Ft. </a:t>
            </a:r>
            <a:endParaRPr lang="hu-HU" sz="1200" b="1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hu-HU" sz="1400" dirty="0" smtClean="0"/>
              <a:t>Új számla nyitásnál és meglévő számla csomagváltásánál kerül terhelésre. (a beállítást követő </a:t>
            </a:r>
            <a:r>
              <a:rPr lang="hu-HU" sz="1400" dirty="0"/>
              <a:t>hónap 20.-a </a:t>
            </a:r>
            <a:r>
              <a:rPr lang="hu-HU" sz="1400" dirty="0" smtClean="0"/>
              <a:t>után)</a:t>
            </a:r>
            <a:endParaRPr lang="hu-HU" sz="1400" dirty="0"/>
          </a:p>
          <a:p>
            <a:pPr marL="285750" indent="-285750">
              <a:buFontTx/>
              <a:buChar char="-"/>
            </a:pPr>
            <a:r>
              <a:rPr lang="hu-HU" sz="1400" dirty="0" smtClean="0"/>
              <a:t> (lejárati időn belül vagy követő </a:t>
            </a:r>
            <a:r>
              <a:rPr lang="hu-HU" sz="1400" dirty="0"/>
              <a:t>csomagból új </a:t>
            </a:r>
            <a:r>
              <a:rPr lang="hu-HU" sz="1400" dirty="0" smtClean="0"/>
              <a:t>csomagba váltásnál)</a:t>
            </a:r>
          </a:p>
          <a:p>
            <a:pPr marL="285750" indent="-285750">
              <a:buFontTx/>
              <a:buChar char="-"/>
            </a:pPr>
            <a:r>
              <a:rPr lang="hu-HU" sz="1400" dirty="0" smtClean="0"/>
              <a:t>Kivéve: Money</a:t>
            </a:r>
            <a:r>
              <a:rPr lang="hu-HU" sz="1400" dirty="0"/>
              <a:t>+, vagyonos Prémium, MNP, </a:t>
            </a:r>
            <a:r>
              <a:rPr lang="hu-HU" sz="1400" dirty="0" smtClean="0"/>
              <a:t>BB Alapszámla, és a hiteligénylés melletti számlanyitás, továbbá csomaglejáratkor a követő csomag Bank általi beállításakor</a:t>
            </a:r>
            <a:endParaRPr lang="hu-HU" sz="1400" dirty="0"/>
          </a:p>
          <a:p>
            <a:pPr marL="285750" indent="-285750">
              <a:buFontTx/>
              <a:buChar char="-"/>
            </a:pPr>
            <a:endParaRPr lang="hu-HU" sz="1000" dirty="0" smtClean="0"/>
          </a:p>
          <a:p>
            <a:r>
              <a:rPr lang="hu-HU" sz="1600" b="1" dirty="0" smtClean="0">
                <a:solidFill>
                  <a:srgbClr val="FF0000"/>
                </a:solidFill>
              </a:rPr>
              <a:t>2. Kártyakibocsátási </a:t>
            </a:r>
            <a:r>
              <a:rPr lang="hu-HU" sz="1600" b="1" dirty="0">
                <a:solidFill>
                  <a:srgbClr val="FF0000"/>
                </a:solidFill>
              </a:rPr>
              <a:t>díj – 10.000 Ft</a:t>
            </a:r>
          </a:p>
          <a:p>
            <a:r>
              <a:rPr lang="hu-HU" sz="1600" b="1" dirty="0">
                <a:solidFill>
                  <a:srgbClr val="FF0000"/>
                </a:solidFill>
              </a:rPr>
              <a:t>- </a:t>
            </a:r>
            <a:r>
              <a:rPr lang="hu-HU" sz="1400" dirty="0"/>
              <a:t>Új kártya kibocsátásakor (új szerződés) kerül </a:t>
            </a:r>
            <a:r>
              <a:rPr lang="hu-HU" sz="1400" dirty="0" smtClean="0"/>
              <a:t>terhelésre. (a </a:t>
            </a:r>
            <a:r>
              <a:rPr lang="hu-HU" sz="1400" dirty="0"/>
              <a:t>kártya </a:t>
            </a:r>
            <a:r>
              <a:rPr lang="hu-HU" sz="1400" dirty="0" smtClean="0"/>
              <a:t>kibocsátását követő </a:t>
            </a:r>
            <a:r>
              <a:rPr lang="hu-HU" sz="1400" dirty="0"/>
              <a:t>hónap 20.-a </a:t>
            </a:r>
            <a:r>
              <a:rPr lang="hu-HU" sz="1400" dirty="0" smtClean="0"/>
              <a:t>után)</a:t>
            </a:r>
            <a:endParaRPr lang="hu-HU" sz="1400" dirty="0"/>
          </a:p>
          <a:p>
            <a:r>
              <a:rPr lang="hu-HU" sz="1400" dirty="0"/>
              <a:t>- Kártyatípusonként egyszer kerül terhelésre (</a:t>
            </a:r>
            <a:r>
              <a:rPr lang="hu-HU" sz="1400" dirty="0" err="1"/>
              <a:t>újragyártás</a:t>
            </a:r>
            <a:r>
              <a:rPr lang="hu-HU" sz="1400" dirty="0"/>
              <a:t> esetén nem)</a:t>
            </a:r>
          </a:p>
          <a:p>
            <a:r>
              <a:rPr lang="hu-HU" sz="1400" dirty="0"/>
              <a:t>- Kivéve: Hello BB, Money+, vagyonos Prémium, MNP, DEX, és BB </a:t>
            </a:r>
            <a:r>
              <a:rPr lang="hu-HU" sz="1400" dirty="0" smtClean="0"/>
              <a:t>Alapszámla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137922" y="3543871"/>
            <a:ext cx="8814702" cy="64633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>
            <a:spAutoFit/>
          </a:bodyPr>
          <a:lstStyle>
            <a:defPPr>
              <a:defRPr lang="hu-HU"/>
            </a:defPPr>
          </a:lstStyle>
          <a:p>
            <a:pPr algn="ctr"/>
            <a:r>
              <a:rPr lang="hu-HU" sz="2800" b="1" u="sng" dirty="0" smtClean="0"/>
              <a:t>Díjtörlő</a:t>
            </a:r>
            <a:r>
              <a:rPr lang="hu-HU" sz="2800" b="1" dirty="0" smtClean="0"/>
              <a:t> vagy </a:t>
            </a:r>
            <a:r>
              <a:rPr lang="hu-HU" sz="2800" b="1" u="sng" dirty="0" smtClean="0"/>
              <a:t>Jóljáró csomaggal </a:t>
            </a:r>
            <a:r>
              <a:rPr lang="hu-HU" sz="2800" b="1" dirty="0" smtClean="0"/>
              <a:t>ez a díj </a:t>
            </a:r>
            <a:r>
              <a:rPr lang="hu-HU" sz="3600" b="1" dirty="0" smtClean="0">
                <a:solidFill>
                  <a:srgbClr val="FF0000"/>
                </a:solidFill>
              </a:rPr>
              <a:t>0Ft</a:t>
            </a:r>
            <a:endParaRPr lang="hu-HU" sz="2800" b="1" dirty="0">
              <a:solidFill>
                <a:srgbClr val="FF0000"/>
              </a:solidFill>
            </a:endParaRPr>
          </a:p>
        </p:txBody>
      </p:sp>
      <p:sp>
        <p:nvSpPr>
          <p:cNvPr id="27" name="Ellipszis 26"/>
          <p:cNvSpPr/>
          <p:nvPr/>
        </p:nvSpPr>
        <p:spPr>
          <a:xfrm>
            <a:off x="-14449" y="2000477"/>
            <a:ext cx="504055" cy="276395"/>
          </a:xfrm>
          <a:prstGeom prst="ellipse">
            <a:avLst/>
          </a:prstGeom>
          <a:solidFill>
            <a:srgbClr val="00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chemeClr val="tx2"/>
                </a:solidFill>
              </a:rPr>
              <a:t>Új</a:t>
            </a:r>
            <a:endParaRPr lang="hu-HU" sz="1000" dirty="0">
              <a:solidFill>
                <a:schemeClr val="tx2"/>
              </a:solidFill>
            </a:endParaRPr>
          </a:p>
        </p:txBody>
      </p:sp>
      <p:sp>
        <p:nvSpPr>
          <p:cNvPr id="28" name="Ellipszis 27"/>
          <p:cNvSpPr/>
          <p:nvPr/>
        </p:nvSpPr>
        <p:spPr>
          <a:xfrm>
            <a:off x="-17361" y="920357"/>
            <a:ext cx="504055" cy="276395"/>
          </a:xfrm>
          <a:prstGeom prst="ellipse">
            <a:avLst/>
          </a:prstGeom>
          <a:solidFill>
            <a:srgbClr val="00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chemeClr val="tx2"/>
                </a:solidFill>
              </a:rPr>
              <a:t>Új</a:t>
            </a:r>
            <a:endParaRPr lang="hu-HU" sz="1000" dirty="0">
              <a:solidFill>
                <a:schemeClr val="tx2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264296" y="3138658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>
                <a:solidFill>
                  <a:srgbClr val="FF0000"/>
                </a:solidFill>
              </a:rPr>
              <a:t>de</a:t>
            </a:r>
            <a:endParaRPr lang="hu-HU" sz="3600" dirty="0">
              <a:solidFill>
                <a:srgbClr val="FF0000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536650" y="4407495"/>
            <a:ext cx="3912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dirty="0"/>
              <a:t>Számla </a:t>
            </a:r>
            <a:r>
              <a:rPr lang="hu-HU" sz="2400" dirty="0" smtClean="0"/>
              <a:t>+ 6 szolgáltatás -&gt; </a:t>
            </a:r>
            <a:r>
              <a:rPr lang="hu-HU" sz="2400" b="1" dirty="0" smtClean="0">
                <a:solidFill>
                  <a:srgbClr val="FF0000"/>
                </a:solidFill>
              </a:rPr>
              <a:t>0Ft</a:t>
            </a:r>
            <a:endParaRPr lang="hu-HU" sz="2400" b="1" dirty="0"/>
          </a:p>
        </p:txBody>
      </p:sp>
      <p:sp>
        <p:nvSpPr>
          <p:cNvPr id="30" name="Téglalap 29"/>
          <p:cNvSpPr/>
          <p:nvPr/>
        </p:nvSpPr>
        <p:spPr>
          <a:xfrm>
            <a:off x="4133764" y="4861779"/>
            <a:ext cx="4515354" cy="1879589"/>
          </a:xfrm>
          <a:prstGeom prst="rec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b="1" dirty="0" smtClean="0">
                <a:solidFill>
                  <a:schemeClr val="tx2"/>
                </a:solidFill>
              </a:rPr>
              <a:t>Díjtörlő szolgáltatáscsomag:</a:t>
            </a:r>
            <a:endParaRPr lang="hu-HU" sz="1600" b="1" dirty="0" smtClean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hu-HU" sz="1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Mobilbank </a:t>
            </a:r>
            <a:r>
              <a:rPr lang="hu-HU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Plusz </a:t>
            </a:r>
            <a:endParaRPr lang="hu-H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hu-HU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Elektronikus kivonat </a:t>
            </a:r>
            <a:endParaRPr lang="hu-H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hu-HU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Két ingyenes készpénzfelvételi nyilatkozat</a:t>
            </a:r>
            <a:endParaRPr lang="hu-H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hu-HU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Budapest Bank Netbank  / Mobil App belépés</a:t>
            </a:r>
            <a:endParaRPr lang="hu-H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hu-HU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Másodlagos azonosító megadása</a:t>
            </a:r>
            <a:endParaRPr lang="hu-H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hu-HU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Folyószámlahitel </a:t>
            </a:r>
            <a:r>
              <a:rPr lang="hu-HU" sz="1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igénylés (min. 150e Ft)</a:t>
            </a:r>
            <a:endParaRPr lang="hu-H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791626" y="5313643"/>
            <a:ext cx="2521895" cy="1427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hu-HU" dirty="0" smtClean="0"/>
              <a:t>Számla</a:t>
            </a:r>
          </a:p>
          <a:p>
            <a:pPr marL="342900" indent="-342900">
              <a:buAutoNum type="arabicPeriod"/>
            </a:pPr>
            <a:r>
              <a:rPr lang="hu-HU" dirty="0" smtClean="0"/>
              <a:t>Netbank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679308" y="4479503"/>
            <a:ext cx="2805576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dirty="0" smtClean="0"/>
              <a:t>Számla -&gt; </a:t>
            </a:r>
            <a:r>
              <a:rPr lang="hu-HU" sz="2400" b="1" dirty="0" smtClean="0">
                <a:solidFill>
                  <a:srgbClr val="FF0000"/>
                </a:solidFill>
              </a:rPr>
              <a:t>10.000 Ft</a:t>
            </a:r>
          </a:p>
          <a:p>
            <a:pPr algn="ctr"/>
            <a:r>
              <a:rPr lang="hu-HU" sz="1100" b="1" dirty="0" smtClean="0"/>
              <a:t>Amennyiben mind a </a:t>
            </a:r>
            <a:r>
              <a:rPr lang="hu-HU" sz="1100" b="1" dirty="0" smtClean="0">
                <a:solidFill>
                  <a:srgbClr val="FF0000"/>
                </a:solidFill>
              </a:rPr>
              <a:t>2 díj egyszerre esedékes</a:t>
            </a:r>
          </a:p>
          <a:p>
            <a:pPr algn="ctr"/>
            <a:r>
              <a:rPr lang="hu-HU" sz="1100" b="1" dirty="0" smtClean="0"/>
              <a:t> csak az </a:t>
            </a:r>
            <a:r>
              <a:rPr lang="hu-HU" sz="1100" b="1" dirty="0" smtClean="0">
                <a:solidFill>
                  <a:srgbClr val="FF0000"/>
                </a:solidFill>
              </a:rPr>
              <a:t>egyik kerül terhelésre </a:t>
            </a:r>
            <a:endParaRPr lang="hu-HU" sz="1100" b="1" dirty="0">
              <a:solidFill>
                <a:srgbClr val="FF0000"/>
              </a:solidFill>
            </a:endParaRPr>
          </a:p>
        </p:txBody>
      </p:sp>
      <p:sp>
        <p:nvSpPr>
          <p:cNvPr id="33" name="Téglalap 32"/>
          <p:cNvSpPr/>
          <p:nvPr/>
        </p:nvSpPr>
        <p:spPr>
          <a:xfrm>
            <a:off x="3501017" y="5723964"/>
            <a:ext cx="445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v</a:t>
            </a:r>
            <a:r>
              <a:rPr lang="hu-HU" b="1" dirty="0" smtClean="0">
                <a:solidFill>
                  <a:srgbClr val="FF0000"/>
                </a:solidFill>
              </a:rPr>
              <a:t>s.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2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458791"/>
              </p:ext>
            </p:extLst>
          </p:nvPr>
        </p:nvGraphicFramePr>
        <p:xfrm>
          <a:off x="1367398" y="697673"/>
          <a:ext cx="6156930" cy="2515541"/>
        </p:xfrm>
        <a:graphic>
          <a:graphicData uri="http://schemas.openxmlformats.org/drawingml/2006/table">
            <a:tbl>
              <a:tblPr/>
              <a:tblGrid>
                <a:gridCol w="3287998">
                  <a:extLst>
                    <a:ext uri="{9D8B030D-6E8A-4147-A177-3AD203B41FA5}">
                      <a16:colId xmlns:a16="http://schemas.microsoft.com/office/drawing/2014/main" val="2664500991"/>
                    </a:ext>
                  </a:extLst>
                </a:gridCol>
                <a:gridCol w="1536538">
                  <a:extLst>
                    <a:ext uri="{9D8B030D-6E8A-4147-A177-3AD203B41FA5}">
                      <a16:colId xmlns:a16="http://schemas.microsoft.com/office/drawing/2014/main" val="745815855"/>
                    </a:ext>
                  </a:extLst>
                </a:gridCol>
                <a:gridCol w="1332394">
                  <a:extLst>
                    <a:ext uri="{9D8B030D-6E8A-4147-A177-3AD203B41FA5}">
                      <a16:colId xmlns:a16="http://schemas.microsoft.com/office/drawing/2014/main" val="305433374"/>
                    </a:ext>
                  </a:extLst>
                </a:gridCol>
              </a:tblGrid>
              <a:tr h="41126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Jóljáró </a:t>
                      </a:r>
                      <a:r>
                        <a:rPr lang="hu-HU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csomag</a:t>
                      </a:r>
                      <a:endParaRPr lang="hu-HU" sz="14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9" marR="5209" marT="52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Díjtörlő csomag </a:t>
                      </a:r>
                    </a:p>
                  </a:txBody>
                  <a:tcPr marL="5209" marR="5209" marT="52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386627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Mobilbank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Plusz </a:t>
                      </a:r>
                    </a:p>
                  </a:txBody>
                  <a:tcPr marL="5209" marR="5209" marT="52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876949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Elektronikus</a:t>
                      </a:r>
                      <a:r>
                        <a:rPr lang="hu-H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kivonat 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9" marR="5209" marT="52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033645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Két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ingyenes készpénzfelvételi nyilatkozat</a:t>
                      </a:r>
                    </a:p>
                  </a:txBody>
                  <a:tcPr marL="5209" marR="5209" marT="52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09" marR="5209" marT="52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080015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Budapest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Netbank  / Mobil App belépés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9" marR="5209" marT="52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935448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Másodlagos azonosító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9" marR="5209" marT="52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671021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Folyószámlahitel 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9" marR="5209" marT="52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225245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Hitelkártya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9" marR="5209" marT="52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38663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Extra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megtakarítási számla </a:t>
                      </a:r>
                    </a:p>
                  </a:txBody>
                  <a:tcPr marL="5209" marR="5209" marT="52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573172"/>
                  </a:ext>
                </a:extLst>
              </a:tr>
              <a:tr h="152407">
                <a:tc>
                  <a:txBody>
                    <a:bodyPr/>
                    <a:lstStyle/>
                    <a:p>
                      <a:pPr algn="l" rtl="0" fontAlgn="ctr"/>
                      <a:endParaRPr lang="hu-H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9" marR="5209" marT="52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09" marR="5209" marT="52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977268"/>
                  </a:ext>
                </a:extLst>
              </a:tr>
            </a:tbl>
          </a:graphicData>
        </a:graphic>
      </p:graphicFrame>
      <p:pic>
        <p:nvPicPr>
          <p:cNvPr id="39" name="Kép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623" y="1115197"/>
            <a:ext cx="275572" cy="225571"/>
          </a:xfrm>
          <a:prstGeom prst="rect">
            <a:avLst/>
          </a:prstGeom>
        </p:spPr>
      </p:pic>
      <p:pic>
        <p:nvPicPr>
          <p:cNvPr id="55" name="Kép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623" y="1350903"/>
            <a:ext cx="275572" cy="225571"/>
          </a:xfrm>
          <a:prstGeom prst="rect">
            <a:avLst/>
          </a:prstGeom>
        </p:spPr>
      </p:pic>
      <p:pic>
        <p:nvPicPr>
          <p:cNvPr id="56" name="Kép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623" y="1586609"/>
            <a:ext cx="275572" cy="234529"/>
          </a:xfrm>
          <a:prstGeom prst="rect">
            <a:avLst/>
          </a:prstGeom>
        </p:spPr>
      </p:pic>
      <p:pic>
        <p:nvPicPr>
          <p:cNvPr id="57" name="Kép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623" y="1831273"/>
            <a:ext cx="275572" cy="225571"/>
          </a:xfrm>
          <a:prstGeom prst="rect">
            <a:avLst/>
          </a:prstGeom>
        </p:spPr>
      </p:pic>
      <p:pic>
        <p:nvPicPr>
          <p:cNvPr id="58" name="Kép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623" y="2066979"/>
            <a:ext cx="275572" cy="225571"/>
          </a:xfrm>
          <a:prstGeom prst="rect">
            <a:avLst/>
          </a:prstGeom>
        </p:spPr>
      </p:pic>
      <p:pic>
        <p:nvPicPr>
          <p:cNvPr id="59" name="Kép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623" y="2302685"/>
            <a:ext cx="275572" cy="225571"/>
          </a:xfrm>
          <a:prstGeom prst="rect">
            <a:avLst/>
          </a:prstGeom>
        </p:spPr>
      </p:pic>
      <p:pic>
        <p:nvPicPr>
          <p:cNvPr id="98" name="Kép 9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623" y="2538391"/>
            <a:ext cx="275572" cy="225571"/>
          </a:xfrm>
          <a:prstGeom prst="rect">
            <a:avLst/>
          </a:prstGeom>
        </p:spPr>
      </p:pic>
      <p:pic>
        <p:nvPicPr>
          <p:cNvPr id="99" name="Kép 9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623" y="2774096"/>
            <a:ext cx="275572" cy="225571"/>
          </a:xfrm>
          <a:prstGeom prst="rect">
            <a:avLst/>
          </a:prstGeom>
        </p:spPr>
      </p:pic>
      <p:sp>
        <p:nvSpPr>
          <p:cNvPr id="103" name="Mínuszjel 102"/>
          <p:cNvSpPr/>
          <p:nvPr/>
        </p:nvSpPr>
        <p:spPr>
          <a:xfrm>
            <a:off x="6738772" y="2780670"/>
            <a:ext cx="208421" cy="165961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3" name="Ellipszis 112"/>
          <p:cNvSpPr/>
          <p:nvPr/>
        </p:nvSpPr>
        <p:spPr>
          <a:xfrm>
            <a:off x="7000945" y="610908"/>
            <a:ext cx="447538" cy="201750"/>
          </a:xfrm>
          <a:prstGeom prst="ellipse">
            <a:avLst/>
          </a:prstGeom>
          <a:solidFill>
            <a:srgbClr val="00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chemeClr val="tx2"/>
                </a:solidFill>
              </a:rPr>
              <a:t>Új</a:t>
            </a:r>
            <a:endParaRPr lang="hu-HU" sz="1000" dirty="0">
              <a:solidFill>
                <a:schemeClr val="tx2"/>
              </a:solidFill>
            </a:endParaRPr>
          </a:p>
        </p:txBody>
      </p:sp>
      <p:sp>
        <p:nvSpPr>
          <p:cNvPr id="119" name="Téglalap 118"/>
          <p:cNvSpPr/>
          <p:nvPr/>
        </p:nvSpPr>
        <p:spPr>
          <a:xfrm>
            <a:off x="33727" y="24814"/>
            <a:ext cx="713427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u-HU" sz="2000" b="1" dirty="0"/>
              <a:t>Jóljáró csomag és a Díjtörlő csomag </a:t>
            </a:r>
          </a:p>
        </p:txBody>
      </p:sp>
      <p:pic>
        <p:nvPicPr>
          <p:cNvPr id="37" name="Kép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50" y="1124744"/>
            <a:ext cx="275572" cy="225571"/>
          </a:xfrm>
          <a:prstGeom prst="rect">
            <a:avLst/>
          </a:prstGeom>
        </p:spPr>
      </p:pic>
      <p:pic>
        <p:nvPicPr>
          <p:cNvPr id="38" name="Kép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50" y="1360450"/>
            <a:ext cx="275572" cy="225571"/>
          </a:xfrm>
          <a:prstGeom prst="rect">
            <a:avLst/>
          </a:prstGeom>
        </p:spPr>
      </p:pic>
      <p:pic>
        <p:nvPicPr>
          <p:cNvPr id="40" name="Kép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50" y="1596156"/>
            <a:ext cx="275572" cy="234529"/>
          </a:xfrm>
          <a:prstGeom prst="rect">
            <a:avLst/>
          </a:prstGeom>
        </p:spPr>
      </p:pic>
      <p:pic>
        <p:nvPicPr>
          <p:cNvPr id="41" name="Kép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50" y="1840820"/>
            <a:ext cx="275572" cy="225571"/>
          </a:xfrm>
          <a:prstGeom prst="rect">
            <a:avLst/>
          </a:prstGeom>
        </p:spPr>
      </p:pic>
      <p:pic>
        <p:nvPicPr>
          <p:cNvPr id="42" name="Kép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50" y="2076526"/>
            <a:ext cx="275572" cy="225571"/>
          </a:xfrm>
          <a:prstGeom prst="rect">
            <a:avLst/>
          </a:prstGeom>
        </p:spPr>
      </p:pic>
      <p:pic>
        <p:nvPicPr>
          <p:cNvPr id="43" name="Kép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50" y="2312232"/>
            <a:ext cx="275572" cy="225571"/>
          </a:xfrm>
          <a:prstGeom prst="rect">
            <a:avLst/>
          </a:prstGeom>
        </p:spPr>
      </p:pic>
      <p:sp>
        <p:nvSpPr>
          <p:cNvPr id="46" name="Mínuszjel 45"/>
          <p:cNvSpPr/>
          <p:nvPr/>
        </p:nvSpPr>
        <p:spPr>
          <a:xfrm>
            <a:off x="6738772" y="2568033"/>
            <a:ext cx="208421" cy="159789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8" name="Ellipszis 47"/>
          <p:cNvSpPr/>
          <p:nvPr/>
        </p:nvSpPr>
        <p:spPr>
          <a:xfrm>
            <a:off x="16558" y="412289"/>
            <a:ext cx="324035" cy="288032"/>
          </a:xfrm>
          <a:prstGeom prst="ellipse">
            <a:avLst/>
          </a:prstGeom>
          <a:gradFill>
            <a:gsLst>
              <a:gs pos="0">
                <a:schemeClr val="tx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bg1"/>
                </a:solidFill>
              </a:rPr>
              <a:t>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9726312"/>
              </p:ext>
            </p:extLst>
          </p:nvPr>
        </p:nvGraphicFramePr>
        <p:xfrm>
          <a:off x="33728" y="3109570"/>
          <a:ext cx="8970410" cy="3559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" name="Ellipszis 50"/>
          <p:cNvSpPr/>
          <p:nvPr/>
        </p:nvSpPr>
        <p:spPr>
          <a:xfrm>
            <a:off x="33727" y="2987448"/>
            <a:ext cx="324035" cy="288032"/>
          </a:xfrm>
          <a:prstGeom prst="ellipse">
            <a:avLst/>
          </a:prstGeom>
          <a:gradFill>
            <a:gsLst>
              <a:gs pos="0">
                <a:schemeClr val="tx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53" name="Kép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093" y="46439"/>
            <a:ext cx="1415044" cy="356591"/>
          </a:xfrm>
          <a:prstGeom prst="rect">
            <a:avLst/>
          </a:prstGeom>
        </p:spPr>
      </p:pic>
      <p:sp>
        <p:nvSpPr>
          <p:cNvPr id="47" name="Lekerekített téglalap 46"/>
          <p:cNvSpPr/>
          <p:nvPr/>
        </p:nvSpPr>
        <p:spPr>
          <a:xfrm>
            <a:off x="170774" y="516296"/>
            <a:ext cx="8808267" cy="2540426"/>
          </a:xfrm>
          <a:prstGeom prst="roundRect">
            <a:avLst>
              <a:gd name="adj" fmla="val 8342"/>
            </a:avLst>
          </a:prstGeom>
          <a:solidFill>
            <a:schemeClr val="bg1">
              <a:lumMod val="85000"/>
              <a:alpha val="20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7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Egyéni tervezés">
  <a:themeElements>
    <a:clrScheme name="BB_repos">
      <a:dk1>
        <a:srgbClr val="F04B4B"/>
      </a:dk1>
      <a:lt1>
        <a:sysClr val="window" lastClr="FFFFFF"/>
      </a:lt1>
      <a:dk2>
        <a:srgbClr val="7A797A"/>
      </a:dk2>
      <a:lt2>
        <a:srgbClr val="FFFFFF"/>
      </a:lt2>
      <a:accent1>
        <a:srgbClr val="F04B4B"/>
      </a:accent1>
      <a:accent2>
        <a:srgbClr val="5ED499"/>
      </a:accent2>
      <a:accent3>
        <a:srgbClr val="7C88D4"/>
      </a:accent3>
      <a:accent4>
        <a:srgbClr val="5667BF"/>
      </a:accent4>
      <a:accent5>
        <a:srgbClr val="7A797A"/>
      </a:accent5>
      <a:accent6>
        <a:srgbClr val="F04B4B"/>
      </a:accent6>
      <a:hlink>
        <a:srgbClr val="7C88D4"/>
      </a:hlink>
      <a:folHlink>
        <a:srgbClr val="5667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Egyéni tervezés">
  <a:themeElements>
    <a:clrScheme name="BB_repos">
      <a:dk1>
        <a:srgbClr val="F04B4B"/>
      </a:dk1>
      <a:lt1>
        <a:sysClr val="window" lastClr="FFFFFF"/>
      </a:lt1>
      <a:dk2>
        <a:srgbClr val="7A797A"/>
      </a:dk2>
      <a:lt2>
        <a:srgbClr val="FFFFFF"/>
      </a:lt2>
      <a:accent1>
        <a:srgbClr val="F04B4B"/>
      </a:accent1>
      <a:accent2>
        <a:srgbClr val="5ED499"/>
      </a:accent2>
      <a:accent3>
        <a:srgbClr val="7C88D4"/>
      </a:accent3>
      <a:accent4>
        <a:srgbClr val="5667BF"/>
      </a:accent4>
      <a:accent5>
        <a:srgbClr val="7A797A"/>
      </a:accent5>
      <a:accent6>
        <a:srgbClr val="F04B4B"/>
      </a:accent6>
      <a:hlink>
        <a:srgbClr val="7C88D4"/>
      </a:hlink>
      <a:folHlink>
        <a:srgbClr val="5667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Egyéni tervezés">
  <a:themeElements>
    <a:clrScheme name="BB_repos">
      <a:dk1>
        <a:srgbClr val="F04B4B"/>
      </a:dk1>
      <a:lt1>
        <a:sysClr val="window" lastClr="FFFFFF"/>
      </a:lt1>
      <a:dk2>
        <a:srgbClr val="7A797A"/>
      </a:dk2>
      <a:lt2>
        <a:srgbClr val="FFFFFF"/>
      </a:lt2>
      <a:accent1>
        <a:srgbClr val="F04B4B"/>
      </a:accent1>
      <a:accent2>
        <a:srgbClr val="5ED499"/>
      </a:accent2>
      <a:accent3>
        <a:srgbClr val="7C88D4"/>
      </a:accent3>
      <a:accent4>
        <a:srgbClr val="5667BF"/>
      </a:accent4>
      <a:accent5>
        <a:srgbClr val="7A797A"/>
      </a:accent5>
      <a:accent6>
        <a:srgbClr val="F04B4B"/>
      </a:accent6>
      <a:hlink>
        <a:srgbClr val="7C88D4"/>
      </a:hlink>
      <a:folHlink>
        <a:srgbClr val="5667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Egyéni tervezés">
  <a:themeElements>
    <a:clrScheme name="BB_repos">
      <a:dk1>
        <a:srgbClr val="F04B4B"/>
      </a:dk1>
      <a:lt1>
        <a:sysClr val="window" lastClr="FFFFFF"/>
      </a:lt1>
      <a:dk2>
        <a:srgbClr val="7A797A"/>
      </a:dk2>
      <a:lt2>
        <a:srgbClr val="FFFFFF"/>
      </a:lt2>
      <a:accent1>
        <a:srgbClr val="F04B4B"/>
      </a:accent1>
      <a:accent2>
        <a:srgbClr val="5ED499"/>
      </a:accent2>
      <a:accent3>
        <a:srgbClr val="7C88D4"/>
      </a:accent3>
      <a:accent4>
        <a:srgbClr val="5667BF"/>
      </a:accent4>
      <a:accent5>
        <a:srgbClr val="7A797A"/>
      </a:accent5>
      <a:accent6>
        <a:srgbClr val="F04B4B"/>
      </a:accent6>
      <a:hlink>
        <a:srgbClr val="7C88D4"/>
      </a:hlink>
      <a:folHlink>
        <a:srgbClr val="5667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0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B_rebrand_prezentacio_template_2015_white_4.3_v6_072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-téma">
  <a:themeElements>
    <a:clrScheme name="BB séma">
      <a:dk1>
        <a:sysClr val="windowText" lastClr="000000"/>
      </a:dk1>
      <a:lt1>
        <a:sysClr val="window" lastClr="FFFFFF"/>
      </a:lt1>
      <a:dk2>
        <a:srgbClr val="001B70"/>
      </a:dk2>
      <a:lt2>
        <a:srgbClr val="EEECE1"/>
      </a:lt2>
      <a:accent1>
        <a:srgbClr val="8C1D40"/>
      </a:accent1>
      <a:accent2>
        <a:srgbClr val="F26B5A"/>
      </a:accent2>
      <a:accent3>
        <a:srgbClr val="EC0044"/>
      </a:accent3>
      <a:accent4>
        <a:srgbClr val="6ECB98"/>
      </a:accent4>
      <a:accent5>
        <a:srgbClr val="83C6BC"/>
      </a:accent5>
      <a:accent6>
        <a:srgbClr val="AAD7CF"/>
      </a:accent6>
      <a:hlink>
        <a:srgbClr val="E41D37"/>
      </a:hlink>
      <a:folHlink>
        <a:srgbClr val="E41D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-téma">
  <a:themeElements>
    <a:clrScheme name="BB séma">
      <a:dk1>
        <a:sysClr val="windowText" lastClr="000000"/>
      </a:dk1>
      <a:lt1>
        <a:sysClr val="window" lastClr="FFFFFF"/>
      </a:lt1>
      <a:dk2>
        <a:srgbClr val="001B70"/>
      </a:dk2>
      <a:lt2>
        <a:srgbClr val="EEECE1"/>
      </a:lt2>
      <a:accent1>
        <a:srgbClr val="8C1D40"/>
      </a:accent1>
      <a:accent2>
        <a:srgbClr val="F26B5A"/>
      </a:accent2>
      <a:accent3>
        <a:srgbClr val="EC0044"/>
      </a:accent3>
      <a:accent4>
        <a:srgbClr val="6ECB98"/>
      </a:accent4>
      <a:accent5>
        <a:srgbClr val="83C6BC"/>
      </a:accent5>
      <a:accent6>
        <a:srgbClr val="AAD7CF"/>
      </a:accent6>
      <a:hlink>
        <a:srgbClr val="E41D37"/>
      </a:hlink>
      <a:folHlink>
        <a:srgbClr val="E41D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-téma">
  <a:themeElements>
    <a:clrScheme name="BB séma">
      <a:dk1>
        <a:sysClr val="windowText" lastClr="000000"/>
      </a:dk1>
      <a:lt1>
        <a:sysClr val="window" lastClr="FFFFFF"/>
      </a:lt1>
      <a:dk2>
        <a:srgbClr val="001B70"/>
      </a:dk2>
      <a:lt2>
        <a:srgbClr val="EEECE1"/>
      </a:lt2>
      <a:accent1>
        <a:srgbClr val="8C1D40"/>
      </a:accent1>
      <a:accent2>
        <a:srgbClr val="F26B5A"/>
      </a:accent2>
      <a:accent3>
        <a:srgbClr val="EC0044"/>
      </a:accent3>
      <a:accent4>
        <a:srgbClr val="6ECB98"/>
      </a:accent4>
      <a:accent5>
        <a:srgbClr val="83C6BC"/>
      </a:accent5>
      <a:accent6>
        <a:srgbClr val="AAD7CF"/>
      </a:accent6>
      <a:hlink>
        <a:srgbClr val="E41D37"/>
      </a:hlink>
      <a:folHlink>
        <a:srgbClr val="E41D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BB_rebrand_prezentacio_template_2015_white_4.3_v6_0727</Template>
  <TotalTime>68402</TotalTime>
  <Words>407</Words>
  <Application>Microsoft Office PowerPoint</Application>
  <PresentationFormat>Diavetítés a képernyőre (4:3 oldalarány)</PresentationFormat>
  <Paragraphs>98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16</vt:i4>
      </vt:variant>
      <vt:variant>
        <vt:lpstr>Diacímek</vt:lpstr>
      </vt:variant>
      <vt:variant>
        <vt:i4>4</vt:i4>
      </vt:variant>
    </vt:vector>
  </HeadingPairs>
  <TitlesOfParts>
    <vt:vector size="23" baseType="lpstr">
      <vt:lpstr>Arial</vt:lpstr>
      <vt:lpstr>Calibri</vt:lpstr>
      <vt:lpstr>Times New Roman</vt:lpstr>
      <vt:lpstr>Egyéni tervezés</vt:lpstr>
      <vt:lpstr>BB_rebrand_prezentacio_template_2015_white_4.3_v6_0727</vt:lpstr>
      <vt:lpstr>1_Office-téma</vt:lpstr>
      <vt:lpstr>2_Office-téma</vt:lpstr>
      <vt:lpstr>3_Office-téma</vt:lpstr>
      <vt:lpstr>4_Office-téma</vt:lpstr>
      <vt:lpstr>5_Office-téma</vt:lpstr>
      <vt:lpstr>6_Office-téma</vt:lpstr>
      <vt:lpstr>8_Office-téma</vt:lpstr>
      <vt:lpstr>7_Office-téma</vt:lpstr>
      <vt:lpstr>9_Office-téma</vt:lpstr>
      <vt:lpstr>10_Egyéni tervezés</vt:lpstr>
      <vt:lpstr>11_Egyéni tervezés</vt:lpstr>
      <vt:lpstr>12_Egyéni tervezés</vt:lpstr>
      <vt:lpstr>13_Egyéni tervezés</vt:lpstr>
      <vt:lpstr>10_Office-téma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Szécsi Gergely</dc:creator>
  <cp:lastModifiedBy>Pósfai Tamás (Budapest Bank)</cp:lastModifiedBy>
  <cp:revision>1637</cp:revision>
  <cp:lastPrinted>2020-09-04T13:26:10Z</cp:lastPrinted>
  <dcterms:created xsi:type="dcterms:W3CDTF">2015-07-28T09:53:47Z</dcterms:created>
  <dcterms:modified xsi:type="dcterms:W3CDTF">2020-09-28T12:18:22Z</dcterms:modified>
</cp:coreProperties>
</file>