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89" r:id="rId3"/>
    <p:sldId id="309" r:id="rId4"/>
    <p:sldId id="310" r:id="rId5"/>
    <p:sldId id="311" r:id="rId6"/>
    <p:sldId id="312" r:id="rId7"/>
    <p:sldId id="315" r:id="rId8"/>
    <p:sldId id="342" r:id="rId9"/>
    <p:sldId id="317" r:id="rId10"/>
    <p:sldId id="318" r:id="rId11"/>
    <p:sldId id="325" r:id="rId12"/>
    <p:sldId id="326" r:id="rId13"/>
    <p:sldId id="344" r:id="rId14"/>
    <p:sldId id="328" r:id="rId15"/>
    <p:sldId id="329" r:id="rId16"/>
    <p:sldId id="320" r:id="rId17"/>
    <p:sldId id="321" r:id="rId18"/>
    <p:sldId id="322" r:id="rId19"/>
    <p:sldId id="323" r:id="rId20"/>
    <p:sldId id="324" r:id="rId21"/>
    <p:sldId id="306" r:id="rId22"/>
    <p:sldId id="283" r:id="rId23"/>
    <p:sldId id="340" r:id="rId24"/>
    <p:sldId id="330" r:id="rId25"/>
    <p:sldId id="331" r:id="rId26"/>
    <p:sldId id="332" r:id="rId27"/>
    <p:sldId id="333" r:id="rId28"/>
    <p:sldId id="341" r:id="rId29"/>
    <p:sldId id="334" r:id="rId30"/>
    <p:sldId id="335" r:id="rId31"/>
    <p:sldId id="336" r:id="rId32"/>
    <p:sldId id="337" r:id="rId33"/>
  </p:sldIdLst>
  <p:sldSz cx="6858000" cy="51435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áradi Eszter (Budapest Bank)" initials="VE(B" lastIdx="5" clrIdx="6">
    <p:extLst>
      <p:ext uri="{19B8F6BF-5375-455C-9EA6-DF929625EA0E}">
        <p15:presenceInfo xmlns:p15="http://schemas.microsoft.com/office/powerpoint/2012/main" userId="Váradi Eszter (Budapest Bank)" providerId="None"/>
      </p:ext>
    </p:extLst>
  </p:cmAuthor>
  <p:cmAuthor id="1" name="Németh Judit (Budapest Bank)" initials="NJ(B" lastIdx="7" clrIdx="0">
    <p:extLst>
      <p:ext uri="{19B8F6BF-5375-455C-9EA6-DF929625EA0E}">
        <p15:presenceInfo xmlns:p15="http://schemas.microsoft.com/office/powerpoint/2012/main" userId="S-1-5-21-290726830-948646054-1379280975-4235" providerId="AD"/>
      </p:ext>
    </p:extLst>
  </p:cmAuthor>
  <p:cmAuthor id="8" name="Bedő Csaba (Budapest Bank)" initials="BC(B" lastIdx="14" clrIdx="7">
    <p:extLst>
      <p:ext uri="{19B8F6BF-5375-455C-9EA6-DF929625EA0E}">
        <p15:presenceInfo xmlns:p15="http://schemas.microsoft.com/office/powerpoint/2012/main" userId="S-1-5-21-290726830-948646054-1379280975-4737" providerId="AD"/>
      </p:ext>
    </p:extLst>
  </p:cmAuthor>
  <p:cmAuthor id="2" name="Győri Márta (Budapest Bank)" initials="GM(B" lastIdx="9" clrIdx="1">
    <p:extLst>
      <p:ext uri="{19B8F6BF-5375-455C-9EA6-DF929625EA0E}">
        <p15:presenceInfo xmlns:p15="http://schemas.microsoft.com/office/powerpoint/2012/main" userId="S-1-5-21-290726830-948646054-1379280975-4699" providerId="AD"/>
      </p:ext>
    </p:extLst>
  </p:cmAuthor>
  <p:cmAuthor id="9" name="Herczog Mónika (Budapest Bank)" initials="HM(B" lastIdx="12" clrIdx="8">
    <p:extLst>
      <p:ext uri="{19B8F6BF-5375-455C-9EA6-DF929625EA0E}">
        <p15:presenceInfo xmlns:p15="http://schemas.microsoft.com/office/powerpoint/2012/main" userId="S-1-5-21-290726830-948646054-1379280975-30151" providerId="AD"/>
      </p:ext>
    </p:extLst>
  </p:cmAuthor>
  <p:cmAuthor id="3" name="Benke Zita (Budapest Bank)" initials="BZ(B" lastIdx="10" clrIdx="2">
    <p:extLst>
      <p:ext uri="{19B8F6BF-5375-455C-9EA6-DF929625EA0E}">
        <p15:presenceInfo xmlns:p15="http://schemas.microsoft.com/office/powerpoint/2012/main" userId="S-1-5-21-290726830-948646054-1379280975-4869" providerId="AD"/>
      </p:ext>
    </p:extLst>
  </p:cmAuthor>
  <p:cmAuthor id="4" name="Csipánné dr. Papp Petra (Budapest Bank)" initials="CdPP(B" lastIdx="1" clrIdx="3">
    <p:extLst>
      <p:ext uri="{19B8F6BF-5375-455C-9EA6-DF929625EA0E}">
        <p15:presenceInfo xmlns:p15="http://schemas.microsoft.com/office/powerpoint/2012/main" userId="S-1-5-21-290726830-948646054-1379280975-4341" providerId="AD"/>
      </p:ext>
    </p:extLst>
  </p:cmAuthor>
  <p:cmAuthor id="5" name="dr. Árvai János " initials="dr. ÁJ" lastIdx="12" clrIdx="4">
    <p:extLst>
      <p:ext uri="{19B8F6BF-5375-455C-9EA6-DF929625EA0E}">
        <p15:presenceInfo xmlns:p15="http://schemas.microsoft.com/office/powerpoint/2012/main" userId="dr. Árvai János " providerId="None"/>
      </p:ext>
    </p:extLst>
  </p:cmAuthor>
  <p:cmAuthor id="6" name="Bácskay-Nagy Ákos (Budapest Bank)" initials="BÁ(B" lastIdx="3" clrIdx="5">
    <p:extLst>
      <p:ext uri="{19B8F6BF-5375-455C-9EA6-DF929625EA0E}">
        <p15:presenceInfo xmlns:p15="http://schemas.microsoft.com/office/powerpoint/2012/main" userId="Bácskay-Nagy Ákos (Budapest Bank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E48"/>
    <a:srgbClr val="E41D37"/>
    <a:srgbClr val="F5F5F5"/>
    <a:srgbClr val="5DAEFF"/>
    <a:srgbClr val="B9DCFF"/>
    <a:srgbClr val="001B70"/>
    <a:srgbClr val="003594"/>
    <a:srgbClr val="8E89CB"/>
    <a:srgbClr val="6ECB9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85" autoAdjust="0"/>
    <p:restoredTop sz="93979" autoAdjust="0"/>
  </p:normalViewPr>
  <p:slideViewPr>
    <p:cSldViewPr>
      <p:cViewPr varScale="1">
        <p:scale>
          <a:sx n="91" d="100"/>
          <a:sy n="91" d="100"/>
        </p:scale>
        <p:origin x="968" y="5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8AA8-CB7F-497A-8334-2D9A46395128}" type="datetimeFigureOut">
              <a:rPr lang="hu-HU" smtClean="0"/>
              <a:t>2021.01.21.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62F8F-6D43-40C2-97BB-4B75D278CC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77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600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107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959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7617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1519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54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3536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560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992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716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64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967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9380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1705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23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313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2266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6955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092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455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2300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62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2224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266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32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780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75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779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580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04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zdő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32F92729-8580-4697-B346-B1C591F16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314" cy="514350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A503B2D-0145-4E90-9C9C-A14D74C41A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53" y="515830"/>
            <a:ext cx="5733408" cy="1767888"/>
          </a:xfrm>
          <a:prstGeom prst="rect">
            <a:avLst/>
          </a:prstGeom>
        </p:spPr>
      </p:pic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81F97B-3635-44E3-87A8-C884CC6E4FDD}"/>
              </a:ext>
            </a:extLst>
          </p:cNvPr>
          <p:cNvCxnSpPr>
            <a:cxnSpLocks/>
          </p:cNvCxnSpPr>
          <p:nvPr userDrawn="1"/>
        </p:nvCxnSpPr>
        <p:spPr>
          <a:xfrm>
            <a:off x="2675969" y="3059195"/>
            <a:ext cx="1543050" cy="3017"/>
          </a:xfrm>
          <a:prstGeom prst="line">
            <a:avLst/>
          </a:prstGeom>
          <a:ln w="57150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Cím 1"/>
          <p:cNvSpPr>
            <a:spLocks noGrp="1"/>
          </p:cNvSpPr>
          <p:nvPr>
            <p:ph type="ctrTitle"/>
          </p:nvPr>
        </p:nvSpPr>
        <p:spPr>
          <a:xfrm>
            <a:off x="1644772" y="2490781"/>
            <a:ext cx="3605444" cy="568414"/>
          </a:xfrm>
        </p:spPr>
        <p:txBody>
          <a:bodyPr anchor="b">
            <a:normAutofit/>
          </a:bodyPr>
          <a:lstStyle>
            <a:lvl1pPr algn="ctr">
              <a:defRPr lang="hu-HU" sz="3000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0" hasCustomPrompt="1"/>
          </p:nvPr>
        </p:nvSpPr>
        <p:spPr>
          <a:xfrm>
            <a:off x="2103077" y="3084531"/>
            <a:ext cx="2688839" cy="400600"/>
          </a:xfrm>
        </p:spPr>
        <p:txBody>
          <a:bodyPr>
            <a:normAutofit/>
          </a:bodyPr>
          <a:lstStyle>
            <a:lvl1pPr marL="0" indent="0" algn="ctr">
              <a:buNone/>
              <a:defRPr lang="hu-HU" sz="1800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z="2100" dirty="0" smtClean="0"/>
              <a:t>Mintacím szerkesztése</a:t>
            </a: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99945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342900" y="195486"/>
            <a:ext cx="5894412" cy="47556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352614" y="296345"/>
            <a:ext cx="370626" cy="273844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" y="4689775"/>
            <a:ext cx="1272981" cy="330247"/>
          </a:xfrm>
          <a:prstGeom prst="rect">
            <a:avLst/>
          </a:prstGeom>
        </p:spPr>
      </p:pic>
      <p:pic>
        <p:nvPicPr>
          <p:cNvPr id="13" name="Kép 12"/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4804920"/>
            <a:ext cx="1134000" cy="1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5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ak cí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37E98799-11CB-4928-A046-7BC491DC3D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0" y="0"/>
            <a:ext cx="6857314" cy="4554245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ctrTitle" hasCustomPrompt="1"/>
          </p:nvPr>
        </p:nvSpPr>
        <p:spPr>
          <a:xfrm>
            <a:off x="1538056" y="2156552"/>
            <a:ext cx="3605444" cy="475920"/>
          </a:xfrm>
        </p:spPr>
        <p:txBody>
          <a:bodyPr anchor="b">
            <a:normAutofit/>
          </a:bodyPr>
          <a:lstStyle>
            <a:lvl1pPr algn="ctr">
              <a:defRPr lang="hu-HU" sz="1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67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60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12776" y="3011448"/>
            <a:ext cx="4007600" cy="568414"/>
          </a:xfrm>
        </p:spPr>
        <p:txBody>
          <a:bodyPr>
            <a:noAutofit/>
          </a:bodyPr>
          <a:lstStyle/>
          <a:p>
            <a:r>
              <a:rPr lang="hu-HU" sz="2200" dirty="0" smtClean="0"/>
              <a:t>Jóljáró csomag</a:t>
            </a:r>
            <a:br>
              <a:rPr lang="hu-HU" sz="2200" dirty="0" smtClean="0"/>
            </a:br>
            <a:r>
              <a:rPr lang="hu-HU" sz="2200" dirty="0" smtClean="0"/>
              <a:t>Oktatási anyag </a:t>
            </a:r>
            <a:br>
              <a:rPr lang="hu-HU" sz="2200" dirty="0" smtClean="0"/>
            </a:br>
            <a:r>
              <a:rPr lang="hu-HU" sz="2200" dirty="0" smtClean="0"/>
              <a:t>HITELKÖZVETÍTŐK RÉSZÉRE</a:t>
            </a:r>
            <a:br>
              <a:rPr lang="hu-HU" sz="2200" dirty="0" smtClean="0"/>
            </a:b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sz="2200" dirty="0" smtClean="0"/>
              <a:t>2021.01.14.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7687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064" y="740187"/>
            <a:ext cx="6855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b="1" dirty="0" smtClean="0">
                <a:solidFill>
                  <a:srgbClr val="C00000"/>
                </a:solidFill>
              </a:rPr>
              <a:t>legegyszerűbb </a:t>
            </a:r>
            <a:r>
              <a:rPr lang="hu-HU" b="1" dirty="0">
                <a:solidFill>
                  <a:srgbClr val="C00000"/>
                </a:solidFill>
              </a:rPr>
              <a:t>eszköz az átmeneti pénzzavar megoldására</a:t>
            </a:r>
            <a:r>
              <a:rPr lang="hu-HU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A Budapest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Banknál vezetett lakossági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forint fizetési számlához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kapcsolódik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000" b="1" dirty="0" smtClean="0">
              <a:solidFill>
                <a:srgbClr val="E41D3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/>
              <a:t>Törlesztőrészlet </a:t>
            </a:r>
            <a:r>
              <a:rPr lang="hu-HU" dirty="0" smtClean="0"/>
              <a:t>a </a:t>
            </a:r>
            <a:r>
              <a:rPr lang="hu-HU" b="1" dirty="0"/>
              <a:t>beérkező jóváírásokból </a:t>
            </a:r>
            <a:r>
              <a:rPr lang="hu-HU" b="1" dirty="0" smtClean="0"/>
              <a:t>automatikusan teljesül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Minimum havi jóváírás a lakossági folyószámlán a </a:t>
            </a:r>
            <a:r>
              <a:rPr lang="hu-HU" dirty="0"/>
              <a:t>hitelkeret 33%-a, de minimum 60.000 Ft</a:t>
            </a:r>
            <a:r>
              <a:rPr lang="hu-H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Jóljáró </a:t>
            </a:r>
            <a:r>
              <a:rPr lang="hu-HU" dirty="0" smtClean="0"/>
              <a:t>Csomaghoz tartozó Folyószámlahitel </a:t>
            </a:r>
            <a:r>
              <a:rPr lang="hu-HU" dirty="0"/>
              <a:t>és </a:t>
            </a:r>
            <a:r>
              <a:rPr lang="hu-HU" dirty="0" smtClean="0"/>
              <a:t>Hitelkártya hitelkeretek </a:t>
            </a:r>
            <a:r>
              <a:rPr lang="hu-HU" dirty="0"/>
              <a:t>összegét a bank hitelbírálat során határozza meg. A bírálat azt követően indul, amikor az ügyfél jövedelme a számlára érkezik (befizetés </a:t>
            </a:r>
            <a:r>
              <a:rPr lang="hu-HU" dirty="0" smtClean="0"/>
              <a:t>nem </a:t>
            </a:r>
            <a:r>
              <a:rPr lang="hu-HU" dirty="0"/>
              <a:t>elfogadható</a:t>
            </a:r>
            <a:r>
              <a:rPr lang="hu-HU" dirty="0" smtClean="0"/>
              <a:t>!)</a:t>
            </a:r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Folyószámlahitel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09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4" name="Téglalap 3"/>
          <p:cNvSpPr/>
          <p:nvPr/>
        </p:nvSpPr>
        <p:spPr>
          <a:xfrm>
            <a:off x="116632" y="1022707"/>
            <a:ext cx="6678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Élet- </a:t>
            </a:r>
            <a:r>
              <a:rPr lang="hu-HU" b="1" dirty="0"/>
              <a:t>és </a:t>
            </a:r>
            <a:r>
              <a:rPr lang="hu-HU" b="1" dirty="0" smtClean="0"/>
              <a:t>Balesetbiztosítás: </a:t>
            </a:r>
          </a:p>
          <a:p>
            <a:endParaRPr lang="hu-HU" b="1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dirty="0" smtClean="0"/>
              <a:t>10</a:t>
            </a:r>
            <a:r>
              <a:rPr lang="hu-HU" dirty="0"/>
              <a:t>% díjkedvezménnyel </a:t>
            </a:r>
            <a:r>
              <a:rPr lang="hu-HU" dirty="0" smtClean="0"/>
              <a:t>köthető JJ igénylésekor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b="1" dirty="0" smtClean="0"/>
              <a:t>Hitelkártya: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dirty="0" smtClean="0"/>
              <a:t>10</a:t>
            </a:r>
            <a:r>
              <a:rPr lang="hu-HU" dirty="0"/>
              <a:t>% kedvezmény a</a:t>
            </a:r>
            <a:r>
              <a:rPr lang="hu-HU" dirty="0">
                <a:solidFill>
                  <a:srgbClr val="C00000"/>
                </a:solidFill>
              </a:rPr>
              <a:t> Media </a:t>
            </a:r>
            <a:r>
              <a:rPr lang="hu-HU" dirty="0" err="1">
                <a:solidFill>
                  <a:srgbClr val="C00000"/>
                </a:solidFill>
              </a:rPr>
              <a:t>Markt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smtClean="0"/>
              <a:t>üzleteiben</a:t>
            </a:r>
          </a:p>
          <a:p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További kedvezmények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1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4" name="Téglalap 3"/>
          <p:cNvSpPr/>
          <p:nvPr/>
        </p:nvSpPr>
        <p:spPr>
          <a:xfrm>
            <a:off x="44624" y="470445"/>
            <a:ext cx="676820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500" b="1" dirty="0" smtClean="0">
                <a:solidFill>
                  <a:srgbClr val="C00000"/>
                </a:solidFill>
              </a:rPr>
              <a:t>Minősített </a:t>
            </a:r>
            <a:r>
              <a:rPr lang="hu-HU" sz="1500" b="1" dirty="0">
                <a:solidFill>
                  <a:srgbClr val="C00000"/>
                </a:solidFill>
              </a:rPr>
              <a:t>fogyasztóbarát lakáshitel</a:t>
            </a:r>
            <a:r>
              <a:rPr lang="hu-HU" sz="1500" dirty="0"/>
              <a:t>nél a jóváhagyott hitelösszegtől függetlenül </a:t>
            </a:r>
            <a:r>
              <a:rPr lang="hu-HU" sz="1500" b="1" dirty="0"/>
              <a:t>a közjegyzői okirat teljes díját térítjük vissza </a:t>
            </a:r>
            <a:r>
              <a:rPr lang="hu-HU" sz="1500" dirty="0"/>
              <a:t>folyósításkor a megnyitott </a:t>
            </a:r>
            <a:r>
              <a:rPr lang="hu-HU" sz="1500" b="1" dirty="0"/>
              <a:t>hitelkártya számlára</a:t>
            </a:r>
            <a:r>
              <a:rPr lang="hu-HU" sz="1500" dirty="0"/>
              <a:t>. </a:t>
            </a:r>
            <a:endParaRPr lang="hu-HU" sz="1500" dirty="0" smtClean="0"/>
          </a:p>
          <a:p>
            <a:endParaRPr lang="hu-HU" sz="500" dirty="0"/>
          </a:p>
          <a:p>
            <a:r>
              <a:rPr lang="hu-HU" sz="1500" b="1" dirty="0">
                <a:solidFill>
                  <a:srgbClr val="C00000"/>
                </a:solidFill>
              </a:rPr>
              <a:t>Egyéb lakáscélú hitelek</a:t>
            </a:r>
            <a:r>
              <a:rPr lang="hu-HU" sz="1500" dirty="0"/>
              <a:t>nél, amennyiben a jóváhagyott hitelösszeg eléri az </a:t>
            </a:r>
            <a:endParaRPr lang="hu-HU" sz="1500" dirty="0" smtClean="0"/>
          </a:p>
          <a:p>
            <a:r>
              <a:rPr lang="hu-HU" sz="1500" b="1" dirty="0" smtClean="0"/>
              <a:t>5 </a:t>
            </a:r>
            <a:r>
              <a:rPr lang="hu-HU" sz="1500" b="1" dirty="0"/>
              <a:t>millió </a:t>
            </a:r>
            <a:r>
              <a:rPr lang="hu-HU" sz="1500" dirty="0"/>
              <a:t>forintot, </a:t>
            </a:r>
            <a:r>
              <a:rPr lang="hu-HU" sz="1500" b="1" dirty="0"/>
              <a:t>a közjegyzői okirat díjából legfeljebb 40 ezer forintot és az értékbecslési díjat</a:t>
            </a:r>
            <a:r>
              <a:rPr lang="hu-HU" sz="1500" dirty="0"/>
              <a:t> térítjük vissza folyósításkor a megnyitott </a:t>
            </a:r>
            <a:r>
              <a:rPr lang="hu-HU" sz="1500" b="1" dirty="0"/>
              <a:t>hitelkártya számlára</a:t>
            </a:r>
            <a:r>
              <a:rPr lang="hu-HU" sz="1500" b="1" dirty="0" smtClean="0"/>
              <a:t>.</a:t>
            </a:r>
          </a:p>
          <a:p>
            <a:endParaRPr lang="hu-HU" sz="500" dirty="0"/>
          </a:p>
          <a:p>
            <a:r>
              <a:rPr lang="hu-HU" sz="1500" b="1" dirty="0">
                <a:solidFill>
                  <a:srgbClr val="C00000"/>
                </a:solidFill>
              </a:rPr>
              <a:t>Nem lakáscélú hitelek</a:t>
            </a:r>
            <a:r>
              <a:rPr lang="hu-HU" sz="1500" dirty="0"/>
              <a:t>nél, amennyiben a  jóváhagyott hitelösszeg eléri </a:t>
            </a:r>
            <a:r>
              <a:rPr lang="hu-HU" sz="1500" b="1" dirty="0"/>
              <a:t>az </a:t>
            </a:r>
            <a:endParaRPr lang="hu-HU" sz="1500" b="1" dirty="0" smtClean="0"/>
          </a:p>
          <a:p>
            <a:r>
              <a:rPr lang="hu-HU" sz="1500" b="1" dirty="0" smtClean="0"/>
              <a:t>5 </a:t>
            </a:r>
            <a:r>
              <a:rPr lang="hu-HU" sz="1500" b="1" dirty="0"/>
              <a:t>millió </a:t>
            </a:r>
            <a:r>
              <a:rPr lang="hu-HU" sz="1500" dirty="0"/>
              <a:t>forintot, </a:t>
            </a:r>
            <a:r>
              <a:rPr lang="hu-HU" sz="1500" b="1" dirty="0"/>
              <a:t>az értékbecslési díjat </a:t>
            </a:r>
            <a:r>
              <a:rPr lang="hu-HU" sz="1500" dirty="0"/>
              <a:t>térítjük vissza folyósításkor a megnyitott </a:t>
            </a:r>
            <a:r>
              <a:rPr lang="hu-HU" sz="1500" b="1" dirty="0"/>
              <a:t>hitelkártya számlára</a:t>
            </a:r>
            <a:r>
              <a:rPr lang="hu-HU" sz="1500" b="1" dirty="0" smtClean="0"/>
              <a:t>.</a:t>
            </a:r>
          </a:p>
          <a:p>
            <a:endParaRPr lang="hu-HU" sz="500" dirty="0"/>
          </a:p>
          <a:p>
            <a:r>
              <a:rPr lang="hu-HU" sz="1500" b="1" dirty="0" smtClean="0">
                <a:solidFill>
                  <a:srgbClr val="C00000"/>
                </a:solidFill>
              </a:rPr>
              <a:t>Az </a:t>
            </a:r>
            <a:r>
              <a:rPr lang="hu-HU" sz="1500" b="1" dirty="0">
                <a:solidFill>
                  <a:srgbClr val="C00000"/>
                </a:solidFill>
              </a:rPr>
              <a:t>induló költségek</a:t>
            </a:r>
            <a:r>
              <a:rPr lang="hu-HU" sz="1500" dirty="0"/>
              <a:t>et</a:t>
            </a:r>
            <a:r>
              <a:rPr lang="hu-HU" sz="1500" b="1" dirty="0">
                <a:solidFill>
                  <a:srgbClr val="C00000"/>
                </a:solidFill>
              </a:rPr>
              <a:t> </a:t>
            </a:r>
            <a:r>
              <a:rPr lang="hu-HU" sz="1500" dirty="0"/>
              <a:t>a hitelkártya jóváhagyott keretének figyelembevétele nélkül  fogjuk jóváírni a jelzáloghitel folyósításának napján, szakaszos </a:t>
            </a:r>
            <a:r>
              <a:rPr lang="hu-HU" sz="1500" dirty="0" err="1"/>
              <a:t>folyósítású</a:t>
            </a:r>
            <a:r>
              <a:rPr lang="hu-HU" sz="1500" dirty="0"/>
              <a:t> ügyletek esetén az első szakasz folyósításakor. Így a jóváírás egyes esetekben túlfizetést </a:t>
            </a:r>
            <a:r>
              <a:rPr lang="hu-HU" sz="1500" dirty="0" smtClean="0"/>
              <a:t>okozhat.</a:t>
            </a:r>
          </a:p>
          <a:p>
            <a:endParaRPr lang="hu-HU" sz="500" b="1" dirty="0" smtClean="0"/>
          </a:p>
          <a:p>
            <a:r>
              <a:rPr lang="hu-HU" sz="1500" b="1" dirty="0" smtClean="0"/>
              <a:t>Amennyiben </a:t>
            </a:r>
            <a:r>
              <a:rPr lang="hu-HU" sz="1500" b="1" dirty="0"/>
              <a:t>a</a:t>
            </a:r>
            <a:r>
              <a:rPr lang="hu-HU" sz="1500" dirty="0"/>
              <a:t> jelzáloghitel igénylés jóváhagyását követően benyújtott </a:t>
            </a:r>
          </a:p>
          <a:p>
            <a:r>
              <a:rPr lang="hu-HU" sz="1500" b="1" dirty="0"/>
              <a:t>JJ hitelkártya igényt a bank elutasítja</a:t>
            </a:r>
            <a:r>
              <a:rPr lang="hu-HU" sz="1500" dirty="0"/>
              <a:t>, </a:t>
            </a:r>
            <a:r>
              <a:rPr lang="hu-HU" sz="1500" b="1" dirty="0"/>
              <a:t>a díjakat</a:t>
            </a:r>
            <a:r>
              <a:rPr lang="hu-HU" sz="1500" dirty="0"/>
              <a:t> a hiteltörlesztésre megadott </a:t>
            </a:r>
            <a:r>
              <a:rPr lang="hu-HU" sz="1500" b="1" dirty="0">
                <a:solidFill>
                  <a:srgbClr val="C00000"/>
                </a:solidFill>
              </a:rPr>
              <a:t>fizetési számlára</a:t>
            </a:r>
            <a:r>
              <a:rPr lang="hu-HU" sz="1500" b="1" dirty="0"/>
              <a:t> térítjük vissza</a:t>
            </a:r>
            <a:r>
              <a:rPr lang="hu-HU" sz="1500" dirty="0"/>
              <a:t>.</a:t>
            </a:r>
          </a:p>
          <a:p>
            <a:endParaRPr lang="hu-HU" sz="500" dirty="0" smtClean="0"/>
          </a:p>
          <a:p>
            <a:r>
              <a:rPr lang="hu-HU" sz="1500" dirty="0"/>
              <a:t>A visszatérítésnek a hitelkártya aktiválása nem feltétele. </a:t>
            </a:r>
            <a:r>
              <a:rPr lang="hu-HU" sz="1500" dirty="0">
                <a:solidFill>
                  <a:srgbClr val="C00000"/>
                </a:solidFill>
              </a:rPr>
              <a:t>A visszatérített díjak elköltésére nincs határidő kikötve.</a:t>
            </a:r>
          </a:p>
          <a:p>
            <a:endParaRPr lang="hu-HU" sz="1500" dirty="0">
              <a:solidFill>
                <a:srgbClr val="C00000"/>
              </a:solidFill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-20538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Jelzáloghitel kedvezmények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7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4" name="Téglalap 3"/>
          <p:cNvSpPr/>
          <p:nvPr/>
        </p:nvSpPr>
        <p:spPr>
          <a:xfrm>
            <a:off x="62952" y="771550"/>
            <a:ext cx="6750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Jelzálogkölcsön </a:t>
            </a:r>
            <a:r>
              <a:rPr lang="hu-HU" b="1" dirty="0" smtClean="0"/>
              <a:t>közvetítés vagy </a:t>
            </a:r>
            <a:r>
              <a:rPr lang="hu-HU" b="1" dirty="0" err="1" smtClean="0"/>
              <a:t>leadelés</a:t>
            </a:r>
            <a:r>
              <a:rPr lang="hu-HU" b="1" dirty="0" smtClean="0"/>
              <a:t> esetén is az alábbiakra érdemes figyelmet fordítanod amikor a JJ szóba kerül:</a:t>
            </a:r>
          </a:p>
          <a:p>
            <a:endParaRPr lang="hu-HU" b="1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A JJ </a:t>
            </a:r>
            <a:r>
              <a:rPr lang="hu-HU" b="1" dirty="0" smtClean="0"/>
              <a:t>termékismertetőt át </a:t>
            </a:r>
            <a:r>
              <a:rPr lang="hu-HU" b="1" dirty="0"/>
              <a:t>kell adni </a:t>
            </a:r>
            <a:r>
              <a:rPr lang="hu-HU" dirty="0"/>
              <a:t>(nyomtatva vagy elektronikusan) az </a:t>
            </a:r>
            <a:r>
              <a:rPr lang="hu-HU" dirty="0" smtClean="0"/>
              <a:t>ügyfélnek, és ez </a:t>
            </a:r>
            <a:r>
              <a:rPr lang="hu-HU" dirty="0"/>
              <a:t>alapján a JJ-t és annak elemeit be kell </a:t>
            </a:r>
            <a:r>
              <a:rPr lang="hu-HU" dirty="0" smtClean="0"/>
              <a:t>mutatni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Külön kiemelendő, hogy a jelzálog </a:t>
            </a:r>
            <a:r>
              <a:rPr lang="hu-HU" b="1" dirty="0" smtClean="0"/>
              <a:t>induló </a:t>
            </a:r>
            <a:r>
              <a:rPr lang="hu-HU" b="1" dirty="0"/>
              <a:t>költségek </a:t>
            </a:r>
            <a:r>
              <a:rPr lang="hu-HU" dirty="0"/>
              <a:t>hitelkártyán kerülnek jóváírásra, melyet annak használatával lehet </a:t>
            </a:r>
            <a:r>
              <a:rPr lang="hu-HU" dirty="0" smtClean="0"/>
              <a:t>realizálni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Ha </a:t>
            </a:r>
            <a:r>
              <a:rPr lang="hu-HU" dirty="0"/>
              <a:t>a jóljáró csomag részét képező bármely termék/szolgáltatás más banki partnereteken keresztül is elérhető (számla, hitelkeret, hitelkártya, megtakarítási számla), akkor </a:t>
            </a:r>
            <a:r>
              <a:rPr lang="hu-HU" b="1" dirty="0"/>
              <a:t>versengő ajánlatok bemutatására, elemzésére is szükség van</a:t>
            </a:r>
            <a:r>
              <a:rPr lang="hu-HU" dirty="0"/>
              <a:t>. </a:t>
            </a:r>
            <a:endParaRPr lang="hu-HU" b="1" dirty="0" smtClean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Jelzáloghitel - Ügyféltájékoztatás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7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4" name="Téglalap 3"/>
          <p:cNvSpPr/>
          <p:nvPr/>
        </p:nvSpPr>
        <p:spPr>
          <a:xfrm>
            <a:off x="89792" y="1278499"/>
            <a:ext cx="66784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Jelzálogkölcsön igénylés </a:t>
            </a:r>
            <a:r>
              <a:rPr lang="hu-HU" b="1" dirty="0" smtClean="0"/>
              <a:t>esetén</a:t>
            </a:r>
            <a:r>
              <a:rPr lang="hu-HU" dirty="0" smtClean="0"/>
              <a:t>:</a:t>
            </a:r>
          </a:p>
          <a:p>
            <a:r>
              <a:rPr lang="hu-HU" b="1" dirty="0"/>
              <a:t> </a:t>
            </a:r>
            <a:endParaRPr lang="hu-HU" dirty="0"/>
          </a:p>
          <a:p>
            <a:r>
              <a:rPr lang="hu-HU" b="1" dirty="0">
                <a:solidFill>
                  <a:srgbClr val="C00000"/>
                </a:solidFill>
              </a:rPr>
              <a:t>Amit </a:t>
            </a:r>
            <a:r>
              <a:rPr lang="hu-HU" b="1" dirty="0" smtClean="0">
                <a:solidFill>
                  <a:srgbClr val="C00000"/>
                </a:solidFill>
              </a:rPr>
              <a:t>biztosítunk a Partnerportálunkon:</a:t>
            </a:r>
          </a:p>
          <a:p>
            <a:endParaRPr lang="hu-HU" sz="1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oktatási anyag </a:t>
            </a:r>
            <a:r>
              <a:rPr lang="hu-HU" dirty="0"/>
              <a:t>a JJ csomagról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1000" dirty="0" smtClean="0"/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b="1" dirty="0"/>
              <a:t>t</a:t>
            </a:r>
            <a:r>
              <a:rPr lang="hu-HU" b="1" dirty="0" smtClean="0"/>
              <a:t>ermékismertető </a:t>
            </a:r>
            <a:r>
              <a:rPr lang="hu-HU" dirty="0" smtClean="0"/>
              <a:t>a JJ csomag elemeiről</a:t>
            </a:r>
            <a:endParaRPr lang="hu-H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versenytársi </a:t>
            </a:r>
            <a:r>
              <a:rPr lang="hu-HU" b="1" dirty="0"/>
              <a:t>összehasonlítás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Jelzáloghitel - Segédlet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1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</a:t>
            </a:r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ÜKL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69510"/>
              </p:ext>
            </p:extLst>
          </p:nvPr>
        </p:nvGraphicFramePr>
        <p:xfrm>
          <a:off x="260649" y="1059582"/>
          <a:ext cx="6408710" cy="433789"/>
        </p:xfrm>
        <a:graphic>
          <a:graphicData uri="http://schemas.openxmlformats.org/drawingml/2006/table">
            <a:tbl>
              <a:tblPr firstRow="1" firstCol="1" bandRow="1"/>
              <a:tblGrid>
                <a:gridCol w="6408710">
                  <a:extLst>
                    <a:ext uri="{9D8B030D-6E8A-4147-A177-3AD203B41FA5}">
                      <a16:colId xmlns:a16="http://schemas.microsoft.com/office/drawing/2014/main" val="3703152682"/>
                    </a:ext>
                  </a:extLst>
                </a:gridCol>
              </a:tblGrid>
              <a:tr h="43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Ügyfél által igényelt / közvetített termékek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736507"/>
                  </a:ext>
                </a:extLst>
              </a:tr>
            </a:tbl>
          </a:graphicData>
        </a:graphic>
      </p:graphicFrame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49090"/>
              </p:ext>
            </p:extLst>
          </p:nvPr>
        </p:nvGraphicFramePr>
        <p:xfrm>
          <a:off x="260648" y="1565380"/>
          <a:ext cx="6408711" cy="2507345"/>
        </p:xfrm>
        <a:graphic>
          <a:graphicData uri="http://schemas.openxmlformats.org/drawingml/2006/table">
            <a:tbl>
              <a:tblPr firstRow="1" firstCol="1" bandRow="1"/>
              <a:tblGrid>
                <a:gridCol w="2904124">
                  <a:extLst>
                    <a:ext uri="{9D8B030D-6E8A-4147-A177-3AD203B41FA5}">
                      <a16:colId xmlns:a16="http://schemas.microsoft.com/office/drawing/2014/main" val="2345099542"/>
                    </a:ext>
                  </a:extLst>
                </a:gridCol>
                <a:gridCol w="276919">
                  <a:extLst>
                    <a:ext uri="{9D8B030D-6E8A-4147-A177-3AD203B41FA5}">
                      <a16:colId xmlns:a16="http://schemas.microsoft.com/office/drawing/2014/main" val="1978315599"/>
                    </a:ext>
                  </a:extLst>
                </a:gridCol>
                <a:gridCol w="2927436">
                  <a:extLst>
                    <a:ext uri="{9D8B030D-6E8A-4147-A177-3AD203B41FA5}">
                      <a16:colId xmlns:a16="http://schemas.microsoft.com/office/drawing/2014/main" val="757125505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147855204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Lakossági jelzáloghitel Jóljáró csomaggal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Személyi kölcsön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74368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Lakossági jelzáloghitel lakossági fizetési számlával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Személyi kölcsön lakossági fizetési számlával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00812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Lakossági jelzáloghitel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Babaváró kölcsön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091824"/>
                  </a:ext>
                </a:extLst>
              </a:tr>
              <a:tr h="384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Családi Otthonteremtési Kedvezmény (CSOK)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Babaváró kölcsön lakossági fizetési számlával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81909"/>
                  </a:ext>
                </a:extLst>
              </a:tr>
              <a:tr h="322451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Jóljáró Csomag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Kisvállalkozói fizetési számla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14311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Lakossági fizetési számla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Kisvállalkozói hitel / Lombard hitel / Garancia kisvállalkozási fizetési számlával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635081"/>
                  </a:ext>
                </a:extLst>
              </a:tr>
              <a:tr h="275097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Kisvállalkozói hitel / Lombard hitel / Garancia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496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2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88640" y="699542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b="1" dirty="0"/>
              <a:t>Közérthető ügyfél-tájékoztatás:</a:t>
            </a:r>
            <a:r>
              <a:rPr lang="hu-HU" dirty="0"/>
              <a:t> </a:t>
            </a:r>
            <a:endParaRPr lang="hu-HU" dirty="0" smtClean="0"/>
          </a:p>
          <a:p>
            <a:pPr lvl="0"/>
            <a:endParaRPr lang="hu-HU" dirty="0"/>
          </a:p>
          <a:p>
            <a:pPr lvl="0"/>
            <a:r>
              <a:rPr lang="hu-HU" dirty="0"/>
              <a:t>T</a:t>
            </a:r>
            <a:r>
              <a:rPr lang="hu-HU" dirty="0" smtClean="0"/>
              <a:t>ilos </a:t>
            </a:r>
            <a:r>
              <a:rPr lang="hu-HU" dirty="0"/>
              <a:t>az ügyfelet félrevezetni, megtéveszteni! </a:t>
            </a:r>
            <a:endParaRPr lang="hu-HU" dirty="0" smtClean="0"/>
          </a:p>
          <a:p>
            <a:pPr lvl="0"/>
            <a:endParaRPr lang="hu-HU" dirty="0"/>
          </a:p>
          <a:p>
            <a:pPr lvl="0"/>
            <a:r>
              <a:rPr lang="hu-HU" b="1" dirty="0"/>
              <a:t>Adat- és titokvédelem:</a:t>
            </a:r>
            <a:r>
              <a:rPr lang="hu-HU" dirty="0"/>
              <a:t> </a:t>
            </a:r>
            <a:endParaRPr lang="hu-HU" dirty="0" smtClean="0"/>
          </a:p>
          <a:p>
            <a:pPr lvl="0"/>
            <a:endParaRPr lang="hu-HU" dirty="0"/>
          </a:p>
          <a:p>
            <a:pPr lvl="0"/>
            <a:r>
              <a:rPr lang="hu-HU" dirty="0" smtClean="0"/>
              <a:t>Tilos </a:t>
            </a:r>
            <a:r>
              <a:rPr lang="hu-HU" dirty="0"/>
              <a:t>bármilyen ügyféladatot, banki információt, üzleti adatot kiadni vagy hozzáférhetővé tenni.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Pénzmosás megelőzéséről szóló törvény miatt </a:t>
            </a:r>
            <a:r>
              <a:rPr lang="hu-HU" b="1" dirty="0" smtClean="0"/>
              <a:t>minden ügyfelet</a:t>
            </a:r>
            <a:r>
              <a:rPr lang="hu-HU" dirty="0" smtClean="0"/>
              <a:t> a kapcsolat létesítésekor </a:t>
            </a:r>
            <a:r>
              <a:rPr lang="hu-HU" b="1" dirty="0" smtClean="0"/>
              <a:t>azonosítani kell.</a:t>
            </a:r>
          </a:p>
          <a:p>
            <a:pPr lvl="0"/>
            <a:endParaRPr lang="hu-HU" dirty="0" smtClean="0"/>
          </a:p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OMPLIANCE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2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Amit mindenképpen el kell mondani az </a:t>
            </a:r>
            <a:r>
              <a:rPr lang="hu-HU" b="1" dirty="0" smtClean="0"/>
              <a:t>ügyfélnek:</a:t>
            </a:r>
          </a:p>
          <a:p>
            <a:endParaRPr lang="hu-HU" dirty="0" smtClean="0"/>
          </a:p>
          <a:p>
            <a:r>
              <a:rPr lang="hu-HU" b="1" dirty="0">
                <a:solidFill>
                  <a:srgbClr val="C00000"/>
                </a:solidFill>
              </a:rPr>
              <a:t>Lakossági forint fizetési számla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Érdeklődéskor vagy konkrét számlanyitáskor hívjuk fel az ügyfél figyelmét a hirdetmények </a:t>
            </a:r>
            <a:r>
              <a:rPr lang="hu-HU" dirty="0" smtClean="0"/>
              <a:t>linkjére</a:t>
            </a:r>
            <a:r>
              <a:rPr lang="hu-HU" dirty="0"/>
              <a:t>, ami tartalmazza az </a:t>
            </a:r>
            <a:r>
              <a:rPr lang="hu-HU" b="1" dirty="0"/>
              <a:t>igényléskori </a:t>
            </a:r>
            <a:r>
              <a:rPr lang="hu-HU" b="1" dirty="0" smtClean="0"/>
              <a:t>hirdetmények</a:t>
            </a:r>
            <a:r>
              <a:rPr lang="hu-HU" dirty="0" smtClean="0"/>
              <a:t>et, </a:t>
            </a:r>
            <a:r>
              <a:rPr lang="hu-HU" dirty="0"/>
              <a:t>melyek a keretszerződés részei.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Felmerülő díjtételek</a:t>
            </a:r>
            <a:r>
              <a:rPr lang="hu-HU" dirty="0"/>
              <a:t>, havi számlavezetési díj – milyen feltételek mellett lehet havidíjmentes, tranzakciós díjak, korrekciós díj, kártyakibocsátási és csomagváltási díj stb.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Számlacsomag érvényesítésének feltétele</a:t>
            </a:r>
            <a:r>
              <a:rPr lang="hu-HU" dirty="0"/>
              <a:t>, pl. havi rendszeres jóváírás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Számlacsomagok érvényességi ideje</a:t>
            </a:r>
            <a:r>
              <a:rPr lang="hu-HU" dirty="0"/>
              <a:t>, illetve a díjmentes vagy kedvezményes tranzakciók lejáratának ideje a számlacsomagok függvényében.</a:t>
            </a:r>
          </a:p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OMPLIANCE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4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Amit mindenképpen el kell mondani az </a:t>
            </a:r>
            <a:r>
              <a:rPr lang="hu-HU" b="1" dirty="0" smtClean="0"/>
              <a:t>ügyfélnek:</a:t>
            </a:r>
            <a:endParaRPr lang="hu-HU" b="1" dirty="0"/>
          </a:p>
          <a:p>
            <a:pPr lvl="0"/>
            <a:endParaRPr lang="hu-HU" dirty="0" smtClean="0"/>
          </a:p>
          <a:p>
            <a:r>
              <a:rPr lang="hu-HU" b="1" dirty="0">
                <a:solidFill>
                  <a:srgbClr val="C00000"/>
                </a:solidFill>
              </a:rPr>
              <a:t>Folyószámlahitel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</a:t>
            </a:r>
            <a:r>
              <a:rPr lang="hu-HU" b="1" dirty="0"/>
              <a:t>fizetési számlához kapcsolódó </a:t>
            </a:r>
            <a:r>
              <a:rPr lang="hu-HU" dirty="0"/>
              <a:t>hitelkeret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Futamideje:</a:t>
            </a:r>
            <a:r>
              <a:rPr lang="hu-HU" dirty="0"/>
              <a:t> határozatlan idejű szerződés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Kamat mértéke, THM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Egyéb díj mértéke</a:t>
            </a:r>
            <a:r>
              <a:rPr lang="hu-HU" dirty="0"/>
              <a:t>, ha van (rendelkezésre tartási díj, adminisztrációs díj)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Legalább havi 60 000 Ft jövedelem jóváírás</a:t>
            </a:r>
            <a:r>
              <a:rPr lang="hu-HU" dirty="0"/>
              <a:t>nak kell érkeznie a fizetési számlára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Az igényelhető hitelkeret </a:t>
            </a:r>
            <a:r>
              <a:rPr lang="hu-HU" b="1" dirty="0" smtClean="0"/>
              <a:t>összege: </a:t>
            </a:r>
          </a:p>
          <a:p>
            <a:pPr lvl="0"/>
            <a:r>
              <a:rPr lang="hu-HU" b="1" dirty="0"/>
              <a:t> </a:t>
            </a:r>
            <a:r>
              <a:rPr lang="hu-HU" b="1" dirty="0" smtClean="0"/>
              <a:t>     </a:t>
            </a:r>
            <a:r>
              <a:rPr lang="hu-HU" dirty="0" smtClean="0"/>
              <a:t>minimum </a:t>
            </a:r>
            <a:r>
              <a:rPr lang="hu-HU" dirty="0"/>
              <a:t>1</a:t>
            </a:r>
            <a:r>
              <a:rPr lang="hu-HU" dirty="0" smtClean="0"/>
              <a:t>00.000 </a:t>
            </a:r>
            <a:r>
              <a:rPr lang="hu-HU" dirty="0"/>
              <a:t>Ft, maximum 2.000.000 Ft</a:t>
            </a:r>
          </a:p>
          <a:p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OMPLIANCE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3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Amit mindenképpen el kell mondani az </a:t>
            </a:r>
            <a:r>
              <a:rPr lang="hu-HU" b="1" dirty="0" smtClean="0"/>
              <a:t>ügyfélnek</a:t>
            </a:r>
            <a:endParaRPr lang="hu-HU" b="1" dirty="0"/>
          </a:p>
          <a:p>
            <a:pPr lvl="0"/>
            <a:endParaRPr lang="hu-HU" dirty="0" smtClean="0"/>
          </a:p>
          <a:p>
            <a:r>
              <a:rPr lang="hu-HU" b="1" dirty="0">
                <a:solidFill>
                  <a:srgbClr val="C00000"/>
                </a:solidFill>
              </a:rPr>
              <a:t>GO! Hitelkártya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A GO! hitelkártya kedvezmény </a:t>
            </a:r>
            <a:r>
              <a:rPr lang="hu-HU" dirty="0"/>
              <a:t>nem szűnik meg a fizetési számla és/vagy folyószámlahitel megszüntetése esetén.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Fizetendő díjak, kamat mértéke</a:t>
            </a:r>
            <a:r>
              <a:rPr lang="hu-HU" dirty="0" smtClean="0"/>
              <a:t>, </a:t>
            </a:r>
            <a:r>
              <a:rPr lang="hu-HU" dirty="0"/>
              <a:t>éves kártyadíj/számlavezetési díj összege; THM; késedelmes fizetés költsége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Kamatmentes periódus </a:t>
            </a:r>
            <a:r>
              <a:rPr lang="hu-HU" dirty="0"/>
              <a:t>feltételei (csak vásárlás esetén, készpénzfelvétel esetén nincs)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Minimum fizetendő összeg</a:t>
            </a:r>
            <a:r>
              <a:rPr lang="hu-HU" dirty="0"/>
              <a:t>et minden hónapban fizetni kell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Ha csak minimum díjat fizet az ügyfél</a:t>
            </a:r>
            <a:r>
              <a:rPr lang="hu-HU" dirty="0"/>
              <a:t>, akkor kamatot kell fizetni a vásárlások után 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Max 53 </a:t>
            </a:r>
            <a:r>
              <a:rPr lang="hu-HU" b="1" dirty="0"/>
              <a:t>napos kamatmentesség </a:t>
            </a:r>
            <a:r>
              <a:rPr lang="hu-HU" dirty="0"/>
              <a:t>értelmezése (2020.09.01. után igényelt kártya esetén)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KP felvétel lehetősége </a:t>
            </a:r>
            <a:r>
              <a:rPr lang="hu-HU" dirty="0"/>
              <a:t>a hitelkeret 60%-</a:t>
            </a:r>
            <a:r>
              <a:rPr lang="hu-HU" dirty="0" err="1"/>
              <a:t>ig</a:t>
            </a:r>
            <a:r>
              <a:rPr lang="hu-HU" dirty="0"/>
              <a:t> </a:t>
            </a:r>
            <a:endParaRPr lang="hu-HU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OMPLIANCE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6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815"/>
            <a:ext cx="6857999" cy="478704"/>
          </a:xfrm>
          <a:solidFill>
            <a:srgbClr val="C00000"/>
          </a:solidFill>
        </p:spPr>
        <p:txBody>
          <a:bodyPr/>
          <a:lstStyle/>
          <a:p>
            <a:r>
              <a:rPr lang="hu-HU" sz="2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</a:t>
            </a:r>
            <a:endParaRPr lang="hu-HU" sz="2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0628" y="555526"/>
            <a:ext cx="669674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Miért </a:t>
            </a:r>
            <a:r>
              <a:rPr lang="hu-HU" b="1" dirty="0" smtClean="0"/>
              <a:t>jó az ügyfélnek? </a:t>
            </a:r>
          </a:p>
          <a:p>
            <a:endParaRPr lang="hu-HU" sz="1000" b="1" dirty="0"/>
          </a:p>
          <a:p>
            <a:pPr algn="just"/>
            <a:r>
              <a:rPr lang="hu-HU" dirty="0" smtClean="0"/>
              <a:t>Mert </a:t>
            </a: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Jóljáró Csomag több banki termékből </a:t>
            </a:r>
            <a:r>
              <a:rPr lang="hu-HU" dirty="0" smtClean="0"/>
              <a:t>áll, </a:t>
            </a:r>
            <a:r>
              <a:rPr lang="hu-HU" dirty="0"/>
              <a:t>melyek együttes igénylésével az ügyfél a csomagban található termékek önállóan nyújtott kedvezményein túl, további kedvezményekben is részesül</a:t>
            </a:r>
            <a:r>
              <a:rPr lang="hu-HU" dirty="0" smtClean="0"/>
              <a:t>.</a:t>
            </a:r>
          </a:p>
          <a:p>
            <a:r>
              <a:rPr lang="hu-HU" dirty="0"/>
              <a:t>A jelzáloghitel kezdeti költségeinek visszatérítését </a:t>
            </a:r>
            <a:r>
              <a:rPr lang="hu-HU" dirty="0" smtClean="0"/>
              <a:t>Jóljáró csomag igénylésével </a:t>
            </a:r>
            <a:r>
              <a:rPr lang="hu-HU" dirty="0"/>
              <a:t>lehet elérni.</a:t>
            </a:r>
            <a:endParaRPr lang="hu-HU" dirty="0" smtClean="0"/>
          </a:p>
          <a:p>
            <a:endParaRPr lang="hu-HU" sz="1000" dirty="0" smtClean="0"/>
          </a:p>
          <a:p>
            <a:r>
              <a:rPr lang="hu-HU" b="1" dirty="0" smtClean="0"/>
              <a:t>És </a:t>
            </a:r>
            <a:r>
              <a:rPr lang="hu-HU" b="1" dirty="0"/>
              <a:t>miért jó </a:t>
            </a:r>
            <a:r>
              <a:rPr lang="hu-HU" b="1" dirty="0" smtClean="0"/>
              <a:t>Neked</a:t>
            </a:r>
            <a:r>
              <a:rPr lang="hu-HU" b="1" dirty="0"/>
              <a:t>?</a:t>
            </a:r>
            <a:r>
              <a:rPr lang="hu-HU" dirty="0"/>
              <a:t> </a:t>
            </a:r>
          </a:p>
          <a:p>
            <a:endParaRPr lang="hu-HU" sz="1000" dirty="0"/>
          </a:p>
          <a:p>
            <a:r>
              <a:rPr lang="hu-HU" dirty="0" smtClean="0"/>
              <a:t>Mert egyszerre </a:t>
            </a:r>
            <a:r>
              <a:rPr lang="hu-HU" dirty="0"/>
              <a:t>több </a:t>
            </a:r>
            <a:r>
              <a:rPr lang="hu-HU" dirty="0" smtClean="0"/>
              <a:t>termék értékesítésével emelt jutalékot </a:t>
            </a:r>
            <a:r>
              <a:rPr lang="hu-HU" dirty="0"/>
              <a:t>kapsz</a:t>
            </a:r>
            <a:r>
              <a:rPr lang="hu-HU" dirty="0" smtClean="0"/>
              <a:t>!</a:t>
            </a:r>
          </a:p>
          <a:p>
            <a:pPr lvl="0" algn="just"/>
            <a:r>
              <a:rPr lang="hu-HU" dirty="0"/>
              <a:t>A közvetítőknek nem kell külön vizsgát </a:t>
            </a:r>
            <a:r>
              <a:rPr lang="hu-HU" dirty="0" smtClean="0"/>
              <a:t>tenni! (elvárás az oktatási anyagban foglalt ismeretek maradéktalan elsajátítása)</a:t>
            </a:r>
            <a:r>
              <a:rPr lang="hu-HU" dirty="0" smtClean="0">
                <a:solidFill>
                  <a:srgbClr val="C00000"/>
                </a:solidFill>
              </a:rPr>
              <a:t>*</a:t>
            </a:r>
            <a:endParaRPr lang="hu-HU" dirty="0">
              <a:solidFill>
                <a:srgbClr val="C00000"/>
              </a:solidFill>
            </a:endParaRPr>
          </a:p>
          <a:p>
            <a:r>
              <a:rPr lang="hu-HU" dirty="0" smtClean="0"/>
              <a:t>A </a:t>
            </a:r>
            <a:r>
              <a:rPr lang="hu-HU" dirty="0"/>
              <a:t>közvetíthető termékekre való jogosultság </a:t>
            </a:r>
            <a:r>
              <a:rPr lang="hu-HU" dirty="0" smtClean="0"/>
              <a:t>kibővítésre </a:t>
            </a:r>
            <a:r>
              <a:rPr lang="hu-HU" dirty="0"/>
              <a:t>kerül a </a:t>
            </a:r>
            <a:r>
              <a:rPr lang="hu-HU" dirty="0" smtClean="0"/>
              <a:t>JJ-</a:t>
            </a:r>
            <a:r>
              <a:rPr lang="hu-HU" dirty="0" err="1" smtClean="0"/>
              <a:t>val</a:t>
            </a:r>
            <a:r>
              <a:rPr lang="hu-HU" dirty="0" smtClean="0"/>
              <a:t>!</a:t>
            </a:r>
            <a:endParaRPr lang="hu-HU" dirty="0"/>
          </a:p>
          <a:p>
            <a:pPr algn="just"/>
            <a:endParaRPr lang="hu-HU" dirty="0"/>
          </a:p>
          <a:p>
            <a:r>
              <a:rPr lang="hu-HU" sz="1500" i="1" dirty="0" smtClean="0">
                <a:solidFill>
                  <a:srgbClr val="C00000"/>
                </a:solidFill>
              </a:rPr>
              <a:t>*</a:t>
            </a:r>
            <a:r>
              <a:rPr lang="hu-HU" sz="1500" i="1" dirty="0" smtClean="0"/>
              <a:t>Az oktatási anyaggal kapcsolatos kérdés/kérés esetén fordulj központi kapcsolattartó támogató kollégánkhoz! Az oktatási anyag elválaszthatatlan mellékletei a Jóljáró csomagra vonatkozó aktuális hirdetményeink!</a:t>
            </a:r>
            <a:endParaRPr lang="hu-HU" sz="1500" i="1" dirty="0"/>
          </a:p>
        </p:txBody>
      </p:sp>
    </p:spTree>
    <p:extLst>
      <p:ext uri="{BB962C8B-B14F-4D97-AF65-F5344CB8AC3E}">
        <p14:creationId xmlns:p14="http://schemas.microsoft.com/office/powerpoint/2010/main" val="16552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6632" y="699542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Amit mindenképpen el kell mondani az </a:t>
            </a:r>
            <a:r>
              <a:rPr lang="hu-HU" b="1" dirty="0" smtClean="0"/>
              <a:t>ügyfélnek</a:t>
            </a:r>
          </a:p>
          <a:p>
            <a:endParaRPr lang="hu-HU" b="1" dirty="0"/>
          </a:p>
          <a:p>
            <a:r>
              <a:rPr lang="hu-HU" b="1" dirty="0">
                <a:solidFill>
                  <a:srgbClr val="C00000"/>
                </a:solidFill>
              </a:rPr>
              <a:t>Extra megtakarítási </a:t>
            </a:r>
            <a:r>
              <a:rPr lang="hu-HU" b="1" dirty="0" smtClean="0">
                <a:solidFill>
                  <a:srgbClr val="C00000"/>
                </a:solidFill>
              </a:rPr>
              <a:t>számla: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megtakarítási számla az elhelyezett összegtől függetlenül </a:t>
            </a:r>
            <a:r>
              <a:rPr lang="hu-HU" b="1" dirty="0"/>
              <a:t>0,25</a:t>
            </a:r>
            <a:r>
              <a:rPr lang="hu-HU" b="1" dirty="0" smtClean="0"/>
              <a:t>% </a:t>
            </a:r>
            <a:r>
              <a:rPr lang="hu-HU" b="1" dirty="0" err="1" smtClean="0"/>
              <a:t>látraszóló</a:t>
            </a:r>
            <a:r>
              <a:rPr lang="hu-HU" b="1" dirty="0" smtClean="0"/>
              <a:t> kamat  - 2021.03.16-tól</a:t>
            </a:r>
            <a:endParaRPr lang="hu-H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Nincs minimum nyitó összeg</a:t>
            </a:r>
            <a:r>
              <a:rPr lang="hu-HU" dirty="0"/>
              <a:t> és </a:t>
            </a:r>
            <a:r>
              <a:rPr lang="hu-HU" b="1" dirty="0"/>
              <a:t>nincs lejárata </a:t>
            </a:r>
            <a:r>
              <a:rPr lang="hu-HU" dirty="0"/>
              <a:t>a számlának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/>
              <a:t>Csak Jóljáró </a:t>
            </a:r>
            <a:r>
              <a:rPr lang="hu-HU" b="1" dirty="0" smtClean="0"/>
              <a:t>konstrukcióban </a:t>
            </a:r>
            <a:r>
              <a:rPr lang="hu-HU" dirty="0"/>
              <a:t>igényelhető, alapfeltétel a lakossági fizetési számla megléte</a:t>
            </a:r>
          </a:p>
          <a:p>
            <a:pPr lvl="0"/>
            <a:endParaRPr lang="hu-HU" dirty="0" smtClean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OMPLIANCE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84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6309320" y="137666"/>
            <a:ext cx="370626" cy="273844"/>
          </a:xfrm>
        </p:spPr>
        <p:txBody>
          <a:bodyPr/>
          <a:lstStyle/>
          <a:p>
            <a:pPr algn="l"/>
            <a:fld id="{3CF8A5F0-F689-44EE-B34E-05F28770B991}" type="slidenum">
              <a:rPr lang="hu-HU" smtClean="0"/>
              <a:pPr algn="l"/>
              <a:t>21</a:t>
            </a:fld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3"/>
          <a:srcRect l="36613" t="38960" r="36562" b="15165"/>
          <a:stretch/>
        </p:blipFill>
        <p:spPr>
          <a:xfrm>
            <a:off x="0" y="1459633"/>
            <a:ext cx="3047554" cy="2768748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4600395" y="3912596"/>
            <a:ext cx="235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/>
              <a:t>Fix 0,25%-</a:t>
            </a:r>
            <a:r>
              <a:rPr lang="hu-HU" sz="900" b="1" dirty="0" err="1"/>
              <a:t>os</a:t>
            </a:r>
            <a:r>
              <a:rPr lang="hu-HU" sz="900" b="1" dirty="0"/>
              <a:t> kamattal</a:t>
            </a:r>
            <a:r>
              <a:rPr lang="hu-HU" sz="900" b="1" dirty="0">
                <a:solidFill>
                  <a:srgbClr val="00B050"/>
                </a:solidFill>
              </a:rPr>
              <a:t>. </a:t>
            </a:r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Későbbiekben </a:t>
            </a:r>
            <a:r>
              <a:rPr lang="hu-HU" sz="900" dirty="0">
                <a:solidFill>
                  <a:schemeClr val="bg1">
                    <a:lumMod val="50000"/>
                  </a:schemeClr>
                </a:solidFill>
              </a:rPr>
              <a:t>opcionális </a:t>
            </a:r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lesz. </a:t>
            </a:r>
            <a:endParaRPr lang="hu-H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574920" y="1401286"/>
            <a:ext cx="233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Minden számlacsomagban elérhető Jóljáró, kivéve BB Alapszámla, Bázis-J.</a:t>
            </a:r>
            <a:endParaRPr lang="hu-HU" sz="9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0" y="4220383"/>
            <a:ext cx="6858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rgbClr val="C00000"/>
                </a:solidFill>
              </a:rPr>
              <a:t>Jóljáró további alapkedvezmények: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050" b="1" dirty="0" smtClean="0"/>
              <a:t>Első </a:t>
            </a:r>
            <a:r>
              <a:rPr lang="hu-HU" sz="1050" b="1" dirty="0"/>
              <a:t>6 hónapban ingyenes HK számlavezetési díj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050" b="1" dirty="0"/>
              <a:t>Első évben 0 Ft a számlavezetési </a:t>
            </a:r>
            <a:r>
              <a:rPr lang="hu-HU" sz="1050" b="1" dirty="0" smtClean="0"/>
              <a:t>díj, </a:t>
            </a:r>
            <a:r>
              <a:rPr lang="hu-HU" sz="1050" b="1" dirty="0"/>
              <a:t>0 Ft az éves kártyadíj </a:t>
            </a:r>
            <a:r>
              <a:rPr lang="hu-HU" sz="1050" dirty="0"/>
              <a:t>(kivéve Word </a:t>
            </a:r>
            <a:r>
              <a:rPr lang="hu-HU" sz="1050" dirty="0" err="1"/>
              <a:t>Elite</a:t>
            </a:r>
            <a:r>
              <a:rPr lang="hu-HU" sz="1050" dirty="0"/>
              <a:t> ) </a:t>
            </a:r>
            <a:r>
              <a:rPr lang="hu-HU" sz="1050" dirty="0" smtClean="0"/>
              <a:t>Komfort </a:t>
            </a:r>
            <a:r>
              <a:rPr lang="hu-HU" sz="1050" dirty="0"/>
              <a:t>Extra és Zéró Extra </a:t>
            </a:r>
            <a:r>
              <a:rPr lang="hu-HU" sz="1050" dirty="0" smtClean="0"/>
              <a:t>számlában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050" b="1" dirty="0" smtClean="0"/>
              <a:t>Első évben ingyenes hitelkártya PPI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050" b="1" dirty="0" smtClean="0"/>
              <a:t>Élet- és balesetbiztosítás 10% kedvezménnyel </a:t>
            </a:r>
            <a:r>
              <a:rPr lang="hu-HU" sz="1050" dirty="0" smtClean="0"/>
              <a:t>köthető JJ mellé</a:t>
            </a:r>
            <a:endParaRPr lang="hu-HU" sz="1050" dirty="0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 rotWithShape="1">
          <a:blip r:embed="rId3"/>
          <a:srcRect l="69143" t="35918" r="23225" b="15165"/>
          <a:stretch/>
        </p:blipFill>
        <p:spPr>
          <a:xfrm>
            <a:off x="3025356" y="1276053"/>
            <a:ext cx="867063" cy="2952328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3"/>
          <a:srcRect l="61537" t="35918" r="31491" b="15165"/>
          <a:stretch/>
        </p:blipFill>
        <p:spPr>
          <a:xfrm>
            <a:off x="3848144" y="1276053"/>
            <a:ext cx="792089" cy="2952328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 rotWithShape="1">
          <a:blip r:embed="rId3"/>
          <a:srcRect l="65973" t="68787" r="30224" b="15165"/>
          <a:stretch/>
        </p:blipFill>
        <p:spPr>
          <a:xfrm>
            <a:off x="3633484" y="3259386"/>
            <a:ext cx="432049" cy="968548"/>
          </a:xfrm>
          <a:prstGeom prst="rect">
            <a:avLst/>
          </a:prstGeom>
        </p:spPr>
      </p:pic>
      <p:pic>
        <p:nvPicPr>
          <p:cNvPr id="23" name="Kép 22"/>
          <p:cNvPicPr>
            <a:picLocks noChangeAspect="1"/>
          </p:cNvPicPr>
          <p:nvPr/>
        </p:nvPicPr>
        <p:blipFill rotWithShape="1">
          <a:blip r:embed="rId3"/>
          <a:srcRect l="65973" t="74458" r="30224" b="15165"/>
          <a:stretch/>
        </p:blipFill>
        <p:spPr>
          <a:xfrm>
            <a:off x="3675030" y="1737727"/>
            <a:ext cx="432049" cy="638780"/>
          </a:xfrm>
          <a:prstGeom prst="rect">
            <a:avLst/>
          </a:prstGeom>
        </p:spPr>
      </p:pic>
      <p:sp>
        <p:nvSpPr>
          <p:cNvPr id="5" name="Lekerekített téglalap 4"/>
          <p:cNvSpPr/>
          <p:nvPr/>
        </p:nvSpPr>
        <p:spPr>
          <a:xfrm>
            <a:off x="116632" y="537603"/>
            <a:ext cx="2445410" cy="8402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>
              <a:spcBef>
                <a:spcPts val="600"/>
              </a:spcBef>
            </a:pPr>
            <a:r>
              <a:rPr lang="hu-HU" sz="1100" b="1" u="sng" dirty="0" smtClean="0"/>
              <a:t>DÍJTÖRLŐ:</a:t>
            </a:r>
            <a:endParaRPr lang="hu-HU" sz="11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/>
              <a:t>Fizetési számla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/>
              <a:t>Folyószámlahitel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 smtClean="0"/>
              <a:t>Elsődleges számlavezetési szolgáltatások</a:t>
            </a:r>
            <a:endParaRPr lang="hu-HU" sz="1100" dirty="0"/>
          </a:p>
          <a:p>
            <a:pPr algn="ctr"/>
            <a:r>
              <a:rPr lang="hu-HU" sz="1100" dirty="0" smtClean="0"/>
              <a:t> </a:t>
            </a:r>
            <a:endParaRPr lang="hu-HU" sz="1100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3354871" y="564943"/>
            <a:ext cx="1531128" cy="64974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smtClean="0"/>
              <a:t>GO Hitelkártya</a:t>
            </a:r>
            <a:endParaRPr lang="hu-HU" sz="1100" dirty="0"/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smtClean="0"/>
              <a:t>Extra megtakarítási számla</a:t>
            </a:r>
            <a:endParaRPr lang="hu-HU" sz="1100" dirty="0"/>
          </a:p>
        </p:txBody>
      </p:sp>
      <p:sp>
        <p:nvSpPr>
          <p:cNvPr id="6" name="Pluszjel 5"/>
          <p:cNvSpPr/>
          <p:nvPr/>
        </p:nvSpPr>
        <p:spPr>
          <a:xfrm>
            <a:off x="2576559" y="571227"/>
            <a:ext cx="685160" cy="676507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kerekített téglalap 24"/>
          <p:cNvSpPr/>
          <p:nvPr/>
        </p:nvSpPr>
        <p:spPr>
          <a:xfrm>
            <a:off x="5764772" y="712380"/>
            <a:ext cx="769008" cy="34310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hu-HU" sz="1200" b="1" dirty="0" smtClean="0"/>
              <a:t>JÓLJÁRÓ</a:t>
            </a:r>
            <a:endParaRPr lang="hu-HU" sz="1300" b="1" dirty="0"/>
          </a:p>
        </p:txBody>
      </p:sp>
      <p:sp>
        <p:nvSpPr>
          <p:cNvPr id="7" name="Egyenlő 6"/>
          <p:cNvSpPr/>
          <p:nvPr/>
        </p:nvSpPr>
        <p:spPr>
          <a:xfrm>
            <a:off x="4898094" y="681925"/>
            <a:ext cx="779939" cy="42533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874345" y="1131590"/>
            <a:ext cx="1695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u="sng" dirty="0" smtClean="0"/>
              <a:t>2021.01.14-től</a:t>
            </a:r>
            <a:endParaRPr lang="hu-HU" sz="1000" b="1" u="sng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552100" y="3561526"/>
            <a:ext cx="244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/>
              <a:t>GO kártya új kedvezmények + beindító ajánlat</a:t>
            </a:r>
          </a:p>
          <a:p>
            <a:r>
              <a:rPr lang="hu-HU" sz="900" dirty="0" smtClean="0">
                <a:solidFill>
                  <a:schemeClr val="bg1">
                    <a:lumMod val="50000"/>
                  </a:schemeClr>
                </a:solidFill>
              </a:rPr>
              <a:t>Későbbiekben a meglévő HK is </a:t>
            </a:r>
            <a:r>
              <a:rPr lang="hu-HU" sz="900" dirty="0" err="1" smtClean="0">
                <a:solidFill>
                  <a:schemeClr val="bg1">
                    <a:lumMod val="50000"/>
                  </a:schemeClr>
                </a:solidFill>
              </a:rPr>
              <a:t>Jóljárósítható</a:t>
            </a:r>
            <a:r>
              <a:rPr lang="hu-HU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900" b="1" dirty="0">
              <a:solidFill>
                <a:srgbClr val="00B05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574920" y="1761326"/>
            <a:ext cx="2598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/>
              <a:t>Nem váltható ki élet-, balesetbiztosítással 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4581128" y="2712313"/>
            <a:ext cx="24617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/>
              <a:t>Mobilszám megadása az elvárás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4640233" y="3939902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4638622" y="3579862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4631927" y="4227934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4631927" y="3003798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4638622" y="2715766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4653136" y="2067694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4654750" y="1779662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4653136" y="1419622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4653136" y="2427734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4637804" y="3291830"/>
            <a:ext cx="2190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ÖSSZEFOGLALÁS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6352614" y="209674"/>
            <a:ext cx="370626" cy="273844"/>
          </a:xfrm>
        </p:spPr>
        <p:txBody>
          <a:bodyPr/>
          <a:lstStyle/>
          <a:p>
            <a:fld id="{3CF8A5F0-F689-44EE-B34E-05F28770B991}" type="slidenum">
              <a:rPr lang="hu-HU" smtClean="0"/>
              <a:pPr/>
              <a:t>22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-13266" y="521548"/>
            <a:ext cx="6871265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1600" b="1" dirty="0" smtClean="0">
                <a:solidFill>
                  <a:srgbClr val="C00000"/>
                </a:solidFill>
              </a:rPr>
              <a:t>Számla</a:t>
            </a:r>
            <a:r>
              <a:rPr lang="hu-HU" sz="1600" dirty="0" smtClean="0">
                <a:solidFill>
                  <a:srgbClr val="C00000"/>
                </a:solidFill>
              </a:rPr>
              <a:t>: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Első évben 0 Ft a számlavezetési díj, 0 Ft az éves kártyadíj</a:t>
            </a:r>
            <a:r>
              <a:rPr lang="hu-HU" sz="1300" dirty="0">
                <a:solidFill>
                  <a:srgbClr val="00B050"/>
                </a:solidFill>
              </a:rPr>
              <a:t> </a:t>
            </a:r>
            <a:r>
              <a:rPr lang="hu-HU" sz="1300" dirty="0"/>
              <a:t>(kivéve Word Elit )</a:t>
            </a:r>
            <a:r>
              <a:rPr lang="hu-HU" sz="1300" dirty="0" smtClean="0"/>
              <a:t> Komfort Extra és Zéró Extra számlában</a:t>
            </a:r>
          </a:p>
          <a:p>
            <a:pPr>
              <a:spcBef>
                <a:spcPts val="600"/>
              </a:spcBef>
            </a:pPr>
            <a:endParaRPr lang="hu-HU" sz="10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600" b="1" dirty="0" smtClean="0">
                <a:solidFill>
                  <a:srgbClr val="C00000"/>
                </a:solidFill>
              </a:rPr>
              <a:t>Hitelkártya</a:t>
            </a:r>
            <a:r>
              <a:rPr lang="hu-HU" sz="1600" b="1" dirty="0">
                <a:solidFill>
                  <a:srgbClr val="C00000"/>
                </a:solidFill>
              </a:rPr>
              <a:t>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1% - 3% (max. 5.000 Ft) vásárlási visszatérítés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Első 6 hónapban 0 Ft a számlavezetési díj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További 5-5 ezer Ft visszatérítési lehetőség (</a:t>
            </a:r>
            <a:r>
              <a:rPr lang="hu-HU" sz="1300" dirty="0" smtClean="0">
                <a:solidFill>
                  <a:srgbClr val="C00000"/>
                </a:solidFill>
              </a:rPr>
              <a:t>kivéve</a:t>
            </a:r>
            <a:r>
              <a:rPr lang="hu-HU" sz="1300" dirty="0" smtClean="0"/>
              <a:t> Személyi Kölcsön, vagy 5M-t elérő JZ, MFL igénylés mellé)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1. évben ingyenes hitelfedezeti biztosítás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hu-HU" sz="1000" dirty="0" smtClean="0"/>
          </a:p>
          <a:p>
            <a:pPr>
              <a:spcBef>
                <a:spcPts val="600"/>
              </a:spcBef>
            </a:pPr>
            <a:r>
              <a:rPr lang="hu-HU" sz="1600" b="1" dirty="0">
                <a:solidFill>
                  <a:srgbClr val="C00000"/>
                </a:solidFill>
              </a:rPr>
              <a:t>Extra Megtakarítási számla: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Fix 0,25% kamat (2021.03.16.-tól)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hu-HU" sz="1000" dirty="0" smtClean="0"/>
          </a:p>
          <a:p>
            <a:pPr>
              <a:spcBef>
                <a:spcPts val="600"/>
              </a:spcBef>
            </a:pPr>
            <a:r>
              <a:rPr lang="hu-HU" sz="1600" b="1" dirty="0">
                <a:solidFill>
                  <a:srgbClr val="C00000"/>
                </a:solidFill>
              </a:rPr>
              <a:t>További kedvezmények: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/>
              <a:t>Élet- és Balesetbiztosítás 10% díjkedvezménnyel köthető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 smtClean="0"/>
              <a:t>10% kedvezmény a Media </a:t>
            </a:r>
            <a:r>
              <a:rPr lang="hu-HU" sz="1300" dirty="0" err="1" smtClean="0"/>
              <a:t>Markt</a:t>
            </a:r>
            <a:r>
              <a:rPr lang="hu-HU" sz="1300" dirty="0" smtClean="0"/>
              <a:t> üzleteiben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hu-HU" sz="1000" dirty="0"/>
          </a:p>
          <a:p>
            <a:pPr>
              <a:spcBef>
                <a:spcPts val="600"/>
              </a:spcBef>
            </a:pPr>
            <a:r>
              <a:rPr lang="hu-HU" sz="1600" b="1" dirty="0">
                <a:solidFill>
                  <a:srgbClr val="C00000"/>
                </a:solidFill>
              </a:rPr>
              <a:t>Jelzálogkölcsön igénylés esetén: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hu-HU" sz="1300" dirty="0"/>
              <a:t>ÉB díj + a KJO díj visszatérítése a </a:t>
            </a:r>
            <a:r>
              <a:rPr lang="hu-HU" sz="1300" dirty="0" smtClean="0"/>
              <a:t>hitelkártyára (hirdetmény szerint)</a:t>
            </a:r>
            <a:endParaRPr lang="hu-HU" sz="1300" strike="sngStrike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ÉRTÉKAJÁNLAT</a:t>
            </a:r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ÖSSZEFOGLALÁS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02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52356" y="2701965"/>
            <a:ext cx="3605444" cy="356940"/>
          </a:xfrm>
        </p:spPr>
        <p:txBody>
          <a:bodyPr>
            <a:normAutofit fontScale="90000"/>
          </a:bodyPr>
          <a:lstStyle/>
          <a:p>
            <a:r>
              <a:rPr lang="hu-HU" sz="2475" dirty="0"/>
              <a:t>ajánlatadás</a:t>
            </a:r>
            <a:r>
              <a:rPr lang="hu-HU" dirty="0"/>
              <a:t/>
            </a:r>
            <a:br>
              <a:rPr lang="hu-HU" dirty="0"/>
            </a:br>
            <a:r>
              <a:rPr lang="hu-HU" sz="1744" i="1" dirty="0"/>
              <a:t>az igényfelmérés során gyűjtött információk használata ajánlatadáskor</a:t>
            </a:r>
          </a:p>
        </p:txBody>
      </p:sp>
    </p:spTree>
    <p:extLst>
      <p:ext uri="{BB962C8B-B14F-4D97-AF65-F5344CB8AC3E}">
        <p14:creationId xmlns:p14="http://schemas.microsoft.com/office/powerpoint/2010/main" val="20052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HASZONÉRVEK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4624" y="627534"/>
            <a:ext cx="67687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</a:t>
            </a:r>
            <a:r>
              <a:rPr lang="hu-HU" b="1" dirty="0" smtClean="0"/>
              <a:t>elzál</a:t>
            </a:r>
            <a:r>
              <a:rPr lang="hu-HU" b="1" dirty="0"/>
              <a:t>oghitel mellé Jóljáró csomag (HK fókusszal</a:t>
            </a:r>
            <a:r>
              <a:rPr lang="hu-HU" b="1" dirty="0" smtClean="0"/>
              <a:t>)</a:t>
            </a:r>
          </a:p>
          <a:p>
            <a:endParaRPr lang="hu-HU" sz="1000" b="1" dirty="0" smtClean="0"/>
          </a:p>
          <a:p>
            <a:r>
              <a:rPr lang="hu-HU" sz="1600" b="1" i="1" dirty="0" smtClean="0"/>
              <a:t>				                      Azért </a:t>
            </a:r>
            <a:r>
              <a:rPr lang="hu-HU" sz="1600" b="1" i="1" dirty="0"/>
              <a:t>jó Önnek, mert…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 smtClean="0"/>
              <a:t>Biztonsági </a:t>
            </a:r>
            <a:r>
              <a:rPr lang="hu-HU" sz="1600" b="1" dirty="0"/>
              <a:t>tartalék</a:t>
            </a:r>
          </a:p>
          <a:p>
            <a:pPr lvl="1"/>
            <a:r>
              <a:rPr lang="hu-HU" sz="1600" dirty="0"/>
              <a:t>A jelzáloghitelhez nyitott Jóljáró csomag eleme a </a:t>
            </a:r>
            <a:r>
              <a:rPr lang="hu-HU" sz="1600" dirty="0" smtClean="0"/>
              <a:t>Hitelkártya/Folyószámlahitel </a:t>
            </a:r>
            <a:r>
              <a:rPr lang="hu-HU" sz="1600" dirty="0"/>
              <a:t>is, ami egy jóváhagyott keretösszeggel van feltöltve - ez azért jó Önnek, mert váratlan kiadások esetén egy biztonsági tartalékként érhető el</a:t>
            </a:r>
            <a:r>
              <a:rPr lang="hu-HU" sz="1600" dirty="0" smtClean="0"/>
              <a:t>.</a:t>
            </a:r>
          </a:p>
          <a:p>
            <a:pPr lvl="1"/>
            <a:endParaRPr lang="hu-H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Hétköznapi kiadásokra is kedvezményeket kap az ügyfél</a:t>
            </a:r>
          </a:p>
          <a:p>
            <a:pPr lvl="1"/>
            <a:r>
              <a:rPr lang="hu-HU" sz="1600" dirty="0"/>
              <a:t>A jelzáloghitelhez nyitott Jóljáró csomag eleme a hitelkártya is, ami egy jóváhagyott keret összeggel van feltöltve - ez lehetővé teszi Önnek, hogy mindennapi bevásárlásai után visszatérítéshez jusson. 1%-</a:t>
            </a:r>
            <a:r>
              <a:rPr lang="hu-HU" sz="1600" dirty="0" err="1"/>
              <a:t>on</a:t>
            </a:r>
            <a:r>
              <a:rPr lang="hu-HU" sz="1600" dirty="0"/>
              <a:t> felül, abban a kategóriában, ahol a legtöbbet vásárol, az adott hónapban további +2% visszatérítés érhető 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HASZONÉRVEK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16632" y="627534"/>
            <a:ext cx="669674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Jelzáloghitel mellé Jóljáró csomag (HK fókusszal</a:t>
            </a:r>
            <a:r>
              <a:rPr lang="hu-HU" b="1" dirty="0" smtClean="0"/>
              <a:t>)</a:t>
            </a:r>
          </a:p>
          <a:p>
            <a:endParaRPr lang="hu-HU" sz="500" b="1" dirty="0"/>
          </a:p>
          <a:p>
            <a:r>
              <a:rPr lang="hu-HU" sz="1400" b="1" i="1" dirty="0"/>
              <a:t>				            </a:t>
            </a:r>
            <a:r>
              <a:rPr lang="hu-HU" sz="1400" b="1" i="1" dirty="0" smtClean="0"/>
              <a:t>           </a:t>
            </a:r>
            <a:r>
              <a:rPr lang="hu-HU" sz="1600" b="1" i="1" dirty="0"/>
              <a:t>Azért jó Önnek, mert…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 smtClean="0"/>
              <a:t>Nagyobb </a:t>
            </a:r>
            <a:r>
              <a:rPr lang="hu-HU" sz="1600" b="1" dirty="0"/>
              <a:t>terveit is megvalósíthatja vele</a:t>
            </a:r>
          </a:p>
          <a:p>
            <a:pPr lvl="1"/>
            <a:r>
              <a:rPr lang="hu-HU" sz="1600" dirty="0"/>
              <a:t>Mivel számáljához hitelkártya is tartozik, a tervezett új berendezéseket, új bútorokat, új műszaki cikkeket, amit megálmodott, egyből beszerezheti és részletformáló igénybevétele esetén, egyenlő részletekben kedvező kamatozás mellett fizetheti vissza. </a:t>
            </a:r>
          </a:p>
          <a:p>
            <a:pPr lvl="1"/>
            <a:endParaRPr lang="hu-HU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b="1" dirty="0"/>
              <a:t>Szabadon felhasználható készpénzhez juthat</a:t>
            </a:r>
          </a:p>
          <a:p>
            <a:pPr lvl="1"/>
            <a:r>
              <a:rPr lang="hu-HU" sz="1600" dirty="0"/>
              <a:t>A </a:t>
            </a:r>
            <a:r>
              <a:rPr lang="hu-HU" sz="1600" dirty="0" err="1"/>
              <a:t>TeleHitel</a:t>
            </a:r>
            <a:r>
              <a:rPr lang="hu-HU" sz="1600" dirty="0"/>
              <a:t> lehetővé teszi, hogy hitelkártyája keretének terhére, extra költségek nélkül jusson készpénzhez, csupán egy telefonhívással.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Egyszerűen, telefonon igényelhet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Akár 1 napon belül hozzájuthat az összeghez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Bármikor díjmentesen elő- vagy </a:t>
            </a:r>
            <a:r>
              <a:rPr lang="hu-HU" sz="1600" dirty="0" err="1"/>
              <a:t>végtörleszthet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Ön határozza meg a futamidőt és ezzel a havi törlesztőrészlet mértékét.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Nem kell a hitelkártyáját készpénzfelvételre használnia</a:t>
            </a:r>
          </a:p>
        </p:txBody>
      </p:sp>
    </p:spTree>
    <p:extLst>
      <p:ext uri="{BB962C8B-B14F-4D97-AF65-F5344CB8AC3E}">
        <p14:creationId xmlns:p14="http://schemas.microsoft.com/office/powerpoint/2010/main" val="15777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HASZONÉRVEK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16632" y="699542"/>
            <a:ext cx="662473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Jelzáloghitel mellé Jóljáró csomag (HK, </a:t>
            </a:r>
            <a:r>
              <a:rPr lang="hu-HU" b="1" dirty="0" smtClean="0"/>
              <a:t>Folyószámlahitel </a:t>
            </a:r>
            <a:r>
              <a:rPr lang="hu-HU" b="1" dirty="0"/>
              <a:t>fókusszal</a:t>
            </a:r>
            <a:r>
              <a:rPr lang="hu-HU" b="1" dirty="0" smtClean="0"/>
              <a:t>)</a:t>
            </a:r>
          </a:p>
          <a:p>
            <a:endParaRPr lang="hu-HU" sz="1000" b="1" dirty="0" smtClean="0"/>
          </a:p>
          <a:p>
            <a:r>
              <a:rPr lang="hu-HU" sz="1600" b="1" i="1" dirty="0" smtClean="0"/>
              <a:t>				                  Azért </a:t>
            </a:r>
            <a:r>
              <a:rPr lang="hu-HU" sz="1600" b="1" i="1" dirty="0"/>
              <a:t>jó Önnek, mert</a:t>
            </a:r>
            <a:r>
              <a:rPr lang="hu-HU" sz="1600" b="1" i="1" dirty="0" smtClean="0"/>
              <a:t>…</a:t>
            </a:r>
          </a:p>
          <a:p>
            <a:endParaRPr lang="hu-HU" sz="5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Mivel a jelzáloghitel és a Jóljáró csomag igénylése egy időben történik, így csak egyszer kell beadnia minden dokumentumot, és egy ügyintézéssel intézheti el a jelzáloghitel/PK, a Jóljáró és az összes kapcsolódó szolgáltatás jövőbeni hozzáférhetőségét</a:t>
            </a:r>
            <a:r>
              <a:rPr lang="hu-H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az Ön által előzetesen kiszámoltnál nagyobb lesz a kiadások összege, biztonságban tudhatja magát, hiszen van hova nyúlnia, mert a számlacsomagja része egy feltöltött </a:t>
            </a:r>
            <a:r>
              <a:rPr lang="hu-HU" sz="1600" dirty="0" smtClean="0"/>
              <a:t>folyószámlahitel, </a:t>
            </a:r>
            <a:r>
              <a:rPr lang="hu-HU" sz="1600" dirty="0"/>
              <a:t>így maradéktalanul megvalósíthatja, amit eltervezett</a:t>
            </a:r>
            <a:r>
              <a:rPr lang="hu-HU" sz="1600" dirty="0" smtClean="0"/>
              <a:t>. Folyószámlahitel törlesztése automatikusan megtörténik, ha jóváírás érkezik a folyószámlára</a:t>
            </a: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7057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HASZONÉRVEK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16632" y="627534"/>
            <a:ext cx="662473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Jelzáloghitel mellé Jóljáró csomag (HK, Folyószámlahitel fókusszal</a:t>
            </a:r>
            <a:r>
              <a:rPr lang="hu-HU" b="1" dirty="0" smtClean="0"/>
              <a:t>)</a:t>
            </a:r>
          </a:p>
          <a:p>
            <a:endParaRPr lang="hu-HU" sz="1000" b="1" dirty="0"/>
          </a:p>
          <a:p>
            <a:r>
              <a:rPr lang="hu-HU" sz="1600" b="1" i="1" dirty="0"/>
              <a:t>				                 </a:t>
            </a:r>
            <a:r>
              <a:rPr lang="hu-HU" sz="1600" b="1" i="1" dirty="0" smtClean="0"/>
              <a:t> </a:t>
            </a:r>
            <a:r>
              <a:rPr lang="hu-HU" sz="1600" b="1" i="1" dirty="0"/>
              <a:t>Azért jó Önnek, mert</a:t>
            </a:r>
            <a:r>
              <a:rPr lang="hu-HU" sz="1600" b="1" i="1" dirty="0" smtClean="0"/>
              <a:t>…</a:t>
            </a:r>
          </a:p>
          <a:p>
            <a:endParaRPr lang="hu-HU" sz="500" b="1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Hitelkártya törlesztésnél, eldöntheti, hogy a teljes felhasznált keretet vagy csak a felhasznált összeg 5%-át fizeti vissza (ebben az esetben kamatfizetési kötelezettsége van).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Amennyiben</a:t>
            </a:r>
            <a:r>
              <a:rPr lang="hu-HU" sz="1600" dirty="0"/>
              <a:t>, nem szeretné minden hónapban befizetni a tartozását, választhatja a </a:t>
            </a:r>
            <a:r>
              <a:rPr lang="hu-HU" sz="1600" b="1" dirty="0"/>
              <a:t>Keretfeltöltő</a:t>
            </a:r>
            <a:r>
              <a:rPr lang="hu-HU" sz="1600" dirty="0"/>
              <a:t> szolgáltatást is, ahol a Bank teljes tartozást vagy a kihasznált hitelkeret 5%-át levonja az Ön által választott fizetési számláról</a:t>
            </a:r>
            <a:r>
              <a:rPr lang="hu-HU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GO! Kártyának nincs éves kártyadíja, sőt az első 6 hónapban még számlavezetési díja sincs, így a visszatérítések mind hiánytalanul az Önéi lesznek. Ez remek lehetőség, hogy kitapasztalja ezen szolgáltatásunk előnyeit</a:t>
            </a:r>
            <a:r>
              <a:rPr lang="hu-HU" sz="1600" dirty="0" smtClean="0"/>
              <a:t>.</a:t>
            </a:r>
            <a:endParaRPr lang="hu-HU" sz="1600" b="1" i="1" dirty="0"/>
          </a:p>
        </p:txBody>
      </p:sp>
    </p:spTree>
    <p:extLst>
      <p:ext uri="{BB962C8B-B14F-4D97-AF65-F5344CB8AC3E}">
        <p14:creationId xmlns:p14="http://schemas.microsoft.com/office/powerpoint/2010/main" val="4689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2250" dirty="0" smtClean="0"/>
              <a:t>ellenvetés </a:t>
            </a:r>
            <a:r>
              <a:rPr lang="hu-HU" sz="2250" dirty="0"/>
              <a:t>és kifogáskezelés</a:t>
            </a:r>
          </a:p>
        </p:txBody>
      </p:sp>
    </p:spTree>
    <p:extLst>
      <p:ext uri="{BB962C8B-B14F-4D97-AF65-F5344CB8AC3E}">
        <p14:creationId xmlns:p14="http://schemas.microsoft.com/office/powerpoint/2010/main" val="1332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KIFOGÁSKEZELÉS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1922" y="555526"/>
            <a:ext cx="67914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700" b="1" dirty="0"/>
              <a:t>Kifogás-, ellenvetéskezelő érvek - Jóljáró csomag (HK, </a:t>
            </a:r>
            <a:r>
              <a:rPr lang="hu-HU" sz="1700" b="1" dirty="0" smtClean="0"/>
              <a:t>Folyószámlahitel)</a:t>
            </a:r>
          </a:p>
          <a:p>
            <a:endParaRPr lang="hu-HU" sz="1000" b="1" dirty="0" smtClean="0"/>
          </a:p>
          <a:p>
            <a:r>
              <a:rPr lang="hu-HU" sz="1600" b="1" dirty="0"/>
              <a:t>	</a:t>
            </a:r>
            <a:r>
              <a:rPr lang="hu-HU" sz="1600" b="1" dirty="0" smtClean="0"/>
              <a:t>	          </a:t>
            </a:r>
            <a:r>
              <a:rPr lang="hu-H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 </a:t>
            </a:r>
            <a:r>
              <a:rPr lang="hu-H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mondja az ügyfél, hogy gazdasági válság </a:t>
            </a:r>
            <a:r>
              <a:rPr lang="hu-H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van…</a:t>
            </a:r>
          </a:p>
          <a:p>
            <a:endParaRPr lang="hu-HU" sz="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hitelkártyával könnyebben át tudja vészelni ezt a nehéz időszakot, hiszen váratlan helyzetekben rendelkezésére áll a kártyán elhelyezett összeg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Ezzel a kártyával a meglévő megtakarításait tudja tovább gyarapítani, ami ebben a gazdasági helyzetben kiemelten fontos.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Ebben a helyzetben minden megtakarítási lehetőség jól jöhet, a kártya használatával akár több 10.000 Ft jóváírást is elérhet egy évben, amit most ki is tudok Önnek számolni.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Szeretne kevesebbet fizetni a fűtésért, villanyért? Ehhez nem kell mást tennie</a:t>
            </a:r>
            <a:r>
              <a:rPr lang="hu-HU" sz="1600" dirty="0" smtClean="0"/>
              <a:t>…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57" y="6587"/>
            <a:ext cx="6845143" cy="475562"/>
          </a:xfrm>
          <a:solidFill>
            <a:srgbClr val="C00000"/>
          </a:solidFill>
        </p:spPr>
        <p:txBody>
          <a:bodyPr/>
          <a:lstStyle/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összetétele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 pénzügyi megoldás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6299" y="593795"/>
            <a:ext cx="37611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 smtClean="0"/>
              <a:t>Számlavezetés </a:t>
            </a:r>
            <a:endParaRPr lang="hu-H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Megtakarítás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Kedvezményes </a:t>
            </a:r>
            <a:r>
              <a:rPr lang="hu-HU" dirty="0" smtClean="0"/>
              <a:t>kártyás </a:t>
            </a:r>
            <a:r>
              <a:rPr lang="hu-HU" dirty="0"/>
              <a:t>vásárlások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Váratlan helyzetekre biztonsági </a:t>
            </a:r>
            <a:r>
              <a:rPr lang="hu-HU" dirty="0" smtClean="0"/>
              <a:t>tartalék</a:t>
            </a:r>
          </a:p>
          <a:p>
            <a:endParaRPr lang="hu-HU" dirty="0" smtClean="0"/>
          </a:p>
          <a:p>
            <a:endParaRPr lang="hu-HU" sz="1600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52542" y="22732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188640" y="2686376"/>
            <a:ext cx="3168352" cy="2405654"/>
            <a:chOff x="0" y="0"/>
            <a:chExt cx="6797743" cy="5562138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780022" y="2499524"/>
              <a:ext cx="3062613" cy="3062614"/>
              <a:chOff x="1780022" y="2499524"/>
              <a:chExt cx="3062613" cy="3062614"/>
            </a:xfrm>
          </p:grpSpPr>
          <p:sp>
            <p:nvSpPr>
              <p:cNvPr id="24" name="Circle">
                <a:extLst>
                  <a:ext uri="{FF2B5EF4-FFF2-40B4-BE49-F238E27FC236}">
                    <a16:creationId xmlns:a16="http://schemas.microsoft.com/office/drawing/2014/main" id="{0F6B689A-67A1-49FE-AD21-B01FF5718D4A}"/>
                  </a:ext>
                </a:extLst>
              </p:cNvPr>
              <p:cNvSpPr/>
              <p:nvPr/>
            </p:nvSpPr>
            <p:spPr>
              <a:xfrm>
                <a:off x="1780022" y="2499524"/>
                <a:ext cx="3062613" cy="3062614"/>
              </a:xfrm>
              <a:prstGeom prst="ellipse">
                <a:avLst/>
              </a:prstGeom>
              <a:solidFill>
                <a:srgbClr val="C32548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t"/>
              <a:lstStyle/>
              <a:p>
                <a:pPr algn="ctr">
                  <a:spcAft>
                    <a:spcPts val="0"/>
                  </a:spcAft>
                </a:pPr>
                <a:r>
                  <a:rPr lang="hu-HU" sz="1600" b="1" kern="120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Jóljáró Csomag</a:t>
                </a:r>
                <a:endParaRPr lang="hu-H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" name="Graphic 12" descr="Trophy">
                <a:extLst>
                  <a:ext uri="{FF2B5EF4-FFF2-40B4-BE49-F238E27FC236}">
                    <a16:creationId xmlns:a16="http://schemas.microsoft.com/office/drawing/2014/main" id="{A122EB13-82A8-44B8-A49D-69F2D54E1C43}"/>
                  </a:ext>
                </a:extLst>
              </p:cNvPr>
              <p:cNvSpPr/>
              <p:nvPr/>
            </p:nvSpPr>
            <p:spPr>
              <a:xfrm>
                <a:off x="2784822" y="3931426"/>
                <a:ext cx="1071336" cy="1207548"/>
              </a:xfrm>
              <a:custGeom>
                <a:avLst/>
                <a:gdLst>
                  <a:gd name="connsiteX0" fmla="*/ 570548 w 666750"/>
                  <a:gd name="connsiteY0" fmla="*/ 361950 h 751522"/>
                  <a:gd name="connsiteX1" fmla="*/ 437198 w 666750"/>
                  <a:gd name="connsiteY1" fmla="*/ 425768 h 751522"/>
                  <a:gd name="connsiteX2" fmla="*/ 494348 w 666750"/>
                  <a:gd name="connsiteY2" fmla="*/ 367665 h 751522"/>
                  <a:gd name="connsiteX3" fmla="*/ 516255 w 666750"/>
                  <a:gd name="connsiteY3" fmla="*/ 339090 h 751522"/>
                  <a:gd name="connsiteX4" fmla="*/ 541973 w 666750"/>
                  <a:gd name="connsiteY4" fmla="*/ 248602 h 751522"/>
                  <a:gd name="connsiteX5" fmla="*/ 541973 w 666750"/>
                  <a:gd name="connsiteY5" fmla="*/ 124778 h 751522"/>
                  <a:gd name="connsiteX6" fmla="*/ 608648 w 666750"/>
                  <a:gd name="connsiteY6" fmla="*/ 124778 h 751522"/>
                  <a:gd name="connsiteX7" fmla="*/ 608648 w 666750"/>
                  <a:gd name="connsiteY7" fmla="*/ 269558 h 751522"/>
                  <a:gd name="connsiteX8" fmla="*/ 570548 w 666750"/>
                  <a:gd name="connsiteY8" fmla="*/ 361950 h 751522"/>
                  <a:gd name="connsiteX9" fmla="*/ 97155 w 666750"/>
                  <a:gd name="connsiteY9" fmla="*/ 361950 h 751522"/>
                  <a:gd name="connsiteX10" fmla="*/ 57150 w 666750"/>
                  <a:gd name="connsiteY10" fmla="*/ 269558 h 751522"/>
                  <a:gd name="connsiteX11" fmla="*/ 57150 w 666750"/>
                  <a:gd name="connsiteY11" fmla="*/ 123825 h 751522"/>
                  <a:gd name="connsiteX12" fmla="*/ 123825 w 666750"/>
                  <a:gd name="connsiteY12" fmla="*/ 123825 h 751522"/>
                  <a:gd name="connsiteX13" fmla="*/ 123825 w 666750"/>
                  <a:gd name="connsiteY13" fmla="*/ 247650 h 751522"/>
                  <a:gd name="connsiteX14" fmla="*/ 149543 w 666750"/>
                  <a:gd name="connsiteY14" fmla="*/ 338138 h 751522"/>
                  <a:gd name="connsiteX15" fmla="*/ 171450 w 666750"/>
                  <a:gd name="connsiteY15" fmla="*/ 366713 h 751522"/>
                  <a:gd name="connsiteX16" fmla="*/ 228600 w 666750"/>
                  <a:gd name="connsiteY16" fmla="*/ 424815 h 751522"/>
                  <a:gd name="connsiteX17" fmla="*/ 97155 w 666750"/>
                  <a:gd name="connsiteY17" fmla="*/ 361950 h 751522"/>
                  <a:gd name="connsiteX18" fmla="*/ 666750 w 666750"/>
                  <a:gd name="connsiteY18" fmla="*/ 266700 h 751522"/>
                  <a:gd name="connsiteX19" fmla="*/ 666750 w 666750"/>
                  <a:gd name="connsiteY19" fmla="*/ 66675 h 751522"/>
                  <a:gd name="connsiteX20" fmla="*/ 542925 w 666750"/>
                  <a:gd name="connsiteY20" fmla="*/ 66675 h 751522"/>
                  <a:gd name="connsiteX21" fmla="*/ 542925 w 666750"/>
                  <a:gd name="connsiteY21" fmla="*/ 0 h 751522"/>
                  <a:gd name="connsiteX22" fmla="*/ 333375 w 666750"/>
                  <a:gd name="connsiteY22" fmla="*/ 0 h 751522"/>
                  <a:gd name="connsiteX23" fmla="*/ 123825 w 666750"/>
                  <a:gd name="connsiteY23" fmla="*/ 0 h 751522"/>
                  <a:gd name="connsiteX24" fmla="*/ 123825 w 666750"/>
                  <a:gd name="connsiteY24" fmla="*/ 66675 h 751522"/>
                  <a:gd name="connsiteX25" fmla="*/ 0 w 666750"/>
                  <a:gd name="connsiteY25" fmla="*/ 66675 h 751522"/>
                  <a:gd name="connsiteX26" fmla="*/ 0 w 666750"/>
                  <a:gd name="connsiteY26" fmla="*/ 265748 h 751522"/>
                  <a:gd name="connsiteX27" fmla="*/ 54293 w 666750"/>
                  <a:gd name="connsiteY27" fmla="*/ 399098 h 751522"/>
                  <a:gd name="connsiteX28" fmla="*/ 281940 w 666750"/>
                  <a:gd name="connsiteY28" fmla="*/ 484823 h 751522"/>
                  <a:gd name="connsiteX29" fmla="*/ 295275 w 666750"/>
                  <a:gd name="connsiteY29" fmla="*/ 532448 h 751522"/>
                  <a:gd name="connsiteX30" fmla="*/ 295275 w 666750"/>
                  <a:gd name="connsiteY30" fmla="*/ 656273 h 751522"/>
                  <a:gd name="connsiteX31" fmla="*/ 247650 w 666750"/>
                  <a:gd name="connsiteY31" fmla="*/ 656273 h 751522"/>
                  <a:gd name="connsiteX32" fmla="*/ 209550 w 666750"/>
                  <a:gd name="connsiteY32" fmla="*/ 694373 h 751522"/>
                  <a:gd name="connsiteX33" fmla="*/ 161925 w 666750"/>
                  <a:gd name="connsiteY33" fmla="*/ 694373 h 751522"/>
                  <a:gd name="connsiteX34" fmla="*/ 123825 w 666750"/>
                  <a:gd name="connsiteY34" fmla="*/ 732473 h 751522"/>
                  <a:gd name="connsiteX35" fmla="*/ 123825 w 666750"/>
                  <a:gd name="connsiteY35" fmla="*/ 751523 h 751522"/>
                  <a:gd name="connsiteX36" fmla="*/ 542925 w 666750"/>
                  <a:gd name="connsiteY36" fmla="*/ 751523 h 751522"/>
                  <a:gd name="connsiteX37" fmla="*/ 542925 w 666750"/>
                  <a:gd name="connsiteY37" fmla="*/ 732473 h 751522"/>
                  <a:gd name="connsiteX38" fmla="*/ 504825 w 666750"/>
                  <a:gd name="connsiteY38" fmla="*/ 694373 h 751522"/>
                  <a:gd name="connsiteX39" fmla="*/ 457200 w 666750"/>
                  <a:gd name="connsiteY39" fmla="*/ 694373 h 751522"/>
                  <a:gd name="connsiteX40" fmla="*/ 419100 w 666750"/>
                  <a:gd name="connsiteY40" fmla="*/ 656273 h 751522"/>
                  <a:gd name="connsiteX41" fmla="*/ 371475 w 666750"/>
                  <a:gd name="connsiteY41" fmla="*/ 656273 h 751522"/>
                  <a:gd name="connsiteX42" fmla="*/ 371475 w 666750"/>
                  <a:gd name="connsiteY42" fmla="*/ 533400 h 751522"/>
                  <a:gd name="connsiteX43" fmla="*/ 384810 w 666750"/>
                  <a:gd name="connsiteY43" fmla="*/ 485775 h 751522"/>
                  <a:gd name="connsiteX44" fmla="*/ 612458 w 666750"/>
                  <a:gd name="connsiteY44" fmla="*/ 400050 h 751522"/>
                  <a:gd name="connsiteX45" fmla="*/ 666750 w 666750"/>
                  <a:gd name="connsiteY45" fmla="*/ 266700 h 751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666750" h="751522">
                    <a:moveTo>
                      <a:pt x="570548" y="361950"/>
                    </a:moveTo>
                    <a:cubicBezTo>
                      <a:pt x="537210" y="396240"/>
                      <a:pt x="505778" y="418148"/>
                      <a:pt x="437198" y="425768"/>
                    </a:cubicBezTo>
                    <a:cubicBezTo>
                      <a:pt x="455295" y="407670"/>
                      <a:pt x="476250" y="389573"/>
                      <a:pt x="494348" y="367665"/>
                    </a:cubicBezTo>
                    <a:cubicBezTo>
                      <a:pt x="501967" y="359093"/>
                      <a:pt x="516255" y="340043"/>
                      <a:pt x="516255" y="339090"/>
                    </a:cubicBezTo>
                    <a:cubicBezTo>
                      <a:pt x="532448" y="312420"/>
                      <a:pt x="541973" y="281940"/>
                      <a:pt x="541973" y="248602"/>
                    </a:cubicBezTo>
                    <a:lnTo>
                      <a:pt x="541973" y="124778"/>
                    </a:lnTo>
                    <a:lnTo>
                      <a:pt x="608648" y="124778"/>
                    </a:lnTo>
                    <a:lnTo>
                      <a:pt x="608648" y="269558"/>
                    </a:lnTo>
                    <a:cubicBezTo>
                      <a:pt x="609600" y="271463"/>
                      <a:pt x="611505" y="319088"/>
                      <a:pt x="570548" y="361950"/>
                    </a:cubicBezTo>
                    <a:close/>
                    <a:moveTo>
                      <a:pt x="97155" y="361950"/>
                    </a:moveTo>
                    <a:cubicBezTo>
                      <a:pt x="55245" y="319088"/>
                      <a:pt x="57150" y="271463"/>
                      <a:pt x="57150" y="269558"/>
                    </a:cubicBezTo>
                    <a:lnTo>
                      <a:pt x="57150" y="123825"/>
                    </a:lnTo>
                    <a:lnTo>
                      <a:pt x="123825" y="123825"/>
                    </a:lnTo>
                    <a:lnTo>
                      <a:pt x="123825" y="247650"/>
                    </a:lnTo>
                    <a:cubicBezTo>
                      <a:pt x="123825" y="280988"/>
                      <a:pt x="133350" y="311468"/>
                      <a:pt x="149543" y="338138"/>
                    </a:cubicBezTo>
                    <a:cubicBezTo>
                      <a:pt x="149543" y="339090"/>
                      <a:pt x="163830" y="359093"/>
                      <a:pt x="171450" y="366713"/>
                    </a:cubicBezTo>
                    <a:cubicBezTo>
                      <a:pt x="190500" y="388620"/>
                      <a:pt x="210502" y="406718"/>
                      <a:pt x="228600" y="424815"/>
                    </a:cubicBezTo>
                    <a:cubicBezTo>
                      <a:pt x="161925" y="417195"/>
                      <a:pt x="129540" y="395288"/>
                      <a:pt x="97155" y="361950"/>
                    </a:cubicBezTo>
                    <a:close/>
                    <a:moveTo>
                      <a:pt x="666750" y="266700"/>
                    </a:moveTo>
                    <a:lnTo>
                      <a:pt x="666750" y="66675"/>
                    </a:lnTo>
                    <a:lnTo>
                      <a:pt x="542925" y="66675"/>
                    </a:lnTo>
                    <a:lnTo>
                      <a:pt x="542925" y="0"/>
                    </a:lnTo>
                    <a:lnTo>
                      <a:pt x="333375" y="0"/>
                    </a:lnTo>
                    <a:lnTo>
                      <a:pt x="123825" y="0"/>
                    </a:lnTo>
                    <a:lnTo>
                      <a:pt x="123825" y="66675"/>
                    </a:lnTo>
                    <a:lnTo>
                      <a:pt x="0" y="66675"/>
                    </a:lnTo>
                    <a:lnTo>
                      <a:pt x="0" y="265748"/>
                    </a:lnTo>
                    <a:cubicBezTo>
                      <a:pt x="0" y="275273"/>
                      <a:pt x="0" y="340995"/>
                      <a:pt x="54293" y="399098"/>
                    </a:cubicBezTo>
                    <a:cubicBezTo>
                      <a:pt x="106680" y="454343"/>
                      <a:pt x="170498" y="482918"/>
                      <a:pt x="281940" y="484823"/>
                    </a:cubicBezTo>
                    <a:cubicBezTo>
                      <a:pt x="290513" y="499110"/>
                      <a:pt x="295275" y="515303"/>
                      <a:pt x="295275" y="532448"/>
                    </a:cubicBezTo>
                    <a:lnTo>
                      <a:pt x="295275" y="656273"/>
                    </a:lnTo>
                    <a:lnTo>
                      <a:pt x="247650" y="656273"/>
                    </a:lnTo>
                    <a:cubicBezTo>
                      <a:pt x="226695" y="656273"/>
                      <a:pt x="209550" y="673418"/>
                      <a:pt x="209550" y="694373"/>
                    </a:cubicBezTo>
                    <a:lnTo>
                      <a:pt x="161925" y="694373"/>
                    </a:lnTo>
                    <a:cubicBezTo>
                      <a:pt x="140970" y="694373"/>
                      <a:pt x="123825" y="711518"/>
                      <a:pt x="123825" y="732473"/>
                    </a:cubicBezTo>
                    <a:lnTo>
                      <a:pt x="123825" y="751523"/>
                    </a:lnTo>
                    <a:lnTo>
                      <a:pt x="542925" y="751523"/>
                    </a:lnTo>
                    <a:lnTo>
                      <a:pt x="542925" y="732473"/>
                    </a:lnTo>
                    <a:cubicBezTo>
                      <a:pt x="542925" y="711518"/>
                      <a:pt x="525780" y="694373"/>
                      <a:pt x="504825" y="694373"/>
                    </a:cubicBezTo>
                    <a:lnTo>
                      <a:pt x="457200" y="694373"/>
                    </a:lnTo>
                    <a:cubicBezTo>
                      <a:pt x="457200" y="673418"/>
                      <a:pt x="440055" y="656273"/>
                      <a:pt x="419100" y="656273"/>
                    </a:cubicBezTo>
                    <a:lnTo>
                      <a:pt x="371475" y="656273"/>
                    </a:lnTo>
                    <a:lnTo>
                      <a:pt x="371475" y="533400"/>
                    </a:lnTo>
                    <a:cubicBezTo>
                      <a:pt x="371475" y="516255"/>
                      <a:pt x="376238" y="500063"/>
                      <a:pt x="384810" y="485775"/>
                    </a:cubicBezTo>
                    <a:cubicBezTo>
                      <a:pt x="496253" y="483870"/>
                      <a:pt x="560070" y="454343"/>
                      <a:pt x="612458" y="400050"/>
                    </a:cubicBezTo>
                    <a:cubicBezTo>
                      <a:pt x="666750" y="342900"/>
                      <a:pt x="666750" y="276225"/>
                      <a:pt x="666750" y="2667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hu-HU"/>
              </a:p>
            </p:txBody>
          </p:sp>
        </p:grpSp>
        <p:grpSp>
          <p:nvGrpSpPr>
            <p:cNvPr id="8" name="Csoportba foglalás 7"/>
            <p:cNvGrpSpPr/>
            <p:nvPr/>
          </p:nvGrpSpPr>
          <p:grpSpPr>
            <a:xfrm>
              <a:off x="602592" y="28728"/>
              <a:ext cx="2717898" cy="2668696"/>
              <a:chOff x="602592" y="28728"/>
              <a:chExt cx="2717898" cy="2668696"/>
            </a:xfrm>
          </p:grpSpPr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9882D8FA-9906-4EA2-ADBF-5552244EB9A7}"/>
                  </a:ext>
                </a:extLst>
              </p:cNvPr>
              <p:cNvSpPr/>
              <p:nvPr/>
            </p:nvSpPr>
            <p:spPr>
              <a:xfrm rot="1592057">
                <a:off x="602592" y="28728"/>
                <a:ext cx="2296368" cy="19779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6" h="21393" extrusionOk="0">
                    <a:moveTo>
                      <a:pt x="19943" y="2"/>
                    </a:moveTo>
                    <a:cubicBezTo>
                      <a:pt x="12439" y="410"/>
                      <a:pt x="5642" y="3918"/>
                      <a:pt x="461" y="9417"/>
                    </a:cubicBezTo>
                    <a:cubicBezTo>
                      <a:pt x="-143" y="10063"/>
                      <a:pt x="-154" y="11158"/>
                      <a:pt x="427" y="11817"/>
                    </a:cubicBezTo>
                    <a:lnTo>
                      <a:pt x="3649" y="15549"/>
                    </a:lnTo>
                    <a:lnTo>
                      <a:pt x="3615" y="15588"/>
                    </a:lnTo>
                    <a:cubicBezTo>
                      <a:pt x="3399" y="15839"/>
                      <a:pt x="3103" y="15971"/>
                      <a:pt x="2806" y="15931"/>
                    </a:cubicBezTo>
                    <a:cubicBezTo>
                      <a:pt x="2351" y="15892"/>
                      <a:pt x="1884" y="16076"/>
                      <a:pt x="1554" y="16498"/>
                    </a:cubicBezTo>
                    <a:cubicBezTo>
                      <a:pt x="1019" y="17171"/>
                      <a:pt x="1019" y="18226"/>
                      <a:pt x="1543" y="18898"/>
                    </a:cubicBezTo>
                    <a:cubicBezTo>
                      <a:pt x="2135" y="19650"/>
                      <a:pt x="3148" y="19676"/>
                      <a:pt x="3763" y="18964"/>
                    </a:cubicBezTo>
                    <a:cubicBezTo>
                      <a:pt x="4093" y="18582"/>
                      <a:pt x="4241" y="18067"/>
                      <a:pt x="4207" y="17566"/>
                    </a:cubicBezTo>
                    <a:cubicBezTo>
                      <a:pt x="4184" y="17210"/>
                      <a:pt x="4287" y="16867"/>
                      <a:pt x="4503" y="16617"/>
                    </a:cubicBezTo>
                    <a:lnTo>
                      <a:pt x="4537" y="16577"/>
                    </a:lnTo>
                    <a:lnTo>
                      <a:pt x="8272" y="20903"/>
                    </a:lnTo>
                    <a:cubicBezTo>
                      <a:pt x="8807" y="21522"/>
                      <a:pt x="9661" y="21562"/>
                      <a:pt x="10230" y="20982"/>
                    </a:cubicBezTo>
                    <a:cubicBezTo>
                      <a:pt x="12918" y="18265"/>
                      <a:pt x="16345" y="16511"/>
                      <a:pt x="20114" y="16182"/>
                    </a:cubicBezTo>
                    <a:cubicBezTo>
                      <a:pt x="20865" y="16116"/>
                      <a:pt x="21446" y="15391"/>
                      <a:pt x="21446" y="14520"/>
                    </a:cubicBezTo>
                    <a:lnTo>
                      <a:pt x="21446" y="1663"/>
                    </a:lnTo>
                    <a:cubicBezTo>
                      <a:pt x="21446" y="727"/>
                      <a:pt x="20763" y="-38"/>
                      <a:pt x="19943" y="2"/>
                    </a:cubicBezTo>
                    <a:close/>
                  </a:path>
                </a:pathLst>
              </a:custGeom>
              <a:solidFill>
                <a:srgbClr val="AAD266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9882D8FA-9906-4EA2-ADBF-5552244EB9A7}"/>
                  </a:ext>
                </a:extLst>
              </p:cNvPr>
              <p:cNvSpPr/>
              <p:nvPr/>
            </p:nvSpPr>
            <p:spPr>
              <a:xfrm>
                <a:off x="1024122" y="719504"/>
                <a:ext cx="2296368" cy="19779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6" h="21393" extrusionOk="0">
                    <a:moveTo>
                      <a:pt x="19943" y="2"/>
                    </a:moveTo>
                    <a:cubicBezTo>
                      <a:pt x="12439" y="410"/>
                      <a:pt x="5642" y="3918"/>
                      <a:pt x="461" y="9417"/>
                    </a:cubicBezTo>
                    <a:cubicBezTo>
                      <a:pt x="-143" y="10063"/>
                      <a:pt x="-154" y="11158"/>
                      <a:pt x="427" y="11817"/>
                    </a:cubicBezTo>
                    <a:lnTo>
                      <a:pt x="3649" y="15549"/>
                    </a:lnTo>
                    <a:lnTo>
                      <a:pt x="3615" y="15588"/>
                    </a:lnTo>
                    <a:cubicBezTo>
                      <a:pt x="3399" y="15839"/>
                      <a:pt x="3103" y="15971"/>
                      <a:pt x="2806" y="15931"/>
                    </a:cubicBezTo>
                    <a:cubicBezTo>
                      <a:pt x="2351" y="15892"/>
                      <a:pt x="1884" y="16076"/>
                      <a:pt x="1554" y="16498"/>
                    </a:cubicBezTo>
                    <a:cubicBezTo>
                      <a:pt x="1019" y="17171"/>
                      <a:pt x="1019" y="18226"/>
                      <a:pt x="1543" y="18898"/>
                    </a:cubicBezTo>
                    <a:cubicBezTo>
                      <a:pt x="2135" y="19650"/>
                      <a:pt x="3148" y="19676"/>
                      <a:pt x="3763" y="18964"/>
                    </a:cubicBezTo>
                    <a:cubicBezTo>
                      <a:pt x="4093" y="18582"/>
                      <a:pt x="4241" y="18067"/>
                      <a:pt x="4207" y="17566"/>
                    </a:cubicBezTo>
                    <a:cubicBezTo>
                      <a:pt x="4184" y="17210"/>
                      <a:pt x="4287" y="16867"/>
                      <a:pt x="4503" y="16617"/>
                    </a:cubicBezTo>
                    <a:lnTo>
                      <a:pt x="4537" y="16577"/>
                    </a:lnTo>
                    <a:lnTo>
                      <a:pt x="8272" y="20903"/>
                    </a:lnTo>
                    <a:cubicBezTo>
                      <a:pt x="8807" y="21522"/>
                      <a:pt x="9661" y="21562"/>
                      <a:pt x="10230" y="20982"/>
                    </a:cubicBezTo>
                    <a:cubicBezTo>
                      <a:pt x="12918" y="18265"/>
                      <a:pt x="16345" y="16511"/>
                      <a:pt x="20114" y="16182"/>
                    </a:cubicBezTo>
                    <a:cubicBezTo>
                      <a:pt x="20865" y="16116"/>
                      <a:pt x="21446" y="15391"/>
                      <a:pt x="21446" y="14520"/>
                    </a:cubicBezTo>
                    <a:lnTo>
                      <a:pt x="21446" y="1663"/>
                    </a:lnTo>
                    <a:cubicBezTo>
                      <a:pt x="21446" y="727"/>
                      <a:pt x="20763" y="-38"/>
                      <a:pt x="19943" y="2"/>
                    </a:cubicBezTo>
                    <a:close/>
                  </a:path>
                </a:pathLst>
              </a:custGeom>
              <a:solidFill>
                <a:srgbClr val="59AC46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</p:grpSp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3" cstate="email"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1786" y="601852"/>
              <a:ext cx="720000" cy="689740"/>
            </a:xfrm>
            <a:prstGeom prst="rect">
              <a:avLst/>
            </a:prstGeom>
          </p:spPr>
        </p:pic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F283500-8C3D-491B-AF1A-623EFB914187}"/>
                </a:ext>
              </a:extLst>
            </p:cNvPr>
            <p:cNvSpPr/>
            <p:nvPr/>
          </p:nvSpPr>
          <p:spPr>
            <a:xfrm>
              <a:off x="4681700" y="1768008"/>
              <a:ext cx="1950430" cy="264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extrusionOk="0">
                  <a:moveTo>
                    <a:pt x="21323" y="16387"/>
                  </a:moveTo>
                  <a:cubicBezTo>
                    <a:pt x="20723" y="10278"/>
                    <a:pt x="17363" y="4730"/>
                    <a:pt x="12163" y="433"/>
                  </a:cubicBezTo>
                  <a:cubicBezTo>
                    <a:pt x="11497" y="-118"/>
                    <a:pt x="10350" y="-148"/>
                    <a:pt x="9643" y="374"/>
                  </a:cubicBezTo>
                  <a:lnTo>
                    <a:pt x="5897" y="3143"/>
                  </a:lnTo>
                  <a:lnTo>
                    <a:pt x="5803" y="3074"/>
                  </a:lnTo>
                  <a:cubicBezTo>
                    <a:pt x="5550" y="2887"/>
                    <a:pt x="5417" y="2631"/>
                    <a:pt x="5457" y="2375"/>
                  </a:cubicBezTo>
                  <a:cubicBezTo>
                    <a:pt x="5497" y="1980"/>
                    <a:pt x="5310" y="1576"/>
                    <a:pt x="4883" y="1291"/>
                  </a:cubicBezTo>
                  <a:cubicBezTo>
                    <a:pt x="4203" y="828"/>
                    <a:pt x="3137" y="828"/>
                    <a:pt x="2457" y="1281"/>
                  </a:cubicBezTo>
                  <a:cubicBezTo>
                    <a:pt x="1697" y="1793"/>
                    <a:pt x="1670" y="2670"/>
                    <a:pt x="2390" y="3202"/>
                  </a:cubicBezTo>
                  <a:cubicBezTo>
                    <a:pt x="2777" y="3488"/>
                    <a:pt x="3297" y="3616"/>
                    <a:pt x="3803" y="3587"/>
                  </a:cubicBezTo>
                  <a:cubicBezTo>
                    <a:pt x="4163" y="3567"/>
                    <a:pt x="4510" y="3656"/>
                    <a:pt x="4763" y="3843"/>
                  </a:cubicBezTo>
                  <a:lnTo>
                    <a:pt x="4857" y="3912"/>
                  </a:lnTo>
                  <a:lnTo>
                    <a:pt x="510" y="7124"/>
                  </a:lnTo>
                  <a:cubicBezTo>
                    <a:pt x="-130" y="7597"/>
                    <a:pt x="-170" y="8346"/>
                    <a:pt x="403" y="8849"/>
                  </a:cubicBezTo>
                  <a:cubicBezTo>
                    <a:pt x="2870" y="11026"/>
                    <a:pt x="4510" y="13736"/>
                    <a:pt x="4950" y="16702"/>
                  </a:cubicBezTo>
                  <a:cubicBezTo>
                    <a:pt x="5083" y="17629"/>
                    <a:pt x="6137" y="18338"/>
                    <a:pt x="7403" y="18338"/>
                  </a:cubicBezTo>
                  <a:lnTo>
                    <a:pt x="12790" y="18338"/>
                  </a:lnTo>
                  <a:lnTo>
                    <a:pt x="12790" y="18397"/>
                  </a:lnTo>
                  <a:cubicBezTo>
                    <a:pt x="12790" y="18663"/>
                    <a:pt x="12643" y="18910"/>
                    <a:pt x="12363" y="19077"/>
                  </a:cubicBezTo>
                  <a:cubicBezTo>
                    <a:pt x="11950" y="19333"/>
                    <a:pt x="11697" y="19718"/>
                    <a:pt x="11723" y="20141"/>
                  </a:cubicBezTo>
                  <a:cubicBezTo>
                    <a:pt x="11763" y="20821"/>
                    <a:pt x="12510" y="21383"/>
                    <a:pt x="13430" y="21413"/>
                  </a:cubicBezTo>
                  <a:cubicBezTo>
                    <a:pt x="14470" y="21452"/>
                    <a:pt x="15323" y="20841"/>
                    <a:pt x="15323" y="20082"/>
                  </a:cubicBezTo>
                  <a:cubicBezTo>
                    <a:pt x="15323" y="19678"/>
                    <a:pt x="15070" y="19314"/>
                    <a:pt x="14683" y="19067"/>
                  </a:cubicBezTo>
                  <a:cubicBezTo>
                    <a:pt x="14417" y="18900"/>
                    <a:pt x="14257" y="18644"/>
                    <a:pt x="14257" y="18387"/>
                  </a:cubicBezTo>
                  <a:lnTo>
                    <a:pt x="14257" y="18328"/>
                  </a:lnTo>
                  <a:lnTo>
                    <a:pt x="18870" y="18328"/>
                  </a:lnTo>
                  <a:cubicBezTo>
                    <a:pt x="20297" y="18348"/>
                    <a:pt x="21430" y="17441"/>
                    <a:pt x="21323" y="16387"/>
                  </a:cubicBezTo>
                  <a:close/>
                </a:path>
              </a:pathLst>
            </a:custGeom>
            <a:solidFill>
              <a:srgbClr val="14CFBE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endParaRPr lang="hu-HU"/>
            </a:p>
          </p:txBody>
        </p:sp>
        <p:sp>
          <p:nvSpPr>
            <p:cNvPr id="11" name="Szövegdoboz 11"/>
            <p:cNvSpPr txBox="1"/>
            <p:nvPr/>
          </p:nvSpPr>
          <p:spPr>
            <a:xfrm>
              <a:off x="5019700" y="3292998"/>
              <a:ext cx="1778043" cy="45371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u-HU" sz="1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Hitelkártya</a:t>
              </a:r>
              <a:endParaRPr lang="hu-H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2" name="Kép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9511" y="2264232"/>
              <a:ext cx="720000" cy="720000"/>
            </a:xfrm>
            <a:prstGeom prst="rect">
              <a:avLst/>
            </a:prstGeom>
          </p:spPr>
        </p:pic>
        <p:grpSp>
          <p:nvGrpSpPr>
            <p:cNvPr id="13" name="Csoportba foglalás 12"/>
            <p:cNvGrpSpPr/>
            <p:nvPr/>
          </p:nvGrpSpPr>
          <p:grpSpPr>
            <a:xfrm>
              <a:off x="2938254" y="0"/>
              <a:ext cx="2829133" cy="2698211"/>
              <a:chOff x="2938254" y="0"/>
              <a:chExt cx="2829133" cy="2698211"/>
            </a:xfrm>
          </p:grpSpPr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CACBDEFE-44E4-4494-9D35-2E13DAE28889}"/>
                  </a:ext>
                </a:extLst>
              </p:cNvPr>
              <p:cNvSpPr/>
              <p:nvPr/>
            </p:nvSpPr>
            <p:spPr>
              <a:xfrm rot="1653359">
                <a:off x="3090689" y="0"/>
                <a:ext cx="2676698" cy="19787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9" h="21389" extrusionOk="0">
                    <a:moveTo>
                      <a:pt x="21036" y="9411"/>
                    </a:moveTo>
                    <a:cubicBezTo>
                      <a:pt x="16595" y="3902"/>
                      <a:pt x="10768" y="410"/>
                      <a:pt x="4336" y="2"/>
                    </a:cubicBezTo>
                    <a:cubicBezTo>
                      <a:pt x="3633" y="-38"/>
                      <a:pt x="3047" y="726"/>
                      <a:pt x="3047" y="1675"/>
                    </a:cubicBezTo>
                    <a:lnTo>
                      <a:pt x="3047" y="7355"/>
                    </a:lnTo>
                    <a:lnTo>
                      <a:pt x="2989" y="7355"/>
                    </a:lnTo>
                    <a:cubicBezTo>
                      <a:pt x="2725" y="7355"/>
                      <a:pt x="2481" y="7210"/>
                      <a:pt x="2315" y="6934"/>
                    </a:cubicBezTo>
                    <a:cubicBezTo>
                      <a:pt x="2062" y="6525"/>
                      <a:pt x="1681" y="6275"/>
                      <a:pt x="1261" y="6301"/>
                    </a:cubicBezTo>
                    <a:cubicBezTo>
                      <a:pt x="588" y="6341"/>
                      <a:pt x="31" y="7079"/>
                      <a:pt x="2" y="7988"/>
                    </a:cubicBezTo>
                    <a:cubicBezTo>
                      <a:pt x="-37" y="9016"/>
                      <a:pt x="568" y="9859"/>
                      <a:pt x="1320" y="9859"/>
                    </a:cubicBezTo>
                    <a:cubicBezTo>
                      <a:pt x="1720" y="9859"/>
                      <a:pt x="2081" y="9609"/>
                      <a:pt x="2325" y="9227"/>
                    </a:cubicBezTo>
                    <a:cubicBezTo>
                      <a:pt x="2491" y="8963"/>
                      <a:pt x="2745" y="8805"/>
                      <a:pt x="2999" y="8805"/>
                    </a:cubicBezTo>
                    <a:lnTo>
                      <a:pt x="3057" y="8805"/>
                    </a:lnTo>
                    <a:lnTo>
                      <a:pt x="3057" y="14525"/>
                    </a:lnTo>
                    <a:cubicBezTo>
                      <a:pt x="3057" y="15394"/>
                      <a:pt x="3555" y="16119"/>
                      <a:pt x="4199" y="16185"/>
                    </a:cubicBezTo>
                    <a:cubicBezTo>
                      <a:pt x="7430" y="16515"/>
                      <a:pt x="10368" y="18280"/>
                      <a:pt x="12671" y="20982"/>
                    </a:cubicBezTo>
                    <a:cubicBezTo>
                      <a:pt x="13159" y="21562"/>
                      <a:pt x="13891" y="21509"/>
                      <a:pt x="14350" y="20903"/>
                    </a:cubicBezTo>
                    <a:lnTo>
                      <a:pt x="21075" y="11823"/>
                    </a:lnTo>
                    <a:cubicBezTo>
                      <a:pt x="21563" y="11151"/>
                      <a:pt x="21543" y="10057"/>
                      <a:pt x="21036" y="9411"/>
                    </a:cubicBezTo>
                    <a:close/>
                  </a:path>
                </a:pathLst>
              </a:custGeom>
              <a:solidFill>
                <a:srgbClr val="F48045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CACBDEFE-44E4-4494-9D35-2E13DAE28889}"/>
                  </a:ext>
                </a:extLst>
              </p:cNvPr>
              <p:cNvSpPr/>
              <p:nvPr/>
            </p:nvSpPr>
            <p:spPr>
              <a:xfrm>
                <a:off x="2938254" y="719503"/>
                <a:ext cx="2676698" cy="19787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29" h="21389" extrusionOk="0">
                    <a:moveTo>
                      <a:pt x="21036" y="9411"/>
                    </a:moveTo>
                    <a:cubicBezTo>
                      <a:pt x="16595" y="3902"/>
                      <a:pt x="10768" y="410"/>
                      <a:pt x="4336" y="2"/>
                    </a:cubicBezTo>
                    <a:cubicBezTo>
                      <a:pt x="3633" y="-38"/>
                      <a:pt x="3047" y="726"/>
                      <a:pt x="3047" y="1675"/>
                    </a:cubicBezTo>
                    <a:lnTo>
                      <a:pt x="3047" y="7355"/>
                    </a:lnTo>
                    <a:lnTo>
                      <a:pt x="2989" y="7355"/>
                    </a:lnTo>
                    <a:cubicBezTo>
                      <a:pt x="2725" y="7355"/>
                      <a:pt x="2481" y="7210"/>
                      <a:pt x="2315" y="6934"/>
                    </a:cubicBezTo>
                    <a:cubicBezTo>
                      <a:pt x="2062" y="6525"/>
                      <a:pt x="1681" y="6275"/>
                      <a:pt x="1261" y="6301"/>
                    </a:cubicBezTo>
                    <a:cubicBezTo>
                      <a:pt x="588" y="6341"/>
                      <a:pt x="31" y="7079"/>
                      <a:pt x="2" y="7988"/>
                    </a:cubicBezTo>
                    <a:cubicBezTo>
                      <a:pt x="-37" y="9016"/>
                      <a:pt x="568" y="9859"/>
                      <a:pt x="1320" y="9859"/>
                    </a:cubicBezTo>
                    <a:cubicBezTo>
                      <a:pt x="1720" y="9859"/>
                      <a:pt x="2081" y="9609"/>
                      <a:pt x="2325" y="9227"/>
                    </a:cubicBezTo>
                    <a:cubicBezTo>
                      <a:pt x="2491" y="8963"/>
                      <a:pt x="2745" y="8805"/>
                      <a:pt x="2999" y="8805"/>
                    </a:cubicBezTo>
                    <a:lnTo>
                      <a:pt x="3057" y="8805"/>
                    </a:lnTo>
                    <a:lnTo>
                      <a:pt x="3057" y="14525"/>
                    </a:lnTo>
                    <a:cubicBezTo>
                      <a:pt x="3057" y="15394"/>
                      <a:pt x="3555" y="16119"/>
                      <a:pt x="4199" y="16185"/>
                    </a:cubicBezTo>
                    <a:cubicBezTo>
                      <a:pt x="7430" y="16515"/>
                      <a:pt x="10368" y="18280"/>
                      <a:pt x="12671" y="20982"/>
                    </a:cubicBezTo>
                    <a:cubicBezTo>
                      <a:pt x="13159" y="21562"/>
                      <a:pt x="13891" y="21509"/>
                      <a:pt x="14350" y="20903"/>
                    </a:cubicBezTo>
                    <a:lnTo>
                      <a:pt x="21075" y="11823"/>
                    </a:lnTo>
                    <a:cubicBezTo>
                      <a:pt x="21563" y="11151"/>
                      <a:pt x="21543" y="10057"/>
                      <a:pt x="21036" y="9411"/>
                    </a:cubicBezTo>
                    <a:close/>
                  </a:path>
                </a:pathLst>
              </a:custGeom>
              <a:solidFill>
                <a:srgbClr val="F26347"/>
              </a:solidFill>
              <a:ln w="12700">
                <a:miter lim="4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</p:grpSp>
        <p:sp>
          <p:nvSpPr>
            <p:cNvPr id="14" name="Szövegdoboz 16"/>
            <p:cNvSpPr txBox="1"/>
            <p:nvPr/>
          </p:nvSpPr>
          <p:spPr>
            <a:xfrm>
              <a:off x="3305954" y="1581507"/>
              <a:ext cx="2308998" cy="484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u-HU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Folyószámlahitel</a:t>
              </a:r>
              <a:endParaRPr lang="hu-H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2512" y="679876"/>
              <a:ext cx="720000" cy="720000"/>
            </a:xfrm>
            <a:prstGeom prst="rect">
              <a:avLst/>
            </a:prstGeom>
          </p:spPr>
        </p:pic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18494364-8C46-4671-B945-DB29DDD5D3E3}"/>
                </a:ext>
              </a:extLst>
            </p:cNvPr>
            <p:cNvSpPr/>
            <p:nvPr/>
          </p:nvSpPr>
          <p:spPr>
            <a:xfrm>
              <a:off x="0" y="1768008"/>
              <a:ext cx="1950600" cy="26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2" extrusionOk="0">
                  <a:moveTo>
                    <a:pt x="20767" y="6983"/>
                  </a:moveTo>
                  <a:lnTo>
                    <a:pt x="11866" y="410"/>
                  </a:lnTo>
                  <a:cubicBezTo>
                    <a:pt x="11093" y="-161"/>
                    <a:pt x="9841" y="-131"/>
                    <a:pt x="9121" y="469"/>
                  </a:cubicBezTo>
                  <a:cubicBezTo>
                    <a:pt x="3938" y="4759"/>
                    <a:pt x="593" y="10280"/>
                    <a:pt x="7" y="16371"/>
                  </a:cubicBezTo>
                  <a:cubicBezTo>
                    <a:pt x="-100" y="17424"/>
                    <a:pt x="1033" y="18329"/>
                    <a:pt x="2458" y="18329"/>
                  </a:cubicBezTo>
                  <a:lnTo>
                    <a:pt x="6816" y="18329"/>
                  </a:lnTo>
                  <a:lnTo>
                    <a:pt x="6816" y="18388"/>
                  </a:lnTo>
                  <a:cubicBezTo>
                    <a:pt x="6816" y="18654"/>
                    <a:pt x="6669" y="18900"/>
                    <a:pt x="6389" y="19067"/>
                  </a:cubicBezTo>
                  <a:cubicBezTo>
                    <a:pt x="5976" y="19323"/>
                    <a:pt x="5723" y="19707"/>
                    <a:pt x="5750" y="20130"/>
                  </a:cubicBezTo>
                  <a:cubicBezTo>
                    <a:pt x="5790" y="20809"/>
                    <a:pt x="6536" y="21370"/>
                    <a:pt x="7455" y="21400"/>
                  </a:cubicBezTo>
                  <a:cubicBezTo>
                    <a:pt x="8495" y="21439"/>
                    <a:pt x="9347" y="20829"/>
                    <a:pt x="9347" y="20071"/>
                  </a:cubicBezTo>
                  <a:cubicBezTo>
                    <a:pt x="9347" y="19668"/>
                    <a:pt x="9094" y="19304"/>
                    <a:pt x="8708" y="19058"/>
                  </a:cubicBezTo>
                  <a:cubicBezTo>
                    <a:pt x="8441" y="18890"/>
                    <a:pt x="8281" y="18634"/>
                    <a:pt x="8281" y="18379"/>
                  </a:cubicBezTo>
                  <a:lnTo>
                    <a:pt x="8281" y="18320"/>
                  </a:lnTo>
                  <a:lnTo>
                    <a:pt x="13918" y="18320"/>
                  </a:lnTo>
                  <a:cubicBezTo>
                    <a:pt x="15184" y="18320"/>
                    <a:pt x="16223" y="17611"/>
                    <a:pt x="16370" y="16686"/>
                  </a:cubicBezTo>
                  <a:cubicBezTo>
                    <a:pt x="16810" y="13724"/>
                    <a:pt x="18435" y="11038"/>
                    <a:pt x="20887" y="8863"/>
                  </a:cubicBezTo>
                  <a:cubicBezTo>
                    <a:pt x="21500" y="8312"/>
                    <a:pt x="21460" y="7495"/>
                    <a:pt x="20767" y="6983"/>
                  </a:cubicBezTo>
                  <a:close/>
                </a:path>
              </a:pathLst>
            </a:custGeom>
            <a:solidFill>
              <a:srgbClr val="2188C9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endParaRPr lang="hu-HU"/>
            </a:p>
          </p:txBody>
        </p:sp>
        <p:sp>
          <p:nvSpPr>
            <p:cNvPr id="17" name="Szövegdoboz 20"/>
            <p:cNvSpPr txBox="1"/>
            <p:nvPr/>
          </p:nvSpPr>
          <p:spPr>
            <a:xfrm>
              <a:off x="213092" y="3227771"/>
              <a:ext cx="1640837" cy="50297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hu-HU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Fizetési számla</a:t>
              </a:r>
              <a:endParaRPr lang="hu-H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8" name="Kép 1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860" y="2232329"/>
              <a:ext cx="720000" cy="720000"/>
            </a:xfrm>
            <a:prstGeom prst="rect">
              <a:avLst/>
            </a:prstGeom>
          </p:spPr>
        </p:pic>
        <p:sp>
          <p:nvSpPr>
            <p:cNvPr id="19" name="Szövegdoboz 7"/>
            <p:cNvSpPr txBox="1"/>
            <p:nvPr/>
          </p:nvSpPr>
          <p:spPr>
            <a:xfrm>
              <a:off x="1257213" y="1310248"/>
              <a:ext cx="1936116" cy="664216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u-HU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Extra megtakarítási számla</a:t>
              </a:r>
              <a:endParaRPr lang="hu-H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" name="Téglalap 26"/>
          <p:cNvSpPr/>
          <p:nvPr/>
        </p:nvSpPr>
        <p:spPr>
          <a:xfrm>
            <a:off x="3548644" y="540425"/>
            <a:ext cx="31745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 2" panose="05020102010507070707" pitchFamily="18" charset="2"/>
              <a:buChar char=""/>
            </a:pPr>
            <a:r>
              <a:rPr lang="hu-H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Elektronikus </a:t>
            </a: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számlakivonat 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 2" panose="05020102010507070707" pitchFamily="18" charset="2"/>
              <a:buChar char=""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Mobilbank Plusz szolgáltatás 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 2" panose="05020102010507070707" pitchFamily="18" charset="2"/>
              <a:buChar char=""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Budapest Internetbank / Budapest Bank </a:t>
            </a:r>
            <a:r>
              <a:rPr lang="hu-HU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Mobilapp</a:t>
            </a: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 2" panose="05020102010507070707" pitchFamily="18" charset="2"/>
              <a:buChar char=""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Másodlagos azonosító </a:t>
            </a: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 2" panose="05020102010507070707" pitchFamily="18" charset="2"/>
              <a:buChar char=""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Ingyenes készpénzfelvételi nyilatkozat </a:t>
            </a:r>
            <a:endParaRPr lang="hu-H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3600400" y="2706762"/>
            <a:ext cx="3212823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Jóljáró Csomagot azon 18. életévüket betöltött ügyfelek igényelhetik, akik: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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csomag igénylésekor </a:t>
            </a:r>
            <a:r>
              <a:rPr lang="hu-H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tiltják a marketing célú megkeresést</a:t>
            </a:r>
            <a:r>
              <a:rPr lang="hu-HU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"/>
            </a:pPr>
            <a:r>
              <a:rPr lang="hu-H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szerepelnek a negatív KHR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listán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KIFOGÁSKEZELÉS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0" y="555526"/>
            <a:ext cx="6858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700" b="1" dirty="0"/>
              <a:t>Kifogás-, ellenvetéskezelő érvek - Jóljáró csomag (HK, Folyószámlahitel</a:t>
            </a:r>
            <a:r>
              <a:rPr lang="hu-HU" sz="1700" b="1" dirty="0" smtClean="0"/>
              <a:t>)</a:t>
            </a:r>
          </a:p>
          <a:p>
            <a:endParaRPr lang="hu-HU" sz="1000" b="1" dirty="0" smtClean="0"/>
          </a:p>
          <a:p>
            <a:r>
              <a:rPr lang="hu-H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                </a:t>
            </a:r>
            <a:r>
              <a:rPr lang="hu-HU" sz="16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600" b="1" i="1" dirty="0" smtClean="0"/>
              <a:t>zt </a:t>
            </a:r>
            <a:r>
              <a:rPr lang="hu-HU" sz="1600" b="1" i="1" dirty="0"/>
              <a:t>mondja az ügyfél, hogy nem szeretne hitelt</a:t>
            </a:r>
            <a:r>
              <a:rPr lang="hu-HU" sz="1600" b="1" i="1" dirty="0" smtClean="0"/>
              <a:t>…</a:t>
            </a:r>
          </a:p>
          <a:p>
            <a:endParaRPr lang="hu-HU" sz="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Ön </a:t>
            </a:r>
            <a:r>
              <a:rPr lang="hu-HU" sz="1600" dirty="0"/>
              <a:t>átgondoltan viszonyul a hitelekhez, ha csak a megszokott kiadásaira használja és a költéseket mindig határidőre visszafizeti, akkor nem keletezik kamatfizetési kötelezettsége (vásárlás esetén). Így kihasználja az 53 napos kamatmentes periódust, és ingyen használja a bank pénzét.</a:t>
            </a:r>
            <a:br>
              <a:rPr lang="hu-HU" sz="1600" dirty="0"/>
            </a:br>
            <a:endParaRPr lang="hu-HU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Amiatt </a:t>
            </a:r>
            <a:r>
              <a:rPr lang="hu-HU" sz="1600" dirty="0"/>
              <a:t>érdemes most Jóljáró csomagra szerződnie, hogy elérhetőek legyenek a hitelkártyára történő visszatérítések az Ön számára: az értékbecslés díja és a közjegyzői díjból </a:t>
            </a:r>
            <a:r>
              <a:rPr lang="hu-HU" sz="1600" dirty="0" err="1"/>
              <a:t>max</a:t>
            </a:r>
            <a:r>
              <a:rPr lang="hu-HU" sz="1600" dirty="0"/>
              <a:t>. 40.000 Ft</a:t>
            </a:r>
          </a:p>
          <a:p>
            <a:endParaRPr lang="hu-HU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</a:t>
            </a:r>
            <a:r>
              <a:rPr lang="hu-H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Azt </a:t>
            </a:r>
            <a:r>
              <a:rPr lang="hu-HU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mondja az ügyfél, hogy a készpénzt szereti</a:t>
            </a:r>
            <a:r>
              <a:rPr lang="hu-HU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endParaRPr lang="hu-HU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folyószámlahitel készpénzigényét </a:t>
            </a:r>
            <a:r>
              <a:rPr lang="hu-HU" sz="1600" dirty="0"/>
              <a:t>is kielégítheti, mivel a hitelkeret bármikor felvehető készpénzben</a:t>
            </a:r>
            <a:r>
              <a:rPr lang="hu-H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Abban, hogy megmaradjon a készpénze, pont a hitelkártya tud segítséget adni, mert azt használja bevásárlásokra, nem a készpénzét.</a:t>
            </a:r>
          </a:p>
          <a:p>
            <a:endParaRPr lang="hu-HU" sz="1600" dirty="0"/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32250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KIFOGÁSKEZELÉS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4624" y="555526"/>
            <a:ext cx="6813376" cy="4690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700" b="1" dirty="0" smtClean="0"/>
              <a:t>Kifogás-, ellenvetéskezelő érvek - Jóljáró csomag (HK, Folyószámlahitel)</a:t>
            </a:r>
          </a:p>
          <a:p>
            <a:endParaRPr lang="hu-HU" sz="1000" b="1" i="1" dirty="0" smtClean="0"/>
          </a:p>
          <a:p>
            <a:r>
              <a:rPr lang="hu-HU" sz="1600" b="1" i="1" dirty="0" smtClean="0"/>
              <a:t>Azt </a:t>
            </a:r>
            <a:r>
              <a:rPr lang="hu-HU" sz="1600" b="1" i="1" dirty="0"/>
              <a:t>mondja az ügyfél, hogy túl drága, túl magas a kamat</a:t>
            </a:r>
            <a:r>
              <a:rPr lang="hu-HU" sz="1600" b="1" i="1" dirty="0" smtClean="0"/>
              <a:t>, </a:t>
            </a:r>
            <a:r>
              <a:rPr lang="hu-HU" sz="1600" b="1" i="1" dirty="0"/>
              <a:t>túl magas a THM</a:t>
            </a:r>
            <a:r>
              <a:rPr lang="hu-HU" sz="1600" b="1" i="1" dirty="0" smtClean="0"/>
              <a:t>...</a:t>
            </a:r>
          </a:p>
          <a:p>
            <a:endParaRPr lang="hu-HU" sz="5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feltüntetett kamat, arra az esetre vonatkozik, ha Ön használj a hitelkártyáját és minden hónapban csupán a kötelező 5%-</a:t>
            </a:r>
            <a:r>
              <a:rPr lang="hu-HU" sz="1600" dirty="0" err="1"/>
              <a:t>ot</a:t>
            </a:r>
            <a:r>
              <a:rPr lang="hu-HU" sz="1600" dirty="0"/>
              <a:t> törleszti vissza. Amennyiben Ön mindig határidőre, teljes egészében visszatölti az előző hónap költéseit, akkor kamatmentesen használhatja a bank pénzét.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folyószámlahitel esetén kamatot csak a felhasznált keret után fizet, amennyiben nem használja a keretet vagy amint visszatöltötte, Ön már nem fizet kamatot.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Használja okosan kártyáját: maradjon eddigi költési szokásainál és fizessen hitelkártyával. Majd töltse vissza az összeget a befizetési határidőre, akkor Ön nem fog kamatot fizetni (vásárlás esetén).</a:t>
            </a:r>
          </a:p>
          <a:p>
            <a:endParaRPr lang="hu-HU" sz="1600" dirty="0"/>
          </a:p>
          <a:p>
            <a:endParaRPr lang="hu-HU" sz="1600" dirty="0">
              <a:solidFill>
                <a:srgbClr val="00B050"/>
              </a:solidFill>
            </a:endParaRPr>
          </a:p>
          <a:p>
            <a:endParaRPr lang="hu-HU" sz="1700" b="1" dirty="0"/>
          </a:p>
        </p:txBody>
      </p:sp>
    </p:spTree>
    <p:extLst>
      <p:ext uri="{BB962C8B-B14F-4D97-AF65-F5344CB8AC3E}">
        <p14:creationId xmlns:p14="http://schemas.microsoft.com/office/powerpoint/2010/main" val="21535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			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KIFOGÁSKEZELÉS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5302" y="555526"/>
            <a:ext cx="679807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700" b="1" dirty="0"/>
              <a:t>Kifogás-, ellenvetéskezelő érvek - Jóljáró csomag (HK, Folyószámlahitel</a:t>
            </a:r>
            <a:r>
              <a:rPr lang="hu-HU" sz="1700" b="1" dirty="0" smtClean="0"/>
              <a:t>)</a:t>
            </a:r>
          </a:p>
          <a:p>
            <a:endParaRPr lang="hu-HU" sz="1000" b="1" dirty="0"/>
          </a:p>
          <a:p>
            <a:r>
              <a:rPr lang="hu-HU" sz="1600" b="1" i="1" dirty="0" smtClean="0"/>
              <a:t>		    Azt </a:t>
            </a:r>
            <a:r>
              <a:rPr lang="hu-HU" sz="1600" b="1" i="1" dirty="0"/>
              <a:t>mondja az ügyfél, hogy nem akar még egy hitelt</a:t>
            </a:r>
            <a:r>
              <a:rPr lang="hu-HU" sz="1600" b="1" i="1" dirty="0" smtClean="0"/>
              <a:t>…</a:t>
            </a:r>
          </a:p>
          <a:p>
            <a:endParaRPr lang="hu-HU" sz="1000" b="1" i="1" dirty="0"/>
          </a:p>
          <a:p>
            <a:endParaRPr lang="hu-HU" sz="500" b="1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Ha határidőre visszafizeti a teljes felhasznált összeget, és készpénzt nem vesz fel a hitelkártyával, akkor nem keletkezik kamatfizetési kötelezettsége, hanem a kedvezményeket gyűjtötte vele</a:t>
            </a:r>
            <a:r>
              <a:rPr lang="hu-HU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Kamatot csak akkor kell fizetni, ha nem fizeti be a teljes felhasznált összeget határidőre, csak pl. a minimum visszafizetendőt vagy készpénzt vesz fel.</a:t>
            </a:r>
          </a:p>
          <a:p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898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4624" y="483518"/>
            <a:ext cx="68133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 Jóljáró Csomag </a:t>
            </a:r>
            <a:r>
              <a:rPr lang="hu-HU" sz="1600" b="1" dirty="0"/>
              <a:t>minden számlacsomagban </a:t>
            </a:r>
            <a:r>
              <a:rPr lang="hu-HU" sz="1600" b="1" dirty="0" smtClean="0"/>
              <a:t>elérhető! </a:t>
            </a:r>
          </a:p>
          <a:p>
            <a:r>
              <a:rPr lang="hu-HU" sz="1600" dirty="0" smtClean="0"/>
              <a:t>(</a:t>
            </a:r>
            <a:r>
              <a:rPr lang="hu-HU" sz="1600" dirty="0"/>
              <a:t>Törlesztési számla (</a:t>
            </a:r>
            <a:r>
              <a:rPr lang="hu-HU" sz="1600" dirty="0" err="1"/>
              <a:t>BázisJ</a:t>
            </a:r>
            <a:r>
              <a:rPr lang="hu-HU" sz="1600" dirty="0"/>
              <a:t>) </a:t>
            </a:r>
            <a:r>
              <a:rPr lang="hu-HU" sz="1600" dirty="0" smtClean="0"/>
              <a:t>és BB Alapszámla nem </a:t>
            </a:r>
            <a:r>
              <a:rPr lang="hu-HU" sz="1600" dirty="0"/>
              <a:t>adható </a:t>
            </a:r>
            <a:r>
              <a:rPr lang="hu-HU" sz="1600" dirty="0" smtClean="0"/>
              <a:t>JJ-</a:t>
            </a:r>
            <a:r>
              <a:rPr lang="hu-HU" sz="1600" dirty="0" err="1" smtClean="0"/>
              <a:t>ban</a:t>
            </a:r>
            <a:r>
              <a:rPr lang="hu-HU" sz="1600" dirty="0" smtClean="0"/>
              <a:t>)</a:t>
            </a:r>
            <a:endParaRPr lang="hu-HU" sz="1600" dirty="0"/>
          </a:p>
          <a:p>
            <a:endParaRPr lang="hu-HU" sz="1000" dirty="0" smtClean="0"/>
          </a:p>
          <a:p>
            <a:r>
              <a:rPr lang="hu-HU" sz="1600" dirty="0" smtClean="0"/>
              <a:t>Az alábbi  két csomagban </a:t>
            </a:r>
            <a:r>
              <a:rPr lang="hu-HU" sz="1600" b="1" dirty="0" smtClean="0"/>
              <a:t>számla kedvezményeket </a:t>
            </a:r>
            <a:r>
              <a:rPr lang="hu-HU" sz="1600" dirty="0" smtClean="0"/>
              <a:t>is kap az ügyfél</a:t>
            </a:r>
          </a:p>
          <a:p>
            <a:r>
              <a:rPr lang="hu-HU" sz="1600" dirty="0" smtClean="0"/>
              <a:t>Jóljáró igénylése esetén:</a:t>
            </a:r>
          </a:p>
          <a:p>
            <a:endParaRPr lang="hu-HU" sz="1000" b="1" dirty="0" smtClean="0"/>
          </a:p>
          <a:p>
            <a:r>
              <a:rPr lang="hu-HU" sz="1600" b="1" dirty="0" smtClean="0"/>
              <a:t>Az </a:t>
            </a:r>
            <a:r>
              <a:rPr lang="hu-HU" sz="1600" b="1" dirty="0"/>
              <a:t>első évben </a:t>
            </a:r>
            <a:r>
              <a:rPr lang="hu-HU" sz="1600" dirty="0"/>
              <a:t>nyújtott számlavezetési</a:t>
            </a:r>
            <a:r>
              <a:rPr lang="hu-HU" sz="1600" b="1" dirty="0"/>
              <a:t> kedvezmények </a:t>
            </a:r>
            <a:r>
              <a:rPr lang="hu-HU" sz="1600" b="1" dirty="0">
                <a:solidFill>
                  <a:srgbClr val="C00000"/>
                </a:solidFill>
              </a:rPr>
              <a:t>Komfort Extra és Zéró Extra számlacsomagok</a:t>
            </a:r>
            <a:r>
              <a:rPr lang="hu-HU" sz="1600" dirty="0"/>
              <a:t>ban: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havidíjmentes számlavezetés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1600" dirty="0"/>
              <a:t>díjmentes fő-, és társkártya (kivéve </a:t>
            </a:r>
            <a:r>
              <a:rPr lang="hu-HU" sz="1600" dirty="0" err="1"/>
              <a:t>Mastercard</a:t>
            </a:r>
            <a:r>
              <a:rPr lang="hu-HU" sz="1600" dirty="0"/>
              <a:t> World </a:t>
            </a:r>
            <a:r>
              <a:rPr lang="hu-HU" sz="1600" dirty="0" err="1"/>
              <a:t>Elite</a:t>
            </a:r>
            <a:r>
              <a:rPr lang="hu-HU" sz="1600" dirty="0"/>
              <a:t> kártya</a:t>
            </a:r>
            <a:r>
              <a:rPr lang="hu-HU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dirty="0"/>
              <a:t>kedvezményes időszakok lejárta után a számlacsomagok átállnak Komfort és Zéró számlacsomagokká, így az ehhez tartozó mindenkori hirdetmény szerinti díjszabás lesz </a:t>
            </a:r>
            <a:r>
              <a:rPr lang="hu-HU" sz="1600" dirty="0" smtClean="0"/>
              <a:t>érvényes</a:t>
            </a:r>
          </a:p>
          <a:p>
            <a:endParaRPr lang="hu-HU" sz="1000" dirty="0" smtClean="0"/>
          </a:p>
          <a:p>
            <a:r>
              <a:rPr lang="hu-HU" sz="1600" b="1" dirty="0" smtClean="0"/>
              <a:t>Elvárás:</a:t>
            </a:r>
            <a:r>
              <a:rPr lang="hu-HU" sz="1600" dirty="0" smtClean="0"/>
              <a:t> </a:t>
            </a:r>
          </a:p>
          <a:p>
            <a:r>
              <a:rPr lang="hu-HU" sz="1600" dirty="0" smtClean="0"/>
              <a:t>Jóljáró </a:t>
            </a:r>
            <a:r>
              <a:rPr lang="hu-HU" sz="1600" b="1" dirty="0" smtClean="0"/>
              <a:t>szolgáltatások teljeskörű megigénylése</a:t>
            </a:r>
            <a:r>
              <a:rPr lang="hu-HU" sz="1600" dirty="0" smtClean="0"/>
              <a:t>,</a:t>
            </a:r>
          </a:p>
          <a:p>
            <a:r>
              <a:rPr lang="hu-HU" sz="1600" b="1" dirty="0" smtClean="0"/>
              <a:t>min 1 szolgáltatás használata</a:t>
            </a:r>
            <a:r>
              <a:rPr lang="hu-HU" sz="1600" dirty="0" smtClean="0"/>
              <a:t> és megtartása min. </a:t>
            </a:r>
            <a:r>
              <a:rPr lang="hu-HU" sz="1600" b="1" dirty="0" smtClean="0"/>
              <a:t>6 hónapig. </a:t>
            </a:r>
          </a:p>
          <a:p>
            <a:r>
              <a:rPr lang="hu-HU" sz="1600" dirty="0" smtClean="0"/>
              <a:t>Ezen </a:t>
            </a:r>
            <a:r>
              <a:rPr lang="hu-HU" sz="1600" dirty="0"/>
              <a:t>időszak alatt </a:t>
            </a:r>
            <a:r>
              <a:rPr lang="hu-HU" sz="1600" b="1" dirty="0"/>
              <a:t>a bank </a:t>
            </a:r>
            <a:r>
              <a:rPr lang="hu-HU" sz="1600" dirty="0"/>
              <a:t>folyamatosan – minden hónapban - </a:t>
            </a:r>
            <a:r>
              <a:rPr lang="hu-HU" sz="1600" b="1" dirty="0"/>
              <a:t>vizsgálja a feltételek teljesülését</a:t>
            </a:r>
            <a:r>
              <a:rPr lang="hu-HU" sz="1600" dirty="0"/>
              <a:t> és ha nem teljesül, akkor jogosult a 10.000 Ft-os kártyakibocsátási </a:t>
            </a:r>
            <a:r>
              <a:rPr lang="hu-HU" sz="1600" dirty="0" smtClean="0"/>
              <a:t>díjat </a:t>
            </a:r>
            <a:r>
              <a:rPr lang="hu-HU" sz="1600" dirty="0"/>
              <a:t>terhelni az ügyfél számláján.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Lakossági forint fizetési számla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7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956"/>
            <a:ext cx="6858000" cy="475562"/>
          </a:xfrm>
          <a:solidFill>
            <a:srgbClr val="C00000"/>
          </a:solidFill>
        </p:spPr>
        <p:txBody>
          <a:bodyPr/>
          <a:lstStyle/>
          <a:p>
            <a:pPr lvl="0"/>
            <a:r>
              <a:rPr lang="hu-HU" sz="2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</a:t>
            </a:r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Csomag elemei            </a:t>
            </a:r>
            <a:r>
              <a:rPr lang="hu-HU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megtakarítási számla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627534"/>
            <a:ext cx="68133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Futamidő nélküli</a:t>
            </a:r>
            <a:endParaRPr lang="hu-H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átra </a:t>
            </a:r>
            <a:r>
              <a:rPr lang="hu-H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szóló </a:t>
            </a:r>
            <a:endParaRPr lang="hu-H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Nincs számlavezetési </a:t>
            </a:r>
            <a:r>
              <a:rPr lang="hu-HU" b="1" dirty="0" smtClean="0"/>
              <a:t>díj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N</a:t>
            </a:r>
            <a:r>
              <a:rPr lang="hu-HU" b="1" dirty="0" smtClean="0"/>
              <a:t>api kamatszámítású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</a:t>
            </a:r>
            <a:r>
              <a:rPr lang="hu-HU" dirty="0" smtClean="0"/>
              <a:t>amatát </a:t>
            </a:r>
            <a:r>
              <a:rPr lang="hu-HU" dirty="0"/>
              <a:t>évente egyszer írjuk </a:t>
            </a:r>
            <a:r>
              <a:rPr lang="hu-HU" dirty="0" smtClean="0"/>
              <a:t>jóvá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OBA </a:t>
            </a:r>
            <a:r>
              <a:rPr lang="hu-HU" dirty="0"/>
              <a:t>által</a:t>
            </a:r>
            <a:r>
              <a:rPr lang="hu-HU" b="1" dirty="0"/>
              <a:t> </a:t>
            </a:r>
            <a:r>
              <a:rPr lang="hu-HU" b="1" dirty="0" smtClean="0"/>
              <a:t>biztosított </a:t>
            </a:r>
            <a:r>
              <a:rPr lang="hu-HU" sz="1600" dirty="0" smtClean="0"/>
              <a:t>(</a:t>
            </a:r>
            <a:r>
              <a:rPr lang="hu-HU" sz="1600" dirty="0"/>
              <a:t>amennyiben a </a:t>
            </a:r>
            <a:r>
              <a:rPr lang="hu-HU" sz="1600" dirty="0" err="1"/>
              <a:t>Pmt</a:t>
            </a:r>
            <a:r>
              <a:rPr lang="hu-HU" sz="1600" dirty="0"/>
              <a:t>. szerinti azonosítás megtörténik)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Nem </a:t>
            </a:r>
            <a:r>
              <a:rPr lang="hu-HU" b="1" dirty="0"/>
              <a:t>GIRO </a:t>
            </a:r>
            <a:r>
              <a:rPr lang="hu-HU" b="1" dirty="0" smtClean="0"/>
              <a:t>képes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fizetési számláról az Extra megtakarítási számlára átvezetett összeg </a:t>
            </a:r>
            <a:r>
              <a:rPr lang="hu-HU" dirty="0" smtClean="0"/>
              <a:t>bármikor visszavezethető, </a:t>
            </a:r>
            <a:r>
              <a:rPr lang="hu-HU" b="1" dirty="0"/>
              <a:t>átvezetés </a:t>
            </a:r>
            <a:r>
              <a:rPr lang="hu-HU" b="1" dirty="0" smtClean="0"/>
              <a:t>díjmentes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</a:t>
            </a:r>
            <a:r>
              <a:rPr lang="hu-HU" dirty="0" smtClean="0"/>
              <a:t>amatérték </a:t>
            </a:r>
            <a:r>
              <a:rPr lang="hu-HU" b="1" dirty="0"/>
              <a:t>2021.03.16-tól éves 0,25% lesz</a:t>
            </a:r>
            <a:r>
              <a:rPr lang="hu-HU" dirty="0"/>
              <a:t> (EBKM: 0,25</a:t>
            </a:r>
            <a:r>
              <a:rPr lang="hu-HU" dirty="0" smtClean="0"/>
              <a:t>%)</a:t>
            </a:r>
            <a:r>
              <a:rPr lang="hu-HU" dirty="0"/>
              <a:t> 2021.03.15-ig a számla kamatozása osztottan </a:t>
            </a:r>
            <a:r>
              <a:rPr lang="hu-HU" dirty="0" smtClean="0"/>
              <a:t>sávos a hatályos hirdetményünk szerint.</a:t>
            </a:r>
            <a:endParaRPr lang="hu-HU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pPr algn="ctr"/>
            <a:r>
              <a:rPr lang="hu-HU" b="1" dirty="0" smtClean="0">
                <a:solidFill>
                  <a:srgbClr val="C00000"/>
                </a:solidFill>
              </a:rPr>
              <a:t>Jóljáró csomagban az Extra megtakarítási számla nyitása </a:t>
            </a:r>
            <a:r>
              <a:rPr lang="hu-HU" b="1" dirty="0">
                <a:solidFill>
                  <a:srgbClr val="C00000"/>
                </a:solidFill>
              </a:rPr>
              <a:t>a </a:t>
            </a:r>
            <a:endParaRPr lang="hu-HU" b="1" dirty="0" smtClean="0">
              <a:solidFill>
                <a:srgbClr val="C00000"/>
              </a:solidFill>
            </a:endParaRPr>
          </a:p>
          <a:p>
            <a:pPr algn="ctr"/>
            <a:r>
              <a:rPr lang="hu-HU" b="1" dirty="0" smtClean="0">
                <a:solidFill>
                  <a:srgbClr val="C00000"/>
                </a:solidFill>
              </a:rPr>
              <a:t>későbbiekben </a:t>
            </a:r>
            <a:r>
              <a:rPr lang="hu-HU" b="1" dirty="0">
                <a:solidFill>
                  <a:srgbClr val="C00000"/>
                </a:solidFill>
              </a:rPr>
              <a:t>nem lesz </a:t>
            </a:r>
            <a:r>
              <a:rPr lang="hu-HU" b="1" dirty="0" smtClean="0">
                <a:solidFill>
                  <a:srgbClr val="C00000"/>
                </a:solidFill>
              </a:rPr>
              <a:t>kötelező!</a:t>
            </a:r>
            <a:endParaRPr lang="hu-H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260648" y="771550"/>
            <a:ext cx="6336704" cy="4104456"/>
            <a:chOff x="0" y="0"/>
            <a:chExt cx="4880919" cy="3323968"/>
          </a:xfrm>
        </p:grpSpPr>
        <p:sp>
          <p:nvSpPr>
            <p:cNvPr id="6" name="Téglalap 5"/>
            <p:cNvSpPr/>
            <p:nvPr/>
          </p:nvSpPr>
          <p:spPr>
            <a:xfrm>
              <a:off x="0" y="0"/>
              <a:ext cx="4880919" cy="3323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u-HU"/>
            </a:p>
          </p:txBody>
        </p:sp>
        <p:grpSp>
          <p:nvGrpSpPr>
            <p:cNvPr id="7" name="Csoportba foglalás 6"/>
            <p:cNvGrpSpPr/>
            <p:nvPr/>
          </p:nvGrpSpPr>
          <p:grpSpPr>
            <a:xfrm>
              <a:off x="91230" y="138354"/>
              <a:ext cx="4701481" cy="2979404"/>
              <a:chOff x="91230" y="138354"/>
              <a:chExt cx="4701481" cy="2979404"/>
            </a:xfrm>
          </p:grpSpPr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4E21F70E-3816-403D-8BE3-EA6352218F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18461" y="289025"/>
                <a:ext cx="540001" cy="540000"/>
              </a:xfrm>
              <a:prstGeom prst="ellipse">
                <a:avLst/>
              </a:prstGeom>
              <a:solidFill>
                <a:srgbClr val="F2634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9" name="Circle">
                <a:extLst>
                  <a:ext uri="{FF2B5EF4-FFF2-40B4-BE49-F238E27FC236}">
                    <a16:creationId xmlns:a16="http://schemas.microsoft.com/office/drawing/2014/main" id="{189B009A-2885-41E5-B644-BDDC99D7C2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55623" y="2492988"/>
                <a:ext cx="540001" cy="540000"/>
              </a:xfrm>
              <a:prstGeom prst="ellipse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0" name="Circle">
                <a:extLst>
                  <a:ext uri="{FF2B5EF4-FFF2-40B4-BE49-F238E27FC236}">
                    <a16:creationId xmlns:a16="http://schemas.microsoft.com/office/drawing/2014/main" id="{0A36C79D-1404-41F3-BECC-B34AC76D6F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77984" y="1183937"/>
                <a:ext cx="540001" cy="540000"/>
              </a:xfrm>
              <a:prstGeom prst="ellipse">
                <a:avLst/>
              </a:prstGeom>
              <a:solidFill>
                <a:srgbClr val="2188C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1" name="Circle">
                <a:extLst>
                  <a:ext uri="{FF2B5EF4-FFF2-40B4-BE49-F238E27FC236}">
                    <a16:creationId xmlns:a16="http://schemas.microsoft.com/office/drawing/2014/main" id="{89474383-F039-4555-B52E-DC6D2F53B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4433" y="2406013"/>
                <a:ext cx="540001" cy="540000"/>
              </a:xfrm>
              <a:prstGeom prst="ellipse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2" name="Circle">
                <a:extLst>
                  <a:ext uri="{FF2B5EF4-FFF2-40B4-BE49-F238E27FC236}">
                    <a16:creationId xmlns:a16="http://schemas.microsoft.com/office/drawing/2014/main" id="{02ED1E1F-9B7F-4F66-BFCB-957C97636D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4292" y="629467"/>
                <a:ext cx="540001" cy="540000"/>
              </a:xfrm>
              <a:prstGeom prst="ellipse">
                <a:avLst/>
              </a:prstGeom>
              <a:solidFill>
                <a:srgbClr val="5AA6CA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3" name="Circle">
                <a:extLst>
                  <a:ext uri="{FF2B5EF4-FFF2-40B4-BE49-F238E27FC236}">
                    <a16:creationId xmlns:a16="http://schemas.microsoft.com/office/drawing/2014/main" id="{ABF61D97-481A-4890-A348-766CC69951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34925" y="858547"/>
                <a:ext cx="180000" cy="180000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4" name="Circle">
                <a:extLst>
                  <a:ext uri="{FF2B5EF4-FFF2-40B4-BE49-F238E27FC236}">
                    <a16:creationId xmlns:a16="http://schemas.microsoft.com/office/drawing/2014/main" id="{6EAED3B6-0D3C-47E7-AF60-68CEE86D6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4936" y="2006139"/>
                <a:ext cx="180000" cy="180000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5" name="Circle">
                <a:extLst>
                  <a:ext uri="{FF2B5EF4-FFF2-40B4-BE49-F238E27FC236}">
                    <a16:creationId xmlns:a16="http://schemas.microsoft.com/office/drawing/2014/main" id="{5997EB62-9CF2-4405-BFE7-01A7E40338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53714" y="2011537"/>
                <a:ext cx="277035" cy="277034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A901FC05-5206-4870-841D-7DA788F2E4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2880" y="2165917"/>
                <a:ext cx="180000" cy="180000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7" name="Circle">
                <a:extLst>
                  <a:ext uri="{FF2B5EF4-FFF2-40B4-BE49-F238E27FC236}">
                    <a16:creationId xmlns:a16="http://schemas.microsoft.com/office/drawing/2014/main" id="{0D38F374-F241-4633-9CD3-43B2143862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37332" y="2317175"/>
                <a:ext cx="202758" cy="202758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8" name="Circle">
                <a:extLst>
                  <a:ext uri="{FF2B5EF4-FFF2-40B4-BE49-F238E27FC236}">
                    <a16:creationId xmlns:a16="http://schemas.microsoft.com/office/drawing/2014/main" id="{B6ED81BF-43E4-47E6-A7C9-389FD7BE76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76603" y="1129340"/>
                <a:ext cx="202758" cy="202758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19" name="Circle">
                <a:extLst>
                  <a:ext uri="{FF2B5EF4-FFF2-40B4-BE49-F238E27FC236}">
                    <a16:creationId xmlns:a16="http://schemas.microsoft.com/office/drawing/2014/main" id="{88462C2A-0E56-43EA-9000-B3350FEAC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4845" y="1463146"/>
                <a:ext cx="202758" cy="202758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0" name="Circle">
                <a:extLst>
                  <a:ext uri="{FF2B5EF4-FFF2-40B4-BE49-F238E27FC236}">
                    <a16:creationId xmlns:a16="http://schemas.microsoft.com/office/drawing/2014/main" id="{817C226E-CBB2-474C-BB9F-2A0D48F136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8287" y="2176052"/>
                <a:ext cx="202758" cy="202758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1" name="Circle">
                <a:extLst>
                  <a:ext uri="{FF2B5EF4-FFF2-40B4-BE49-F238E27FC236}">
                    <a16:creationId xmlns:a16="http://schemas.microsoft.com/office/drawing/2014/main" id="{2A5416EC-5B8B-40BE-8108-39DC5D1637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35961" y="944302"/>
                <a:ext cx="202758" cy="202758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2" name="Circle">
                <a:extLst>
                  <a:ext uri="{FF2B5EF4-FFF2-40B4-BE49-F238E27FC236}">
                    <a16:creationId xmlns:a16="http://schemas.microsoft.com/office/drawing/2014/main" id="{4A163B11-1344-47E0-B8FE-548ECB81F7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36109" y="2529908"/>
                <a:ext cx="180000" cy="179999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70421DBB-328D-42C8-9E51-0345AC7833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90214" y="1831538"/>
                <a:ext cx="180000" cy="179999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4" name="Circle">
                <a:extLst>
                  <a:ext uri="{FF2B5EF4-FFF2-40B4-BE49-F238E27FC236}">
                    <a16:creationId xmlns:a16="http://schemas.microsoft.com/office/drawing/2014/main" id="{B64E33CD-BE9F-46A8-91BF-272CE823CC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13103" y="1661984"/>
                <a:ext cx="277035" cy="277034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5" name="Circle">
                <a:extLst>
                  <a:ext uri="{FF2B5EF4-FFF2-40B4-BE49-F238E27FC236}">
                    <a16:creationId xmlns:a16="http://schemas.microsoft.com/office/drawing/2014/main" id="{43611951-8933-4607-9436-A76D243322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72924" y="1078146"/>
                <a:ext cx="180000" cy="179999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6" name="Circle">
                <a:extLst>
                  <a:ext uri="{FF2B5EF4-FFF2-40B4-BE49-F238E27FC236}">
                    <a16:creationId xmlns:a16="http://schemas.microsoft.com/office/drawing/2014/main" id="{FEAA7525-54BA-4FFE-9491-59D7D529CE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62690" y="1221119"/>
                <a:ext cx="180000" cy="179999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7" name="Circle">
                <a:extLst>
                  <a:ext uri="{FF2B5EF4-FFF2-40B4-BE49-F238E27FC236}">
                    <a16:creationId xmlns:a16="http://schemas.microsoft.com/office/drawing/2014/main" id="{921182D6-8579-4415-B85E-4B6A3A9840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40460" y="805790"/>
                <a:ext cx="277035" cy="277034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8" name="Circle">
                <a:extLst>
                  <a:ext uri="{FF2B5EF4-FFF2-40B4-BE49-F238E27FC236}">
                    <a16:creationId xmlns:a16="http://schemas.microsoft.com/office/drawing/2014/main" id="{3B30C0FA-B26D-4CEC-A78A-CDC74C5D2C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41103" y="855147"/>
                <a:ext cx="144000" cy="143999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29" name="Circle">
                <a:extLst>
                  <a:ext uri="{FF2B5EF4-FFF2-40B4-BE49-F238E27FC236}">
                    <a16:creationId xmlns:a16="http://schemas.microsoft.com/office/drawing/2014/main" id="{2438A906-47CB-4FFE-BE84-A1F745E032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15489" y="1605556"/>
                <a:ext cx="277035" cy="277034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0" name="Circle">
                <a:extLst>
                  <a:ext uri="{FF2B5EF4-FFF2-40B4-BE49-F238E27FC236}">
                    <a16:creationId xmlns:a16="http://schemas.microsoft.com/office/drawing/2014/main" id="{7E588FE9-08E0-4DD6-98B9-0692C2F53A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16084" y="1792590"/>
                <a:ext cx="180000" cy="179999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1" name="Circle">
                <a:extLst>
                  <a:ext uri="{FF2B5EF4-FFF2-40B4-BE49-F238E27FC236}">
                    <a16:creationId xmlns:a16="http://schemas.microsoft.com/office/drawing/2014/main" id="{7FD618BB-495F-4404-97DD-C50DA584B7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54396" y="2255917"/>
                <a:ext cx="180000" cy="179999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2" name="Circle">
                <a:extLst>
                  <a:ext uri="{FF2B5EF4-FFF2-40B4-BE49-F238E27FC236}">
                    <a16:creationId xmlns:a16="http://schemas.microsoft.com/office/drawing/2014/main" id="{1C01C71E-7D9D-422D-9358-B418B4D300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00008" y="1879014"/>
                <a:ext cx="277035" cy="277034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3" name="Circle">
                <a:extLst>
                  <a:ext uri="{FF2B5EF4-FFF2-40B4-BE49-F238E27FC236}">
                    <a16:creationId xmlns:a16="http://schemas.microsoft.com/office/drawing/2014/main" id="{EA5DDA83-BEEA-43A5-8163-1FBDD65A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89411" y="1710531"/>
                <a:ext cx="180000" cy="180000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4" name="Circle">
                <a:extLst>
                  <a:ext uri="{FF2B5EF4-FFF2-40B4-BE49-F238E27FC236}">
                    <a16:creationId xmlns:a16="http://schemas.microsoft.com/office/drawing/2014/main" id="{D2EF1814-E0F9-48B2-BAEF-B2D7F02551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81481" y="1206790"/>
                <a:ext cx="180000" cy="180000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5" name="Circle">
                <a:extLst>
                  <a:ext uri="{FF2B5EF4-FFF2-40B4-BE49-F238E27FC236}">
                    <a16:creationId xmlns:a16="http://schemas.microsoft.com/office/drawing/2014/main" id="{12DE171C-5C30-4162-8E92-609F15D17F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624" y="1755934"/>
                <a:ext cx="180000" cy="180000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6" name="Circle">
                <a:extLst>
                  <a:ext uri="{FF2B5EF4-FFF2-40B4-BE49-F238E27FC236}">
                    <a16:creationId xmlns:a16="http://schemas.microsoft.com/office/drawing/2014/main" id="{53E1DDB3-C48B-4172-8B6C-EC284CA162F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85383" y="2345916"/>
                <a:ext cx="180000" cy="180000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DE3431ED-FECD-4C4A-958E-FB14B82C0C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3377" y="1405658"/>
                <a:ext cx="90337" cy="90337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8" name="Circle">
                <a:extLst>
                  <a:ext uri="{FF2B5EF4-FFF2-40B4-BE49-F238E27FC236}">
                    <a16:creationId xmlns:a16="http://schemas.microsoft.com/office/drawing/2014/main" id="{7C90D9B1-5734-443F-B699-84AA542EF7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32543" y="1519356"/>
                <a:ext cx="90337" cy="90337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39" name="Circle">
                <a:extLst>
                  <a:ext uri="{FF2B5EF4-FFF2-40B4-BE49-F238E27FC236}">
                    <a16:creationId xmlns:a16="http://schemas.microsoft.com/office/drawing/2014/main" id="{D8BBF46C-F905-4B69-A915-FE5A3B8527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00850" y="1526407"/>
                <a:ext cx="90337" cy="90337"/>
              </a:xfrm>
              <a:prstGeom prst="ellipse">
                <a:avLst/>
              </a:prstGeom>
              <a:solidFill>
                <a:schemeClr val="accent4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0" name="Circle">
                <a:extLst>
                  <a:ext uri="{FF2B5EF4-FFF2-40B4-BE49-F238E27FC236}">
                    <a16:creationId xmlns:a16="http://schemas.microsoft.com/office/drawing/2014/main" id="{5338CE75-E004-4C3E-A745-1E3305701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05287" y="962383"/>
                <a:ext cx="90337" cy="90337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1" name="Circle">
                <a:extLst>
                  <a:ext uri="{FF2B5EF4-FFF2-40B4-BE49-F238E27FC236}">
                    <a16:creationId xmlns:a16="http://schemas.microsoft.com/office/drawing/2014/main" id="{E5B5DC3B-4EF2-4E6D-B99C-D81AE0FAD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77984" y="1629177"/>
                <a:ext cx="84685" cy="84685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2" name="Circle">
                <a:extLst>
                  <a:ext uri="{FF2B5EF4-FFF2-40B4-BE49-F238E27FC236}">
                    <a16:creationId xmlns:a16="http://schemas.microsoft.com/office/drawing/2014/main" id="{E301D7D8-8287-488B-B3E9-368FA1DA87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47354" y="1762988"/>
                <a:ext cx="90337" cy="90337"/>
              </a:xfrm>
              <a:prstGeom prst="ellipse">
                <a:avLst/>
              </a:prstGeom>
              <a:solidFill>
                <a:srgbClr val="2188C9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3" name="Circle">
                <a:extLst>
                  <a:ext uri="{FF2B5EF4-FFF2-40B4-BE49-F238E27FC236}">
                    <a16:creationId xmlns:a16="http://schemas.microsoft.com/office/drawing/2014/main" id="{9E1FEB1E-B5EA-49DA-936C-3AAD033815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95359" y="2333642"/>
                <a:ext cx="90337" cy="90337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4" name="Circle">
                <a:extLst>
                  <a:ext uri="{FF2B5EF4-FFF2-40B4-BE49-F238E27FC236}">
                    <a16:creationId xmlns:a16="http://schemas.microsoft.com/office/drawing/2014/main" id="{05EF84FF-5CC4-4072-A2D8-ADCBB91265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01765" y="2321956"/>
                <a:ext cx="90337" cy="90337"/>
              </a:xfrm>
              <a:prstGeom prst="ellipse">
                <a:avLst/>
              </a:prstGeom>
              <a:solidFill>
                <a:schemeClr val="accent5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5" name="Circle">
                <a:extLst>
                  <a:ext uri="{FF2B5EF4-FFF2-40B4-BE49-F238E27FC236}">
                    <a16:creationId xmlns:a16="http://schemas.microsoft.com/office/drawing/2014/main" id="{E1BF1DC2-0F7D-461E-B40A-34173B60C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24727" y="815740"/>
                <a:ext cx="90337" cy="90337"/>
              </a:xfrm>
              <a:prstGeom prst="ellipse">
                <a:avLst/>
              </a:prstGeom>
              <a:solidFill>
                <a:srgbClr val="F26347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6" name="Circle">
                <a:extLst>
                  <a:ext uri="{FF2B5EF4-FFF2-40B4-BE49-F238E27FC236}">
                    <a16:creationId xmlns:a16="http://schemas.microsoft.com/office/drawing/2014/main" id="{BD4D1BA1-4217-42A1-931B-7960692444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06075" y="970141"/>
                <a:ext cx="90337" cy="90337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7" name="Circle">
                <a:extLst>
                  <a:ext uri="{FF2B5EF4-FFF2-40B4-BE49-F238E27FC236}">
                    <a16:creationId xmlns:a16="http://schemas.microsoft.com/office/drawing/2014/main" id="{E394BF73-C455-4992-A05B-F85C838B17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94921" y="744885"/>
                <a:ext cx="90337" cy="90337"/>
              </a:xfrm>
              <a:prstGeom prst="ellipse">
                <a:avLst/>
              </a:prstGeom>
              <a:solidFill>
                <a:srgbClr val="7EC9EB">
                  <a:alpha val="60000"/>
                </a:srgb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8" name="Circle">
                <a:extLst>
                  <a:ext uri="{FF2B5EF4-FFF2-40B4-BE49-F238E27FC236}">
                    <a16:creationId xmlns:a16="http://schemas.microsoft.com/office/drawing/2014/main" id="{E33A5553-8B65-46ED-A906-6EFCFC316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36849" y="2142097"/>
                <a:ext cx="90337" cy="90337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sp>
            <p:nvSpPr>
              <p:cNvPr id="49" name="Circle">
                <a:extLst>
                  <a:ext uri="{FF2B5EF4-FFF2-40B4-BE49-F238E27FC236}">
                    <a16:creationId xmlns:a16="http://schemas.microsoft.com/office/drawing/2014/main" id="{FDF8B11E-A5B4-4A77-BC62-3C33D9217E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54846" y="2162265"/>
                <a:ext cx="95610" cy="95610"/>
              </a:xfrm>
              <a:prstGeom prst="ellipse">
                <a:avLst/>
              </a:prstGeom>
              <a:solidFill>
                <a:schemeClr val="accent6">
                  <a:alpha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hu-HU"/>
              </a:p>
            </p:txBody>
          </p:sp>
          <p:grpSp>
            <p:nvGrpSpPr>
              <p:cNvPr id="50" name="Group 56">
                <a:extLst>
                  <a:ext uri="{FF2B5EF4-FFF2-40B4-BE49-F238E27FC236}">
                    <a16:creationId xmlns:a16="http://schemas.microsoft.com/office/drawing/2014/main" id="{14209101-0AF9-4448-866C-B3176CAFA6AB}"/>
                  </a:ext>
                </a:extLst>
              </p:cNvPr>
              <p:cNvGrpSpPr/>
              <p:nvPr/>
            </p:nvGrpSpPr>
            <p:grpSpPr>
              <a:xfrm>
                <a:off x="91230" y="138354"/>
                <a:ext cx="2176793" cy="461665"/>
                <a:chOff x="91230" y="138354"/>
                <a:chExt cx="5173923" cy="495745"/>
              </a:xfrm>
            </p:grpSpPr>
            <p:sp>
              <p:nvSpPr>
                <p:cNvPr id="63" name="TextBox 57">
                  <a:extLst>
                    <a:ext uri="{FF2B5EF4-FFF2-40B4-BE49-F238E27FC236}">
                      <a16:creationId xmlns:a16="http://schemas.microsoft.com/office/drawing/2014/main" id="{24A2D5C2-5455-4CD4-955D-1EAEB7030458}"/>
                    </a:ext>
                  </a:extLst>
                </p:cNvPr>
                <p:cNvSpPr txBox="1"/>
                <p:nvPr/>
              </p:nvSpPr>
              <p:spPr>
                <a:xfrm>
                  <a:off x="210648" y="177629"/>
                  <a:ext cx="2926080" cy="297447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noAutofit/>
                </a:bodyPr>
                <a:lstStyle/>
                <a:p>
                  <a:endParaRPr lang="hu-HU"/>
                </a:p>
              </p:txBody>
            </p:sp>
            <p:sp>
              <p:nvSpPr>
                <p:cNvPr id="64" name="TextBox 58">
                  <a:extLst>
                    <a:ext uri="{FF2B5EF4-FFF2-40B4-BE49-F238E27FC236}">
                      <a16:creationId xmlns:a16="http://schemas.microsoft.com/office/drawing/2014/main" id="{21946C96-4A79-423C-BD7F-B712351ABFCD}"/>
                    </a:ext>
                  </a:extLst>
                </p:cNvPr>
                <p:cNvSpPr txBox="1"/>
                <p:nvPr/>
              </p:nvSpPr>
              <p:spPr>
                <a:xfrm>
                  <a:off x="91230" y="138354"/>
                  <a:ext cx="5173923" cy="495745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hu-HU" sz="1300" b="1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Hitelkeret: 200.000 – 3.000.000 Ft között </a:t>
                  </a:r>
                  <a:endParaRPr lang="hu-HU" sz="1300" b="1" kern="120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hu-HU" sz="1300" b="1" kern="1200" dirty="0" smtClean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igényelhető</a:t>
                  </a:r>
                  <a:r>
                    <a:rPr lang="hu-HU" sz="1300" b="1" kern="1200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hu-HU" sz="13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TextBox 58">
                <a:extLst>
                  <a:ext uri="{FF2B5EF4-FFF2-40B4-BE49-F238E27FC236}">
                    <a16:creationId xmlns:a16="http://schemas.microsoft.com/office/drawing/2014/main" id="{21946C96-4A79-423C-BD7F-B712351ABFCD}"/>
                  </a:ext>
                </a:extLst>
              </p:cNvPr>
              <p:cNvSpPr txBox="1"/>
              <p:nvPr/>
            </p:nvSpPr>
            <p:spPr>
              <a:xfrm>
                <a:off x="3346180" y="159148"/>
                <a:ext cx="1446531" cy="30855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Éves kártyadíj 0 Ft, 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hu-HU" sz="13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(havi </a:t>
                </a:r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számlavezetési díj, mely az első 6 hónapban elengedésre kerül</a:t>
                </a:r>
              </a:p>
            </p:txBody>
          </p:sp>
          <p:sp>
            <p:nvSpPr>
              <p:cNvPr id="52" name="TextBox 58">
                <a:extLst>
                  <a:ext uri="{FF2B5EF4-FFF2-40B4-BE49-F238E27FC236}">
                    <a16:creationId xmlns:a16="http://schemas.microsoft.com/office/drawing/2014/main" id="{21946C96-4A79-423C-BD7F-B712351ABFCD}"/>
                  </a:ext>
                </a:extLst>
              </p:cNvPr>
              <p:cNvSpPr txBox="1"/>
              <p:nvPr/>
            </p:nvSpPr>
            <p:spPr>
              <a:xfrm>
                <a:off x="3853680" y="1228556"/>
                <a:ext cx="93903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noAutofit/>
              </a:bodyPr>
              <a:lstStyle/>
              <a:p>
                <a:pPr algn="ctr"/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Kamatmentes időszak: </a:t>
                </a:r>
                <a:endParaRPr lang="hu-HU" sz="13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hu-HU" sz="1300" b="1" dirty="0" err="1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hu-HU" sz="13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hu-HU" sz="13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53 </a:t>
                </a:r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nap</a:t>
                </a:r>
              </a:p>
            </p:txBody>
          </p:sp>
          <p:sp>
            <p:nvSpPr>
              <p:cNvPr id="53" name="TextBox 58">
                <a:extLst>
                  <a:ext uri="{FF2B5EF4-FFF2-40B4-BE49-F238E27FC236}">
                    <a16:creationId xmlns:a16="http://schemas.microsoft.com/office/drawing/2014/main" id="{21946C96-4A79-423C-BD7F-B712351ABFCD}"/>
                  </a:ext>
                </a:extLst>
              </p:cNvPr>
              <p:cNvSpPr txBox="1"/>
              <p:nvPr/>
            </p:nvSpPr>
            <p:spPr>
              <a:xfrm>
                <a:off x="3189062" y="2471427"/>
                <a:ext cx="130929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noAutofit/>
              </a:bodyPr>
              <a:lstStyle/>
              <a:p>
                <a:pPr algn="ctr"/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Hitelkeret </a:t>
                </a:r>
                <a:r>
                  <a:rPr lang="hu-HU" sz="1300" b="1" dirty="0" err="1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hu-HU" sz="13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hu-HU" sz="13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%-a fordítható készpénz-felvételre</a:t>
                </a:r>
              </a:p>
            </p:txBody>
          </p:sp>
          <p:sp>
            <p:nvSpPr>
              <p:cNvPr id="54" name="TextBox 58">
                <a:extLst>
                  <a:ext uri="{FF2B5EF4-FFF2-40B4-BE49-F238E27FC236}">
                    <a16:creationId xmlns:a16="http://schemas.microsoft.com/office/drawing/2014/main" id="{21946C96-4A79-423C-BD7F-B712351ABFCD}"/>
                  </a:ext>
                </a:extLst>
              </p:cNvPr>
              <p:cNvSpPr txBox="1"/>
              <p:nvPr/>
            </p:nvSpPr>
            <p:spPr>
              <a:xfrm>
                <a:off x="175877" y="1953418"/>
                <a:ext cx="923147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noAutofit/>
              </a:bodyPr>
              <a:lstStyle/>
              <a:p>
                <a:pPr algn="ctr"/>
                <a:r>
                  <a:rPr lang="hu-HU" sz="13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Opcionális utasbiztosítás</a:t>
                </a:r>
              </a:p>
            </p:txBody>
          </p:sp>
          <p:grpSp>
            <p:nvGrpSpPr>
              <p:cNvPr id="55" name="Csoportba foglalás 54"/>
              <p:cNvGrpSpPr/>
              <p:nvPr/>
            </p:nvGrpSpPr>
            <p:grpSpPr>
              <a:xfrm>
                <a:off x="1881257" y="1326250"/>
                <a:ext cx="720000" cy="720000"/>
                <a:chOff x="1881257" y="1326250"/>
                <a:chExt cx="720000" cy="720000"/>
              </a:xfrm>
            </p:grpSpPr>
            <p:sp>
              <p:nvSpPr>
                <p:cNvPr id="61" name="Circle">
                  <a:extLst>
                    <a:ext uri="{FF2B5EF4-FFF2-40B4-BE49-F238E27FC236}">
                      <a16:creationId xmlns:a16="http://schemas.microsoft.com/office/drawing/2014/main" id="{F03939AE-688B-46D1-AFE0-D74C42CC9D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881257" y="1326250"/>
                  <a:ext cx="720000" cy="720000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endParaRPr lang="hu-HU"/>
                </a:p>
              </p:txBody>
            </p:sp>
            <p:pic>
              <p:nvPicPr>
                <p:cNvPr id="62" name="Kép 61"/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61257" y="1491520"/>
                  <a:ext cx="360000" cy="360000"/>
                </a:xfrm>
                <a:prstGeom prst="rect">
                  <a:avLst/>
                </a:prstGeom>
              </p:spPr>
            </p:pic>
          </p:grpSp>
          <p:pic>
            <p:nvPicPr>
              <p:cNvPr id="56" name="Kép 55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49125" y="2590954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57" name="Kép 56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85832" y="1259607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58" name="Kép 57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693" y="704379"/>
                <a:ext cx="360000" cy="360000"/>
              </a:xfrm>
              <a:prstGeom prst="rect">
                <a:avLst/>
              </a:prstGeom>
            </p:spPr>
          </p:pic>
          <p:sp>
            <p:nvSpPr>
              <p:cNvPr id="59" name="Freeform 53">
                <a:extLst>
                  <a:ext uri="{FF2B5EF4-FFF2-40B4-BE49-F238E27FC236}">
                    <a16:creationId xmlns:a16="http://schemas.microsoft.com/office/drawing/2014/main" id="{F639DDC3-8ED7-40BC-8900-5423638A79AC}"/>
                  </a:ext>
                </a:extLst>
              </p:cNvPr>
              <p:cNvSpPr/>
              <p:nvPr/>
            </p:nvSpPr>
            <p:spPr>
              <a:xfrm>
                <a:off x="857796" y="2511461"/>
                <a:ext cx="350856" cy="359735"/>
              </a:xfrm>
              <a:custGeom>
                <a:avLst/>
                <a:gdLst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38125 w 2305050"/>
                  <a:gd name="connsiteY16" fmla="*/ 217170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60071 w 2305050"/>
                  <a:gd name="connsiteY16" fmla="*/ 2087575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6647 w 2305050"/>
                  <a:gd name="connsiteY16" fmla="*/ 209489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81480 w 2305050"/>
                  <a:gd name="connsiteY2" fmla="*/ 476174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04671 w 2305050"/>
                  <a:gd name="connsiteY2" fmla="*/ 468859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70609 w 2305050"/>
                  <a:gd name="connsiteY3" fmla="*/ 649910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82725 w 2305050"/>
                  <a:gd name="connsiteY2" fmla="*/ 494463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294077"/>
                  <a:gd name="connsiteY0" fmla="*/ 0 h 2363647"/>
                  <a:gd name="connsiteX1" fmla="*/ 760552 w 2294077"/>
                  <a:gd name="connsiteY1" fmla="*/ 572947 h 2363647"/>
                  <a:gd name="connsiteX2" fmla="*/ 2030273 w 2294077"/>
                  <a:gd name="connsiteY2" fmla="*/ 509092 h 2363647"/>
                  <a:gd name="connsiteX3" fmla="*/ 2285239 w 2294077"/>
                  <a:gd name="connsiteY3" fmla="*/ 657224 h 2363647"/>
                  <a:gd name="connsiteX4" fmla="*/ 1132027 w 2294077"/>
                  <a:gd name="connsiteY4" fmla="*/ 1020622 h 2363647"/>
                  <a:gd name="connsiteX5" fmla="*/ 1617802 w 2294077"/>
                  <a:gd name="connsiteY5" fmla="*/ 1544497 h 2363647"/>
                  <a:gd name="connsiteX6" fmla="*/ 2065477 w 2294077"/>
                  <a:gd name="connsiteY6" fmla="*/ 1544497 h 2363647"/>
                  <a:gd name="connsiteX7" fmla="*/ 2294077 w 2294077"/>
                  <a:gd name="connsiteY7" fmla="*/ 1734997 h 2363647"/>
                  <a:gd name="connsiteX8" fmla="*/ 1827352 w 2294077"/>
                  <a:gd name="connsiteY8" fmla="*/ 1868347 h 2363647"/>
                  <a:gd name="connsiteX9" fmla="*/ 1998802 w 2294077"/>
                  <a:gd name="connsiteY9" fmla="*/ 2115997 h 2363647"/>
                  <a:gd name="connsiteX10" fmla="*/ 1722577 w 2294077"/>
                  <a:gd name="connsiteY10" fmla="*/ 1982647 h 2363647"/>
                  <a:gd name="connsiteX11" fmla="*/ 1532077 w 2294077"/>
                  <a:gd name="connsiteY11" fmla="*/ 2363647 h 2363647"/>
                  <a:gd name="connsiteX12" fmla="*/ 1303477 w 2294077"/>
                  <a:gd name="connsiteY12" fmla="*/ 2144572 h 2363647"/>
                  <a:gd name="connsiteX13" fmla="*/ 1436827 w 2294077"/>
                  <a:gd name="connsiteY13" fmla="*/ 1782622 h 2363647"/>
                  <a:gd name="connsiteX14" fmla="*/ 912952 w 2294077"/>
                  <a:gd name="connsiteY14" fmla="*/ 1201597 h 2363647"/>
                  <a:gd name="connsiteX15" fmla="*/ 403784 w 2294077"/>
                  <a:gd name="connsiteY15" fmla="*/ 2316707 h 2363647"/>
                  <a:gd name="connsiteX16" fmla="*/ 282017 w 2294077"/>
                  <a:gd name="connsiteY16" fmla="*/ 2047340 h 2363647"/>
                  <a:gd name="connsiteX17" fmla="*/ 509244 w 2294077"/>
                  <a:gd name="connsiteY17" fmla="*/ 761923 h 2363647"/>
                  <a:gd name="connsiteX18" fmla="*/ 0 w 2294077"/>
                  <a:gd name="connsiteY18" fmla="*/ 0 h 2363647"/>
                  <a:gd name="connsiteX0" fmla="*/ 6569 w 2300646"/>
                  <a:gd name="connsiteY0" fmla="*/ 0 h 2363647"/>
                  <a:gd name="connsiteX1" fmla="*/ 767121 w 2300646"/>
                  <a:gd name="connsiteY1" fmla="*/ 572947 h 2363647"/>
                  <a:gd name="connsiteX2" fmla="*/ 2036842 w 2300646"/>
                  <a:gd name="connsiteY2" fmla="*/ 509092 h 2363647"/>
                  <a:gd name="connsiteX3" fmla="*/ 2291808 w 2300646"/>
                  <a:gd name="connsiteY3" fmla="*/ 657224 h 2363647"/>
                  <a:gd name="connsiteX4" fmla="*/ 1138596 w 2300646"/>
                  <a:gd name="connsiteY4" fmla="*/ 1020622 h 2363647"/>
                  <a:gd name="connsiteX5" fmla="*/ 1624371 w 2300646"/>
                  <a:gd name="connsiteY5" fmla="*/ 1544497 h 2363647"/>
                  <a:gd name="connsiteX6" fmla="*/ 2072046 w 2300646"/>
                  <a:gd name="connsiteY6" fmla="*/ 1544497 h 2363647"/>
                  <a:gd name="connsiteX7" fmla="*/ 2300646 w 2300646"/>
                  <a:gd name="connsiteY7" fmla="*/ 1734997 h 2363647"/>
                  <a:gd name="connsiteX8" fmla="*/ 1833921 w 2300646"/>
                  <a:gd name="connsiteY8" fmla="*/ 1868347 h 2363647"/>
                  <a:gd name="connsiteX9" fmla="*/ 2005371 w 2300646"/>
                  <a:gd name="connsiteY9" fmla="*/ 2115997 h 2363647"/>
                  <a:gd name="connsiteX10" fmla="*/ 1729146 w 2300646"/>
                  <a:gd name="connsiteY10" fmla="*/ 1982647 h 2363647"/>
                  <a:gd name="connsiteX11" fmla="*/ 1538646 w 2300646"/>
                  <a:gd name="connsiteY11" fmla="*/ 2363647 h 2363647"/>
                  <a:gd name="connsiteX12" fmla="*/ 1310046 w 2300646"/>
                  <a:gd name="connsiteY12" fmla="*/ 2144572 h 2363647"/>
                  <a:gd name="connsiteX13" fmla="*/ 1443396 w 2300646"/>
                  <a:gd name="connsiteY13" fmla="*/ 1782622 h 2363647"/>
                  <a:gd name="connsiteX14" fmla="*/ 919521 w 2300646"/>
                  <a:gd name="connsiteY14" fmla="*/ 1201597 h 2363647"/>
                  <a:gd name="connsiteX15" fmla="*/ 410353 w 2300646"/>
                  <a:gd name="connsiteY15" fmla="*/ 2316707 h 2363647"/>
                  <a:gd name="connsiteX16" fmla="*/ 288586 w 2300646"/>
                  <a:gd name="connsiteY16" fmla="*/ 2047340 h 2363647"/>
                  <a:gd name="connsiteX17" fmla="*/ 515813 w 2300646"/>
                  <a:gd name="connsiteY17" fmla="*/ 761923 h 2363647"/>
                  <a:gd name="connsiteX18" fmla="*/ 6569 w 2300646"/>
                  <a:gd name="connsiteY18" fmla="*/ 0 h 2363647"/>
                  <a:gd name="connsiteX0" fmla="*/ 6569 w 2300646"/>
                  <a:gd name="connsiteY0" fmla="*/ 5505 h 2369152"/>
                  <a:gd name="connsiteX1" fmla="*/ 767121 w 2300646"/>
                  <a:gd name="connsiteY1" fmla="*/ 578452 h 2369152"/>
                  <a:gd name="connsiteX2" fmla="*/ 2036842 w 2300646"/>
                  <a:gd name="connsiteY2" fmla="*/ 514597 h 2369152"/>
                  <a:gd name="connsiteX3" fmla="*/ 2291808 w 2300646"/>
                  <a:gd name="connsiteY3" fmla="*/ 662729 h 2369152"/>
                  <a:gd name="connsiteX4" fmla="*/ 1138596 w 2300646"/>
                  <a:gd name="connsiteY4" fmla="*/ 1026127 h 2369152"/>
                  <a:gd name="connsiteX5" fmla="*/ 1624371 w 2300646"/>
                  <a:gd name="connsiteY5" fmla="*/ 1550002 h 2369152"/>
                  <a:gd name="connsiteX6" fmla="*/ 2072046 w 2300646"/>
                  <a:gd name="connsiteY6" fmla="*/ 1550002 h 2369152"/>
                  <a:gd name="connsiteX7" fmla="*/ 2300646 w 2300646"/>
                  <a:gd name="connsiteY7" fmla="*/ 1740502 h 2369152"/>
                  <a:gd name="connsiteX8" fmla="*/ 1833921 w 2300646"/>
                  <a:gd name="connsiteY8" fmla="*/ 1873852 h 2369152"/>
                  <a:gd name="connsiteX9" fmla="*/ 2005371 w 2300646"/>
                  <a:gd name="connsiteY9" fmla="*/ 2121502 h 2369152"/>
                  <a:gd name="connsiteX10" fmla="*/ 1729146 w 2300646"/>
                  <a:gd name="connsiteY10" fmla="*/ 1988152 h 2369152"/>
                  <a:gd name="connsiteX11" fmla="*/ 1538646 w 2300646"/>
                  <a:gd name="connsiteY11" fmla="*/ 2369152 h 2369152"/>
                  <a:gd name="connsiteX12" fmla="*/ 1310046 w 2300646"/>
                  <a:gd name="connsiteY12" fmla="*/ 2150077 h 2369152"/>
                  <a:gd name="connsiteX13" fmla="*/ 1443396 w 2300646"/>
                  <a:gd name="connsiteY13" fmla="*/ 1788127 h 2369152"/>
                  <a:gd name="connsiteX14" fmla="*/ 919521 w 2300646"/>
                  <a:gd name="connsiteY14" fmla="*/ 1207102 h 2369152"/>
                  <a:gd name="connsiteX15" fmla="*/ 410353 w 2300646"/>
                  <a:gd name="connsiteY15" fmla="*/ 2322212 h 2369152"/>
                  <a:gd name="connsiteX16" fmla="*/ 288586 w 2300646"/>
                  <a:gd name="connsiteY16" fmla="*/ 2052845 h 2369152"/>
                  <a:gd name="connsiteX17" fmla="*/ 515813 w 2300646"/>
                  <a:gd name="connsiteY17" fmla="*/ 767428 h 2369152"/>
                  <a:gd name="connsiteX18" fmla="*/ 6569 w 2300646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24119 w 2305244"/>
                  <a:gd name="connsiteY14" fmla="*/ 1207102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73597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513830 w 2305244"/>
                  <a:gd name="connsiteY13" fmla="*/ 1784469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50914 w 2305244"/>
                  <a:gd name="connsiteY5" fmla="*/ 1597551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32752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24192 w 2305244"/>
                  <a:gd name="connsiteY17" fmla="*/ 1641442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02246 w 2305244"/>
                  <a:gd name="connsiteY17" fmla="*/ 1579262 h 2369152"/>
                  <a:gd name="connsiteX0" fmla="*/ 2275983 w 2296406"/>
                  <a:gd name="connsiteY0" fmla="*/ 1747817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7707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57695 w 2296406"/>
                  <a:gd name="connsiteY0" fmla="*/ 1755133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9145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80482 w 2296406"/>
                  <a:gd name="connsiteY5" fmla="*/ 2120816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733744 w 2296406"/>
                  <a:gd name="connsiteY3" fmla="*/ 1988152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91681 w 2296406"/>
                  <a:gd name="connsiteY2" fmla="*/ 2136133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42887 w 2296406"/>
                  <a:gd name="connsiteY2" fmla="*/ 2194655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3889 w 2296406"/>
                  <a:gd name="connsiteY1" fmla="*/ 183727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96406" h="2354521">
                    <a:moveTo>
                      <a:pt x="2279640" y="1747818"/>
                    </a:moveTo>
                    <a:lnTo>
                      <a:pt x="1827546" y="1826304"/>
                    </a:lnTo>
                    <a:cubicBezTo>
                      <a:pt x="1873723" y="1907635"/>
                      <a:pt x="1985737" y="2047488"/>
                      <a:pt x="1955104" y="2095900"/>
                    </a:cubicBezTo>
                    <a:cubicBezTo>
                      <a:pt x="1897166" y="2139232"/>
                      <a:pt x="1773393" y="2006999"/>
                      <a:pt x="1682537" y="1962549"/>
                    </a:cubicBezTo>
                    <a:lnTo>
                      <a:pt x="1528613" y="2354521"/>
                    </a:lnTo>
                    <a:lnTo>
                      <a:pt x="1380482" y="2120816"/>
                    </a:lnTo>
                    <a:lnTo>
                      <a:pt x="1495542" y="1788127"/>
                    </a:lnTo>
                    <a:lnTo>
                      <a:pt x="909489" y="1225390"/>
                    </a:lnTo>
                    <a:lnTo>
                      <a:pt x="414951" y="2322212"/>
                    </a:lnTo>
                    <a:lnTo>
                      <a:pt x="293184" y="2052845"/>
                    </a:lnTo>
                    <a:lnTo>
                      <a:pt x="520411" y="767428"/>
                    </a:lnTo>
                    <a:cubicBezTo>
                      <a:pt x="325060" y="542715"/>
                      <a:pt x="-71458" y="102202"/>
                      <a:pt x="11167" y="5505"/>
                    </a:cubicBezTo>
                    <a:cubicBezTo>
                      <a:pt x="111065" y="-52229"/>
                      <a:pt x="554777" y="358209"/>
                      <a:pt x="771719" y="578452"/>
                    </a:cubicBezTo>
                    <a:lnTo>
                      <a:pt x="2041440" y="514597"/>
                    </a:lnTo>
                    <a:lnTo>
                      <a:pt x="2296406" y="662729"/>
                    </a:lnTo>
                    <a:lnTo>
                      <a:pt x="1124906" y="1004182"/>
                    </a:lnTo>
                    <a:lnTo>
                      <a:pt x="1676517" y="1608523"/>
                    </a:lnTo>
                    <a:cubicBezTo>
                      <a:pt x="1795262" y="1589016"/>
                      <a:pt x="2094931" y="1557316"/>
                      <a:pt x="2094931" y="1557316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u-HU"/>
              </a:p>
            </p:txBody>
          </p:sp>
          <p:sp>
            <p:nvSpPr>
              <p:cNvPr id="60" name="Rounded Rectangle 6">
                <a:extLst>
                  <a:ext uri="{FF2B5EF4-FFF2-40B4-BE49-F238E27FC236}">
                    <a16:creationId xmlns:a16="http://schemas.microsoft.com/office/drawing/2014/main" id="{E58ADA8B-1D2F-4BC2-B0C9-1139DE4861CB}"/>
                  </a:ext>
                </a:extLst>
              </p:cNvPr>
              <p:cNvSpPr/>
              <p:nvPr/>
            </p:nvSpPr>
            <p:spPr>
              <a:xfrm>
                <a:off x="2779740" y="463399"/>
                <a:ext cx="432827" cy="208478"/>
              </a:xfrm>
              <a:custGeom>
                <a:avLst/>
                <a:gdLst/>
                <a:ahLst/>
                <a:cxnLst/>
                <a:rect l="l" t="t" r="r" b="b"/>
                <a:pathLst>
                  <a:path w="3215400" h="1548752">
                    <a:moveTo>
                      <a:pt x="3026619" y="414336"/>
                    </a:moveTo>
                    <a:lnTo>
                      <a:pt x="3121009" y="414336"/>
                    </a:lnTo>
                    <a:cubicBezTo>
                      <a:pt x="3173140" y="414336"/>
                      <a:pt x="3215400" y="456596"/>
                      <a:pt x="3215400" y="508727"/>
                    </a:cubicBezTo>
                    <a:lnTo>
                      <a:pt x="3215400" y="1040026"/>
                    </a:lnTo>
                    <a:cubicBezTo>
                      <a:pt x="3215400" y="1092157"/>
                      <a:pt x="3173140" y="1134417"/>
                      <a:pt x="3121009" y="1134417"/>
                    </a:cubicBezTo>
                    <a:cubicBezTo>
                      <a:pt x="3089546" y="1134417"/>
                      <a:pt x="3058082" y="1134416"/>
                      <a:pt x="3026619" y="1134416"/>
                    </a:cubicBezTo>
                    <a:close/>
                    <a:moveTo>
                      <a:pt x="1584648" y="234376"/>
                    </a:moveTo>
                    <a:lnTo>
                      <a:pt x="2088704" y="234376"/>
                    </a:lnTo>
                    <a:lnTo>
                      <a:pt x="2088704" y="1314376"/>
                    </a:lnTo>
                    <a:lnTo>
                      <a:pt x="1584648" y="1314376"/>
                    </a:lnTo>
                    <a:close/>
                    <a:moveTo>
                      <a:pt x="928911" y="234376"/>
                    </a:moveTo>
                    <a:lnTo>
                      <a:pt x="1432967" y="234376"/>
                    </a:lnTo>
                    <a:lnTo>
                      <a:pt x="1432967" y="1314376"/>
                    </a:lnTo>
                    <a:lnTo>
                      <a:pt x="928911" y="1314376"/>
                    </a:lnTo>
                    <a:close/>
                    <a:moveTo>
                      <a:pt x="273174" y="234376"/>
                    </a:moveTo>
                    <a:lnTo>
                      <a:pt x="777230" y="234376"/>
                    </a:lnTo>
                    <a:lnTo>
                      <a:pt x="777230" y="1314376"/>
                    </a:lnTo>
                    <a:lnTo>
                      <a:pt x="273174" y="1314376"/>
                    </a:lnTo>
                    <a:close/>
                    <a:moveTo>
                      <a:pt x="258244" y="126376"/>
                    </a:moveTo>
                    <a:cubicBezTo>
                      <a:pt x="182968" y="126376"/>
                      <a:pt x="121944" y="187400"/>
                      <a:pt x="121944" y="262676"/>
                    </a:cubicBezTo>
                    <a:lnTo>
                      <a:pt x="121944" y="1286076"/>
                    </a:lnTo>
                    <a:cubicBezTo>
                      <a:pt x="121944" y="1361352"/>
                      <a:pt x="182968" y="1422376"/>
                      <a:pt x="258244" y="1422376"/>
                    </a:cubicBezTo>
                    <a:lnTo>
                      <a:pt x="2768375" y="1422376"/>
                    </a:lnTo>
                    <a:cubicBezTo>
                      <a:pt x="2843651" y="1422376"/>
                      <a:pt x="2904675" y="1361352"/>
                      <a:pt x="2904675" y="1286076"/>
                    </a:cubicBezTo>
                    <a:lnTo>
                      <a:pt x="2904675" y="262676"/>
                    </a:lnTo>
                    <a:cubicBezTo>
                      <a:pt x="2904675" y="187400"/>
                      <a:pt x="2843651" y="126376"/>
                      <a:pt x="2768375" y="126376"/>
                    </a:cubicBezTo>
                    <a:close/>
                    <a:moveTo>
                      <a:pt x="162882" y="0"/>
                    </a:moveTo>
                    <a:lnTo>
                      <a:pt x="2863736" y="0"/>
                    </a:lnTo>
                    <a:cubicBezTo>
                      <a:pt x="2953693" y="0"/>
                      <a:pt x="3026618" y="72925"/>
                      <a:pt x="3026618" y="162882"/>
                    </a:cubicBezTo>
                    <a:lnTo>
                      <a:pt x="3026618" y="1385870"/>
                    </a:lnTo>
                    <a:cubicBezTo>
                      <a:pt x="3026618" y="1475827"/>
                      <a:pt x="2953693" y="1548752"/>
                      <a:pt x="2863736" y="1548752"/>
                    </a:cubicBezTo>
                    <a:lnTo>
                      <a:pt x="162882" y="1548752"/>
                    </a:lnTo>
                    <a:cubicBezTo>
                      <a:pt x="72925" y="1548752"/>
                      <a:pt x="0" y="1475827"/>
                      <a:pt x="0" y="1385870"/>
                    </a:cubicBezTo>
                    <a:lnTo>
                      <a:pt x="0" y="162882"/>
                    </a:lnTo>
                    <a:cubicBezTo>
                      <a:pt x="0" y="72925"/>
                      <a:pt x="72925" y="0"/>
                      <a:pt x="162882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hu-HU"/>
              </a:p>
            </p:txBody>
          </p:sp>
        </p:grpSp>
      </p:grpSp>
      <p:sp>
        <p:nvSpPr>
          <p:cNvPr id="66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GO! HITELKÁRTYA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9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6352614" y="209674"/>
            <a:ext cx="370626" cy="273844"/>
          </a:xfrm>
        </p:spPr>
        <p:txBody>
          <a:bodyPr/>
          <a:lstStyle/>
          <a:p>
            <a:fld id="{3CF8A5F0-F689-44EE-B34E-05F28770B991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8" name="Picture 2" descr="Hitelkártyák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97152" y="666137"/>
            <a:ext cx="1800200" cy="111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53768" y="851103"/>
            <a:ext cx="4420978" cy="39395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b="1" u="sng" dirty="0" smtClean="0"/>
              <a:t>Termékjellemzők:</a:t>
            </a:r>
          </a:p>
          <a:p>
            <a:endParaRPr lang="hu-HU" sz="1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 smtClean="0"/>
              <a:t>200e-3M</a:t>
            </a:r>
            <a:r>
              <a:rPr lang="hu-HU" sz="1600" dirty="0" smtClean="0"/>
              <a:t> Ft hitelkeret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fix </a:t>
            </a:r>
            <a:r>
              <a:rPr lang="hu-HU" sz="1600" dirty="0"/>
              <a:t>havi számlavezetési </a:t>
            </a:r>
            <a:r>
              <a:rPr lang="hu-HU" sz="1600" dirty="0" smtClean="0"/>
              <a:t>díj, 500 Ft</a:t>
            </a:r>
          </a:p>
          <a:p>
            <a:endParaRPr lang="hu-HU" sz="1000" dirty="0" smtClean="0"/>
          </a:p>
          <a:p>
            <a:r>
              <a:rPr lang="hu-HU" sz="1600" b="1" u="sng" dirty="0" smtClean="0"/>
              <a:t>Ajánlat:</a:t>
            </a:r>
            <a:r>
              <a:rPr lang="hu-HU" sz="1600" b="1" dirty="0" smtClean="0"/>
              <a:t> </a:t>
            </a:r>
          </a:p>
          <a:p>
            <a:endParaRPr lang="hu-HU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C00000"/>
                </a:solidFill>
              </a:rPr>
              <a:t>Jóljáró csomagban az első 6 havi számlavezetési díj elengedésre kerül!</a:t>
            </a:r>
          </a:p>
          <a:p>
            <a:r>
              <a:rPr lang="hu-HU" sz="1600" b="1" dirty="0" smtClean="0"/>
              <a:t>Visszatérítés: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 smtClean="0"/>
              <a:t>1% </a:t>
            </a:r>
            <a:r>
              <a:rPr lang="hu-HU" sz="1600" dirty="0" smtClean="0"/>
              <a:t>visszatérítés minden vásárlásra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dirty="0" smtClean="0"/>
              <a:t>+2% </a:t>
            </a:r>
            <a:r>
              <a:rPr lang="hu-HU" sz="1600" dirty="0" smtClean="0"/>
              <a:t>visszatérítés (</a:t>
            </a:r>
            <a:r>
              <a:rPr lang="hu-HU" sz="1600" b="1" dirty="0" smtClean="0">
                <a:solidFill>
                  <a:srgbClr val="C00000"/>
                </a:solidFill>
              </a:rPr>
              <a:t>összesen 3%</a:t>
            </a:r>
            <a:r>
              <a:rPr lang="hu-HU" sz="1600" dirty="0" smtClean="0"/>
              <a:t>)abban a kategóriában, ahol az adott hónapban </a:t>
            </a:r>
            <a:r>
              <a:rPr lang="hu-HU" sz="1600" b="1" u="sng" dirty="0" smtClean="0"/>
              <a:t>a legtöbbet vásárolt</a:t>
            </a:r>
            <a:r>
              <a:rPr lang="hu-HU" sz="1600" u="sng" dirty="0" smtClean="0"/>
              <a:t> </a:t>
            </a:r>
            <a:r>
              <a:rPr lang="hu-HU" sz="1600" dirty="0" smtClean="0"/>
              <a:t>(kivéve élelmiszer) </a:t>
            </a:r>
          </a:p>
          <a:p>
            <a:r>
              <a:rPr lang="hu-HU" sz="1200" dirty="0" smtClean="0"/>
              <a:t>        A bank automatikusan a legnagyobb költésű kategóriát </a:t>
            </a:r>
          </a:p>
          <a:p>
            <a:r>
              <a:rPr lang="hu-HU" sz="1200" dirty="0" smtClean="0"/>
              <a:t>        választja ki, így az Ügyfél garantáltan a legjobban jár.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Visszatérítés havonta összesen </a:t>
            </a:r>
            <a:r>
              <a:rPr lang="hu-HU" sz="1600" dirty="0" err="1" smtClean="0"/>
              <a:t>max</a:t>
            </a:r>
            <a:r>
              <a:rPr lang="hu-HU" sz="1600" dirty="0" smtClean="0"/>
              <a:t>. 5.000 Ft</a:t>
            </a:r>
            <a:endParaRPr lang="hu-HU" sz="1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4746" y="1989876"/>
            <a:ext cx="2309654" cy="28007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/>
              <a:t>Visszatérítési kategóriák:</a:t>
            </a:r>
          </a:p>
          <a:p>
            <a:endParaRPr lang="hu-H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Szórakozás</a:t>
            </a:r>
            <a:endParaRPr lang="hu-H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Tömegközlekedés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Benzinkút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Elektronikai áruházak</a:t>
            </a:r>
            <a:endParaRPr lang="hu-H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Ruházat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Nyaralás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Drogériák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Lakberendezés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Barkács</a:t>
            </a:r>
            <a:r>
              <a:rPr lang="hu-HU" sz="1600" dirty="0" smtClean="0"/>
              <a:t>, kert</a:t>
            </a:r>
            <a:endParaRPr lang="hu-HU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         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GO!</a:t>
            </a:r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HITELKÁRTYA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8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6352614" y="209674"/>
            <a:ext cx="370626" cy="273844"/>
          </a:xfrm>
        </p:spPr>
        <p:txBody>
          <a:bodyPr/>
          <a:lstStyle/>
          <a:p>
            <a:fld id="{3CF8A5F0-F689-44EE-B34E-05F28770B991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16632" y="627534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Hitelkártya értékesítésének megkönnyítése, illetve használat növelésének érdekében, minden új GO! hitelkártya értékesítése mellé kedvezményt adunk (</a:t>
            </a:r>
            <a:r>
              <a:rPr lang="hu-HU" b="1" dirty="0" smtClean="0">
                <a:solidFill>
                  <a:srgbClr val="C00000"/>
                </a:solidFill>
              </a:rPr>
              <a:t>kivéve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/>
              <a:t>5 </a:t>
            </a:r>
            <a:r>
              <a:rPr lang="hu-HU" b="1" dirty="0" err="1" smtClean="0"/>
              <a:t>MFt-ot</a:t>
            </a:r>
            <a:r>
              <a:rPr lang="hu-HU" b="1" dirty="0" smtClean="0">
                <a:solidFill>
                  <a:srgbClr val="C00000"/>
                </a:solidFill>
              </a:rPr>
              <a:t>*</a:t>
            </a:r>
            <a:r>
              <a:rPr lang="hu-HU" b="1" dirty="0" smtClean="0"/>
              <a:t> meghaladó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/>
              <a:t>Jelzáloghitel, vagy Személyi kölcsön mellé igénylelt GO Hitelkártya esetén</a:t>
            </a:r>
            <a:r>
              <a:rPr lang="hu-HU" dirty="0" smtClean="0"/>
              <a:t>), ami két használati elemből épül fel:</a:t>
            </a:r>
            <a:endParaRPr lang="hu-HU" dirty="0"/>
          </a:p>
        </p:txBody>
      </p:sp>
      <p:pic>
        <p:nvPicPr>
          <p:cNvPr id="8" name="Picture 2" descr="Hitelkártyák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68438" y="915566"/>
            <a:ext cx="1756906" cy="108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zövegdoboz 10"/>
          <p:cNvSpPr txBox="1"/>
          <p:nvPr/>
        </p:nvSpPr>
        <p:spPr>
          <a:xfrm>
            <a:off x="-12603" y="2605997"/>
            <a:ext cx="3590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1. elem</a:t>
            </a:r>
          </a:p>
          <a:p>
            <a:pPr algn="ctr"/>
            <a:r>
              <a:rPr lang="hu-HU" dirty="0" smtClean="0"/>
              <a:t>Használja hitelkártyáját legalább öt alkalommal, összesen 50eFt értékben és </a:t>
            </a:r>
            <a:r>
              <a:rPr lang="hu-HU" b="1" dirty="0" smtClean="0"/>
              <a:t>5.000</a:t>
            </a:r>
            <a:r>
              <a:rPr lang="hu-HU" dirty="0" smtClean="0"/>
              <a:t> </a:t>
            </a:r>
            <a:r>
              <a:rPr lang="hu-HU" b="1" dirty="0" smtClean="0"/>
              <a:t>Ft</a:t>
            </a:r>
            <a:r>
              <a:rPr lang="hu-HU" dirty="0" smtClean="0"/>
              <a:t> visszatérítésben részesítjük.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577553" y="2610146"/>
            <a:ext cx="3004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2. elem</a:t>
            </a:r>
          </a:p>
          <a:p>
            <a:pPr algn="ctr"/>
            <a:r>
              <a:rPr lang="hu-HU" dirty="0" smtClean="0"/>
              <a:t>Használja hitelkártyáját öt alkalommal, mobilfizetéssel és további </a:t>
            </a:r>
            <a:r>
              <a:rPr lang="hu-HU" b="1" dirty="0" smtClean="0"/>
              <a:t>5.000 Ft </a:t>
            </a:r>
            <a:r>
              <a:rPr lang="hu-HU" dirty="0" smtClean="0"/>
              <a:t>visszatérítésben részesítjük.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168364" y="4157642"/>
            <a:ext cx="341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 smtClean="0"/>
              <a:t>Feltétel teljesítésre az aktiválást követő két teljes hónap áll rendelkezésre!</a:t>
            </a:r>
            <a:endParaRPr lang="hu-HU" sz="1600" dirty="0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HITELKÁRTYA használatösztönző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16632" y="4149621"/>
            <a:ext cx="24824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>
                <a:solidFill>
                  <a:srgbClr val="C00000"/>
                </a:solidFill>
              </a:rPr>
              <a:t>*</a:t>
            </a:r>
            <a:r>
              <a:rPr lang="hu-HU" sz="1400" i="1" dirty="0">
                <a:solidFill>
                  <a:srgbClr val="C00000"/>
                </a:solidFill>
              </a:rPr>
              <a:t>MFL esetén értékhatár nélkül. További részletek a 12. oldalon</a:t>
            </a:r>
          </a:p>
        </p:txBody>
      </p:sp>
    </p:spTree>
    <p:extLst>
      <p:ext uri="{BB962C8B-B14F-4D97-AF65-F5344CB8AC3E}">
        <p14:creationId xmlns:p14="http://schemas.microsoft.com/office/powerpoint/2010/main" val="14901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699542"/>
            <a:ext cx="6957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Hitelkártya </a:t>
            </a:r>
            <a:r>
              <a:rPr lang="hu-H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mellé </a:t>
            </a:r>
            <a:r>
              <a:rPr lang="hu-H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igényelhető, az </a:t>
            </a:r>
            <a:r>
              <a:rPr lang="hu-HU" dirty="0" smtClean="0"/>
              <a:t>első </a:t>
            </a:r>
            <a:r>
              <a:rPr lang="hu-HU" dirty="0"/>
              <a:t>évben díja a hó végén fennálló </a:t>
            </a:r>
            <a:endParaRPr lang="hu-HU" dirty="0" smtClean="0"/>
          </a:p>
          <a:p>
            <a:r>
              <a:rPr lang="hu-HU" dirty="0" smtClean="0"/>
              <a:t>tartozás </a:t>
            </a:r>
            <a:r>
              <a:rPr lang="hu-HU" dirty="0"/>
              <a:t>1%-</a:t>
            </a:r>
            <a:r>
              <a:rPr lang="hu-HU" dirty="0" smtClean="0"/>
              <a:t>a,</a:t>
            </a:r>
            <a:r>
              <a:rPr lang="hu-HU" b="1" dirty="0" smtClean="0"/>
              <a:t> Jóljáró csomag keretein belül 12 </a:t>
            </a:r>
            <a:r>
              <a:rPr lang="hu-HU" b="1" dirty="0"/>
              <a:t>hónapig </a:t>
            </a:r>
            <a:r>
              <a:rPr lang="hu-HU" b="1" dirty="0" smtClean="0"/>
              <a:t>díjmentes!</a:t>
            </a:r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1635646"/>
            <a:ext cx="4803775" cy="3469005"/>
          </a:xfrm>
          <a:prstGeom prst="rect">
            <a:avLst/>
          </a:prstGeom>
          <a:noFill/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0" y="7956"/>
            <a:ext cx="6858000" cy="47556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Jóljáró Csomag elemei          </a:t>
            </a:r>
            <a:r>
              <a:rPr lang="hu-HU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Hitelfedezeti biztosítás Plusz</a:t>
            </a:r>
            <a:endParaRPr lang="hu-HU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4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B_basic">
      <a:dk1>
        <a:srgbClr val="000000"/>
      </a:dk1>
      <a:lt1>
        <a:srgbClr val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6750</TotalTime>
  <Words>2789</Words>
  <Application>Microsoft Office PowerPoint</Application>
  <PresentationFormat>Egyéni</PresentationFormat>
  <Paragraphs>400</Paragraphs>
  <Slides>32</Slides>
  <Notes>30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Wingdings 2</vt:lpstr>
      <vt:lpstr>blank</vt:lpstr>
      <vt:lpstr>Jóljáró csomag Oktatási anyag  HITELKÖZVETÍTŐK RÉSZÉRE  2021.01.14.</vt:lpstr>
      <vt:lpstr>Jóljáró csomag</vt:lpstr>
      <vt:lpstr>Jóljáró Csomag összetétele  Komplex pénzügyi megoldás </vt:lpstr>
      <vt:lpstr>PowerPoint-bemutató</vt:lpstr>
      <vt:lpstr>Jóljáró Csomag elemei            Extra megtakarítási számla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ajánlatadás az igényfelmérés során gyűjtött információk használata ajánlatadáskor</vt:lpstr>
      <vt:lpstr>PowerPoint-bemutató</vt:lpstr>
      <vt:lpstr>PowerPoint-bemutató</vt:lpstr>
      <vt:lpstr>PowerPoint-bemutató</vt:lpstr>
      <vt:lpstr>PowerPoint-bemutató</vt:lpstr>
      <vt:lpstr>ellenvetés és kifogáskezelés</vt:lpstr>
      <vt:lpstr>PowerPoint-bemutató</vt:lpstr>
      <vt:lpstr>PowerPoint-bemutató</vt:lpstr>
      <vt:lpstr>PowerPoint-bemutató</vt:lpstr>
      <vt:lpstr>PowerPoint-bemutató</vt:lpstr>
    </vt:vector>
  </TitlesOfParts>
  <Company>Budapest Bank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Seprődi Patrícia (Budapest Bank)</dc:creator>
  <cp:lastModifiedBy>Bedő Csaba (Budapest Bank)</cp:lastModifiedBy>
  <cp:revision>389</cp:revision>
  <dcterms:created xsi:type="dcterms:W3CDTF">2018-04-08T12:13:57Z</dcterms:created>
  <dcterms:modified xsi:type="dcterms:W3CDTF">2021-01-21T15:02:29Z</dcterms:modified>
</cp:coreProperties>
</file>