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  <p:sldMasterId id="2147483720" r:id="rId3"/>
    <p:sldMasterId id="2147483735" r:id="rId4"/>
    <p:sldMasterId id="2147483777" r:id="rId5"/>
  </p:sldMasterIdLst>
  <p:notesMasterIdLst>
    <p:notesMasterId r:id="rId21"/>
  </p:notesMasterIdLst>
  <p:sldIdLst>
    <p:sldId id="337" r:id="rId6"/>
    <p:sldId id="388" r:id="rId7"/>
    <p:sldId id="418" r:id="rId8"/>
    <p:sldId id="404" r:id="rId9"/>
    <p:sldId id="406" r:id="rId10"/>
    <p:sldId id="407" r:id="rId11"/>
    <p:sldId id="408" r:id="rId12"/>
    <p:sldId id="409" r:id="rId13"/>
    <p:sldId id="402" r:id="rId14"/>
    <p:sldId id="413" r:id="rId15"/>
    <p:sldId id="414" r:id="rId16"/>
    <p:sldId id="403" r:id="rId17"/>
    <p:sldId id="374" r:id="rId18"/>
    <p:sldId id="416" r:id="rId19"/>
    <p:sldId id="417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ős Annamária (Budapest Bank)" initials="EA(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D37"/>
    <a:srgbClr val="001B70"/>
    <a:srgbClr val="003594"/>
    <a:srgbClr val="F03E48"/>
    <a:srgbClr val="8E89CB"/>
    <a:srgbClr val="6ECB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82593" autoAdjust="0"/>
  </p:normalViewPr>
  <p:slideViewPr>
    <p:cSldViewPr>
      <p:cViewPr>
        <p:scale>
          <a:sx n="66" d="100"/>
          <a:sy n="66" d="100"/>
        </p:scale>
        <p:origin x="-150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8AA8-CB7F-497A-8334-2D9A46395128}" type="datetimeFigureOut">
              <a:rPr lang="hu-HU" smtClean="0"/>
              <a:t>2019.03.05.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62F8F-6D43-40C2-97BB-4B75D278CC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677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OPS standard 738 689 257 ( 11 %  )</a:t>
            </a:r>
          </a:p>
          <a:p>
            <a:r>
              <a:rPr lang="hu-HU" dirty="0" smtClean="0"/>
              <a:t>OPS szakértői</a:t>
            </a:r>
            <a:r>
              <a:rPr lang="hu-HU" baseline="0" dirty="0" smtClean="0"/>
              <a:t> 1 318 232 844 ( 20 % ) </a:t>
            </a:r>
          </a:p>
          <a:p>
            <a:r>
              <a:rPr lang="hu-HU" baseline="0" dirty="0" smtClean="0"/>
              <a:t>RISK szakértői 1 670 837 716  ( 26 % ) </a:t>
            </a:r>
          </a:p>
          <a:p>
            <a:r>
              <a:rPr lang="hu-HU" baseline="0" dirty="0" smtClean="0"/>
              <a:t>RISK egyedi 2 137 315 671 ( 32 % ) </a:t>
            </a:r>
          </a:p>
          <a:p>
            <a:endParaRPr lang="hu-HU" baseline="0" dirty="0" smtClean="0"/>
          </a:p>
          <a:p>
            <a:r>
              <a:rPr lang="hu-HU" baseline="0" dirty="0" smtClean="0"/>
              <a:t>SUM 6 484 094 120 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084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715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1401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62F8F-6D43-40C2-97BB-4B75D278CC8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24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3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3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 userDrawn="1"/>
        </p:nvSpPr>
        <p:spPr>
          <a:xfrm>
            <a:off x="3507724" y="-1144598"/>
            <a:ext cx="4288806" cy="4251948"/>
          </a:xfrm>
          <a:prstGeom prst="ellipse">
            <a:avLst/>
          </a:prstGeom>
          <a:solidFill>
            <a:srgbClr val="ED1B3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1343457" y="-716746"/>
            <a:ext cx="3571930" cy="3571930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6988611" y="348218"/>
            <a:ext cx="1615837" cy="1615837"/>
          </a:xfrm>
          <a:prstGeom prst="ellipse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541454" y="353562"/>
            <a:ext cx="1826353" cy="1826353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1268760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B673CC-BF9D-40F3-B2C5-496E9AA561F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891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Diagram beszúrásához kattintson az ikonra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3970784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43903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gr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sp>
        <p:nvSpPr>
          <p:cNvPr id="15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6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5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7" name="Ellipszis 6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32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grá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1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gr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7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grás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2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grás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Függöny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4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</a:t>
            </a:r>
            <a:r>
              <a:rPr lang="hu-HU" dirty="0" err="1" smtClean="0"/>
              <a:t>szerkesdsdadsztése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32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torság">
    <p:bg>
      <p:bgPr>
        <a:solidFill>
          <a:srgbClr val="6EC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4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gyensúlyozottság">
    <p:bg>
      <p:bgPr>
        <a:solidFill>
          <a:srgbClr val="F0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zalom">
    <p:bg>
      <p:bgPr>
        <a:solidFill>
          <a:srgbClr val="8E8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Diagram beszúrásához kattintson az ikonra</a:t>
            </a:r>
            <a:endParaRPr lang="hu-HU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3970784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94280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 userDrawn="1"/>
        </p:nvSpPr>
        <p:spPr>
          <a:xfrm>
            <a:off x="3507724" y="-1144598"/>
            <a:ext cx="4288806" cy="4251948"/>
          </a:xfrm>
          <a:prstGeom prst="ellipse">
            <a:avLst/>
          </a:prstGeom>
          <a:solidFill>
            <a:srgbClr val="ED1B3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4" name="Ellipszis 3"/>
          <p:cNvSpPr/>
          <p:nvPr userDrawn="1"/>
        </p:nvSpPr>
        <p:spPr>
          <a:xfrm>
            <a:off x="1343457" y="-716746"/>
            <a:ext cx="3571930" cy="3571930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5" name="Ellipszis 4"/>
          <p:cNvSpPr/>
          <p:nvPr userDrawn="1"/>
        </p:nvSpPr>
        <p:spPr>
          <a:xfrm>
            <a:off x="6988611" y="348218"/>
            <a:ext cx="1615837" cy="1615837"/>
          </a:xfrm>
          <a:prstGeom prst="ellipse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 userDrawn="1"/>
        </p:nvSpPr>
        <p:spPr>
          <a:xfrm>
            <a:off x="541454" y="353562"/>
            <a:ext cx="1826353" cy="1826353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0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1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86049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562670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68760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 userDrawn="1"/>
        </p:nvSpPr>
        <p:spPr>
          <a:xfrm>
            <a:off x="87367" y="-964003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2136728" y="-446240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3815121" y="-185553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-404002" y="-582682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8575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ö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1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820737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0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820737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2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2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1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8" name="Ellipszis 17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9" name="Ellipszis 18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2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46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Táblázat helye 6"/>
          <p:cNvSpPr>
            <a:spLocks noGrp="1"/>
          </p:cNvSpPr>
          <p:nvPr>
            <p:ph type="tbl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Táblázat beszúrásához kattintson az ikonra</a:t>
            </a:r>
            <a:endParaRPr lang="hu-HU"/>
          </a:p>
        </p:txBody>
      </p:sp>
      <p:sp>
        <p:nvSpPr>
          <p:cNvPr id="1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3970784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2316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bi_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8" name="Ellipszis 17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9" name="Ellipszis 18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5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78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8" name="Ellipszis 27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9" name="Ellipszis 28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30" name="Ellipszis 29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31" name="Ellipszis 30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0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bi_4szöveg_box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3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9909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vonal_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7" name="Lekerekített téglalap 26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1" name="Ellipszis 20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2" name="Ellipszis 21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cxnSp>
        <p:nvCxnSpPr>
          <p:cNvPr id="23" name="Egyenes összekötő 22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33" name="Lekerekített téglalap 32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34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35" name="Lekerekített téglalap 34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36" name="Szöveg helye 2"/>
          <p:cNvSpPr>
            <a:spLocks noGrp="1"/>
          </p:cNvSpPr>
          <p:nvPr>
            <p:ph type="body" sz="quarter" idx="21"/>
          </p:nvPr>
        </p:nvSpPr>
        <p:spPr>
          <a:xfrm>
            <a:off x="468313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bi_4szöveg_box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3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cxnSp>
        <p:nvCxnSpPr>
          <p:cNvPr id="34" name="Egyenes összekötő 33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66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szöveg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23" name="Ellipszis 2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6" name="Ellipszis 2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643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9" name="Szöveg helye 4"/>
          <p:cNvSpPr>
            <a:spLocks noGrp="1"/>
          </p:cNvSpPr>
          <p:nvPr>
            <p:ph type="body" sz="quarter" idx="14"/>
          </p:nvPr>
        </p:nvSpPr>
        <p:spPr>
          <a:xfrm>
            <a:off x="468313" y="1407894"/>
            <a:ext cx="3959671" cy="21651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0" name="Szöveg helye 5"/>
          <p:cNvSpPr>
            <a:spLocks noGrp="1"/>
          </p:cNvSpPr>
          <p:nvPr>
            <p:ph type="body" sz="quarter" idx="15"/>
          </p:nvPr>
        </p:nvSpPr>
        <p:spPr>
          <a:xfrm>
            <a:off x="4716016" y="1408489"/>
            <a:ext cx="3959671" cy="21651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/>
          </a:p>
        </p:txBody>
      </p:sp>
      <p:sp>
        <p:nvSpPr>
          <p:cNvPr id="31" name="Szöveg helye 6"/>
          <p:cNvSpPr>
            <a:spLocks noGrp="1"/>
          </p:cNvSpPr>
          <p:nvPr>
            <p:ph type="body" sz="quarter" idx="16"/>
          </p:nvPr>
        </p:nvSpPr>
        <p:spPr>
          <a:xfrm>
            <a:off x="467544" y="4147443"/>
            <a:ext cx="3959671" cy="22455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2" name="Szöveg helye 7"/>
          <p:cNvSpPr>
            <a:spLocks noGrp="1"/>
          </p:cNvSpPr>
          <p:nvPr>
            <p:ph type="body" sz="quarter" idx="17"/>
          </p:nvPr>
        </p:nvSpPr>
        <p:spPr>
          <a:xfrm>
            <a:off x="4715247" y="4148038"/>
            <a:ext cx="3959671" cy="22455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3" name="Szöveg helye 8"/>
          <p:cNvSpPr>
            <a:spLocks noGrp="1"/>
          </p:cNvSpPr>
          <p:nvPr>
            <p:ph type="body" sz="quarter" idx="18"/>
          </p:nvPr>
        </p:nvSpPr>
        <p:spPr>
          <a:xfrm>
            <a:off x="467545" y="3711703"/>
            <a:ext cx="3960440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4" name="Szöveg helye 9"/>
          <p:cNvSpPr>
            <a:spLocks noGrp="1"/>
          </p:cNvSpPr>
          <p:nvPr>
            <p:ph type="body" sz="quarter" idx="19"/>
          </p:nvPr>
        </p:nvSpPr>
        <p:spPr>
          <a:xfrm>
            <a:off x="467544" y="980728"/>
            <a:ext cx="3960439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5" name="Szöveg helye 10"/>
          <p:cNvSpPr>
            <a:spLocks noGrp="1"/>
          </p:cNvSpPr>
          <p:nvPr>
            <p:ph type="body" sz="quarter" idx="20"/>
          </p:nvPr>
        </p:nvSpPr>
        <p:spPr>
          <a:xfrm>
            <a:off x="4716016" y="980728"/>
            <a:ext cx="3960439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6" name="Szöveg helye 11"/>
          <p:cNvSpPr>
            <a:spLocks noGrp="1"/>
          </p:cNvSpPr>
          <p:nvPr>
            <p:ph type="body" sz="quarter" idx="21"/>
          </p:nvPr>
        </p:nvSpPr>
        <p:spPr>
          <a:xfrm>
            <a:off x="4716017" y="3711703"/>
            <a:ext cx="3960440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F8A5F0-F689-44EE-B34E-05F28770B991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9515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szöveg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5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szöveg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23" name="Ellipszis 2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6" name="Ellipszis 2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8121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8" name="Ellipszis 7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Ellipszis 10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3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346434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szöveg_box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35595" y="1700808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cxnSp>
        <p:nvCxnSpPr>
          <p:cNvPr id="22" name="Egyenes összekötő 21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4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_szü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3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308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vonal_szü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zis 20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2" name="Ellipszis 21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cxnSp>
        <p:nvCxnSpPr>
          <p:cNvPr id="23" name="Egyenes összekötő 22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 helye 2"/>
          <p:cNvSpPr>
            <a:spLocks noGrp="1"/>
          </p:cNvSpPr>
          <p:nvPr>
            <p:ph type="body" sz="quarter" idx="21"/>
          </p:nvPr>
        </p:nvSpPr>
        <p:spPr>
          <a:xfrm>
            <a:off x="468313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37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38" name="Lekerekített téglalap 37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3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40" name="Lekerekített téglalap 39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41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42" name="Lekerekített téglalap 41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43" name="Szöveg helye 2"/>
          <p:cNvSpPr>
            <a:spLocks noGrp="1"/>
          </p:cNvSpPr>
          <p:nvPr>
            <p:ph type="body" sz="quarter" idx="22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44" name="Lekerekített téglalap 43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Diagr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8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074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Diagr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5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612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7" name="Táblázat helye 6"/>
          <p:cNvSpPr>
            <a:spLocks noGrp="1"/>
          </p:cNvSpPr>
          <p:nvPr>
            <p:ph type="tbl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524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7" name="Táblázat helye 6"/>
          <p:cNvSpPr>
            <a:spLocks noGrp="1"/>
          </p:cNvSpPr>
          <p:nvPr>
            <p:ph type="tbl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585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rás">
    <p:bg>
      <p:bgPr>
        <a:blipFill dpi="0" rotWithShape="1">
          <a:blip r:embed="rId2">
            <a:lum/>
          </a:blip>
          <a:srcRect/>
          <a:tile tx="-3048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4" name="Ellipszis 13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8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Tartalom helye 2"/>
          <p:cNvSpPr>
            <a:spLocks noGrp="1"/>
          </p:cNvSpPr>
          <p:nvPr>
            <p:ph idx="1"/>
          </p:nvPr>
        </p:nvSpPr>
        <p:spPr>
          <a:xfrm>
            <a:off x="467544" y="2204863"/>
            <a:ext cx="8229600" cy="38164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000">
                <a:solidFill>
                  <a:srgbClr val="001B70"/>
                </a:solidFill>
              </a:defRPr>
            </a:lvl3pPr>
            <a:lvl4pPr>
              <a:defRPr sz="1800">
                <a:solidFill>
                  <a:srgbClr val="001B70"/>
                </a:solidFill>
              </a:defRPr>
            </a:lvl4pPr>
            <a:lvl5pPr>
              <a:defRPr sz="18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16328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lum/>
          </a:blip>
          <a:srcRect/>
          <a:tile tx="-3048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7" name="Ellipszis 6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0228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gr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sp>
        <p:nvSpPr>
          <p:cNvPr id="15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6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7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92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7" name="Ellipszis 6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177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grás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8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grá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9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grás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grás"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9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Függöny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4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</a:t>
            </a:r>
            <a:r>
              <a:rPr lang="hu-HU" dirty="0" err="1" smtClean="0"/>
              <a:t>szerkesdsdadsztése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átorság">
    <p:bg>
      <p:bgPr>
        <a:solidFill>
          <a:srgbClr val="6EC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81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egyensúlyozottság">
    <p:bg>
      <p:bgPr>
        <a:solidFill>
          <a:srgbClr val="F0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2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3970784" cy="38884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"/>
          </p:nvPr>
        </p:nvSpPr>
        <p:spPr>
          <a:xfrm>
            <a:off x="4716016" y="2132855"/>
            <a:ext cx="3970784" cy="38884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3084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zalom">
    <p:bg>
      <p:bgPr>
        <a:solidFill>
          <a:srgbClr val="8E8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6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4" name="Tartalom helye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3970784" cy="1800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5" name="Tartalom helye 3"/>
          <p:cNvSpPr>
            <a:spLocks noGrp="1"/>
          </p:cNvSpPr>
          <p:nvPr>
            <p:ph sz="half" idx="2"/>
          </p:nvPr>
        </p:nvSpPr>
        <p:spPr>
          <a:xfrm>
            <a:off x="4716016" y="2060848"/>
            <a:ext cx="3970784" cy="1800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26" name="Tartalom helye 2"/>
          <p:cNvSpPr>
            <a:spLocks noGrp="1"/>
          </p:cNvSpPr>
          <p:nvPr>
            <p:ph sz="half" idx="18"/>
          </p:nvPr>
        </p:nvSpPr>
        <p:spPr>
          <a:xfrm>
            <a:off x="467544" y="4005064"/>
            <a:ext cx="3970784" cy="1800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7" name="Tartalom helye 3"/>
          <p:cNvSpPr>
            <a:spLocks noGrp="1"/>
          </p:cNvSpPr>
          <p:nvPr>
            <p:ph sz="half" idx="19"/>
          </p:nvPr>
        </p:nvSpPr>
        <p:spPr>
          <a:xfrm>
            <a:off x="4716016" y="4005064"/>
            <a:ext cx="3970784" cy="18002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988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7278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9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993126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0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993126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1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7278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0" name="Tartalom helye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1" name="Tartalom helye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22" name="Tartalom helye 2"/>
          <p:cNvSpPr>
            <a:spLocks noGrp="1"/>
          </p:cNvSpPr>
          <p:nvPr>
            <p:ph sz="half" idx="22"/>
          </p:nvPr>
        </p:nvSpPr>
        <p:spPr>
          <a:xfrm>
            <a:off x="467544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3"/>
          </p:nvPr>
        </p:nvSpPr>
        <p:spPr>
          <a:xfrm>
            <a:off x="4716016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6827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7278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</a:p>
        </p:txBody>
      </p:sp>
      <p:sp>
        <p:nvSpPr>
          <p:cNvPr id="29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993126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0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993126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</a:p>
        </p:txBody>
      </p:sp>
      <p:sp>
        <p:nvSpPr>
          <p:cNvPr id="31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7278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</a:p>
        </p:txBody>
      </p:sp>
      <p:cxnSp>
        <p:nvCxnSpPr>
          <p:cNvPr id="20" name="Egyenes összekötő 19"/>
          <p:cNvCxnSpPr/>
          <p:nvPr userDrawn="1"/>
        </p:nvCxnSpPr>
        <p:spPr>
          <a:xfrm>
            <a:off x="4572000" y="1772816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 userDrawn="1"/>
        </p:nvCxnSpPr>
        <p:spPr>
          <a:xfrm>
            <a:off x="395536" y="3989149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rtalom helye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2" name="Tartalom helye 2"/>
          <p:cNvSpPr>
            <a:spLocks noGrp="1"/>
          </p:cNvSpPr>
          <p:nvPr>
            <p:ph sz="half" idx="22"/>
          </p:nvPr>
        </p:nvSpPr>
        <p:spPr>
          <a:xfrm>
            <a:off x="467544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33" name="Tartalom helye 3"/>
          <p:cNvSpPr>
            <a:spLocks noGrp="1"/>
          </p:cNvSpPr>
          <p:nvPr>
            <p:ph sz="half" idx="23"/>
          </p:nvPr>
        </p:nvSpPr>
        <p:spPr>
          <a:xfrm>
            <a:off x="4716016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835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2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72785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3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993126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4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993126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5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72785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0" name="Tartalom helye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1" name="Tartalom helye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22" name="Tartalom helye 2"/>
          <p:cNvSpPr>
            <a:spLocks noGrp="1"/>
          </p:cNvSpPr>
          <p:nvPr>
            <p:ph sz="half" idx="22"/>
          </p:nvPr>
        </p:nvSpPr>
        <p:spPr>
          <a:xfrm>
            <a:off x="467544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3"/>
          </p:nvPr>
        </p:nvSpPr>
        <p:spPr>
          <a:xfrm>
            <a:off x="4716016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36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 userDrawn="1"/>
        </p:nvSpPr>
        <p:spPr>
          <a:xfrm>
            <a:off x="3507724" y="-1144598"/>
            <a:ext cx="4288806" cy="4251948"/>
          </a:xfrm>
          <a:prstGeom prst="ellipse">
            <a:avLst/>
          </a:prstGeom>
          <a:solidFill>
            <a:srgbClr val="ED1B3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1343457" y="-716746"/>
            <a:ext cx="3571930" cy="3571930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6988611" y="348218"/>
            <a:ext cx="1615837" cy="1615837"/>
          </a:xfrm>
          <a:prstGeom prst="ellipse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541454" y="353562"/>
            <a:ext cx="1826353" cy="1826353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01B70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420709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rgbClr val="001B70"/>
                </a:solidFill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B673CC-BF9D-40F3-B2C5-496E9AA561F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5897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72785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9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993126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0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993126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1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72785"/>
            <a:ext cx="2988333" cy="364327"/>
          </a:xfrm>
          <a:prstGeom prst="rect">
            <a:avLst/>
          </a:prstGeom>
          <a:noFill/>
          <a:ln w="12700">
            <a:solidFill>
              <a:srgbClr val="E41D37"/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cxnSp>
        <p:nvCxnSpPr>
          <p:cNvPr id="20" name="Egyenes összekötő 19"/>
          <p:cNvCxnSpPr/>
          <p:nvPr userDrawn="1"/>
        </p:nvCxnSpPr>
        <p:spPr>
          <a:xfrm>
            <a:off x="4572000" y="1772816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 userDrawn="1"/>
        </p:nvCxnSpPr>
        <p:spPr>
          <a:xfrm>
            <a:off x="395536" y="3989149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rtalom helye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2" name="Tartalom helye 2"/>
          <p:cNvSpPr>
            <a:spLocks noGrp="1"/>
          </p:cNvSpPr>
          <p:nvPr>
            <p:ph sz="half" idx="22"/>
          </p:nvPr>
        </p:nvSpPr>
        <p:spPr>
          <a:xfrm>
            <a:off x="467544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33" name="Tartalom helye 3"/>
          <p:cNvSpPr>
            <a:spLocks noGrp="1"/>
          </p:cNvSpPr>
          <p:nvPr>
            <p:ph sz="half" idx="23"/>
          </p:nvPr>
        </p:nvSpPr>
        <p:spPr>
          <a:xfrm>
            <a:off x="4716016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322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72785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9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993126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0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993126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1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72785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0" name="Tartalom helye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1" name="Tartalom helye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22" name="Tartalom helye 2"/>
          <p:cNvSpPr>
            <a:spLocks noGrp="1"/>
          </p:cNvSpPr>
          <p:nvPr>
            <p:ph sz="half" idx="22"/>
          </p:nvPr>
        </p:nvSpPr>
        <p:spPr>
          <a:xfrm>
            <a:off x="467544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3"/>
          </p:nvPr>
        </p:nvSpPr>
        <p:spPr>
          <a:xfrm>
            <a:off x="4716016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59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8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72785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29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993126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0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993126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1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72785"/>
            <a:ext cx="2988333" cy="36432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rgbClr val="E41D37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cxnSp>
        <p:nvCxnSpPr>
          <p:cNvPr id="20" name="Egyenes összekötő 19"/>
          <p:cNvCxnSpPr/>
          <p:nvPr userDrawn="1"/>
        </p:nvCxnSpPr>
        <p:spPr>
          <a:xfrm>
            <a:off x="4572000" y="1772816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 userDrawn="1"/>
        </p:nvCxnSpPr>
        <p:spPr>
          <a:xfrm>
            <a:off x="395536" y="3989149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rtalom helye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"/>
          </p:nvPr>
        </p:nvSpPr>
        <p:spPr>
          <a:xfrm>
            <a:off x="4716016" y="2420888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2" name="Tartalom helye 2"/>
          <p:cNvSpPr>
            <a:spLocks noGrp="1"/>
          </p:cNvSpPr>
          <p:nvPr>
            <p:ph sz="half" idx="22"/>
          </p:nvPr>
        </p:nvSpPr>
        <p:spPr>
          <a:xfrm>
            <a:off x="467544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33" name="Tartalom helye 3"/>
          <p:cNvSpPr>
            <a:spLocks noGrp="1"/>
          </p:cNvSpPr>
          <p:nvPr>
            <p:ph sz="half" idx="23"/>
          </p:nvPr>
        </p:nvSpPr>
        <p:spPr>
          <a:xfrm>
            <a:off x="4716016" y="4509120"/>
            <a:ext cx="3970784" cy="151216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8686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2132856"/>
            <a:ext cx="4032250" cy="38885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Diagram beszúrásához kattintson az ikonra</a:t>
            </a:r>
            <a:endParaRPr lang="hu-HU" dirty="0"/>
          </a:p>
        </p:txBody>
      </p:sp>
      <p:sp>
        <p:nvSpPr>
          <p:cNvPr id="22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3970784" cy="38884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313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2132856"/>
            <a:ext cx="4032250" cy="38885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Diagram beszúrásához kattintson az ikonra</a:t>
            </a:r>
            <a:endParaRPr lang="hu-HU" dirty="0"/>
          </a:p>
        </p:txBody>
      </p:sp>
      <p:sp>
        <p:nvSpPr>
          <p:cNvPr id="22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3970784" cy="38884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84331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14759" y="-1395536"/>
            <a:ext cx="3272269" cy="327226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370230" y="-786740"/>
            <a:ext cx="2664296" cy="266429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335765" y="-249362"/>
            <a:ext cx="1878162" cy="1878162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802313" y="-334951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Táblázat helye 6"/>
          <p:cNvSpPr>
            <a:spLocks noGrp="1"/>
          </p:cNvSpPr>
          <p:nvPr>
            <p:ph type="tbl" sz="quarter" idx="15"/>
          </p:nvPr>
        </p:nvSpPr>
        <p:spPr>
          <a:xfrm>
            <a:off x="4643438" y="2132856"/>
            <a:ext cx="4032250" cy="38885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Táblázat beszúrásához kattintson az ikonra</a:t>
            </a:r>
            <a:endParaRPr lang="hu-HU"/>
          </a:p>
        </p:txBody>
      </p:sp>
      <p:sp>
        <p:nvSpPr>
          <p:cNvPr id="20" name="Tartalom helye 2"/>
          <p:cNvSpPr>
            <a:spLocks noGrp="1"/>
          </p:cNvSpPr>
          <p:nvPr>
            <p:ph sz="half" idx="1"/>
          </p:nvPr>
        </p:nvSpPr>
        <p:spPr>
          <a:xfrm>
            <a:off x="457200" y="2132855"/>
            <a:ext cx="3970784" cy="388843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7489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1">
    <p:bg>
      <p:bgPr>
        <a:solidFill>
          <a:srgbClr val="F03E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034673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2">
    <p:bg>
      <p:bgPr>
        <a:solidFill>
          <a:srgbClr val="6EC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04336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3">
    <p:bg>
      <p:bgPr>
        <a:solidFill>
          <a:srgbClr val="8E89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74134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választó 4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639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cím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 userDrawn="1"/>
        </p:nvSpPr>
        <p:spPr>
          <a:xfrm>
            <a:off x="3507724" y="-1144598"/>
            <a:ext cx="4288806" cy="4251948"/>
          </a:xfrm>
          <a:prstGeom prst="ellipse">
            <a:avLst/>
          </a:prstGeom>
          <a:solidFill>
            <a:srgbClr val="ED1B3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1343457" y="-716746"/>
            <a:ext cx="3571930" cy="3571930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6988611" y="348218"/>
            <a:ext cx="1615837" cy="1615837"/>
          </a:xfrm>
          <a:prstGeom prst="ellipse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541454" y="353562"/>
            <a:ext cx="1826353" cy="1826353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420709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B673CC-BF9D-40F3-B2C5-496E9AA561F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103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gyensúlyozottsá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7413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z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Átlátszósá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4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v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33091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ro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826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694439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ux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826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87219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z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7384"/>
            <a:ext cx="9144001" cy="689992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001B70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5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712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 userDrawn="1"/>
        </p:nvSpPr>
        <p:spPr>
          <a:xfrm>
            <a:off x="3507724" y="-1144598"/>
            <a:ext cx="4288806" cy="4251948"/>
          </a:xfrm>
          <a:prstGeom prst="ellipse">
            <a:avLst/>
          </a:prstGeom>
          <a:solidFill>
            <a:srgbClr val="ED1B3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1343457" y="-716746"/>
            <a:ext cx="3571930" cy="3571930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6988611" y="348218"/>
            <a:ext cx="1615837" cy="1615837"/>
          </a:xfrm>
          <a:prstGeom prst="ellipse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541454" y="353562"/>
            <a:ext cx="1826353" cy="1826353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645024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rgbClr val="001B70"/>
                </a:solidFill>
                <a:latin typeface="+mj-lt"/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B673CC-BF9D-40F3-B2C5-496E9AA561F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662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e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ím 1"/>
          <p:cNvSpPr>
            <a:spLocks noGrp="1"/>
          </p:cNvSpPr>
          <p:nvPr>
            <p:ph type="title" hasCustomPrompt="1"/>
          </p:nvPr>
        </p:nvSpPr>
        <p:spPr>
          <a:xfrm>
            <a:off x="457200" y="3933056"/>
            <a:ext cx="8229600" cy="634082"/>
          </a:xfrm>
          <a:prstGeom prst="rect">
            <a:avLst/>
          </a:prstGeom>
          <a:effectLst>
            <a:outerShdw blurRad="254000" algn="ctr" rotWithShape="0">
              <a:schemeClr val="tx1">
                <a:alpha val="60000"/>
              </a:schemeClr>
            </a:outerShdw>
          </a:effectLst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7785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e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9144001" cy="6856071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 hasCustomPrompt="1"/>
          </p:nvPr>
        </p:nvSpPr>
        <p:spPr>
          <a:xfrm>
            <a:off x="457200" y="1916832"/>
            <a:ext cx="8229600" cy="634082"/>
          </a:xfrm>
          <a:prstGeom prst="rect">
            <a:avLst/>
          </a:prstGeom>
          <a:effectLst>
            <a:outerShdw blurRad="254000" algn="ctr" rotWithShape="0">
              <a:schemeClr val="tx1">
                <a:alpha val="60000"/>
              </a:schemeClr>
            </a:outerShdw>
          </a:effectLst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39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3"/>
          </p:nvPr>
        </p:nvSpPr>
        <p:spPr>
          <a:xfrm>
            <a:off x="457200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3856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öszöne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407063"/>
            <a:ext cx="1944214" cy="21602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457200" y="2204864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62107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1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232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09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820737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7B673CC-BF9D-40F3-B2C5-496E9AA561FD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19872" y="2852937"/>
            <a:ext cx="5266928" cy="31683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406812" y="345712"/>
            <a:ext cx="4496256" cy="77982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Alcím 2"/>
          <p:cNvSpPr>
            <a:spLocks noGrp="1"/>
          </p:cNvSpPr>
          <p:nvPr>
            <p:ph type="subTitle" idx="13"/>
          </p:nvPr>
        </p:nvSpPr>
        <p:spPr>
          <a:xfrm>
            <a:off x="398248" y="1225535"/>
            <a:ext cx="4504820" cy="619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1F6D-1DF1-4A67-9496-BE4C3912DF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525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AD7C-06D9-4142-874D-B99FE38D5F1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919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59"/>
          <p:cNvCxnSpPr/>
          <p:nvPr userDrawn="1"/>
        </p:nvCxnSpPr>
        <p:spPr>
          <a:xfrm>
            <a:off x="3050388" y="1349380"/>
            <a:ext cx="20241" cy="44926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59"/>
          <p:cNvCxnSpPr/>
          <p:nvPr userDrawn="1"/>
        </p:nvCxnSpPr>
        <p:spPr>
          <a:xfrm>
            <a:off x="5923360" y="1349380"/>
            <a:ext cx="20240" cy="44926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jdelijke aanduiding voor tekst 35"/>
          <p:cNvSpPr>
            <a:spLocks noGrp="1"/>
          </p:cNvSpPr>
          <p:nvPr>
            <p:ph type="body" sz="quarter" idx="11"/>
          </p:nvPr>
        </p:nvSpPr>
        <p:spPr>
          <a:xfrm>
            <a:off x="909273" y="1390049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2"/>
          </p:nvPr>
        </p:nvSpPr>
        <p:spPr>
          <a:xfrm>
            <a:off x="909270" y="2203789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/>
          </p:nvPr>
        </p:nvSpPr>
        <p:spPr>
          <a:xfrm>
            <a:off x="359576" y="1369732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/>
          </p:nvPr>
        </p:nvSpPr>
        <p:spPr>
          <a:xfrm>
            <a:off x="909273" y="2780585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/>
          </p:nvPr>
        </p:nvSpPr>
        <p:spPr>
          <a:xfrm>
            <a:off x="909270" y="3594325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/>
          </p:nvPr>
        </p:nvSpPr>
        <p:spPr>
          <a:xfrm>
            <a:off x="359576" y="2760271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/>
          </p:nvPr>
        </p:nvSpPr>
        <p:spPr>
          <a:xfrm>
            <a:off x="909273" y="4171123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/>
          </p:nvPr>
        </p:nvSpPr>
        <p:spPr>
          <a:xfrm>
            <a:off x="909270" y="4984861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/>
          </p:nvPr>
        </p:nvSpPr>
        <p:spPr>
          <a:xfrm>
            <a:off x="359576" y="4150808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/>
          </p:nvPr>
        </p:nvSpPr>
        <p:spPr>
          <a:xfrm>
            <a:off x="3737111" y="1390049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/>
          </p:nvPr>
        </p:nvSpPr>
        <p:spPr>
          <a:xfrm>
            <a:off x="3737110" y="2203789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/>
          </p:nvPr>
        </p:nvSpPr>
        <p:spPr>
          <a:xfrm>
            <a:off x="3187413" y="1369732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/>
          </p:nvPr>
        </p:nvSpPr>
        <p:spPr>
          <a:xfrm>
            <a:off x="3737111" y="2780585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/>
          </p:nvPr>
        </p:nvSpPr>
        <p:spPr>
          <a:xfrm>
            <a:off x="3737110" y="3594325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/>
          </p:nvPr>
        </p:nvSpPr>
        <p:spPr>
          <a:xfrm>
            <a:off x="3187413" y="2760271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/>
          </p:nvPr>
        </p:nvSpPr>
        <p:spPr>
          <a:xfrm>
            <a:off x="3737111" y="4171123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/>
          </p:nvPr>
        </p:nvSpPr>
        <p:spPr>
          <a:xfrm>
            <a:off x="3737110" y="4984861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/>
          </p:nvPr>
        </p:nvSpPr>
        <p:spPr>
          <a:xfrm>
            <a:off x="3187413" y="4150808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8" name="Tijdelijke aanduiding voor tekst 35"/>
          <p:cNvSpPr>
            <a:spLocks noGrp="1"/>
          </p:cNvSpPr>
          <p:nvPr>
            <p:ph type="body" sz="quarter" idx="53"/>
          </p:nvPr>
        </p:nvSpPr>
        <p:spPr>
          <a:xfrm>
            <a:off x="6609567" y="1390049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9" name="Tijdelijke aanduiding voor tekst 37"/>
          <p:cNvSpPr>
            <a:spLocks noGrp="1"/>
          </p:cNvSpPr>
          <p:nvPr>
            <p:ph type="body" sz="quarter" idx="54"/>
          </p:nvPr>
        </p:nvSpPr>
        <p:spPr>
          <a:xfrm>
            <a:off x="6609565" y="2203789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0" name="Tijdelijke aanduiding voor tekst 71"/>
          <p:cNvSpPr>
            <a:spLocks noGrp="1"/>
          </p:cNvSpPr>
          <p:nvPr>
            <p:ph type="body" sz="quarter" idx="55"/>
          </p:nvPr>
        </p:nvSpPr>
        <p:spPr>
          <a:xfrm>
            <a:off x="6059866" y="1369732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1" name="Tijdelijke aanduiding voor tekst 35"/>
          <p:cNvSpPr>
            <a:spLocks noGrp="1"/>
          </p:cNvSpPr>
          <p:nvPr>
            <p:ph type="body" sz="quarter" idx="56"/>
          </p:nvPr>
        </p:nvSpPr>
        <p:spPr>
          <a:xfrm>
            <a:off x="6609567" y="2780585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2" name="Tijdelijke aanduiding voor tekst 37"/>
          <p:cNvSpPr>
            <a:spLocks noGrp="1"/>
          </p:cNvSpPr>
          <p:nvPr>
            <p:ph type="body" sz="quarter" idx="57"/>
          </p:nvPr>
        </p:nvSpPr>
        <p:spPr>
          <a:xfrm>
            <a:off x="6609565" y="3594325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3" name="Tijdelijke aanduiding voor tekst 71"/>
          <p:cNvSpPr>
            <a:spLocks noGrp="1"/>
          </p:cNvSpPr>
          <p:nvPr>
            <p:ph type="body" sz="quarter" idx="58"/>
          </p:nvPr>
        </p:nvSpPr>
        <p:spPr>
          <a:xfrm>
            <a:off x="6059866" y="2760271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4" name="Tijdelijke aanduiding voor tekst 35"/>
          <p:cNvSpPr>
            <a:spLocks noGrp="1"/>
          </p:cNvSpPr>
          <p:nvPr>
            <p:ph type="body" sz="quarter" idx="59"/>
          </p:nvPr>
        </p:nvSpPr>
        <p:spPr>
          <a:xfrm>
            <a:off x="6609567" y="4171123"/>
            <a:ext cx="206940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5" name="Tijdelijke aanduiding voor tekst 37"/>
          <p:cNvSpPr>
            <a:spLocks noGrp="1"/>
          </p:cNvSpPr>
          <p:nvPr>
            <p:ph type="body" sz="quarter" idx="60"/>
          </p:nvPr>
        </p:nvSpPr>
        <p:spPr>
          <a:xfrm>
            <a:off x="6609565" y="4984861"/>
            <a:ext cx="2069675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6" name="Tijdelijke aanduiding voor tekst 71"/>
          <p:cNvSpPr>
            <a:spLocks noGrp="1"/>
          </p:cNvSpPr>
          <p:nvPr>
            <p:ph type="body" sz="quarter" idx="61"/>
          </p:nvPr>
        </p:nvSpPr>
        <p:spPr>
          <a:xfrm>
            <a:off x="6059866" y="4150808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62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5" name="Titel 1"/>
          <p:cNvSpPr>
            <a:spLocks noGrp="1"/>
          </p:cNvSpPr>
          <p:nvPr>
            <p:ph type="title"/>
          </p:nvPr>
        </p:nvSpPr>
        <p:spPr>
          <a:xfrm>
            <a:off x="321231" y="-3806"/>
            <a:ext cx="5779532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36483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59"/>
          <p:cNvCxnSpPr/>
          <p:nvPr userDrawn="1"/>
        </p:nvCxnSpPr>
        <p:spPr>
          <a:xfrm>
            <a:off x="4558911" y="1349380"/>
            <a:ext cx="21431" cy="44926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ijdelijke aanduiding voor tekst 35"/>
          <p:cNvSpPr>
            <a:spLocks noGrp="1"/>
          </p:cNvSpPr>
          <p:nvPr>
            <p:ph type="body" sz="quarter" idx="11"/>
          </p:nvPr>
        </p:nvSpPr>
        <p:spPr>
          <a:xfrm>
            <a:off x="1866776" y="1390049"/>
            <a:ext cx="262066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2"/>
          </p:nvPr>
        </p:nvSpPr>
        <p:spPr>
          <a:xfrm>
            <a:off x="1866701" y="2203789"/>
            <a:ext cx="2621009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/>
          </p:nvPr>
        </p:nvSpPr>
        <p:spPr>
          <a:xfrm>
            <a:off x="1298848" y="1369732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/>
          </p:nvPr>
        </p:nvSpPr>
        <p:spPr>
          <a:xfrm>
            <a:off x="1866776" y="2780585"/>
            <a:ext cx="262066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/>
          </p:nvPr>
        </p:nvSpPr>
        <p:spPr>
          <a:xfrm>
            <a:off x="1866701" y="3594325"/>
            <a:ext cx="2621009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/>
          </p:nvPr>
        </p:nvSpPr>
        <p:spPr>
          <a:xfrm>
            <a:off x="1298848" y="2760271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/>
          </p:nvPr>
        </p:nvSpPr>
        <p:spPr>
          <a:xfrm>
            <a:off x="1866776" y="4171123"/>
            <a:ext cx="2620661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/>
          </p:nvPr>
        </p:nvSpPr>
        <p:spPr>
          <a:xfrm>
            <a:off x="1866701" y="4984861"/>
            <a:ext cx="2621009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/>
          </p:nvPr>
        </p:nvSpPr>
        <p:spPr>
          <a:xfrm>
            <a:off x="1298848" y="4150808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9" name="Tijdelijke aanduiding voor tekst 35"/>
          <p:cNvSpPr>
            <a:spLocks noGrp="1"/>
          </p:cNvSpPr>
          <p:nvPr>
            <p:ph type="body" sz="quarter" idx="44"/>
          </p:nvPr>
        </p:nvSpPr>
        <p:spPr>
          <a:xfrm>
            <a:off x="5245874" y="1390049"/>
            <a:ext cx="2793233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0" name="Tijdelijke aanduiding voor tekst 37"/>
          <p:cNvSpPr>
            <a:spLocks noGrp="1"/>
          </p:cNvSpPr>
          <p:nvPr>
            <p:ph type="body" sz="quarter" idx="45"/>
          </p:nvPr>
        </p:nvSpPr>
        <p:spPr>
          <a:xfrm>
            <a:off x="5245873" y="2203789"/>
            <a:ext cx="2793603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1" name="Tijdelijke aanduiding voor tekst 71"/>
          <p:cNvSpPr>
            <a:spLocks noGrp="1"/>
          </p:cNvSpPr>
          <p:nvPr>
            <p:ph type="body" sz="quarter" idx="46"/>
          </p:nvPr>
        </p:nvSpPr>
        <p:spPr>
          <a:xfrm>
            <a:off x="4696173" y="1369732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2" name="Tijdelijke aanduiding voor tekst 35"/>
          <p:cNvSpPr>
            <a:spLocks noGrp="1"/>
          </p:cNvSpPr>
          <p:nvPr>
            <p:ph type="body" sz="quarter" idx="47"/>
          </p:nvPr>
        </p:nvSpPr>
        <p:spPr>
          <a:xfrm>
            <a:off x="5245874" y="2780585"/>
            <a:ext cx="2793233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3" name="Tijdelijke aanduiding voor tekst 37"/>
          <p:cNvSpPr>
            <a:spLocks noGrp="1"/>
          </p:cNvSpPr>
          <p:nvPr>
            <p:ph type="body" sz="quarter" idx="48"/>
          </p:nvPr>
        </p:nvSpPr>
        <p:spPr>
          <a:xfrm>
            <a:off x="5245873" y="3594325"/>
            <a:ext cx="2793603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4" name="Tijdelijke aanduiding voor tekst 71"/>
          <p:cNvSpPr>
            <a:spLocks noGrp="1"/>
          </p:cNvSpPr>
          <p:nvPr>
            <p:ph type="body" sz="quarter" idx="49"/>
          </p:nvPr>
        </p:nvSpPr>
        <p:spPr>
          <a:xfrm>
            <a:off x="4696173" y="2760271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5" name="Tijdelijke aanduiding voor tekst 35"/>
          <p:cNvSpPr>
            <a:spLocks noGrp="1"/>
          </p:cNvSpPr>
          <p:nvPr>
            <p:ph type="body" sz="quarter" idx="50"/>
          </p:nvPr>
        </p:nvSpPr>
        <p:spPr>
          <a:xfrm>
            <a:off x="5245874" y="4171123"/>
            <a:ext cx="2793233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6" name="Tijdelijke aanduiding voor tekst 37"/>
          <p:cNvSpPr>
            <a:spLocks noGrp="1"/>
          </p:cNvSpPr>
          <p:nvPr>
            <p:ph type="body" sz="quarter" idx="51"/>
          </p:nvPr>
        </p:nvSpPr>
        <p:spPr>
          <a:xfrm>
            <a:off x="5245873" y="4984861"/>
            <a:ext cx="2793603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7" name="Tijdelijke aanduiding voor tekst 71"/>
          <p:cNvSpPr>
            <a:spLocks noGrp="1"/>
          </p:cNvSpPr>
          <p:nvPr>
            <p:ph type="body" sz="quarter" idx="52"/>
          </p:nvPr>
        </p:nvSpPr>
        <p:spPr>
          <a:xfrm>
            <a:off x="4696173" y="4150808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53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321231" y="-3806"/>
            <a:ext cx="5779532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1079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jdelijke aanduiding voor tekst 35"/>
          <p:cNvSpPr>
            <a:spLocks noGrp="1"/>
          </p:cNvSpPr>
          <p:nvPr>
            <p:ph type="body" sz="quarter" idx="11"/>
          </p:nvPr>
        </p:nvSpPr>
        <p:spPr>
          <a:xfrm>
            <a:off x="1866771" y="1390049"/>
            <a:ext cx="4773596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2"/>
          </p:nvPr>
        </p:nvSpPr>
        <p:spPr>
          <a:xfrm>
            <a:off x="1866695" y="2203789"/>
            <a:ext cx="4774228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2" name="Tijdelijke aanduiding voor tekst 71"/>
          <p:cNvSpPr>
            <a:spLocks noGrp="1"/>
          </p:cNvSpPr>
          <p:nvPr>
            <p:ph type="body" sz="quarter" idx="37"/>
          </p:nvPr>
        </p:nvSpPr>
        <p:spPr>
          <a:xfrm>
            <a:off x="1298848" y="1369732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3" name="Tijdelijke aanduiding voor tekst 35"/>
          <p:cNvSpPr>
            <a:spLocks noGrp="1"/>
          </p:cNvSpPr>
          <p:nvPr>
            <p:ph type="body" sz="quarter" idx="38"/>
          </p:nvPr>
        </p:nvSpPr>
        <p:spPr>
          <a:xfrm>
            <a:off x="1866771" y="2780585"/>
            <a:ext cx="4773596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4" name="Tijdelijke aanduiding voor tekst 37"/>
          <p:cNvSpPr>
            <a:spLocks noGrp="1"/>
          </p:cNvSpPr>
          <p:nvPr>
            <p:ph type="body" sz="quarter" idx="39"/>
          </p:nvPr>
        </p:nvSpPr>
        <p:spPr>
          <a:xfrm>
            <a:off x="1866695" y="3594325"/>
            <a:ext cx="4774228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5" name="Tijdelijke aanduiding voor tekst 71"/>
          <p:cNvSpPr>
            <a:spLocks noGrp="1"/>
          </p:cNvSpPr>
          <p:nvPr>
            <p:ph type="body" sz="quarter" idx="40"/>
          </p:nvPr>
        </p:nvSpPr>
        <p:spPr>
          <a:xfrm>
            <a:off x="1298848" y="2760271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6" name="Tijdelijke aanduiding voor tekst 35"/>
          <p:cNvSpPr>
            <a:spLocks noGrp="1"/>
          </p:cNvSpPr>
          <p:nvPr>
            <p:ph type="body" sz="quarter" idx="41"/>
          </p:nvPr>
        </p:nvSpPr>
        <p:spPr>
          <a:xfrm>
            <a:off x="1866771" y="4171123"/>
            <a:ext cx="4773596" cy="8137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7" name="Tijdelijke aanduiding voor tekst 37"/>
          <p:cNvSpPr>
            <a:spLocks noGrp="1"/>
          </p:cNvSpPr>
          <p:nvPr>
            <p:ph type="body" sz="quarter" idx="42"/>
          </p:nvPr>
        </p:nvSpPr>
        <p:spPr>
          <a:xfrm>
            <a:off x="1866695" y="4984861"/>
            <a:ext cx="4774228" cy="380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8" name="Tijdelijke aanduiding voor tekst 71"/>
          <p:cNvSpPr>
            <a:spLocks noGrp="1"/>
          </p:cNvSpPr>
          <p:nvPr>
            <p:ph type="body" sz="quarter" idx="43"/>
          </p:nvPr>
        </p:nvSpPr>
        <p:spPr>
          <a:xfrm>
            <a:off x="1298848" y="4150808"/>
            <a:ext cx="567929" cy="757237"/>
          </a:xfrm>
          <a:prstGeom prst="rect">
            <a:avLst/>
          </a:prstGeom>
        </p:spPr>
        <p:txBody>
          <a:bodyPr tIns="0"/>
          <a:lstStyle>
            <a:lvl1pPr marL="0" indent="0">
              <a:buNone/>
              <a:defRPr sz="44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1231" y="-3806"/>
            <a:ext cx="5779532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290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1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Tartalom helye 2"/>
          <p:cNvSpPr>
            <a:spLocks noGrp="1"/>
          </p:cNvSpPr>
          <p:nvPr>
            <p:ph idx="1"/>
          </p:nvPr>
        </p:nvSpPr>
        <p:spPr>
          <a:xfrm>
            <a:off x="467544" y="1700809"/>
            <a:ext cx="8229600" cy="432048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000">
                <a:solidFill>
                  <a:srgbClr val="001B70"/>
                </a:solidFill>
              </a:defRPr>
            </a:lvl3pPr>
            <a:lvl4pPr>
              <a:defRPr sz="1800">
                <a:solidFill>
                  <a:srgbClr val="001B70"/>
                </a:solidFill>
              </a:defRPr>
            </a:lvl4pPr>
            <a:lvl5pPr>
              <a:defRPr sz="18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77653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0"/>
          <p:cNvSpPr/>
          <p:nvPr userDrawn="1"/>
        </p:nvSpPr>
        <p:spPr>
          <a:xfrm>
            <a:off x="8566552" y="2"/>
            <a:ext cx="365523" cy="487363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hthoek 11"/>
          <p:cNvSpPr/>
          <p:nvPr userDrawn="1"/>
        </p:nvSpPr>
        <p:spPr>
          <a:xfrm>
            <a:off x="6105531" y="2"/>
            <a:ext cx="2461023" cy="487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hthoek 29"/>
          <p:cNvSpPr>
            <a:spLocks noChangeArrowheads="1"/>
          </p:cNvSpPr>
          <p:nvPr userDrawn="1"/>
        </p:nvSpPr>
        <p:spPr bwMode="auto">
          <a:xfrm>
            <a:off x="8564392" y="100018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D47E9DF-5054-4655-A3EE-61F81DB8D9DF}" type="slidenum">
              <a:rPr lang="nl-NL" altLang="hu-HU" sz="1200" smtClean="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hu-HU" sz="1200" smtClean="0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-475"/>
            <a:ext cx="9144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2440 w 12192000"/>
              <a:gd name="connsiteY5" fmla="*/ 48053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3663" y="431853"/>
                  <a:pt x="8144192" y="457835"/>
                </a:cubicBezTo>
                <a:cubicBezTo>
                  <a:pt x="8144721" y="483817"/>
                  <a:pt x="8166470" y="474531"/>
                  <a:pt x="8247380" y="477997"/>
                </a:cubicBezTo>
                <a:lnTo>
                  <a:pt x="11875770" y="478632"/>
                </a:lnTo>
                <a:cubicBezTo>
                  <a:pt x="11884025" y="467837"/>
                  <a:pt x="11901805" y="489427"/>
                  <a:pt x="11900535" y="446247"/>
                </a:cubicBez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8975" y="3616962"/>
            <a:ext cx="6794625" cy="1293540"/>
          </a:xfrm>
          <a:prstGeom prst="rect">
            <a:avLst/>
          </a:prstGeom>
        </p:spPr>
        <p:txBody>
          <a:bodyPr lIns="0"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1090496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35520" y="1767840"/>
            <a:ext cx="8214361" cy="4074160"/>
          </a:xfrm>
          <a:prstGeom prst="rect">
            <a:avLst/>
          </a:prstGeom>
        </p:spPr>
        <p:txBody>
          <a:bodyPr numCol="3" spcCol="432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35760" y="6320489"/>
            <a:ext cx="6673455" cy="160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4" y="914563"/>
            <a:ext cx="821436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1231" y="-3806"/>
            <a:ext cx="5779532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1659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521" y="379096"/>
            <a:ext cx="5768103" cy="82486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35520" y="1198567"/>
            <a:ext cx="8214361" cy="315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20" y="1773237"/>
            <a:ext cx="8214361" cy="40687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38165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18" y="1773237"/>
            <a:ext cx="4160283" cy="40687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 marL="685800" indent="-228600">
              <a:buClr>
                <a:schemeClr val="accent1"/>
              </a:buClr>
              <a:buFont typeface="Calibri" panose="020F0502020204030204" pitchFamily="34" charset="0"/>
              <a:buChar char="-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5"/>
            <a:ext cx="2382440" cy="2905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000">
                <a:solidFill>
                  <a:schemeClr val="bg1"/>
                </a:solidFill>
              </a:defRPr>
            </a:lvl2pPr>
            <a:lvl3pPr marL="914400" indent="0">
              <a:buNone/>
              <a:defRPr sz="1000">
                <a:solidFill>
                  <a:schemeClr val="bg1"/>
                </a:solidFill>
              </a:defRPr>
            </a:lvl3pPr>
            <a:lvl4pPr marL="1371600" indent="0">
              <a:buNone/>
              <a:defRPr sz="1000">
                <a:solidFill>
                  <a:schemeClr val="bg1"/>
                </a:solidFill>
              </a:defRPr>
            </a:lvl4pPr>
            <a:lvl5pPr marL="1828800" indent="0"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60" y="6320489"/>
            <a:ext cx="6673455" cy="160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4669491" y="1773237"/>
            <a:ext cx="3880388" cy="4068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nl-NL" noProof="0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4" y="914563"/>
            <a:ext cx="8214361" cy="335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>
                <a:solidFill>
                  <a:schemeClr val="accent1"/>
                </a:solidFill>
              </a:defRPr>
            </a:lvl2pPr>
            <a:lvl3pPr marL="914400" indent="0">
              <a:buNone/>
              <a:defRPr sz="1800" b="1">
                <a:solidFill>
                  <a:schemeClr val="accent1"/>
                </a:solidFill>
              </a:defRPr>
            </a:lvl3pPr>
            <a:lvl4pPr marL="1371600" indent="0">
              <a:buNone/>
              <a:defRPr sz="1600" b="1">
                <a:solidFill>
                  <a:schemeClr val="accent1"/>
                </a:solidFill>
              </a:defRPr>
            </a:lvl4pPr>
            <a:lvl5pPr marL="1828800" indent="0">
              <a:buNone/>
              <a:defRPr sz="16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1231" y="-3806"/>
            <a:ext cx="5779532" cy="921265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45823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1"/>
          </p:nvPr>
        </p:nvSpPr>
        <p:spPr>
          <a:xfrm>
            <a:off x="884327" y="1000414"/>
            <a:ext cx="7662243" cy="4923097"/>
          </a:xfrm>
          <a:prstGeom prst="rect">
            <a:avLst/>
          </a:prstGeom>
        </p:spPr>
        <p:txBody>
          <a:bodyPr lIns="106930" tIns="53465" rIns="106930" bIns="53465"/>
          <a:lstStyle>
            <a:lvl1pPr>
              <a:spcBef>
                <a:spcPts val="801"/>
              </a:spcBef>
              <a:defRPr/>
            </a:lvl1pPr>
            <a:lvl2pPr marL="956531" indent="-478265">
              <a:spcBef>
                <a:spcPts val="801"/>
              </a:spcBef>
              <a:defRPr/>
            </a:lvl2pPr>
            <a:lvl3pPr marL="1434794" indent="-478265">
              <a:spcBef>
                <a:spcPts val="801"/>
              </a:spcBef>
              <a:defRPr/>
            </a:lvl3pPr>
            <a:lvl4pPr marL="1917292" indent="-482497">
              <a:spcBef>
                <a:spcPts val="801"/>
              </a:spcBef>
              <a:defRPr/>
            </a:lvl4pPr>
            <a:lvl5pPr>
              <a:spcBef>
                <a:spcPts val="801"/>
              </a:spcBef>
              <a:defRPr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6785" y="2"/>
            <a:ext cx="8190051" cy="68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930" tIns="53465" rIns="106930" bIns="53465"/>
          <a:lstStyle/>
          <a:p>
            <a:pPr lvl="0"/>
            <a:r>
              <a:rPr lang="nl-NL" dirty="0" smtClean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3762593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35522" y="1767840"/>
            <a:ext cx="8214361" cy="407416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10440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35522" y="1767840"/>
            <a:ext cx="8214361" cy="4074160"/>
          </a:xfrm>
          <a:prstGeom prst="rect">
            <a:avLst/>
          </a:prstGeom>
        </p:spPr>
        <p:txBody>
          <a:bodyPr lIns="68580" tIns="34290" rIns="68580" bIns="34290" numCol="2" spcCol="324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58190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35522" y="1767840"/>
            <a:ext cx="8214361" cy="4074160"/>
          </a:xfrm>
          <a:prstGeom prst="rect">
            <a:avLst/>
          </a:prstGeom>
        </p:spPr>
        <p:txBody>
          <a:bodyPr lIns="68580" tIns="34290" rIns="68580" bIns="34290" numCol="3" spcCol="324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06342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2"/>
          <p:cNvSpPr/>
          <p:nvPr userDrawn="1"/>
        </p:nvSpPr>
        <p:spPr>
          <a:xfrm>
            <a:off x="4495803" y="1773240"/>
            <a:ext cx="4054079" cy="2574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1"/>
          </p:nvPr>
        </p:nvSpPr>
        <p:spPr>
          <a:xfrm>
            <a:off x="335522" y="4348480"/>
            <a:ext cx="8214361" cy="1493520"/>
          </a:xfrm>
          <a:prstGeom prst="rect">
            <a:avLst/>
          </a:prstGeom>
        </p:spPr>
        <p:txBody>
          <a:bodyPr lIns="68580" tIns="34290" rIns="68580" bIns="34290" numCol="2" spcCol="324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335518" y="1773244"/>
            <a:ext cx="4160282" cy="2574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lang="en-US" sz="1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648200" y="1930404"/>
            <a:ext cx="3779044" cy="22653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tx2"/>
              </a:buClr>
              <a:defRPr sz="1500">
                <a:solidFill>
                  <a:schemeClr val="tx1"/>
                </a:solidFill>
              </a:defRPr>
            </a:lvl1pPr>
            <a:lvl2pPr marL="514350" indent="-171450">
              <a:buClr>
                <a:schemeClr val="tx2"/>
              </a:buClr>
              <a:buFont typeface="Calibri" panose="020F0502020204030204" pitchFamily="34" charset="0"/>
              <a:buChar char="-"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7390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22" y="1773237"/>
            <a:ext cx="8214361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4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4126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2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artalom helye 2"/>
          <p:cNvSpPr>
            <a:spLocks noGrp="1"/>
          </p:cNvSpPr>
          <p:nvPr>
            <p:ph sz="half" idx="1"/>
          </p:nvPr>
        </p:nvSpPr>
        <p:spPr>
          <a:xfrm>
            <a:off x="457200" y="1700809"/>
            <a:ext cx="3970784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7" name="Tartalom helye 3"/>
          <p:cNvSpPr>
            <a:spLocks noGrp="1"/>
          </p:cNvSpPr>
          <p:nvPr>
            <p:ph sz="half" idx="2"/>
          </p:nvPr>
        </p:nvSpPr>
        <p:spPr>
          <a:xfrm>
            <a:off x="4716016" y="1700809"/>
            <a:ext cx="3970784" cy="432048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848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18" y="1773237"/>
            <a:ext cx="4160282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4495805" y="1773237"/>
            <a:ext cx="4054079" cy="4068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lang="en-US" sz="15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Diagram beszúrásához kattintson az ikonra</a:t>
            </a:r>
            <a:endParaRPr lang="en-US" noProof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705999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18" y="1773237"/>
            <a:ext cx="4160282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4669492" y="1773237"/>
            <a:ext cx="3880388" cy="4068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nl-NL" noProof="0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5997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371739" y="1773237"/>
            <a:ext cx="4160282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6"/>
          </p:nvPr>
        </p:nvSpPr>
        <p:spPr>
          <a:xfrm>
            <a:off x="335518" y="1773237"/>
            <a:ext cx="3880388" cy="4068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1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nl-NL" noProof="0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97880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>
            <a:grpSpLocks/>
          </p:cNvGrpSpPr>
          <p:nvPr userDrawn="1"/>
        </p:nvGrpSpPr>
        <p:grpSpPr bwMode="auto">
          <a:xfrm>
            <a:off x="4108847" y="1336678"/>
            <a:ext cx="4953000" cy="5681663"/>
            <a:chOff x="2323609" y="594889"/>
            <a:chExt cx="4515737" cy="3886016"/>
          </a:xfrm>
        </p:grpSpPr>
        <p:pic>
          <p:nvPicPr>
            <p:cNvPr id="9" name="Picture 3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609" y="594889"/>
              <a:ext cx="4515737" cy="388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36"/>
            <p:cNvSpPr/>
            <p:nvPr/>
          </p:nvSpPr>
          <p:spPr>
            <a:xfrm>
              <a:off x="2907615" y="1313677"/>
              <a:ext cx="3310817" cy="2048872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4747736" y="2382840"/>
            <a:ext cx="3629502" cy="29924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lang="en-US" sz="1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18" y="1773237"/>
            <a:ext cx="4160282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7323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droid.png"/>
          <p:cNvPicPr>
            <a:picLocks noChangeAspect="1"/>
          </p:cNvPicPr>
          <p:nvPr userDrawn="1"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6497961" y="1774359"/>
            <a:ext cx="1588769" cy="4067644"/>
          </a:xfrm>
          <a:prstGeom prst="rect">
            <a:avLst/>
          </a:prstGeom>
          <a:effectLst>
            <a:reflection blurRad="6350" stA="52000" endA="300" endPos="5000" dir="5400000" sy="-100000" algn="bl" rotWithShape="0"/>
          </a:effectLst>
        </p:spPr>
      </p:pic>
      <p:sp>
        <p:nvSpPr>
          <p:cNvPr id="7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6555105" y="2166944"/>
            <a:ext cx="1476256" cy="32837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lang="en-US" sz="1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22" y="1773237"/>
            <a:ext cx="5814061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79879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ipad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6" y="2290763"/>
            <a:ext cx="3686175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335518" y="1773237"/>
            <a:ext cx="4160282" cy="4068763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buClr>
                <a:schemeClr val="accent1"/>
              </a:buClr>
              <a:defRPr sz="1800"/>
            </a:lvl1pPr>
            <a:lvl2pPr marL="514350" indent="-171450">
              <a:buClr>
                <a:schemeClr val="accent1"/>
              </a:buClr>
              <a:buFont typeface="Calibri" panose="020F0502020204030204" pitchFamily="34" charset="0"/>
              <a:buChar char="-"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572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5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5" name="Tijdelijke aanduiding voor afbeelding 6"/>
          <p:cNvSpPr>
            <a:spLocks noGrp="1"/>
          </p:cNvSpPr>
          <p:nvPr>
            <p:ph type="pic" sz="quarter" idx="12"/>
          </p:nvPr>
        </p:nvSpPr>
        <p:spPr>
          <a:xfrm>
            <a:off x="5229231" y="2481943"/>
            <a:ext cx="3063239" cy="3094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68580" tIns="34290" rIns="68580" bIns="34290"/>
          <a:lstStyle>
            <a:lvl1pPr marL="0" indent="0">
              <a:buNone/>
              <a:defRPr lang="en-US" sz="14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16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72899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sub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329807" y="914563"/>
            <a:ext cx="8214361" cy="33559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>
                <a:solidFill>
                  <a:schemeClr val="accent1"/>
                </a:solidFill>
              </a:defRPr>
            </a:lvl2pPr>
            <a:lvl3pPr marL="685800" indent="0">
              <a:buNone/>
              <a:defRPr sz="1400" b="1">
                <a:solidFill>
                  <a:schemeClr val="accent1"/>
                </a:solidFill>
              </a:defRPr>
            </a:lvl3pPr>
            <a:lvl4pPr marL="1028700" indent="0">
              <a:buNone/>
              <a:defRPr sz="1200" b="1">
                <a:solidFill>
                  <a:schemeClr val="accent1"/>
                </a:solidFill>
              </a:defRPr>
            </a:lvl4pPr>
            <a:lvl5pPr marL="1371600" indent="0"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0626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335756" y="6320489"/>
            <a:ext cx="6673454" cy="1603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800" i="1"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21231" y="-3809"/>
            <a:ext cx="5779532" cy="921265"/>
          </a:xfrm>
          <a:prstGeom prst="rect">
            <a:avLst/>
          </a:prstGeom>
        </p:spPr>
        <p:txBody>
          <a:bodyPr lIns="68580" tIns="34290" rIns="68580" bIns="34290" anchor="b" anchorCtr="0"/>
          <a:lstStyle>
            <a:lvl1pPr>
              <a:lnSpc>
                <a:spcPct val="100000"/>
              </a:lnSpc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055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0"/>
          <p:cNvSpPr/>
          <p:nvPr userDrawn="1"/>
        </p:nvSpPr>
        <p:spPr>
          <a:xfrm>
            <a:off x="8566547" y="1"/>
            <a:ext cx="365522" cy="487363"/>
          </a:xfrm>
          <a:prstGeom prst="rect">
            <a:avLst/>
          </a:prstGeom>
          <a:solidFill>
            <a:srgbClr val="3395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hthoek 11"/>
          <p:cNvSpPr/>
          <p:nvPr userDrawn="1"/>
        </p:nvSpPr>
        <p:spPr>
          <a:xfrm>
            <a:off x="6105526" y="1"/>
            <a:ext cx="2461022" cy="487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hthoek 29"/>
          <p:cNvSpPr>
            <a:spLocks noChangeArrowheads="1"/>
          </p:cNvSpPr>
          <p:nvPr userDrawn="1"/>
        </p:nvSpPr>
        <p:spPr bwMode="auto">
          <a:xfrm>
            <a:off x="8610718" y="100015"/>
            <a:ext cx="27956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80BA4DC0-9C96-4D41-BA92-83F707403189}" type="slidenum">
              <a:rPr lang="nl-NL" altLang="hu-HU" sz="900" smtClean="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hu-HU" sz="900" smtClean="0">
              <a:solidFill>
                <a:srgbClr val="FFFFFF"/>
              </a:solidFill>
            </a:endParaRPr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0"/>
          </p:nvPr>
        </p:nvSpPr>
        <p:spPr>
          <a:xfrm>
            <a:off x="0" y="-475"/>
            <a:ext cx="9144000" cy="685847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12192000 w 12192000"/>
              <a:gd name="connsiteY2" fmla="*/ 7620 h 6865620"/>
              <a:gd name="connsiteX3" fmla="*/ 12192000 w 12192000"/>
              <a:gd name="connsiteY3" fmla="*/ 6865620 h 6865620"/>
              <a:gd name="connsiteX4" fmla="*/ 0 w 12192000"/>
              <a:gd name="connsiteY4" fmla="*/ 6865620 h 6865620"/>
              <a:gd name="connsiteX5" fmla="*/ 0 w 12192000"/>
              <a:gd name="connsiteY5" fmla="*/ 7620 h 6865620"/>
              <a:gd name="connsiteX0" fmla="*/ 0 w 12192000"/>
              <a:gd name="connsiteY0" fmla="*/ 15240 h 6873240"/>
              <a:gd name="connsiteX1" fmla="*/ 8846820 w 12192000"/>
              <a:gd name="connsiteY1" fmla="*/ 7620 h 6873240"/>
              <a:gd name="connsiteX2" fmla="*/ 10416540 w 12192000"/>
              <a:gd name="connsiteY2" fmla="*/ 0 h 6873240"/>
              <a:gd name="connsiteX3" fmla="*/ 12192000 w 12192000"/>
              <a:gd name="connsiteY3" fmla="*/ 15240 h 6873240"/>
              <a:gd name="connsiteX4" fmla="*/ 12192000 w 12192000"/>
              <a:gd name="connsiteY4" fmla="*/ 6873240 h 6873240"/>
              <a:gd name="connsiteX5" fmla="*/ 0 w 12192000"/>
              <a:gd name="connsiteY5" fmla="*/ 6873240 h 6873240"/>
              <a:gd name="connsiteX6" fmla="*/ 0 w 12192000"/>
              <a:gd name="connsiteY6" fmla="*/ 15240 h 687324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2192000 w 12192000"/>
              <a:gd name="connsiteY3" fmla="*/ 7620 h 6865620"/>
              <a:gd name="connsiteX4" fmla="*/ 12192000 w 12192000"/>
              <a:gd name="connsiteY4" fmla="*/ 6865620 h 6865620"/>
              <a:gd name="connsiteX5" fmla="*/ 0 w 12192000"/>
              <a:gd name="connsiteY5" fmla="*/ 6865620 h 6865620"/>
              <a:gd name="connsiteX6" fmla="*/ 0 w 12192000"/>
              <a:gd name="connsiteY6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0386060 w 12192000"/>
              <a:gd name="connsiteY3" fmla="*/ 26670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192000 w 12192000"/>
              <a:gd name="connsiteY4" fmla="*/ 7620 h 6865620"/>
              <a:gd name="connsiteX5" fmla="*/ 12192000 w 12192000"/>
              <a:gd name="connsiteY5" fmla="*/ 6865620 h 6865620"/>
              <a:gd name="connsiteX6" fmla="*/ 0 w 12192000"/>
              <a:gd name="connsiteY6" fmla="*/ 6865620 h 6865620"/>
              <a:gd name="connsiteX7" fmla="*/ 0 w 12192000"/>
              <a:gd name="connsiteY7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2092940 w 12192000"/>
              <a:gd name="connsiteY4" fmla="*/ 16764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1768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846820 w 12192000"/>
              <a:gd name="connsiteY2" fmla="*/ 495300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7620 h 6865620"/>
              <a:gd name="connsiteX1" fmla="*/ 8846820 w 12192000"/>
              <a:gd name="connsiteY1" fmla="*/ 0 h 6865620"/>
              <a:gd name="connsiteX2" fmla="*/ 8146732 w 12192000"/>
              <a:gd name="connsiteY2" fmla="*/ 492918 h 6865620"/>
              <a:gd name="connsiteX3" fmla="*/ 11902440 w 12192000"/>
              <a:gd name="connsiteY3" fmla="*/ 487680 h 6865620"/>
              <a:gd name="connsiteX4" fmla="*/ 11902440 w 12192000"/>
              <a:gd name="connsiteY4" fmla="*/ 7620 h 6865620"/>
              <a:gd name="connsiteX5" fmla="*/ 12192000 w 12192000"/>
              <a:gd name="connsiteY5" fmla="*/ 7620 h 6865620"/>
              <a:gd name="connsiteX6" fmla="*/ 12192000 w 12192000"/>
              <a:gd name="connsiteY6" fmla="*/ 6865620 h 6865620"/>
              <a:gd name="connsiteX7" fmla="*/ 0 w 12192000"/>
              <a:gd name="connsiteY7" fmla="*/ 6865620 h 6865620"/>
              <a:gd name="connsiteX8" fmla="*/ 0 w 12192000"/>
              <a:gd name="connsiteY8" fmla="*/ 7620 h 6865620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6732 w 12192000"/>
              <a:gd name="connsiteY2" fmla="*/ 48577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11902440 w 12192000"/>
              <a:gd name="connsiteY3" fmla="*/ 480537 h 6858477"/>
              <a:gd name="connsiteX4" fmla="*/ 11902440 w 12192000"/>
              <a:gd name="connsiteY4" fmla="*/ 477 h 6858477"/>
              <a:gd name="connsiteX5" fmla="*/ 12192000 w 12192000"/>
              <a:gd name="connsiteY5" fmla="*/ 477 h 6858477"/>
              <a:gd name="connsiteX6" fmla="*/ 12192000 w 12192000"/>
              <a:gd name="connsiteY6" fmla="*/ 6858477 h 6858477"/>
              <a:gd name="connsiteX7" fmla="*/ 0 w 12192000"/>
              <a:gd name="connsiteY7" fmla="*/ 6858477 h 6858477"/>
              <a:gd name="connsiteX8" fmla="*/ 0 w 12192000"/>
              <a:gd name="connsiteY8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8069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6545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902440 w 12192000"/>
              <a:gd name="connsiteY4" fmla="*/ 480537 h 6858477"/>
              <a:gd name="connsiteX5" fmla="*/ 11902440 w 12192000"/>
              <a:gd name="connsiteY5" fmla="*/ 477 h 6858477"/>
              <a:gd name="connsiteX6" fmla="*/ 12192000 w 12192000"/>
              <a:gd name="connsiteY6" fmla="*/ 477 h 6858477"/>
              <a:gd name="connsiteX7" fmla="*/ 12192000 w 12192000"/>
              <a:gd name="connsiteY7" fmla="*/ 6858477 h 6858477"/>
              <a:gd name="connsiteX8" fmla="*/ 0 w 12192000"/>
              <a:gd name="connsiteY8" fmla="*/ 6858477 h 6858477"/>
              <a:gd name="connsiteX9" fmla="*/ 0 w 12192000"/>
              <a:gd name="connsiteY9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2440 w 12192000"/>
              <a:gd name="connsiteY5" fmla="*/ 48053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  <a:gd name="connsiteX0" fmla="*/ 0 w 12192000"/>
              <a:gd name="connsiteY0" fmla="*/ 477 h 6858477"/>
              <a:gd name="connsiteX1" fmla="*/ 8144351 w 12192000"/>
              <a:gd name="connsiteY1" fmla="*/ 0 h 6858477"/>
              <a:gd name="connsiteX2" fmla="*/ 8144192 w 12192000"/>
              <a:gd name="connsiteY2" fmla="*/ 457835 h 6858477"/>
              <a:gd name="connsiteX3" fmla="*/ 8247380 w 12192000"/>
              <a:gd name="connsiteY3" fmla="*/ 477997 h 6858477"/>
              <a:gd name="connsiteX4" fmla="*/ 11875770 w 12192000"/>
              <a:gd name="connsiteY4" fmla="*/ 478632 h 6858477"/>
              <a:gd name="connsiteX5" fmla="*/ 11900535 w 12192000"/>
              <a:gd name="connsiteY5" fmla="*/ 446247 h 6858477"/>
              <a:gd name="connsiteX6" fmla="*/ 11902440 w 12192000"/>
              <a:gd name="connsiteY6" fmla="*/ 477 h 6858477"/>
              <a:gd name="connsiteX7" fmla="*/ 12192000 w 12192000"/>
              <a:gd name="connsiteY7" fmla="*/ 477 h 6858477"/>
              <a:gd name="connsiteX8" fmla="*/ 12192000 w 12192000"/>
              <a:gd name="connsiteY8" fmla="*/ 6858477 h 6858477"/>
              <a:gd name="connsiteX9" fmla="*/ 0 w 12192000"/>
              <a:gd name="connsiteY9" fmla="*/ 6858477 h 6858477"/>
              <a:gd name="connsiteX10" fmla="*/ 0 w 12192000"/>
              <a:gd name="connsiteY10" fmla="*/ 477 h 685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6858477">
                <a:moveTo>
                  <a:pt x="0" y="477"/>
                </a:moveTo>
                <a:lnTo>
                  <a:pt x="8144351" y="0"/>
                </a:lnTo>
                <a:cubicBezTo>
                  <a:pt x="8145145" y="161925"/>
                  <a:pt x="8143663" y="431853"/>
                  <a:pt x="8144192" y="457835"/>
                </a:cubicBezTo>
                <a:cubicBezTo>
                  <a:pt x="8144721" y="483817"/>
                  <a:pt x="8166470" y="474531"/>
                  <a:pt x="8247380" y="477997"/>
                </a:cubicBezTo>
                <a:lnTo>
                  <a:pt x="11875770" y="478632"/>
                </a:lnTo>
                <a:cubicBezTo>
                  <a:pt x="11884025" y="467837"/>
                  <a:pt x="11901805" y="489427"/>
                  <a:pt x="11900535" y="446247"/>
                </a:cubicBezTo>
                <a:lnTo>
                  <a:pt x="11902440" y="477"/>
                </a:lnTo>
                <a:lnTo>
                  <a:pt x="12192000" y="477"/>
                </a:lnTo>
                <a:lnTo>
                  <a:pt x="12192000" y="6858477"/>
                </a:lnTo>
                <a:lnTo>
                  <a:pt x="0" y="6858477"/>
                </a:lnTo>
                <a:lnTo>
                  <a:pt x="0" y="4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lIns="68580" tIns="34290" rIns="68580" bIns="3429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5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8975" y="3616962"/>
            <a:ext cx="6794625" cy="1293540"/>
          </a:xfrm>
          <a:prstGeom prst="rect">
            <a:avLst/>
          </a:prstGeom>
        </p:spPr>
        <p:txBody>
          <a:bodyPr lIns="0" tIns="34290" rIns="68580" bIns="34290" anchor="b"/>
          <a:lstStyle>
            <a:lvl1pPr algn="l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149579" y="106363"/>
            <a:ext cx="2382440" cy="2905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900" b="1">
                <a:solidFill>
                  <a:schemeClr val="bg1"/>
                </a:solidFill>
              </a:defRPr>
            </a:lvl1pPr>
            <a:lvl2pPr marL="342900" indent="0">
              <a:buNone/>
              <a:defRPr sz="800">
                <a:solidFill>
                  <a:schemeClr val="bg1"/>
                </a:solidFill>
              </a:defRPr>
            </a:lvl2pPr>
            <a:lvl3pPr marL="685800" indent="0">
              <a:buNone/>
              <a:defRPr sz="800">
                <a:solidFill>
                  <a:schemeClr val="bg1"/>
                </a:solidFill>
              </a:defRPr>
            </a:lvl3pPr>
            <a:lvl4pPr marL="1028700" indent="0">
              <a:buNone/>
              <a:defRPr sz="800">
                <a:solidFill>
                  <a:schemeClr val="bg1"/>
                </a:solidFill>
              </a:defRPr>
            </a:lvl4pPr>
            <a:lvl5pPr marL="1371600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9111457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 userDrawn="1"/>
        </p:nvSpPr>
        <p:spPr>
          <a:xfrm>
            <a:off x="3507724" y="-1144598"/>
            <a:ext cx="4288806" cy="4251948"/>
          </a:xfrm>
          <a:prstGeom prst="ellipse">
            <a:avLst/>
          </a:prstGeom>
          <a:solidFill>
            <a:srgbClr val="ED1B34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4" name="Ellipszis 3"/>
          <p:cNvSpPr/>
          <p:nvPr userDrawn="1"/>
        </p:nvSpPr>
        <p:spPr>
          <a:xfrm>
            <a:off x="1343457" y="-716746"/>
            <a:ext cx="3571930" cy="3571930"/>
          </a:xfrm>
          <a:prstGeom prst="ellipse">
            <a:avLst/>
          </a:prstGeom>
          <a:solidFill>
            <a:srgbClr val="C0000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5" name="Ellipszis 4"/>
          <p:cNvSpPr/>
          <p:nvPr userDrawn="1"/>
        </p:nvSpPr>
        <p:spPr>
          <a:xfrm>
            <a:off x="6988611" y="348218"/>
            <a:ext cx="1615837" cy="1615837"/>
          </a:xfrm>
          <a:prstGeom prst="ellipse">
            <a:avLst/>
          </a:prstGeom>
          <a:solidFill>
            <a:srgbClr val="FF000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 userDrawn="1"/>
        </p:nvSpPr>
        <p:spPr>
          <a:xfrm>
            <a:off x="541454" y="353562"/>
            <a:ext cx="1826353" cy="1826353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0" name="Cím 6"/>
          <p:cNvSpPr>
            <a:spLocks noGrp="1"/>
          </p:cNvSpPr>
          <p:nvPr>
            <p:ph type="title" hasCustomPrompt="1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1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47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7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2"/>
          <p:cNvSpPr>
            <a:spLocks noGrp="1"/>
          </p:cNvSpPr>
          <p:nvPr>
            <p:ph sz="half" idx="1"/>
          </p:nvPr>
        </p:nvSpPr>
        <p:spPr>
          <a:xfrm>
            <a:off x="467544" y="1700809"/>
            <a:ext cx="3970784" cy="20162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2" name="Tartalom helye 3"/>
          <p:cNvSpPr>
            <a:spLocks noGrp="1"/>
          </p:cNvSpPr>
          <p:nvPr>
            <p:ph sz="half" idx="2"/>
          </p:nvPr>
        </p:nvSpPr>
        <p:spPr>
          <a:xfrm>
            <a:off x="4716016" y="1700809"/>
            <a:ext cx="3970784" cy="20162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13" name="Tartalom helye 2"/>
          <p:cNvSpPr>
            <a:spLocks noGrp="1"/>
          </p:cNvSpPr>
          <p:nvPr>
            <p:ph sz="half" idx="18"/>
          </p:nvPr>
        </p:nvSpPr>
        <p:spPr>
          <a:xfrm>
            <a:off x="467544" y="3933056"/>
            <a:ext cx="3970784" cy="20162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19"/>
          </p:nvPr>
        </p:nvSpPr>
        <p:spPr>
          <a:xfrm>
            <a:off x="4716016" y="3933056"/>
            <a:ext cx="3970784" cy="201622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1B70"/>
                </a:solidFill>
              </a:defRPr>
            </a:lvl1pPr>
            <a:lvl2pPr>
              <a:defRPr sz="2000">
                <a:solidFill>
                  <a:srgbClr val="001B70"/>
                </a:solidFill>
              </a:defRPr>
            </a:lvl2pPr>
            <a:lvl3pPr>
              <a:defRPr sz="1800">
                <a:solidFill>
                  <a:srgbClr val="001B70"/>
                </a:solidFill>
              </a:defRPr>
            </a:lvl3pPr>
            <a:lvl4pPr>
              <a:defRPr sz="1600">
                <a:solidFill>
                  <a:srgbClr val="001B70"/>
                </a:solidFill>
              </a:defRPr>
            </a:lvl4pPr>
            <a:lvl5pPr>
              <a:defRPr sz="16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6483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562670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68760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zis 5"/>
          <p:cNvSpPr/>
          <p:nvPr userDrawn="1"/>
        </p:nvSpPr>
        <p:spPr>
          <a:xfrm>
            <a:off x="87367" y="-964003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 dirty="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2136728" y="-446240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Ellipszis 8"/>
          <p:cNvSpPr/>
          <p:nvPr userDrawn="1"/>
        </p:nvSpPr>
        <p:spPr>
          <a:xfrm>
            <a:off x="3815121" y="-185553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 userDrawn="1"/>
        </p:nvSpPr>
        <p:spPr>
          <a:xfrm>
            <a:off x="-404002" y="-582682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151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ö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1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zis 9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820737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820737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6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2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zis 1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3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8" name="Ellipszis 17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9" name="Ellipszis 18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cxnSp>
        <p:nvCxnSpPr>
          <p:cNvPr id="18" name="Egyenes összekötő 17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59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bi_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lipszis 15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8" name="Ellipszis 17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9" name="Ellipszis 18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7" name="Szöveg helye 2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3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4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5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6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3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8" name="Tartalom helye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19" name="Tartalom helye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20" name="Tartalom helye 2"/>
          <p:cNvSpPr>
            <a:spLocks noGrp="1"/>
          </p:cNvSpPr>
          <p:nvPr>
            <p:ph sz="half" idx="22"/>
          </p:nvPr>
        </p:nvSpPr>
        <p:spPr>
          <a:xfrm>
            <a:off x="467544" y="4437112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1" name="Tartalom helye 3"/>
          <p:cNvSpPr>
            <a:spLocks noGrp="1"/>
          </p:cNvSpPr>
          <p:nvPr>
            <p:ph sz="half" idx="23"/>
          </p:nvPr>
        </p:nvSpPr>
        <p:spPr>
          <a:xfrm>
            <a:off x="4716016" y="4437112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77101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1700808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005064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005659"/>
            <a:ext cx="3959671" cy="208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83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8" name="Ellipszis 27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9" name="Ellipszis 28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30" name="Ellipszis 29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31" name="Ellipszis 30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7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bi_4szöveg_box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3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009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vonal_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7" name="Lekerekített téglalap 26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1" name="Ellipszis 20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2" name="Ellipszis 21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cxnSp>
        <p:nvCxnSpPr>
          <p:cNvPr id="23" name="Egyenes összekötő 22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33" name="Lekerekített téglalap 32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34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35" name="Lekerekített téglalap 34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36" name="Szöveg helye 2"/>
          <p:cNvSpPr>
            <a:spLocks noGrp="1"/>
          </p:cNvSpPr>
          <p:nvPr>
            <p:ph type="body" sz="quarter" idx="21"/>
          </p:nvPr>
        </p:nvSpPr>
        <p:spPr>
          <a:xfrm>
            <a:off x="468313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89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bi_4szöveg_boxpi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rgbClr val="E41D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3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cxnSp>
        <p:nvCxnSpPr>
          <p:cNvPr id="34" name="Egyenes összekötő 33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25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szöveg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23" name="Ellipszis 2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6" name="Ellipszis 2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5571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sszehasonlítá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9" name="Szöveg helye 4"/>
          <p:cNvSpPr>
            <a:spLocks noGrp="1"/>
          </p:cNvSpPr>
          <p:nvPr>
            <p:ph type="body" sz="quarter" idx="14"/>
          </p:nvPr>
        </p:nvSpPr>
        <p:spPr>
          <a:xfrm>
            <a:off x="468313" y="1407894"/>
            <a:ext cx="3959671" cy="21651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0" name="Szöveg helye 5"/>
          <p:cNvSpPr>
            <a:spLocks noGrp="1"/>
          </p:cNvSpPr>
          <p:nvPr>
            <p:ph type="body" sz="quarter" idx="15"/>
          </p:nvPr>
        </p:nvSpPr>
        <p:spPr>
          <a:xfrm>
            <a:off x="4716016" y="1408489"/>
            <a:ext cx="3959671" cy="216512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/>
          </a:p>
        </p:txBody>
      </p:sp>
      <p:sp>
        <p:nvSpPr>
          <p:cNvPr id="31" name="Szöveg helye 6"/>
          <p:cNvSpPr>
            <a:spLocks noGrp="1"/>
          </p:cNvSpPr>
          <p:nvPr>
            <p:ph type="body" sz="quarter" idx="16"/>
          </p:nvPr>
        </p:nvSpPr>
        <p:spPr>
          <a:xfrm>
            <a:off x="467544" y="4147443"/>
            <a:ext cx="3959671" cy="22455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2" name="Szöveg helye 7"/>
          <p:cNvSpPr>
            <a:spLocks noGrp="1"/>
          </p:cNvSpPr>
          <p:nvPr>
            <p:ph type="body" sz="quarter" idx="17"/>
          </p:nvPr>
        </p:nvSpPr>
        <p:spPr>
          <a:xfrm>
            <a:off x="4715247" y="4148038"/>
            <a:ext cx="3959671" cy="224552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1B70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3" name="Szöveg helye 8"/>
          <p:cNvSpPr>
            <a:spLocks noGrp="1"/>
          </p:cNvSpPr>
          <p:nvPr>
            <p:ph type="body" sz="quarter" idx="18"/>
          </p:nvPr>
        </p:nvSpPr>
        <p:spPr>
          <a:xfrm>
            <a:off x="467545" y="3711703"/>
            <a:ext cx="3960440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4" name="Szöveg helye 9"/>
          <p:cNvSpPr>
            <a:spLocks noGrp="1"/>
          </p:cNvSpPr>
          <p:nvPr>
            <p:ph type="body" sz="quarter" idx="19"/>
          </p:nvPr>
        </p:nvSpPr>
        <p:spPr>
          <a:xfrm>
            <a:off x="467544" y="980728"/>
            <a:ext cx="3960439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5" name="Szöveg helye 10"/>
          <p:cNvSpPr>
            <a:spLocks noGrp="1"/>
          </p:cNvSpPr>
          <p:nvPr>
            <p:ph type="body" sz="quarter" idx="20"/>
          </p:nvPr>
        </p:nvSpPr>
        <p:spPr>
          <a:xfrm>
            <a:off x="4716016" y="980728"/>
            <a:ext cx="3960439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6" name="Szöveg helye 11"/>
          <p:cNvSpPr>
            <a:spLocks noGrp="1"/>
          </p:cNvSpPr>
          <p:nvPr>
            <p:ph type="body" sz="quarter" idx="21"/>
          </p:nvPr>
        </p:nvSpPr>
        <p:spPr>
          <a:xfrm>
            <a:off x="4716017" y="3711703"/>
            <a:ext cx="3960440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l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F8A5F0-F689-44EE-B34E-05F28770B991}" type="slidenum">
              <a:rPr lang="hu-HU" sz="3200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383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szöveg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szöveg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23" name="Ellipszis 2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6" name="Ellipszis 2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2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9804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szöveg_box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2" name="Lekerekített téglalap 1"/>
          <p:cNvSpPr/>
          <p:nvPr userDrawn="1"/>
        </p:nvSpPr>
        <p:spPr>
          <a:xfrm>
            <a:off x="935595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2" name="Lekerekített téglalap 11"/>
          <p:cNvSpPr/>
          <p:nvPr userDrawn="1"/>
        </p:nvSpPr>
        <p:spPr>
          <a:xfrm>
            <a:off x="5220071" y="1700808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3" name="Lekerekített téglalap 12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6" name="Lekerekített téglalap 15"/>
          <p:cNvSpPr/>
          <p:nvPr userDrawn="1"/>
        </p:nvSpPr>
        <p:spPr>
          <a:xfrm>
            <a:off x="5220071" y="4005064"/>
            <a:ext cx="2988333" cy="360040"/>
          </a:xfrm>
          <a:prstGeom prst="roundRect">
            <a:avLst/>
          </a:prstGeom>
          <a:solidFill>
            <a:srgbClr val="E41D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1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35595" y="1700808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1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cxnSp>
        <p:nvCxnSpPr>
          <p:cNvPr id="22" name="Egyenes összekötő 21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Kép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7" name="Alcím"/>
          <p:cNvSpPr>
            <a:spLocks noGrp="1"/>
          </p:cNvSpPr>
          <p:nvPr>
            <p:ph type="body" sz="quarter" idx="13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>
                <a:solidFill>
                  <a:srgbClr val="001B70"/>
                </a:solidFill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E41D37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cxnSp>
        <p:nvCxnSpPr>
          <p:cNvPr id="18" name="Egyenes összekötő 17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F8A5F0-F689-44EE-B34E-05F28770B991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41" name="Szöveg helye 8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42" name="Szöveg helye 9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43" name="Szöveg helye 10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</a:t>
            </a:r>
            <a:endParaRPr lang="hu-HU" dirty="0"/>
          </a:p>
        </p:txBody>
      </p:sp>
      <p:sp>
        <p:nvSpPr>
          <p:cNvPr id="44" name="Szöveg helye 11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  <a:solidFill>
            <a:srgbClr val="E41D37"/>
          </a:solidFill>
        </p:spPr>
        <p:txBody>
          <a:bodyPr anchor="ctr"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hu-HU" dirty="0" err="1" smtClean="0"/>
              <a:t>Cí</a:t>
            </a:r>
            <a:endParaRPr lang="hu-HU" dirty="0"/>
          </a:p>
        </p:txBody>
      </p:sp>
      <p:sp>
        <p:nvSpPr>
          <p:cNvPr id="20" name="Tartalom helye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1" name="Tartalom helye 3"/>
          <p:cNvSpPr>
            <a:spLocks noGrp="1"/>
          </p:cNvSpPr>
          <p:nvPr>
            <p:ph sz="half" idx="2"/>
          </p:nvPr>
        </p:nvSpPr>
        <p:spPr>
          <a:xfrm>
            <a:off x="4716016" y="2132856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22" name="Tartalom helye 2"/>
          <p:cNvSpPr>
            <a:spLocks noGrp="1"/>
          </p:cNvSpPr>
          <p:nvPr>
            <p:ph sz="half" idx="22"/>
          </p:nvPr>
        </p:nvSpPr>
        <p:spPr>
          <a:xfrm>
            <a:off x="467544" y="4437112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23" name="Tartalom helye 3"/>
          <p:cNvSpPr>
            <a:spLocks noGrp="1"/>
          </p:cNvSpPr>
          <p:nvPr>
            <p:ph sz="half" idx="23"/>
          </p:nvPr>
        </p:nvSpPr>
        <p:spPr>
          <a:xfrm>
            <a:off x="4716016" y="4437112"/>
            <a:ext cx="3970784" cy="1656184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1B70"/>
                </a:solidFill>
              </a:defRPr>
            </a:lvl1pPr>
            <a:lvl2pPr>
              <a:defRPr sz="1800">
                <a:solidFill>
                  <a:srgbClr val="001B70"/>
                </a:solidFill>
              </a:defRPr>
            </a:lvl2pPr>
            <a:lvl3pPr>
              <a:defRPr sz="1600">
                <a:solidFill>
                  <a:srgbClr val="001B70"/>
                </a:solidFill>
              </a:defRPr>
            </a:lvl3pPr>
            <a:lvl4pPr>
              <a:defRPr sz="1400">
                <a:solidFill>
                  <a:srgbClr val="001B70"/>
                </a:solidFill>
              </a:defRPr>
            </a:lvl4pPr>
            <a:lvl5pPr>
              <a:defRPr sz="1400">
                <a:solidFill>
                  <a:srgbClr val="001B7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46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_szü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2" name="Lekerekített téglalap 21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2132261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15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0" name="Lekerekített téglalap 19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3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4" name="Lekerekített téglalap 23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25" name="Szöveg helye 2"/>
          <p:cNvSpPr>
            <a:spLocks noGrp="1"/>
          </p:cNvSpPr>
          <p:nvPr>
            <p:ph type="body" sz="quarter" idx="21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26" name="Lekerekített téglalap 25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3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24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4szöveg_boxvonal_szür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zis 20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2" name="Ellipszis 21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25" name="Ellipszis 2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5"/>
          </p:nvPr>
        </p:nvSpPr>
        <p:spPr>
          <a:xfrm>
            <a:off x="4716016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6"/>
          </p:nvPr>
        </p:nvSpPr>
        <p:spPr>
          <a:xfrm>
            <a:off x="467544" y="4436517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10" name="Szöveg helye 2"/>
          <p:cNvSpPr>
            <a:spLocks noGrp="1"/>
          </p:cNvSpPr>
          <p:nvPr>
            <p:ph type="body" sz="quarter" idx="17"/>
          </p:nvPr>
        </p:nvSpPr>
        <p:spPr>
          <a:xfrm>
            <a:off x="4715247" y="4437112"/>
            <a:ext cx="3959671" cy="1657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4572000" y="1700808"/>
            <a:ext cx="0" cy="4464496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8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cxnSp>
        <p:nvCxnSpPr>
          <p:cNvPr id="23" name="Egyenes összekötő 22"/>
          <p:cNvCxnSpPr/>
          <p:nvPr userDrawn="1"/>
        </p:nvCxnSpPr>
        <p:spPr>
          <a:xfrm>
            <a:off x="395536" y="3917141"/>
            <a:ext cx="8352928" cy="0"/>
          </a:xfrm>
          <a:prstGeom prst="line">
            <a:avLst/>
          </a:prstGeom>
          <a:ln w="28575" cmpd="sng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zöveg helye 2"/>
          <p:cNvSpPr>
            <a:spLocks noGrp="1"/>
          </p:cNvSpPr>
          <p:nvPr>
            <p:ph type="body" sz="quarter" idx="21"/>
          </p:nvPr>
        </p:nvSpPr>
        <p:spPr>
          <a:xfrm>
            <a:off x="468313" y="2132856"/>
            <a:ext cx="3959671" cy="1656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37" name="Szöveg helye 2"/>
          <p:cNvSpPr>
            <a:spLocks noGrp="1"/>
          </p:cNvSpPr>
          <p:nvPr>
            <p:ph type="body" sz="quarter" idx="18" hasCustomPrompt="1"/>
          </p:nvPr>
        </p:nvSpPr>
        <p:spPr>
          <a:xfrm>
            <a:off x="935595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38" name="Lekerekített téglalap 37"/>
          <p:cNvSpPr/>
          <p:nvPr userDrawn="1"/>
        </p:nvSpPr>
        <p:spPr>
          <a:xfrm>
            <a:off x="935595" y="4005064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39" name="Szöveg helye 2"/>
          <p:cNvSpPr>
            <a:spLocks noGrp="1"/>
          </p:cNvSpPr>
          <p:nvPr>
            <p:ph type="body" sz="quarter" idx="19" hasCustomPrompt="1"/>
          </p:nvPr>
        </p:nvSpPr>
        <p:spPr>
          <a:xfrm>
            <a:off x="926943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40" name="Lekerekített téglalap 39"/>
          <p:cNvSpPr/>
          <p:nvPr userDrawn="1"/>
        </p:nvSpPr>
        <p:spPr>
          <a:xfrm>
            <a:off x="935595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41" name="Szöveg helye 2"/>
          <p:cNvSpPr>
            <a:spLocks noGrp="1"/>
          </p:cNvSpPr>
          <p:nvPr>
            <p:ph type="body" sz="quarter" idx="20" hasCustomPrompt="1"/>
          </p:nvPr>
        </p:nvSpPr>
        <p:spPr>
          <a:xfrm>
            <a:off x="5211419" y="1705095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42" name="Lekerekített téglalap 41"/>
          <p:cNvSpPr/>
          <p:nvPr userDrawn="1"/>
        </p:nvSpPr>
        <p:spPr>
          <a:xfrm>
            <a:off x="5220071" y="1705095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sp>
        <p:nvSpPr>
          <p:cNvPr id="43" name="Szöveg helye 2"/>
          <p:cNvSpPr>
            <a:spLocks noGrp="1"/>
          </p:cNvSpPr>
          <p:nvPr>
            <p:ph type="body" sz="quarter" idx="22" hasCustomPrompt="1"/>
          </p:nvPr>
        </p:nvSpPr>
        <p:spPr>
          <a:xfrm>
            <a:off x="5211419" y="4000777"/>
            <a:ext cx="2988333" cy="364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 baseline="0">
                <a:solidFill>
                  <a:srgbClr val="E41D37"/>
                </a:solidFill>
              </a:defRPr>
            </a:lvl1pPr>
            <a:lvl2pPr>
              <a:defRPr>
                <a:solidFill>
                  <a:srgbClr val="001B70"/>
                </a:solidFill>
              </a:defRPr>
            </a:lvl2pPr>
            <a:lvl3pPr>
              <a:defRPr>
                <a:solidFill>
                  <a:srgbClr val="001B70"/>
                </a:solidFill>
              </a:defRPr>
            </a:lvl3pPr>
            <a:lvl4pPr>
              <a:defRPr>
                <a:solidFill>
                  <a:srgbClr val="001B70"/>
                </a:solidFill>
              </a:defRPr>
            </a:lvl4pPr>
            <a:lvl5pPr>
              <a:defRPr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Cím szerkesztése</a:t>
            </a:r>
          </a:p>
        </p:txBody>
      </p:sp>
      <p:sp>
        <p:nvSpPr>
          <p:cNvPr id="44" name="Lekerekített téglalap 43"/>
          <p:cNvSpPr/>
          <p:nvPr userDrawn="1"/>
        </p:nvSpPr>
        <p:spPr>
          <a:xfrm>
            <a:off x="5220071" y="4000777"/>
            <a:ext cx="2988333" cy="36004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prstClr val="white"/>
              </a:solidFill>
            </a:endParaRPr>
          </a:p>
        </p:txBody>
      </p:sp>
      <p:pic>
        <p:nvPicPr>
          <p:cNvPr id="19" name="Kép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4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Diagr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469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Diagr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zis 11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3" name="Ellipszis 12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66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4" name="Diagram helye 3"/>
          <p:cNvSpPr>
            <a:spLocks noGrp="1"/>
          </p:cNvSpPr>
          <p:nvPr>
            <p:ph type="chart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20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i_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7" name="Táblázat helye 6"/>
          <p:cNvSpPr>
            <a:spLocks noGrp="1"/>
          </p:cNvSpPr>
          <p:nvPr>
            <p:ph type="tbl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  <p:sp>
        <p:nvSpPr>
          <p:cNvPr id="13" name="Ellipszis 12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16" name="Ellipszis 15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25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5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/>
          </p:nvPr>
        </p:nvSpPr>
        <p:spPr>
          <a:xfrm>
            <a:off x="468313" y="1700213"/>
            <a:ext cx="3959671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1B70"/>
                </a:solidFill>
              </a:defRPr>
            </a:lvl1pPr>
            <a:lvl2pPr>
              <a:defRPr sz="2400">
                <a:solidFill>
                  <a:srgbClr val="001B70"/>
                </a:solidFill>
              </a:defRPr>
            </a:lvl2pPr>
            <a:lvl3pPr>
              <a:defRPr sz="2400">
                <a:solidFill>
                  <a:srgbClr val="001B70"/>
                </a:solidFill>
              </a:defRPr>
            </a:lvl3pPr>
            <a:lvl4pPr>
              <a:defRPr sz="2400">
                <a:solidFill>
                  <a:srgbClr val="001B70"/>
                </a:solidFill>
              </a:defRPr>
            </a:lvl4pPr>
            <a:lvl5pPr>
              <a:defRPr sz="2400">
                <a:solidFill>
                  <a:srgbClr val="001B70"/>
                </a:solidFill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  <a:endParaRPr lang="hu-HU" dirty="0"/>
          </a:p>
        </p:txBody>
      </p:sp>
      <p:sp>
        <p:nvSpPr>
          <p:cNvPr id="7" name="Táblázat helye 6"/>
          <p:cNvSpPr>
            <a:spLocks noGrp="1"/>
          </p:cNvSpPr>
          <p:nvPr>
            <p:ph type="tbl" sz="quarter" idx="15"/>
          </p:nvPr>
        </p:nvSpPr>
        <p:spPr>
          <a:xfrm>
            <a:off x="4643438" y="1700213"/>
            <a:ext cx="4032250" cy="432117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11" y="6393561"/>
            <a:ext cx="1944214" cy="2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028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grás">
    <p:bg>
      <p:bgPr>
        <a:blipFill dpi="0" rotWithShape="1">
          <a:blip r:embed="rId2">
            <a:lum/>
          </a:blip>
          <a:srcRect/>
          <a:tile tx="-3048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Cím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3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966738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rgbClr val="001B70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997" y="5956690"/>
            <a:ext cx="2847781" cy="121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580" y="6381328"/>
            <a:ext cx="1957906" cy="24473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" y="6242047"/>
            <a:ext cx="2232385" cy="5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6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lum/>
          </a:blip>
          <a:srcRect/>
          <a:tile tx="-304800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 userDrawn="1"/>
        </p:nvSpPr>
        <p:spPr>
          <a:xfrm>
            <a:off x="-501697" y="-1473939"/>
            <a:ext cx="2971079" cy="2971079"/>
          </a:xfrm>
          <a:prstGeom prst="ellipse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6" name="Ellipszis 5"/>
          <p:cNvSpPr/>
          <p:nvPr userDrawn="1"/>
        </p:nvSpPr>
        <p:spPr>
          <a:xfrm>
            <a:off x="1547664" y="-956176"/>
            <a:ext cx="2453316" cy="2453316"/>
          </a:xfrm>
          <a:prstGeom prst="ellipse">
            <a:avLst/>
          </a:prstGeom>
          <a:solidFill>
            <a:srgbClr val="C0000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7" name="Ellipszis 6"/>
          <p:cNvSpPr/>
          <p:nvPr userDrawn="1"/>
        </p:nvSpPr>
        <p:spPr>
          <a:xfrm>
            <a:off x="3226057" y="-695489"/>
            <a:ext cx="1677011" cy="1677011"/>
          </a:xfrm>
          <a:prstGeom prst="ellipse">
            <a:avLst/>
          </a:prstGeom>
          <a:solidFill>
            <a:srgbClr val="ED1B3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 userDrawn="1"/>
        </p:nvSpPr>
        <p:spPr>
          <a:xfrm>
            <a:off x="-993066" y="-1092618"/>
            <a:ext cx="1604626" cy="1604626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3200">
              <a:solidFill>
                <a:prstClr val="white"/>
              </a:solidFill>
            </a:endParaRPr>
          </a:p>
        </p:txBody>
      </p:sp>
      <p:sp>
        <p:nvSpPr>
          <p:cNvPr id="9" name="Cím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  <a:prstGeom prst="rect">
            <a:avLst/>
          </a:prstGeom>
        </p:spPr>
        <p:txBody>
          <a:bodyPr/>
          <a:lstStyle>
            <a:lvl1pPr algn="l">
              <a:defRPr lang="hu-HU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Szöveg hely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750714"/>
            <a:ext cx="8208911" cy="57608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hu-HU" sz="24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hu-HU" dirty="0" smtClean="0"/>
              <a:t>Alcím szerkesztése</a:t>
            </a:r>
            <a:endParaRPr lang="hu-HU" dirty="0"/>
          </a:p>
        </p:txBody>
      </p:sp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3491880" y="6381328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B673CC-BF9D-40F3-B2C5-496E9AA561FD}" type="slidenum">
              <a:rPr lang="hu-HU" sz="3200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u-HU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78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12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42" Type="http://schemas.openxmlformats.org/officeDocument/2006/relationships/theme" Target="../theme/theme5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41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slideLayout" Target="../slideLayouts/slideLayout146.xml"/><Relationship Id="rId40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60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9" r:id="rId3"/>
    <p:sldLayoutId id="2147483650" r:id="rId4"/>
    <p:sldLayoutId id="2147483651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4" r:id="rId11"/>
    <p:sldLayoutId id="2147483663" r:id="rId12"/>
    <p:sldLayoutId id="2147483655" r:id="rId13"/>
    <p:sldLayoutId id="2147483656" r:id="rId14"/>
    <p:sldLayoutId id="2147483657" r:id="rId15"/>
    <p:sldLayoutId id="2147483665" r:id="rId16"/>
    <p:sldLayoutId id="2147483666" r:id="rId17"/>
    <p:sldLayoutId id="2147483667" r:id="rId18"/>
    <p:sldLayoutId id="2147483668" r:id="rId19"/>
    <p:sldLayoutId id="2147483690" r:id="rId20"/>
    <p:sldLayoutId id="2147483669" r:id="rId21"/>
    <p:sldLayoutId id="2147483691" r:id="rId22"/>
    <p:sldLayoutId id="2147483670" r:id="rId23"/>
    <p:sldLayoutId id="2147483671" r:id="rId24"/>
    <p:sldLayoutId id="2147483672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5" r:id="rId31"/>
    <p:sldLayoutId id="2147483686" r:id="rId32"/>
    <p:sldLayoutId id="2147483684" r:id="rId33"/>
    <p:sldLayoutId id="2147483696" r:id="rId34"/>
    <p:sldLayoutId id="2147483697" r:id="rId35"/>
    <p:sldLayoutId id="2147483695" r:id="rId36"/>
    <p:sldLayoutId id="2147483693" r:id="rId37"/>
    <p:sldLayoutId id="2147483701" r:id="rId38"/>
    <p:sldLayoutId id="2147483704" r:id="rId39"/>
    <p:sldLayoutId id="2147483707" r:id="rId40"/>
    <p:sldLayoutId id="2147483687" r:id="rId41"/>
    <p:sldLayoutId id="2147483688" r:id="rId42"/>
    <p:sldLayoutId id="2147483689" r:id="rId43"/>
    <p:sldLayoutId id="2147483708" r:id="rId44"/>
    <p:sldLayoutId id="2147483819" r:id="rId45"/>
    <p:sldLayoutId id="2147483820" r:id="rId4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6018218"/>
            <a:ext cx="1028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 Same Side Corner Rectangle 9"/>
          <p:cNvSpPr/>
          <p:nvPr/>
        </p:nvSpPr>
        <p:spPr>
          <a:xfrm rot="16200000">
            <a:off x="7094740" y="-988018"/>
            <a:ext cx="487363" cy="2463403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8506226" y="59136"/>
            <a:ext cx="487363" cy="369095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29" name="Rechthoek 3"/>
          <p:cNvSpPr>
            <a:spLocks noChangeArrowheads="1"/>
          </p:cNvSpPr>
          <p:nvPr/>
        </p:nvSpPr>
        <p:spPr bwMode="auto">
          <a:xfrm>
            <a:off x="8564392" y="100018"/>
            <a:ext cx="3722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6569B86-B6F3-4777-AE5A-85549227B0A0}" type="slidenum">
              <a:rPr lang="nl-NL" altLang="hu-HU" sz="1200" smtClean="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hu-HU" sz="12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9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7094738" y="-988018"/>
            <a:ext cx="487363" cy="2463403"/>
          </a:xfrm>
          <a:prstGeom prst="round2SameRect">
            <a:avLst>
              <a:gd name="adj1" fmla="val 4941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8506224" y="59134"/>
            <a:ext cx="487363" cy="369094"/>
          </a:xfrm>
          <a:prstGeom prst="round2SameRect">
            <a:avLst>
              <a:gd name="adj1" fmla="val 4941"/>
              <a:gd name="adj2" fmla="val 0"/>
            </a:avLst>
          </a:prstGeom>
          <a:solidFill>
            <a:srgbClr val="3395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2052" name="Rechthoek 3"/>
          <p:cNvSpPr>
            <a:spLocks noChangeArrowheads="1"/>
          </p:cNvSpPr>
          <p:nvPr/>
        </p:nvSpPr>
        <p:spPr bwMode="auto">
          <a:xfrm>
            <a:off x="8610718" y="100015"/>
            <a:ext cx="279564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558B714-BCB8-4024-9BDD-E4F833ABE66A}" type="slidenum">
              <a:rPr lang="nl-NL" altLang="hu-HU" sz="900" smtClean="0">
                <a:solidFill>
                  <a:srgbClr val="FFFFFF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 altLang="hu-HU" sz="900" smtClean="0">
              <a:solidFill>
                <a:srgbClr val="FFFFFF"/>
              </a:solidFill>
            </a:endParaRPr>
          </a:p>
        </p:txBody>
      </p:sp>
      <p:pic>
        <p:nvPicPr>
          <p:cNvPr id="2053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63" y="6018216"/>
            <a:ext cx="10287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04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07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0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0" r:id="rId23"/>
    <p:sldLayoutId id="2147483801" r:id="rId24"/>
    <p:sldLayoutId id="2147483802" r:id="rId25"/>
    <p:sldLayoutId id="2147483803" r:id="rId26"/>
    <p:sldLayoutId id="2147483804" r:id="rId27"/>
    <p:sldLayoutId id="2147483805" r:id="rId28"/>
    <p:sldLayoutId id="2147483806" r:id="rId29"/>
    <p:sldLayoutId id="2147483807" r:id="rId30"/>
    <p:sldLayoutId id="2147483808" r:id="rId31"/>
    <p:sldLayoutId id="2147483809" r:id="rId32"/>
    <p:sldLayoutId id="2147483810" r:id="rId33"/>
    <p:sldLayoutId id="2147483811" r:id="rId34"/>
    <p:sldLayoutId id="2147483812" r:id="rId35"/>
    <p:sldLayoutId id="2147483813" r:id="rId36"/>
    <p:sldLayoutId id="2147483814" r:id="rId37"/>
    <p:sldLayoutId id="2147483815" r:id="rId38"/>
    <p:sldLayoutId id="2147483816" r:id="rId39"/>
    <p:sldLayoutId id="2147483817" r:id="rId40"/>
    <p:sldLayoutId id="2147483818" r:id="rId4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http://www.google.hu/url?sa=i&amp;rct=j&amp;q=&amp;esrc=s&amp;source=images&amp;cd=&amp;ved=2ahUKEwjK8ZjulNDZAhXBKVAKHW2WBEcQjRx6BAgAEAY&amp;url=http://www.minuszos.hu/indul-a-seed-star-battle-startup-verseny/&amp;psig=AOvVaw0K7WxsVLE46fGXfDcTGWtP&amp;ust=1520166814721310" TargetMode="Externa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u/url?sa=i&amp;rct=j&amp;q=&amp;esrc=s&amp;source=images&amp;cd=&amp;cad=rja&amp;uact=8&amp;ved=2ahUKEwjmx9vHs9ngAhUQ3KQKHaQJCDAQjRx6BAgBEAU&amp;url=https://www.sprachcaffe.com/magyar/magazin-cikkek/utazas-kuelfoeldre-4-kulcsfontossagu-fazis-gif-ekkel-illusztralva-2017-03-16.htm&amp;psig=AOvVaw2GCSifLMiW-QIfiAAPFmTx&amp;ust=155127062459627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hyperlink" Target="https://www.google.hu/url?sa=i&amp;rct=j&amp;q=&amp;esrc=s&amp;source=images&amp;cd=&amp;ved=2ahUKEwjYnLqG7IDeAhVOKlAKHbeGD3EQjRx6BAgBEAU&amp;url=https://lenolaj.hu/2016/06/20/gergely-tamas-kerdesek/&amp;psig=AOvVaw0xRq2vYQwVU5hDFCOWgIW-&amp;ust=1539431607395808" TargetMode="Externa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google.hu/url?sa=i&amp;rct=j&amp;q=&amp;esrc=s&amp;source=images&amp;cd=&amp;cad=rja&amp;uact=8&amp;ved=2ahUKEwjnsI77qdngAhXO_qQKHe_1BTEQjRx6BAgBEAU&amp;url=http://ahumor.network.hu/kepek/erdekes_meg_minden_masgif/loves_lassitvagif3333&amp;psig=AOvVaw3HrKCTDc6-IgPzKnAhsHCH&amp;ust=1551267997006666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eu.fotolia.com/id/50258929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34082"/>
          </a:xfrm>
          <a:solidFill>
            <a:srgbClr val="C00000"/>
          </a:solidFill>
        </p:spPr>
        <p:txBody>
          <a:bodyPr/>
          <a:lstStyle/>
          <a:p>
            <a:r>
              <a:rPr lang="hu-HU" sz="38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BUDAPEST BANK AKTUALITÁSOK</a:t>
            </a:r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hu-HU" sz="3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6948264" y="6000737"/>
            <a:ext cx="2043657" cy="317041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Bróker Csatorna</a:t>
            </a:r>
            <a: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n-US" sz="3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hu-HU" sz="3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4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solidFill>
            <a:srgbClr val="017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03022" tIns="0" rIns="803022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8" name="Picture 4" descr="https://www.hyundai.hu/images/models/i20/2018/exterior_car_fron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83950"/>
            <a:ext cx="6956449" cy="394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0" y="0"/>
            <a:ext cx="9144000" cy="595313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SZEMÉLYI KÖLCSÖN NYEREMÉNYJÁTÉK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Szöveg helye 2"/>
          <p:cNvSpPr txBox="1">
            <a:spLocks/>
          </p:cNvSpPr>
          <p:nvPr/>
        </p:nvSpPr>
        <p:spPr>
          <a:xfrm>
            <a:off x="14908" y="620688"/>
            <a:ext cx="8949580" cy="2463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400" b="1" dirty="0" smtClean="0"/>
              <a:t>A részvétel feltételei</a:t>
            </a:r>
          </a:p>
          <a:p>
            <a:pPr marL="0" indent="0" algn="ctr">
              <a:buNone/>
            </a:pPr>
            <a:endParaRPr lang="hu-HU" sz="500" b="1" u="sng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hu-HU" sz="2000" b="1" dirty="0" smtClean="0">
                <a:solidFill>
                  <a:srgbClr val="C00000"/>
                </a:solidFill>
              </a:rPr>
              <a:t>2019.02.01.-2019.12.31. </a:t>
            </a:r>
            <a:r>
              <a:rPr lang="hu-HU" sz="2000" b="1" dirty="0"/>
              <a:t>között kerüljön </a:t>
            </a:r>
            <a:r>
              <a:rPr lang="hu-HU" sz="2000" b="1" dirty="0" smtClean="0"/>
              <a:t>általad </a:t>
            </a:r>
            <a:r>
              <a:rPr lang="hu-HU" sz="2000" b="1" dirty="0">
                <a:solidFill>
                  <a:srgbClr val="C00000"/>
                </a:solidFill>
              </a:rPr>
              <a:t>beadásra és folyósításra legalább 60.000.000 Ft </a:t>
            </a:r>
            <a:r>
              <a:rPr lang="hu-HU" sz="2000" b="1" dirty="0"/>
              <a:t>értékben személyi </a:t>
            </a:r>
            <a:r>
              <a:rPr lang="hu-HU" sz="2000" b="1" dirty="0" smtClean="0"/>
              <a:t>kölcsön </a:t>
            </a:r>
          </a:p>
          <a:p>
            <a:pPr marL="457200" lvl="1" indent="0">
              <a:buNone/>
            </a:pPr>
            <a:r>
              <a:rPr lang="hu-HU" sz="2000" b="1" dirty="0"/>
              <a:t>Minden folyósított személyi kölcsön után </a:t>
            </a:r>
            <a:r>
              <a:rPr lang="hu-HU" sz="2000" b="1" dirty="0" smtClean="0"/>
              <a:t>online kupon</a:t>
            </a:r>
            <a:endParaRPr lang="hu-HU" sz="2000" b="1" dirty="0"/>
          </a:p>
          <a:p>
            <a:pPr marL="457200" lvl="1" indent="0">
              <a:buNone/>
            </a:pPr>
            <a:r>
              <a:rPr lang="hu-HU" sz="2000" b="1" dirty="0" smtClean="0"/>
              <a:t>Sorsolás</a:t>
            </a:r>
            <a:r>
              <a:rPr lang="hu-HU" sz="2000" b="1" dirty="0"/>
              <a:t>: 2020. </a:t>
            </a:r>
            <a:r>
              <a:rPr lang="hu-HU" sz="2000" b="1" dirty="0" smtClean="0"/>
              <a:t>január</a:t>
            </a:r>
          </a:p>
          <a:p>
            <a:pPr marL="457200" lvl="1" indent="0">
              <a:buNone/>
            </a:pPr>
            <a:r>
              <a:rPr lang="hu-HU" sz="2000" b="1" dirty="0" smtClean="0"/>
              <a:t>Nyeremény:</a:t>
            </a:r>
            <a:endParaRPr lang="hu-HU" sz="2000" b="1" dirty="0"/>
          </a:p>
          <a:p>
            <a:pPr lvl="1">
              <a:buFont typeface="Wingdings" panose="05000000000000000000" pitchFamily="2" charset="2"/>
              <a:buChar char="Ø"/>
            </a:pP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835696" y="2530399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sz="2800" b="1" dirty="0" smtClean="0">
                <a:solidFill>
                  <a:srgbClr val="C00000"/>
                </a:solidFill>
              </a:rPr>
              <a:t>ÚJ </a:t>
            </a:r>
            <a:r>
              <a:rPr lang="hu-HU" sz="2800" b="1" dirty="0">
                <a:solidFill>
                  <a:srgbClr val="C00000"/>
                </a:solidFill>
              </a:rPr>
              <a:t>HYUNDAI I20</a:t>
            </a:r>
          </a:p>
        </p:txBody>
      </p:sp>
    </p:spTree>
    <p:extLst>
      <p:ext uri="{BB962C8B-B14F-4D97-AF65-F5344CB8AC3E}">
        <p14:creationId xmlns:p14="http://schemas.microsoft.com/office/powerpoint/2010/main" val="35925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A5F0-F689-44EE-B34E-05F28770B991}" type="slidenum">
              <a:rPr lang="hu-HU" smtClean="0"/>
              <a:pPr/>
              <a:t>11</a:t>
            </a:fld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2510"/>
            <a:ext cx="3240360" cy="410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9144000" cy="595313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SZEMÉLYI KÖLCSÖN NYEREMÉNYJÁTÉK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670987" y="1744935"/>
            <a:ext cx="532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hu-HU" sz="2000" b="1" dirty="0" smtClean="0"/>
              <a:t>Kerüljön </a:t>
            </a:r>
            <a:r>
              <a:rPr lang="hu-HU" sz="2000" b="1" dirty="0"/>
              <a:t>á</a:t>
            </a:r>
            <a:r>
              <a:rPr lang="hu-HU" sz="2000" b="1" dirty="0" smtClean="0"/>
              <a:t>ltalad </a:t>
            </a:r>
            <a:r>
              <a:rPr lang="hu-HU" sz="2000" b="1" dirty="0">
                <a:solidFill>
                  <a:srgbClr val="C00000"/>
                </a:solidFill>
              </a:rPr>
              <a:t>beadásra és folyósításra legalább 10.000.000 Ft értékben személyi kölcsön</a:t>
            </a:r>
            <a:r>
              <a:rPr lang="hu-HU" sz="2000" b="1" dirty="0"/>
              <a:t> az alábbi időszakok bármelyikében</a:t>
            </a:r>
            <a:r>
              <a:rPr lang="hu-HU" sz="2000" b="1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1300" b="1" dirty="0"/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2019.02.01. - 2019.05.31.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1300" b="1" dirty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2019.06.01. - 2019.09.30.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1300" b="1" dirty="0">
              <a:solidFill>
                <a:srgbClr val="C00000"/>
              </a:solidFill>
            </a:endParaRPr>
          </a:p>
          <a:p>
            <a:pPr lvl="1"/>
            <a:r>
              <a:rPr lang="hu-HU" sz="2000" b="1" dirty="0" smtClean="0">
                <a:solidFill>
                  <a:srgbClr val="C00000"/>
                </a:solidFill>
              </a:rPr>
              <a:t>2019.10.01. - 2019.12.31.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1300" b="1" dirty="0">
              <a:solidFill>
                <a:srgbClr val="C00000"/>
              </a:solidFill>
            </a:endParaRPr>
          </a:p>
          <a:p>
            <a:pPr lvl="1"/>
            <a:r>
              <a:rPr lang="hu-HU" sz="2000" b="1" dirty="0"/>
              <a:t>Minden folyósított személyi kölcsön után online kupon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1300" b="1" dirty="0"/>
          </a:p>
          <a:p>
            <a:pPr lvl="1"/>
            <a:r>
              <a:rPr lang="hu-HU" sz="2000" b="1" dirty="0"/>
              <a:t>Sorsolás az időszakok </a:t>
            </a:r>
            <a:r>
              <a:rPr lang="hu-HU" sz="2000" b="1" dirty="0" smtClean="0"/>
              <a:t>után!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u-HU" sz="1500" b="1" dirty="0" smtClean="0"/>
          </a:p>
          <a:p>
            <a:pPr lvl="1"/>
            <a:r>
              <a:rPr lang="hu-HU" sz="2000" b="1" dirty="0" smtClean="0"/>
              <a:t>Nyeremény:</a:t>
            </a:r>
            <a:endParaRPr lang="hu-HU" sz="1600" dirty="0">
              <a:solidFill>
                <a:srgbClr val="FF000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6512" y="11671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/>
              <a:t>OKOSTELEFON </a:t>
            </a:r>
            <a:r>
              <a:rPr lang="hu-HU" sz="2400" b="1" dirty="0"/>
              <a:t>sorsolásokon való részvétel </a:t>
            </a:r>
            <a:r>
              <a:rPr lang="hu-HU" sz="2400" b="1" dirty="0" smtClean="0"/>
              <a:t>feltételei</a:t>
            </a:r>
            <a:endParaRPr lang="hu-HU" sz="2400" b="1" dirty="0"/>
          </a:p>
        </p:txBody>
      </p:sp>
      <p:sp>
        <p:nvSpPr>
          <p:cNvPr id="2" name="Téglalap 1"/>
          <p:cNvSpPr/>
          <p:nvPr/>
        </p:nvSpPr>
        <p:spPr>
          <a:xfrm>
            <a:off x="12844" y="663079"/>
            <a:ext cx="913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/>
              <a:t>További </a:t>
            </a:r>
            <a:r>
              <a:rPr lang="hu-HU" sz="2400" b="1" dirty="0" smtClean="0"/>
              <a:t>lehetőségek…</a:t>
            </a:r>
            <a:endParaRPr lang="hu-HU" sz="2400" b="1" dirty="0"/>
          </a:p>
        </p:txBody>
      </p:sp>
      <p:sp>
        <p:nvSpPr>
          <p:cNvPr id="3" name="Téglalap 2"/>
          <p:cNvSpPr/>
          <p:nvPr/>
        </p:nvSpPr>
        <p:spPr>
          <a:xfrm>
            <a:off x="5292080" y="5629824"/>
            <a:ext cx="3504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hu-HU" sz="2800" b="1" dirty="0">
                <a:solidFill>
                  <a:srgbClr val="C00000"/>
                </a:solidFill>
              </a:rPr>
              <a:t>Samsung </a:t>
            </a:r>
            <a:r>
              <a:rPr lang="hu-HU" sz="2800" b="1" dirty="0" err="1">
                <a:solidFill>
                  <a:srgbClr val="C00000"/>
                </a:solidFill>
              </a:rPr>
              <a:t>Galaxy</a:t>
            </a:r>
            <a:r>
              <a:rPr lang="hu-HU" sz="2800" b="1" dirty="0">
                <a:solidFill>
                  <a:srgbClr val="C00000"/>
                </a:solidFill>
              </a:rPr>
              <a:t> S8</a:t>
            </a:r>
          </a:p>
        </p:txBody>
      </p:sp>
    </p:spTree>
    <p:extLst>
      <p:ext uri="{BB962C8B-B14F-4D97-AF65-F5344CB8AC3E}">
        <p14:creationId xmlns:p14="http://schemas.microsoft.com/office/powerpoint/2010/main" val="77989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35496" y="764704"/>
            <a:ext cx="9036496" cy="5616624"/>
          </a:xfrm>
          <a:ln>
            <a:solidFill>
              <a:srgbClr val="C00000"/>
            </a:solidFill>
          </a:ln>
        </p:spPr>
        <p:txBody>
          <a:bodyPr/>
          <a:lstStyle/>
          <a:p>
            <a:endParaRPr lang="hu-HU" sz="1000" b="1" u="sng" dirty="0" smtClean="0">
              <a:solidFill>
                <a:schemeClr val="tx1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PONTGYŰJTÉS!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min</a:t>
            </a:r>
            <a:r>
              <a:rPr lang="hu-HU" dirty="0">
                <a:solidFill>
                  <a:schemeClr val="tx1"/>
                </a:solidFill>
              </a:rPr>
              <a:t>. </a:t>
            </a:r>
            <a:r>
              <a:rPr lang="hu-HU" dirty="0">
                <a:solidFill>
                  <a:schemeClr val="tx1"/>
                </a:solidFill>
              </a:rPr>
              <a:t>8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M Ft jelzáloghitel </a:t>
            </a:r>
            <a:r>
              <a:rPr lang="hu-HU" dirty="0" smtClean="0">
                <a:solidFill>
                  <a:schemeClr val="tx1"/>
                </a:solidFill>
              </a:rPr>
              <a:t> 	 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b="1" dirty="0" smtClean="0">
                <a:solidFill>
                  <a:srgbClr val="C00000"/>
                </a:solidFill>
              </a:rPr>
              <a:t>8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pont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</a:rPr>
              <a:t>m</a:t>
            </a:r>
            <a:r>
              <a:rPr lang="hu-HU" dirty="0" smtClean="0">
                <a:solidFill>
                  <a:schemeClr val="tx1"/>
                </a:solidFill>
              </a:rPr>
              <a:t>in. 1 M Ft személyi kölcsön  </a:t>
            </a:r>
            <a:r>
              <a:rPr lang="hu-HU" b="1" dirty="0" smtClean="0">
                <a:solidFill>
                  <a:srgbClr val="C00000"/>
                </a:solidFill>
              </a:rPr>
              <a:t>4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pont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min</a:t>
            </a:r>
            <a:r>
              <a:rPr lang="hu-HU" dirty="0">
                <a:solidFill>
                  <a:schemeClr val="tx1"/>
                </a:solidFill>
              </a:rPr>
              <a:t>. 110e Ft </a:t>
            </a:r>
            <a:r>
              <a:rPr lang="hu-HU" dirty="0" smtClean="0">
                <a:solidFill>
                  <a:schemeClr val="tx1"/>
                </a:solidFill>
              </a:rPr>
              <a:t>jóváírás	 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b="1" dirty="0" smtClean="0">
                <a:solidFill>
                  <a:srgbClr val="C00000"/>
                </a:solidFill>
              </a:rPr>
              <a:t>1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pont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min</a:t>
            </a:r>
            <a:r>
              <a:rPr lang="hu-HU" dirty="0">
                <a:solidFill>
                  <a:schemeClr val="tx1"/>
                </a:solidFill>
              </a:rPr>
              <a:t>. 2 csoportos </a:t>
            </a:r>
            <a:r>
              <a:rPr lang="hu-HU" dirty="0" smtClean="0">
                <a:solidFill>
                  <a:schemeClr val="tx1"/>
                </a:solidFill>
              </a:rPr>
              <a:t>beszedés	 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b="1" dirty="0" smtClean="0">
                <a:solidFill>
                  <a:srgbClr val="C00000"/>
                </a:solidFill>
              </a:rPr>
              <a:t>1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pont </a:t>
            </a:r>
            <a:endParaRPr lang="hu-HU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PPI, ÉB</a:t>
            </a:r>
            <a:r>
              <a:rPr lang="hu-HU" dirty="0" smtClean="0">
                <a:solidFill>
                  <a:schemeClr val="tx1"/>
                </a:solidFill>
              </a:rPr>
              <a:t>			 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b="1" dirty="0" smtClean="0">
                <a:solidFill>
                  <a:srgbClr val="C00000"/>
                </a:solidFill>
              </a:rPr>
              <a:t>1 </a:t>
            </a:r>
            <a:r>
              <a:rPr lang="hu-HU" dirty="0">
                <a:solidFill>
                  <a:schemeClr val="tx1"/>
                </a:solidFill>
              </a:rPr>
              <a:t>pont </a:t>
            </a:r>
            <a:endParaRPr lang="hu-HU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Lakossági bankszámla 	 </a:t>
            </a:r>
            <a:r>
              <a:rPr lang="hu-HU" dirty="0" smtClean="0">
                <a:solidFill>
                  <a:schemeClr val="tx1"/>
                </a:solidFill>
              </a:rPr>
              <a:t>    </a:t>
            </a:r>
            <a:r>
              <a:rPr lang="hu-HU" b="1" dirty="0" smtClean="0">
                <a:solidFill>
                  <a:srgbClr val="C00000"/>
                </a:solidFill>
              </a:rPr>
              <a:t>1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pont</a:t>
            </a:r>
            <a:endParaRPr lang="hu-HU" sz="1000" dirty="0">
              <a:solidFill>
                <a:schemeClr val="tx1"/>
              </a:solidFill>
            </a:endParaRPr>
          </a:p>
          <a:p>
            <a:endParaRPr lang="hu-HU" sz="1000" b="1" dirty="0" smtClean="0">
              <a:solidFill>
                <a:srgbClr val="C00000"/>
              </a:solidFill>
            </a:endParaRPr>
          </a:p>
          <a:p>
            <a:r>
              <a:rPr lang="hu-HU" b="1" dirty="0" smtClean="0">
                <a:solidFill>
                  <a:srgbClr val="C00000"/>
                </a:solidFill>
              </a:rPr>
              <a:t>DÍJAZÁS: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  50 pont elérésekor </a:t>
            </a:r>
            <a:r>
              <a:rPr lang="hu-HU" sz="2800" b="1" dirty="0">
                <a:solidFill>
                  <a:srgbClr val="C00000"/>
                </a:solidFill>
              </a:rPr>
              <a:t>200.000.- </a:t>
            </a:r>
            <a:r>
              <a:rPr lang="hu-HU" sz="2800" b="1" dirty="0" smtClean="0">
                <a:solidFill>
                  <a:srgbClr val="C00000"/>
                </a:solidFill>
              </a:rPr>
              <a:t> Ft </a:t>
            </a:r>
            <a:r>
              <a:rPr lang="hu-HU" dirty="0" smtClean="0">
                <a:solidFill>
                  <a:schemeClr val="tx1"/>
                </a:solidFill>
              </a:rPr>
              <a:t>Bónusz</a:t>
            </a:r>
            <a:endParaRPr lang="hu-HU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chemeClr val="tx1"/>
                </a:solidFill>
              </a:rPr>
              <a:t>100 </a:t>
            </a:r>
            <a:r>
              <a:rPr lang="hu-HU" dirty="0" smtClean="0">
                <a:solidFill>
                  <a:schemeClr val="tx1"/>
                </a:solidFill>
              </a:rPr>
              <a:t>pont elérésekor </a:t>
            </a:r>
            <a:r>
              <a:rPr lang="hu-HU" sz="2800" b="1" dirty="0" smtClean="0">
                <a:solidFill>
                  <a:srgbClr val="C00000"/>
                </a:solidFill>
              </a:rPr>
              <a:t>500.000.-  </a:t>
            </a:r>
            <a:r>
              <a:rPr lang="hu-HU" sz="2800" b="1" dirty="0">
                <a:solidFill>
                  <a:srgbClr val="C00000"/>
                </a:solidFill>
              </a:rPr>
              <a:t>Ft </a:t>
            </a:r>
            <a:r>
              <a:rPr lang="hu-HU" dirty="0" smtClean="0">
                <a:solidFill>
                  <a:schemeClr val="tx1"/>
                </a:solidFill>
              </a:rPr>
              <a:t>Bónusz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sz="1500" dirty="0">
              <a:solidFill>
                <a:schemeClr val="tx1"/>
              </a:solidFill>
            </a:endParaRPr>
          </a:p>
          <a:p>
            <a:pPr algn="ctr">
              <a:buClr>
                <a:srgbClr val="C00000"/>
              </a:buClr>
            </a:pPr>
            <a:r>
              <a:rPr lang="hu-HU" b="1" dirty="0" smtClean="0">
                <a:solidFill>
                  <a:srgbClr val="C00000"/>
                </a:solidFill>
              </a:rPr>
              <a:t>RÉSZLETEK </a:t>
            </a:r>
            <a:r>
              <a:rPr lang="hu-HU" b="1" dirty="0" smtClean="0">
                <a:solidFill>
                  <a:srgbClr val="C00000"/>
                </a:solidFill>
              </a:rPr>
              <a:t>HAMAROSAN</a:t>
            </a:r>
            <a:r>
              <a:rPr lang="hu-HU" b="1" dirty="0" smtClean="0">
                <a:solidFill>
                  <a:srgbClr val="C00000"/>
                </a:solidFill>
              </a:rPr>
              <a:t>….</a:t>
            </a:r>
            <a:endParaRPr lang="hu-HU" b="1" dirty="0">
              <a:solidFill>
                <a:srgbClr val="C00000"/>
              </a:solidFill>
            </a:endParaRPr>
          </a:p>
          <a:p>
            <a:pPr marL="457200" indent="-457200">
              <a:buAutoNum type="arabicPeriod"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3CC-BF9D-40F3-B2C5-496E9AA561FD}" type="slidenum">
              <a:rPr lang="hu-HU" smtClean="0">
                <a:solidFill>
                  <a:srgbClr val="FFFFFF">
                    <a:lumMod val="50000"/>
                  </a:srgbClr>
                </a:solidFill>
              </a:rPr>
              <a:pPr/>
              <a:t>12</a:t>
            </a:fld>
            <a:endParaRPr lang="hu-HU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sz="3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 KÖZPONT ÖSZTÖNZŐ	</a:t>
            </a:r>
            <a:endParaRPr sz="34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Képtalálat a következőre: „gif verseny”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405014" cy="247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33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quarter" idx="14"/>
          </p:nvPr>
        </p:nvSpPr>
        <p:spPr>
          <a:xfrm>
            <a:off x="468312" y="764704"/>
            <a:ext cx="8424168" cy="5328592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 </a:t>
            </a:r>
            <a:r>
              <a:rPr lang="hu-HU" b="1" dirty="0">
                <a:solidFill>
                  <a:schemeClr val="tx1"/>
                </a:solidFill>
              </a:rPr>
              <a:t>LEGNAGYOBB VOLUMENT KÖZVETÍTŐ </a:t>
            </a:r>
            <a:r>
              <a:rPr lang="hu-HU" b="1" dirty="0" smtClean="0">
                <a:solidFill>
                  <a:schemeClr val="tx1"/>
                </a:solidFill>
              </a:rPr>
              <a:t>PARTNEREINK</a:t>
            </a:r>
            <a:endParaRPr lang="hu-HU" b="1" dirty="0">
              <a:solidFill>
                <a:schemeClr val="tx1"/>
              </a:solidFill>
            </a:endParaRPr>
          </a:p>
          <a:p>
            <a:endParaRPr lang="hu-HU" sz="500" dirty="0" smtClean="0">
              <a:solidFill>
                <a:schemeClr val="tx1"/>
              </a:solidFill>
            </a:endParaRPr>
          </a:p>
          <a:p>
            <a:pPr algn="ctr"/>
            <a:r>
              <a:rPr lang="hu-HU" dirty="0">
                <a:solidFill>
                  <a:schemeClr val="tx1"/>
                </a:solidFill>
              </a:rPr>
              <a:t> I.  HELYEZETT: </a:t>
            </a:r>
            <a:r>
              <a:rPr lang="hu-HU" dirty="0">
                <a:solidFill>
                  <a:srgbClr val="C00000"/>
                </a:solidFill>
              </a:rPr>
              <a:t>	</a:t>
            </a:r>
            <a:r>
              <a:rPr lang="hu-HU" b="1" dirty="0" smtClean="0">
                <a:solidFill>
                  <a:srgbClr val="C00000"/>
                </a:solidFill>
              </a:rPr>
              <a:t>HALÁSZNÉ MOLNÁR ÉVA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837</a:t>
            </a:r>
            <a:r>
              <a:rPr lang="hu-HU" dirty="0">
                <a:solidFill>
                  <a:schemeClr val="tx1"/>
                </a:solidFill>
              </a:rPr>
              <a:t> 045 </a:t>
            </a:r>
            <a:r>
              <a:rPr lang="hu-HU" dirty="0" smtClean="0">
                <a:solidFill>
                  <a:schemeClr val="tx1"/>
                </a:solidFill>
              </a:rPr>
              <a:t>000.-</a:t>
            </a:r>
            <a:endParaRPr lang="hu-HU" b="1" dirty="0" smtClean="0">
              <a:solidFill>
                <a:schemeClr val="tx1"/>
              </a:solidFill>
            </a:endParaRPr>
          </a:p>
          <a:p>
            <a:pPr algn="ctr"/>
            <a:endParaRPr lang="hu-HU" sz="500" dirty="0" smtClean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II</a:t>
            </a:r>
            <a:r>
              <a:rPr lang="hu-HU" dirty="0">
                <a:solidFill>
                  <a:schemeClr val="tx1"/>
                </a:solidFill>
              </a:rPr>
              <a:t>.  HELYEZETT: </a:t>
            </a:r>
            <a:r>
              <a:rPr lang="hu-HU" b="1" dirty="0" smtClean="0">
                <a:solidFill>
                  <a:srgbClr val="920000"/>
                </a:solidFill>
              </a:rPr>
              <a:t>PONGÓ MIKLÓS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400 </a:t>
            </a:r>
            <a:r>
              <a:rPr lang="hu-HU" dirty="0">
                <a:solidFill>
                  <a:schemeClr val="tx1"/>
                </a:solidFill>
              </a:rPr>
              <a:t>295 </a:t>
            </a:r>
            <a:r>
              <a:rPr lang="hu-HU" dirty="0" smtClean="0">
                <a:solidFill>
                  <a:schemeClr val="tx1"/>
                </a:solidFill>
              </a:rPr>
              <a:t>000.-</a:t>
            </a:r>
            <a:endParaRPr lang="hu-HU" b="1" dirty="0" smtClean="0">
              <a:solidFill>
                <a:schemeClr val="tx1"/>
              </a:solidFill>
            </a:endParaRPr>
          </a:p>
          <a:p>
            <a:pPr algn="ctr"/>
            <a:endParaRPr lang="hu-HU" sz="500" dirty="0" smtClean="0">
              <a:solidFill>
                <a:schemeClr val="tx1"/>
              </a:solidFill>
            </a:endParaRP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III</a:t>
            </a:r>
            <a:r>
              <a:rPr lang="hu-HU" dirty="0">
                <a:solidFill>
                  <a:schemeClr val="tx1"/>
                </a:solidFill>
              </a:rPr>
              <a:t>. HELYEZETT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smtClean="0">
                <a:solidFill>
                  <a:srgbClr val="920000"/>
                </a:solidFill>
              </a:rPr>
              <a:t>KISS FERENCNÉ BAJI JULIANNA </a:t>
            </a:r>
          </a:p>
          <a:p>
            <a:pPr algn="ctr"/>
            <a:r>
              <a:rPr lang="hu-HU" dirty="0" smtClean="0">
                <a:solidFill>
                  <a:schemeClr val="tx1"/>
                </a:solidFill>
              </a:rPr>
              <a:t>260 </a:t>
            </a:r>
            <a:r>
              <a:rPr lang="hu-HU" dirty="0">
                <a:solidFill>
                  <a:schemeClr val="tx1"/>
                </a:solidFill>
              </a:rPr>
              <a:t>655 </a:t>
            </a:r>
            <a:r>
              <a:rPr lang="hu-HU" dirty="0" smtClean="0">
                <a:solidFill>
                  <a:schemeClr val="tx1"/>
                </a:solidFill>
              </a:rPr>
              <a:t>000.-</a:t>
            </a:r>
            <a:endParaRPr lang="hu-HU" b="1" dirty="0" smtClean="0">
              <a:solidFill>
                <a:schemeClr val="tx1"/>
              </a:solidFill>
            </a:endParaRPr>
          </a:p>
          <a:p>
            <a:endParaRPr lang="hu-HU" sz="1000" dirty="0" smtClean="0">
              <a:solidFill>
                <a:schemeClr val="tx1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3CC-BF9D-40F3-B2C5-496E9AA561FD}" type="slidenum">
              <a:rPr lang="hu-HU" smtClean="0"/>
              <a:pPr/>
              <a:t>13</a:t>
            </a:fld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HC </a:t>
            </a:r>
            <a:r>
              <a:rPr lang="hu-HU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PARTNEREINK   </a:t>
            </a:r>
            <a:r>
              <a:rPr lang="hu-H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	              </a:t>
            </a:r>
            <a:endParaRPr lang="hu-HU" sz="3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Kapcsolódó kép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90210"/>
            <a:ext cx="4608512" cy="25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73CC-BF9D-40F3-B2C5-496E9AA561FD}" type="slidenum">
              <a:rPr lang="hu-HU" smtClean="0"/>
              <a:pPr/>
              <a:t>14</a:t>
            </a:fld>
            <a:endParaRPr lang="hu-HU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RENDEZVÉNY SZÜNETEIBEN</a:t>
            </a:r>
            <a:endParaRPr lang="hu-HU" sz="3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Kapcsolódó kép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2" y="2636912"/>
            <a:ext cx="6493578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9512" y="764704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KÉRDÉSEK </a:t>
            </a:r>
          </a:p>
          <a:p>
            <a:pPr algn="ctr"/>
            <a:endParaRPr lang="hu-HU" sz="1000" b="1" dirty="0" smtClean="0"/>
          </a:p>
          <a:p>
            <a:pPr algn="ctr"/>
            <a:r>
              <a:rPr lang="hu-HU" sz="2800" b="1" dirty="0" smtClean="0"/>
              <a:t>KVÍZJÁTÉK NYEREMÉNYEKKEL</a:t>
            </a:r>
          </a:p>
          <a:p>
            <a:pPr algn="ctr"/>
            <a:endParaRPr lang="hu-HU" sz="1000" b="1" dirty="0" smtClean="0"/>
          </a:p>
          <a:p>
            <a:pPr algn="ctr"/>
            <a:r>
              <a:rPr lang="hu-HU" sz="2800" b="1" dirty="0" smtClean="0"/>
              <a:t>VIZSGÁZÁSI LEHETŐSÉG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9622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588457"/>
            <a:ext cx="86409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b="1" dirty="0">
              <a:solidFill>
                <a:srgbClr val="000000"/>
              </a:solidFill>
            </a:endParaRPr>
          </a:p>
          <a:p>
            <a:endParaRPr lang="hu-HU" sz="1500" b="1" dirty="0" smtClean="0">
              <a:solidFill>
                <a:srgbClr val="C00000"/>
              </a:solidFill>
            </a:endParaRPr>
          </a:p>
          <a:p>
            <a:r>
              <a:rPr lang="hu-HU" sz="2800" b="1" dirty="0" smtClean="0">
                <a:solidFill>
                  <a:srgbClr val="C00000"/>
                </a:solidFill>
              </a:rPr>
              <a:t>HERCZOG MÓNIKA</a:t>
            </a:r>
          </a:p>
          <a:p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5809" y="4861028"/>
            <a:ext cx="2115451" cy="40011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PARTNERPORTÁL: 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23528" y="5251846"/>
            <a:ext cx="6250462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hu-HU" b="1" u="sng" dirty="0" smtClean="0">
                <a:solidFill>
                  <a:schemeClr val="bg1"/>
                </a:solidFill>
              </a:rPr>
              <a:t>http://www.budapestbank.hu/export/partnerportal/index.php</a:t>
            </a:r>
            <a:endParaRPr lang="hu-HU" b="1" u="sng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528" y="5621178"/>
            <a:ext cx="4572000" cy="40011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Felhasználónév:  	</a:t>
            </a:r>
            <a:r>
              <a:rPr lang="hu-HU" sz="2000" b="1" dirty="0" err="1" smtClean="0">
                <a:solidFill>
                  <a:schemeClr val="bg1"/>
                </a:solidFill>
              </a:rPr>
              <a:t>bbpartner</a:t>
            </a:r>
            <a:endParaRPr lang="hu-HU" sz="2000" b="1" dirty="0" smtClean="0">
              <a:solidFill>
                <a:schemeClr val="bg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79512" y="2362815"/>
            <a:ext cx="4752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rgbClr val="000000"/>
                </a:solidFill>
              </a:rPr>
              <a:t>+36 (20) 663 3828</a:t>
            </a:r>
          </a:p>
          <a:p>
            <a:endParaRPr lang="hu-HU" sz="1000" b="1" u="sng" dirty="0" smtClean="0"/>
          </a:p>
          <a:p>
            <a:r>
              <a:rPr lang="hu-HU" sz="2400" b="1" u="sng" dirty="0" err="1" smtClean="0"/>
              <a:t>monika.herczog</a:t>
            </a:r>
            <a:r>
              <a:rPr lang="hu-HU" sz="2400" b="1" u="sng" dirty="0" smtClean="0"/>
              <a:t>@</a:t>
            </a:r>
            <a:r>
              <a:rPr lang="hu-HU" sz="2400" b="1" u="sng" dirty="0" err="1" smtClean="0"/>
              <a:t>budapestbank.hu</a:t>
            </a:r>
            <a:endParaRPr lang="hu-HU" sz="2400" b="1" u="sng" dirty="0" smtClean="0"/>
          </a:p>
          <a:p>
            <a:endParaRPr lang="hu-HU" sz="2400" b="1" u="sng" dirty="0"/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KAPCSOLATTARTÓ</a:t>
            </a:r>
            <a:endParaRPr lang="hu-HU" sz="3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A5F0-F689-44EE-B34E-05F28770B991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-36512" y="-27384"/>
            <a:ext cx="9180512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JELZÁLOG FORGALOM 2017/2018.</a:t>
            </a:r>
            <a:endParaRPr lang="hu-HU" sz="3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\\Bbhqfsp\public\Lakossagi_Ig\3rd Party\Herczog Móni\Prezik\HC\Képkivágá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57192"/>
            <a:ext cx="3024336" cy="16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528" y="4653136"/>
            <a:ext cx="8496944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2019 - CÉL: HC KÖZPONT  7  MRD  HUF   JELZÁLOG VOLUMEN!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78436"/>
            <a:ext cx="8928992" cy="14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899592" y="1196752"/>
            <a:ext cx="7115847" cy="36004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HC KÖZPONT 2017/2018 évi növekedés </a:t>
            </a:r>
            <a:r>
              <a:rPr lang="hu-HU" sz="2400" dirty="0"/>
              <a:t>(01-12 hó)</a:t>
            </a:r>
          </a:p>
        </p:txBody>
      </p:sp>
    </p:spTree>
    <p:extLst>
      <p:ext uri="{BB962C8B-B14F-4D97-AF65-F5344CB8AC3E}">
        <p14:creationId xmlns:p14="http://schemas.microsoft.com/office/powerpoint/2010/main" val="40218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8A5F0-F689-44EE-B34E-05F28770B991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2368" y="611103"/>
            <a:ext cx="9081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300.000 </a:t>
            </a: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Ft </a:t>
            </a: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feletti </a:t>
            </a:r>
            <a:r>
              <a:rPr lang="hu-HU" sz="2000" b="1" dirty="0" smtClean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a háztartás </a:t>
            </a:r>
          </a:p>
          <a:p>
            <a:pPr>
              <a:lnSpc>
                <a:spcPct val="150000"/>
              </a:lnSpc>
            </a:pP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hu-HU" sz="2000" b="1" dirty="0" smtClean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      összjövedelme </a:t>
            </a: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(KK4 és KK5 árazás)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10m Ft feletti </a:t>
            </a: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hitelösszeg </a:t>
            </a:r>
            <a:endParaRPr lang="hu-HU" sz="2000" b="1" dirty="0" smtClean="0">
              <a:effectLst>
                <a:outerShdw blurRad="38100" dist="38100" dir="2700000" sx="1000" sy="1000" algn="tl">
                  <a:srgbClr val="000000">
                    <a:alpha val="50000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b="1" dirty="0" smtClean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Jó</a:t>
            </a: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, ha van bevonható 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társigénylő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sx="1000" sy="1000" algn="tl">
                  <a:srgbClr val="000000">
                    <a:alpha val="50000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-30278" y="3486487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000" b="1" u="sng" dirty="0" smtClean="0">
              <a:solidFill>
                <a:srgbClr val="FF0000"/>
              </a:solidFill>
            </a:endParaRPr>
          </a:p>
          <a:p>
            <a:pPr algn="ctr"/>
            <a:r>
              <a:rPr lang="hu-HU" sz="2000" b="1" u="sng" dirty="0" smtClean="0">
                <a:solidFill>
                  <a:srgbClr val="C00000"/>
                </a:solidFill>
              </a:rPr>
              <a:t>CÉLSZEGMENS</a:t>
            </a:r>
          </a:p>
          <a:p>
            <a:endParaRPr lang="hu-HU" sz="1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sz="2000" b="1" dirty="0" smtClean="0"/>
              <a:t>Legjobb ár 10 éves kamatperiódussal + Egyenlítő hatás</a:t>
            </a:r>
          </a:p>
          <a:p>
            <a:endParaRPr lang="hu-HU" sz="2000" b="1" dirty="0"/>
          </a:p>
          <a:p>
            <a:endParaRPr lang="hu-HU" sz="2000" b="1" dirty="0" smtClean="0"/>
          </a:p>
          <a:p>
            <a:endParaRPr lang="hu-HU" sz="1000" b="1" dirty="0"/>
          </a:p>
          <a:p>
            <a:pPr algn="ctr"/>
            <a:r>
              <a:rPr lang="hu-HU" sz="2000" b="1" dirty="0"/>
              <a:t>akik nem akarnak </a:t>
            </a:r>
            <a:r>
              <a:rPr lang="hu-HU" sz="2000" b="1" dirty="0" smtClean="0"/>
              <a:t>kamatkockázatot futni</a:t>
            </a:r>
            <a:endParaRPr lang="hu-HU" sz="2000" b="1" dirty="0"/>
          </a:p>
        </p:txBody>
      </p:sp>
      <p:sp>
        <p:nvSpPr>
          <p:cNvPr id="12" name="Jobbra nyíl 11"/>
          <p:cNvSpPr/>
          <p:nvPr/>
        </p:nvSpPr>
        <p:spPr>
          <a:xfrm rot="5400000">
            <a:off x="4266575" y="4922730"/>
            <a:ext cx="432048" cy="1808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KIRE LÖVÜNK ELSŐSORBAN?</a:t>
            </a:r>
            <a:endParaRPr lang="hu-HU" sz="3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Képtalálat a következőre: „lövés gif”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6069"/>
            <a:ext cx="4762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5496" y="2564904"/>
            <a:ext cx="9144000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Jó, ha van a számlán legalább 1 havi jövedelemnek megfelelő egyenleg/havi rendszeres megtakarítás      </a:t>
            </a:r>
            <a:r>
              <a:rPr lang="hu-HU" sz="2000" b="1" dirty="0" smtClean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	 Egyenlítő </a:t>
            </a:r>
            <a:r>
              <a:rPr lang="hu-HU" sz="2000" b="1" dirty="0">
                <a:effectLst>
                  <a:outerShdw blurRad="38100" dist="38100" dir="2700000" sx="1000" sy="1000" algn="tl">
                    <a:srgbClr val="000000">
                      <a:alpha val="50000"/>
                    </a:srgbClr>
                  </a:outerShdw>
                </a:effectLst>
                <a:sym typeface="Wingdings" panose="05000000000000000000" pitchFamily="2" charset="2"/>
              </a:rPr>
              <a:t>hatás!</a:t>
            </a:r>
          </a:p>
        </p:txBody>
      </p:sp>
      <p:sp>
        <p:nvSpPr>
          <p:cNvPr id="11" name="Jobbra nyíl 10"/>
          <p:cNvSpPr/>
          <p:nvPr/>
        </p:nvSpPr>
        <p:spPr>
          <a:xfrm>
            <a:off x="3275856" y="3248109"/>
            <a:ext cx="432048" cy="1808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0" y="5930116"/>
            <a:ext cx="91137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</a:rPr>
              <a:t>LTP -&gt; EGYENLÍTŐ</a:t>
            </a:r>
          </a:p>
        </p:txBody>
      </p:sp>
    </p:spTree>
    <p:extLst>
      <p:ext uri="{BB962C8B-B14F-4D97-AF65-F5344CB8AC3E}">
        <p14:creationId xmlns:p14="http://schemas.microsoft.com/office/powerpoint/2010/main" val="361728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" grpId="0"/>
      <p:bldP spid="11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hu-HU" altLang="hu-HU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GE Inspira CE"/>
              </a:rPr>
              <a:t>KISZÁMÍTHATÓ FOLYAMAT</a:t>
            </a:r>
            <a:endParaRPr lang="hu-HU" altLang="hu-HU" sz="3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GE Inspira C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76" y="4973574"/>
            <a:ext cx="3046488" cy="188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24094"/>
              </p:ext>
            </p:extLst>
          </p:nvPr>
        </p:nvGraphicFramePr>
        <p:xfrm>
          <a:off x="395536" y="2348880"/>
          <a:ext cx="8208912" cy="234356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634126"/>
                <a:gridCol w="1470330"/>
                <a:gridCol w="1456478"/>
                <a:gridCol w="1215395"/>
                <a:gridCol w="1432583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Standard</a:t>
                      </a:r>
                      <a:endParaRPr lang="hu-H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OPS Szakértői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RISK szakértői</a:t>
                      </a:r>
                      <a:endParaRPr lang="hu-HU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Egyedi</a:t>
                      </a:r>
                      <a:endParaRPr lang="hu-H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4864"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u-H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hu-HU" sz="1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4864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Megoszlás </a:t>
                      </a:r>
                      <a:endParaRPr lang="hu-H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1B70"/>
                          </a:solidFill>
                        </a:rPr>
                        <a:t>23%</a:t>
                      </a:r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1B70"/>
                          </a:solidFill>
                        </a:rPr>
                        <a:t>36 %</a:t>
                      </a:r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1B70"/>
                          </a:solidFill>
                        </a:rPr>
                        <a:t>15 %</a:t>
                      </a:r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1B70"/>
                          </a:solidFill>
                        </a:rPr>
                        <a:t>26 %</a:t>
                      </a:r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hu-HU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rgbClr val="001B7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85" y="3115361"/>
            <a:ext cx="432000" cy="432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432000" cy="432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20" y="3115361"/>
            <a:ext cx="432000" cy="4320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22" y="3115361"/>
            <a:ext cx="4333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1043608" y="13936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5 nap alatt döntünk! </a:t>
            </a:r>
          </a:p>
        </p:txBody>
      </p:sp>
      <p:sp>
        <p:nvSpPr>
          <p:cNvPr id="12" name="Ellipszis 11"/>
          <p:cNvSpPr/>
          <p:nvPr/>
        </p:nvSpPr>
        <p:spPr>
          <a:xfrm>
            <a:off x="899592" y="1124744"/>
            <a:ext cx="3562971" cy="10547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2960576" y="2179482"/>
            <a:ext cx="3338946" cy="31984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>
            <a:stCxn id="12" idx="4"/>
          </p:cNvCxnSpPr>
          <p:nvPr/>
        </p:nvCxnSpPr>
        <p:spPr>
          <a:xfrm>
            <a:off x="2681078" y="2179482"/>
            <a:ext cx="2250962" cy="39998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/>
          <p:cNvSpPr txBox="1"/>
          <p:nvPr/>
        </p:nvSpPr>
        <p:spPr>
          <a:xfrm>
            <a:off x="539552" y="521119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5 nap alatt </a:t>
            </a:r>
            <a:r>
              <a:rPr lang="hu-HU" sz="2800" b="1" dirty="0" smtClean="0">
                <a:solidFill>
                  <a:srgbClr val="C00000"/>
                </a:solidFill>
              </a:rPr>
              <a:t>IGENT mondunk a fiókban! 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306414" y="4988302"/>
            <a:ext cx="3689522" cy="1393026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Egyenes összekötő nyíllal 16"/>
          <p:cNvCxnSpPr/>
          <p:nvPr/>
        </p:nvCxnSpPr>
        <p:spPr>
          <a:xfrm flipV="1">
            <a:off x="2483768" y="4170748"/>
            <a:ext cx="953617" cy="81755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306412" y="671294"/>
            <a:ext cx="85140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CÉL</a:t>
            </a:r>
            <a:r>
              <a:rPr lang="hu-HU" sz="2400" dirty="0" smtClean="0">
                <a:solidFill>
                  <a:srgbClr val="C00000"/>
                </a:solidFill>
              </a:rPr>
              <a:t>,</a:t>
            </a:r>
            <a:r>
              <a:rPr lang="hu-HU" sz="2400" dirty="0" smtClean="0"/>
              <a:t> </a:t>
            </a:r>
            <a:r>
              <a:rPr lang="hu-HU" sz="2400" b="1" dirty="0"/>
              <a:t>hogy az ügyletek </a:t>
            </a:r>
            <a:r>
              <a:rPr lang="hu-HU" sz="2400" b="1" dirty="0">
                <a:solidFill>
                  <a:srgbClr val="C00000"/>
                </a:solidFill>
              </a:rPr>
              <a:t>80%-ban 5 nap alatt döntés </a:t>
            </a:r>
            <a:r>
              <a:rPr lang="hu-HU" sz="2400" b="1" dirty="0" smtClean="0"/>
              <a:t>szülessen! </a:t>
            </a:r>
            <a:endParaRPr lang="hu-HU" sz="2400" b="1" dirty="0"/>
          </a:p>
        </p:txBody>
      </p:sp>
      <p:sp>
        <p:nvSpPr>
          <p:cNvPr id="25" name="Szövegdoboz 24"/>
          <p:cNvSpPr txBox="1"/>
          <p:nvPr/>
        </p:nvSpPr>
        <p:spPr>
          <a:xfrm>
            <a:off x="5004048" y="13936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10 </a:t>
            </a:r>
            <a:r>
              <a:rPr lang="hu-HU" sz="2800" b="1" dirty="0">
                <a:solidFill>
                  <a:srgbClr val="C00000"/>
                </a:solidFill>
              </a:rPr>
              <a:t>nap alatt döntünk! </a:t>
            </a:r>
          </a:p>
        </p:txBody>
      </p:sp>
      <p:sp>
        <p:nvSpPr>
          <p:cNvPr id="26" name="Ellipszis 25"/>
          <p:cNvSpPr/>
          <p:nvPr/>
        </p:nvSpPr>
        <p:spPr>
          <a:xfrm>
            <a:off x="4860032" y="1124744"/>
            <a:ext cx="3562971" cy="10547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8" name="Egyenes összekötő nyíllal 27"/>
          <p:cNvCxnSpPr/>
          <p:nvPr/>
        </p:nvCxnSpPr>
        <p:spPr>
          <a:xfrm>
            <a:off x="7020272" y="2179482"/>
            <a:ext cx="852952" cy="399989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/>
      <p:bldP spid="16" grpId="0" animBg="1"/>
      <p:bldP spid="25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KAMATKEDVEZMÉNY - piaci kamatozású hitelek</a:t>
            </a:r>
          </a:p>
          <a:p>
            <a:endParaRPr lang="hu-HU" sz="3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7" y="1052736"/>
            <a:ext cx="878021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79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6281531" y="764704"/>
            <a:ext cx="2802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Egyedi </a:t>
            </a:r>
            <a:r>
              <a:rPr lang="hu-HU" altLang="hu-HU" sz="1600" b="1" dirty="0">
                <a:solidFill>
                  <a:srgbClr val="C00000"/>
                </a:solidFill>
                <a:latin typeface="GE Inspira"/>
              </a:rPr>
              <a:t>ár kérésére </a:t>
            </a: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35m Ft hitelösszeg felett van lehetőség!</a:t>
            </a:r>
            <a:endParaRPr lang="hu-HU" altLang="hu-HU" sz="1600" b="1" dirty="0">
              <a:solidFill>
                <a:srgbClr val="C00000"/>
              </a:solidFill>
              <a:latin typeface="GE Inspira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Kamat és közalkalmazotti kedvezmény </a:t>
            </a:r>
            <a:r>
              <a:rPr lang="hu-HU" sz="1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(piaci, lakáscélú árazás)</a:t>
            </a:r>
            <a:endParaRPr lang="hu-HU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9693" y="6021288"/>
            <a:ext cx="89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374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hu-HU" dirty="0" smtClean="0">
                <a:solidFill>
                  <a:srgbClr val="C00000"/>
                </a:solidFill>
                <a:latin typeface="+mj-lt"/>
              </a:rPr>
              <a:t>Az Egyenlítővel a THM csökkenthető, nem a KAMAT</a:t>
            </a:r>
            <a:r>
              <a:rPr lang="hu-HU" dirty="0" smtClean="0">
                <a:solidFill>
                  <a:srgbClr val="C00000"/>
                </a:solidFill>
                <a:latin typeface="+mj-lt"/>
              </a:rPr>
              <a:t>!</a:t>
            </a: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6343512" y="1916832"/>
            <a:ext cx="28004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*60 m Ft hitelösszeg felett: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-KK2: a kamatkedvezmény </a:t>
            </a:r>
            <a:r>
              <a:rPr lang="hu-HU" altLang="hu-HU" sz="1600" b="1" dirty="0">
                <a:solidFill>
                  <a:srgbClr val="C00000"/>
                </a:solidFill>
                <a:latin typeface="GE Inspira"/>
              </a:rPr>
              <a:t>feltétele a Budapest Életbiztosítás </a:t>
            </a: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megkötése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-KK5: a hitelfedezeti biztosítás megkötése nélkül is érvényes a kamatkedvezmény</a:t>
            </a:r>
            <a:endParaRPr lang="hu-HU" altLang="hu-HU" sz="1600" b="1" dirty="0">
              <a:solidFill>
                <a:srgbClr val="C00000"/>
              </a:solidFill>
              <a:latin typeface="GE Inspir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4" y="620688"/>
            <a:ext cx="6115550" cy="510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07504" y="5733256"/>
            <a:ext cx="8964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250" indent="-3746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hu-HU" sz="1600" dirty="0" smtClean="0">
                <a:solidFill>
                  <a:srgbClr val="C00000"/>
                </a:solidFill>
                <a:latin typeface="+mj-lt"/>
              </a:rPr>
              <a:t>Az Egyenlítő hatással együtt kért hitelek kamata éves 0,25%-kal magasabb a fenti táblázathoz képest.</a:t>
            </a:r>
            <a:endParaRPr lang="hu-HU" sz="12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auto">
          <a:xfrm>
            <a:off x="6274511" y="4293096"/>
            <a:ext cx="28023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hu-HU" sz="1800" b="1" u="sng" dirty="0" smtClean="0">
                <a:solidFill>
                  <a:srgbClr val="C00000"/>
                </a:solidFill>
                <a:latin typeface="GE Inspira"/>
              </a:rPr>
              <a:t>KÖZALKALMAZOTTAK</a:t>
            </a:r>
            <a:r>
              <a:rPr lang="hu-HU" altLang="hu-HU" sz="1800" b="1" dirty="0" smtClean="0">
                <a:solidFill>
                  <a:srgbClr val="FF0000"/>
                </a:solidFill>
                <a:latin typeface="GE Inspira"/>
              </a:rPr>
              <a:t> </a:t>
            </a:r>
            <a:r>
              <a:rPr lang="hu-HU" altLang="hu-HU" sz="1600" b="1" dirty="0" smtClean="0">
                <a:solidFill>
                  <a:srgbClr val="C00000"/>
                </a:solidFill>
                <a:latin typeface="GE Inspira"/>
              </a:rPr>
              <a:t>KK2 ÉS KK5 ÁRAZÁSRA JOGOSULTAK A 20M FT FELETTI SÁV SZERINT (karikázva).</a:t>
            </a:r>
            <a:endParaRPr lang="hu-HU" altLang="hu-HU" sz="1600" b="1" dirty="0">
              <a:solidFill>
                <a:srgbClr val="C00000"/>
              </a:solidFill>
              <a:latin typeface="GE Inspira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471827" y="6394954"/>
            <a:ext cx="4235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CSOK </a:t>
            </a:r>
            <a:r>
              <a:rPr lang="hu-HU" b="1" dirty="0" smtClean="0">
                <a:solidFill>
                  <a:srgbClr val="C00000"/>
                </a:solidFill>
              </a:rPr>
              <a:t>JUTALÉK  </a:t>
            </a:r>
            <a:r>
              <a:rPr lang="hu-HU" b="1" dirty="0">
                <a:solidFill>
                  <a:srgbClr val="C00000"/>
                </a:solidFill>
              </a:rPr>
              <a:t>- MNB állásfoglalás alapján</a:t>
            </a:r>
          </a:p>
        </p:txBody>
      </p:sp>
    </p:spTree>
    <p:extLst>
      <p:ext uri="{BB962C8B-B14F-4D97-AF65-F5344CB8AC3E}">
        <p14:creationId xmlns:p14="http://schemas.microsoft.com/office/powerpoint/2010/main" val="17555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bbanás 1 1"/>
          <p:cNvSpPr>
            <a:spLocks noChangeArrowheads="1"/>
          </p:cNvSpPr>
          <p:nvPr/>
        </p:nvSpPr>
        <p:spPr bwMode="auto">
          <a:xfrm>
            <a:off x="7058025" y="1989138"/>
            <a:ext cx="914400" cy="1037273"/>
          </a:xfrm>
          <a:prstGeom prst="irregularSeal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hu-HU" altLang="hu-HU" sz="1800">
              <a:solidFill>
                <a:srgbClr val="F26B5A"/>
              </a:solidFill>
              <a:latin typeface="Calibri"/>
            </a:endParaRPr>
          </a:p>
        </p:txBody>
      </p:sp>
      <p:pic>
        <p:nvPicPr>
          <p:cNvPr id="8" name="Kép 7" descr="3d Character Pyramid Shows Hierarchy And Teamwork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39849"/>
            <a:ext cx="2304256" cy="2173527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0454"/>
            <a:ext cx="8486299" cy="305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-27384"/>
            <a:ext cx="9180512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KEZDETI KÖLTSÉGEK, DÍJ VISSZATÉRÍTÉSI AKCIÓK</a:t>
            </a:r>
          </a:p>
        </p:txBody>
      </p:sp>
    </p:spTree>
    <p:extLst>
      <p:ext uri="{BB962C8B-B14F-4D97-AF65-F5344CB8AC3E}">
        <p14:creationId xmlns:p14="http://schemas.microsoft.com/office/powerpoint/2010/main" val="74961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713218" y="620688"/>
            <a:ext cx="3543300" cy="430887"/>
          </a:xfrm>
        </p:spPr>
        <p:txBody>
          <a:bodyPr>
            <a:spAutoFit/>
          </a:bodyPr>
          <a:lstStyle/>
          <a:p>
            <a:pPr marL="0" indent="0" algn="ctr">
              <a:buFontTx/>
              <a:buNone/>
              <a:defRPr/>
            </a:pPr>
            <a:r>
              <a:rPr lang="hu-HU" sz="2200" b="1" kern="1200" dirty="0" smtClean="0"/>
              <a:t>Hitelkiváltó kölcsön</a:t>
            </a:r>
            <a:endParaRPr lang="hu-HU" sz="2200" b="1" kern="1200" dirty="0"/>
          </a:p>
        </p:txBody>
      </p:sp>
      <p:sp>
        <p:nvSpPr>
          <p:cNvPr id="35846" name="Text Box 8"/>
          <p:cNvSpPr txBox="1">
            <a:spLocks noChangeArrowheads="1"/>
          </p:cNvSpPr>
          <p:nvPr/>
        </p:nvSpPr>
        <p:spPr bwMode="auto">
          <a:xfrm>
            <a:off x="164391" y="980728"/>
            <a:ext cx="4320477" cy="4601260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hu-HU" sz="1900" dirty="0" smtClean="0">
                <a:solidFill>
                  <a:srgbClr val="C00000"/>
                </a:solidFill>
                <a:latin typeface="+mn-lt"/>
              </a:rPr>
              <a:t>Bármilyen </a:t>
            </a:r>
            <a:r>
              <a:rPr lang="hu-HU" sz="1900" dirty="0">
                <a:solidFill>
                  <a:srgbClr val="C00000"/>
                </a:solidFill>
                <a:latin typeface="+mn-lt"/>
              </a:rPr>
              <a:t>magyarországi forint folyószámlával igényelhető </a:t>
            </a:r>
            <a:endParaRPr lang="hu-HU" sz="1900" dirty="0" smtClean="0">
              <a:solidFill>
                <a:srgbClr val="C00000"/>
              </a:solidFill>
              <a:latin typeface="+mn-lt"/>
            </a:endParaRPr>
          </a:p>
          <a:p>
            <a:pPr marL="285750" indent="-285750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hu-HU" sz="1900" dirty="0" smtClean="0">
                <a:latin typeface="+mn-lt"/>
              </a:rPr>
              <a:t>250 </a:t>
            </a:r>
            <a:r>
              <a:rPr lang="hu-HU" sz="1900" dirty="0">
                <a:latin typeface="+mn-lt"/>
              </a:rPr>
              <a:t>000 – </a:t>
            </a:r>
            <a:r>
              <a:rPr lang="hu-HU" sz="1900" dirty="0" smtClean="0">
                <a:latin typeface="+mn-lt"/>
              </a:rPr>
              <a:t>6 000 </a:t>
            </a:r>
            <a:r>
              <a:rPr lang="hu-HU" sz="1900" dirty="0">
                <a:latin typeface="+mn-lt"/>
              </a:rPr>
              <a:t>000  Ft </a:t>
            </a:r>
            <a:r>
              <a:rPr lang="hu-HU" sz="1900" b="0" dirty="0" smtClean="0">
                <a:latin typeface="+mn-lt"/>
              </a:rPr>
              <a:t>hitelösszeg</a:t>
            </a:r>
          </a:p>
          <a:p>
            <a:pPr marL="285750" indent="-285750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hu-HU" sz="1900" b="0" dirty="0" smtClean="0">
                <a:latin typeface="+mn-lt"/>
              </a:rPr>
              <a:t>Törlesztés </a:t>
            </a:r>
            <a:r>
              <a:rPr lang="hu-HU" sz="1900" b="0" dirty="0">
                <a:latin typeface="+mn-lt"/>
              </a:rPr>
              <a:t>állandó átutalási megbízás, csoportos beszedés vagy </a:t>
            </a:r>
            <a:r>
              <a:rPr lang="hu-HU" sz="1900" dirty="0">
                <a:latin typeface="+mn-lt"/>
              </a:rPr>
              <a:t>postai csekk </a:t>
            </a:r>
            <a:endParaRPr lang="hu-HU" sz="1900" dirty="0" smtClean="0">
              <a:latin typeface="+mn-lt"/>
            </a:endParaRPr>
          </a:p>
          <a:p>
            <a:pPr marL="285750" indent="-285750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hu-HU" sz="1900" dirty="0">
                <a:solidFill>
                  <a:srgbClr val="C00000"/>
                </a:solidFill>
                <a:latin typeface="+mn-lt"/>
              </a:rPr>
              <a:t>Csak külső bankos személyi kölcsön, hitelkártya, folyószámlahitel, áruhitel, autóhitel és jelzáloghitel kiváltásra</a:t>
            </a:r>
          </a:p>
          <a:p>
            <a:pPr marL="285750" indent="-285750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hu-HU" sz="1900" dirty="0">
                <a:solidFill>
                  <a:srgbClr val="C00000"/>
                </a:solidFill>
                <a:latin typeface="+mn-lt"/>
              </a:rPr>
              <a:t>Meglévő hitelek havi kiadásainak csökkentése!</a:t>
            </a:r>
          </a:p>
          <a:p>
            <a:pPr marL="285750" indent="-285750" eaLnBrk="1" hangingPunct="1">
              <a:spcBef>
                <a:spcPts val="600"/>
              </a:spcBef>
              <a:buFontTx/>
              <a:buBlip>
                <a:blip r:embed="rId3"/>
              </a:buBlip>
              <a:defRPr/>
            </a:pPr>
            <a:r>
              <a:rPr lang="hu-HU" sz="1900" dirty="0">
                <a:solidFill>
                  <a:srgbClr val="C00000"/>
                </a:solidFill>
                <a:latin typeface="+mn-lt"/>
              </a:rPr>
              <a:t>Meglévő hitelek összevonása, egy hitel törlesztése! </a:t>
            </a:r>
            <a:endParaRPr lang="hu-HU" sz="1900" dirty="0" smtClean="0">
              <a:solidFill>
                <a:srgbClr val="C00000"/>
              </a:solidFill>
              <a:latin typeface="+mn-lt"/>
            </a:endParaRPr>
          </a:p>
          <a:p>
            <a:pPr eaLnBrk="1" hangingPunct="1">
              <a:spcBef>
                <a:spcPts val="600"/>
              </a:spcBef>
              <a:defRPr/>
            </a:pPr>
            <a:endParaRPr lang="hu-HU" sz="35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SZEMÉLYI KÖLCSÖN </a:t>
            </a:r>
            <a:r>
              <a:rPr lang="hu-HU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	</a:t>
            </a:r>
            <a:r>
              <a:rPr lang="hu-HU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GE Inspira CE" charset="-18"/>
              </a:rPr>
              <a:t>	    HITELKIVÁLTÓ KÖLCSÖN</a:t>
            </a:r>
            <a:endParaRPr lang="hu-HU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216114"/>
              </p:ext>
            </p:extLst>
          </p:nvPr>
        </p:nvGraphicFramePr>
        <p:xfrm>
          <a:off x="1835696" y="5373216"/>
          <a:ext cx="5544616" cy="1440161"/>
        </p:xfrm>
        <a:graphic>
          <a:graphicData uri="http://schemas.openxmlformats.org/drawingml/2006/table">
            <a:tbl>
              <a:tblPr firstRow="1" firstCol="1" bandRow="1"/>
              <a:tblGrid>
                <a:gridCol w="1940590"/>
                <a:gridCol w="1376611"/>
                <a:gridCol w="1162349"/>
                <a:gridCol w="1065066"/>
              </a:tblGrid>
              <a:tr h="443126">
                <a:tc gridSpan="2"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hu-HU" sz="1600" b="1" dirty="0" smtClean="0">
                          <a:effectLst/>
                          <a:latin typeface="+mn-lt"/>
                          <a:ea typeface="Calibri"/>
                        </a:rPr>
                        <a:t>Hitelkiváltó kölcsön</a:t>
                      </a:r>
                      <a:endParaRPr lang="hu-HU" sz="1600" b="1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37070" marR="37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sz="1100" dirty="0">
                        <a:effectLst/>
                        <a:latin typeface="Times New Roman"/>
                      </a:endParaRPr>
                    </a:p>
                  </a:txBody>
                  <a:tcPr marL="37070" marR="37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200" dirty="0">
                        <a:effectLst/>
                        <a:latin typeface="+mn-lt"/>
                      </a:endParaRPr>
                    </a:p>
                  </a:txBody>
                  <a:tcPr marL="37070" marR="37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200" dirty="0">
                        <a:effectLst/>
                        <a:latin typeface="+mn-lt"/>
                      </a:endParaRPr>
                    </a:p>
                  </a:txBody>
                  <a:tcPr marL="37070" marR="370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Hitelösszeg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Futamidő (hó) 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Kamat (%)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THM (%)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250.000 - 590.000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12-72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18,5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20,5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600.000 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– 6.000.000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12-84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14,9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16,2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070" marR="3707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5796136" y="18448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10" name="Szöveg helye 2"/>
          <p:cNvSpPr txBox="1">
            <a:spLocks/>
          </p:cNvSpPr>
          <p:nvPr/>
        </p:nvSpPr>
        <p:spPr>
          <a:xfrm>
            <a:off x="4716016" y="980728"/>
            <a:ext cx="4248472" cy="457048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900" b="1" u="sng" dirty="0" smtClean="0">
                <a:solidFill>
                  <a:srgbClr val="C00000"/>
                </a:solidFill>
              </a:rPr>
              <a:t>Egyedülálló folyamat!</a:t>
            </a: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  <a:defRPr/>
            </a:pPr>
            <a:r>
              <a:rPr lang="hu-HU" sz="1900" b="1" dirty="0" smtClean="0">
                <a:solidFill>
                  <a:srgbClr val="C00000"/>
                </a:solidFill>
              </a:rPr>
              <a:t>BB állítja </a:t>
            </a:r>
            <a:r>
              <a:rPr lang="hu-HU" sz="1900" b="1" dirty="0">
                <a:solidFill>
                  <a:srgbClr val="C00000"/>
                </a:solidFill>
              </a:rPr>
              <a:t>ki az ügyfél aláírásával a felmondó nyilatkozatot </a:t>
            </a: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  <a:defRPr/>
            </a:pPr>
            <a:r>
              <a:rPr lang="hu-HU" sz="1900" b="1" dirty="0" smtClean="0">
                <a:solidFill>
                  <a:srgbClr val="C00000"/>
                </a:solidFill>
              </a:rPr>
              <a:t>BB küldi </a:t>
            </a:r>
            <a:r>
              <a:rPr lang="hu-HU" sz="1900" b="1" dirty="0">
                <a:solidFill>
                  <a:srgbClr val="C00000"/>
                </a:solidFill>
              </a:rPr>
              <a:t>el a külső </a:t>
            </a:r>
            <a:r>
              <a:rPr lang="hu-HU" sz="1900" b="1" dirty="0" smtClean="0">
                <a:solidFill>
                  <a:srgbClr val="C00000"/>
                </a:solidFill>
              </a:rPr>
              <a:t>banknak a felmondást  </a:t>
            </a:r>
            <a:r>
              <a:rPr lang="hu-HU" sz="1900" dirty="0" smtClean="0"/>
              <a:t>(melyen szerepel, </a:t>
            </a:r>
            <a:r>
              <a:rPr lang="hu-HU" sz="1900" dirty="0"/>
              <a:t>hogy a többlet </a:t>
            </a:r>
            <a:r>
              <a:rPr lang="hu-HU" sz="1900" dirty="0" smtClean="0"/>
              <a:t>visszautalást </a:t>
            </a:r>
            <a:r>
              <a:rPr lang="hu-HU" sz="1900" dirty="0"/>
              <a:t>az ügyfél </a:t>
            </a:r>
            <a:r>
              <a:rPr lang="hu-HU" sz="1900" dirty="0" smtClean="0"/>
              <a:t>mely </a:t>
            </a:r>
            <a:r>
              <a:rPr lang="hu-HU" sz="1900" dirty="0"/>
              <a:t>számlára kéri.)</a:t>
            </a: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  <a:defRPr/>
            </a:pPr>
            <a:r>
              <a:rPr lang="hu-HU" sz="1900" dirty="0"/>
              <a:t>V</a:t>
            </a:r>
            <a:r>
              <a:rPr lang="hu-HU" sz="1900" dirty="0" smtClean="0"/>
              <a:t>égtörlesztési </a:t>
            </a:r>
            <a:r>
              <a:rPr lang="hu-HU" sz="1900" dirty="0"/>
              <a:t>igazolást </a:t>
            </a:r>
            <a:r>
              <a:rPr lang="hu-HU" sz="1900" dirty="0" smtClean="0"/>
              <a:t>hiányában az </a:t>
            </a:r>
            <a:r>
              <a:rPr lang="hu-HU" sz="1900" b="1" dirty="0" smtClean="0">
                <a:solidFill>
                  <a:srgbClr val="C00000"/>
                </a:solidFill>
              </a:rPr>
              <a:t>Ügyfélnek </a:t>
            </a:r>
            <a:r>
              <a:rPr lang="hu-HU" sz="1900" b="1" dirty="0">
                <a:solidFill>
                  <a:srgbClr val="C00000"/>
                </a:solidFill>
              </a:rPr>
              <a:t>kell figyelemmel kísérnie </a:t>
            </a:r>
            <a:r>
              <a:rPr lang="hu-HU" sz="1900" b="1" dirty="0" smtClean="0">
                <a:solidFill>
                  <a:srgbClr val="C00000"/>
                </a:solidFill>
              </a:rPr>
              <a:t>a kiváltott hitel lezárását -&gt; 2 hónap. </a:t>
            </a:r>
            <a:r>
              <a:rPr lang="hu-HU" sz="1900" dirty="0"/>
              <a:t>(Végtörlesztési igazolásnál már jelezte a felmondási igényét a másik banknál.)</a:t>
            </a:r>
          </a:p>
          <a:p>
            <a:pPr marL="285750" indent="-285750">
              <a:spcBef>
                <a:spcPts val="600"/>
              </a:spcBef>
              <a:buBlip>
                <a:blip r:embed="rId3"/>
              </a:buBlip>
              <a:defRPr/>
            </a:pPr>
            <a:r>
              <a:rPr lang="hu-HU" sz="1900" b="1" dirty="0" smtClean="0">
                <a:solidFill>
                  <a:srgbClr val="C00000"/>
                </a:solidFill>
              </a:rPr>
              <a:t>OVD, HK kiváltás-&gt; </a:t>
            </a:r>
            <a:r>
              <a:rPr lang="hu-HU" sz="1900" b="1" dirty="0">
                <a:solidFill>
                  <a:srgbClr val="C00000"/>
                </a:solidFill>
              </a:rPr>
              <a:t>az </a:t>
            </a:r>
            <a:r>
              <a:rPr lang="hu-HU" sz="1900" b="1" dirty="0" smtClean="0">
                <a:solidFill>
                  <a:srgbClr val="C00000"/>
                </a:solidFill>
              </a:rPr>
              <a:t>ügyfél </a:t>
            </a:r>
            <a:r>
              <a:rPr lang="hu-HU" sz="1900" b="1" dirty="0" err="1" smtClean="0">
                <a:solidFill>
                  <a:srgbClr val="C00000"/>
                </a:solidFill>
              </a:rPr>
              <a:t>végtörleszt</a:t>
            </a:r>
            <a:r>
              <a:rPr lang="hu-HU" sz="1900" b="1" dirty="0">
                <a:solidFill>
                  <a:srgbClr val="C00000"/>
                </a:solidFill>
              </a:rPr>
              <a:t> </a:t>
            </a:r>
            <a:r>
              <a:rPr lang="hu-HU" sz="1900" dirty="0" smtClean="0"/>
              <a:t>-&gt; 2 hónap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89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/>
      <p:bldP spid="3584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1"/>
          <p:cNvSpPr txBox="1">
            <a:spLocks/>
          </p:cNvSpPr>
          <p:nvPr/>
        </p:nvSpPr>
        <p:spPr>
          <a:xfrm>
            <a:off x="0" y="-27384"/>
            <a:ext cx="9144000" cy="634082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hu-HU" sz="3200" b="1" kern="1200" dirty="0">
                <a:solidFill>
                  <a:srgbClr val="E41D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 SZEMÉLYI KÖLCSÖN		PRÉMIUM KÖLCSÖN</a:t>
            </a:r>
            <a:endParaRPr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paramountchannel.hu/sites/default/files/styles/image-w-1050-h-1050-scale/public/para_hu/galleries/large/2015/03/27/tarantino-gifek-17.gif?itok=bGjRU3FY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587078" cy="16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7504" y="764704"/>
            <a:ext cx="4571278" cy="4170372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Bármilyen magyarországi forint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fizetési számlamúlttal igényelhető 2.990.000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Ft-ig</a:t>
            </a:r>
            <a:endParaRPr lang="hu-HU" sz="2000" dirty="0">
              <a:solidFill>
                <a:srgbClr val="C00000"/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3 millió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Ft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vagy a feletti hitelösszeg esetén BB-s fizetési számlára kell érkeztetni a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jövedelmet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800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000 –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10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000 </a:t>
            </a:r>
            <a:r>
              <a:rPr lang="hu-HU" sz="2000" dirty="0" err="1">
                <a:solidFill>
                  <a:srgbClr val="C00000"/>
                </a:solidFill>
                <a:latin typeface="+mn-lt"/>
              </a:rPr>
              <a:t>000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 Ft hitelösszeg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Futamidő: 6 – 84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hónap</a:t>
            </a:r>
          </a:p>
          <a:p>
            <a:pPr marL="342900" lvl="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Garantáltan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fix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törlesztő részlet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a futamidő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végéig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Törlesztés állandó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átutalási-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vagy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csoportos beszedési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megbízással</a:t>
            </a:r>
            <a:endParaRPr lang="hu-H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788024" y="756101"/>
            <a:ext cx="4246734" cy="4093428"/>
          </a:xfrm>
          <a:prstGeom prst="rect">
            <a:avLst/>
          </a:prstGeom>
          <a:noFill/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Nem kérünk közjegyzői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okiratot</a:t>
            </a:r>
            <a:endParaRPr lang="hu-HU" sz="2000" dirty="0">
              <a:solidFill>
                <a:srgbClr val="C00000"/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err="1">
                <a:solidFill>
                  <a:srgbClr val="C00000"/>
                </a:solidFill>
                <a:latin typeface="+mn-lt"/>
              </a:rPr>
              <a:t>Provident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kölcsön is kiváltható</a:t>
            </a:r>
            <a:endParaRPr lang="hu-HU" sz="2000" dirty="0">
              <a:solidFill>
                <a:srgbClr val="C00000"/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Külföldi állampolgárnak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is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Külföldi munkabér, nyugdíj, vállalkozói jövedelem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E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kivonatot is elfogadunk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Ciklusidő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munkáltatói igazolás benyújtásával rövidíthető – 2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nap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Lead adás!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Megemelt  </a:t>
            </a:r>
            <a:r>
              <a:rPr lang="hu-HU" sz="2000" dirty="0">
                <a:solidFill>
                  <a:srgbClr val="C00000"/>
                </a:solidFill>
                <a:latin typeface="+mn-lt"/>
              </a:rPr>
              <a:t>maximum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hitelösszegek</a:t>
            </a:r>
            <a:endParaRPr lang="hu-HU" sz="2000" dirty="0">
              <a:solidFill>
                <a:srgbClr val="C00000"/>
              </a:solidFill>
              <a:latin typeface="+mn-lt"/>
            </a:endParaRP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dirty="0">
                <a:solidFill>
                  <a:srgbClr val="C00000"/>
                </a:solidFill>
                <a:latin typeface="+mn-lt"/>
              </a:rPr>
              <a:t>Megemelt Személyi Kölcsön </a:t>
            </a:r>
            <a:r>
              <a:rPr lang="hu-HU" sz="2000" dirty="0" smtClean="0">
                <a:solidFill>
                  <a:srgbClr val="C00000"/>
                </a:solidFill>
                <a:latin typeface="+mn-lt"/>
              </a:rPr>
              <a:t>jutalék</a:t>
            </a:r>
            <a:endParaRPr lang="hu-HU" sz="45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" y="5013175"/>
            <a:ext cx="5382979" cy="169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7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blank">
  <a:themeElements>
    <a:clrScheme name="BB_basic">
      <a:dk1>
        <a:srgbClr val="000000"/>
      </a:dk1>
      <a:lt1>
        <a:srgbClr val="FFFFFF"/>
      </a:lt1>
      <a:dk2>
        <a:srgbClr val="001B70"/>
      </a:dk2>
      <a:lt2>
        <a:srgbClr val="EEECE1"/>
      </a:lt2>
      <a:accent1>
        <a:srgbClr val="8C1D40"/>
      </a:accent1>
      <a:accent2>
        <a:srgbClr val="F26B5A"/>
      </a:accent2>
      <a:accent3>
        <a:srgbClr val="EC0044"/>
      </a:accent3>
      <a:accent4>
        <a:srgbClr val="6ECB98"/>
      </a:accent4>
      <a:accent5>
        <a:srgbClr val="83C6BC"/>
      </a:accent5>
      <a:accent6>
        <a:srgbClr val="AAD7CF"/>
      </a:accent6>
      <a:hlink>
        <a:srgbClr val="E41D37"/>
      </a:hlink>
      <a:folHlink>
        <a:srgbClr val="E41D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genda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4B46E5A1-2807-432E-BFCC-255B7B885375}"/>
    </a:ext>
  </a:extLst>
</a:theme>
</file>

<file path=ppt/theme/theme3.xml><?xml version="1.0" encoding="utf-8"?>
<a:theme xmlns:a="http://schemas.openxmlformats.org/drawingml/2006/main" name="Text">
  <a:themeElements>
    <a:clrScheme name="Aegon colors 2016_new">
      <a:dk1>
        <a:srgbClr val="000000"/>
      </a:dk1>
      <a:lt1>
        <a:srgbClr val="FFFFFF"/>
      </a:lt1>
      <a:dk2>
        <a:srgbClr val="003C64"/>
      </a:dk2>
      <a:lt2>
        <a:srgbClr val="0AB9EB"/>
      </a:lt2>
      <a:accent1>
        <a:srgbClr val="0077C8"/>
      </a:accent1>
      <a:accent2>
        <a:srgbClr val="764AA0"/>
      </a:accent2>
      <a:accent3>
        <a:srgbClr val="CA4642"/>
      </a:accent3>
      <a:accent4>
        <a:srgbClr val="F27D00"/>
      </a:accent4>
      <a:accent5>
        <a:srgbClr val="FDC828"/>
      </a:accent5>
      <a:accent6>
        <a:srgbClr val="00A68C"/>
      </a:accent6>
      <a:hlink>
        <a:srgbClr val="1D1D1D"/>
      </a:hlink>
      <a:folHlink>
        <a:srgbClr val="E8E8E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egon Group Template 2016" id="{38AED903-669A-49C7-8B10-863019E40CC8}" vid="{C990B685-2A8C-4A15-B8B6-E39D4ED9C7DA}"/>
    </a:ext>
  </a:extLst>
</a:theme>
</file>

<file path=ppt/theme/theme4.xml><?xml version="1.0" encoding="utf-8"?>
<a:theme xmlns:a="http://schemas.openxmlformats.org/drawingml/2006/main" name="5_Office-téma">
  <a:themeElements>
    <a:clrScheme name="BB séma">
      <a:dk1>
        <a:sysClr val="windowText" lastClr="000000"/>
      </a:dk1>
      <a:lt1>
        <a:sysClr val="window" lastClr="FFFFFF"/>
      </a:lt1>
      <a:dk2>
        <a:srgbClr val="001B70"/>
      </a:dk2>
      <a:lt2>
        <a:srgbClr val="EEECE1"/>
      </a:lt2>
      <a:accent1>
        <a:srgbClr val="8C1D40"/>
      </a:accent1>
      <a:accent2>
        <a:srgbClr val="F26B5A"/>
      </a:accent2>
      <a:accent3>
        <a:srgbClr val="EC0044"/>
      </a:accent3>
      <a:accent4>
        <a:srgbClr val="6ECB98"/>
      </a:accent4>
      <a:accent5>
        <a:srgbClr val="83C6BC"/>
      </a:accent5>
      <a:accent6>
        <a:srgbClr val="AAD7CF"/>
      </a:accent6>
      <a:hlink>
        <a:srgbClr val="E41D37"/>
      </a:hlink>
      <a:folHlink>
        <a:srgbClr val="E41D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-téma">
  <a:themeElements>
    <a:clrScheme name="BB séma">
      <a:dk1>
        <a:sysClr val="windowText" lastClr="000000"/>
      </a:dk1>
      <a:lt1>
        <a:sysClr val="window" lastClr="FFFFFF"/>
      </a:lt1>
      <a:dk2>
        <a:srgbClr val="001B70"/>
      </a:dk2>
      <a:lt2>
        <a:srgbClr val="EEECE1"/>
      </a:lt2>
      <a:accent1>
        <a:srgbClr val="8C1D40"/>
      </a:accent1>
      <a:accent2>
        <a:srgbClr val="F26B5A"/>
      </a:accent2>
      <a:accent3>
        <a:srgbClr val="EC0044"/>
      </a:accent3>
      <a:accent4>
        <a:srgbClr val="6ECB98"/>
      </a:accent4>
      <a:accent5>
        <a:srgbClr val="83C6BC"/>
      </a:accent5>
      <a:accent6>
        <a:srgbClr val="AAD7CF"/>
      </a:accent6>
      <a:hlink>
        <a:srgbClr val="E41D37"/>
      </a:hlink>
      <a:folHlink>
        <a:srgbClr val="E41D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13146</TotalTime>
  <Words>689</Words>
  <Application>Microsoft Office PowerPoint</Application>
  <PresentationFormat>Diavetítés a képernyőre (4:3 oldalarány)</PresentationFormat>
  <Paragraphs>170</Paragraphs>
  <Slides>15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blank</vt:lpstr>
      <vt:lpstr>Agenda</vt:lpstr>
      <vt:lpstr>Text</vt:lpstr>
      <vt:lpstr>5_Office-téma</vt:lpstr>
      <vt:lpstr>6_Office-téma</vt:lpstr>
      <vt:lpstr>BUDAPEST BANK AKTUALITÁSOK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Budapest Bank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irány - Hitelcenter</dc:title>
  <dc:creator>Gal, Ferenc (GE Capital)</dc:creator>
  <cp:lastModifiedBy>Herczog, Monika (GE Capital)</cp:lastModifiedBy>
  <cp:revision>185</cp:revision>
  <dcterms:created xsi:type="dcterms:W3CDTF">2017-06-23T07:37:41Z</dcterms:created>
  <dcterms:modified xsi:type="dcterms:W3CDTF">2019-03-05T17:42:14Z</dcterms:modified>
</cp:coreProperties>
</file>