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1222" r:id="rId5"/>
    <p:sldId id="1240" r:id="rId6"/>
    <p:sldId id="1242" r:id="rId7"/>
    <p:sldId id="1243" r:id="rId8"/>
    <p:sldId id="1244" r:id="rId9"/>
    <p:sldId id="1245" r:id="rId10"/>
    <p:sldId id="1086" r:id="rId11"/>
    <p:sldId id="1215" r:id="rId12"/>
    <p:sldId id="1087" r:id="rId13"/>
    <p:sldId id="1090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ói Tibor (Budapest Bank)" initials="KT(B" lastIdx="1" clrIdx="0"/>
  <p:cmAuthor id="1" name="Petrov Dávid (Budapest Bank)" initials="PD(B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1D37"/>
    <a:srgbClr val="F03E48"/>
    <a:srgbClr val="8E89CB"/>
    <a:srgbClr val="001B70"/>
    <a:srgbClr val="003594"/>
    <a:srgbClr val="6ECB9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2" autoAdjust="0"/>
    <p:restoredTop sz="93979" autoAdjust="0"/>
  </p:normalViewPr>
  <p:slideViewPr>
    <p:cSldViewPr>
      <p:cViewPr varScale="1">
        <p:scale>
          <a:sx n="69" d="100"/>
          <a:sy n="69" d="100"/>
        </p:scale>
        <p:origin x="104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0F603-95F4-42E5-A522-96E455D7207D}" type="datetimeFigureOut">
              <a:rPr lang="hu-HU" smtClean="0"/>
              <a:t>2020.12.17.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CEDE5-8884-43D8-B1EA-33E484616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83483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E8AA8-CB7F-497A-8334-2D9A46395128}" type="datetimeFigureOut">
              <a:rPr lang="hu-HU" smtClean="0"/>
              <a:t>2020.12.17.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62F8F-6D43-40C2-97BB-4B75D278CC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67787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6674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085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ő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/>
          <p:cNvSpPr/>
          <p:nvPr userDrawn="1"/>
        </p:nvSpPr>
        <p:spPr>
          <a:xfrm>
            <a:off x="3507724" y="-1144598"/>
            <a:ext cx="4288806" cy="4251948"/>
          </a:xfrm>
          <a:prstGeom prst="ellipse">
            <a:avLst/>
          </a:prstGeom>
          <a:solidFill>
            <a:srgbClr val="ED1B34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Ellipszis 7"/>
          <p:cNvSpPr/>
          <p:nvPr userDrawn="1"/>
        </p:nvSpPr>
        <p:spPr>
          <a:xfrm>
            <a:off x="1343457" y="-716746"/>
            <a:ext cx="3571930" cy="3571930"/>
          </a:xfrm>
          <a:prstGeom prst="ellipse">
            <a:avLst/>
          </a:prstGeom>
          <a:solidFill>
            <a:srgbClr val="C0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6988611" y="348218"/>
            <a:ext cx="1615837" cy="1615837"/>
          </a:xfrm>
          <a:prstGeom prst="ellipse">
            <a:avLst/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541454" y="353562"/>
            <a:ext cx="1826353" cy="1826353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634082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1268760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891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5" name="Diagram helye 3"/>
          <p:cNvSpPr>
            <a:spLocks noGrp="1"/>
          </p:cNvSpPr>
          <p:nvPr>
            <p:ph type="chart" sz="quarter" idx="15"/>
          </p:nvPr>
        </p:nvSpPr>
        <p:spPr>
          <a:xfrm>
            <a:off x="4643438" y="1700213"/>
            <a:ext cx="4032250" cy="43211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artalom helye 2"/>
          <p:cNvSpPr>
            <a:spLocks noGrp="1"/>
          </p:cNvSpPr>
          <p:nvPr>
            <p:ph sz="half" idx="1"/>
          </p:nvPr>
        </p:nvSpPr>
        <p:spPr>
          <a:xfrm>
            <a:off x="457200" y="1700809"/>
            <a:ext cx="3970784" cy="432048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439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4" name="Diagram helye 3"/>
          <p:cNvSpPr>
            <a:spLocks noGrp="1"/>
          </p:cNvSpPr>
          <p:nvPr>
            <p:ph type="chart" sz="quarter" idx="15"/>
          </p:nvPr>
        </p:nvSpPr>
        <p:spPr>
          <a:xfrm>
            <a:off x="4643438" y="1700213"/>
            <a:ext cx="4032250" cy="43211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</a:lstStyle>
          <a:p>
            <a:endParaRPr lang="hu-HU"/>
          </a:p>
        </p:txBody>
      </p:sp>
      <p:sp>
        <p:nvSpPr>
          <p:cNvPr id="1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artalom helye 2"/>
          <p:cNvSpPr>
            <a:spLocks noGrp="1"/>
          </p:cNvSpPr>
          <p:nvPr>
            <p:ph sz="half" idx="1"/>
          </p:nvPr>
        </p:nvSpPr>
        <p:spPr>
          <a:xfrm>
            <a:off x="457200" y="1700809"/>
            <a:ext cx="3970784" cy="432048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9428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7" name="Táblázat helye 6"/>
          <p:cNvSpPr>
            <a:spLocks noGrp="1"/>
          </p:cNvSpPr>
          <p:nvPr>
            <p:ph type="tbl" sz="quarter" idx="15"/>
          </p:nvPr>
        </p:nvSpPr>
        <p:spPr>
          <a:xfrm>
            <a:off x="4643438" y="1700213"/>
            <a:ext cx="4032250" cy="43211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artalom helye 2"/>
          <p:cNvSpPr>
            <a:spLocks noGrp="1"/>
          </p:cNvSpPr>
          <p:nvPr>
            <p:ph sz="half" idx="1"/>
          </p:nvPr>
        </p:nvSpPr>
        <p:spPr>
          <a:xfrm>
            <a:off x="457200" y="1700809"/>
            <a:ext cx="3970784" cy="432048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7231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8" name="Ellipszis 7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Ellipszis 10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3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3464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és tartal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4" name="Ellipszis 13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Ellipszis 16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8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2" name="Tartalom helye 2"/>
          <p:cNvSpPr>
            <a:spLocks noGrp="1"/>
          </p:cNvSpPr>
          <p:nvPr>
            <p:ph idx="1"/>
          </p:nvPr>
        </p:nvSpPr>
        <p:spPr>
          <a:xfrm>
            <a:off x="467544" y="220486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000">
                <a:solidFill>
                  <a:srgbClr val="001B70"/>
                </a:solidFill>
              </a:defRPr>
            </a:lvl3pPr>
            <a:lvl4pPr>
              <a:defRPr sz="1800">
                <a:solidFill>
                  <a:srgbClr val="001B70"/>
                </a:solidFill>
              </a:defRPr>
            </a:lvl4pPr>
            <a:lvl5pPr>
              <a:defRPr sz="18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1632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sszehasonlítá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0" name="Tartalom helye 2"/>
          <p:cNvSpPr>
            <a:spLocks noGrp="1"/>
          </p:cNvSpPr>
          <p:nvPr>
            <p:ph sz="half" idx="1"/>
          </p:nvPr>
        </p:nvSpPr>
        <p:spPr>
          <a:xfrm>
            <a:off x="457200" y="2132855"/>
            <a:ext cx="3970784" cy="38884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"/>
          </p:nvPr>
        </p:nvSpPr>
        <p:spPr>
          <a:xfrm>
            <a:off x="4716016" y="2132855"/>
            <a:ext cx="3970784" cy="38884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1308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sszehasonlítá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artalom helye 2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3970784" cy="1800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5" name="Tartalom helye 3"/>
          <p:cNvSpPr>
            <a:spLocks noGrp="1"/>
          </p:cNvSpPr>
          <p:nvPr>
            <p:ph sz="half" idx="2"/>
          </p:nvPr>
        </p:nvSpPr>
        <p:spPr>
          <a:xfrm>
            <a:off x="4716016" y="2060848"/>
            <a:ext cx="3970784" cy="1800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26" name="Tartalom helye 2"/>
          <p:cNvSpPr>
            <a:spLocks noGrp="1"/>
          </p:cNvSpPr>
          <p:nvPr>
            <p:ph sz="half" idx="18"/>
          </p:nvPr>
        </p:nvSpPr>
        <p:spPr>
          <a:xfrm>
            <a:off x="467544" y="4005064"/>
            <a:ext cx="3970784" cy="1800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7" name="Tartalom helye 3"/>
          <p:cNvSpPr>
            <a:spLocks noGrp="1"/>
          </p:cNvSpPr>
          <p:nvPr>
            <p:ph sz="half" idx="19"/>
          </p:nvPr>
        </p:nvSpPr>
        <p:spPr>
          <a:xfrm>
            <a:off x="4716016" y="4005064"/>
            <a:ext cx="3970784" cy="1800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98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sszehasonlítá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7278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9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993126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0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993126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1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7278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0" name="Tartalom helye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1" name="Tartalom helye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22" name="Tartalom helye 2"/>
          <p:cNvSpPr>
            <a:spLocks noGrp="1"/>
          </p:cNvSpPr>
          <p:nvPr>
            <p:ph sz="half" idx="22"/>
          </p:nvPr>
        </p:nvSpPr>
        <p:spPr>
          <a:xfrm>
            <a:off x="467544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3"/>
          </p:nvPr>
        </p:nvSpPr>
        <p:spPr>
          <a:xfrm>
            <a:off x="4716016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6827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sszehasonlítá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7278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</a:p>
        </p:txBody>
      </p:sp>
      <p:sp>
        <p:nvSpPr>
          <p:cNvPr id="29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993126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0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993126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</a:p>
        </p:txBody>
      </p:sp>
      <p:sp>
        <p:nvSpPr>
          <p:cNvPr id="31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7278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</a:p>
        </p:txBody>
      </p:sp>
      <p:cxnSp>
        <p:nvCxnSpPr>
          <p:cNvPr id="20" name="Egyenes összekötő 19"/>
          <p:cNvCxnSpPr/>
          <p:nvPr userDrawn="1"/>
        </p:nvCxnSpPr>
        <p:spPr>
          <a:xfrm>
            <a:off x="4572000" y="1772816"/>
            <a:ext cx="0" cy="4464496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 userDrawn="1"/>
        </p:nvCxnSpPr>
        <p:spPr>
          <a:xfrm>
            <a:off x="395536" y="3989149"/>
            <a:ext cx="8352928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artalom helye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2" name="Tartalom helye 2"/>
          <p:cNvSpPr>
            <a:spLocks noGrp="1"/>
          </p:cNvSpPr>
          <p:nvPr>
            <p:ph sz="half" idx="22"/>
          </p:nvPr>
        </p:nvSpPr>
        <p:spPr>
          <a:xfrm>
            <a:off x="467544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33" name="Tartalom helye 3"/>
          <p:cNvSpPr>
            <a:spLocks noGrp="1"/>
          </p:cNvSpPr>
          <p:nvPr>
            <p:ph sz="half" idx="23"/>
          </p:nvPr>
        </p:nvSpPr>
        <p:spPr>
          <a:xfrm>
            <a:off x="4716016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353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sszehasonlítá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2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72785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3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993126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4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993126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5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72785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0" name="Tartalom helye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1" name="Tartalom helye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22" name="Tartalom helye 2"/>
          <p:cNvSpPr>
            <a:spLocks noGrp="1"/>
          </p:cNvSpPr>
          <p:nvPr>
            <p:ph sz="half" idx="22"/>
          </p:nvPr>
        </p:nvSpPr>
        <p:spPr>
          <a:xfrm>
            <a:off x="467544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3"/>
          </p:nvPr>
        </p:nvSpPr>
        <p:spPr>
          <a:xfrm>
            <a:off x="4716016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136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őcím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/>
          <p:cNvSpPr/>
          <p:nvPr userDrawn="1"/>
        </p:nvSpPr>
        <p:spPr>
          <a:xfrm>
            <a:off x="3507724" y="-1144598"/>
            <a:ext cx="4288806" cy="4251948"/>
          </a:xfrm>
          <a:prstGeom prst="ellipse">
            <a:avLst/>
          </a:prstGeom>
          <a:solidFill>
            <a:srgbClr val="ED1B34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Ellipszis 7"/>
          <p:cNvSpPr/>
          <p:nvPr userDrawn="1"/>
        </p:nvSpPr>
        <p:spPr>
          <a:xfrm>
            <a:off x="1343457" y="-716746"/>
            <a:ext cx="3571930" cy="3571930"/>
          </a:xfrm>
          <a:prstGeom prst="ellipse">
            <a:avLst/>
          </a:prstGeom>
          <a:solidFill>
            <a:srgbClr val="C0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6988611" y="348218"/>
            <a:ext cx="1615837" cy="1615837"/>
          </a:xfrm>
          <a:prstGeom prst="ellipse">
            <a:avLst/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541454" y="353562"/>
            <a:ext cx="1826353" cy="1826353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3501008"/>
            <a:ext cx="8229600" cy="634082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rgbClr val="001B70"/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420709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001B70"/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5897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Összehasonlítá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72785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9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993126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0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993126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1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72785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cxnSp>
        <p:nvCxnSpPr>
          <p:cNvPr id="20" name="Egyenes összekötő 19"/>
          <p:cNvCxnSpPr/>
          <p:nvPr userDrawn="1"/>
        </p:nvCxnSpPr>
        <p:spPr>
          <a:xfrm>
            <a:off x="4572000" y="1772816"/>
            <a:ext cx="0" cy="4464496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 userDrawn="1"/>
        </p:nvCxnSpPr>
        <p:spPr>
          <a:xfrm>
            <a:off x="395536" y="3989149"/>
            <a:ext cx="8352928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artalom helye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2" name="Tartalom helye 2"/>
          <p:cNvSpPr>
            <a:spLocks noGrp="1"/>
          </p:cNvSpPr>
          <p:nvPr>
            <p:ph sz="half" idx="22"/>
          </p:nvPr>
        </p:nvSpPr>
        <p:spPr>
          <a:xfrm>
            <a:off x="467544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33" name="Tartalom helye 3"/>
          <p:cNvSpPr>
            <a:spLocks noGrp="1"/>
          </p:cNvSpPr>
          <p:nvPr>
            <p:ph sz="half" idx="23"/>
          </p:nvPr>
        </p:nvSpPr>
        <p:spPr>
          <a:xfrm>
            <a:off x="4716016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6322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sszehasonlítá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72785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9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993126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0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993126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1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72785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0" name="Tartalom helye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1" name="Tartalom helye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22" name="Tartalom helye 2"/>
          <p:cNvSpPr>
            <a:spLocks noGrp="1"/>
          </p:cNvSpPr>
          <p:nvPr>
            <p:ph sz="half" idx="22"/>
          </p:nvPr>
        </p:nvSpPr>
        <p:spPr>
          <a:xfrm>
            <a:off x="467544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3"/>
          </p:nvPr>
        </p:nvSpPr>
        <p:spPr>
          <a:xfrm>
            <a:off x="4716016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596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Összehasonlítá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72785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9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993126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0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993126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1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72785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cxnSp>
        <p:nvCxnSpPr>
          <p:cNvPr id="20" name="Egyenes összekötő 19"/>
          <p:cNvCxnSpPr/>
          <p:nvPr userDrawn="1"/>
        </p:nvCxnSpPr>
        <p:spPr>
          <a:xfrm>
            <a:off x="4572000" y="1772816"/>
            <a:ext cx="0" cy="4464496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 userDrawn="1"/>
        </p:nvCxnSpPr>
        <p:spPr>
          <a:xfrm>
            <a:off x="395536" y="3989149"/>
            <a:ext cx="8352928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artalom helye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2" name="Tartalom helye 2"/>
          <p:cNvSpPr>
            <a:spLocks noGrp="1"/>
          </p:cNvSpPr>
          <p:nvPr>
            <p:ph sz="half" idx="22"/>
          </p:nvPr>
        </p:nvSpPr>
        <p:spPr>
          <a:xfrm>
            <a:off x="467544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33" name="Tartalom helye 3"/>
          <p:cNvSpPr>
            <a:spLocks noGrp="1"/>
          </p:cNvSpPr>
          <p:nvPr>
            <p:ph sz="half" idx="23"/>
          </p:nvPr>
        </p:nvSpPr>
        <p:spPr>
          <a:xfrm>
            <a:off x="4716016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8686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gr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0" name="Diagram helye 3"/>
          <p:cNvSpPr>
            <a:spLocks noGrp="1"/>
          </p:cNvSpPr>
          <p:nvPr>
            <p:ph type="chart" sz="quarter" idx="15"/>
          </p:nvPr>
        </p:nvSpPr>
        <p:spPr>
          <a:xfrm>
            <a:off x="4643438" y="2132856"/>
            <a:ext cx="4032250" cy="38885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2" name="Tartalom helye 2"/>
          <p:cNvSpPr>
            <a:spLocks noGrp="1"/>
          </p:cNvSpPr>
          <p:nvPr>
            <p:ph sz="half" idx="1"/>
          </p:nvPr>
        </p:nvSpPr>
        <p:spPr>
          <a:xfrm>
            <a:off x="457200" y="2132855"/>
            <a:ext cx="3970784" cy="38884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0313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gra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0" name="Diagram helye 3"/>
          <p:cNvSpPr>
            <a:spLocks noGrp="1"/>
          </p:cNvSpPr>
          <p:nvPr>
            <p:ph type="chart" sz="quarter" idx="15"/>
          </p:nvPr>
        </p:nvSpPr>
        <p:spPr>
          <a:xfrm>
            <a:off x="4643438" y="2132856"/>
            <a:ext cx="4032250" cy="38885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2" name="Tartalom helye 2"/>
          <p:cNvSpPr>
            <a:spLocks noGrp="1"/>
          </p:cNvSpPr>
          <p:nvPr>
            <p:ph sz="half" idx="1"/>
          </p:nvPr>
        </p:nvSpPr>
        <p:spPr>
          <a:xfrm>
            <a:off x="457200" y="2132855"/>
            <a:ext cx="3970784" cy="38884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43316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ábláza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2" name="Táblázat helye 6"/>
          <p:cNvSpPr>
            <a:spLocks noGrp="1"/>
          </p:cNvSpPr>
          <p:nvPr>
            <p:ph type="tbl" sz="quarter" idx="15"/>
          </p:nvPr>
        </p:nvSpPr>
        <p:spPr>
          <a:xfrm>
            <a:off x="4643438" y="2132856"/>
            <a:ext cx="4032250" cy="38885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</a:lstStyle>
          <a:p>
            <a:endParaRPr lang="hu-HU"/>
          </a:p>
        </p:txBody>
      </p:sp>
      <p:sp>
        <p:nvSpPr>
          <p:cNvPr id="20" name="Tartalom helye 2"/>
          <p:cNvSpPr>
            <a:spLocks noGrp="1"/>
          </p:cNvSpPr>
          <p:nvPr>
            <p:ph sz="half" idx="1"/>
          </p:nvPr>
        </p:nvSpPr>
        <p:spPr>
          <a:xfrm>
            <a:off x="457200" y="2132855"/>
            <a:ext cx="3970784" cy="38884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74893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5"/>
            <a:ext cx="9144000" cy="685472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8" name="Ellipszis 7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Ellipszis 10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3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91811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3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5"/>
            <a:ext cx="9144000" cy="685472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8" name="Ellipszis 7"/>
          <p:cNvSpPr/>
          <p:nvPr userDrawn="1"/>
        </p:nvSpPr>
        <p:spPr>
          <a:xfrm>
            <a:off x="-363728" y="-1008225"/>
            <a:ext cx="3639584" cy="3639584"/>
          </a:xfrm>
          <a:prstGeom prst="ellipse">
            <a:avLst/>
          </a:prstGeom>
          <a:solidFill>
            <a:srgbClr val="ED1B3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2577001" y="-761601"/>
            <a:ext cx="3146336" cy="3146336"/>
          </a:xfrm>
          <a:prstGeom prst="ellipse">
            <a:avLst/>
          </a:prstGeom>
          <a:solidFill>
            <a:srgbClr val="C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2272007" y="974774"/>
            <a:ext cx="1878162" cy="1878162"/>
          </a:xfrm>
          <a:prstGeom prst="ellipse">
            <a:avLst/>
          </a:prstGeom>
          <a:solidFill>
            <a:srgbClr val="ED1B34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Ellipszis 10"/>
          <p:cNvSpPr/>
          <p:nvPr userDrawn="1"/>
        </p:nvSpPr>
        <p:spPr>
          <a:xfrm>
            <a:off x="-829160" y="620688"/>
            <a:ext cx="2184582" cy="2184582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263131" y="260648"/>
            <a:ext cx="4956941" cy="1653208"/>
          </a:xfrm>
          <a:prstGeom prst="rect">
            <a:avLst/>
          </a:prstGeom>
        </p:spPr>
        <p:txBody>
          <a:bodyPr/>
          <a:lstStyle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18285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5"/>
            <a:ext cx="9144000" cy="685472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3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2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r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5"/>
            <a:ext cx="9144000" cy="685472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7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őcím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/>
          <p:cNvSpPr/>
          <p:nvPr userDrawn="1"/>
        </p:nvSpPr>
        <p:spPr>
          <a:xfrm>
            <a:off x="3507724" y="-1144598"/>
            <a:ext cx="4288806" cy="4251948"/>
          </a:xfrm>
          <a:prstGeom prst="ellipse">
            <a:avLst/>
          </a:prstGeom>
          <a:solidFill>
            <a:srgbClr val="ED1B34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Ellipszis 7"/>
          <p:cNvSpPr/>
          <p:nvPr userDrawn="1"/>
        </p:nvSpPr>
        <p:spPr>
          <a:xfrm>
            <a:off x="1343457" y="-716746"/>
            <a:ext cx="3571930" cy="3571930"/>
          </a:xfrm>
          <a:prstGeom prst="ellipse">
            <a:avLst/>
          </a:prstGeom>
          <a:solidFill>
            <a:srgbClr val="C0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6988611" y="348218"/>
            <a:ext cx="1615837" cy="1615837"/>
          </a:xfrm>
          <a:prstGeom prst="ellipse">
            <a:avLst/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541454" y="353562"/>
            <a:ext cx="1826353" cy="1826353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3501008"/>
            <a:ext cx="8229600" cy="634082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420709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71030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8" name="Ellipszis 7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Ellipszis 10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3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97567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3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56722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r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793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lválasztó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4673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lválasztó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43367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lválasztó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1347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lválasztó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39107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egyensúlyozottsá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132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z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581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Átlátszósá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2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hu-HU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2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38561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ím 1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v</a:t>
            </a:r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0910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ro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8267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44394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ux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8267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72190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z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27384"/>
            <a:ext cx="9144001" cy="6899927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001B70"/>
                </a:solidFill>
              </a:defRPr>
            </a:lvl1pPr>
          </a:lstStyle>
          <a:p>
            <a:endParaRPr lang="hu-HU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712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öszöne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/>
          <p:cNvSpPr/>
          <p:nvPr userDrawn="1"/>
        </p:nvSpPr>
        <p:spPr>
          <a:xfrm>
            <a:off x="3507724" y="-1144598"/>
            <a:ext cx="4288806" cy="4251948"/>
          </a:xfrm>
          <a:prstGeom prst="ellipse">
            <a:avLst/>
          </a:prstGeom>
          <a:solidFill>
            <a:srgbClr val="ED1B34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Ellipszis 7"/>
          <p:cNvSpPr/>
          <p:nvPr userDrawn="1"/>
        </p:nvSpPr>
        <p:spPr>
          <a:xfrm>
            <a:off x="1343457" y="-716746"/>
            <a:ext cx="3571930" cy="3571930"/>
          </a:xfrm>
          <a:prstGeom prst="ellipse">
            <a:avLst/>
          </a:prstGeom>
          <a:solidFill>
            <a:srgbClr val="C0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6988611" y="348218"/>
            <a:ext cx="1615837" cy="1615837"/>
          </a:xfrm>
          <a:prstGeom prst="ellipse">
            <a:avLst/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541454" y="353562"/>
            <a:ext cx="1826353" cy="1826353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45024"/>
            <a:ext cx="8229600" cy="634082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rgbClr val="001B70"/>
                </a:solidFill>
                <a:latin typeface="+mj-lt"/>
              </a:defRPr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96625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öszöne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8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573016"/>
            <a:ext cx="4834880" cy="634082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09027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öszöne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933056"/>
            <a:ext cx="8229600" cy="634082"/>
          </a:xfrm>
          <a:prstGeom prst="rect">
            <a:avLst/>
          </a:prstGeom>
          <a:effectLst>
            <a:outerShdw blurRad="254000" algn="ctr" rotWithShape="0">
              <a:schemeClr val="tx1">
                <a:alpha val="60000"/>
              </a:schemeClr>
            </a:outerShdw>
          </a:effectLst>
        </p:spPr>
        <p:txBody>
          <a:bodyPr/>
          <a:lstStyle>
            <a:lvl1pPr algn="ctr"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77857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öszöne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1"/>
            <a:ext cx="9144001" cy="6856071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ím 1"/>
          <p:cNvSpPr>
            <a:spLocks noGrp="1"/>
          </p:cNvSpPr>
          <p:nvPr>
            <p:ph type="title" hasCustomPrompt="1"/>
          </p:nvPr>
        </p:nvSpPr>
        <p:spPr>
          <a:xfrm>
            <a:off x="457200" y="1916832"/>
            <a:ext cx="8229600" cy="634082"/>
          </a:xfrm>
          <a:prstGeom prst="rect">
            <a:avLst/>
          </a:prstGeom>
          <a:effectLst>
            <a:outerShdw blurRad="254000" algn="ctr" rotWithShape="0">
              <a:schemeClr val="tx1">
                <a:alpha val="60000"/>
              </a:schemeClr>
            </a:outerShdw>
          </a:effectLst>
        </p:spPr>
        <p:txBody>
          <a:bodyPr/>
          <a:lstStyle>
            <a:lvl1pPr algn="ctr"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33910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öszöne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ím 1"/>
          <p:cNvSpPr>
            <a:spLocks noGrp="1"/>
          </p:cNvSpPr>
          <p:nvPr>
            <p:ph type="title" hasCustomPrompt="1"/>
          </p:nvPr>
        </p:nvSpPr>
        <p:spPr>
          <a:xfrm>
            <a:off x="457200" y="2204864"/>
            <a:ext cx="8229600" cy="634082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21078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r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és tartal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1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3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artalom helye 2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432048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000">
                <a:solidFill>
                  <a:srgbClr val="001B70"/>
                </a:solidFill>
              </a:defRPr>
            </a:lvl3pPr>
            <a:lvl4pPr>
              <a:defRPr sz="1800">
                <a:solidFill>
                  <a:srgbClr val="001B70"/>
                </a:solidFill>
              </a:defRPr>
            </a:lvl4pPr>
            <a:lvl5pPr>
              <a:defRPr sz="18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77653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r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42324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re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8097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03693-C241-4A5D-B13A-7EA5B795A61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84005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5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rgbClr val="001B70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8207375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55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AD7C-06D9-4142-874D-B99FE38D5F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878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sszehasonlítá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artalom helye 2"/>
          <p:cNvSpPr>
            <a:spLocks noGrp="1"/>
          </p:cNvSpPr>
          <p:nvPr>
            <p:ph sz="half" idx="1"/>
          </p:nvPr>
        </p:nvSpPr>
        <p:spPr>
          <a:xfrm>
            <a:off x="457200" y="1700809"/>
            <a:ext cx="3970784" cy="432048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7" name="Tartalom helye 3"/>
          <p:cNvSpPr>
            <a:spLocks noGrp="1"/>
          </p:cNvSpPr>
          <p:nvPr>
            <p:ph sz="half" idx="2"/>
          </p:nvPr>
        </p:nvSpPr>
        <p:spPr>
          <a:xfrm>
            <a:off x="4716016" y="1700809"/>
            <a:ext cx="3970784" cy="432048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98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sszehasonlítá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7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2"/>
          <p:cNvSpPr>
            <a:spLocks noGrp="1"/>
          </p:cNvSpPr>
          <p:nvPr>
            <p:ph sz="half" idx="1"/>
          </p:nvPr>
        </p:nvSpPr>
        <p:spPr>
          <a:xfrm>
            <a:off x="467544" y="1700809"/>
            <a:ext cx="3970784" cy="201622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2" name="Tartalom helye 3"/>
          <p:cNvSpPr>
            <a:spLocks noGrp="1"/>
          </p:cNvSpPr>
          <p:nvPr>
            <p:ph sz="half" idx="2"/>
          </p:nvPr>
        </p:nvSpPr>
        <p:spPr>
          <a:xfrm>
            <a:off x="4716016" y="1700809"/>
            <a:ext cx="3970784" cy="201622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13" name="Tartalom helye 2"/>
          <p:cNvSpPr>
            <a:spLocks noGrp="1"/>
          </p:cNvSpPr>
          <p:nvPr>
            <p:ph sz="half" idx="18"/>
          </p:nvPr>
        </p:nvSpPr>
        <p:spPr>
          <a:xfrm>
            <a:off x="467544" y="3933056"/>
            <a:ext cx="3970784" cy="201622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19"/>
          </p:nvPr>
        </p:nvSpPr>
        <p:spPr>
          <a:xfrm>
            <a:off x="4716016" y="3933056"/>
            <a:ext cx="3970784" cy="201622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664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sszehasonlítá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7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33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00777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4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70509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5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70509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6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00777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8" name="Tartalom helye 2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9" name="Tartalom helye 3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20" name="Tartalom helye 2"/>
          <p:cNvSpPr>
            <a:spLocks noGrp="1"/>
          </p:cNvSpPr>
          <p:nvPr>
            <p:ph sz="half" idx="22"/>
          </p:nvPr>
        </p:nvSpPr>
        <p:spPr>
          <a:xfrm>
            <a:off x="467544" y="4437112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1" name="Tartalom helye 3"/>
          <p:cNvSpPr>
            <a:spLocks noGrp="1"/>
          </p:cNvSpPr>
          <p:nvPr>
            <p:ph sz="half" idx="23"/>
          </p:nvPr>
        </p:nvSpPr>
        <p:spPr>
          <a:xfrm>
            <a:off x="4716016" y="4437112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771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sszehasonlítá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7" name="Alcím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cxnSp>
        <p:nvCxnSpPr>
          <p:cNvPr id="18" name="Egyenes összekötő 17"/>
          <p:cNvCxnSpPr/>
          <p:nvPr userDrawn="1"/>
        </p:nvCxnSpPr>
        <p:spPr>
          <a:xfrm>
            <a:off x="4572000" y="1700808"/>
            <a:ext cx="0" cy="4464496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 userDrawn="1"/>
        </p:nvCxnSpPr>
        <p:spPr>
          <a:xfrm>
            <a:off x="395536" y="3917141"/>
            <a:ext cx="8352928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41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00777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42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70509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43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70509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44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00777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err="1" smtClean="0"/>
              <a:t>Cí</a:t>
            </a:r>
            <a:endParaRPr lang="hu-HU" dirty="0"/>
          </a:p>
        </p:txBody>
      </p:sp>
      <p:sp>
        <p:nvSpPr>
          <p:cNvPr id="20" name="Tartalom helye 2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1" name="Tartalom helye 3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22" name="Tartalom helye 2"/>
          <p:cNvSpPr>
            <a:spLocks noGrp="1"/>
          </p:cNvSpPr>
          <p:nvPr>
            <p:ph sz="half" idx="22"/>
          </p:nvPr>
        </p:nvSpPr>
        <p:spPr>
          <a:xfrm>
            <a:off x="467544" y="4437112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3"/>
          </p:nvPr>
        </p:nvSpPr>
        <p:spPr>
          <a:xfrm>
            <a:off x="4716016" y="4437112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14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60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2" r:id="rId2"/>
    <p:sldLayoutId id="2147483699" r:id="rId3"/>
    <p:sldLayoutId id="2147483650" r:id="rId4"/>
    <p:sldLayoutId id="2147483651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4" r:id="rId11"/>
    <p:sldLayoutId id="2147483663" r:id="rId12"/>
    <p:sldLayoutId id="2147483655" r:id="rId13"/>
    <p:sldLayoutId id="2147483656" r:id="rId14"/>
    <p:sldLayoutId id="2147483657" r:id="rId15"/>
    <p:sldLayoutId id="2147483665" r:id="rId16"/>
    <p:sldLayoutId id="2147483666" r:id="rId17"/>
    <p:sldLayoutId id="2147483667" r:id="rId18"/>
    <p:sldLayoutId id="2147483668" r:id="rId19"/>
    <p:sldLayoutId id="2147483690" r:id="rId20"/>
    <p:sldLayoutId id="2147483669" r:id="rId21"/>
    <p:sldLayoutId id="2147483691" r:id="rId22"/>
    <p:sldLayoutId id="2147483670" r:id="rId23"/>
    <p:sldLayoutId id="2147483671" r:id="rId24"/>
    <p:sldLayoutId id="2147483672" r:id="rId25"/>
    <p:sldLayoutId id="2147483673" r:id="rId26"/>
    <p:sldLayoutId id="2147483708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  <p:sldLayoutId id="2147483682" r:id="rId36"/>
    <p:sldLayoutId id="2147483683" r:id="rId37"/>
    <p:sldLayoutId id="2147483685" r:id="rId38"/>
    <p:sldLayoutId id="2147483686" r:id="rId39"/>
    <p:sldLayoutId id="2147483684" r:id="rId40"/>
    <p:sldLayoutId id="2147483696" r:id="rId41"/>
    <p:sldLayoutId id="2147483697" r:id="rId42"/>
    <p:sldLayoutId id="2147483695" r:id="rId43"/>
    <p:sldLayoutId id="2147483693" r:id="rId44"/>
    <p:sldLayoutId id="2147483700" r:id="rId45"/>
    <p:sldLayoutId id="2147483701" r:id="rId46"/>
    <p:sldLayoutId id="2147483704" r:id="rId47"/>
    <p:sldLayoutId id="2147483707" r:id="rId48"/>
    <p:sldLayoutId id="2147483687" r:id="rId49"/>
    <p:sldLayoutId id="2147483688" r:id="rId50"/>
    <p:sldLayoutId id="2147483689" r:id="rId51"/>
    <p:sldLayoutId id="2147483923" r:id="rId52"/>
    <p:sldLayoutId id="2147483926" r:id="rId53"/>
    <p:sldLayoutId id="2147483933" r:id="rId5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-36512" y="-27384"/>
            <a:ext cx="9180512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SZEMÉLYI KÖLCSÖN TERMÉKEK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367" y="2348880"/>
            <a:ext cx="9156367" cy="237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30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623" y="5129808"/>
            <a:ext cx="1902505" cy="1728192"/>
          </a:xfrm>
          <a:prstGeom prst="rect">
            <a:avLst/>
          </a:prstGeom>
          <a:noFill/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A5F0-F689-44EE-B34E-05F28770B991}" type="slidenum">
              <a:rPr lang="hu-HU" smtClean="0"/>
              <a:pPr/>
              <a:t>10</a:t>
            </a:fld>
            <a:endParaRPr lang="hu-HU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0" y="-27384"/>
            <a:ext cx="9180512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4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FŐ ÜZENETEK</a:t>
            </a:r>
            <a:endParaRPr lang="hu-HU" sz="3400" b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00874" y="1164228"/>
            <a:ext cx="804353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b="1" dirty="0" smtClean="0">
                <a:solidFill>
                  <a:srgbClr val="C00000"/>
                </a:solidFill>
              </a:rPr>
              <a:t>BB PRÉMIUM SZEMÉLYI KÖLCSÖN 8M FT-IG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hu-HU" sz="2400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b="1" dirty="0" smtClean="0">
                <a:solidFill>
                  <a:srgbClr val="C00000"/>
                </a:solidFill>
              </a:rPr>
              <a:t>NEM KÉRÜNK KÖZJEGYZŐI OKIRATOT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hu-HU" sz="2400" b="1" dirty="0">
              <a:solidFill>
                <a:srgbClr val="C00000"/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b="1" dirty="0" smtClean="0">
                <a:solidFill>
                  <a:srgbClr val="C00000"/>
                </a:solidFill>
              </a:rPr>
              <a:t>NINCS HITELBÍRÁLTI/FOLYÓSÍTÁSI DÍJ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hu-HU" sz="2400" b="1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b="1" dirty="0" smtClean="0">
                <a:solidFill>
                  <a:srgbClr val="C00000"/>
                </a:solidFill>
              </a:rPr>
              <a:t>PROVIDENT KÖLCSÖN IS KIVÁLTHATÓ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hu-HU" sz="2400" b="1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b="1" dirty="0" smtClean="0">
                <a:solidFill>
                  <a:srgbClr val="C00000"/>
                </a:solidFill>
              </a:rPr>
              <a:t>LEAD ADÁS!</a:t>
            </a:r>
          </a:p>
        </p:txBody>
      </p:sp>
    </p:spTree>
    <p:extLst>
      <p:ext uri="{BB962C8B-B14F-4D97-AF65-F5344CB8AC3E}">
        <p14:creationId xmlns:p14="http://schemas.microsoft.com/office/powerpoint/2010/main" val="388572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8"/>
          <p:cNvSpPr>
            <a:spLocks noChangeArrowheads="1"/>
          </p:cNvSpPr>
          <p:nvPr/>
        </p:nvSpPr>
        <p:spPr bwMode="auto">
          <a:xfrm>
            <a:off x="107504" y="620688"/>
            <a:ext cx="8928992" cy="617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2300" b="1" dirty="0">
                <a:solidFill>
                  <a:srgbClr val="C00000"/>
                </a:solidFill>
              </a:rPr>
              <a:t>TERMÉKJELLEMZŐK</a:t>
            </a:r>
            <a:r>
              <a:rPr lang="hu-HU" sz="2300" b="1" dirty="0" smtClean="0">
                <a:solidFill>
                  <a:srgbClr val="C00000"/>
                </a:solidFill>
              </a:rPr>
              <a:t>:</a:t>
            </a:r>
          </a:p>
          <a:p>
            <a:pPr>
              <a:defRPr/>
            </a:pPr>
            <a:endParaRPr lang="hu-HU" sz="1000" b="1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600"/>
              </a:spcBef>
              <a:buFontTx/>
              <a:buBlip>
                <a:blip r:embed="rId2"/>
              </a:buBlip>
              <a:defRPr/>
            </a:pPr>
            <a:r>
              <a:rPr lang="hu-HU" sz="1900" b="0" dirty="0" smtClean="0"/>
              <a:t>Futamidő</a:t>
            </a:r>
            <a:r>
              <a:rPr lang="hu-HU" sz="1900" b="0" dirty="0"/>
              <a:t>: </a:t>
            </a:r>
            <a:r>
              <a:rPr lang="hu-HU" sz="1900" dirty="0" smtClean="0">
                <a:solidFill>
                  <a:srgbClr val="C00000"/>
                </a:solidFill>
              </a:rPr>
              <a:t>12 – 60/</a:t>
            </a:r>
            <a:r>
              <a:rPr lang="hu-HU" sz="1900" b="1" dirty="0" smtClean="0">
                <a:solidFill>
                  <a:srgbClr val="C00000"/>
                </a:solidFill>
              </a:rPr>
              <a:t>84 </a:t>
            </a:r>
            <a:r>
              <a:rPr lang="hu-HU" sz="1900" dirty="0" smtClean="0">
                <a:solidFill>
                  <a:srgbClr val="C00000"/>
                </a:solidFill>
              </a:rPr>
              <a:t>hónap</a:t>
            </a:r>
          </a:p>
          <a:p>
            <a:pPr>
              <a:spcBef>
                <a:spcPts val="600"/>
              </a:spcBef>
              <a:defRPr/>
            </a:pPr>
            <a:endParaRPr lang="hu-HU" sz="500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600"/>
              </a:spcBef>
              <a:buFontTx/>
              <a:buBlip>
                <a:blip r:embed="rId2"/>
              </a:buBlip>
              <a:defRPr/>
            </a:pPr>
            <a:r>
              <a:rPr lang="hu-HU" sz="1900" b="0" dirty="0"/>
              <a:t>Kölcsönösszeg:</a:t>
            </a:r>
            <a:r>
              <a:rPr lang="hu-HU" sz="1900" b="0" dirty="0">
                <a:solidFill>
                  <a:srgbClr val="C00000"/>
                </a:solidFill>
              </a:rPr>
              <a:t> </a:t>
            </a:r>
            <a:r>
              <a:rPr lang="hu-HU" sz="1900" dirty="0">
                <a:solidFill>
                  <a:srgbClr val="C00000"/>
                </a:solidFill>
              </a:rPr>
              <a:t>2</a:t>
            </a:r>
            <a:r>
              <a:rPr lang="hu-HU" sz="1900" dirty="0" smtClean="0">
                <a:solidFill>
                  <a:srgbClr val="C00000"/>
                </a:solidFill>
              </a:rPr>
              <a:t>00.000 </a:t>
            </a:r>
            <a:r>
              <a:rPr lang="hu-HU" sz="1900" dirty="0">
                <a:solidFill>
                  <a:srgbClr val="C00000"/>
                </a:solidFill>
              </a:rPr>
              <a:t>– </a:t>
            </a:r>
            <a:r>
              <a:rPr lang="hu-HU" sz="1900" b="1" dirty="0">
                <a:solidFill>
                  <a:srgbClr val="C00000"/>
                </a:solidFill>
              </a:rPr>
              <a:t>8</a:t>
            </a:r>
            <a:r>
              <a:rPr lang="hu-HU" sz="1900" b="1" dirty="0" smtClean="0">
                <a:solidFill>
                  <a:srgbClr val="C00000"/>
                </a:solidFill>
              </a:rPr>
              <a:t>.000.000 </a:t>
            </a:r>
            <a:r>
              <a:rPr lang="hu-HU" sz="1900" dirty="0"/>
              <a:t>F</a:t>
            </a:r>
            <a:r>
              <a:rPr lang="hu-HU" sz="1900" dirty="0" smtClean="0"/>
              <a:t>orint</a:t>
            </a:r>
            <a:r>
              <a:rPr lang="hu-HU" sz="1900" b="0" dirty="0" smtClean="0"/>
              <a:t> </a:t>
            </a:r>
          </a:p>
          <a:p>
            <a:pPr>
              <a:spcBef>
                <a:spcPts val="600"/>
              </a:spcBef>
              <a:defRPr/>
            </a:pPr>
            <a:endParaRPr lang="hu-HU" sz="500" b="0" dirty="0"/>
          </a:p>
          <a:p>
            <a:pPr marL="285750" indent="-285750">
              <a:spcBef>
                <a:spcPts val="600"/>
              </a:spcBef>
              <a:buFontTx/>
              <a:buBlip>
                <a:blip r:embed="rId2"/>
              </a:buBlip>
              <a:defRPr/>
            </a:pPr>
            <a:r>
              <a:rPr lang="hu-HU" sz="1900" b="0" dirty="0" smtClean="0"/>
              <a:t>Jövedelem</a:t>
            </a:r>
            <a:r>
              <a:rPr lang="hu-HU" sz="1900" b="0" dirty="0"/>
              <a:t>: </a:t>
            </a:r>
            <a:r>
              <a:rPr lang="hu-HU" sz="1900" b="0" dirty="0" smtClean="0"/>
              <a:t>    </a:t>
            </a:r>
          </a:p>
          <a:p>
            <a:pPr marL="742950" lvl="1" indent="-285750">
              <a:spcBef>
                <a:spcPts val="600"/>
              </a:spcBef>
              <a:buBlip>
                <a:blip r:embed="rId2"/>
              </a:buBlip>
              <a:defRPr/>
            </a:pPr>
            <a:r>
              <a:rPr lang="hu-HU" sz="1900" b="0" dirty="0" smtClean="0"/>
              <a:t>Privát100 kölcsön:</a:t>
            </a:r>
            <a:r>
              <a:rPr lang="hu-HU" sz="1900" dirty="0" smtClean="0">
                <a:solidFill>
                  <a:srgbClr val="C00000"/>
                </a:solidFill>
              </a:rPr>
              <a:t> </a:t>
            </a:r>
            <a:r>
              <a:rPr lang="hu-HU" sz="1900" dirty="0"/>
              <a:t>nettó</a:t>
            </a:r>
            <a:r>
              <a:rPr lang="hu-HU" sz="1900" dirty="0">
                <a:solidFill>
                  <a:srgbClr val="C00000"/>
                </a:solidFill>
              </a:rPr>
              <a:t> </a:t>
            </a:r>
            <a:r>
              <a:rPr lang="hu-HU" sz="1900" b="1" dirty="0" smtClean="0">
                <a:solidFill>
                  <a:srgbClr val="C00000"/>
                </a:solidFill>
              </a:rPr>
              <a:t>100.000 Ft</a:t>
            </a:r>
            <a:r>
              <a:rPr lang="hu-HU" sz="1900" dirty="0" smtClean="0">
                <a:solidFill>
                  <a:srgbClr val="C00000"/>
                </a:solidFill>
              </a:rPr>
              <a:t> </a:t>
            </a:r>
            <a:r>
              <a:rPr lang="hu-HU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hu-HU" sz="19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főigénylőtől</a:t>
            </a:r>
            <a:endParaRPr lang="hu-HU" sz="1900" dirty="0">
              <a:solidFill>
                <a:srgbClr val="C00000"/>
              </a:solidFill>
            </a:endParaRPr>
          </a:p>
          <a:p>
            <a:pPr marL="742950" lvl="1" indent="-285750">
              <a:spcBef>
                <a:spcPts val="600"/>
              </a:spcBef>
              <a:buBlip>
                <a:blip r:embed="rId2"/>
              </a:buBlip>
              <a:defRPr/>
            </a:pPr>
            <a:r>
              <a:rPr lang="hu-HU" dirty="0" smtClean="0"/>
              <a:t>Egyéni </a:t>
            </a:r>
            <a:r>
              <a:rPr lang="hu-HU" dirty="0"/>
              <a:t>igénylés tekintetében </a:t>
            </a:r>
            <a:r>
              <a:rPr lang="hu-HU" dirty="0" smtClean="0"/>
              <a:t>alkalmazottak, vállalkozók </a:t>
            </a:r>
            <a:r>
              <a:rPr lang="hu-HU" dirty="0"/>
              <a:t>és őstermelők esetén minimum havi </a:t>
            </a:r>
            <a:r>
              <a:rPr lang="hu-HU" dirty="0" smtClean="0"/>
              <a:t>nettó </a:t>
            </a:r>
            <a:r>
              <a:rPr lang="hu-HU" sz="1900" b="1" dirty="0">
                <a:solidFill>
                  <a:srgbClr val="C00000"/>
                </a:solidFill>
              </a:rPr>
              <a:t>150 </a:t>
            </a:r>
            <a:r>
              <a:rPr lang="hu-HU" sz="1900" b="1" dirty="0" smtClean="0">
                <a:solidFill>
                  <a:srgbClr val="C00000"/>
                </a:solidFill>
              </a:rPr>
              <a:t>000 Ft</a:t>
            </a:r>
            <a:r>
              <a:rPr lang="hu-HU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hu-HU" sz="19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főigénylőtől</a:t>
            </a:r>
            <a:r>
              <a:rPr lang="hu-HU" dirty="0" smtClean="0"/>
              <a:t>, </a:t>
            </a:r>
          </a:p>
          <a:p>
            <a:pPr lvl="1">
              <a:spcBef>
                <a:spcPts val="600"/>
              </a:spcBef>
              <a:defRPr/>
            </a:pPr>
            <a:r>
              <a:rPr lang="hu-HU" dirty="0"/>
              <a:t> </a:t>
            </a:r>
            <a:r>
              <a:rPr lang="hu-HU" dirty="0" smtClean="0"/>
              <a:t>    nyugdíjasok </a:t>
            </a:r>
            <a:r>
              <a:rPr lang="hu-HU" dirty="0"/>
              <a:t>esetén minimum havi nettó </a:t>
            </a:r>
            <a:r>
              <a:rPr lang="hu-HU" sz="1900" b="1" dirty="0">
                <a:solidFill>
                  <a:srgbClr val="C00000"/>
                </a:solidFill>
              </a:rPr>
              <a:t>100 </a:t>
            </a:r>
            <a:r>
              <a:rPr lang="hu-HU" sz="1900" b="1" dirty="0" smtClean="0">
                <a:solidFill>
                  <a:srgbClr val="C00000"/>
                </a:solidFill>
              </a:rPr>
              <a:t>000 Ft</a:t>
            </a:r>
            <a:r>
              <a:rPr lang="hu-HU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hu-HU" sz="1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főigénylőtől</a:t>
            </a:r>
            <a:endParaRPr lang="hu-HU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42950" lvl="1" indent="-285750">
              <a:spcBef>
                <a:spcPts val="600"/>
              </a:spcBef>
              <a:buFontTx/>
              <a:buBlip>
                <a:blip r:embed="rId2"/>
              </a:buBlip>
              <a:defRPr/>
            </a:pPr>
            <a:r>
              <a:rPr lang="hu-HU" sz="1900" dirty="0" smtClean="0"/>
              <a:t>Prémium250: nettó </a:t>
            </a:r>
            <a:r>
              <a:rPr lang="hu-HU" sz="1900" b="1" dirty="0" smtClean="0">
                <a:solidFill>
                  <a:srgbClr val="C00000"/>
                </a:solidFill>
              </a:rPr>
              <a:t>250.000 Ft </a:t>
            </a:r>
            <a:r>
              <a:rPr lang="hu-HU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hu-HU" sz="19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főigénylőtől</a:t>
            </a:r>
            <a:endParaRPr lang="hu-HU" sz="1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42950" lvl="1" indent="-285750">
              <a:spcBef>
                <a:spcPts val="600"/>
              </a:spcBef>
              <a:buBlip>
                <a:blip r:embed="rId2"/>
              </a:buBlip>
              <a:defRPr/>
            </a:pPr>
            <a:r>
              <a:rPr lang="hu-HU" sz="1900" dirty="0" smtClean="0"/>
              <a:t>Prémium400: nettó </a:t>
            </a:r>
            <a:r>
              <a:rPr lang="hu-HU" sz="1900" b="1" dirty="0" smtClean="0">
                <a:solidFill>
                  <a:srgbClr val="C00000"/>
                </a:solidFill>
              </a:rPr>
              <a:t>400.000 Ft </a:t>
            </a:r>
            <a:r>
              <a:rPr lang="hu-HU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hu-HU" sz="19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főigénylőtől</a:t>
            </a:r>
            <a:endParaRPr lang="hu-HU" sz="1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42950" lvl="1" indent="-285750">
              <a:spcBef>
                <a:spcPts val="600"/>
              </a:spcBef>
              <a:buBlip>
                <a:blip r:embed="rId2"/>
              </a:buBlip>
              <a:defRPr/>
            </a:pPr>
            <a:r>
              <a:rPr lang="hu-HU" sz="1900" dirty="0"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hu-HU" sz="1900" dirty="0" err="1">
                <a:latin typeface="Calibri" panose="020F0502020204030204" pitchFamily="34" charset="0"/>
                <a:ea typeface="Calibri" panose="020F0502020204030204" pitchFamily="34" charset="0"/>
              </a:rPr>
              <a:t>főigénylő</a:t>
            </a:r>
            <a:r>
              <a:rPr lang="hu-HU" sz="1900" dirty="0">
                <a:latin typeface="Calibri" panose="020F0502020204030204" pitchFamily="34" charset="0"/>
                <a:ea typeface="Calibri" panose="020F0502020204030204" pitchFamily="34" charset="0"/>
              </a:rPr>
              <a:t> és/vagy a társigénylő </a:t>
            </a:r>
            <a:r>
              <a:rPr lang="hu-HU" sz="1900" b="1" dirty="0">
                <a:latin typeface="Calibri" panose="020F0502020204030204" pitchFamily="34" charset="0"/>
                <a:ea typeface="Calibri" panose="020F0502020204030204" pitchFamily="34" charset="0"/>
              </a:rPr>
              <a:t>jövedelme</a:t>
            </a:r>
            <a:r>
              <a:rPr lang="hu-HU" sz="1900" dirty="0">
                <a:latin typeface="Calibri" panose="020F0502020204030204" pitchFamily="34" charset="0"/>
                <a:ea typeface="Calibri" panose="020F0502020204030204" pitchFamily="34" charset="0"/>
              </a:rPr>
              <a:t> csak abban az esetben </a:t>
            </a:r>
            <a:r>
              <a:rPr lang="hu-HU" sz="1900" dirty="0" smtClean="0">
                <a:latin typeface="Calibri" panose="020F0502020204030204" pitchFamily="34" charset="0"/>
                <a:ea typeface="Calibri" panose="020F0502020204030204" pitchFamily="34" charset="0"/>
              </a:rPr>
              <a:t>fogadható el</a:t>
            </a:r>
            <a:r>
              <a:rPr lang="hu-HU" sz="1900" dirty="0">
                <a:latin typeface="Calibri" panose="020F0502020204030204" pitchFamily="34" charset="0"/>
                <a:ea typeface="Calibri" panose="020F0502020204030204" pitchFamily="34" charset="0"/>
              </a:rPr>
              <a:t>, ha </a:t>
            </a:r>
            <a:r>
              <a:rPr lang="hu-HU" sz="1900" b="1" u="sng" dirty="0">
                <a:latin typeface="Calibri" panose="020F0502020204030204" pitchFamily="34" charset="0"/>
                <a:ea typeface="Calibri" panose="020F0502020204030204" pitchFamily="34" charset="0"/>
              </a:rPr>
              <a:t>nem</a:t>
            </a:r>
            <a:r>
              <a:rPr lang="hu-HU" sz="1900" b="1" dirty="0">
                <a:latin typeface="Calibri" panose="020F0502020204030204" pitchFamily="34" charset="0"/>
                <a:ea typeface="Calibri" panose="020F0502020204030204" pitchFamily="34" charset="0"/>
              </a:rPr>
              <a:t> készpénzben </a:t>
            </a:r>
            <a:r>
              <a:rPr lang="hu-HU" sz="1900" dirty="0">
                <a:latin typeface="Calibri" panose="020F0502020204030204" pitchFamily="34" charset="0"/>
                <a:ea typeface="Calibri" panose="020F0502020204030204" pitchFamily="34" charset="0"/>
              </a:rPr>
              <a:t>kapja</a:t>
            </a:r>
            <a:r>
              <a:rPr lang="hu-HU" sz="19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hu-HU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600"/>
              </a:spcBef>
              <a:defRPr/>
            </a:pPr>
            <a:endParaRPr lang="hu-HU" sz="500" dirty="0"/>
          </a:p>
          <a:p>
            <a:pPr marL="285750" indent="-285750">
              <a:spcBef>
                <a:spcPts val="600"/>
              </a:spcBef>
              <a:buFontTx/>
              <a:buBlip>
                <a:blip r:embed="rId2"/>
              </a:buBlip>
              <a:defRPr/>
            </a:pPr>
            <a:r>
              <a:rPr lang="hu-HU" sz="1900" b="0" dirty="0"/>
              <a:t>Korhatár: </a:t>
            </a:r>
            <a:r>
              <a:rPr lang="hu-HU" sz="1900" dirty="0">
                <a:solidFill>
                  <a:srgbClr val="C00000"/>
                </a:solidFill>
              </a:rPr>
              <a:t>min 18 év – </a:t>
            </a:r>
            <a:r>
              <a:rPr lang="hu-HU" sz="1900" b="1" dirty="0" err="1" smtClean="0">
                <a:solidFill>
                  <a:srgbClr val="C00000"/>
                </a:solidFill>
              </a:rPr>
              <a:t>max</a:t>
            </a:r>
            <a:r>
              <a:rPr lang="hu-HU" sz="1900" b="1" dirty="0" smtClean="0">
                <a:solidFill>
                  <a:srgbClr val="C00000"/>
                </a:solidFill>
              </a:rPr>
              <a:t>. </a:t>
            </a:r>
            <a:r>
              <a:rPr lang="hu-HU" sz="1900" b="1" dirty="0">
                <a:solidFill>
                  <a:srgbClr val="C00000"/>
                </a:solidFill>
              </a:rPr>
              <a:t>nincs </a:t>
            </a:r>
            <a:r>
              <a:rPr lang="hu-HU" sz="1900" dirty="0">
                <a:solidFill>
                  <a:srgbClr val="C00000"/>
                </a:solidFill>
              </a:rPr>
              <a:t/>
            </a:r>
            <a:br>
              <a:rPr lang="hu-HU" sz="1900" dirty="0">
                <a:solidFill>
                  <a:srgbClr val="C00000"/>
                </a:solidFill>
              </a:rPr>
            </a:br>
            <a:r>
              <a:rPr lang="hu-HU" sz="1900" dirty="0"/>
              <a:t>(18-21 éves korig és 66 év felett 21-66 év közötti társigénylő szükséges</a:t>
            </a:r>
            <a:r>
              <a:rPr lang="hu-HU" sz="1900" dirty="0" smtClean="0"/>
              <a:t>!)</a:t>
            </a:r>
          </a:p>
          <a:p>
            <a:pPr marL="285750" indent="-285750">
              <a:spcBef>
                <a:spcPts val="600"/>
              </a:spcBef>
              <a:buFontTx/>
              <a:buBlip>
                <a:blip r:embed="rId2"/>
              </a:buBlip>
              <a:defRPr/>
            </a:pPr>
            <a:endParaRPr lang="hu-HU" sz="500" dirty="0" smtClean="0"/>
          </a:p>
          <a:p>
            <a:pPr marL="285750" indent="-285750">
              <a:spcBef>
                <a:spcPts val="600"/>
              </a:spcBef>
              <a:buFontTx/>
              <a:buBlip>
                <a:blip r:embed="rId2"/>
              </a:buBlip>
              <a:defRPr/>
            </a:pPr>
            <a:r>
              <a:rPr lang="hu-HU" sz="1900" dirty="0" smtClean="0"/>
              <a:t>A </a:t>
            </a:r>
            <a:r>
              <a:rPr lang="hu-HU" sz="1900" dirty="0"/>
              <a:t>hitelközvetítők az ügyleteket a fiókhálózaton keresztül </a:t>
            </a:r>
            <a:r>
              <a:rPr lang="hu-HU" sz="1900" b="1" dirty="0" err="1" smtClean="0">
                <a:solidFill>
                  <a:srgbClr val="C00000"/>
                </a:solidFill>
              </a:rPr>
              <a:t>leadként</a:t>
            </a:r>
            <a:r>
              <a:rPr lang="hu-HU" sz="1900" b="1" dirty="0" smtClean="0">
                <a:solidFill>
                  <a:srgbClr val="C00000"/>
                </a:solidFill>
              </a:rPr>
              <a:t> </a:t>
            </a:r>
            <a:r>
              <a:rPr lang="hu-HU" sz="1900" dirty="0" smtClean="0"/>
              <a:t>közvetíthetik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0" y="0"/>
            <a:ext cx="9144000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E Inspira CE" charset="-18"/>
              </a:rPr>
              <a:t>SZEMÉLYI </a:t>
            </a:r>
            <a:r>
              <a:rPr lang="hu-HU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E Inspira CE" charset="-18"/>
              </a:rPr>
              <a:t>KÖLCSÖN</a:t>
            </a:r>
            <a:endParaRPr lang="hu-HU" b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5238" name="Picture 10" descr="szemelyi_kolcson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2720" y="648270"/>
            <a:ext cx="2991280" cy="1967161"/>
          </a:xfrm>
        </p:spPr>
      </p:pic>
    </p:spTree>
    <p:extLst>
      <p:ext uri="{BB962C8B-B14F-4D97-AF65-F5344CB8AC3E}">
        <p14:creationId xmlns:p14="http://schemas.microsoft.com/office/powerpoint/2010/main" val="41337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17650" y="764704"/>
            <a:ext cx="3543300" cy="430887"/>
          </a:xfrm>
        </p:spPr>
        <p:txBody>
          <a:bodyPr>
            <a:spAutoFit/>
          </a:bodyPr>
          <a:lstStyle/>
          <a:p>
            <a:pPr marL="0" indent="0" algn="ctr">
              <a:buFontTx/>
              <a:buNone/>
              <a:defRPr/>
            </a:pPr>
            <a:r>
              <a:rPr lang="hu-HU" sz="2200" b="1" kern="1200" dirty="0" smtClean="0">
                <a:solidFill>
                  <a:srgbClr val="C00000"/>
                </a:solidFill>
                <a:latin typeface="+mj-lt"/>
              </a:rPr>
              <a:t>PRIVÁT KÖLCSÖN</a:t>
            </a:r>
            <a:endParaRPr lang="hu-HU" sz="2200" b="1" kern="1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191018" y="1272535"/>
            <a:ext cx="4196565" cy="2015936"/>
          </a:xfrm>
          <a:prstGeom prst="rect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spcBef>
                <a:spcPts val="600"/>
              </a:spcBef>
              <a:buFontTx/>
              <a:buBlip>
                <a:blip r:embed="rId3"/>
              </a:buBlip>
              <a:defRPr/>
            </a:pPr>
            <a:r>
              <a:rPr lang="hu-HU" sz="1900" dirty="0">
                <a:latin typeface="+mj-lt"/>
              </a:rPr>
              <a:t>2</a:t>
            </a:r>
            <a:r>
              <a:rPr lang="hu-HU" sz="1900" dirty="0" smtClean="0">
                <a:latin typeface="+mj-lt"/>
              </a:rPr>
              <a:t>00 000 - 2 990 000  Ft</a:t>
            </a:r>
            <a:r>
              <a:rPr lang="hu-HU" sz="1900" b="0" dirty="0" smtClean="0">
                <a:latin typeface="+mj-lt"/>
              </a:rPr>
              <a:t> hitelösszeg</a:t>
            </a:r>
          </a:p>
          <a:p>
            <a:pPr eaLnBrk="1" hangingPunct="1">
              <a:spcBef>
                <a:spcPts val="600"/>
              </a:spcBef>
              <a:defRPr/>
            </a:pPr>
            <a:endParaRPr lang="hu-HU" sz="500" b="0" dirty="0" smtClean="0">
              <a:latin typeface="+mj-lt"/>
            </a:endParaRPr>
          </a:p>
          <a:p>
            <a:pPr marL="285750" indent="-285750" eaLnBrk="1" hangingPunct="1">
              <a:spcBef>
                <a:spcPts val="600"/>
              </a:spcBef>
              <a:buFontTx/>
              <a:buBlip>
                <a:blip r:embed="rId3"/>
              </a:buBlip>
              <a:defRPr/>
            </a:pPr>
            <a:r>
              <a:rPr lang="hu-HU" sz="1900" b="0" dirty="0" smtClean="0">
                <a:latin typeface="+mj-lt"/>
              </a:rPr>
              <a:t>Törlesztés állandó átutalási megbízás, csoportos beszedés vagy </a:t>
            </a:r>
            <a:r>
              <a:rPr lang="hu-HU" sz="1900" dirty="0" smtClean="0">
                <a:solidFill>
                  <a:srgbClr val="C00000"/>
                </a:solidFill>
                <a:latin typeface="+mj-lt"/>
              </a:rPr>
              <a:t>postai csekk </a:t>
            </a:r>
          </a:p>
          <a:p>
            <a:pPr eaLnBrk="1" hangingPunct="1">
              <a:spcBef>
                <a:spcPts val="600"/>
              </a:spcBef>
              <a:defRPr/>
            </a:pPr>
            <a:endParaRPr lang="hu-HU" sz="500" dirty="0" smtClean="0">
              <a:solidFill>
                <a:srgbClr val="C00000"/>
              </a:solidFill>
              <a:latin typeface="+mj-lt"/>
            </a:endParaRPr>
          </a:p>
          <a:p>
            <a:pPr marL="285750" indent="-285750" eaLnBrk="1" hangingPunct="1">
              <a:spcBef>
                <a:spcPts val="600"/>
              </a:spcBef>
              <a:buBlip>
                <a:blip r:embed="rId3"/>
              </a:buBlip>
              <a:defRPr/>
            </a:pPr>
            <a:r>
              <a:rPr lang="hu-HU" sz="1900" dirty="0">
                <a:solidFill>
                  <a:srgbClr val="C00000"/>
                </a:solidFill>
                <a:latin typeface="+mn-lt"/>
              </a:rPr>
              <a:t>Bármilyen magyarországi forint fizetési számlamúlttal igényelhető</a:t>
            </a:r>
          </a:p>
        </p:txBody>
      </p:sp>
      <p:sp>
        <p:nvSpPr>
          <p:cNvPr id="35847" name="Text Box 9"/>
          <p:cNvSpPr txBox="1">
            <a:spLocks noChangeArrowheads="1"/>
          </p:cNvSpPr>
          <p:nvPr/>
        </p:nvSpPr>
        <p:spPr bwMode="auto">
          <a:xfrm>
            <a:off x="4506291" y="1268760"/>
            <a:ext cx="4536504" cy="2292935"/>
          </a:xfrm>
          <a:prstGeom prst="rect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spcBef>
                <a:spcPts val="600"/>
              </a:spcBef>
              <a:buFontTx/>
              <a:buBlip>
                <a:blip r:embed="rId3"/>
              </a:buBlip>
              <a:defRPr/>
            </a:pPr>
            <a:r>
              <a:rPr lang="hu-HU" sz="1900" dirty="0">
                <a:latin typeface="+mj-lt"/>
              </a:rPr>
              <a:t>2</a:t>
            </a:r>
            <a:r>
              <a:rPr lang="hu-HU" sz="1900" dirty="0" smtClean="0">
                <a:latin typeface="+mj-lt"/>
              </a:rPr>
              <a:t>00 </a:t>
            </a:r>
            <a:r>
              <a:rPr lang="hu-HU" sz="1900" dirty="0">
                <a:latin typeface="+mj-lt"/>
              </a:rPr>
              <a:t>000 – 6 000 000 Ft </a:t>
            </a:r>
            <a:r>
              <a:rPr lang="hu-HU" sz="1900" b="0" dirty="0">
                <a:latin typeface="+mj-lt"/>
              </a:rPr>
              <a:t>hitelösszeg</a:t>
            </a:r>
          </a:p>
          <a:p>
            <a:pPr marL="285750" indent="-285750" eaLnBrk="1" hangingPunct="1">
              <a:spcBef>
                <a:spcPts val="600"/>
              </a:spcBef>
              <a:buFontTx/>
              <a:buBlip>
                <a:blip r:embed="rId3"/>
              </a:buBlip>
              <a:defRPr/>
            </a:pPr>
            <a:r>
              <a:rPr lang="hu-HU" sz="1900" b="0" dirty="0" smtClean="0">
                <a:latin typeface="+mj-lt"/>
              </a:rPr>
              <a:t>Törlesztés </a:t>
            </a:r>
            <a:r>
              <a:rPr lang="hu-HU" sz="1900" b="0" dirty="0">
                <a:latin typeface="+mj-lt"/>
              </a:rPr>
              <a:t>állandó átutalási megbízás, csoportos beszedési megbízás </a:t>
            </a:r>
            <a:r>
              <a:rPr lang="hu-HU" sz="1900" b="0" dirty="0">
                <a:solidFill>
                  <a:srgbClr val="C00000"/>
                </a:solidFill>
                <a:latin typeface="+mj-lt"/>
              </a:rPr>
              <a:t>– </a:t>
            </a:r>
            <a:r>
              <a:rPr lang="hu-HU" sz="1900" b="0" u="sng" dirty="0">
                <a:solidFill>
                  <a:srgbClr val="C00000"/>
                </a:solidFill>
                <a:latin typeface="+mj-lt"/>
              </a:rPr>
              <a:t>postai csekken nem</a:t>
            </a:r>
          </a:p>
          <a:p>
            <a:pPr marL="285750" indent="-285750" eaLnBrk="1" hangingPunct="1">
              <a:spcBef>
                <a:spcPts val="600"/>
              </a:spcBef>
              <a:buFontTx/>
              <a:buBlip>
                <a:blip r:embed="rId3"/>
              </a:buBlip>
              <a:defRPr/>
            </a:pPr>
            <a:r>
              <a:rPr lang="hu-HU" sz="1900" dirty="0">
                <a:solidFill>
                  <a:srgbClr val="C00000"/>
                </a:solidFill>
                <a:latin typeface="+mn-lt"/>
              </a:rPr>
              <a:t>Budapest Bank fizetési számla megléte, min. a nettó minimálbérnek megfelelő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összegű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havi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jóváírással</a:t>
            </a:r>
            <a:endParaRPr lang="hu-HU" sz="2000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264" name="Szövegdoboz 2"/>
          <p:cNvSpPr txBox="1">
            <a:spLocks noChangeArrowheads="1"/>
          </p:cNvSpPr>
          <p:nvPr/>
        </p:nvSpPr>
        <p:spPr bwMode="auto">
          <a:xfrm>
            <a:off x="5683872" y="779042"/>
            <a:ext cx="21034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2200" dirty="0" smtClean="0">
                <a:solidFill>
                  <a:srgbClr val="C00000"/>
                </a:solidFill>
                <a:latin typeface="+mj-lt"/>
              </a:rPr>
              <a:t>HŰSÉG HITEL</a:t>
            </a:r>
            <a:endParaRPr lang="hu-HU" altLang="hu-HU" sz="2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0" y="0"/>
            <a:ext cx="9144000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E Inspira CE" charset="-18"/>
              </a:rPr>
              <a:t>SZEMÉLYI </a:t>
            </a:r>
            <a:r>
              <a:rPr lang="hu-HU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E Inspira CE" charset="-18"/>
              </a:rPr>
              <a:t>KÖLCSÖN </a:t>
            </a:r>
            <a:r>
              <a:rPr lang="hu-HU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E Inspira CE" charset="-18"/>
              </a:rPr>
              <a:t>	 </a:t>
            </a:r>
            <a:r>
              <a:rPr lang="hu-HU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E Inspira CE" charset="-18"/>
              </a:rPr>
              <a:t>PRIVÁT KÖLCSÖN, HŰSÉG HITEL</a:t>
            </a:r>
            <a:endParaRPr lang="hu-HU" b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745609"/>
              </p:ext>
            </p:extLst>
          </p:nvPr>
        </p:nvGraphicFramePr>
        <p:xfrm>
          <a:off x="216387" y="3429000"/>
          <a:ext cx="4196564" cy="1756410"/>
        </p:xfrm>
        <a:graphic>
          <a:graphicData uri="http://schemas.openxmlformats.org/drawingml/2006/table">
            <a:tbl>
              <a:tblPr/>
              <a:tblGrid>
                <a:gridCol w="860834">
                  <a:extLst>
                    <a:ext uri="{9D8B030D-6E8A-4147-A177-3AD203B41FA5}">
                      <a16:colId xmlns:a16="http://schemas.microsoft.com/office/drawing/2014/main" val="750773482"/>
                    </a:ext>
                  </a:extLst>
                </a:gridCol>
                <a:gridCol w="927860">
                  <a:extLst>
                    <a:ext uri="{9D8B030D-6E8A-4147-A177-3AD203B41FA5}">
                      <a16:colId xmlns:a16="http://schemas.microsoft.com/office/drawing/2014/main" val="1023284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122606689"/>
                    </a:ext>
                  </a:extLst>
                </a:gridCol>
                <a:gridCol w="637639">
                  <a:extLst>
                    <a:ext uri="{9D8B030D-6E8A-4147-A177-3AD203B41FA5}">
                      <a16:colId xmlns:a16="http://schemas.microsoft.com/office/drawing/2014/main" val="404356434"/>
                    </a:ext>
                  </a:extLst>
                </a:gridCol>
                <a:gridCol w="1122159">
                  <a:extLst>
                    <a:ext uri="{9D8B030D-6E8A-4147-A177-3AD203B41FA5}">
                      <a16:colId xmlns:a16="http://schemas.microsoft.com/office/drawing/2014/main" val="2631419320"/>
                    </a:ext>
                  </a:extLst>
                </a:gridCol>
              </a:tblGrid>
              <a:tr h="2501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PRIVÁT </a:t>
                      </a:r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KÖLCSÖN            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556825"/>
                  </a:ext>
                </a:extLst>
              </a:tr>
              <a:tr h="259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Hitelösszeg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Futamidő (hó)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Kamat (%)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THM számítás alapja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849133"/>
                  </a:ext>
                </a:extLst>
              </a:tr>
              <a:tr h="38700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13228"/>
                  </a:ext>
                </a:extLst>
              </a:tr>
              <a:tr h="85979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200.000 -2.990.000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12-84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2.990.000 Ft hitelösszeg </a:t>
                      </a:r>
                      <a:b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hónap futamidőre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454010"/>
                  </a:ext>
                </a:extLst>
              </a:tr>
            </a:tbl>
          </a:graphicData>
        </a:graphic>
      </p:graphicFrame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230734"/>
              </p:ext>
            </p:extLst>
          </p:nvPr>
        </p:nvGraphicFramePr>
        <p:xfrm>
          <a:off x="4506290" y="4293097"/>
          <a:ext cx="4536505" cy="1756407"/>
        </p:xfrm>
        <a:graphic>
          <a:graphicData uri="http://schemas.openxmlformats.org/drawingml/2006/table">
            <a:tbl>
              <a:tblPr/>
              <a:tblGrid>
                <a:gridCol w="930564">
                  <a:extLst>
                    <a:ext uri="{9D8B030D-6E8A-4147-A177-3AD203B41FA5}">
                      <a16:colId xmlns:a16="http://schemas.microsoft.com/office/drawing/2014/main" val="2434454092"/>
                    </a:ext>
                  </a:extLst>
                </a:gridCol>
                <a:gridCol w="797628">
                  <a:extLst>
                    <a:ext uri="{9D8B030D-6E8A-4147-A177-3AD203B41FA5}">
                      <a16:colId xmlns:a16="http://schemas.microsoft.com/office/drawing/2014/main" val="3277289160"/>
                    </a:ext>
                  </a:extLst>
                </a:gridCol>
                <a:gridCol w="797628">
                  <a:extLst>
                    <a:ext uri="{9D8B030D-6E8A-4147-A177-3AD203B41FA5}">
                      <a16:colId xmlns:a16="http://schemas.microsoft.com/office/drawing/2014/main" val="3984760235"/>
                    </a:ext>
                  </a:extLst>
                </a:gridCol>
                <a:gridCol w="797628">
                  <a:extLst>
                    <a:ext uri="{9D8B030D-6E8A-4147-A177-3AD203B41FA5}">
                      <a16:colId xmlns:a16="http://schemas.microsoft.com/office/drawing/2014/main" val="931679033"/>
                    </a:ext>
                  </a:extLst>
                </a:gridCol>
                <a:gridCol w="1213057">
                  <a:extLst>
                    <a:ext uri="{9D8B030D-6E8A-4147-A177-3AD203B41FA5}">
                      <a16:colId xmlns:a16="http://schemas.microsoft.com/office/drawing/2014/main" val="2908372832"/>
                    </a:ext>
                  </a:extLst>
                </a:gridCol>
              </a:tblGrid>
              <a:tr h="2528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HŰSÉG HITEL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170958"/>
                  </a:ext>
                </a:extLst>
              </a:tr>
              <a:tr h="24441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Hitelösszeg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Futamidő (hó)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Kamat  </a:t>
                      </a:r>
                      <a:r>
                        <a:rPr lang="hu-HU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(%) </a:t>
                      </a:r>
                      <a:endParaRPr lang="hu-HU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 THM számítás alapja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149978"/>
                  </a:ext>
                </a:extLst>
              </a:tr>
              <a:tr h="37417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969981"/>
                  </a:ext>
                </a:extLst>
              </a:tr>
              <a:tr h="8849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200.000-6.000.000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12-84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3.000.000 Ft hitelösszeg 60 hónap futamidőre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348241"/>
                  </a:ext>
                </a:extLst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509400"/>
              </p:ext>
            </p:extLst>
          </p:nvPr>
        </p:nvGraphicFramePr>
        <p:xfrm>
          <a:off x="191018" y="5257418"/>
          <a:ext cx="4196563" cy="1555468"/>
        </p:xfrm>
        <a:graphic>
          <a:graphicData uri="http://schemas.openxmlformats.org/drawingml/2006/table">
            <a:tbl>
              <a:tblPr/>
              <a:tblGrid>
                <a:gridCol w="860834">
                  <a:extLst>
                    <a:ext uri="{9D8B030D-6E8A-4147-A177-3AD203B41FA5}">
                      <a16:colId xmlns:a16="http://schemas.microsoft.com/office/drawing/2014/main" val="2332302744"/>
                    </a:ext>
                  </a:extLst>
                </a:gridCol>
                <a:gridCol w="927860">
                  <a:extLst>
                    <a:ext uri="{9D8B030D-6E8A-4147-A177-3AD203B41FA5}">
                      <a16:colId xmlns:a16="http://schemas.microsoft.com/office/drawing/2014/main" val="344525892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128259524"/>
                    </a:ext>
                  </a:extLst>
                </a:gridCol>
                <a:gridCol w="637639">
                  <a:extLst>
                    <a:ext uri="{9D8B030D-6E8A-4147-A177-3AD203B41FA5}">
                      <a16:colId xmlns:a16="http://schemas.microsoft.com/office/drawing/2014/main" val="2817544678"/>
                    </a:ext>
                  </a:extLst>
                </a:gridCol>
                <a:gridCol w="1122158">
                  <a:extLst>
                    <a:ext uri="{9D8B030D-6E8A-4147-A177-3AD203B41FA5}">
                      <a16:colId xmlns:a16="http://schemas.microsoft.com/office/drawing/2014/main" val="3151805977"/>
                    </a:ext>
                  </a:extLst>
                </a:gridCol>
              </a:tblGrid>
              <a:tr h="249202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PRIVÁT100 KÖLCSÖN</a:t>
                      </a:r>
                      <a:endParaRPr lang="hu-H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72896"/>
                  </a:ext>
                </a:extLst>
              </a:tr>
              <a:tr h="40703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Hitelösszeg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Futamidő (hó)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Kamat (%)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THM számítás alapja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340120"/>
                  </a:ext>
                </a:extLst>
              </a:tr>
              <a:tr h="87220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200.000-2.990.000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12-60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2.990.000 Ft hitelösszeg 60 hónap futamidőre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89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64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build="p"/>
      <p:bldP spid="35846" grpId="0" animBg="1"/>
      <p:bldP spid="35847" grpId="0" animBg="1"/>
      <p:bldP spid="962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713218" y="692696"/>
            <a:ext cx="3543300" cy="430887"/>
          </a:xfrm>
        </p:spPr>
        <p:txBody>
          <a:bodyPr>
            <a:spAutoFit/>
          </a:bodyPr>
          <a:lstStyle/>
          <a:p>
            <a:pPr marL="0" indent="0" algn="ctr">
              <a:buFontTx/>
              <a:buNone/>
              <a:defRPr/>
            </a:pPr>
            <a:r>
              <a:rPr lang="hu-HU" sz="2200" b="1" dirty="0">
                <a:solidFill>
                  <a:srgbClr val="C00000"/>
                </a:solidFill>
                <a:latin typeface="+mj-lt"/>
              </a:rPr>
              <a:t>HITELKIVÁLTÓ KÖLCSÖN</a:t>
            </a: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164391" y="1180777"/>
            <a:ext cx="4320477" cy="3616375"/>
          </a:xfrm>
          <a:prstGeom prst="rect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spcBef>
                <a:spcPts val="600"/>
              </a:spcBef>
              <a:buFontTx/>
              <a:buBlip>
                <a:blip r:embed="rId3"/>
              </a:buBlip>
              <a:defRPr/>
            </a:pP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Bármilyen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magyarországi forint folyószámlával igényelhető </a:t>
            </a:r>
            <a:endParaRPr lang="hu-HU" sz="1900" dirty="0" smtClean="0">
              <a:solidFill>
                <a:srgbClr val="C00000"/>
              </a:solidFill>
              <a:latin typeface="+mn-lt"/>
            </a:endParaRPr>
          </a:p>
          <a:p>
            <a:pPr marL="285750" indent="-285750" eaLnBrk="1" hangingPunct="1">
              <a:spcBef>
                <a:spcPts val="600"/>
              </a:spcBef>
              <a:buFontTx/>
              <a:buBlip>
                <a:blip r:embed="rId3"/>
              </a:buBlip>
              <a:defRPr/>
            </a:pPr>
            <a:r>
              <a:rPr lang="hu-HU" sz="1900" dirty="0" smtClean="0">
                <a:latin typeface="+mn-lt"/>
              </a:rPr>
              <a:t>200 </a:t>
            </a:r>
            <a:r>
              <a:rPr lang="hu-HU" sz="1900" dirty="0">
                <a:latin typeface="+mn-lt"/>
              </a:rPr>
              <a:t>000 – </a:t>
            </a:r>
            <a:r>
              <a:rPr lang="hu-HU" sz="1900" dirty="0" smtClean="0">
                <a:latin typeface="+mn-lt"/>
              </a:rPr>
              <a:t>6 000 </a:t>
            </a:r>
            <a:r>
              <a:rPr lang="hu-HU" sz="1900" dirty="0">
                <a:latin typeface="+mn-lt"/>
              </a:rPr>
              <a:t>000  Ft </a:t>
            </a:r>
            <a:r>
              <a:rPr lang="hu-HU" sz="1900" b="0" dirty="0" smtClean="0">
                <a:latin typeface="+mn-lt"/>
              </a:rPr>
              <a:t>hitelösszeg</a:t>
            </a:r>
          </a:p>
          <a:p>
            <a:pPr marL="285750" indent="-285750" eaLnBrk="1" hangingPunct="1">
              <a:spcBef>
                <a:spcPts val="600"/>
              </a:spcBef>
              <a:buFontTx/>
              <a:buBlip>
                <a:blip r:embed="rId3"/>
              </a:buBlip>
              <a:defRPr/>
            </a:pPr>
            <a:r>
              <a:rPr lang="hu-HU" sz="1900" b="0" dirty="0" smtClean="0">
                <a:latin typeface="+mn-lt"/>
              </a:rPr>
              <a:t>Törlesztés </a:t>
            </a:r>
            <a:r>
              <a:rPr lang="hu-HU" sz="1900" b="0" dirty="0">
                <a:latin typeface="+mn-lt"/>
              </a:rPr>
              <a:t>állandó átutalási megbízás, csoportos beszedés vagy </a:t>
            </a:r>
            <a:r>
              <a:rPr lang="hu-HU" sz="1900" dirty="0">
                <a:latin typeface="+mn-lt"/>
              </a:rPr>
              <a:t>postai csekk </a:t>
            </a:r>
            <a:endParaRPr lang="hu-HU" sz="1900" dirty="0" smtClean="0">
              <a:latin typeface="+mn-lt"/>
            </a:endParaRPr>
          </a:p>
          <a:p>
            <a:pPr marL="285750" indent="-285750" eaLnBrk="1" hangingPunct="1">
              <a:spcBef>
                <a:spcPts val="600"/>
              </a:spcBef>
              <a:buFontTx/>
              <a:buBlip>
                <a:blip r:embed="rId3"/>
              </a:buBlip>
              <a:defRPr/>
            </a:pPr>
            <a:r>
              <a:rPr lang="hu-HU" sz="1900" dirty="0">
                <a:solidFill>
                  <a:srgbClr val="C00000"/>
                </a:solidFill>
                <a:latin typeface="+mn-lt"/>
              </a:rPr>
              <a:t>Csak külső bankos személyi kölcsön, hitelkártya, folyószámlahitel, áruhitel, autóhitel és jelzáloghitel kiváltásra</a:t>
            </a:r>
          </a:p>
          <a:p>
            <a:pPr marL="285750" indent="-285750" eaLnBrk="1" hangingPunct="1">
              <a:spcBef>
                <a:spcPts val="600"/>
              </a:spcBef>
              <a:buFontTx/>
              <a:buBlip>
                <a:blip r:embed="rId3"/>
              </a:buBlip>
              <a:defRPr/>
            </a:pPr>
            <a:r>
              <a:rPr lang="hu-HU" sz="1900" dirty="0">
                <a:solidFill>
                  <a:srgbClr val="C00000"/>
                </a:solidFill>
                <a:latin typeface="+mn-lt"/>
              </a:rPr>
              <a:t>Meglévő hitelek összevonása, egy hitel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törlesztése, havi kiadások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csökkentése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!</a:t>
            </a:r>
            <a:endParaRPr lang="hu-HU" sz="19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0" y="0"/>
            <a:ext cx="9144000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SZEMÉLYI KÖLCSÖN </a:t>
            </a:r>
            <a:r>
              <a:rPr lang="hu-HU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	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	    HITELKIVÁLTÓ KÖLCSÖN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796136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10" name="Szöveg helye 2"/>
          <p:cNvSpPr txBox="1">
            <a:spLocks/>
          </p:cNvSpPr>
          <p:nvPr/>
        </p:nvSpPr>
        <p:spPr>
          <a:xfrm>
            <a:off x="4716016" y="1180777"/>
            <a:ext cx="4248472" cy="3616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900" b="1" u="sng" dirty="0" smtClean="0">
                <a:solidFill>
                  <a:srgbClr val="C00000"/>
                </a:solidFill>
              </a:rPr>
              <a:t>Egyedülálló folyamat!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  <a:defRPr/>
            </a:pPr>
            <a:r>
              <a:rPr lang="hu-HU" sz="1900" b="1" dirty="0" smtClean="0">
                <a:solidFill>
                  <a:srgbClr val="C00000"/>
                </a:solidFill>
              </a:rPr>
              <a:t>BB állítja </a:t>
            </a:r>
            <a:r>
              <a:rPr lang="hu-HU" sz="1900" b="1" dirty="0">
                <a:solidFill>
                  <a:srgbClr val="C00000"/>
                </a:solidFill>
              </a:rPr>
              <a:t>ki </a:t>
            </a:r>
            <a:r>
              <a:rPr lang="hu-HU" sz="1900" dirty="0"/>
              <a:t>az ügyfél aláírásával a </a:t>
            </a:r>
            <a:r>
              <a:rPr lang="hu-HU" sz="1900" b="1" dirty="0">
                <a:solidFill>
                  <a:srgbClr val="C00000"/>
                </a:solidFill>
              </a:rPr>
              <a:t>felmondó nyilatkozatot 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  <a:defRPr/>
            </a:pPr>
            <a:r>
              <a:rPr lang="hu-HU" sz="1900" b="1" dirty="0" smtClean="0">
                <a:solidFill>
                  <a:srgbClr val="C00000"/>
                </a:solidFill>
              </a:rPr>
              <a:t>BB küldi </a:t>
            </a:r>
            <a:r>
              <a:rPr lang="hu-HU" sz="1900" b="1" dirty="0">
                <a:solidFill>
                  <a:srgbClr val="C00000"/>
                </a:solidFill>
              </a:rPr>
              <a:t>el a külső </a:t>
            </a:r>
            <a:r>
              <a:rPr lang="hu-HU" sz="1900" b="1" dirty="0" smtClean="0">
                <a:solidFill>
                  <a:srgbClr val="C00000"/>
                </a:solidFill>
              </a:rPr>
              <a:t>banknak a felmondást  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  <a:defRPr/>
            </a:pPr>
            <a:r>
              <a:rPr lang="hu-HU" sz="1800" dirty="0" smtClean="0"/>
              <a:t>Végtörlesztési igazolás hiányában az </a:t>
            </a:r>
            <a:r>
              <a:rPr lang="hu-HU" sz="1900" b="1" dirty="0" smtClean="0">
                <a:solidFill>
                  <a:srgbClr val="C00000"/>
                </a:solidFill>
              </a:rPr>
              <a:t>Ügyfélnek </a:t>
            </a:r>
            <a:r>
              <a:rPr lang="hu-HU" sz="1900" b="1" dirty="0">
                <a:solidFill>
                  <a:srgbClr val="C00000"/>
                </a:solidFill>
              </a:rPr>
              <a:t>kell figyelemmel kísérnie </a:t>
            </a:r>
            <a:r>
              <a:rPr lang="hu-HU" sz="1900" b="1" dirty="0" smtClean="0">
                <a:solidFill>
                  <a:srgbClr val="C00000"/>
                </a:solidFill>
              </a:rPr>
              <a:t>a kiváltott hitel lezárását -&gt; 2 hónap.</a:t>
            </a: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  <a:defRPr/>
            </a:pPr>
            <a:r>
              <a:rPr lang="hu-HU" sz="1900" b="1" dirty="0" smtClean="0">
                <a:solidFill>
                  <a:srgbClr val="C00000"/>
                </a:solidFill>
              </a:rPr>
              <a:t>OD, HK kiváltás-&gt; </a:t>
            </a:r>
            <a:r>
              <a:rPr lang="hu-HU" sz="1800" dirty="0"/>
              <a:t>Ügyfélnek kell figyelemmel kísérnie a kiváltott hitel lezárását -&gt; 2 hónap. </a:t>
            </a: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684837"/>
              </p:ext>
            </p:extLst>
          </p:nvPr>
        </p:nvGraphicFramePr>
        <p:xfrm>
          <a:off x="2195736" y="5277212"/>
          <a:ext cx="4536504" cy="1473448"/>
        </p:xfrm>
        <a:graphic>
          <a:graphicData uri="http://schemas.openxmlformats.org/drawingml/2006/table">
            <a:tbl>
              <a:tblPr/>
              <a:tblGrid>
                <a:gridCol w="930565">
                  <a:extLst>
                    <a:ext uri="{9D8B030D-6E8A-4147-A177-3AD203B41FA5}">
                      <a16:colId xmlns:a16="http://schemas.microsoft.com/office/drawing/2014/main" val="682197769"/>
                    </a:ext>
                  </a:extLst>
                </a:gridCol>
                <a:gridCol w="797627">
                  <a:extLst>
                    <a:ext uri="{9D8B030D-6E8A-4147-A177-3AD203B41FA5}">
                      <a16:colId xmlns:a16="http://schemas.microsoft.com/office/drawing/2014/main" val="3939854742"/>
                    </a:ext>
                  </a:extLst>
                </a:gridCol>
                <a:gridCol w="797627">
                  <a:extLst>
                    <a:ext uri="{9D8B030D-6E8A-4147-A177-3AD203B41FA5}">
                      <a16:colId xmlns:a16="http://schemas.microsoft.com/office/drawing/2014/main" val="3469047074"/>
                    </a:ext>
                  </a:extLst>
                </a:gridCol>
                <a:gridCol w="797627">
                  <a:extLst>
                    <a:ext uri="{9D8B030D-6E8A-4147-A177-3AD203B41FA5}">
                      <a16:colId xmlns:a16="http://schemas.microsoft.com/office/drawing/2014/main" val="37656903"/>
                    </a:ext>
                  </a:extLst>
                </a:gridCol>
                <a:gridCol w="1213058">
                  <a:extLst>
                    <a:ext uri="{9D8B030D-6E8A-4147-A177-3AD203B41FA5}">
                      <a16:colId xmlns:a16="http://schemas.microsoft.com/office/drawing/2014/main" val="73119904"/>
                    </a:ext>
                  </a:extLst>
                </a:gridCol>
              </a:tblGrid>
              <a:tr h="2605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Hitelösszeg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Futamidő (hó)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Kamat </a:t>
                      </a:r>
                      <a:r>
                        <a:rPr lang="hu-H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 </a:t>
                      </a:r>
                      <a:endParaRPr lang="hu-H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THM számítás alapja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882455"/>
                  </a:ext>
                </a:extLst>
              </a:tr>
              <a:tr h="26953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377604"/>
                  </a:ext>
                </a:extLst>
              </a:tr>
              <a:tr h="94336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200.000-6.000.000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12-84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Ft hitelösszeg 60 hónap futamidőre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211553"/>
                  </a:ext>
                </a:extLst>
              </a:tr>
            </a:tbl>
          </a:graphicData>
        </a:graphic>
      </p:graphicFrame>
      <p:sp>
        <p:nvSpPr>
          <p:cNvPr id="4" name="Téglalap 3"/>
          <p:cNvSpPr/>
          <p:nvPr/>
        </p:nvSpPr>
        <p:spPr>
          <a:xfrm>
            <a:off x="2090291" y="4941168"/>
            <a:ext cx="22656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HITELKIVÁLTÓ KÖLCSÖN</a:t>
            </a:r>
            <a:r>
              <a:rPr lang="hu-H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285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build="p"/>
      <p:bldP spid="3584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23528" y="1040537"/>
            <a:ext cx="8424936" cy="2739211"/>
          </a:xfrm>
          <a:prstGeom prst="rect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srgbClr val="C00000"/>
                </a:solidFill>
                <a:latin typeface="+mn-lt"/>
              </a:rPr>
              <a:t>Elvárás a</a:t>
            </a:r>
            <a:r>
              <a:rPr lang="hu-HU" sz="2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BB-s számla megléte illetve új számla nyitás esetén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Zéró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Számlacsomag nyitása kötelező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(ZO1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)</a:t>
            </a:r>
            <a:endParaRPr lang="hu-HU" sz="1900" b="0" dirty="0">
              <a:latin typeface="+mn-lt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1900" b="0" dirty="0" smtClean="0">
                <a:latin typeface="+mn-lt"/>
              </a:rPr>
              <a:t>800 </a:t>
            </a:r>
            <a:r>
              <a:rPr lang="hu-HU" sz="1900" b="0" dirty="0">
                <a:latin typeface="+mn-lt"/>
              </a:rPr>
              <a:t>000 –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6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000 </a:t>
            </a:r>
            <a:r>
              <a:rPr lang="hu-HU" sz="1900" dirty="0" err="1">
                <a:solidFill>
                  <a:srgbClr val="C00000"/>
                </a:solidFill>
                <a:latin typeface="+mn-lt"/>
              </a:rPr>
              <a:t>000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 Ft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hitelösszeg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1900" b="0" dirty="0" smtClean="0">
                <a:latin typeface="+mn-lt"/>
              </a:rPr>
              <a:t>Jövedelem</a:t>
            </a:r>
            <a:r>
              <a:rPr lang="hu-HU" sz="1900" b="0" dirty="0">
                <a:latin typeface="+mn-lt"/>
              </a:rPr>
              <a:t>: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min. nettó 250.000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Ft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1900" b="0" dirty="0" smtClean="0">
                <a:latin typeface="+mn-lt"/>
              </a:rPr>
              <a:t>Min</a:t>
            </a:r>
            <a:r>
              <a:rPr lang="hu-HU" sz="1900" b="0" dirty="0">
                <a:latin typeface="+mn-lt"/>
              </a:rPr>
              <a:t>.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1 éves folyamatos munkaviszony </a:t>
            </a:r>
            <a:r>
              <a:rPr lang="hu-HU" sz="1900" b="0" dirty="0">
                <a:latin typeface="+mn-lt"/>
              </a:rPr>
              <a:t>vagy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 vállalkozói múlt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1900" b="0" dirty="0">
                <a:latin typeface="+mn-lt"/>
              </a:rPr>
              <a:t>Futamidő: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12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– 84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hónap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1900" b="0" dirty="0">
                <a:latin typeface="+mn-lt"/>
              </a:rPr>
              <a:t>Törlesztés állandó átutalási- vagy csoportos beszedési megbízással</a:t>
            </a:r>
          </a:p>
          <a:p>
            <a:pPr eaLnBrk="1" hangingPunct="1">
              <a:spcBef>
                <a:spcPts val="600"/>
              </a:spcBef>
              <a:defRPr/>
            </a:pPr>
            <a:endParaRPr lang="hu-HU" sz="9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0" y="-27384"/>
            <a:ext cx="9144000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SZEMÉLYI KÖLCSÖN	</a:t>
            </a:r>
            <a:r>
              <a:rPr sz="28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PRÉMIUM250 KÖLCSÖN SZÁMLÁVAL</a:t>
            </a:r>
            <a:endParaRPr sz="2800" b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11" y="6159005"/>
            <a:ext cx="8733069" cy="59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277696"/>
              </p:ext>
            </p:extLst>
          </p:nvPr>
        </p:nvGraphicFramePr>
        <p:xfrm>
          <a:off x="1979712" y="3995771"/>
          <a:ext cx="5259264" cy="2169533"/>
        </p:xfrm>
        <a:graphic>
          <a:graphicData uri="http://schemas.openxmlformats.org/drawingml/2006/table">
            <a:tbl>
              <a:tblPr/>
              <a:tblGrid>
                <a:gridCol w="1078823">
                  <a:extLst>
                    <a:ext uri="{9D8B030D-6E8A-4147-A177-3AD203B41FA5}">
                      <a16:colId xmlns:a16="http://schemas.microsoft.com/office/drawing/2014/main" val="1427096077"/>
                    </a:ext>
                  </a:extLst>
                </a:gridCol>
                <a:gridCol w="924706">
                  <a:extLst>
                    <a:ext uri="{9D8B030D-6E8A-4147-A177-3AD203B41FA5}">
                      <a16:colId xmlns:a16="http://schemas.microsoft.com/office/drawing/2014/main" val="3293010233"/>
                    </a:ext>
                  </a:extLst>
                </a:gridCol>
                <a:gridCol w="924706">
                  <a:extLst>
                    <a:ext uri="{9D8B030D-6E8A-4147-A177-3AD203B41FA5}">
                      <a16:colId xmlns:a16="http://schemas.microsoft.com/office/drawing/2014/main" val="1261726016"/>
                    </a:ext>
                  </a:extLst>
                </a:gridCol>
                <a:gridCol w="924706">
                  <a:extLst>
                    <a:ext uri="{9D8B030D-6E8A-4147-A177-3AD203B41FA5}">
                      <a16:colId xmlns:a16="http://schemas.microsoft.com/office/drawing/2014/main" val="2559227050"/>
                    </a:ext>
                  </a:extLst>
                </a:gridCol>
                <a:gridCol w="1406323">
                  <a:extLst>
                    <a:ext uri="{9D8B030D-6E8A-4147-A177-3AD203B41FA5}">
                      <a16:colId xmlns:a16="http://schemas.microsoft.com/office/drawing/2014/main" val="3900067601"/>
                    </a:ext>
                  </a:extLst>
                </a:gridCol>
              </a:tblGrid>
              <a:tr h="367927">
                <a:tc gridSpan="4"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PRÉMIUM250 KÖLCSÖN SZÁMLÁVAL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59295"/>
                  </a:ext>
                </a:extLst>
              </a:tr>
              <a:tr h="35566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Hitelösszeg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Futamidő (hó)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Kamat </a:t>
                      </a:r>
                      <a:r>
                        <a:rPr lang="hu-H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(%) </a:t>
                      </a:r>
                      <a:endParaRPr lang="hu-H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THM számítás alapja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013241"/>
                  </a:ext>
                </a:extLst>
              </a:tr>
              <a:tr h="36792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511358"/>
                  </a:ext>
                </a:extLst>
              </a:tr>
              <a:tr h="107801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800.000-6.000.000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12-84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Ft hitelösszeg 60 hónap futamidőre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073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65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23528" y="1040537"/>
            <a:ext cx="8424936" cy="2816156"/>
          </a:xfrm>
          <a:prstGeom prst="rect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dirty="0" smtClean="0">
                <a:solidFill>
                  <a:srgbClr val="C00000"/>
                </a:solidFill>
                <a:latin typeface="+mn-lt"/>
              </a:rPr>
              <a:t>Elvárás a</a:t>
            </a:r>
            <a:r>
              <a:rPr lang="hu-HU" sz="2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BB-s számla megléte illetve új számla nyitás esetén Prémium Plusz Számlacsomag nyitása kötelező (PP3)</a:t>
            </a:r>
            <a:endParaRPr lang="hu-HU" sz="1900" b="0" dirty="0">
              <a:latin typeface="+mn-lt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1900" b="0" dirty="0" smtClean="0">
                <a:latin typeface="+mn-lt"/>
              </a:rPr>
              <a:t>800 </a:t>
            </a:r>
            <a:r>
              <a:rPr lang="hu-HU" sz="1900" b="0" dirty="0">
                <a:latin typeface="+mn-lt"/>
              </a:rPr>
              <a:t>000 –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8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000 000 Ft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hitelösszeg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1900" b="0" dirty="0" smtClean="0">
                <a:latin typeface="+mn-lt"/>
              </a:rPr>
              <a:t>Jövedelem</a:t>
            </a:r>
            <a:r>
              <a:rPr lang="hu-HU" sz="1900" b="0" dirty="0">
                <a:latin typeface="+mn-lt"/>
              </a:rPr>
              <a:t>: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min. nettó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400.000 Ft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1900" b="0" dirty="0" smtClean="0">
                <a:latin typeface="+mn-lt"/>
              </a:rPr>
              <a:t>Min</a:t>
            </a:r>
            <a:r>
              <a:rPr lang="hu-HU" sz="1900" b="0" dirty="0">
                <a:latin typeface="+mn-lt"/>
              </a:rPr>
              <a:t>.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1 éves folyamatos munkaviszony </a:t>
            </a:r>
            <a:r>
              <a:rPr lang="hu-HU" sz="1900" b="0" dirty="0">
                <a:latin typeface="+mn-lt"/>
              </a:rPr>
              <a:t>vagy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 vállalkozói múlt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1900" b="0" dirty="0">
                <a:latin typeface="+mn-lt"/>
              </a:rPr>
              <a:t>Futamidő: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12 </a:t>
            </a:r>
            <a:r>
              <a:rPr lang="hu-HU" sz="1900" dirty="0">
                <a:solidFill>
                  <a:srgbClr val="C00000"/>
                </a:solidFill>
                <a:latin typeface="+mn-lt"/>
              </a:rPr>
              <a:t>– 84 </a:t>
            </a:r>
            <a:r>
              <a:rPr lang="hu-HU" sz="1900" dirty="0" smtClean="0">
                <a:solidFill>
                  <a:srgbClr val="C00000"/>
                </a:solidFill>
                <a:latin typeface="+mn-lt"/>
              </a:rPr>
              <a:t>hónap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1900" b="0" dirty="0">
                <a:latin typeface="+mn-lt"/>
              </a:rPr>
              <a:t>Törlesztés állandó átutalási- vagy csoportos beszedési megbízással</a:t>
            </a:r>
          </a:p>
          <a:p>
            <a:pPr eaLnBrk="1" hangingPunct="1">
              <a:spcBef>
                <a:spcPts val="600"/>
              </a:spcBef>
              <a:defRPr/>
            </a:pPr>
            <a:endParaRPr lang="hu-HU" sz="9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11" y="6159005"/>
            <a:ext cx="8733069" cy="59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0" y="-7540"/>
            <a:ext cx="9144000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SZEMÉLYI KÖLCSÖN	</a:t>
            </a:r>
            <a:r>
              <a:rPr sz="28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PRÉMIUM400 KÖLCSÖN SZÁMLÁVAL</a:t>
            </a:r>
            <a:endParaRPr sz="2800" b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50637"/>
              </p:ext>
            </p:extLst>
          </p:nvPr>
        </p:nvGraphicFramePr>
        <p:xfrm>
          <a:off x="1979713" y="3933055"/>
          <a:ext cx="5256583" cy="2160241"/>
        </p:xfrm>
        <a:graphic>
          <a:graphicData uri="http://schemas.openxmlformats.org/drawingml/2006/table">
            <a:tbl>
              <a:tblPr/>
              <a:tblGrid>
                <a:gridCol w="1078274">
                  <a:extLst>
                    <a:ext uri="{9D8B030D-6E8A-4147-A177-3AD203B41FA5}">
                      <a16:colId xmlns:a16="http://schemas.microsoft.com/office/drawing/2014/main" val="1617420201"/>
                    </a:ext>
                  </a:extLst>
                </a:gridCol>
                <a:gridCol w="924234">
                  <a:extLst>
                    <a:ext uri="{9D8B030D-6E8A-4147-A177-3AD203B41FA5}">
                      <a16:colId xmlns:a16="http://schemas.microsoft.com/office/drawing/2014/main" val="2052265663"/>
                    </a:ext>
                  </a:extLst>
                </a:gridCol>
                <a:gridCol w="924234">
                  <a:extLst>
                    <a:ext uri="{9D8B030D-6E8A-4147-A177-3AD203B41FA5}">
                      <a16:colId xmlns:a16="http://schemas.microsoft.com/office/drawing/2014/main" val="1552676050"/>
                    </a:ext>
                  </a:extLst>
                </a:gridCol>
                <a:gridCol w="924234">
                  <a:extLst>
                    <a:ext uri="{9D8B030D-6E8A-4147-A177-3AD203B41FA5}">
                      <a16:colId xmlns:a16="http://schemas.microsoft.com/office/drawing/2014/main" val="3424733318"/>
                    </a:ext>
                  </a:extLst>
                </a:gridCol>
                <a:gridCol w="1405607">
                  <a:extLst>
                    <a:ext uri="{9D8B030D-6E8A-4147-A177-3AD203B41FA5}">
                      <a16:colId xmlns:a16="http://schemas.microsoft.com/office/drawing/2014/main" val="735567167"/>
                    </a:ext>
                  </a:extLst>
                </a:gridCol>
              </a:tblGrid>
              <a:tr h="386861">
                <a:tc gridSpan="4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hu-H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PRÉMIUM400 KÖLCSÖN SZÁMLÁVAL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hu-HU" sz="14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604704"/>
                  </a:ext>
                </a:extLst>
              </a:tr>
              <a:tr h="7652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Hitelösszeg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Futamidő (hó)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Kamat     </a:t>
                      </a:r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(%)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THM        (%)</a:t>
                      </a:r>
                      <a:endParaRPr lang="hu-H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 THM számítás alapja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592494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800.000-8.000.000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12-84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3.000.000 Ft hitelösszeg 60 hónap futamidőre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839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85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79512" y="947330"/>
            <a:ext cx="8856984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1900" dirty="0" err="1" smtClean="0"/>
              <a:t>JTM-re</a:t>
            </a:r>
            <a:r>
              <a:rPr lang="hu-HU" sz="1900" dirty="0" smtClean="0"/>
              <a:t> </a:t>
            </a:r>
            <a:r>
              <a:rPr lang="hu-HU" sz="1900" dirty="0"/>
              <a:t>vonatkozó szabályok alapján a törlesztő részlet nagysága: </a:t>
            </a:r>
            <a:endParaRPr lang="hu-HU" sz="19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u-HU" sz="10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u-HU" sz="1900" dirty="0" smtClean="0"/>
              <a:t>500e </a:t>
            </a:r>
            <a:r>
              <a:rPr lang="hu-HU" sz="1900" dirty="0"/>
              <a:t>Ft alatti havi nettó jövedelem forinthitel felvétele esetén - legfeljebb 50% </a:t>
            </a:r>
            <a:endParaRPr lang="hu-HU" sz="1900" dirty="0" smtClean="0"/>
          </a:p>
          <a:p>
            <a:pPr lvl="1"/>
            <a:endParaRPr lang="hu-HU" sz="1000" dirty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1900" dirty="0"/>
              <a:t>5</a:t>
            </a:r>
            <a:r>
              <a:rPr lang="hu-HU" sz="1900" dirty="0" smtClean="0"/>
              <a:t>00e </a:t>
            </a:r>
            <a:r>
              <a:rPr lang="hu-HU" sz="1900" dirty="0"/>
              <a:t>Ft feletti havi nettó jövedelem forinthitel felvétele esetén - legfeljebb 60% </a:t>
            </a:r>
            <a:r>
              <a:rPr lang="hu-HU" sz="1900" b="1" dirty="0" smtClean="0">
                <a:solidFill>
                  <a:srgbClr val="C00000"/>
                </a:solidFill>
              </a:rPr>
              <a:t>(Budapest Bank itt is csak </a:t>
            </a:r>
            <a:r>
              <a:rPr lang="hu-HU" sz="1900" b="1" dirty="0" err="1" smtClean="0">
                <a:solidFill>
                  <a:srgbClr val="C00000"/>
                </a:solidFill>
              </a:rPr>
              <a:t>max</a:t>
            </a:r>
            <a:r>
              <a:rPr lang="hu-HU" sz="1900" b="1" dirty="0" smtClean="0">
                <a:solidFill>
                  <a:srgbClr val="C00000"/>
                </a:solidFill>
              </a:rPr>
              <a:t>. 50%-ig hitelez!!!)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hu-HU" sz="19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1900" b="1" dirty="0" smtClean="0">
                <a:solidFill>
                  <a:srgbClr val="C00000"/>
                </a:solidFill>
              </a:rPr>
              <a:t>Az utolsó 3 havi nettó bért kell figyelembe venni és a 2 legkisebb átlagát rögzíteni!</a:t>
            </a:r>
            <a:endParaRPr lang="hu-HU" sz="19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u-HU" sz="19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1900" b="1" dirty="0" smtClean="0">
                <a:solidFill>
                  <a:srgbClr val="C00000"/>
                </a:solidFill>
              </a:rPr>
              <a:t>Táppénzes </a:t>
            </a:r>
            <a:r>
              <a:rPr lang="hu-HU" sz="1900" b="1" dirty="0">
                <a:solidFill>
                  <a:srgbClr val="C00000"/>
                </a:solidFill>
              </a:rPr>
              <a:t>bér: </a:t>
            </a:r>
            <a:r>
              <a:rPr lang="hu-HU" sz="1900" dirty="0"/>
              <a:t>amennyiben az ügyfél az igénylést megelőző 3 hónap valamelyikében táppénzen volt, de igényléskor már dolgozik, az alacsonyabb táppénzes bérrel nem kell számolni. </a:t>
            </a:r>
            <a:r>
              <a:rPr lang="hu-HU" sz="1900" dirty="0">
                <a:solidFill>
                  <a:srgbClr val="C00000"/>
                </a:solidFill>
              </a:rPr>
              <a:t>Amennyiben az igényléskor táppénzen van az ügyfél, a hiteligénylés nem indítható el. </a:t>
            </a:r>
            <a:endParaRPr lang="hu-HU" sz="1900" dirty="0" smtClean="0">
              <a:solidFill>
                <a:srgbClr val="C00000"/>
              </a:solidFill>
            </a:endParaRPr>
          </a:p>
          <a:p>
            <a:endParaRPr lang="hu-HU" sz="1900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C00000"/>
                </a:solidFill>
              </a:rPr>
              <a:t>Amennyiben </a:t>
            </a:r>
            <a:r>
              <a:rPr lang="hu-HU" sz="1900" b="1" dirty="0">
                <a:solidFill>
                  <a:srgbClr val="C00000"/>
                </a:solidFill>
              </a:rPr>
              <a:t>gyerektartást, vagy munkáltatói kölcsönt</a:t>
            </a:r>
            <a:r>
              <a:rPr lang="hu-HU" sz="1900" dirty="0">
                <a:solidFill>
                  <a:srgbClr val="C00000"/>
                </a:solidFill>
              </a:rPr>
              <a:t> fizet az ügyfél, ezek összegét jövedelemcsökkentő tényezőként figyelembe vesszük. </a:t>
            </a:r>
            <a:endParaRPr lang="hu-HU" sz="1900" dirty="0" smtClean="0">
              <a:solidFill>
                <a:srgbClr val="C00000"/>
              </a:solidFill>
            </a:endParaRPr>
          </a:p>
          <a:p>
            <a:endParaRPr lang="hu-HU" sz="1500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0" y="0"/>
            <a:ext cx="9144000" cy="595313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SZEMÉLYI KÖLCSÖN </a:t>
            </a:r>
            <a:r>
              <a:rPr lang="hu-HU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	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	      JÖVEDELEMSZÁMÍTÁS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67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07504" y="692696"/>
            <a:ext cx="8928992" cy="608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hu-HU" sz="5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hu-HU" b="1" dirty="0" err="1">
                <a:latin typeface="Calibri" panose="020F0502020204030204" pitchFamily="34" charset="0"/>
                <a:ea typeface="Calibri" panose="020F0502020204030204" pitchFamily="34" charset="0"/>
              </a:rPr>
              <a:t>főigénylő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> és/vagy a társigénylő jövedelme csak abban az esetben fogadható el, ha </a:t>
            </a:r>
            <a:r>
              <a:rPr lang="hu-HU" b="1" u="sng" dirty="0">
                <a:latin typeface="Calibri" panose="020F0502020204030204" pitchFamily="34" charset="0"/>
                <a:ea typeface="Calibri" panose="020F0502020204030204" pitchFamily="34" charset="0"/>
              </a:rPr>
              <a:t>nem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> készpénzben kapja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hu-HU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1600" b="1" dirty="0">
                <a:latin typeface="Calibri" panose="020F0502020204030204" pitchFamily="34" charset="0"/>
                <a:ea typeface="Calibri" panose="020F0502020204030204" pitchFamily="34" charset="0"/>
              </a:rPr>
              <a:t>Min. nettó 150.000 </a:t>
            </a:r>
            <a:r>
              <a:rPr lang="hu-HU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Ft (Privát100 </a:t>
            </a:r>
            <a:r>
              <a:rPr lang="hu-HU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kölcsön esetén </a:t>
            </a:r>
            <a:r>
              <a:rPr lang="hu-HU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min. nettó 100.000 Ft) </a:t>
            </a:r>
            <a:r>
              <a:rPr lang="hu-HU" sz="1600" b="1" dirty="0">
                <a:latin typeface="Calibri" panose="020F0502020204030204" pitchFamily="34" charset="0"/>
                <a:ea typeface="Calibri" panose="020F0502020204030204" pitchFamily="34" charset="0"/>
              </a:rPr>
              <a:t>havi rendszeres jövedelem</a:t>
            </a: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mel kell rendelkezni a </a:t>
            </a:r>
            <a:r>
              <a:rPr lang="hu-HU" sz="1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főigénylőnek</a:t>
            </a:r>
            <a:r>
              <a:rPr lang="hu-HU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 alkalmazottak, vállalkozók és őstermelők esetén; min. nettó 100.000 Ft jövedelemmel nyugdíjasok esetén, </a:t>
            </a: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mely után az előírt közterhek megfizetésre </a:t>
            </a:r>
            <a:r>
              <a:rPr lang="hu-HU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kerültek. A </a:t>
            </a: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társigénylőnek továbbra is alacsonyabb jövedelem is elegendő életkortól függően</a:t>
            </a:r>
            <a:r>
              <a:rPr lang="hu-HU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hu-HU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amennyiben még egyik igénylő sem töltötte be a 66. életévét, </a:t>
            </a:r>
            <a:r>
              <a:rPr lang="hu-HU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úgy alkalmazottak</a:t>
            </a: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, vállalkozók és őstermelők </a:t>
            </a:r>
            <a:r>
              <a:rPr lang="hu-HU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esetén </a:t>
            </a: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hu-HU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főigénylő</a:t>
            </a: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 jövedelmének el kell érnie a havi nettó 150 000 forintot, nyugdíjasok esetén a havi nettó 100 000 forintot</a:t>
            </a:r>
            <a:r>
              <a:rPr lang="hu-HU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, a </a:t>
            </a: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társigénylő jövedelmének el kell érnie a havi nettó 40.000 forintot, melyek után az előírt közterhek megfizetésre kerültek.</a:t>
            </a:r>
          </a:p>
          <a:p>
            <a:pPr marL="742950" lvl="1" indent="-28575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amennyiben a </a:t>
            </a:r>
            <a:r>
              <a:rPr lang="hu-HU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főigénylő</a:t>
            </a: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 betöltötte a 66. életévét, úgy alkalmazottak, vállalkozók és őstermelők esetén mindkettőjük jövedelmének el kell érnie a 150 000 forintot, nyugdíjasok esetén a 100 000 forintot.</a:t>
            </a: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Prémium </a:t>
            </a: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szegmensben nem változtattunk a min. jövedelem elváráson</a:t>
            </a:r>
            <a:r>
              <a:rPr lang="hu-HU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hu-HU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Prémium250 - min 250e Ft havi nettó jövedelem</a:t>
            </a:r>
          </a:p>
          <a:p>
            <a:pPr marL="742950" lvl="1" indent="-28575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Prémium400 – minimum 400e Ft havi nettó </a:t>
            </a:r>
            <a:r>
              <a:rPr lang="hu-HU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jövedelem</a:t>
            </a:r>
          </a:p>
          <a:p>
            <a:pPr marL="742950" lvl="1" indent="-28575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Amennyiben az ügyfél társigénylővel együtt igényel: a társigénylőnek legalább nettó 70.000 Ft havi rendszeres jövedelemmel kell rendelkeznie, mely után az előírt közterhek megfizetésre kerültek</a:t>
            </a:r>
            <a:r>
              <a:rPr lang="hu-HU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742950" lvl="1" indent="-28575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hu-HU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1600" b="1" dirty="0">
                <a:latin typeface="Calibri" panose="020F0502020204030204" pitchFamily="34" charset="0"/>
                <a:ea typeface="Calibri" panose="020F0502020204030204" pitchFamily="34" charset="0"/>
              </a:rPr>
              <a:t>Munkáltatói igazolás benyújtható</a:t>
            </a:r>
            <a:r>
              <a:rPr lang="hu-HU" sz="16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1600" b="1" dirty="0">
                <a:latin typeface="Calibri" panose="020F0502020204030204" pitchFamily="34" charset="0"/>
                <a:ea typeface="Calibri" panose="020F0502020204030204" pitchFamily="34" charset="0"/>
              </a:rPr>
              <a:t>elektronikusan is</a:t>
            </a: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, úgy hogy az ügyfél által a banki tanácsadónak küldött e-mail csatolmányként tartalmazza az ügyfél munkáltatójától kapott eredeti e-mailt (ami tartalmazza a munkáltatói igazolást). A munkáltatói igazolásnak a munkáltató hivatalos e-mail címéről kell érkeznie.</a:t>
            </a:r>
            <a:r>
              <a:rPr lang="hu-HU" sz="1400" dirty="0"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endParaRPr lang="hu-HU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05000"/>
              </a:lnSpc>
              <a:spcAft>
                <a:spcPts val="800"/>
              </a:spcAft>
            </a:pP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</a:rPr>
              <a:t>Továbbra is elfogadjuk a munkáltatói igazolást plusz utolsó 2 havi bankszámlakivonatot vagy utolsó 3 havi fizetési számlakivonatot, amelyre a munkabér érkezik. A 3 havi fizetési számlakivonat esetén azonban előfordulhat, hogy a bíráló be fog kérni munkáltatói igazolást.</a:t>
            </a:r>
            <a:endParaRPr lang="hu-H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0" y="0"/>
            <a:ext cx="9144000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E Inspira CE" charset="-18"/>
              </a:rPr>
              <a:t>SZEMÉLYI KÖLCSÖN				ELŐFELTÉTELEK</a:t>
            </a:r>
            <a:endParaRPr lang="hu-HU" sz="2800" b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36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0" y="0"/>
            <a:ext cx="9144000" cy="595313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SZEMÉLYI KÖLCSÖN </a:t>
            </a:r>
            <a:r>
              <a:rPr lang="hu-HU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                      KÜLFÖLDI SZEREPLŐ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Szöveg helye 2"/>
          <p:cNvSpPr>
            <a:spLocks noGrp="1"/>
          </p:cNvSpPr>
          <p:nvPr>
            <p:ph type="body" sz="quarter" idx="13"/>
          </p:nvPr>
        </p:nvSpPr>
        <p:spPr>
          <a:xfrm>
            <a:off x="251520" y="620688"/>
            <a:ext cx="8784976" cy="5616624"/>
          </a:xfrm>
        </p:spPr>
        <p:txBody>
          <a:bodyPr/>
          <a:lstStyle/>
          <a:p>
            <a:pPr lvl="0"/>
            <a:r>
              <a:rPr lang="hu-HU" sz="1900" u="sng" dirty="0" smtClean="0">
                <a:solidFill>
                  <a:schemeClr val="tx1"/>
                </a:solidFill>
              </a:rPr>
              <a:t>KÜLFÖLDI SZEREPLŐ: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1800" dirty="0" smtClean="0">
                <a:solidFill>
                  <a:srgbClr val="C00000"/>
                </a:solidFill>
              </a:rPr>
              <a:t>Állandó </a:t>
            </a:r>
            <a:r>
              <a:rPr lang="hu-HU" sz="1800" dirty="0">
                <a:solidFill>
                  <a:srgbClr val="C00000"/>
                </a:solidFill>
              </a:rPr>
              <a:t>magyarországi</a:t>
            </a:r>
            <a:r>
              <a:rPr lang="hu-HU" sz="1800" b="0" dirty="0">
                <a:solidFill>
                  <a:schemeClr val="tx1"/>
                </a:solidFill>
              </a:rPr>
              <a:t>, személyi igazolványba vagy lakcímkártyán </a:t>
            </a:r>
            <a:r>
              <a:rPr lang="hu-HU" sz="1800" dirty="0">
                <a:solidFill>
                  <a:srgbClr val="C00000"/>
                </a:solidFill>
              </a:rPr>
              <a:t>bejegyzett lakcím szükséges</a:t>
            </a:r>
            <a:r>
              <a:rPr lang="hu-HU" sz="1800" dirty="0" smtClean="0">
                <a:solidFill>
                  <a:srgbClr val="C00000"/>
                </a:solidFill>
              </a:rPr>
              <a:t>. </a:t>
            </a:r>
            <a:endParaRPr lang="hu-HU" sz="1800" b="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1800" b="0" dirty="0" smtClean="0">
                <a:solidFill>
                  <a:schemeClr val="tx1"/>
                </a:solidFill>
              </a:rPr>
              <a:t>4 </a:t>
            </a:r>
            <a:r>
              <a:rPr lang="hu-HU" sz="1800" b="0" dirty="0">
                <a:solidFill>
                  <a:schemeClr val="tx1"/>
                </a:solidFill>
              </a:rPr>
              <a:t>éve </a:t>
            </a:r>
            <a:r>
              <a:rPr lang="hu-HU" sz="1800" b="0" dirty="0" smtClean="0">
                <a:solidFill>
                  <a:schemeClr val="tx1"/>
                </a:solidFill>
              </a:rPr>
              <a:t>Magyarországon </a:t>
            </a:r>
            <a:r>
              <a:rPr lang="hu-HU" sz="1800" b="0" dirty="0">
                <a:solidFill>
                  <a:schemeClr val="tx1"/>
                </a:solidFill>
              </a:rPr>
              <a:t>tartózkodik </a:t>
            </a:r>
            <a:endParaRPr lang="hu-HU" sz="1800" b="0" dirty="0" smtClean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hu-HU" sz="1000" b="0" dirty="0">
              <a:solidFill>
                <a:schemeClr val="tx1"/>
              </a:solidFill>
            </a:endParaRPr>
          </a:p>
          <a:p>
            <a:pPr lvl="0"/>
            <a:r>
              <a:rPr lang="hu-HU" sz="1900" u="sng" dirty="0" smtClean="0">
                <a:solidFill>
                  <a:schemeClr val="tx1"/>
                </a:solidFill>
              </a:rPr>
              <a:t>KÜLFÖLDI JÖVEDELEM:</a:t>
            </a:r>
          </a:p>
          <a:p>
            <a:pPr lvl="0"/>
            <a:r>
              <a:rPr lang="hu-HU" sz="1800" dirty="0" smtClean="0">
                <a:solidFill>
                  <a:srgbClr val="C00000"/>
                </a:solidFill>
              </a:rPr>
              <a:t>Alkalmazott</a:t>
            </a:r>
            <a:r>
              <a:rPr lang="hu-HU" sz="1800" b="0" dirty="0" smtClean="0">
                <a:solidFill>
                  <a:schemeClr val="tx1"/>
                </a:solidFill>
              </a:rPr>
              <a:t> - munkaszerződés, belföldi bankszámlakivonat</a:t>
            </a:r>
          </a:p>
          <a:p>
            <a:pPr lvl="0"/>
            <a:r>
              <a:rPr lang="hu-HU" sz="1800" dirty="0">
                <a:solidFill>
                  <a:srgbClr val="C00000"/>
                </a:solidFill>
              </a:rPr>
              <a:t>Nyugdíjas</a:t>
            </a:r>
            <a:r>
              <a:rPr lang="hu-HU" sz="1800" b="0" dirty="0" smtClean="0">
                <a:solidFill>
                  <a:schemeClr val="tx1"/>
                </a:solidFill>
              </a:rPr>
              <a:t> - 12 hónál nem régebbi határozat, belföldi bankszámlakivonat</a:t>
            </a:r>
          </a:p>
          <a:p>
            <a:r>
              <a:rPr lang="hu-HU" sz="1800" dirty="0" smtClean="0">
                <a:solidFill>
                  <a:srgbClr val="C00000"/>
                </a:solidFill>
              </a:rPr>
              <a:t>Vállalkozó</a:t>
            </a:r>
            <a:r>
              <a:rPr lang="hu-HU" sz="1800" b="0" dirty="0" smtClean="0">
                <a:solidFill>
                  <a:schemeClr val="tx1"/>
                </a:solidFill>
              </a:rPr>
              <a:t> - </a:t>
            </a:r>
            <a:r>
              <a:rPr lang="hu-HU" sz="1800" b="0" dirty="0">
                <a:solidFill>
                  <a:schemeClr val="tx1"/>
                </a:solidFill>
              </a:rPr>
              <a:t>Külföldi adóhatóság által kiállított jövedelemigazolás és igazolás a közteher megfizetéséről </a:t>
            </a:r>
            <a:r>
              <a:rPr lang="hu-HU" sz="1800" b="0" dirty="0" smtClean="0">
                <a:solidFill>
                  <a:schemeClr val="tx1"/>
                </a:solidFill>
              </a:rPr>
              <a:t>fordítással</a:t>
            </a:r>
          </a:p>
          <a:p>
            <a:endParaRPr lang="hu-HU" sz="1000" b="0" dirty="0" smtClean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1800" dirty="0" smtClean="0">
                <a:solidFill>
                  <a:srgbClr val="C00000"/>
                </a:solidFill>
              </a:rPr>
              <a:t>Min</a:t>
            </a:r>
            <a:r>
              <a:rPr lang="hu-HU" sz="1800" dirty="0">
                <a:solidFill>
                  <a:srgbClr val="C00000"/>
                </a:solidFill>
              </a:rPr>
              <a:t>. jövedelem: </a:t>
            </a:r>
            <a:r>
              <a:rPr lang="hu-HU" sz="1800" dirty="0" smtClean="0">
                <a:solidFill>
                  <a:srgbClr val="C00000"/>
                </a:solidFill>
              </a:rPr>
              <a:t>800 EUR</a:t>
            </a:r>
            <a:r>
              <a:rPr lang="hu-HU" sz="1800" b="0" dirty="0" smtClean="0">
                <a:solidFill>
                  <a:schemeClr val="tx1"/>
                </a:solidFill>
              </a:rPr>
              <a:t> (</a:t>
            </a:r>
            <a:r>
              <a:rPr lang="hu-HU" sz="1800" b="0" dirty="0">
                <a:solidFill>
                  <a:schemeClr val="tx1"/>
                </a:solidFill>
              </a:rPr>
              <a:t>átváltáskor </a:t>
            </a:r>
            <a:r>
              <a:rPr lang="hu-HU" sz="1800" dirty="0" smtClean="0">
                <a:solidFill>
                  <a:srgbClr val="C00000"/>
                </a:solidFill>
              </a:rPr>
              <a:t>min. </a:t>
            </a:r>
            <a:r>
              <a:rPr lang="hu-HU" sz="1800" dirty="0">
                <a:solidFill>
                  <a:srgbClr val="C00000"/>
                </a:solidFill>
              </a:rPr>
              <a:t>240.000.- </a:t>
            </a:r>
            <a:r>
              <a:rPr lang="hu-HU" sz="1800" dirty="0" smtClean="0">
                <a:solidFill>
                  <a:srgbClr val="C00000"/>
                </a:solidFill>
              </a:rPr>
              <a:t>Ft</a:t>
            </a:r>
            <a:r>
              <a:rPr lang="hu-HU" sz="1800" b="0" dirty="0" smtClean="0">
                <a:solidFill>
                  <a:schemeClr val="tx1"/>
                </a:solidFill>
              </a:rPr>
              <a:t>). Az igénylés </a:t>
            </a:r>
            <a:r>
              <a:rPr lang="hu-HU" sz="1800" b="0" dirty="0">
                <a:solidFill>
                  <a:schemeClr val="tx1"/>
                </a:solidFill>
              </a:rPr>
              <a:t>napján érvényes árfolyammal </a:t>
            </a:r>
            <a:r>
              <a:rPr lang="hu-HU" sz="1800" b="0" dirty="0" smtClean="0">
                <a:solidFill>
                  <a:schemeClr val="tx1"/>
                </a:solidFill>
              </a:rPr>
              <a:t>számolva.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1800" dirty="0" smtClean="0">
                <a:solidFill>
                  <a:srgbClr val="C00000"/>
                </a:solidFill>
              </a:rPr>
              <a:t>Csak BB-s </a:t>
            </a:r>
            <a:r>
              <a:rPr lang="hu-HU" sz="1800" dirty="0">
                <a:solidFill>
                  <a:srgbClr val="C00000"/>
                </a:solidFill>
              </a:rPr>
              <a:t>kétnyelvű munkáltatói </a:t>
            </a:r>
            <a:r>
              <a:rPr lang="hu-HU" sz="1800" dirty="0" smtClean="0">
                <a:solidFill>
                  <a:srgbClr val="C00000"/>
                </a:solidFill>
              </a:rPr>
              <a:t>igazolás fogadható</a:t>
            </a:r>
            <a:r>
              <a:rPr lang="hu-HU" sz="1800" b="0" dirty="0" smtClean="0">
                <a:solidFill>
                  <a:srgbClr val="C00000"/>
                </a:solidFill>
              </a:rPr>
              <a:t>  </a:t>
            </a:r>
            <a:r>
              <a:rPr lang="hu-HU" sz="1800" dirty="0" smtClean="0">
                <a:solidFill>
                  <a:srgbClr val="C00000"/>
                </a:solidFill>
              </a:rPr>
              <a:t>el </a:t>
            </a:r>
            <a:r>
              <a:rPr lang="hu-HU" sz="1800" b="0" dirty="0" smtClean="0">
                <a:solidFill>
                  <a:schemeClr val="tx1"/>
                </a:solidFill>
              </a:rPr>
              <a:t>, mely tartalmazza </a:t>
            </a:r>
            <a:r>
              <a:rPr lang="hu-HU" sz="1800" b="0" dirty="0">
                <a:solidFill>
                  <a:schemeClr val="tx1"/>
                </a:solidFill>
              </a:rPr>
              <a:t>a közteherre vonatkozó nyilatkozatot </a:t>
            </a:r>
            <a:r>
              <a:rPr lang="hu-HU" sz="1800" b="0" dirty="0" smtClean="0">
                <a:solidFill>
                  <a:schemeClr val="tx1"/>
                </a:solidFill>
              </a:rPr>
              <a:t>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1800" dirty="0" smtClean="0">
                <a:solidFill>
                  <a:srgbClr val="C00000"/>
                </a:solidFill>
              </a:rPr>
              <a:t>A </a:t>
            </a:r>
            <a:r>
              <a:rPr lang="hu-HU" sz="1800" dirty="0">
                <a:solidFill>
                  <a:srgbClr val="C00000"/>
                </a:solidFill>
              </a:rPr>
              <a:t>munkaszerződés fordítás nélkül is elfogadható, amennyiben angol vagy német </a:t>
            </a:r>
            <a:r>
              <a:rPr lang="hu-HU" sz="1800" dirty="0" smtClean="0">
                <a:solidFill>
                  <a:srgbClr val="C00000"/>
                </a:solidFill>
              </a:rPr>
              <a:t>nyelvű</a:t>
            </a:r>
            <a:r>
              <a:rPr lang="hu-HU" sz="1800" b="0" dirty="0" smtClean="0">
                <a:solidFill>
                  <a:srgbClr val="C00000"/>
                </a:solidFill>
              </a:rPr>
              <a:t>.</a:t>
            </a:r>
            <a:r>
              <a:rPr lang="hu-HU" sz="1800" b="0" dirty="0" smtClean="0">
                <a:solidFill>
                  <a:schemeClr val="tx1"/>
                </a:solidFill>
              </a:rPr>
              <a:t> 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1800" b="0" dirty="0" smtClean="0">
                <a:solidFill>
                  <a:schemeClr val="tx1"/>
                </a:solidFill>
              </a:rPr>
              <a:t>Egyéb </a:t>
            </a:r>
            <a:r>
              <a:rPr lang="hu-HU" sz="1800" b="0" dirty="0">
                <a:solidFill>
                  <a:schemeClr val="tx1"/>
                </a:solidFill>
              </a:rPr>
              <a:t>esetben </a:t>
            </a:r>
            <a:r>
              <a:rPr lang="hu-HU" sz="1800" b="0" dirty="0" smtClean="0">
                <a:solidFill>
                  <a:schemeClr val="tx1"/>
                </a:solidFill>
              </a:rPr>
              <a:t>fordítás szükséges, </a:t>
            </a:r>
            <a:r>
              <a:rPr lang="hu-HU" sz="1800" b="0" dirty="0">
                <a:solidFill>
                  <a:schemeClr val="tx1"/>
                </a:solidFill>
              </a:rPr>
              <a:t>bármely akkreditált fordítóiroda által </a:t>
            </a:r>
            <a:r>
              <a:rPr lang="hu-HU" sz="1800" b="0" dirty="0" smtClean="0">
                <a:solidFill>
                  <a:schemeClr val="tx1"/>
                </a:solidFill>
              </a:rPr>
              <a:t>.</a:t>
            </a:r>
            <a:endParaRPr lang="hu-HU" sz="1800" b="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1800" dirty="0" smtClean="0">
                <a:solidFill>
                  <a:srgbClr val="C00000"/>
                </a:solidFill>
              </a:rPr>
              <a:t>Külföldi</a:t>
            </a:r>
            <a:r>
              <a:rPr lang="hu-HU" sz="1800" b="0" dirty="0" smtClean="0">
                <a:solidFill>
                  <a:schemeClr val="tx1"/>
                </a:solidFill>
              </a:rPr>
              <a:t> </a:t>
            </a:r>
            <a:r>
              <a:rPr lang="hu-HU" sz="1800" b="0" dirty="0">
                <a:solidFill>
                  <a:schemeClr val="tx1"/>
                </a:solidFill>
              </a:rPr>
              <a:t>jövedelem esetén a </a:t>
            </a:r>
            <a:r>
              <a:rPr lang="hu-HU" sz="1800" u="sng" dirty="0">
                <a:solidFill>
                  <a:srgbClr val="C00000"/>
                </a:solidFill>
              </a:rPr>
              <a:t>maximálisan adható hitelösszeg: </a:t>
            </a:r>
            <a:r>
              <a:rPr lang="hu-HU" sz="1800" u="sng" dirty="0" smtClean="0">
                <a:solidFill>
                  <a:srgbClr val="C00000"/>
                </a:solidFill>
              </a:rPr>
              <a:t>3.000.000 </a:t>
            </a:r>
            <a:r>
              <a:rPr lang="hu-HU" sz="1800" dirty="0" smtClean="0">
                <a:solidFill>
                  <a:srgbClr val="C00000"/>
                </a:solidFill>
              </a:rPr>
              <a:t>Ft </a:t>
            </a:r>
            <a:r>
              <a:rPr lang="hu-HU" sz="1800" b="0" dirty="0" smtClean="0">
                <a:solidFill>
                  <a:schemeClr val="tx1"/>
                </a:solidFill>
              </a:rPr>
              <a:t>- </a:t>
            </a:r>
            <a:r>
              <a:rPr lang="hu-HU" sz="1800" b="0" dirty="0">
                <a:solidFill>
                  <a:schemeClr val="tx1"/>
                </a:solidFill>
              </a:rPr>
              <a:t>(3.000.000 millió felett egyedi igénylés szükséges)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86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BB_basic">
      <a:dk1>
        <a:srgbClr val="000000"/>
      </a:dk1>
      <a:lt1>
        <a:srgbClr val="FFFFFF"/>
      </a:lt1>
      <a:dk2>
        <a:srgbClr val="001B70"/>
      </a:dk2>
      <a:lt2>
        <a:srgbClr val="EEECE1"/>
      </a:lt2>
      <a:accent1>
        <a:srgbClr val="8C1D40"/>
      </a:accent1>
      <a:accent2>
        <a:srgbClr val="F26B5A"/>
      </a:accent2>
      <a:accent3>
        <a:srgbClr val="EC0044"/>
      </a:accent3>
      <a:accent4>
        <a:srgbClr val="6ECB98"/>
      </a:accent4>
      <a:accent5>
        <a:srgbClr val="83C6BC"/>
      </a:accent5>
      <a:accent6>
        <a:srgbClr val="AAD7CF"/>
      </a:accent6>
      <a:hlink>
        <a:srgbClr val="E41D37"/>
      </a:hlink>
      <a:folHlink>
        <a:srgbClr val="E41D3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44101A-5805-4351-9F12-BBC46E004A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7984698-D1A2-4270-84B6-9AFC179D2C8E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F3EA360-2BC9-4247-A8E9-AD09CC7CF0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37360</TotalTime>
  <Words>1179</Words>
  <Application>Microsoft Office PowerPoint</Application>
  <PresentationFormat>Diavetítés a képernyőre (4:3 oldalarány)</PresentationFormat>
  <Paragraphs>180</Paragraphs>
  <Slides>10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GE Inspira CE</vt:lpstr>
      <vt:lpstr>Symbol</vt:lpstr>
      <vt:lpstr>Times New Roman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Kovács Gergely</dc:creator>
  <cp:lastModifiedBy>Herczog Mónika (Budapest Bank)</cp:lastModifiedBy>
  <cp:revision>791</cp:revision>
  <dcterms:created xsi:type="dcterms:W3CDTF">2015-09-08T08:14:57Z</dcterms:created>
  <dcterms:modified xsi:type="dcterms:W3CDTF">2020-12-17T10:41:38Z</dcterms:modified>
</cp:coreProperties>
</file>