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61" r:id="rId2"/>
    <p:sldId id="365" r:id="rId3"/>
    <p:sldId id="362" r:id="rId4"/>
    <p:sldId id="289" r:id="rId5"/>
    <p:sldId id="309" r:id="rId6"/>
    <p:sldId id="310" r:id="rId7"/>
    <p:sldId id="342" r:id="rId8"/>
    <p:sldId id="311" r:id="rId9"/>
    <p:sldId id="312" r:id="rId10"/>
    <p:sldId id="315" r:id="rId11"/>
    <p:sldId id="326" r:id="rId12"/>
    <p:sldId id="329" r:id="rId13"/>
    <p:sldId id="283" r:id="rId14"/>
    <p:sldId id="346" r:id="rId15"/>
    <p:sldId id="345" r:id="rId16"/>
    <p:sldId id="344" r:id="rId17"/>
    <p:sldId id="363" r:id="rId18"/>
    <p:sldId id="353" r:id="rId19"/>
    <p:sldId id="357" r:id="rId20"/>
    <p:sldId id="358" r:id="rId21"/>
    <p:sldId id="354" r:id="rId22"/>
    <p:sldId id="364" r:id="rId23"/>
    <p:sldId id="350" r:id="rId24"/>
    <p:sldId id="343" r:id="rId25"/>
    <p:sldId id="349" r:id="rId26"/>
    <p:sldId id="366" r:id="rId27"/>
    <p:sldId id="359" r:id="rId28"/>
    <p:sldId id="360" r:id="rId29"/>
  </p:sldIdLst>
  <p:sldSz cx="6858000" cy="51435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áradi Eszter (Budapest Bank)" initials="VE(B" lastIdx="5" clrIdx="6">
    <p:extLst>
      <p:ext uri="{19B8F6BF-5375-455C-9EA6-DF929625EA0E}">
        <p15:presenceInfo xmlns:p15="http://schemas.microsoft.com/office/powerpoint/2012/main" userId="Váradi Eszter (Budapest Bank)" providerId="None"/>
      </p:ext>
    </p:extLst>
  </p:cmAuthor>
  <p:cmAuthor id="1" name="Németh Judit (Budapest Bank)" initials="NJ(B" lastIdx="7" clrIdx="0">
    <p:extLst>
      <p:ext uri="{19B8F6BF-5375-455C-9EA6-DF929625EA0E}">
        <p15:presenceInfo xmlns:p15="http://schemas.microsoft.com/office/powerpoint/2012/main" userId="S-1-5-21-290726830-948646054-1379280975-4235" providerId="AD"/>
      </p:ext>
    </p:extLst>
  </p:cmAuthor>
  <p:cmAuthor id="8" name="Bedő Csaba (Budapest Bank)" initials="BC(B" lastIdx="14" clrIdx="7">
    <p:extLst>
      <p:ext uri="{19B8F6BF-5375-455C-9EA6-DF929625EA0E}">
        <p15:presenceInfo xmlns:p15="http://schemas.microsoft.com/office/powerpoint/2012/main" userId="S-1-5-21-290726830-948646054-1379280975-4737" providerId="AD"/>
      </p:ext>
    </p:extLst>
  </p:cmAuthor>
  <p:cmAuthor id="2" name="Győri Márta (Budapest Bank)" initials="GM(B" lastIdx="9" clrIdx="1">
    <p:extLst>
      <p:ext uri="{19B8F6BF-5375-455C-9EA6-DF929625EA0E}">
        <p15:presenceInfo xmlns:p15="http://schemas.microsoft.com/office/powerpoint/2012/main" userId="S-1-5-21-290726830-948646054-1379280975-4699" providerId="AD"/>
      </p:ext>
    </p:extLst>
  </p:cmAuthor>
  <p:cmAuthor id="9" name="Herczog Mónika (Budapest Bank)" initials="HM(B" lastIdx="12" clrIdx="8">
    <p:extLst>
      <p:ext uri="{19B8F6BF-5375-455C-9EA6-DF929625EA0E}">
        <p15:presenceInfo xmlns:p15="http://schemas.microsoft.com/office/powerpoint/2012/main" userId="S-1-5-21-290726830-948646054-1379280975-30151" providerId="AD"/>
      </p:ext>
    </p:extLst>
  </p:cmAuthor>
  <p:cmAuthor id="3" name="Benke Zita (Budapest Bank)" initials="BZ(B" lastIdx="10" clrIdx="2">
    <p:extLst>
      <p:ext uri="{19B8F6BF-5375-455C-9EA6-DF929625EA0E}">
        <p15:presenceInfo xmlns:p15="http://schemas.microsoft.com/office/powerpoint/2012/main" userId="S-1-5-21-290726830-948646054-1379280975-4869" providerId="AD"/>
      </p:ext>
    </p:extLst>
  </p:cmAuthor>
  <p:cmAuthor id="4" name="Csipánné dr. Papp Petra (Budapest Bank)" initials="CdPP(B" lastIdx="1" clrIdx="3">
    <p:extLst>
      <p:ext uri="{19B8F6BF-5375-455C-9EA6-DF929625EA0E}">
        <p15:presenceInfo xmlns:p15="http://schemas.microsoft.com/office/powerpoint/2012/main" userId="S-1-5-21-290726830-948646054-1379280975-4341" providerId="AD"/>
      </p:ext>
    </p:extLst>
  </p:cmAuthor>
  <p:cmAuthor id="5" name="dr. Árvai János " initials="dr. ÁJ" lastIdx="12" clrIdx="4">
    <p:extLst>
      <p:ext uri="{19B8F6BF-5375-455C-9EA6-DF929625EA0E}">
        <p15:presenceInfo xmlns:p15="http://schemas.microsoft.com/office/powerpoint/2012/main" userId="dr. Árvai János " providerId="None"/>
      </p:ext>
    </p:extLst>
  </p:cmAuthor>
  <p:cmAuthor id="6" name="Bácskay-Nagy Ákos (Budapest Bank)" initials="BÁ(B" lastIdx="3" clrIdx="5">
    <p:extLst>
      <p:ext uri="{19B8F6BF-5375-455C-9EA6-DF929625EA0E}">
        <p15:presenceInfo xmlns:p15="http://schemas.microsoft.com/office/powerpoint/2012/main" userId="Bácskay-Nagy Ákos (Budapest Bank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48"/>
    <a:srgbClr val="E41D37"/>
    <a:srgbClr val="F5F5F5"/>
    <a:srgbClr val="5DAEFF"/>
    <a:srgbClr val="B9DCFF"/>
    <a:srgbClr val="001B70"/>
    <a:srgbClr val="003594"/>
    <a:srgbClr val="8E89CB"/>
    <a:srgbClr val="6ECB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85" autoAdjust="0"/>
    <p:restoredTop sz="93979" autoAdjust="0"/>
  </p:normalViewPr>
  <p:slideViewPr>
    <p:cSldViewPr>
      <p:cViewPr varScale="1">
        <p:scale>
          <a:sx n="91" d="100"/>
          <a:sy n="91" d="100"/>
        </p:scale>
        <p:origin x="968" y="56"/>
      </p:cViewPr>
      <p:guideLst>
        <p:guide orient="horz" pos="2160"/>
        <p:guide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8AA8-CB7F-497A-8334-2D9A46395128}" type="datetimeFigureOut">
              <a:rPr lang="hu-HU" smtClean="0"/>
              <a:t>2021.02.03.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2F8F-6D43-40C2-97BB-4B75D278CC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7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861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353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234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560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63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107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7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074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281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795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97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967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461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306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302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22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32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52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780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75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77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61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zdő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2F92729-8580-4697-B346-B1C591F16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314" cy="51435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A503B2D-0145-4E90-9C9C-A14D74C41A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3" y="515830"/>
            <a:ext cx="5733408" cy="1767888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D281F97B-3635-44E3-87A8-C884CC6E4FDD}"/>
              </a:ext>
            </a:extLst>
          </p:cNvPr>
          <p:cNvCxnSpPr>
            <a:cxnSpLocks/>
          </p:cNvCxnSpPr>
          <p:nvPr userDrawn="1"/>
        </p:nvCxnSpPr>
        <p:spPr>
          <a:xfrm>
            <a:off x="2675969" y="3059195"/>
            <a:ext cx="1543050" cy="3017"/>
          </a:xfrm>
          <a:prstGeom prst="line">
            <a:avLst/>
          </a:prstGeom>
          <a:ln w="5715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ím 1"/>
          <p:cNvSpPr>
            <a:spLocks noGrp="1"/>
          </p:cNvSpPr>
          <p:nvPr>
            <p:ph type="ctrTitle"/>
          </p:nvPr>
        </p:nvSpPr>
        <p:spPr>
          <a:xfrm>
            <a:off x="1644772" y="2490781"/>
            <a:ext cx="3605444" cy="568414"/>
          </a:xfrm>
        </p:spPr>
        <p:txBody>
          <a:bodyPr anchor="b">
            <a:normAutofit/>
          </a:bodyPr>
          <a:lstStyle>
            <a:lvl1pPr algn="ctr">
              <a:defRPr lang="hu-HU" sz="300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03077" y="3084531"/>
            <a:ext cx="2688839" cy="400600"/>
          </a:xfrm>
        </p:spPr>
        <p:txBody>
          <a:bodyPr>
            <a:normAutofit/>
          </a:bodyPr>
          <a:lstStyle>
            <a:lvl1pPr marL="0" indent="0" algn="ctr">
              <a:buNone/>
              <a:defRPr lang="hu-HU" sz="180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z="2100" dirty="0" smtClean="0"/>
              <a:t>Mintacím szerkesztése</a:t>
            </a:r>
            <a:endParaRPr lang="hu-HU" sz="2100" dirty="0"/>
          </a:p>
        </p:txBody>
      </p:sp>
    </p:spTree>
    <p:extLst>
      <p:ext uri="{BB962C8B-B14F-4D97-AF65-F5344CB8AC3E}">
        <p14:creationId xmlns:p14="http://schemas.microsoft.com/office/powerpoint/2010/main" val="99945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42900" y="195486"/>
            <a:ext cx="5894412" cy="475562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352614" y="296345"/>
            <a:ext cx="370626" cy="273844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" y="4689775"/>
            <a:ext cx="1272981" cy="330247"/>
          </a:xfrm>
          <a:prstGeom prst="rect">
            <a:avLst/>
          </a:prstGeom>
        </p:spPr>
      </p:pic>
      <p:pic>
        <p:nvPicPr>
          <p:cNvPr id="13" name="Kép 12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4804920"/>
            <a:ext cx="1134000" cy="1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43B98E46-21A0-44E3-A1B6-A6D45EFE5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6857314" cy="45142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8056" y="2064058"/>
            <a:ext cx="3605444" cy="568414"/>
          </a:xfrm>
        </p:spPr>
        <p:txBody>
          <a:bodyPr anchor="b">
            <a:normAutofit/>
          </a:bodyPr>
          <a:lstStyle>
            <a:lvl1pPr algn="ctr">
              <a:defRPr lang="hu-HU" sz="225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816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342900" y="195486"/>
            <a:ext cx="6172200" cy="475562"/>
          </a:xfrm>
          <a:prstGeom prst="rect">
            <a:avLst/>
          </a:prstGeom>
        </p:spPr>
        <p:txBody>
          <a:bodyPr/>
          <a:lstStyle>
            <a:lvl1pPr algn="l">
              <a:defRPr lang="hu-HU" sz="24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350659" y="725054"/>
            <a:ext cx="6156683" cy="432067"/>
          </a:xfrm>
          <a:prstGeom prst="rect">
            <a:avLst/>
          </a:prstGeom>
        </p:spPr>
        <p:txBody>
          <a:bodyPr/>
          <a:lstStyle>
            <a:lvl1pPr marL="257175" indent="-257175">
              <a:buNone/>
              <a:defRPr lang="hu-HU" sz="18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351235" y="1275160"/>
            <a:ext cx="6155531" cy="3240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2618910" y="4785996"/>
            <a:ext cx="16002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B673CC-BF9D-40F3-B2C5-496E9AA561FD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" y="4681536"/>
            <a:ext cx="1674289" cy="4219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58" y="4795171"/>
            <a:ext cx="1458161" cy="1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Üz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0538"/>
            <a:ext cx="6858001" cy="51749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58" y="4805298"/>
            <a:ext cx="1458161" cy="162017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42900" y="195486"/>
            <a:ext cx="6172200" cy="47556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1B70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342901" y="725054"/>
            <a:ext cx="6156683" cy="43206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100" b="1">
                <a:solidFill>
                  <a:srgbClr val="001B70"/>
                </a:solidFill>
              </a:defRPr>
            </a:lvl1pPr>
          </a:lstStyle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" y="4681536"/>
            <a:ext cx="1674289" cy="4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3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0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folio.hu/bank/20210124/szenzacios-hitelek-magyarorszagon-ekkora-torlesztoreszletre-szamithatsz-mostanaban-46651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bjelzalogugyfelhianypotlas@budapestbank.h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www.google.hu/url?sa=i&amp;rct=j&amp;q=&amp;esrc=s&amp;source=images&amp;cd=&amp;ved=2ahUKEwjYnLqG7IDeAhVOKlAKHbeGD3EQjRx6BAgBEAU&amp;url=https://lenolaj.hu/2016/06/20/gergely-tamas-kerdesek/&amp;psig=AOvVaw0xRq2vYQwVU5hDFCOWgIW-&amp;ust=1539431607395808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0" y="3423428"/>
            <a:ext cx="6858000" cy="30045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2021. Február 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0" y="2410824"/>
            <a:ext cx="6858000" cy="42631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 Bank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aktualitások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4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8" name="Picture 2" descr="Hitelkártyá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7152" y="666137"/>
            <a:ext cx="1800200" cy="11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768" y="851103"/>
            <a:ext cx="4420978" cy="401648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b="1" u="sng" dirty="0" smtClean="0"/>
              <a:t>Termékjellemzők:</a:t>
            </a:r>
          </a:p>
          <a:p>
            <a:endParaRPr lang="hu-HU" sz="5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200e-3M</a:t>
            </a:r>
            <a:r>
              <a:rPr lang="hu-HU" sz="1600" dirty="0" smtClean="0"/>
              <a:t> Ft hitelkeret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fix </a:t>
            </a:r>
            <a:r>
              <a:rPr lang="hu-HU" sz="1600" dirty="0"/>
              <a:t>havi számlavezetési </a:t>
            </a:r>
            <a:r>
              <a:rPr lang="hu-HU" sz="1600" dirty="0" smtClean="0"/>
              <a:t>díj, 500 Ft</a:t>
            </a:r>
          </a:p>
          <a:p>
            <a:endParaRPr lang="hu-HU" sz="1000" dirty="0" smtClean="0"/>
          </a:p>
          <a:p>
            <a:r>
              <a:rPr lang="hu-HU" sz="1600" b="1" u="sng" dirty="0" smtClean="0"/>
              <a:t>Ajánlat:</a:t>
            </a:r>
            <a:r>
              <a:rPr lang="hu-HU" sz="1600" b="1" dirty="0" smtClean="0"/>
              <a:t> </a:t>
            </a:r>
          </a:p>
          <a:p>
            <a:endParaRPr lang="hu-HU" sz="500" b="1" dirty="0" smtClean="0"/>
          </a:p>
          <a:p>
            <a:endParaRPr lang="hu-HU" sz="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C00000"/>
                </a:solidFill>
              </a:rPr>
              <a:t>Jóljáró csomagban az első 6 havi számlavezetési díj elengedésre kerül!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500" b="1" dirty="0" smtClean="0">
              <a:solidFill>
                <a:srgbClr val="C00000"/>
              </a:solidFill>
            </a:endParaRPr>
          </a:p>
          <a:p>
            <a:r>
              <a:rPr lang="hu-HU" sz="1600" b="1" u="sng" dirty="0" smtClean="0"/>
              <a:t>Visszatérítés:</a:t>
            </a:r>
          </a:p>
          <a:p>
            <a:endParaRPr lang="hu-HU" sz="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1% </a:t>
            </a:r>
            <a:r>
              <a:rPr lang="hu-HU" sz="1600" dirty="0" smtClean="0"/>
              <a:t>visszatérítés minden vásárlásra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+2% </a:t>
            </a:r>
            <a:r>
              <a:rPr lang="hu-HU" sz="1600" dirty="0" smtClean="0"/>
              <a:t>visszatérítés (</a:t>
            </a:r>
            <a:r>
              <a:rPr lang="hu-HU" sz="1600" b="1" dirty="0" smtClean="0">
                <a:solidFill>
                  <a:srgbClr val="C00000"/>
                </a:solidFill>
              </a:rPr>
              <a:t>összesen 3%</a:t>
            </a:r>
            <a:r>
              <a:rPr lang="hu-HU" sz="1600" dirty="0" smtClean="0"/>
              <a:t>)abban a kategóriában, ahol az adott hónapban </a:t>
            </a:r>
            <a:r>
              <a:rPr lang="hu-HU" sz="1600" b="1" u="sng" dirty="0" smtClean="0"/>
              <a:t>a legtöbbet vásárolt</a:t>
            </a:r>
            <a:r>
              <a:rPr lang="hu-HU" sz="1600" u="sng" dirty="0" smtClean="0"/>
              <a:t> </a:t>
            </a:r>
            <a:r>
              <a:rPr lang="hu-HU" sz="1600" dirty="0" smtClean="0"/>
              <a:t>(kivéve élelmiszer) </a:t>
            </a:r>
          </a:p>
          <a:p>
            <a:r>
              <a:rPr lang="hu-HU" sz="1200" dirty="0" smtClean="0"/>
              <a:t>        A bank automatikusan a legnagyobb költésű kategóriát </a:t>
            </a:r>
          </a:p>
          <a:p>
            <a:r>
              <a:rPr lang="hu-HU" sz="1200" dirty="0" smtClean="0"/>
              <a:t>        választja ki, így az Ügyfél garantáltan a legjobban jár.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Visszatérítés havonta összesen </a:t>
            </a:r>
            <a:r>
              <a:rPr lang="hu-HU" sz="1600" dirty="0" err="1" smtClean="0"/>
              <a:t>max</a:t>
            </a:r>
            <a:r>
              <a:rPr lang="hu-HU" sz="1600" dirty="0" smtClean="0"/>
              <a:t>. 5.000 Ft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474746" y="1989876"/>
            <a:ext cx="2309654" cy="28777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500" b="1" dirty="0" smtClean="0"/>
          </a:p>
          <a:p>
            <a:pPr algn="ctr"/>
            <a:r>
              <a:rPr lang="hu-HU" sz="1600" b="1" dirty="0" smtClean="0"/>
              <a:t>Visszatérítési kategóriák:</a:t>
            </a:r>
          </a:p>
          <a:p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Szórakozás</a:t>
            </a:r>
            <a:endParaRPr lang="hu-H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Tömegközlekedés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Benzinkút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Elektronikai áruházak</a:t>
            </a:r>
            <a:endParaRPr lang="hu-H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Ruházat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Nyaralás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Drogériák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Lakberendezés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Barkács</a:t>
            </a:r>
            <a:r>
              <a:rPr lang="hu-HU" sz="1600" dirty="0" smtClean="0"/>
              <a:t>, kert</a:t>
            </a:r>
            <a:endParaRPr lang="hu-H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6858000" cy="48351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elemei                 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GO!</a:t>
            </a:r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HITELKÁRTYA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6632" y="69954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44624" y="470445"/>
            <a:ext cx="67682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C00000"/>
                </a:solidFill>
              </a:rPr>
              <a:t>Minősített </a:t>
            </a:r>
            <a:r>
              <a:rPr lang="hu-HU" sz="1500" b="1" dirty="0">
                <a:solidFill>
                  <a:srgbClr val="C00000"/>
                </a:solidFill>
              </a:rPr>
              <a:t>fogyasztóbarát lakáshitel</a:t>
            </a:r>
            <a:r>
              <a:rPr lang="hu-HU" sz="1500" dirty="0"/>
              <a:t>nél a jóváhagyott hitelösszegtől függetlenül </a:t>
            </a:r>
            <a:r>
              <a:rPr lang="hu-HU" sz="1500" b="1" dirty="0"/>
              <a:t>a közjegyzői okirat teljes díját térítjük vissza </a:t>
            </a:r>
            <a:r>
              <a:rPr lang="hu-HU" sz="1500" dirty="0"/>
              <a:t>folyósításkor a megnyitott </a:t>
            </a:r>
            <a:r>
              <a:rPr lang="hu-HU" sz="1500" b="1" dirty="0"/>
              <a:t>hitelkártya számlára</a:t>
            </a:r>
            <a:r>
              <a:rPr lang="hu-HU" sz="1500" dirty="0"/>
              <a:t>. </a:t>
            </a:r>
            <a:endParaRPr lang="hu-HU" sz="1500" dirty="0" smtClean="0"/>
          </a:p>
          <a:p>
            <a:endParaRPr lang="hu-HU" sz="500" dirty="0"/>
          </a:p>
          <a:p>
            <a:r>
              <a:rPr lang="hu-HU" sz="1500" b="1" dirty="0">
                <a:solidFill>
                  <a:srgbClr val="C00000"/>
                </a:solidFill>
              </a:rPr>
              <a:t>Egyéb lakáscélú hitelek</a:t>
            </a:r>
            <a:r>
              <a:rPr lang="hu-HU" sz="1500" dirty="0"/>
              <a:t>nél, amennyiben a jóváhagyott hitelösszeg eléri az </a:t>
            </a:r>
            <a:endParaRPr lang="hu-HU" sz="1500" dirty="0" smtClean="0"/>
          </a:p>
          <a:p>
            <a:r>
              <a:rPr lang="hu-HU" sz="1500" b="1" dirty="0" smtClean="0"/>
              <a:t>5 </a:t>
            </a:r>
            <a:r>
              <a:rPr lang="hu-HU" sz="1500" b="1" dirty="0"/>
              <a:t>millió </a:t>
            </a:r>
            <a:r>
              <a:rPr lang="hu-HU" sz="1500" dirty="0"/>
              <a:t>forintot, </a:t>
            </a:r>
            <a:r>
              <a:rPr lang="hu-HU" sz="1500" b="1" dirty="0"/>
              <a:t>a közjegyzői okirat díjából legfeljebb 40 ezer forintot és az értékbecslési díjat</a:t>
            </a:r>
            <a:r>
              <a:rPr lang="hu-HU" sz="1500" dirty="0"/>
              <a:t> térítjük vissza folyósításkor a megnyitott </a:t>
            </a:r>
            <a:r>
              <a:rPr lang="hu-HU" sz="1500" b="1" dirty="0"/>
              <a:t>hitelkártya számlára</a:t>
            </a:r>
            <a:r>
              <a:rPr lang="hu-HU" sz="1500" b="1" dirty="0" smtClean="0"/>
              <a:t>.</a:t>
            </a:r>
          </a:p>
          <a:p>
            <a:endParaRPr lang="hu-HU" sz="500" dirty="0"/>
          </a:p>
          <a:p>
            <a:r>
              <a:rPr lang="hu-HU" sz="1500" b="1" dirty="0">
                <a:solidFill>
                  <a:srgbClr val="C00000"/>
                </a:solidFill>
              </a:rPr>
              <a:t>Nem lakáscélú hitelek</a:t>
            </a:r>
            <a:r>
              <a:rPr lang="hu-HU" sz="1500" dirty="0"/>
              <a:t>nél, amennyiben a  jóváhagyott hitelösszeg eléri </a:t>
            </a:r>
            <a:r>
              <a:rPr lang="hu-HU" sz="1500" b="1" dirty="0"/>
              <a:t>az </a:t>
            </a:r>
            <a:endParaRPr lang="hu-HU" sz="1500" b="1" dirty="0" smtClean="0"/>
          </a:p>
          <a:p>
            <a:r>
              <a:rPr lang="hu-HU" sz="1500" b="1" dirty="0" smtClean="0"/>
              <a:t>5 </a:t>
            </a:r>
            <a:r>
              <a:rPr lang="hu-HU" sz="1500" b="1" dirty="0"/>
              <a:t>millió </a:t>
            </a:r>
            <a:r>
              <a:rPr lang="hu-HU" sz="1500" dirty="0"/>
              <a:t>forintot, </a:t>
            </a:r>
            <a:r>
              <a:rPr lang="hu-HU" sz="1500" b="1" dirty="0"/>
              <a:t>az értékbecslési díjat </a:t>
            </a:r>
            <a:r>
              <a:rPr lang="hu-HU" sz="1500" dirty="0"/>
              <a:t>térítjük vissza folyósításkor a megnyitott </a:t>
            </a:r>
            <a:r>
              <a:rPr lang="hu-HU" sz="1500" b="1" dirty="0"/>
              <a:t>hitelkártya számlára</a:t>
            </a:r>
            <a:r>
              <a:rPr lang="hu-HU" sz="1500" b="1" dirty="0" smtClean="0"/>
              <a:t>.</a:t>
            </a:r>
          </a:p>
          <a:p>
            <a:endParaRPr lang="hu-HU" sz="500" dirty="0"/>
          </a:p>
          <a:p>
            <a:r>
              <a:rPr lang="hu-HU" sz="1500" b="1" dirty="0" smtClean="0">
                <a:solidFill>
                  <a:srgbClr val="C00000"/>
                </a:solidFill>
              </a:rPr>
              <a:t>Az </a:t>
            </a:r>
            <a:r>
              <a:rPr lang="hu-HU" sz="1500" b="1" dirty="0">
                <a:solidFill>
                  <a:srgbClr val="C00000"/>
                </a:solidFill>
              </a:rPr>
              <a:t>induló költségek</a:t>
            </a:r>
            <a:r>
              <a:rPr lang="hu-HU" sz="1500" dirty="0"/>
              <a:t>et</a:t>
            </a:r>
            <a:r>
              <a:rPr lang="hu-HU" sz="1500" b="1" dirty="0">
                <a:solidFill>
                  <a:srgbClr val="C00000"/>
                </a:solidFill>
              </a:rPr>
              <a:t> </a:t>
            </a:r>
            <a:r>
              <a:rPr lang="hu-HU" sz="1500" dirty="0"/>
              <a:t>a hitelkártya jóváhagyott keretének figyelembevétele nélkül  fogjuk jóváírni a jelzáloghitel folyósításának napján, szakaszos </a:t>
            </a:r>
            <a:r>
              <a:rPr lang="hu-HU" sz="1500" dirty="0" err="1"/>
              <a:t>folyósítású</a:t>
            </a:r>
            <a:r>
              <a:rPr lang="hu-HU" sz="1500" dirty="0"/>
              <a:t> ügyletek esetén az első szakasz folyósításakor. Így a jóváírás egyes esetekben túlfizetést </a:t>
            </a:r>
            <a:r>
              <a:rPr lang="hu-HU" sz="1500" dirty="0" smtClean="0"/>
              <a:t>okozhat.</a:t>
            </a:r>
          </a:p>
          <a:p>
            <a:endParaRPr lang="hu-HU" sz="500" b="1" dirty="0" smtClean="0"/>
          </a:p>
          <a:p>
            <a:r>
              <a:rPr lang="hu-HU" sz="1500" b="1" dirty="0" smtClean="0"/>
              <a:t>Amennyiben </a:t>
            </a:r>
            <a:r>
              <a:rPr lang="hu-HU" sz="1500" b="1" dirty="0"/>
              <a:t>a</a:t>
            </a:r>
            <a:r>
              <a:rPr lang="hu-HU" sz="1500" dirty="0"/>
              <a:t> jelzáloghitel igénylés jóváhagyását követően benyújtott </a:t>
            </a:r>
          </a:p>
          <a:p>
            <a:r>
              <a:rPr lang="hu-HU" sz="1500" b="1" dirty="0"/>
              <a:t>JJ hitelkártya igényt a bank elutasítja</a:t>
            </a:r>
            <a:r>
              <a:rPr lang="hu-HU" sz="1500" dirty="0"/>
              <a:t>, </a:t>
            </a:r>
            <a:r>
              <a:rPr lang="hu-HU" sz="1500" b="1" dirty="0"/>
              <a:t>a díjakat</a:t>
            </a:r>
            <a:r>
              <a:rPr lang="hu-HU" sz="1500" dirty="0"/>
              <a:t> a hiteltörlesztésre megadott </a:t>
            </a:r>
            <a:r>
              <a:rPr lang="hu-HU" sz="1500" b="1" dirty="0">
                <a:solidFill>
                  <a:srgbClr val="C00000"/>
                </a:solidFill>
              </a:rPr>
              <a:t>fizetési számlára</a:t>
            </a:r>
            <a:r>
              <a:rPr lang="hu-HU" sz="1500" b="1" dirty="0"/>
              <a:t> térítjük vissza</a:t>
            </a:r>
            <a:r>
              <a:rPr lang="hu-HU" sz="1500" dirty="0"/>
              <a:t>.</a:t>
            </a:r>
          </a:p>
          <a:p>
            <a:endParaRPr lang="hu-HU" sz="500" dirty="0" smtClean="0"/>
          </a:p>
          <a:p>
            <a:r>
              <a:rPr lang="hu-HU" sz="1500" dirty="0"/>
              <a:t>A visszatérítésnek a hitelkártya aktiválása nem feltétele. </a:t>
            </a:r>
            <a:r>
              <a:rPr lang="hu-HU" sz="1500" dirty="0">
                <a:solidFill>
                  <a:srgbClr val="C00000"/>
                </a:solidFill>
              </a:rPr>
              <a:t>A visszatérített díjak elköltésére nincs határidő kikötve.</a:t>
            </a:r>
          </a:p>
          <a:p>
            <a:endParaRPr lang="hu-HU" sz="1500" dirty="0">
              <a:solidFill>
                <a:srgbClr val="C00000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-20538"/>
            <a:ext cx="6858000" cy="47556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               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Jelzáloghitel kedvezmények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7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6858000" cy="48351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                                           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</a:t>
            </a:r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ÜKL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" y="1635646"/>
            <a:ext cx="664074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6870" y="603428"/>
            <a:ext cx="673650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rgbClr val="C00000"/>
                </a:solidFill>
              </a:rPr>
              <a:t>Számla</a:t>
            </a:r>
            <a:r>
              <a:rPr lang="hu-HU" sz="1600" dirty="0" smtClean="0">
                <a:solidFill>
                  <a:srgbClr val="C00000"/>
                </a:solidFill>
              </a:rPr>
              <a:t>: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 smtClean="0"/>
              <a:t>Első évben 0 Ft a számlavezetési díj, 0 Ft az éves kártyadíj</a:t>
            </a:r>
            <a:r>
              <a:rPr lang="hu-HU" sz="1300" dirty="0">
                <a:solidFill>
                  <a:srgbClr val="00B050"/>
                </a:solidFill>
              </a:rPr>
              <a:t> </a:t>
            </a:r>
            <a:r>
              <a:rPr lang="hu-HU" sz="1300" dirty="0"/>
              <a:t>(kivéve Word Elit )</a:t>
            </a:r>
            <a:r>
              <a:rPr lang="hu-HU" sz="1300" dirty="0" smtClean="0"/>
              <a:t> Komfort Extra és Zéró Extra számlában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hu-HU" sz="1000" b="1" dirty="0">
              <a:solidFill>
                <a:srgbClr val="C00000"/>
              </a:solidFill>
            </a:endParaRPr>
          </a:p>
          <a:p>
            <a:r>
              <a:rPr lang="hu-HU" sz="1600" b="1" dirty="0" smtClean="0">
                <a:solidFill>
                  <a:srgbClr val="C00000"/>
                </a:solidFill>
              </a:rPr>
              <a:t>Hitelkártya</a:t>
            </a:r>
            <a:r>
              <a:rPr lang="hu-HU" sz="1600" b="1" dirty="0">
                <a:solidFill>
                  <a:srgbClr val="C00000"/>
                </a:solidFill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 smtClean="0"/>
              <a:t>1% - 3% (max. 5.000 Ft) vásárlási visszatérítés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 smtClean="0"/>
              <a:t>Első 6 hónapban 0 Ft a számlavezetési díj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 smtClean="0"/>
              <a:t>További 5-5 ezer Ft visszatérítési lehetőség (</a:t>
            </a:r>
            <a:r>
              <a:rPr lang="hu-HU" sz="1300" dirty="0" smtClean="0">
                <a:solidFill>
                  <a:srgbClr val="C00000"/>
                </a:solidFill>
              </a:rPr>
              <a:t>kivéve</a:t>
            </a:r>
            <a:r>
              <a:rPr lang="hu-HU" sz="1300" dirty="0" smtClean="0"/>
              <a:t> Személyi Kölcsön, vagy 5M-t elérő JZ, MFL igénylés mellé)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 smtClean="0"/>
              <a:t>1. évben ingyenes hitelfedezeti biztosítás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hu-HU" sz="1000" dirty="0" smtClean="0"/>
          </a:p>
          <a:p>
            <a:pPr>
              <a:spcBef>
                <a:spcPts val="600"/>
              </a:spcBef>
            </a:pPr>
            <a:r>
              <a:rPr lang="hu-HU" sz="1600" b="1" dirty="0">
                <a:solidFill>
                  <a:srgbClr val="C00000"/>
                </a:solidFill>
              </a:rPr>
              <a:t>Extra Megtakarítási számla: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 smtClean="0"/>
              <a:t>Fix 0,25% kamat (2021.03.16.-tól)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hu-HU" sz="1000" dirty="0" smtClean="0"/>
          </a:p>
          <a:p>
            <a:pPr>
              <a:spcBef>
                <a:spcPts val="600"/>
              </a:spcBef>
            </a:pPr>
            <a:r>
              <a:rPr lang="hu-HU" sz="1600" b="1" dirty="0">
                <a:solidFill>
                  <a:srgbClr val="C00000"/>
                </a:solidFill>
              </a:rPr>
              <a:t>További kedvezmények: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/>
              <a:t>Élet- és Balesetbiztosítás 10% díjkedvezménnyel köthető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 smtClean="0"/>
              <a:t>10% kedvezmény a Media </a:t>
            </a:r>
            <a:r>
              <a:rPr lang="hu-HU" sz="1300" dirty="0" err="1" smtClean="0"/>
              <a:t>Markt</a:t>
            </a:r>
            <a:r>
              <a:rPr lang="hu-HU" sz="1300" dirty="0" smtClean="0"/>
              <a:t> üzleteiben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hu-HU" sz="1000" dirty="0"/>
          </a:p>
          <a:p>
            <a:pPr>
              <a:spcBef>
                <a:spcPts val="600"/>
              </a:spcBef>
            </a:pPr>
            <a:r>
              <a:rPr lang="hu-HU" sz="1600" b="1" dirty="0">
                <a:solidFill>
                  <a:srgbClr val="C00000"/>
                </a:solidFill>
              </a:rPr>
              <a:t>Jelzálogkölcsön igénylés esetén: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300" dirty="0"/>
              <a:t>ÉB díj + a KJO díj visszatérítése a </a:t>
            </a:r>
            <a:r>
              <a:rPr lang="hu-HU" sz="1300" dirty="0" smtClean="0"/>
              <a:t>hitelkártyára (hirdetmény szerint)</a:t>
            </a:r>
            <a:endParaRPr lang="hu-HU" sz="1300" strike="sngStrike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6858000" cy="48351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         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ÉRTÉKAJÁNLAT</a:t>
            </a:r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ÖSSZEFOGLALÁS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2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4664" y="3291830"/>
            <a:ext cx="4406265" cy="426310"/>
          </a:xfrm>
        </p:spPr>
        <p:txBody>
          <a:bodyPr>
            <a:noAutofit/>
          </a:bodyPr>
          <a:lstStyle/>
          <a:p>
            <a:r>
              <a:rPr lang="hu-HU" sz="2000" dirty="0"/>
              <a:t>Magyarország egyik vezető pénzpiaci portálja, a </a:t>
            </a:r>
            <a:r>
              <a:rPr lang="hu-HU" sz="2000" b="1" dirty="0"/>
              <a:t>Portfolio.hu</a:t>
            </a:r>
            <a:r>
              <a:rPr lang="hu-HU" sz="2000" dirty="0"/>
              <a:t> </a:t>
            </a:r>
            <a:r>
              <a:rPr lang="hu-HU" sz="2000" dirty="0" smtClean="0"/>
              <a:t>elemzésében </a:t>
            </a:r>
            <a:r>
              <a:rPr lang="hu-HU" sz="2000" dirty="0"/>
              <a:t>kiemelt helyen említi a </a:t>
            </a:r>
            <a:r>
              <a:rPr lang="hu-HU" sz="2000" b="1" dirty="0"/>
              <a:t>Budapest Bank</a:t>
            </a:r>
            <a:r>
              <a:rPr lang="hu-HU" sz="2000" dirty="0"/>
              <a:t> jelzálog hiteltermékét.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dirty="0" smtClean="0"/>
              <a:t>5 </a:t>
            </a:r>
            <a:r>
              <a:rPr lang="hu-HU" sz="2000" dirty="0"/>
              <a:t>és </a:t>
            </a:r>
            <a:r>
              <a:rPr lang="hu-HU" sz="2000" b="1" dirty="0"/>
              <a:t>10 éves kamatperiódusokban</a:t>
            </a:r>
            <a:r>
              <a:rPr lang="hu-HU" sz="2000" dirty="0"/>
              <a:t> és a </a:t>
            </a:r>
            <a:r>
              <a:rPr lang="hu-HU" sz="2000" b="1" dirty="0"/>
              <a:t>Végig Fix konstrukcióban</a:t>
            </a:r>
            <a:r>
              <a:rPr lang="hu-HU" sz="2000" dirty="0"/>
              <a:t> is a</a:t>
            </a:r>
            <a:r>
              <a:rPr lang="hu-HU" sz="2000" b="1" dirty="0"/>
              <a:t>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b="1" dirty="0"/>
              <a:t>Budapest Bank</a:t>
            </a:r>
            <a:r>
              <a:rPr lang="hu-HU" sz="2000" dirty="0"/>
              <a:t> az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u="sng" dirty="0" smtClean="0"/>
              <a:t>első </a:t>
            </a:r>
            <a:r>
              <a:rPr lang="hu-HU" sz="2000" b="1" u="sng" dirty="0"/>
              <a:t>helyen</a:t>
            </a:r>
            <a:r>
              <a:rPr lang="hu-HU" sz="2000" u="sng" dirty="0"/>
              <a:t> </a:t>
            </a:r>
            <a:r>
              <a:rPr lang="hu-HU" sz="2000" dirty="0"/>
              <a:t>szerepel!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30" y="1965953"/>
            <a:ext cx="874223" cy="87422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18029" y="3497580"/>
            <a:ext cx="88036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13" dirty="0">
                <a:hlinkClick r:id="rId3"/>
              </a:rPr>
              <a:t>Portfólió cikk</a:t>
            </a:r>
            <a:endParaRPr lang="hu-HU" sz="1013" dirty="0"/>
          </a:p>
        </p:txBody>
      </p:sp>
    </p:spTree>
    <p:extLst>
      <p:ext uri="{BB962C8B-B14F-4D97-AF65-F5344CB8AC3E}">
        <p14:creationId xmlns:p14="http://schemas.microsoft.com/office/powerpoint/2010/main" val="18909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13960"/>
            <a:ext cx="6858000" cy="49747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FOLYAMAT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76" y="411510"/>
            <a:ext cx="900000" cy="900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16632" y="627534"/>
            <a:ext cx="658863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b="1" dirty="0">
                <a:solidFill>
                  <a:srgbClr val="C00000"/>
                </a:solidFill>
              </a:rPr>
              <a:t>SZERZŐDÉSKÖTÉS 15 MUNKANAP ALATT</a:t>
            </a:r>
            <a:r>
              <a:rPr lang="hu-HU" b="1" dirty="0" smtClean="0">
                <a:solidFill>
                  <a:srgbClr val="C00000"/>
                </a:solidFill>
              </a:rPr>
              <a:t>!</a:t>
            </a:r>
          </a:p>
          <a:p>
            <a:pPr>
              <a:spcBef>
                <a:spcPts val="600"/>
              </a:spcBef>
            </a:pPr>
            <a:endParaRPr lang="hu-HU" sz="500" b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hu-HU" dirty="0"/>
              <a:t>Attól a naptól, hogy a jelzálog igénylés elindításához szükséges minden dokumentum a rendelkezésünkre áll, a szerződés aláírásának napjáig 15 munkanapon belül eljutunk</a:t>
            </a:r>
            <a:r>
              <a:rPr lang="hu-HU" dirty="0" smtClean="0"/>
              <a:t>!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8316" y="2059270"/>
            <a:ext cx="674136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000" dirty="0" smtClean="0"/>
          </a:p>
          <a:p>
            <a:r>
              <a:rPr lang="hu-HU" sz="1600" b="1" u="sng" dirty="0" smtClean="0">
                <a:solidFill>
                  <a:srgbClr val="C00000"/>
                </a:solidFill>
              </a:rPr>
              <a:t>MIT TETTÜNK?</a:t>
            </a:r>
          </a:p>
          <a:p>
            <a:endParaRPr lang="hu-HU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Transzparens hiánypótlási folyamat került kialakításra! Ügyfeleknek és a közvetítő partnereknek is e-mail-</a:t>
            </a:r>
            <a:r>
              <a:rPr lang="hu-HU" sz="1600" b="1" dirty="0" err="1"/>
              <a:t>ek</a:t>
            </a:r>
            <a:r>
              <a:rPr lang="hu-HU" sz="1600" b="1" dirty="0"/>
              <a:t> kerülnek kiküldésre! </a:t>
            </a:r>
            <a:endParaRPr lang="hu-HU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5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Valamennyi </a:t>
            </a:r>
            <a:r>
              <a:rPr lang="hu-HU" sz="1600" b="1" dirty="0"/>
              <a:t>kötési feltételt teljesíthetővé tettünk aláíráskor, nem kell többé aláírás előtt befáradnia az ügyfeleknek! </a:t>
            </a:r>
            <a:endParaRPr lang="hu-HU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Megszűnnek az elkerülhető adásvételi módosítási igények! </a:t>
            </a:r>
            <a:endParaRPr lang="hu-HU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Egységes, átlátható kötési és folyósítási feltételrendszert vezettünk be – nem lesz több értelmezési nehézség!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88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6858000" cy="48351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HIÁNYPÓTLÁSI ÉRTESÍTŐK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80" y="660688"/>
            <a:ext cx="773960" cy="77396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59199" y="321982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C00000"/>
                </a:solidFill>
              </a:rPr>
              <a:t>„Tisztelt Ügyfelünk! Tájékoztatjuk, hogy 2021***  számú kölcsöne kapcsán hiánypótlási igény merült fel. Kérjük vegye fel a kapcsolatot hiteltanácsadójával!”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4691" y="1203598"/>
            <a:ext cx="6589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felmerült hiánypótlásról az Ügyfélnek és ezzel együtt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</a:rPr>
              <a:t>az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ügyletet hozó közvetítő partnernek is azonnali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</a:rPr>
              <a:t>e-mail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értesítést küldünk a </a:t>
            </a:r>
            <a:r>
              <a:rPr lang="hu-HU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bbjelzalogugyfelhianypotlas@budapestbank.hu</a:t>
            </a:r>
            <a:r>
              <a:rPr lang="hu-H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e-mail címről </a:t>
            </a:r>
            <a:endParaRPr lang="hu-HU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</a:rPr>
              <a:t>az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alábbi általános üzenettel: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77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064058"/>
            <a:ext cx="5373216" cy="568414"/>
          </a:xfrm>
        </p:spPr>
        <p:txBody>
          <a:bodyPr>
            <a:norm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ÁLLAMI TÁMOGATÁS VÁLTOZÁSOK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5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34901"/>
            <a:ext cx="6858000" cy="51841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LAKÁSCÉLÚ </a:t>
            </a:r>
            <a:r>
              <a:rPr lang="hu-HU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TÁMOGATÁS </a:t>
            </a:r>
            <a:r>
              <a:rPr lang="hu-HU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VÁLTOZÁSOK </a:t>
            </a:r>
            <a:r>
              <a:rPr lang="hu-HU" sz="17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lakások építéséhez vásárlásához</a:t>
            </a:r>
          </a:p>
        </p:txBody>
      </p:sp>
      <p:sp>
        <p:nvSpPr>
          <p:cNvPr id="7" name="Téglalap 6"/>
          <p:cNvSpPr/>
          <p:nvPr/>
        </p:nvSpPr>
        <p:spPr>
          <a:xfrm>
            <a:off x="116632" y="498284"/>
            <a:ext cx="67413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hu-H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hu-HU" sz="1600" b="1" dirty="0">
                <a:solidFill>
                  <a:srgbClr val="C00000"/>
                </a:solidFill>
              </a:rPr>
              <a:t>Legfontosabb változások: </a:t>
            </a:r>
            <a:endParaRPr lang="hu-HU" sz="1600" b="1" dirty="0" smtClean="0">
              <a:solidFill>
                <a:srgbClr val="C00000"/>
              </a:solidFill>
            </a:endParaRPr>
          </a:p>
          <a:p>
            <a:pPr lvl="0">
              <a:spcAft>
                <a:spcPts val="0"/>
              </a:spcAft>
            </a:pPr>
            <a:endParaRPr lang="hu-HU" sz="1000" b="1" dirty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400" dirty="0"/>
              <a:t>Megteremtettük a „generációs” építési igénylések befogadásának lehetőségét, így már ez is indítható a Budapest Banknál </a:t>
            </a:r>
            <a:r>
              <a:rPr lang="hu-HU" sz="1400" b="1" dirty="0"/>
              <a:t>2021.01.25-től.</a:t>
            </a:r>
            <a:r>
              <a:rPr lang="hu-HU" sz="1400" dirty="0"/>
              <a:t> (szülői ingatlanon történő tetőtér beépítés vagy emeletráépítés)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Változtak az adóvisszatérítési támogatás szabályai</a:t>
            </a:r>
            <a:r>
              <a:rPr lang="hu-HU" sz="1400" dirty="0"/>
              <a:t>, ezentúl </a:t>
            </a:r>
            <a:r>
              <a:rPr lang="hu-HU" sz="1400" b="1" dirty="0"/>
              <a:t>kétféle típus igényelhető</a:t>
            </a:r>
            <a:r>
              <a:rPr lang="hu-HU" sz="1400" dirty="0"/>
              <a:t>. Fontos, hogy az igényléskor fel tudjátok ismerni, melyik támogatásra lehet jogosult az ügyfeletek! </a:t>
            </a:r>
          </a:p>
          <a:p>
            <a:endParaRPr lang="hu-HU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Tetőtérbeépítéssel</a:t>
            </a:r>
            <a:r>
              <a:rPr lang="hu-H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emeletráépítéssel létrejövő új lakás</a:t>
            </a:r>
            <a:r>
              <a:rPr lang="hu-HU" sz="14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hu-HU" sz="1400" b="1" dirty="0" smtClean="0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u-HU" sz="1400" dirty="0"/>
              <a:t>Az új lakás fogalma módosult. A meglévő fogalmi kör kiegészült, így lényegében valamennyi tetőtérbeépítéssel, emeletráépítéssel létrejövő új lakás (ami építés-jogilag új lakás, valamint újonnan épített és nem minősül átalakításnak) az CSOK szempontból is új lakásnak minősül. </a:t>
            </a:r>
          </a:p>
          <a:p>
            <a:pPr marL="685800">
              <a:spcAft>
                <a:spcPts val="0"/>
              </a:spcAft>
            </a:pPr>
            <a:r>
              <a:rPr lang="hu-HU" sz="1000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sz="1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Bekerülési költség</a:t>
            </a:r>
            <a:r>
              <a:rPr lang="hu-HU" sz="1400" b="1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</a:pPr>
            <a:r>
              <a:rPr lang="hu-HU" sz="1400" dirty="0"/>
              <a:t>Az új lakás építés kapcsán a bekerülési költség része lehet a tetőtér-beépítéssel vagy emelet-ráépítéssel létrehozott új lakás biztonságos megközelítését biztosító lépcső kialakításának költsége is. </a:t>
            </a:r>
          </a:p>
          <a:p>
            <a:pPr marL="457200">
              <a:spcAft>
                <a:spcPts val="0"/>
              </a:spcAft>
            </a:pPr>
            <a:endParaRPr lang="hu-HU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34901"/>
            <a:ext cx="6858000" cy="51841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LAKÁSCÉLÚ TÁMOGATÁS VÁLTOZÁSOK </a:t>
            </a:r>
            <a:r>
              <a:rPr lang="hu-HU" sz="17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lakások építéséhez vásárlásához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658887"/>
            <a:ext cx="68133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 Adó-visszatérítési </a:t>
            </a:r>
            <a:r>
              <a:rPr lang="hu-HU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támogatás:</a:t>
            </a:r>
          </a:p>
          <a:p>
            <a:r>
              <a:rPr lang="hu-HU" sz="1400" dirty="0"/>
              <a:t>Az alábbi két típusú adó-visszatérítési támogatás közül lehet az </a:t>
            </a:r>
            <a:r>
              <a:rPr lang="hu-HU" sz="1400" b="1" u="sng" dirty="0"/>
              <a:t>egyiket</a:t>
            </a:r>
            <a:r>
              <a:rPr lang="hu-HU" sz="1400" dirty="0"/>
              <a:t> igényelni. </a:t>
            </a:r>
          </a:p>
          <a:p>
            <a:r>
              <a:rPr lang="hu-HU" sz="1400" dirty="0"/>
              <a:t> </a:t>
            </a:r>
          </a:p>
          <a:p>
            <a:pPr lvl="0"/>
            <a:r>
              <a:rPr lang="hu-HU" sz="1400" b="1" dirty="0" smtClean="0">
                <a:solidFill>
                  <a:srgbClr val="C00000"/>
                </a:solidFill>
              </a:rPr>
              <a:t>1. CSOK </a:t>
            </a:r>
            <a:r>
              <a:rPr lang="hu-HU" sz="1400" b="1" dirty="0">
                <a:solidFill>
                  <a:srgbClr val="C00000"/>
                </a:solidFill>
              </a:rPr>
              <a:t>nélkül is igényelhető </a:t>
            </a:r>
            <a:r>
              <a:rPr lang="hu-HU" sz="1400" b="1" dirty="0" smtClean="0">
                <a:solidFill>
                  <a:srgbClr val="C00000"/>
                </a:solidFill>
              </a:rPr>
              <a:t>ÁFA.</a:t>
            </a:r>
            <a:r>
              <a:rPr lang="hu-HU" sz="1400" dirty="0" smtClean="0"/>
              <a:t> </a:t>
            </a:r>
            <a:endParaRPr lang="hu-HU" sz="1400" dirty="0"/>
          </a:p>
          <a:p>
            <a:r>
              <a:rPr lang="hu-HU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új lakás építésére, és az építési telek ÁFA-</a:t>
            </a:r>
            <a:r>
              <a:rPr lang="hu-HU" sz="1400" b="1" dirty="0" err="1"/>
              <a:t>jának</a:t>
            </a:r>
            <a:r>
              <a:rPr lang="hu-HU" sz="1400" b="1" dirty="0"/>
              <a:t> visszatérítésére </a:t>
            </a:r>
            <a:r>
              <a:rPr lang="hu-HU" sz="1400" dirty="0"/>
              <a:t>igényelhető (ahogy eddig)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már bármilyen településen </a:t>
            </a:r>
            <a:r>
              <a:rPr lang="hu-HU" sz="1400" dirty="0"/>
              <a:t>igényelhető (változott a jogszabály, mert 2020-ban csak preferált kistelepülésre lehetett igényelni)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u="sng" dirty="0"/>
              <a:t>2018. január 1. után kiállított számlára igényelhető</a:t>
            </a:r>
            <a:endParaRPr lang="hu-HU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az adó-visszatérítési igénylést legkésőbb </a:t>
            </a:r>
            <a:r>
              <a:rPr lang="hu-HU" sz="1400" b="1" dirty="0"/>
              <a:t>2022. december 31-ig </a:t>
            </a:r>
            <a:r>
              <a:rPr lang="hu-HU" sz="1400" dirty="0"/>
              <a:t>lehet a bankhoz benyújtani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csak a 27%-</a:t>
            </a:r>
            <a:r>
              <a:rPr lang="hu-HU" sz="1400" b="1" dirty="0" err="1"/>
              <a:t>os</a:t>
            </a:r>
            <a:r>
              <a:rPr lang="hu-HU" sz="1400" b="1" dirty="0"/>
              <a:t> adókulcsú számlák adótartalmát lehet visszaigényelni</a:t>
            </a:r>
            <a:r>
              <a:rPr lang="hu-HU" sz="1400" dirty="0"/>
              <a:t> (az 5%-</a:t>
            </a:r>
            <a:r>
              <a:rPr lang="hu-HU" sz="1400" dirty="0" err="1"/>
              <a:t>os</a:t>
            </a:r>
            <a:r>
              <a:rPr lang="hu-HU" sz="1400" dirty="0"/>
              <a:t> számlákét nem)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számlabenyújtási kötelezettségbe </a:t>
            </a:r>
            <a:r>
              <a:rPr lang="hu-HU" sz="1400" b="1" dirty="0"/>
              <a:t>az 5%-</a:t>
            </a:r>
            <a:r>
              <a:rPr lang="hu-HU" sz="1400" b="1" dirty="0" err="1"/>
              <a:t>os</a:t>
            </a:r>
            <a:r>
              <a:rPr lang="hu-HU" sz="1400" b="1" dirty="0"/>
              <a:t> adókulcsú számlák nem tartoznak bele</a:t>
            </a:r>
            <a:r>
              <a:rPr lang="hu-HU" sz="1400" dirty="0"/>
              <a:t>!! Vagyis, ha egy lakásépítés költségvetésén belül a 30%-</a:t>
            </a:r>
            <a:r>
              <a:rPr lang="hu-HU" sz="1400" dirty="0" err="1"/>
              <a:t>os</a:t>
            </a:r>
            <a:r>
              <a:rPr lang="hu-HU" sz="1400" dirty="0"/>
              <a:t> részarányt meghaladná az 5%-</a:t>
            </a:r>
            <a:r>
              <a:rPr lang="hu-HU" sz="1400" dirty="0" err="1"/>
              <a:t>os</a:t>
            </a:r>
            <a:r>
              <a:rPr lang="hu-HU" sz="1400" dirty="0"/>
              <a:t> adókulcsú számlák mennyisége, ezt az adó-visszatérítést nem lehet igénybe venni!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az adó-visszatértés </a:t>
            </a:r>
            <a:r>
              <a:rPr lang="hu-HU" sz="1400" b="1" dirty="0"/>
              <a:t>felső határa 5 millió </a:t>
            </a:r>
            <a:r>
              <a:rPr lang="hu-HU" sz="1400" b="1" dirty="0" smtClean="0"/>
              <a:t>forint</a:t>
            </a:r>
            <a:endParaRPr lang="hu-HU" sz="16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-586"/>
            <a:ext cx="6857999" cy="484105"/>
          </a:xfrm>
          <a:solidFill>
            <a:srgbClr val="C00000"/>
          </a:solidFill>
        </p:spPr>
        <p:txBody>
          <a:bodyPr/>
          <a:lstStyle/>
          <a:p>
            <a:r>
              <a:rPr lang="hu-HU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TÉMÁK</a:t>
            </a:r>
            <a:endPara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6632" y="1426587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	</a:t>
            </a:r>
            <a:r>
              <a:rPr lang="hu-HU" dirty="0" smtClean="0"/>
              <a:t>JÓLJÁRÓ CSOMAG BEVEZETÉSE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	15 NAPOS SZERZŐDÉSKÖTÉSI FOLYAMAT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	ÁLLAMI TÁMOGATÁSOK VÁLTOZÁSAI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	MINŐSÍTETT FOGYASZTÓBARÁT SZEMÉLYI HITEL</a:t>
            </a:r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" y="1491630"/>
            <a:ext cx="252000" cy="252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2067694"/>
            <a:ext cx="252000" cy="252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2619248"/>
            <a:ext cx="252000" cy="252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4" y="3170803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1225" y="555526"/>
            <a:ext cx="6813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400" b="1" dirty="0">
                <a:solidFill>
                  <a:srgbClr val="C00000"/>
                </a:solidFill>
              </a:rPr>
              <a:t> 2. Kizárólag CSOK mellé igényelhető ÁFA. (Teljesen ÚJ!)</a:t>
            </a:r>
          </a:p>
          <a:p>
            <a:r>
              <a:rPr lang="hu-HU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új lakás építésére vagy új lakás vásárlására </a:t>
            </a:r>
            <a:r>
              <a:rPr lang="hu-HU" sz="1400" dirty="0"/>
              <a:t>igényelhető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bármilyen településen </a:t>
            </a:r>
            <a:r>
              <a:rPr lang="hu-HU" sz="1400" dirty="0"/>
              <a:t>igényelhető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mivel ez az ÁFA visszatérítés </a:t>
            </a:r>
            <a:r>
              <a:rPr lang="hu-HU" sz="1400" b="1" u="sng" dirty="0"/>
              <a:t>csak CSOK mellé jár</a:t>
            </a:r>
            <a:r>
              <a:rPr lang="hu-HU" sz="1400" dirty="0"/>
              <a:t>, és a CSOK </a:t>
            </a:r>
            <a:r>
              <a:rPr lang="hu-HU" sz="1400" b="1" dirty="0"/>
              <a:t>vállalt gyermekre is </a:t>
            </a:r>
            <a:r>
              <a:rPr lang="hu-HU" sz="1400" dirty="0"/>
              <a:t>igényelhető, </a:t>
            </a:r>
            <a:r>
              <a:rPr lang="hu-HU" sz="1400" b="1" dirty="0"/>
              <a:t>a gyermekvállalás nem teljesítése </a:t>
            </a:r>
            <a:r>
              <a:rPr lang="hu-HU" sz="1400" dirty="0"/>
              <a:t>nem csak a CSOK-</a:t>
            </a:r>
            <a:r>
              <a:rPr lang="hu-HU" sz="1400" dirty="0" err="1"/>
              <a:t>ot</a:t>
            </a:r>
            <a:r>
              <a:rPr lang="hu-HU" sz="1400" dirty="0"/>
              <a:t> és az OTK-t érinti, hanem </a:t>
            </a:r>
            <a:r>
              <a:rPr lang="hu-HU" sz="1400" b="1" dirty="0"/>
              <a:t>érintheti az adó-visszatérítést is</a:t>
            </a:r>
            <a:r>
              <a:rPr lang="hu-HU" sz="1400" dirty="0"/>
              <a:t>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u="sng" dirty="0"/>
              <a:t>2021. január 1. után kiállított számlára igényelhető</a:t>
            </a:r>
            <a:r>
              <a:rPr lang="hu-HU" sz="1400" b="1" dirty="0"/>
              <a:t> </a:t>
            </a:r>
            <a:r>
              <a:rPr lang="hu-HU" sz="1400" dirty="0"/>
              <a:t>(de van egy </a:t>
            </a:r>
            <a:r>
              <a:rPr lang="hu-HU" sz="1400" b="1" dirty="0"/>
              <a:t>kivételág</a:t>
            </a:r>
            <a:r>
              <a:rPr lang="hu-HU" sz="1400" dirty="0">
                <a:solidFill>
                  <a:srgbClr val="C00000"/>
                </a:solidFill>
              </a:rPr>
              <a:t>*</a:t>
            </a:r>
            <a:r>
              <a:rPr lang="hu-HU" sz="14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csak az 5%-</a:t>
            </a:r>
            <a:r>
              <a:rPr lang="hu-HU" sz="1400" b="1" dirty="0" err="1"/>
              <a:t>os</a:t>
            </a:r>
            <a:r>
              <a:rPr lang="hu-HU" sz="1400" b="1" dirty="0"/>
              <a:t> adókulcsú számlák </a:t>
            </a:r>
            <a:r>
              <a:rPr lang="hu-HU" sz="1400" dirty="0"/>
              <a:t>adótartalmát lehet visszaigényelni (a 27%-</a:t>
            </a:r>
            <a:r>
              <a:rPr lang="hu-HU" sz="1400" dirty="0" err="1"/>
              <a:t>os</a:t>
            </a:r>
            <a:r>
              <a:rPr lang="hu-HU" sz="1400" dirty="0"/>
              <a:t> számlákét nem)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 számlabenyújtási kötelezettségbe a </a:t>
            </a:r>
            <a:r>
              <a:rPr lang="hu-HU" sz="1400" b="1" dirty="0"/>
              <a:t>27%-</a:t>
            </a:r>
            <a:r>
              <a:rPr lang="hu-HU" sz="1400" b="1" dirty="0" err="1"/>
              <a:t>os</a:t>
            </a:r>
            <a:r>
              <a:rPr lang="hu-HU" sz="1400" b="1" dirty="0"/>
              <a:t> adókulcsú számlák nem tartoznak bele</a:t>
            </a:r>
            <a:r>
              <a:rPr lang="hu-HU" sz="1400" dirty="0"/>
              <a:t>!! Vagyis, ha egy lakásépítés költségvetésén belül a 30%-</a:t>
            </a:r>
            <a:r>
              <a:rPr lang="hu-HU" sz="1400" dirty="0" err="1"/>
              <a:t>os</a:t>
            </a:r>
            <a:r>
              <a:rPr lang="hu-HU" sz="1400" dirty="0"/>
              <a:t> részarányt meghaladná a 27%-</a:t>
            </a:r>
            <a:r>
              <a:rPr lang="hu-HU" sz="1400" dirty="0" err="1"/>
              <a:t>os</a:t>
            </a:r>
            <a:r>
              <a:rPr lang="hu-HU" sz="1400" dirty="0"/>
              <a:t> adókulcsú számlák mennyisége, ezt az adó-visszatérítést nem lehet igénybe venni! Tehát ha egy új lakás vásárlás esetén egyetlen egy (lakásra vonatkozó) vételárelem </a:t>
            </a:r>
            <a:endParaRPr lang="hu-HU" sz="1400" dirty="0" smtClean="0"/>
          </a:p>
          <a:p>
            <a:pPr lvl="0"/>
            <a:r>
              <a:rPr lang="hu-HU" sz="1400" dirty="0" smtClean="0"/>
              <a:t>       27</a:t>
            </a:r>
            <a:r>
              <a:rPr lang="hu-HU" sz="1400" dirty="0"/>
              <a:t>%-</a:t>
            </a:r>
            <a:r>
              <a:rPr lang="hu-HU" sz="1400" dirty="0" err="1"/>
              <a:t>os</a:t>
            </a:r>
            <a:r>
              <a:rPr lang="hu-HU" sz="1400" dirty="0"/>
              <a:t> adókulcsú számlával lett megfizetve, ezt az adó-visszatérítést már nem lehet </a:t>
            </a:r>
            <a:endParaRPr lang="hu-HU" sz="1400" dirty="0" smtClean="0"/>
          </a:p>
          <a:p>
            <a:pPr lvl="0"/>
            <a:r>
              <a:rPr lang="hu-HU" sz="1400" dirty="0"/>
              <a:t> </a:t>
            </a:r>
            <a:r>
              <a:rPr lang="hu-HU" sz="1400" dirty="0" smtClean="0"/>
              <a:t>      igénybe </a:t>
            </a:r>
            <a:r>
              <a:rPr lang="hu-HU" sz="1400" dirty="0"/>
              <a:t>venni.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az adó-visszatérítésnek </a:t>
            </a:r>
            <a:r>
              <a:rPr lang="hu-HU" sz="1400" b="1" dirty="0"/>
              <a:t>nincs felső határa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/>
              <a:t>előző építtetőtől átvett építkezéshez vagy építőközöségi ügylethez nem igényelhető ez az adó-visszatérítés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az adó-visszatérítés </a:t>
            </a:r>
            <a:r>
              <a:rPr lang="hu-HU" sz="1400" b="1" dirty="0"/>
              <a:t>csak a CSOK-</a:t>
            </a:r>
            <a:r>
              <a:rPr lang="hu-HU" sz="1400" b="1" dirty="0" err="1"/>
              <a:t>kal</a:t>
            </a:r>
            <a:r>
              <a:rPr lang="hu-HU" sz="1400" b="1" dirty="0"/>
              <a:t> együtt igényelhető</a:t>
            </a:r>
            <a:r>
              <a:rPr lang="hu-HU" sz="1400" dirty="0"/>
              <a:t>, és </a:t>
            </a:r>
            <a:r>
              <a:rPr lang="hu-HU" sz="1400" b="1" dirty="0"/>
              <a:t>a CSOK-</a:t>
            </a:r>
            <a:r>
              <a:rPr lang="hu-HU" sz="1400" b="1" dirty="0" err="1"/>
              <a:t>kal</a:t>
            </a:r>
            <a:r>
              <a:rPr lang="hu-HU" sz="1400" b="1" dirty="0"/>
              <a:t> egyidejűleg</a:t>
            </a:r>
            <a:endParaRPr lang="hu-HU" sz="14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-34901"/>
            <a:ext cx="6858000" cy="51841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LAKÁSCÉLÚ TÁMOGATÁS VÁLTOZÁSOK </a:t>
            </a:r>
            <a:r>
              <a:rPr lang="hu-HU" sz="17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lakások építéséhez vásárlásához</a:t>
            </a:r>
          </a:p>
        </p:txBody>
      </p:sp>
    </p:spTree>
    <p:extLst>
      <p:ext uri="{BB962C8B-B14F-4D97-AF65-F5344CB8AC3E}">
        <p14:creationId xmlns:p14="http://schemas.microsoft.com/office/powerpoint/2010/main" val="38961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6066" y="770964"/>
            <a:ext cx="67413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1400" dirty="0">
                <a:solidFill>
                  <a:srgbClr val="C00000"/>
                </a:solidFill>
              </a:rPr>
              <a:t>*</a:t>
            </a:r>
            <a:r>
              <a:rPr lang="hu-HU" sz="1400" b="1" dirty="0" smtClean="0">
                <a:solidFill>
                  <a:srgbClr val="C00000"/>
                </a:solidFill>
              </a:rPr>
              <a:t>KIVÉTELÁG</a:t>
            </a:r>
            <a:r>
              <a:rPr lang="hu-HU" sz="1400" b="1" dirty="0">
                <a:solidFill>
                  <a:srgbClr val="C00000"/>
                </a:solidFill>
              </a:rPr>
              <a:t>,</a:t>
            </a:r>
            <a:r>
              <a:rPr lang="hu-HU" dirty="0"/>
              <a:t> </a:t>
            </a:r>
            <a:r>
              <a:rPr lang="hu-HU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ha </a:t>
            </a:r>
            <a:r>
              <a:rPr lang="hu-HU" sz="1400" dirty="0">
                <a:latin typeface="Calibri" panose="020F0502020204030204" pitchFamily="34" charset="0"/>
                <a:ea typeface="Calibri" panose="020F0502020204030204" pitchFamily="34" charset="0"/>
              </a:rPr>
              <a:t>a vételár részét képező általános forgalmi adó összegét a támogatott személy 2021. január 1. előtt megkötött adásvételi szerződés alapján az eladó részére már megfizette, a hitelintézet az adó-visszatérítési támogatást a telekárat is tartalmazó vételárról kiállított számla benyújtását követően, új lakás vásárlása esetén figyelemmel a 48. § (1) bekezdésében foglaltakra – egy összegben a támogatott személy fizetési számlájára folyósítja. E körben a 69. § (3) bekezdés b) pontjától eltérően 2021. január 1-jét megelőzően kiállított számla is elfogadható, ha az 5% mértékű általános forgalmi adót tartalmaz.  </a:t>
            </a:r>
            <a:endParaRPr lang="hu-HU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hu-H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u-HU" sz="1400" b="1" dirty="0">
                <a:solidFill>
                  <a:srgbClr val="C00000"/>
                </a:solidFill>
              </a:rPr>
              <a:t>FIGYELEM!</a:t>
            </a:r>
            <a:r>
              <a:rPr lang="hu-HU" sz="1400" dirty="0">
                <a:solidFill>
                  <a:srgbClr val="C00000"/>
                </a:solidFill>
              </a:rPr>
              <a:t> </a:t>
            </a:r>
            <a:r>
              <a:rPr lang="hu-HU" sz="1400" u="sng" dirty="0"/>
              <a:t>Ahhoz a bankhoz menjen a kivételág szerinti ügyfél adó-visszatérítésért</a:t>
            </a:r>
            <a:r>
              <a:rPr lang="hu-HU" sz="1400" dirty="0"/>
              <a:t>, ahol a CSOK-</a:t>
            </a:r>
            <a:r>
              <a:rPr lang="hu-HU" sz="1400" dirty="0" err="1"/>
              <a:t>ot</a:t>
            </a:r>
            <a:r>
              <a:rPr lang="hu-HU" sz="1400" dirty="0"/>
              <a:t> bonyolította! (</a:t>
            </a:r>
            <a:r>
              <a:rPr lang="hu-HU" sz="1400" b="1" dirty="0"/>
              <a:t>csak BB-s ügyleteknél áll majd módunkban lebonyolítani az igénylést</a:t>
            </a:r>
            <a:r>
              <a:rPr lang="hu-HU" sz="1400" dirty="0"/>
              <a:t>)</a:t>
            </a:r>
          </a:p>
          <a:p>
            <a:r>
              <a:rPr lang="hu-HU" sz="1400" dirty="0"/>
              <a:t> </a:t>
            </a:r>
          </a:p>
          <a:p>
            <a:r>
              <a:rPr lang="hu-HU" sz="1400" dirty="0"/>
              <a:t>Adó-visszatérítési támogatások esetén sem lehet az igénylést jóváhagyni a korábbi támogatás (CSOK) 5 éven belüli visszafizetésre kötelezése esetén!</a:t>
            </a:r>
          </a:p>
          <a:p>
            <a:pPr>
              <a:spcAft>
                <a:spcPts val="0"/>
              </a:spcAft>
            </a:pPr>
            <a:endParaRPr lang="hu-H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-34901"/>
            <a:ext cx="6858000" cy="51841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LAKÁSCÉLÚ TÁMOGATÁS VÁLTOZÁSOK </a:t>
            </a:r>
            <a:r>
              <a:rPr lang="hu-HU" sz="17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lakások építéséhez vásárlásához</a:t>
            </a:r>
          </a:p>
        </p:txBody>
      </p:sp>
    </p:spTree>
    <p:extLst>
      <p:ext uri="{BB962C8B-B14F-4D97-AF65-F5344CB8AC3E}">
        <p14:creationId xmlns:p14="http://schemas.microsoft.com/office/powerpoint/2010/main" val="35564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882" y="2715766"/>
            <a:ext cx="5373216" cy="568414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MINŐSÍTETT FOGYASZTÓBARÁT </a:t>
            </a:r>
            <a:b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SZEMÉLYI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HITEL</a:t>
            </a:r>
            <a:b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2021.01.25.-TőL</a:t>
            </a:r>
            <a:endParaRPr lang="hu-H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5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13960"/>
            <a:ext cx="6858000" cy="49747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MSZH				     </a:t>
            </a:r>
            <a:r>
              <a:rPr lang="hu-HU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IGÉNYLÉSI FELTÉTELEK</a:t>
            </a:r>
            <a:endPara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625" y="589960"/>
            <a:ext cx="6813376" cy="443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b="1" dirty="0"/>
              <a:t>Csak szabadfelhasználásra</a:t>
            </a:r>
            <a:r>
              <a:rPr lang="hu-HU" sz="1500" dirty="0"/>
              <a:t> vehető </a:t>
            </a:r>
            <a:r>
              <a:rPr lang="hu-HU" sz="1500" dirty="0" smtClean="0"/>
              <a:t>igénybe, </a:t>
            </a:r>
            <a:r>
              <a:rPr lang="hu-HU" sz="1500" b="1" dirty="0" smtClean="0"/>
              <a:t>hitelkiváltás </a:t>
            </a:r>
            <a:r>
              <a:rPr lang="hu-HU" sz="1500" b="1" dirty="0"/>
              <a:t>nem </a:t>
            </a:r>
            <a:r>
              <a:rPr lang="hu-HU" sz="1500" b="1" dirty="0" smtClean="0"/>
              <a:t>lehetséges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b="1" dirty="0"/>
              <a:t>Társigénylő nem vonható be</a:t>
            </a:r>
            <a:r>
              <a:rPr lang="hu-HU" sz="1500" dirty="0"/>
              <a:t> </a:t>
            </a:r>
            <a:endParaRPr lang="hu-HU" sz="1500" dirty="0" smtClean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dirty="0"/>
              <a:t>Cselekvőképes, természetes </a:t>
            </a:r>
            <a:r>
              <a:rPr lang="hu-HU" sz="1500" dirty="0" smtClean="0"/>
              <a:t>személy, </a:t>
            </a:r>
            <a:r>
              <a:rPr lang="hu-HU" sz="1500" b="1" dirty="0" smtClean="0"/>
              <a:t>25 </a:t>
            </a:r>
            <a:r>
              <a:rPr lang="hu-HU" sz="1500" b="1" dirty="0"/>
              <a:t>és 60 év </a:t>
            </a:r>
            <a:r>
              <a:rPr lang="hu-HU" sz="1500" b="1" dirty="0" smtClean="0"/>
              <a:t>között</a:t>
            </a:r>
            <a:r>
              <a:rPr lang="hu-HU" sz="1500" dirty="0" smtClean="0"/>
              <a:t>i </a:t>
            </a:r>
            <a:r>
              <a:rPr lang="hu-HU" sz="1500" b="1" dirty="0"/>
              <a:t>magyar </a:t>
            </a:r>
            <a:r>
              <a:rPr lang="hu-HU" sz="1500" b="1" dirty="0" smtClean="0"/>
              <a:t>állampolgár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b="1" dirty="0"/>
              <a:t>Állandó magyarországi</a:t>
            </a:r>
            <a:r>
              <a:rPr lang="hu-HU" sz="1500" dirty="0"/>
              <a:t>, bejelentett </a:t>
            </a:r>
            <a:r>
              <a:rPr lang="hu-HU" sz="1500" b="1" dirty="0" smtClean="0"/>
              <a:t>lakcím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b="1" dirty="0"/>
              <a:t>Min. 1 éves határozatlan </a:t>
            </a:r>
            <a:r>
              <a:rPr lang="hu-HU" sz="1500" b="1" dirty="0" smtClean="0"/>
              <a:t>munkaviszony</a:t>
            </a:r>
            <a:r>
              <a:rPr lang="hu-HU" sz="1500" dirty="0" smtClean="0"/>
              <a:t>, nyugdíjasok </a:t>
            </a:r>
            <a:r>
              <a:rPr lang="hu-HU" sz="1500" dirty="0"/>
              <a:t>esetén nincs szükség </a:t>
            </a:r>
            <a:r>
              <a:rPr lang="hu-HU" sz="1500" dirty="0" smtClean="0"/>
              <a:t>munkaviszonyra</a:t>
            </a:r>
            <a:endParaRPr lang="hu-HU" sz="1500" dirty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dirty="0"/>
              <a:t>Csak </a:t>
            </a:r>
            <a:r>
              <a:rPr lang="hu-HU" sz="1500" b="1" dirty="0"/>
              <a:t>egy munkahelyről </a:t>
            </a:r>
            <a:r>
              <a:rPr lang="hu-HU" sz="1500" dirty="0"/>
              <a:t>és egyféle </a:t>
            </a:r>
            <a:r>
              <a:rPr lang="hu-HU" sz="1500" b="1" dirty="0" smtClean="0"/>
              <a:t>jövedelem</a:t>
            </a:r>
            <a:r>
              <a:rPr lang="hu-HU" sz="1500" dirty="0" smtClean="0"/>
              <a:t> fogadható </a:t>
            </a:r>
            <a:r>
              <a:rPr lang="hu-HU" sz="1500" dirty="0"/>
              <a:t>el </a:t>
            </a:r>
            <a:endParaRPr lang="hu-HU" sz="1500" dirty="0" smtClean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b="1" dirty="0"/>
              <a:t>Vállalkozók</a:t>
            </a:r>
            <a:r>
              <a:rPr lang="hu-HU" sz="1500" dirty="0"/>
              <a:t> esetén </a:t>
            </a:r>
            <a:r>
              <a:rPr lang="hu-HU" sz="1500" dirty="0" smtClean="0"/>
              <a:t>min. </a:t>
            </a:r>
            <a:r>
              <a:rPr lang="hu-HU" sz="1500" b="1" dirty="0" smtClean="0"/>
              <a:t>1 </a:t>
            </a:r>
            <a:r>
              <a:rPr lang="hu-HU" sz="1500" b="1" dirty="0"/>
              <a:t>éves vállalkozói múlt, teljes lezárt üzleti év</a:t>
            </a:r>
            <a:r>
              <a:rPr lang="hu-HU" sz="1500" dirty="0"/>
              <a:t>et kell </a:t>
            </a:r>
            <a:r>
              <a:rPr lang="hu-HU" sz="1500" dirty="0" smtClean="0"/>
              <a:t>igazolni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b="1" dirty="0"/>
              <a:t>Őstermelő</a:t>
            </a:r>
            <a:r>
              <a:rPr lang="hu-HU" sz="1500" dirty="0"/>
              <a:t>i jövedelem </a:t>
            </a:r>
            <a:r>
              <a:rPr lang="hu-HU" sz="1500" b="1" dirty="0"/>
              <a:t>nem </a:t>
            </a:r>
            <a:r>
              <a:rPr lang="hu-HU" sz="1500" dirty="0"/>
              <a:t>fogadható </a:t>
            </a:r>
            <a:r>
              <a:rPr lang="hu-HU" sz="1500" dirty="0" smtClean="0"/>
              <a:t>el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dirty="0" smtClean="0"/>
              <a:t>Kizárólag </a:t>
            </a:r>
            <a:r>
              <a:rPr lang="hu-HU" sz="1500" b="1" dirty="0"/>
              <a:t>magyarországi munkáltató által utalt </a:t>
            </a:r>
            <a:r>
              <a:rPr lang="hu-HU" sz="1500" b="1" dirty="0" smtClean="0"/>
              <a:t>jövedelem </a:t>
            </a:r>
            <a:r>
              <a:rPr lang="hu-HU" sz="1500" dirty="0" smtClean="0"/>
              <a:t>– </a:t>
            </a:r>
            <a:r>
              <a:rPr lang="hu-HU" sz="1500" b="1" dirty="0"/>
              <a:t>készpénzes </a:t>
            </a:r>
            <a:r>
              <a:rPr lang="hu-HU" sz="1500" b="1" dirty="0" smtClean="0"/>
              <a:t>nem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dirty="0"/>
              <a:t>Minimum </a:t>
            </a:r>
            <a:r>
              <a:rPr lang="hu-HU" sz="1500" b="1" dirty="0"/>
              <a:t>2 hónapos</a:t>
            </a:r>
            <a:r>
              <a:rPr lang="hu-HU" sz="1500" dirty="0"/>
              <a:t>, saját névre szóló, </a:t>
            </a:r>
            <a:r>
              <a:rPr lang="hu-HU" sz="1500" dirty="0" smtClean="0"/>
              <a:t>forint fizetési </a:t>
            </a:r>
            <a:r>
              <a:rPr lang="hu-HU" sz="1500" b="1" dirty="0"/>
              <a:t>számlamúlt</a:t>
            </a:r>
            <a:r>
              <a:rPr lang="hu-HU" sz="1500" dirty="0"/>
              <a:t>, </a:t>
            </a:r>
            <a:r>
              <a:rPr lang="hu-HU" sz="1500" dirty="0" smtClean="0"/>
              <a:t>melyen </a:t>
            </a:r>
            <a:r>
              <a:rPr lang="hu-HU" sz="1500" b="1" dirty="0"/>
              <a:t>beazonosítható jövedelem jóváírás </a:t>
            </a:r>
            <a:r>
              <a:rPr lang="hu-HU" sz="1500" dirty="0" err="1" smtClean="0"/>
              <a:t>látszódik</a:t>
            </a:r>
            <a:endParaRPr lang="hu-HU" sz="1500" dirty="0" smtClean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dirty="0"/>
              <a:t>Nyilvános vezetékes vagy mobil </a:t>
            </a:r>
            <a:r>
              <a:rPr lang="hu-HU" sz="1500" b="1" dirty="0"/>
              <a:t>munkahelyi </a:t>
            </a:r>
            <a:r>
              <a:rPr lang="hu-HU" sz="1500" b="1" dirty="0" smtClean="0"/>
              <a:t>telefon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dirty="0"/>
              <a:t>Névre vagy címre szóló vezetékes </a:t>
            </a:r>
            <a:r>
              <a:rPr lang="hu-HU" sz="1500" b="1" dirty="0"/>
              <a:t>lakóhelyi vagy mobiltelefon </a:t>
            </a:r>
            <a:endParaRPr lang="hu-HU" sz="1500" b="1" dirty="0" smtClean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sz="5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r>
              <a:rPr lang="hu-HU" sz="1500" b="1" dirty="0" smtClean="0"/>
              <a:t>Ne </a:t>
            </a:r>
            <a:r>
              <a:rPr lang="hu-HU" sz="1500" b="1" dirty="0"/>
              <a:t>szerepeljen KHR listán </a:t>
            </a:r>
            <a:endParaRPr lang="hu-HU" altLang="hu-HU" sz="1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20538"/>
            <a:ext cx="6858000" cy="504056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MSZH						   </a:t>
            </a:r>
            <a:r>
              <a:rPr lang="hu-HU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ÁRAZÁS</a:t>
            </a:r>
            <a:endPara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699542"/>
            <a:ext cx="672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Folyósítási határidő</a:t>
            </a:r>
            <a:r>
              <a:rPr lang="hu-HU" dirty="0">
                <a:solidFill>
                  <a:srgbClr val="C00000"/>
                </a:solidFill>
              </a:rPr>
              <a:t> = befogadástól </a:t>
            </a:r>
            <a:r>
              <a:rPr lang="hu-HU" dirty="0" smtClean="0">
                <a:solidFill>
                  <a:srgbClr val="C00000"/>
                </a:solidFill>
              </a:rPr>
              <a:t>számított </a:t>
            </a:r>
            <a:r>
              <a:rPr lang="hu-HU" dirty="0" err="1" smtClean="0">
                <a:solidFill>
                  <a:srgbClr val="C00000"/>
                </a:solidFill>
              </a:rPr>
              <a:t>max</a:t>
            </a:r>
            <a:r>
              <a:rPr lang="hu-HU" dirty="0">
                <a:solidFill>
                  <a:srgbClr val="C00000"/>
                </a:solidFill>
              </a:rPr>
              <a:t>. </a:t>
            </a:r>
            <a:r>
              <a:rPr lang="hu-HU" b="1" dirty="0">
                <a:solidFill>
                  <a:srgbClr val="C00000"/>
                </a:solidFill>
              </a:rPr>
              <a:t>3 nap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1275606"/>
            <a:ext cx="6444031" cy="290804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434973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Fiókhálózatán keresztül partneri </a:t>
            </a:r>
            <a:r>
              <a:rPr lang="hu-H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9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13960"/>
            <a:ext cx="6858000" cy="49747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MSZH				        </a:t>
            </a:r>
            <a:r>
              <a:rPr lang="hu-HU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TOVÁBBI FELTÉTELEK</a:t>
            </a:r>
            <a:endPara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640" y="642923"/>
            <a:ext cx="6534600" cy="388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600" b="1" dirty="0" smtClean="0"/>
              <a:t>A </a:t>
            </a:r>
            <a:r>
              <a:rPr lang="hu-HU" sz="1600" b="1" dirty="0"/>
              <a:t>BB MSZH termék esetén feltétel, hogy az ügyfél rendelkezzen </a:t>
            </a:r>
            <a:endParaRPr lang="hu-HU" sz="1600" b="1" dirty="0" smtClean="0"/>
          </a:p>
          <a:p>
            <a:r>
              <a:rPr lang="hu-HU" sz="1600" b="1" dirty="0" smtClean="0"/>
              <a:t>Budapest </a:t>
            </a:r>
            <a:r>
              <a:rPr lang="hu-HU" sz="1600" b="1" dirty="0"/>
              <a:t>Bank fizetési számlával </a:t>
            </a:r>
            <a:endParaRPr lang="hu-HU" sz="1600" b="1" dirty="0" smtClean="0"/>
          </a:p>
          <a:p>
            <a:endParaRPr lang="hu-HU" sz="1500" dirty="0"/>
          </a:p>
          <a:p>
            <a:r>
              <a:rPr lang="hu-HU" sz="1600" b="1" u="sng" dirty="0" smtClean="0"/>
              <a:t>Törlesztési </a:t>
            </a:r>
            <a:r>
              <a:rPr lang="hu-HU" sz="1600" b="1" u="sng" dirty="0"/>
              <a:t>mód: </a:t>
            </a:r>
            <a:endParaRPr lang="hu-HU" sz="1600" b="1" u="sng" dirty="0" smtClean="0"/>
          </a:p>
          <a:p>
            <a:endParaRPr lang="hu-H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csoportos </a:t>
            </a:r>
            <a:r>
              <a:rPr lang="hu-HU" sz="1600" b="1" dirty="0"/>
              <a:t>beszedési megbízás</a:t>
            </a:r>
            <a:r>
              <a:rPr lang="hu-HU" sz="1600" dirty="0"/>
              <a:t>, vagy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állandó </a:t>
            </a:r>
            <a:r>
              <a:rPr lang="hu-HU" sz="1600" dirty="0"/>
              <a:t>átutalási megbízás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r>
              <a:rPr lang="hu-HU" sz="1600" b="1" u="sng" dirty="0"/>
              <a:t>A termék: </a:t>
            </a:r>
            <a:endParaRPr lang="hu-HU" sz="1600" b="1" u="sng" dirty="0" smtClean="0"/>
          </a:p>
          <a:p>
            <a:endParaRPr lang="hu-H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csak </a:t>
            </a:r>
            <a:r>
              <a:rPr lang="hu-HU" sz="1600" b="1" dirty="0"/>
              <a:t>szabadfelhasználásra </a:t>
            </a:r>
            <a:r>
              <a:rPr lang="hu-HU" sz="1600" dirty="0"/>
              <a:t>vehető igénybe, hitelkiváltás egyáltalán nem lehetséges,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társigénylő </a:t>
            </a:r>
            <a:r>
              <a:rPr lang="hu-HU" sz="1600" b="1" dirty="0"/>
              <a:t>nem vonható be </a:t>
            </a:r>
            <a:r>
              <a:rPr lang="hu-HU" sz="1600" dirty="0"/>
              <a:t>az ügyletbe. </a:t>
            </a:r>
          </a:p>
          <a:p>
            <a:endParaRPr lang="hu-HU" sz="1600" b="1" dirty="0"/>
          </a:p>
          <a:p>
            <a:r>
              <a:rPr lang="hu-HU" sz="1600" b="1" u="sng" dirty="0" smtClean="0"/>
              <a:t>Előtörlesztési </a:t>
            </a:r>
            <a:r>
              <a:rPr lang="hu-HU" sz="1600" b="1" u="sng" dirty="0"/>
              <a:t>díj (teljes vagy részleges): </a:t>
            </a:r>
            <a:endParaRPr lang="hu-HU" sz="1600" b="1" u="sng" dirty="0" smtClean="0"/>
          </a:p>
          <a:p>
            <a:endParaRPr lang="hu-HU" sz="500" b="1" dirty="0" smtClean="0"/>
          </a:p>
          <a:p>
            <a:r>
              <a:rPr lang="hu-HU" sz="1600" dirty="0" err="1" smtClean="0"/>
              <a:t>max</a:t>
            </a:r>
            <a:r>
              <a:rPr lang="hu-HU" sz="1600" dirty="0"/>
              <a:t>. az előtörlesztett összeg 0,5%-a, futamidő utolsó évében 0%. 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hu-HU" altLang="hu-HU" sz="1125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352614" y="209674"/>
            <a:ext cx="370626" cy="273844"/>
          </a:xfrm>
        </p:spPr>
        <p:txBody>
          <a:bodyPr/>
          <a:lstStyle/>
          <a:p>
            <a:fld id="{3CF8A5F0-F689-44EE-B34E-05F28770B991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13960"/>
            <a:ext cx="6858000" cy="49747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SZEMÉLYI KÖLCSÖN		     </a:t>
            </a:r>
            <a:r>
              <a:rPr lang="hu-HU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TOVÁBBI VÁLTOZÁSOK</a:t>
            </a:r>
            <a:endParaRPr lang="hu-HU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640" y="2474193"/>
            <a:ext cx="6534600" cy="22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marL="160734" indent="-160734">
              <a:buFont typeface="Arial" panose="020B0604020202020204" pitchFamily="34" charset="0"/>
              <a:buChar char="•"/>
            </a:pPr>
            <a:endParaRPr lang="hu-HU" altLang="hu-HU" sz="1125" dirty="0">
              <a:latin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7945" y="915566"/>
            <a:ext cx="653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2021. </a:t>
            </a:r>
            <a:r>
              <a:rPr lang="hu-HU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február </a:t>
            </a:r>
            <a:r>
              <a:rPr lang="hu-H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08.-tól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minden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</a:rPr>
              <a:t>személyi kölcsön termékünk esetén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, ha az ügyfél az igényléssel egyidejűleg Jóljáró csomagban új Hitelkártyát – Go Kártyát – igényel és a személyi kölcsön összege folyósításra, a hitelkártya kibocsátásra kerül, </a:t>
            </a:r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Bank a </a:t>
            </a:r>
            <a:r>
              <a:rPr lang="hu-HU" b="1" dirty="0">
                <a:solidFill>
                  <a:srgbClr val="C00000"/>
                </a:solidFill>
              </a:rPr>
              <a:t>személyi kölcsön első havi törlesztőrészletének megfelelő összegű kedvezményt visszatérít a Jóljáróban</a:t>
            </a:r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nyílt hitelkártyán vagy számlán</a:t>
            </a:r>
            <a:r>
              <a:rPr lang="hu-H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hu-HU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A személyi kölcsönök mellé indított Jóljáró csomagban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</a:rPr>
              <a:t>újonnan nyílt számlákra, és újonnan nyílt hitelkártyákra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fogunk jutalékot fizetni.</a:t>
            </a:r>
          </a:p>
        </p:txBody>
      </p:sp>
    </p:spTree>
    <p:extLst>
      <p:ext uri="{BB962C8B-B14F-4D97-AF65-F5344CB8AC3E}">
        <p14:creationId xmlns:p14="http://schemas.microsoft.com/office/powerpoint/2010/main" val="13198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3CC-BF9D-40F3-B2C5-496E9AA561FD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20538"/>
            <a:ext cx="6858000" cy="47556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7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KÉRDÉSEK?</a:t>
            </a:r>
            <a:endParaRPr lang="hu-HU" sz="255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Kapcsolódó kép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9" y="897564"/>
            <a:ext cx="6318702" cy="35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4634" y="441343"/>
            <a:ext cx="6480720" cy="107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b="1" dirty="0">
              <a:solidFill>
                <a:srgbClr val="000000"/>
              </a:solidFill>
            </a:endParaRPr>
          </a:p>
          <a:p>
            <a:endParaRPr lang="hu-HU" sz="1125" b="1" dirty="0">
              <a:solidFill>
                <a:srgbClr val="C00000"/>
              </a:solidFill>
            </a:endParaRPr>
          </a:p>
          <a:p>
            <a:r>
              <a:rPr lang="hu-HU" sz="2100" b="1" dirty="0">
                <a:solidFill>
                  <a:srgbClr val="C00000"/>
                </a:solidFill>
              </a:rPr>
              <a:t>HERCZOG MÓNIKA</a:t>
            </a:r>
          </a:p>
          <a:p>
            <a:endParaRPr lang="hu-HU" sz="1350" dirty="0">
              <a:solidFill>
                <a:srgbClr val="0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44357" y="3645771"/>
            <a:ext cx="1637115" cy="3231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hu-HU" sz="1500" b="1" dirty="0">
                <a:solidFill>
                  <a:schemeClr val="bg1"/>
                </a:solidFill>
              </a:rPr>
              <a:t>PARTNERPORTÁL: </a:t>
            </a:r>
          </a:p>
        </p:txBody>
      </p:sp>
      <p:sp>
        <p:nvSpPr>
          <p:cNvPr id="7" name="Téglalap 6"/>
          <p:cNvSpPr/>
          <p:nvPr/>
        </p:nvSpPr>
        <p:spPr>
          <a:xfrm>
            <a:off x="247000" y="3968936"/>
            <a:ext cx="4687847" cy="3231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hu-HU" sz="1500" b="1" dirty="0">
                <a:solidFill>
                  <a:schemeClr val="bg1"/>
                </a:solidFill>
              </a:rPr>
              <a:t>https://www.budapestbank.hu/login/partner</a:t>
            </a:r>
          </a:p>
        </p:txBody>
      </p:sp>
      <p:sp>
        <p:nvSpPr>
          <p:cNvPr id="8" name="Téglalap 7"/>
          <p:cNvSpPr/>
          <p:nvPr/>
        </p:nvSpPr>
        <p:spPr>
          <a:xfrm>
            <a:off x="242646" y="4215884"/>
            <a:ext cx="3429000" cy="3231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hu-HU" sz="1500" b="1" dirty="0">
                <a:solidFill>
                  <a:schemeClr val="bg1"/>
                </a:solidFill>
              </a:rPr>
              <a:t>Felhasználónév:  	</a:t>
            </a:r>
            <a:r>
              <a:rPr lang="hu-HU" sz="1500" b="1" dirty="0" err="1">
                <a:solidFill>
                  <a:schemeClr val="bg1"/>
                </a:solidFill>
              </a:rPr>
              <a:t>bbpartner</a:t>
            </a:r>
            <a:endParaRPr lang="hu-HU" sz="1500" b="1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34634" y="1772111"/>
            <a:ext cx="3564396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+36 (20) 663 3828</a:t>
            </a:r>
          </a:p>
          <a:p>
            <a:endParaRPr lang="hu-HU" sz="750" b="1" u="sng" dirty="0"/>
          </a:p>
          <a:p>
            <a:r>
              <a:rPr lang="hu-HU" b="1" u="sng" dirty="0" err="1"/>
              <a:t>monika.herczog</a:t>
            </a:r>
            <a:r>
              <a:rPr lang="hu-HU" b="1" u="sng" dirty="0"/>
              <a:t>@</a:t>
            </a:r>
            <a:r>
              <a:rPr lang="hu-HU" b="1" u="sng" dirty="0" err="1"/>
              <a:t>budapestbank.hu</a:t>
            </a:r>
            <a:endParaRPr lang="hu-HU" b="1" u="sng" dirty="0"/>
          </a:p>
          <a:p>
            <a:endParaRPr lang="hu-HU" b="1" u="sng" dirty="0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-20538"/>
            <a:ext cx="6858000" cy="47556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7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KAPCSOLATTARTÓ</a:t>
            </a:r>
            <a:endParaRPr lang="hu-HU" sz="255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csomag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0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-20940"/>
            <a:ext cx="6857999" cy="504459"/>
          </a:xfrm>
          <a:solidFill>
            <a:srgbClr val="C00000"/>
          </a:solidFill>
        </p:spPr>
        <p:txBody>
          <a:bodyPr/>
          <a:lstStyle/>
          <a:p>
            <a:r>
              <a:rPr lang="hu-HU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</a:t>
            </a:r>
            <a:endParaRPr lang="hu-HU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628" y="781997"/>
            <a:ext cx="66967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Miért </a:t>
            </a:r>
            <a:r>
              <a:rPr lang="hu-HU" b="1" dirty="0" smtClean="0"/>
              <a:t>jó az ügyfélnek? </a:t>
            </a:r>
          </a:p>
          <a:p>
            <a:endParaRPr lang="hu-HU" sz="1000" b="1" dirty="0"/>
          </a:p>
          <a:p>
            <a:pPr algn="just"/>
            <a:r>
              <a:rPr lang="hu-HU" dirty="0" smtClean="0"/>
              <a:t>Mert </a:t>
            </a: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Jóljáró Csomag </a:t>
            </a:r>
            <a:r>
              <a:rPr lang="hu-HU" b="1" dirty="0">
                <a:solidFill>
                  <a:srgbClr val="C00000"/>
                </a:solidFill>
              </a:rPr>
              <a:t>több banki termék</a:t>
            </a:r>
            <a:r>
              <a:rPr lang="hu-HU" dirty="0"/>
              <a:t>ből </a:t>
            </a:r>
            <a:r>
              <a:rPr lang="hu-HU" dirty="0" smtClean="0"/>
              <a:t>áll, </a:t>
            </a:r>
            <a:r>
              <a:rPr lang="hu-HU" dirty="0"/>
              <a:t>melyek </a:t>
            </a:r>
            <a:r>
              <a:rPr lang="hu-HU" b="1" dirty="0">
                <a:solidFill>
                  <a:srgbClr val="C00000"/>
                </a:solidFill>
              </a:rPr>
              <a:t>együttes igénylésével</a:t>
            </a:r>
            <a:r>
              <a:rPr lang="hu-HU" dirty="0"/>
              <a:t> az ügyfél a csomagban található termékek önállóan nyújtott kedvezményein túl, </a:t>
            </a:r>
            <a:r>
              <a:rPr lang="hu-HU" b="1" dirty="0">
                <a:solidFill>
                  <a:srgbClr val="C00000"/>
                </a:solidFill>
              </a:rPr>
              <a:t>további kedvezmények</a:t>
            </a:r>
            <a:r>
              <a:rPr lang="hu-HU" dirty="0"/>
              <a:t>ben is részesül</a:t>
            </a:r>
            <a:r>
              <a:rPr lang="hu-HU" dirty="0" smtClean="0"/>
              <a:t>.</a:t>
            </a:r>
          </a:p>
          <a:p>
            <a:r>
              <a:rPr lang="hu-HU" dirty="0"/>
              <a:t>A </a:t>
            </a:r>
            <a:r>
              <a:rPr lang="hu-HU" b="1" dirty="0">
                <a:solidFill>
                  <a:srgbClr val="C00000"/>
                </a:solidFill>
              </a:rPr>
              <a:t>jelzáloghitel kezdeti költség</a:t>
            </a:r>
            <a:r>
              <a:rPr lang="hu-HU" dirty="0"/>
              <a:t>einek </a:t>
            </a:r>
            <a:r>
              <a:rPr lang="hu-HU" b="1" dirty="0">
                <a:solidFill>
                  <a:srgbClr val="C00000"/>
                </a:solidFill>
              </a:rPr>
              <a:t>visszatérítés</a:t>
            </a:r>
            <a:r>
              <a:rPr lang="hu-HU" dirty="0"/>
              <a:t>ét </a:t>
            </a:r>
            <a:r>
              <a:rPr lang="hu-HU" dirty="0" smtClean="0"/>
              <a:t>Jóljáró csomag igénylésével </a:t>
            </a:r>
            <a:r>
              <a:rPr lang="hu-HU" dirty="0"/>
              <a:t>lehet elérni.</a:t>
            </a:r>
            <a:endParaRPr lang="hu-HU" dirty="0" smtClean="0"/>
          </a:p>
          <a:p>
            <a:endParaRPr lang="hu-HU" sz="1000" dirty="0" smtClean="0"/>
          </a:p>
          <a:p>
            <a:r>
              <a:rPr lang="hu-HU" b="1" dirty="0" smtClean="0"/>
              <a:t>És </a:t>
            </a:r>
            <a:r>
              <a:rPr lang="hu-HU" b="1" dirty="0"/>
              <a:t>miért jó </a:t>
            </a:r>
            <a:r>
              <a:rPr lang="hu-HU" b="1" dirty="0" smtClean="0"/>
              <a:t>Neked</a:t>
            </a:r>
            <a:r>
              <a:rPr lang="hu-HU" b="1" dirty="0"/>
              <a:t>?</a:t>
            </a:r>
            <a:r>
              <a:rPr lang="hu-HU" dirty="0"/>
              <a:t> </a:t>
            </a:r>
          </a:p>
          <a:p>
            <a:endParaRPr lang="hu-HU" sz="1000" dirty="0"/>
          </a:p>
          <a:p>
            <a:r>
              <a:rPr lang="hu-HU" dirty="0" smtClean="0"/>
              <a:t>Mert egyszerre </a:t>
            </a:r>
            <a:r>
              <a:rPr lang="hu-HU" dirty="0"/>
              <a:t>több </a:t>
            </a:r>
            <a:r>
              <a:rPr lang="hu-HU" dirty="0" smtClean="0"/>
              <a:t>termék értékesítésével </a:t>
            </a:r>
            <a:r>
              <a:rPr lang="hu-HU" b="1" dirty="0" smtClean="0">
                <a:solidFill>
                  <a:srgbClr val="C00000"/>
                </a:solidFill>
              </a:rPr>
              <a:t>emelt jutalék</a:t>
            </a:r>
            <a:r>
              <a:rPr lang="hu-HU" dirty="0" smtClean="0"/>
              <a:t>ot </a:t>
            </a:r>
            <a:r>
              <a:rPr lang="hu-HU" dirty="0"/>
              <a:t>kapsz</a:t>
            </a:r>
            <a:r>
              <a:rPr lang="hu-HU" dirty="0" smtClean="0"/>
              <a:t>!</a:t>
            </a:r>
          </a:p>
          <a:p>
            <a:pPr lvl="0" algn="just"/>
            <a:r>
              <a:rPr lang="hu-HU" dirty="0"/>
              <a:t>A közvetítőknek </a:t>
            </a:r>
            <a:r>
              <a:rPr lang="hu-HU" b="1" dirty="0">
                <a:solidFill>
                  <a:srgbClr val="C00000"/>
                </a:solidFill>
              </a:rPr>
              <a:t>nem kell külön vizsgát tenni! </a:t>
            </a:r>
            <a:r>
              <a:rPr lang="hu-HU" dirty="0" smtClean="0"/>
              <a:t>(elvárás az oktatási anyagban foglalt ismeretek maradéktalan elsajátítása)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 smtClean="0"/>
              <a:t>A </a:t>
            </a:r>
            <a:r>
              <a:rPr lang="hu-HU" dirty="0"/>
              <a:t>közvetíthető termékekre való jogosultság </a:t>
            </a:r>
            <a:r>
              <a:rPr lang="hu-HU" dirty="0" smtClean="0"/>
              <a:t>kibővítésre </a:t>
            </a:r>
            <a:r>
              <a:rPr lang="hu-HU" dirty="0"/>
              <a:t>kerül a </a:t>
            </a:r>
            <a:r>
              <a:rPr lang="hu-HU" dirty="0" smtClean="0"/>
              <a:t>JJ-</a:t>
            </a:r>
            <a:r>
              <a:rPr lang="hu-HU" dirty="0" err="1" smtClean="0"/>
              <a:t>val</a:t>
            </a:r>
            <a:r>
              <a:rPr lang="hu-HU" dirty="0" smtClean="0"/>
              <a:t>!</a:t>
            </a:r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2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7384" y="-20538"/>
            <a:ext cx="6885384" cy="475562"/>
          </a:xfrm>
          <a:solidFill>
            <a:srgbClr val="C00000"/>
          </a:solidFill>
        </p:spPr>
        <p:txBody>
          <a:bodyPr/>
          <a:lstStyle/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összetétele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 pénzügyi megoldás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299" y="593795"/>
            <a:ext cx="3761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Számlavezetés 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Megtakarítás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Kedvezményes </a:t>
            </a:r>
            <a:r>
              <a:rPr lang="hu-HU" dirty="0" smtClean="0"/>
              <a:t>kártyás </a:t>
            </a:r>
            <a:r>
              <a:rPr lang="hu-HU" dirty="0"/>
              <a:t>vásárlások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Váratlan helyzetekre biztonsági </a:t>
            </a:r>
            <a:r>
              <a:rPr lang="hu-HU" dirty="0" smtClean="0"/>
              <a:t>tartalék</a:t>
            </a:r>
          </a:p>
          <a:p>
            <a:endParaRPr lang="hu-HU" dirty="0" smtClean="0"/>
          </a:p>
          <a:p>
            <a:endParaRPr lang="hu-HU" sz="1600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2542" y="22732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3548644" y="540425"/>
            <a:ext cx="3174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 2" panose="05020102010507070707" pitchFamily="18" charset="2"/>
              <a:buChar char=""/>
            </a:pPr>
            <a:r>
              <a:rPr lang="hu-H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Elektronikus 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számlakivonat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2" panose="05020102010507070707" pitchFamily="18" charset="2"/>
              <a:buChar char=""/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Mobilbank Plusz szolgáltatás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2" panose="05020102010507070707" pitchFamily="18" charset="2"/>
              <a:buChar char=""/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Budapest Internetbank / Budapest Bank </a:t>
            </a:r>
            <a:r>
              <a:rPr lang="hu-H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Mobilapp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2" panose="05020102010507070707" pitchFamily="18" charset="2"/>
              <a:buChar char=""/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Másodlagos azonosító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 2" panose="05020102010507070707" pitchFamily="18" charset="2"/>
              <a:buChar char=""/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Ingyenes készpénzfelvételi nyilatkozat 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600400" y="2706762"/>
            <a:ext cx="321282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Jóljáró Csomagot azon 18. életévüket betöltött ügyfelek igényelhetik, akik: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csomag igénylésekor </a:t>
            </a:r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tiltják a marketing célú megkeresést</a:t>
            </a:r>
            <a:r>
              <a:rPr lang="hu-H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"/>
            </a:pPr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szerepelnek a negatív KHR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listán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73" y="2139702"/>
            <a:ext cx="3255430" cy="28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4624" y="483518"/>
            <a:ext cx="68133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Jóljáró Csomag </a:t>
            </a:r>
            <a:r>
              <a:rPr lang="hu-HU" sz="1600" b="1" dirty="0"/>
              <a:t>minden számlacsomagban </a:t>
            </a:r>
            <a:r>
              <a:rPr lang="hu-HU" sz="1600" b="1" dirty="0" smtClean="0"/>
              <a:t>elérhető! </a:t>
            </a:r>
          </a:p>
          <a:p>
            <a:r>
              <a:rPr lang="hu-HU" sz="1600" dirty="0" smtClean="0"/>
              <a:t>(</a:t>
            </a:r>
            <a:r>
              <a:rPr lang="hu-HU" sz="1600" dirty="0"/>
              <a:t>Törlesztési számla (</a:t>
            </a:r>
            <a:r>
              <a:rPr lang="hu-HU" sz="1600" dirty="0" err="1"/>
              <a:t>BázisJ</a:t>
            </a:r>
            <a:r>
              <a:rPr lang="hu-HU" sz="1600" dirty="0"/>
              <a:t>) </a:t>
            </a:r>
            <a:r>
              <a:rPr lang="hu-HU" sz="1600" dirty="0" smtClean="0"/>
              <a:t>és BB Alapszámla nem </a:t>
            </a:r>
            <a:r>
              <a:rPr lang="hu-HU" sz="1600" dirty="0"/>
              <a:t>adható </a:t>
            </a:r>
            <a:r>
              <a:rPr lang="hu-HU" sz="1600" dirty="0" smtClean="0"/>
              <a:t>JJ-</a:t>
            </a:r>
            <a:r>
              <a:rPr lang="hu-HU" sz="1600" dirty="0" err="1" smtClean="0"/>
              <a:t>ban</a:t>
            </a:r>
            <a:r>
              <a:rPr lang="hu-HU" sz="1600" dirty="0" smtClean="0"/>
              <a:t>)</a:t>
            </a:r>
            <a:endParaRPr lang="hu-HU" sz="1600" dirty="0"/>
          </a:p>
          <a:p>
            <a:endParaRPr lang="hu-HU" sz="1000" b="1" dirty="0" smtClean="0"/>
          </a:p>
          <a:p>
            <a:r>
              <a:rPr lang="hu-HU" sz="1600" b="1" dirty="0" smtClean="0"/>
              <a:t>Az </a:t>
            </a:r>
            <a:r>
              <a:rPr lang="hu-HU" sz="1600" b="1" dirty="0"/>
              <a:t>első évben </a:t>
            </a:r>
            <a:r>
              <a:rPr lang="hu-HU" sz="1600" dirty="0"/>
              <a:t>nyújtott számlavezetési</a:t>
            </a:r>
            <a:r>
              <a:rPr lang="hu-HU" sz="1600" b="1" dirty="0"/>
              <a:t> kedvezmények </a:t>
            </a:r>
            <a:r>
              <a:rPr lang="hu-HU" sz="1600" b="1" dirty="0">
                <a:solidFill>
                  <a:srgbClr val="C00000"/>
                </a:solidFill>
              </a:rPr>
              <a:t>Komfort Extra és Zéró Extra számlacsomagok</a:t>
            </a:r>
            <a:r>
              <a:rPr lang="hu-HU" sz="1600" dirty="0"/>
              <a:t>ban</a:t>
            </a:r>
            <a:r>
              <a:rPr lang="hu-HU" sz="1600" dirty="0" smtClean="0"/>
              <a:t>:</a:t>
            </a:r>
          </a:p>
          <a:p>
            <a:endParaRPr lang="hu-HU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havidíjmentes számlavezetés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/>
              <a:t>díjmentes fő-, és társkártya (kivéve </a:t>
            </a:r>
            <a:r>
              <a:rPr lang="hu-HU" sz="1600" dirty="0" err="1"/>
              <a:t>Mastercard</a:t>
            </a:r>
            <a:r>
              <a:rPr lang="hu-HU" sz="1600" dirty="0"/>
              <a:t> World </a:t>
            </a:r>
            <a:r>
              <a:rPr lang="hu-HU" sz="1600" dirty="0" err="1"/>
              <a:t>Elite</a:t>
            </a:r>
            <a:r>
              <a:rPr lang="hu-HU" sz="1600" dirty="0"/>
              <a:t> kártya</a:t>
            </a:r>
            <a:r>
              <a:rPr lang="hu-H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kedvezményes időszakok lejárta után a számlacsomagok átállnak Komfort és Zéró számlacsomagokká, így az ehhez tartozó mindenkori hirdetmény szerinti díjszabás lesz </a:t>
            </a:r>
            <a:r>
              <a:rPr lang="hu-HU" sz="1600" dirty="0" smtClean="0"/>
              <a:t>érvényes</a:t>
            </a:r>
          </a:p>
          <a:p>
            <a:endParaRPr lang="hu-HU" sz="1000" dirty="0" smtClean="0"/>
          </a:p>
          <a:p>
            <a:r>
              <a:rPr lang="hu-HU" sz="1600" b="1" dirty="0" smtClean="0">
                <a:solidFill>
                  <a:srgbClr val="C00000"/>
                </a:solidFill>
              </a:rPr>
              <a:t>Elvárás:</a:t>
            </a:r>
            <a:r>
              <a:rPr lang="hu-HU" sz="1600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Jóljáró </a:t>
            </a:r>
            <a:r>
              <a:rPr lang="hu-HU" sz="1600" b="1" dirty="0" smtClean="0"/>
              <a:t>szolgáltatások teljeskörű megigénylése</a:t>
            </a:r>
            <a:r>
              <a:rPr lang="hu-HU" sz="16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min 1 szolgáltatás használata</a:t>
            </a:r>
            <a:r>
              <a:rPr lang="hu-HU" sz="1600" dirty="0" smtClean="0"/>
              <a:t> és megtartása min. </a:t>
            </a:r>
            <a:r>
              <a:rPr lang="hu-HU" sz="1600" b="1" dirty="0" smtClean="0"/>
              <a:t>6 hónapig.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Ezen </a:t>
            </a:r>
            <a:r>
              <a:rPr lang="hu-HU" sz="1600" dirty="0"/>
              <a:t>időszak alatt </a:t>
            </a:r>
            <a:r>
              <a:rPr lang="hu-HU" sz="1600" b="1" dirty="0"/>
              <a:t>a bank </a:t>
            </a:r>
            <a:r>
              <a:rPr lang="hu-HU" sz="1600" dirty="0"/>
              <a:t>folyamatosan – minden hónapban - </a:t>
            </a:r>
            <a:r>
              <a:rPr lang="hu-HU" sz="1600" b="1" dirty="0"/>
              <a:t>vizsgálja a feltételek teljesülését</a:t>
            </a:r>
            <a:r>
              <a:rPr lang="hu-HU" sz="1600" dirty="0"/>
              <a:t> és ha nem teljesül, akkor jogosult a 10.000 Ft-os kártyakibocsátási </a:t>
            </a:r>
            <a:r>
              <a:rPr lang="hu-HU" sz="1600" dirty="0" smtClean="0"/>
              <a:t>díjat </a:t>
            </a:r>
            <a:r>
              <a:rPr lang="hu-HU" sz="1600" dirty="0"/>
              <a:t>terhelni az ügyfél számláján.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6858000" cy="48351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elemei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Lakossági forint fizetési számla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7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064" y="740187"/>
            <a:ext cx="6855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hu-HU" b="1" dirty="0" smtClean="0">
                <a:solidFill>
                  <a:srgbClr val="C00000"/>
                </a:solidFill>
              </a:rPr>
              <a:t>legegyszerűbb </a:t>
            </a:r>
            <a:r>
              <a:rPr lang="hu-HU" b="1" dirty="0">
                <a:solidFill>
                  <a:srgbClr val="C00000"/>
                </a:solidFill>
              </a:rPr>
              <a:t>eszköz az átmeneti pénzzavar megoldására</a:t>
            </a:r>
            <a:r>
              <a:rPr lang="hu-HU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</a:rPr>
              <a:t>A Budapest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Banknál vezetett lakossági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forint fizetési számlához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kapcsolódik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000" b="1" dirty="0" smtClean="0">
              <a:solidFill>
                <a:srgbClr val="E41D3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smtClean="0"/>
              <a:t>Törlesztőrészlet </a:t>
            </a:r>
            <a:r>
              <a:rPr lang="hu-HU" dirty="0" smtClean="0"/>
              <a:t>a </a:t>
            </a:r>
            <a:r>
              <a:rPr lang="hu-HU" b="1" dirty="0"/>
              <a:t>beérkező jóváírásokból </a:t>
            </a:r>
            <a:r>
              <a:rPr lang="hu-HU" b="1" dirty="0" smtClean="0"/>
              <a:t>automatikusan teljesül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Minimum havi jóváírás a lakossági folyószámlán a </a:t>
            </a:r>
            <a:r>
              <a:rPr lang="hu-HU" dirty="0"/>
              <a:t>hitelkeret 33%-a, de minimum 60.000 Ft</a:t>
            </a:r>
            <a:r>
              <a:rPr lang="hu-H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Jóljáró </a:t>
            </a:r>
            <a:r>
              <a:rPr lang="hu-HU" dirty="0" smtClean="0"/>
              <a:t>Csomaghoz tartozó Folyószámlahitel </a:t>
            </a:r>
            <a:r>
              <a:rPr lang="hu-HU" dirty="0"/>
              <a:t>és </a:t>
            </a:r>
            <a:r>
              <a:rPr lang="hu-HU" dirty="0" smtClean="0"/>
              <a:t>Hitelkártya hitelkeretek </a:t>
            </a:r>
            <a:r>
              <a:rPr lang="hu-HU" dirty="0"/>
              <a:t>összegét a bank hitelbírálat során határozza meg. A bírálat azt követően indul, amikor az ügyfél jövedelme a számlára érkezik (befizetés </a:t>
            </a:r>
            <a:r>
              <a:rPr lang="hu-HU" dirty="0" smtClean="0"/>
              <a:t>nem </a:t>
            </a:r>
            <a:r>
              <a:rPr lang="hu-HU" dirty="0"/>
              <a:t>elfogadható</a:t>
            </a:r>
            <a:r>
              <a:rPr lang="hu-HU" dirty="0" smtClean="0"/>
              <a:t>!)</a:t>
            </a: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-13960"/>
            <a:ext cx="6858000" cy="497478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elemei                   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Folyószámlahitel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3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921"/>
            <a:ext cx="6858000" cy="511439"/>
          </a:xfrm>
          <a:solidFill>
            <a:srgbClr val="C00000"/>
          </a:solidFill>
        </p:spPr>
        <p:txBody>
          <a:bodyPr/>
          <a:lstStyle/>
          <a:p>
            <a:pPr lvl="0"/>
            <a:r>
              <a:rPr lang="hu-HU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</a:t>
            </a:r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Csomag elemei            </a:t>
            </a:r>
            <a:r>
              <a:rPr lang="hu-HU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megtakarítási számla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27534"/>
            <a:ext cx="6813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Futamidő nélküli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átra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szóló 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Nincs számlavezetési </a:t>
            </a:r>
            <a:r>
              <a:rPr lang="hu-HU" b="1" dirty="0" smtClean="0"/>
              <a:t>díj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N</a:t>
            </a:r>
            <a:r>
              <a:rPr lang="hu-HU" b="1" dirty="0" smtClean="0"/>
              <a:t>api kamatszámítású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</a:t>
            </a:r>
            <a:r>
              <a:rPr lang="hu-HU" dirty="0" smtClean="0"/>
              <a:t>amatát </a:t>
            </a:r>
            <a:r>
              <a:rPr lang="hu-HU" dirty="0"/>
              <a:t>évente egyszer írjuk </a:t>
            </a:r>
            <a:r>
              <a:rPr lang="hu-HU" dirty="0" smtClean="0"/>
              <a:t>jóvá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OBA </a:t>
            </a:r>
            <a:r>
              <a:rPr lang="hu-HU" dirty="0"/>
              <a:t>által</a:t>
            </a:r>
            <a:r>
              <a:rPr lang="hu-HU" b="1" dirty="0"/>
              <a:t> </a:t>
            </a:r>
            <a:r>
              <a:rPr lang="hu-HU" b="1" dirty="0" smtClean="0"/>
              <a:t>biztosított </a:t>
            </a:r>
            <a:r>
              <a:rPr lang="hu-HU" sz="1600" dirty="0" smtClean="0"/>
              <a:t>(</a:t>
            </a:r>
            <a:r>
              <a:rPr lang="hu-HU" sz="1600" dirty="0"/>
              <a:t>amennyiben a </a:t>
            </a:r>
            <a:r>
              <a:rPr lang="hu-HU" sz="1600" dirty="0" err="1"/>
              <a:t>Pmt</a:t>
            </a:r>
            <a:r>
              <a:rPr lang="hu-HU" sz="1600" dirty="0"/>
              <a:t>. szerinti azonosítás megtörténik)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Nem </a:t>
            </a:r>
            <a:r>
              <a:rPr lang="hu-HU" b="1" dirty="0"/>
              <a:t>GIRO </a:t>
            </a:r>
            <a:r>
              <a:rPr lang="hu-HU" b="1" dirty="0" smtClean="0"/>
              <a:t>képes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fizetési számláról az Extra megtakarítási számlára átvezetett összeg </a:t>
            </a:r>
            <a:r>
              <a:rPr lang="hu-HU" dirty="0" smtClean="0"/>
              <a:t>bármikor visszavezethető, </a:t>
            </a:r>
            <a:r>
              <a:rPr lang="hu-HU" b="1" dirty="0"/>
              <a:t>átvezetés </a:t>
            </a:r>
            <a:r>
              <a:rPr lang="hu-HU" b="1" dirty="0" smtClean="0"/>
              <a:t>díjmentes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</a:t>
            </a:r>
            <a:r>
              <a:rPr lang="hu-HU" dirty="0" smtClean="0"/>
              <a:t>amatérték </a:t>
            </a:r>
            <a:r>
              <a:rPr lang="hu-HU" b="1" dirty="0"/>
              <a:t>2021.03.16-tól éves 0,25% lesz</a:t>
            </a:r>
            <a:r>
              <a:rPr lang="hu-HU" dirty="0"/>
              <a:t> (EBKM: 0,25</a:t>
            </a:r>
            <a:r>
              <a:rPr lang="hu-HU" dirty="0" smtClean="0"/>
              <a:t>%)</a:t>
            </a:r>
            <a:r>
              <a:rPr lang="hu-HU" dirty="0"/>
              <a:t> 2021.03.15-ig a számla kamatozása osztottan </a:t>
            </a:r>
            <a:r>
              <a:rPr lang="hu-HU" dirty="0" smtClean="0"/>
              <a:t>sávos a hatályos hirdetményünk szerint.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/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Jóljáró csomagban az Extra megtakarítási számla nyitása </a:t>
            </a:r>
            <a:r>
              <a:rPr lang="hu-HU" b="1" dirty="0">
                <a:solidFill>
                  <a:srgbClr val="C00000"/>
                </a:solidFill>
              </a:rPr>
              <a:t>a </a:t>
            </a:r>
            <a:endParaRPr lang="hu-HU" b="1" dirty="0" smtClean="0">
              <a:solidFill>
                <a:srgbClr val="C00000"/>
              </a:solidFill>
            </a:endParaRP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későbbiekben </a:t>
            </a:r>
            <a:r>
              <a:rPr lang="hu-HU" b="1" dirty="0">
                <a:solidFill>
                  <a:srgbClr val="C00000"/>
                </a:solidFill>
              </a:rPr>
              <a:t>nem lesz </a:t>
            </a:r>
            <a:r>
              <a:rPr lang="hu-HU" b="1" dirty="0" smtClean="0">
                <a:solidFill>
                  <a:srgbClr val="C00000"/>
                </a:solidFill>
              </a:rPr>
              <a:t>kötelező!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60648" y="771550"/>
            <a:ext cx="6336704" cy="4104456"/>
            <a:chOff x="0" y="0"/>
            <a:chExt cx="4880919" cy="3323968"/>
          </a:xfrm>
        </p:grpSpPr>
        <p:sp>
          <p:nvSpPr>
            <p:cNvPr id="6" name="Téglalap 5"/>
            <p:cNvSpPr/>
            <p:nvPr/>
          </p:nvSpPr>
          <p:spPr>
            <a:xfrm>
              <a:off x="0" y="0"/>
              <a:ext cx="4880919" cy="3323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/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91230" y="138354"/>
              <a:ext cx="4701481" cy="2979404"/>
              <a:chOff x="91230" y="138354"/>
              <a:chExt cx="4701481" cy="2979404"/>
            </a:xfrm>
          </p:grpSpPr>
          <p:sp>
            <p:nvSpPr>
              <p:cNvPr id="8" name="Circle">
                <a:extLst>
                  <a:ext uri="{FF2B5EF4-FFF2-40B4-BE49-F238E27FC236}">
                    <a16:creationId xmlns:a16="http://schemas.microsoft.com/office/drawing/2014/main" id="{4E21F70E-3816-403D-8BE3-EA6352218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8461" y="289025"/>
                <a:ext cx="540001" cy="540000"/>
              </a:xfrm>
              <a:prstGeom prst="ellipse">
                <a:avLst/>
              </a:prstGeom>
              <a:solidFill>
                <a:srgbClr val="F26347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189B009A-2885-41E5-B644-BDDC99D7C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55623" y="2492988"/>
                <a:ext cx="540001" cy="540000"/>
              </a:xfrm>
              <a:prstGeom prst="ellipse">
                <a:avLst/>
              </a:pr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0" name="Circle">
                <a:extLst>
                  <a:ext uri="{FF2B5EF4-FFF2-40B4-BE49-F238E27FC236}">
                    <a16:creationId xmlns:a16="http://schemas.microsoft.com/office/drawing/2014/main" id="{0A36C79D-1404-41F3-BECC-B34AC76D6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7984" y="1183937"/>
                <a:ext cx="540001" cy="540000"/>
              </a:xfrm>
              <a:prstGeom prst="ellipse">
                <a:avLst/>
              </a:prstGeom>
              <a:solidFill>
                <a:srgbClr val="2188C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89474383-F039-4555-B52E-DC6D2F53B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4433" y="2406013"/>
                <a:ext cx="540001" cy="540000"/>
              </a:xfrm>
              <a:prstGeom prst="ellipse">
                <a:avLst/>
              </a:pr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2" name="Circle">
                <a:extLst>
                  <a:ext uri="{FF2B5EF4-FFF2-40B4-BE49-F238E27FC236}">
                    <a16:creationId xmlns:a16="http://schemas.microsoft.com/office/drawing/2014/main" id="{02ED1E1F-9B7F-4F66-BFCB-957C97636D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4292" y="629467"/>
                <a:ext cx="540001" cy="540000"/>
              </a:xfrm>
              <a:prstGeom prst="ellipse">
                <a:avLst/>
              </a:prstGeom>
              <a:solidFill>
                <a:srgbClr val="5AA6C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3" name="Circle">
                <a:extLst>
                  <a:ext uri="{FF2B5EF4-FFF2-40B4-BE49-F238E27FC236}">
                    <a16:creationId xmlns:a16="http://schemas.microsoft.com/office/drawing/2014/main" id="{ABF61D97-481A-4890-A348-766CC69951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4925" y="858547"/>
                <a:ext cx="180000" cy="180000"/>
              </a:xfrm>
              <a:prstGeom prst="ellipse">
                <a:avLst/>
              </a:prstGeom>
              <a:solidFill>
                <a:srgbClr val="7EC9EB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6EAED3B6-0D3C-47E7-AF60-68CEE86D6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4936" y="2006139"/>
                <a:ext cx="180000" cy="180000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5997EB62-9CF2-4405-BFE7-01A7E40338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3714" y="2011537"/>
                <a:ext cx="277035" cy="277034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A901FC05-5206-4870-841D-7DA788F2E4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2880" y="2165917"/>
                <a:ext cx="180000" cy="180000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0D38F374-F241-4633-9CD3-43B2143862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37332" y="2317175"/>
                <a:ext cx="202758" cy="202758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B6ED81BF-43E4-47E6-A7C9-389FD7BE76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76603" y="1129340"/>
                <a:ext cx="202758" cy="202758"/>
              </a:xfrm>
              <a:prstGeom prst="ellipse">
                <a:avLst/>
              </a:prstGeom>
              <a:solidFill>
                <a:srgbClr val="F26347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88462C2A-0E56-43EA-9000-B3350FEAC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4845" y="1463146"/>
                <a:ext cx="202758" cy="202758"/>
              </a:xfrm>
              <a:prstGeom prst="ellipse">
                <a:avLst/>
              </a:prstGeom>
              <a:solidFill>
                <a:srgbClr val="2188C9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0" name="Circle">
                <a:extLst>
                  <a:ext uri="{FF2B5EF4-FFF2-40B4-BE49-F238E27FC236}">
                    <a16:creationId xmlns:a16="http://schemas.microsoft.com/office/drawing/2014/main" id="{817C226E-CBB2-474C-BB9F-2A0D48F136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8287" y="2176052"/>
                <a:ext cx="202758" cy="202758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2A5416EC-5B8B-40BE-8108-39DC5D1637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5961" y="944302"/>
                <a:ext cx="202758" cy="202758"/>
              </a:xfrm>
              <a:prstGeom prst="ellipse">
                <a:avLst/>
              </a:prstGeom>
              <a:solidFill>
                <a:srgbClr val="7EC9EB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4A163B11-1344-47E0-B8FE-548ECB81F7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6109" y="2529908"/>
                <a:ext cx="180000" cy="179999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3" name="Circle">
                <a:extLst>
                  <a:ext uri="{FF2B5EF4-FFF2-40B4-BE49-F238E27FC236}">
                    <a16:creationId xmlns:a16="http://schemas.microsoft.com/office/drawing/2014/main" id="{70421DBB-328D-42C8-9E51-0345AC7833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214" y="1831538"/>
                <a:ext cx="180000" cy="179999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4" name="Circle">
                <a:extLst>
                  <a:ext uri="{FF2B5EF4-FFF2-40B4-BE49-F238E27FC236}">
                    <a16:creationId xmlns:a16="http://schemas.microsoft.com/office/drawing/2014/main" id="{B64E33CD-BE9F-46A8-91BF-272CE823CC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3103" y="1661984"/>
                <a:ext cx="277035" cy="277034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43611951-8933-4607-9436-A76D243322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2924" y="1078146"/>
                <a:ext cx="180000" cy="179999"/>
              </a:xfrm>
              <a:prstGeom prst="ellipse">
                <a:avLst/>
              </a:prstGeom>
              <a:solidFill>
                <a:srgbClr val="7EC9EB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EAA7525-54BA-4FFE-9491-59D7D529CE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2690" y="1221119"/>
                <a:ext cx="180000" cy="179999"/>
              </a:xfrm>
              <a:prstGeom prst="ellipse">
                <a:avLst/>
              </a:prstGeom>
              <a:solidFill>
                <a:srgbClr val="7EC9EB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921182D6-8579-4415-B85E-4B6A3A9840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40460" y="805790"/>
                <a:ext cx="277035" cy="277034"/>
              </a:xfrm>
              <a:prstGeom prst="ellipse">
                <a:avLst/>
              </a:prstGeom>
              <a:solidFill>
                <a:srgbClr val="F26347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3B30C0FA-B26D-4CEC-A78A-CDC74C5D2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1103" y="855147"/>
                <a:ext cx="144000" cy="143999"/>
              </a:xfrm>
              <a:prstGeom prst="ellipse">
                <a:avLst/>
              </a:prstGeom>
              <a:solidFill>
                <a:srgbClr val="F26347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438A906-47CB-4FFE-BE84-A1F745E032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5489" y="1605556"/>
                <a:ext cx="277035" cy="277034"/>
              </a:xfrm>
              <a:prstGeom prst="ellipse">
                <a:avLst/>
              </a:prstGeom>
              <a:solidFill>
                <a:srgbClr val="2188C9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7E588FE9-08E0-4DD6-98B9-0692C2F53A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6084" y="1792590"/>
                <a:ext cx="180000" cy="179999"/>
              </a:xfrm>
              <a:prstGeom prst="ellipse">
                <a:avLst/>
              </a:prstGeom>
              <a:solidFill>
                <a:srgbClr val="2188C9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7FD618BB-495F-4404-97DD-C50DA584B7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4396" y="2255917"/>
                <a:ext cx="180000" cy="179999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1C01C71E-7D9D-422D-9358-B418B4D300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0008" y="1879014"/>
                <a:ext cx="277035" cy="277034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3" name="Circle">
                <a:extLst>
                  <a:ext uri="{FF2B5EF4-FFF2-40B4-BE49-F238E27FC236}">
                    <a16:creationId xmlns:a16="http://schemas.microsoft.com/office/drawing/2014/main" id="{EA5DDA83-BEEA-43A5-8163-1FBDD65A2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89411" y="1710531"/>
                <a:ext cx="180000" cy="180000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4" name="Circle">
                <a:extLst>
                  <a:ext uri="{FF2B5EF4-FFF2-40B4-BE49-F238E27FC236}">
                    <a16:creationId xmlns:a16="http://schemas.microsoft.com/office/drawing/2014/main" id="{D2EF1814-E0F9-48B2-BAEF-B2D7F02551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1481" y="1206790"/>
                <a:ext cx="180000" cy="180000"/>
              </a:xfrm>
              <a:prstGeom prst="ellipse">
                <a:avLst/>
              </a:prstGeom>
              <a:solidFill>
                <a:srgbClr val="F26347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5" name="Circle">
                <a:extLst>
                  <a:ext uri="{FF2B5EF4-FFF2-40B4-BE49-F238E27FC236}">
                    <a16:creationId xmlns:a16="http://schemas.microsoft.com/office/drawing/2014/main" id="{12DE171C-5C30-4162-8E92-609F15D17F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5624" y="1755934"/>
                <a:ext cx="180000" cy="180000"/>
              </a:xfrm>
              <a:prstGeom prst="ellipse">
                <a:avLst/>
              </a:prstGeom>
              <a:solidFill>
                <a:srgbClr val="2188C9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6" name="Circle">
                <a:extLst>
                  <a:ext uri="{FF2B5EF4-FFF2-40B4-BE49-F238E27FC236}">
                    <a16:creationId xmlns:a16="http://schemas.microsoft.com/office/drawing/2014/main" id="{53E1DDB3-C48B-4172-8B6C-EC284CA16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5383" y="2345916"/>
                <a:ext cx="180000" cy="180000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7" name="Circle">
                <a:extLst>
                  <a:ext uri="{FF2B5EF4-FFF2-40B4-BE49-F238E27FC236}">
                    <a16:creationId xmlns:a16="http://schemas.microsoft.com/office/drawing/2014/main" id="{DE3431ED-FECD-4C4A-958E-FB14B82C0C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3377" y="1405658"/>
                <a:ext cx="90337" cy="90337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8" name="Circle">
                <a:extLst>
                  <a:ext uri="{FF2B5EF4-FFF2-40B4-BE49-F238E27FC236}">
                    <a16:creationId xmlns:a16="http://schemas.microsoft.com/office/drawing/2014/main" id="{7C90D9B1-5734-443F-B699-84AA542EF7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2543" y="1519356"/>
                <a:ext cx="90337" cy="90337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39" name="Circle">
                <a:extLst>
                  <a:ext uri="{FF2B5EF4-FFF2-40B4-BE49-F238E27FC236}">
                    <a16:creationId xmlns:a16="http://schemas.microsoft.com/office/drawing/2014/main" id="{D8BBF46C-F905-4B69-A915-FE5A3B8527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0850" y="1526407"/>
                <a:ext cx="90337" cy="90337"/>
              </a:xfrm>
              <a:prstGeom prst="ellipse">
                <a:avLst/>
              </a:prstGeom>
              <a:solidFill>
                <a:schemeClr val="accent4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5338CE75-E004-4C3E-A745-1E3305701D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5287" y="962383"/>
                <a:ext cx="90337" cy="90337"/>
              </a:xfrm>
              <a:prstGeom prst="ellipse">
                <a:avLst/>
              </a:prstGeom>
              <a:solidFill>
                <a:srgbClr val="F26347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E5B5DC3B-4EF2-4E6D-B99C-D81AE0FADC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7984" y="1629177"/>
                <a:ext cx="84685" cy="84685"/>
              </a:xfrm>
              <a:prstGeom prst="ellipse">
                <a:avLst/>
              </a:prstGeom>
              <a:solidFill>
                <a:srgbClr val="2188C9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E301D7D8-8287-488B-B3E9-368FA1DA87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47354" y="1762988"/>
                <a:ext cx="90337" cy="90337"/>
              </a:xfrm>
              <a:prstGeom prst="ellipse">
                <a:avLst/>
              </a:prstGeom>
              <a:solidFill>
                <a:srgbClr val="2188C9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9E1FEB1E-B5EA-49DA-936C-3AAD03381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5359" y="2333642"/>
                <a:ext cx="90337" cy="90337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4" name="Circle">
                <a:extLst>
                  <a:ext uri="{FF2B5EF4-FFF2-40B4-BE49-F238E27FC236}">
                    <a16:creationId xmlns:a16="http://schemas.microsoft.com/office/drawing/2014/main" id="{05EF84FF-5CC4-4072-A2D8-ADCBB91265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01765" y="2321956"/>
                <a:ext cx="90337" cy="90337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5" name="Circle">
                <a:extLst>
                  <a:ext uri="{FF2B5EF4-FFF2-40B4-BE49-F238E27FC236}">
                    <a16:creationId xmlns:a16="http://schemas.microsoft.com/office/drawing/2014/main" id="{E1BF1DC2-0F7D-461E-B40A-34173B60C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24727" y="815740"/>
                <a:ext cx="90337" cy="90337"/>
              </a:xfrm>
              <a:prstGeom prst="ellipse">
                <a:avLst/>
              </a:prstGeom>
              <a:solidFill>
                <a:srgbClr val="F26347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6" name="Circle">
                <a:extLst>
                  <a:ext uri="{FF2B5EF4-FFF2-40B4-BE49-F238E27FC236}">
                    <a16:creationId xmlns:a16="http://schemas.microsoft.com/office/drawing/2014/main" id="{BD4D1BA1-4217-42A1-931B-7960692444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6075" y="970141"/>
                <a:ext cx="90337" cy="90337"/>
              </a:xfrm>
              <a:prstGeom prst="ellipse">
                <a:avLst/>
              </a:prstGeom>
              <a:solidFill>
                <a:srgbClr val="7EC9EB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7" name="Circle">
                <a:extLst>
                  <a:ext uri="{FF2B5EF4-FFF2-40B4-BE49-F238E27FC236}">
                    <a16:creationId xmlns:a16="http://schemas.microsoft.com/office/drawing/2014/main" id="{E394BF73-C455-4992-A05B-F85C838B17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4921" y="744885"/>
                <a:ext cx="90337" cy="90337"/>
              </a:xfrm>
              <a:prstGeom prst="ellipse">
                <a:avLst/>
              </a:prstGeom>
              <a:solidFill>
                <a:srgbClr val="7EC9EB">
                  <a:alpha val="6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8" name="Circle">
                <a:extLst>
                  <a:ext uri="{FF2B5EF4-FFF2-40B4-BE49-F238E27FC236}">
                    <a16:creationId xmlns:a16="http://schemas.microsoft.com/office/drawing/2014/main" id="{E33A5553-8B65-46ED-A906-6EFCFC316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6849" y="2142097"/>
                <a:ext cx="90337" cy="90337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sp>
            <p:nvSpPr>
              <p:cNvPr id="49" name="Circle">
                <a:extLst>
                  <a:ext uri="{FF2B5EF4-FFF2-40B4-BE49-F238E27FC236}">
                    <a16:creationId xmlns:a16="http://schemas.microsoft.com/office/drawing/2014/main" id="{FDF8B11E-A5B4-4A77-BC62-3C33D9217E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4846" y="2162265"/>
                <a:ext cx="95610" cy="95610"/>
              </a:xfrm>
              <a:prstGeom prst="ellipse">
                <a:avLst/>
              </a:prstGeom>
              <a:solidFill>
                <a:schemeClr val="accent6">
                  <a:alpha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 lang="hu-HU"/>
              </a:p>
            </p:txBody>
          </p:sp>
          <p:grpSp>
            <p:nvGrpSpPr>
              <p:cNvPr id="50" name="Group 56">
                <a:extLst>
                  <a:ext uri="{FF2B5EF4-FFF2-40B4-BE49-F238E27FC236}">
                    <a16:creationId xmlns:a16="http://schemas.microsoft.com/office/drawing/2014/main" id="{14209101-0AF9-4448-866C-B3176CAFA6AB}"/>
                  </a:ext>
                </a:extLst>
              </p:cNvPr>
              <p:cNvGrpSpPr/>
              <p:nvPr/>
            </p:nvGrpSpPr>
            <p:grpSpPr>
              <a:xfrm>
                <a:off x="91230" y="138354"/>
                <a:ext cx="2176793" cy="461665"/>
                <a:chOff x="91230" y="138354"/>
                <a:chExt cx="5173923" cy="495745"/>
              </a:xfrm>
            </p:grpSpPr>
            <p:sp>
              <p:nvSpPr>
                <p:cNvPr id="63" name="TextBox 57">
                  <a:extLst>
                    <a:ext uri="{FF2B5EF4-FFF2-40B4-BE49-F238E27FC236}">
                      <a16:creationId xmlns:a16="http://schemas.microsoft.com/office/drawing/2014/main" id="{24A2D5C2-5455-4CD4-955D-1EAEB7030458}"/>
                    </a:ext>
                  </a:extLst>
                </p:cNvPr>
                <p:cNvSpPr txBox="1"/>
                <p:nvPr/>
              </p:nvSpPr>
              <p:spPr>
                <a:xfrm>
                  <a:off x="210648" y="177629"/>
                  <a:ext cx="2926080" cy="297447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noAutofit/>
                </a:bodyPr>
                <a:lstStyle/>
                <a:p>
                  <a:endParaRPr lang="hu-HU"/>
                </a:p>
              </p:txBody>
            </p:sp>
            <p:sp>
              <p:nvSpPr>
                <p:cNvPr id="64" name="TextBox 58">
                  <a:extLst>
                    <a:ext uri="{FF2B5EF4-FFF2-40B4-BE49-F238E27FC236}">
                      <a16:creationId xmlns:a16="http://schemas.microsoft.com/office/drawing/2014/main" id="{21946C96-4A79-423C-BD7F-B712351ABFCD}"/>
                    </a:ext>
                  </a:extLst>
                </p:cNvPr>
                <p:cNvSpPr txBox="1"/>
                <p:nvPr/>
              </p:nvSpPr>
              <p:spPr>
                <a:xfrm>
                  <a:off x="91230" y="138354"/>
                  <a:ext cx="5173923" cy="49574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sz="1300" b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Hitelkeret: 200.000 – 3.000.000 Ft között </a:t>
                  </a:r>
                  <a:endParaRPr lang="hu-HU" sz="1300" b="1" kern="12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hu-HU" sz="1300" b="1" kern="1200" dirty="0" smtClean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igényelhető</a:t>
                  </a:r>
                  <a:r>
                    <a:rPr lang="hu-HU" sz="1300" b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hu-HU" sz="13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TextBox 58">
                <a:extLst>
                  <a:ext uri="{FF2B5EF4-FFF2-40B4-BE49-F238E27FC236}">
                    <a16:creationId xmlns:a16="http://schemas.microsoft.com/office/drawing/2014/main" id="{21946C96-4A79-423C-BD7F-B712351ABFCD}"/>
                  </a:ext>
                </a:extLst>
              </p:cNvPr>
              <p:cNvSpPr txBox="1"/>
              <p:nvPr/>
            </p:nvSpPr>
            <p:spPr>
              <a:xfrm>
                <a:off x="3346180" y="159148"/>
                <a:ext cx="1446531" cy="308559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sz="13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Éves kártyadíj 0 Ft,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hu-HU" sz="13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(havi </a:t>
                </a:r>
                <a:r>
                  <a:rPr lang="hu-HU" sz="13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számlavezetési díj, mely az első 6 hónapban elengedésre kerül</a:t>
                </a:r>
              </a:p>
            </p:txBody>
          </p:sp>
          <p:sp>
            <p:nvSpPr>
              <p:cNvPr id="52" name="TextBox 58">
                <a:extLst>
                  <a:ext uri="{FF2B5EF4-FFF2-40B4-BE49-F238E27FC236}">
                    <a16:creationId xmlns:a16="http://schemas.microsoft.com/office/drawing/2014/main" id="{21946C96-4A79-423C-BD7F-B712351ABFCD}"/>
                  </a:ext>
                </a:extLst>
              </p:cNvPr>
              <p:cNvSpPr txBox="1"/>
              <p:nvPr/>
            </p:nvSpPr>
            <p:spPr>
              <a:xfrm>
                <a:off x="3853680" y="1228556"/>
                <a:ext cx="939031" cy="64633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noAutofit/>
              </a:bodyPr>
              <a:lstStyle/>
              <a:p>
                <a:pPr algn="ctr"/>
                <a:r>
                  <a:rPr lang="hu-HU" sz="13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Kamatmentes időszak: </a:t>
                </a:r>
                <a:endParaRPr lang="hu-HU" sz="13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hu-HU" sz="1300" b="1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hu-HU" sz="13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13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53 </a:t>
                </a:r>
                <a:r>
                  <a:rPr lang="hu-HU" sz="13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nap</a:t>
                </a:r>
              </a:p>
            </p:txBody>
          </p:sp>
          <p:sp>
            <p:nvSpPr>
              <p:cNvPr id="53" name="TextBox 58">
                <a:extLst>
                  <a:ext uri="{FF2B5EF4-FFF2-40B4-BE49-F238E27FC236}">
                    <a16:creationId xmlns:a16="http://schemas.microsoft.com/office/drawing/2014/main" id="{21946C96-4A79-423C-BD7F-B712351ABFCD}"/>
                  </a:ext>
                </a:extLst>
              </p:cNvPr>
              <p:cNvSpPr txBox="1"/>
              <p:nvPr/>
            </p:nvSpPr>
            <p:spPr>
              <a:xfrm>
                <a:off x="3189062" y="2471427"/>
                <a:ext cx="1309291" cy="64633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noAutofit/>
              </a:bodyPr>
              <a:lstStyle/>
              <a:p>
                <a:pPr algn="ctr"/>
                <a:r>
                  <a:rPr lang="hu-HU" sz="13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Hitelkeret </a:t>
                </a:r>
                <a:r>
                  <a:rPr lang="hu-HU" sz="1300" b="1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hu-HU" sz="13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13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hu-HU" sz="13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%-a fordítható készpénz-felvételre</a:t>
                </a:r>
              </a:p>
            </p:txBody>
          </p:sp>
          <p:sp>
            <p:nvSpPr>
              <p:cNvPr id="54" name="TextBox 58">
                <a:extLst>
                  <a:ext uri="{FF2B5EF4-FFF2-40B4-BE49-F238E27FC236}">
                    <a16:creationId xmlns:a16="http://schemas.microsoft.com/office/drawing/2014/main" id="{21946C96-4A79-423C-BD7F-B712351ABFCD}"/>
                  </a:ext>
                </a:extLst>
              </p:cNvPr>
              <p:cNvSpPr txBox="1"/>
              <p:nvPr/>
            </p:nvSpPr>
            <p:spPr>
              <a:xfrm>
                <a:off x="175877" y="1953418"/>
                <a:ext cx="923147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noAutofit/>
              </a:bodyPr>
              <a:lstStyle/>
              <a:p>
                <a:pPr algn="ctr"/>
                <a:r>
                  <a:rPr lang="hu-HU" sz="13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Opcionális utasbiztosítás</a:t>
                </a:r>
              </a:p>
            </p:txBody>
          </p:sp>
          <p:grpSp>
            <p:nvGrpSpPr>
              <p:cNvPr id="55" name="Csoportba foglalás 54"/>
              <p:cNvGrpSpPr/>
              <p:nvPr/>
            </p:nvGrpSpPr>
            <p:grpSpPr>
              <a:xfrm>
                <a:off x="1881257" y="1326250"/>
                <a:ext cx="720000" cy="720000"/>
                <a:chOff x="1881257" y="1326250"/>
                <a:chExt cx="720000" cy="720000"/>
              </a:xfrm>
            </p:grpSpPr>
            <p:sp>
              <p:nvSpPr>
                <p:cNvPr id="61" name="Circle">
                  <a:extLst>
                    <a:ext uri="{FF2B5EF4-FFF2-40B4-BE49-F238E27FC236}">
                      <a16:creationId xmlns:a16="http://schemas.microsoft.com/office/drawing/2014/main" id="{F03939AE-688B-46D1-AFE0-D74C42CC9D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81257" y="1326250"/>
                  <a:ext cx="720000" cy="72000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endParaRPr lang="hu-HU"/>
                </a:p>
              </p:txBody>
            </p:sp>
            <p:pic>
              <p:nvPicPr>
                <p:cNvPr id="62" name="Kép 6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1257" y="1491520"/>
                  <a:ext cx="360000" cy="360000"/>
                </a:xfrm>
                <a:prstGeom prst="rect">
                  <a:avLst/>
                </a:prstGeom>
              </p:spPr>
            </p:pic>
          </p:grpSp>
          <p:pic>
            <p:nvPicPr>
              <p:cNvPr id="56" name="Kép 5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9125" y="2590954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7" name="Kép 5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5832" y="125960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8" name="Kép 5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693" y="704379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F639DDC3-8ED7-40BC-8900-5423638A79AC}"/>
                  </a:ext>
                </a:extLst>
              </p:cNvPr>
              <p:cNvSpPr/>
              <p:nvPr/>
            </p:nvSpPr>
            <p:spPr>
              <a:xfrm>
                <a:off x="857796" y="2511461"/>
                <a:ext cx="350856" cy="359735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873723" y="1907635"/>
                      <a:pt x="1985737" y="2047488"/>
                      <a:pt x="1955104" y="2095900"/>
                    </a:cubicBezTo>
                    <a:cubicBezTo>
                      <a:pt x="1897166" y="2139232"/>
                      <a:pt x="1773393" y="2006999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/>
              </a:p>
            </p:txBody>
          </p:sp>
          <p:sp>
            <p:nvSpPr>
              <p:cNvPr id="60" name="Rounded Rectangle 6">
                <a:extLst>
                  <a:ext uri="{FF2B5EF4-FFF2-40B4-BE49-F238E27FC236}">
                    <a16:creationId xmlns:a16="http://schemas.microsoft.com/office/drawing/2014/main" id="{E58ADA8B-1D2F-4BC2-B0C9-1139DE4861CB}"/>
                  </a:ext>
                </a:extLst>
              </p:cNvPr>
              <p:cNvSpPr/>
              <p:nvPr/>
            </p:nvSpPr>
            <p:spPr>
              <a:xfrm>
                <a:off x="2779740" y="46339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1584648" y="234376"/>
                    </a:moveTo>
                    <a:lnTo>
                      <a:pt x="2088704" y="234376"/>
                    </a:lnTo>
                    <a:lnTo>
                      <a:pt x="2088704" y="1314376"/>
                    </a:lnTo>
                    <a:lnTo>
                      <a:pt x="1584648" y="1314376"/>
                    </a:lnTo>
                    <a:close/>
                    <a:moveTo>
                      <a:pt x="928911" y="234376"/>
                    </a:moveTo>
                    <a:lnTo>
                      <a:pt x="1432967" y="234376"/>
                    </a:lnTo>
                    <a:lnTo>
                      <a:pt x="1432967" y="1314376"/>
                    </a:lnTo>
                    <a:lnTo>
                      <a:pt x="928911" y="1314376"/>
                    </a:ln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</p:grpSp>
      </p:grpSp>
      <p:sp>
        <p:nvSpPr>
          <p:cNvPr id="66" name="Cím 1"/>
          <p:cNvSpPr txBox="1">
            <a:spLocks/>
          </p:cNvSpPr>
          <p:nvPr/>
        </p:nvSpPr>
        <p:spPr>
          <a:xfrm>
            <a:off x="0" y="-62821"/>
            <a:ext cx="6858000" cy="54633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Jóljáró Csomag elemei                 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GO! HITELKÁRTYA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9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B_basic">
      <a:dk1>
        <a:srgbClr val="000000"/>
      </a:dk1>
      <a:lt1>
        <a:srgbClr val="FFFFFF"/>
      </a:lt1>
      <a:dk2>
        <a:srgbClr val="001B70"/>
      </a:dk2>
      <a:lt2>
        <a:srgbClr val="EEECE1"/>
      </a:lt2>
      <a:accent1>
        <a:srgbClr val="8C1D40"/>
      </a:accent1>
      <a:accent2>
        <a:srgbClr val="F26B5A"/>
      </a:accent2>
      <a:accent3>
        <a:srgbClr val="EC0044"/>
      </a:accent3>
      <a:accent4>
        <a:srgbClr val="6ECB98"/>
      </a:accent4>
      <a:accent5>
        <a:srgbClr val="83C6BC"/>
      </a:accent5>
      <a:accent6>
        <a:srgbClr val="AAD7CF"/>
      </a:accent6>
      <a:hlink>
        <a:srgbClr val="E41D37"/>
      </a:hlink>
      <a:folHlink>
        <a:srgbClr val="E41D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6909</TotalTime>
  <Words>2130</Words>
  <Application>Microsoft Office PowerPoint</Application>
  <PresentationFormat>Egyéni</PresentationFormat>
  <Paragraphs>310</Paragraphs>
  <Slides>28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2</vt:lpstr>
      <vt:lpstr>blank</vt:lpstr>
      <vt:lpstr>Budapest Bank aktualitások</vt:lpstr>
      <vt:lpstr>TÉMÁK</vt:lpstr>
      <vt:lpstr>Jóljáró csomag</vt:lpstr>
      <vt:lpstr>Jóljáró csomag</vt:lpstr>
      <vt:lpstr>Jóljáró Csomag összetétele  Komplex pénzügyi megoldás </vt:lpstr>
      <vt:lpstr>PowerPoint-bemutató</vt:lpstr>
      <vt:lpstr>PowerPoint-bemutató</vt:lpstr>
      <vt:lpstr>Jóljáró Csomag elemei            Extra megtakarítási számla</vt:lpstr>
      <vt:lpstr>PowerPoint-bemutató</vt:lpstr>
      <vt:lpstr>PowerPoint-bemutató</vt:lpstr>
      <vt:lpstr>PowerPoint-bemutató</vt:lpstr>
      <vt:lpstr>PowerPoint-bemutató</vt:lpstr>
      <vt:lpstr>PowerPoint-bemutató</vt:lpstr>
      <vt:lpstr>Magyarország egyik vezető pénzpiaci portálja, a Portfolio.hu elemzésében kiemelt helyen említi a Budapest Bank jelzálog hiteltermékét.   5 és 10 éves kamatperiódusokban és a Végig Fix konstrukcióban is a  Budapest Bank az  első helyen szerepel!</vt:lpstr>
      <vt:lpstr>PowerPoint-bemutató</vt:lpstr>
      <vt:lpstr>PowerPoint-bemutató</vt:lpstr>
      <vt:lpstr>ÁLLAMI TÁMOGATÁS VÁLTOZÁSOK</vt:lpstr>
      <vt:lpstr>PowerPoint-bemutató</vt:lpstr>
      <vt:lpstr>PowerPoint-bemutató</vt:lpstr>
      <vt:lpstr>PowerPoint-bemutató</vt:lpstr>
      <vt:lpstr>PowerPoint-bemutató</vt:lpstr>
      <vt:lpstr>MINŐSÍTETT FOGYASZTÓBARÁT  SZEMÉLYI HITEL  2021.01.25.-TőL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Budapest Bank Zrt.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Seprődi Patrícia (Budapest Bank)</dc:creator>
  <cp:lastModifiedBy>Herczog Mónika (Budapest Bank)</cp:lastModifiedBy>
  <cp:revision>410</cp:revision>
  <dcterms:created xsi:type="dcterms:W3CDTF">2018-04-08T12:13:57Z</dcterms:created>
  <dcterms:modified xsi:type="dcterms:W3CDTF">2021-02-03T13:55:03Z</dcterms:modified>
</cp:coreProperties>
</file>