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Lst>
  <p:notesMasterIdLst>
    <p:notesMasterId r:id="rId55"/>
  </p:notesMasterIdLst>
  <p:handoutMasterIdLst>
    <p:handoutMasterId r:id="rId56"/>
  </p:handoutMasterIdLst>
  <p:sldIdLst>
    <p:sldId id="1111" r:id="rId6"/>
    <p:sldId id="1112" r:id="rId7"/>
    <p:sldId id="1113" r:id="rId8"/>
    <p:sldId id="1150" r:id="rId9"/>
    <p:sldId id="1114" r:id="rId10"/>
    <p:sldId id="1115" r:id="rId11"/>
    <p:sldId id="1116" r:id="rId12"/>
    <p:sldId id="1117" r:id="rId13"/>
    <p:sldId id="1118" r:id="rId14"/>
    <p:sldId id="1119" r:id="rId15"/>
    <p:sldId id="1120" r:id="rId16"/>
    <p:sldId id="1121" r:id="rId17"/>
    <p:sldId id="1122" r:id="rId18"/>
    <p:sldId id="1123" r:id="rId19"/>
    <p:sldId id="1124" r:id="rId20"/>
    <p:sldId id="1125" r:id="rId21"/>
    <p:sldId id="1126" r:id="rId22"/>
    <p:sldId id="1127" r:id="rId23"/>
    <p:sldId id="1128" r:id="rId24"/>
    <p:sldId id="1129" r:id="rId25"/>
    <p:sldId id="1130" r:id="rId26"/>
    <p:sldId id="1131" r:id="rId27"/>
    <p:sldId id="1132" r:id="rId28"/>
    <p:sldId id="1133" r:id="rId29"/>
    <p:sldId id="1134" r:id="rId30"/>
    <p:sldId id="1135" r:id="rId31"/>
    <p:sldId id="1136" r:id="rId32"/>
    <p:sldId id="1137" r:id="rId33"/>
    <p:sldId id="1138" r:id="rId34"/>
    <p:sldId id="1139" r:id="rId35"/>
    <p:sldId id="1140" r:id="rId36"/>
    <p:sldId id="1141" r:id="rId37"/>
    <p:sldId id="1142" r:id="rId38"/>
    <p:sldId id="1143" r:id="rId39"/>
    <p:sldId id="1144" r:id="rId40"/>
    <p:sldId id="1145" r:id="rId41"/>
    <p:sldId id="1146" r:id="rId42"/>
    <p:sldId id="1147" r:id="rId43"/>
    <p:sldId id="1148" r:id="rId44"/>
    <p:sldId id="1149" r:id="rId45"/>
    <p:sldId id="1104" r:id="rId46"/>
    <p:sldId id="1105" r:id="rId47"/>
    <p:sldId id="1106" r:id="rId48"/>
    <p:sldId id="1107" r:id="rId49"/>
    <p:sldId id="1108" r:id="rId50"/>
    <p:sldId id="1109" r:id="rId51"/>
    <p:sldId id="1110" r:id="rId52"/>
    <p:sldId id="1013" r:id="rId53"/>
    <p:sldId id="1014" r:id="rId5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ói Tibor (Budapest Bank)" initials="KT(B" lastIdx="1" clrIdx="0"/>
  <p:cmAuthor id="1" name="Petrov Dávid (Budapest Bank)" initials="PD(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E48"/>
    <a:srgbClr val="E41D37"/>
    <a:srgbClr val="8E89CB"/>
    <a:srgbClr val="001B70"/>
    <a:srgbClr val="003594"/>
    <a:srgbClr val="6ECB9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671" autoAdjust="0"/>
  </p:normalViewPr>
  <p:slideViewPr>
    <p:cSldViewPr>
      <p:cViewPr>
        <p:scale>
          <a:sx n="70" d="100"/>
          <a:sy n="70" d="100"/>
        </p:scale>
        <p:origin x="-1230" y="-90"/>
      </p:cViewPr>
      <p:guideLst>
        <p:guide orient="horz" pos="2160"/>
        <p:guide pos="2880"/>
      </p:guideLst>
    </p:cSldViewPr>
  </p:slideViewPr>
  <p:outlineViewPr>
    <p:cViewPr>
      <p:scale>
        <a:sx n="33" d="100"/>
        <a:sy n="33" d="100"/>
      </p:scale>
      <p:origin x="0" y="229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CF407-9B7A-4298-8C65-FA9CF16F2177}"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hu-HU"/>
        </a:p>
      </dgm:t>
    </dgm:pt>
    <dgm:pt modelId="{B19653D3-CA2F-442C-B15D-2CB73B7ED903}">
      <dgm:prSet phldrT="[Szöveg]" custT="1"/>
      <dgm:spPr/>
      <dgm:t>
        <a:bodyPr/>
        <a:lstStyle/>
        <a:p>
          <a:r>
            <a:rPr lang="hu-HU" sz="1600" b="1" dirty="0" smtClean="0"/>
            <a:t>24 óra</a:t>
          </a:r>
          <a:endParaRPr lang="hu-HU" sz="1600" b="1" dirty="0"/>
        </a:p>
      </dgm:t>
    </dgm:pt>
    <dgm:pt modelId="{23AB640B-A8FD-4E52-B1D3-A3279278ACA4}" type="parTrans" cxnId="{F6CB01C8-9BA7-4D0F-A993-21EA388641AE}">
      <dgm:prSet/>
      <dgm:spPr/>
      <dgm:t>
        <a:bodyPr/>
        <a:lstStyle/>
        <a:p>
          <a:endParaRPr lang="hu-HU" sz="1600" b="1"/>
        </a:p>
      </dgm:t>
    </dgm:pt>
    <dgm:pt modelId="{DE8871FF-AFE3-41F2-8225-BD1822CD2F30}" type="sibTrans" cxnId="{F6CB01C8-9BA7-4D0F-A993-21EA388641AE}">
      <dgm:prSet/>
      <dgm:spPr/>
      <dgm:t>
        <a:bodyPr/>
        <a:lstStyle/>
        <a:p>
          <a:endParaRPr lang="hu-HU" sz="1600" b="1"/>
        </a:p>
      </dgm:t>
    </dgm:pt>
    <dgm:pt modelId="{F4088BCD-C459-4D37-9981-A5AB4B165308}">
      <dgm:prSet phldrT="[Szöveg]" custT="1"/>
      <dgm:spPr/>
      <dgm:t>
        <a:bodyPr/>
        <a:lstStyle/>
        <a:p>
          <a:r>
            <a:rPr lang="hu-HU" sz="1600" b="1" dirty="0" smtClean="0"/>
            <a:t>Fióki előszűrés </a:t>
          </a:r>
          <a:r>
            <a:rPr lang="hu-HU" sz="1600" b="1" dirty="0" smtClean="0">
              <a:sym typeface="Wingdings" panose="05000000000000000000" pitchFamily="2" charset="2"/>
            </a:rPr>
            <a:t> JAM kalkuláció, Tájékoztatók átadása.</a:t>
          </a:r>
          <a:endParaRPr lang="hu-HU" sz="1600" b="1" dirty="0"/>
        </a:p>
      </dgm:t>
    </dgm:pt>
    <dgm:pt modelId="{B334984D-79A0-4C4E-8894-3740B84568E5}" type="parTrans" cxnId="{A5B4259C-30DB-4B33-8229-DB25619CDBF3}">
      <dgm:prSet/>
      <dgm:spPr/>
      <dgm:t>
        <a:bodyPr/>
        <a:lstStyle/>
        <a:p>
          <a:endParaRPr lang="hu-HU" sz="1600" b="1"/>
        </a:p>
      </dgm:t>
    </dgm:pt>
    <dgm:pt modelId="{D46A206A-D4DB-49E2-BEDA-1915B8DCDB54}" type="sibTrans" cxnId="{A5B4259C-30DB-4B33-8229-DB25619CDBF3}">
      <dgm:prSet/>
      <dgm:spPr/>
      <dgm:t>
        <a:bodyPr/>
        <a:lstStyle/>
        <a:p>
          <a:endParaRPr lang="hu-HU" sz="1600" b="1"/>
        </a:p>
      </dgm:t>
    </dgm:pt>
    <dgm:pt modelId="{DE18E864-A842-4F65-A645-838033123D49}">
      <dgm:prSet phldrT="[Szöveg]" custT="1"/>
      <dgm:spPr/>
      <dgm:t>
        <a:bodyPr/>
        <a:lstStyle/>
        <a:p>
          <a:r>
            <a:rPr lang="hu-HU" sz="1600" b="1" dirty="0" smtClean="0"/>
            <a:t>1 nap</a:t>
          </a:r>
          <a:endParaRPr lang="hu-HU" sz="1600" b="1" dirty="0"/>
        </a:p>
      </dgm:t>
    </dgm:pt>
    <dgm:pt modelId="{40AE8C8F-CA38-40D5-9AAB-C5EB4CB7223F}" type="parTrans" cxnId="{612B05AB-180F-48F7-8D23-2D398185EF48}">
      <dgm:prSet/>
      <dgm:spPr/>
      <dgm:t>
        <a:bodyPr/>
        <a:lstStyle/>
        <a:p>
          <a:endParaRPr lang="hu-HU" sz="1600" b="1"/>
        </a:p>
      </dgm:t>
    </dgm:pt>
    <dgm:pt modelId="{D8AD8FF7-4B62-46CD-BDDB-A5E321129D5E}" type="sibTrans" cxnId="{612B05AB-180F-48F7-8D23-2D398185EF48}">
      <dgm:prSet/>
      <dgm:spPr/>
      <dgm:t>
        <a:bodyPr/>
        <a:lstStyle/>
        <a:p>
          <a:endParaRPr lang="hu-HU" sz="1600" b="1"/>
        </a:p>
      </dgm:t>
    </dgm:pt>
    <dgm:pt modelId="{62915EF8-3375-4294-8635-617C1377DDA0}">
      <dgm:prSet phldrT="[Szöveg]" custT="1"/>
      <dgm:spPr/>
      <dgm:t>
        <a:bodyPr/>
        <a:lstStyle/>
        <a:p>
          <a:r>
            <a:rPr lang="hu-HU" sz="1600" b="1" dirty="0" smtClean="0"/>
            <a:t>Fióki anyagátvétel személyesen az ügyféltől.</a:t>
          </a:r>
          <a:endParaRPr lang="hu-HU" sz="1600" b="1" dirty="0"/>
        </a:p>
      </dgm:t>
    </dgm:pt>
    <dgm:pt modelId="{5D7C879B-07C0-45F4-9EE9-8EE6445D2D0A}" type="parTrans" cxnId="{96B2E39C-5CF4-454F-8E49-52638BAFBCA9}">
      <dgm:prSet/>
      <dgm:spPr/>
      <dgm:t>
        <a:bodyPr/>
        <a:lstStyle/>
        <a:p>
          <a:endParaRPr lang="hu-HU" sz="1600" b="1"/>
        </a:p>
      </dgm:t>
    </dgm:pt>
    <dgm:pt modelId="{A21BA5D3-F20C-426F-A649-75F8C039E407}" type="sibTrans" cxnId="{96B2E39C-5CF4-454F-8E49-52638BAFBCA9}">
      <dgm:prSet/>
      <dgm:spPr/>
      <dgm:t>
        <a:bodyPr/>
        <a:lstStyle/>
        <a:p>
          <a:endParaRPr lang="hu-HU" sz="1600" b="1"/>
        </a:p>
      </dgm:t>
    </dgm:pt>
    <dgm:pt modelId="{012B0E77-2239-4152-B156-7E19AE550D48}">
      <dgm:prSet phldrT="[Szöveg]" custT="1"/>
      <dgm:spPr/>
      <dgm:t>
        <a:bodyPr/>
        <a:lstStyle/>
        <a:p>
          <a:r>
            <a:rPr lang="hu-HU" sz="1600" b="1" dirty="0" smtClean="0"/>
            <a:t>Döntésre küldés</a:t>
          </a:r>
          <a:endParaRPr lang="hu-HU" sz="1600" b="1" dirty="0">
            <a:solidFill>
              <a:srgbClr val="F03E48"/>
            </a:solidFill>
          </a:endParaRPr>
        </a:p>
      </dgm:t>
    </dgm:pt>
    <dgm:pt modelId="{0FBE89D1-8526-436F-AD21-2A9461D69991}" type="parTrans" cxnId="{59AA190F-11F5-4B4B-83C0-090E297A6F62}">
      <dgm:prSet/>
      <dgm:spPr/>
      <dgm:t>
        <a:bodyPr/>
        <a:lstStyle/>
        <a:p>
          <a:endParaRPr lang="hu-HU" sz="1600" b="1"/>
        </a:p>
      </dgm:t>
    </dgm:pt>
    <dgm:pt modelId="{8A719623-3772-41AC-B3FC-63E27086AEFB}" type="sibTrans" cxnId="{59AA190F-11F5-4B4B-83C0-090E297A6F62}">
      <dgm:prSet/>
      <dgm:spPr/>
      <dgm:t>
        <a:bodyPr/>
        <a:lstStyle/>
        <a:p>
          <a:endParaRPr lang="hu-HU" sz="1600" b="1"/>
        </a:p>
      </dgm:t>
    </dgm:pt>
    <dgm:pt modelId="{C4EA2B97-0728-47C7-9353-8D7111AB8B85}">
      <dgm:prSet phldrT="[Szöveg]" custT="1"/>
      <dgm:spPr/>
      <dgm:t>
        <a:bodyPr/>
        <a:lstStyle/>
        <a:p>
          <a:r>
            <a:rPr lang="hu-HU" sz="1600" b="1" dirty="0" smtClean="0"/>
            <a:t>10 nap</a:t>
          </a:r>
          <a:endParaRPr lang="hu-HU" sz="1600" b="1" dirty="0"/>
        </a:p>
      </dgm:t>
    </dgm:pt>
    <dgm:pt modelId="{03C9EBBC-5667-4068-BD0A-DC3A9320B692}" type="parTrans" cxnId="{57A12B1E-0FDB-45DE-A424-4E71B6C59159}">
      <dgm:prSet/>
      <dgm:spPr/>
      <dgm:t>
        <a:bodyPr/>
        <a:lstStyle/>
        <a:p>
          <a:endParaRPr lang="hu-HU" sz="1600" b="1"/>
        </a:p>
      </dgm:t>
    </dgm:pt>
    <dgm:pt modelId="{8074E41F-744A-4012-92C4-8BEE33251044}" type="sibTrans" cxnId="{57A12B1E-0FDB-45DE-A424-4E71B6C59159}">
      <dgm:prSet/>
      <dgm:spPr/>
      <dgm:t>
        <a:bodyPr/>
        <a:lstStyle/>
        <a:p>
          <a:endParaRPr lang="hu-HU" sz="1600" b="1"/>
        </a:p>
      </dgm:t>
    </dgm:pt>
    <dgm:pt modelId="{5D148560-3CDB-45E5-AC3A-2113D2CB35CA}">
      <dgm:prSet custT="1"/>
      <dgm:spPr/>
      <dgm:t>
        <a:bodyPr/>
        <a:lstStyle/>
        <a:p>
          <a:r>
            <a:rPr lang="hu-HU" sz="1600" b="1" dirty="0" smtClean="0"/>
            <a:t>Döntés (igénylőn az ügyfél megad minimum elfogadható összeget).</a:t>
          </a:r>
          <a:endParaRPr lang="hu-HU" sz="1600" b="1" dirty="0"/>
        </a:p>
      </dgm:t>
    </dgm:pt>
    <dgm:pt modelId="{B41DEBAA-E977-4D7A-AA38-CCE7121911B3}" type="parTrans" cxnId="{89A5A274-EF74-4D7C-8B4B-E08D77B4539A}">
      <dgm:prSet/>
      <dgm:spPr/>
      <dgm:t>
        <a:bodyPr/>
        <a:lstStyle/>
        <a:p>
          <a:endParaRPr lang="hu-HU" sz="1600" b="1"/>
        </a:p>
      </dgm:t>
    </dgm:pt>
    <dgm:pt modelId="{4A763492-1D90-4CB1-9EF0-9719DCA475C8}" type="sibTrans" cxnId="{89A5A274-EF74-4D7C-8B4B-E08D77B4539A}">
      <dgm:prSet/>
      <dgm:spPr/>
      <dgm:t>
        <a:bodyPr/>
        <a:lstStyle/>
        <a:p>
          <a:endParaRPr lang="hu-HU" sz="1600" b="1"/>
        </a:p>
      </dgm:t>
    </dgm:pt>
    <dgm:pt modelId="{E5607DD4-9144-4E09-8728-8F3CE7DC1B53}">
      <dgm:prSet custT="1"/>
      <dgm:spPr/>
      <dgm:t>
        <a:bodyPr/>
        <a:lstStyle/>
        <a:p>
          <a:r>
            <a:rPr lang="hu-HU" sz="1600" b="1" dirty="0" smtClean="0"/>
            <a:t>5 nap</a:t>
          </a:r>
          <a:endParaRPr lang="hu-HU" sz="1600" b="1" dirty="0"/>
        </a:p>
      </dgm:t>
    </dgm:pt>
    <dgm:pt modelId="{634F70CF-E0E6-4FDB-8EE2-1BE6D56455F5}" type="parTrans" cxnId="{67759499-76E2-47DB-9EAD-1B6A560A389E}">
      <dgm:prSet/>
      <dgm:spPr/>
      <dgm:t>
        <a:bodyPr/>
        <a:lstStyle/>
        <a:p>
          <a:endParaRPr lang="hu-HU" sz="1600" b="1"/>
        </a:p>
      </dgm:t>
    </dgm:pt>
    <dgm:pt modelId="{3358578A-0D6D-40E5-835B-879A5154DFEE}" type="sibTrans" cxnId="{67759499-76E2-47DB-9EAD-1B6A560A389E}">
      <dgm:prSet/>
      <dgm:spPr/>
      <dgm:t>
        <a:bodyPr/>
        <a:lstStyle/>
        <a:p>
          <a:endParaRPr lang="hu-HU" sz="1600" b="1"/>
        </a:p>
      </dgm:t>
    </dgm:pt>
    <dgm:pt modelId="{2A27F547-4433-4054-8611-805B97F3B9AA}">
      <dgm:prSet custT="1"/>
      <dgm:spPr/>
      <dgm:t>
        <a:bodyPr/>
        <a:lstStyle/>
        <a:p>
          <a:r>
            <a:rPr lang="hu-HU" sz="1600" b="1" dirty="0" smtClean="0"/>
            <a:t>2 nap</a:t>
          </a:r>
          <a:endParaRPr lang="hu-HU" sz="1600" b="1" dirty="0"/>
        </a:p>
      </dgm:t>
    </dgm:pt>
    <dgm:pt modelId="{196B8DFB-9740-4611-B989-BE11895D8C01}" type="parTrans" cxnId="{3B71881C-1D21-4DA9-BBB7-206EA8CE22BB}">
      <dgm:prSet/>
      <dgm:spPr/>
      <dgm:t>
        <a:bodyPr/>
        <a:lstStyle/>
        <a:p>
          <a:endParaRPr lang="hu-HU" sz="1600" b="1"/>
        </a:p>
      </dgm:t>
    </dgm:pt>
    <dgm:pt modelId="{ACDA074F-F63A-4DE6-B2FA-E24D30566D3B}" type="sibTrans" cxnId="{3B71881C-1D21-4DA9-BBB7-206EA8CE22BB}">
      <dgm:prSet/>
      <dgm:spPr/>
      <dgm:t>
        <a:bodyPr/>
        <a:lstStyle/>
        <a:p>
          <a:endParaRPr lang="hu-HU" sz="1600" b="1"/>
        </a:p>
      </dgm:t>
    </dgm:pt>
    <dgm:pt modelId="{3D29175C-2418-43E7-A391-9CFE3B46F7A3}">
      <dgm:prSet custT="1"/>
      <dgm:spPr/>
      <dgm:t>
        <a:bodyPr/>
        <a:lstStyle/>
        <a:p>
          <a:r>
            <a:rPr lang="hu-HU" sz="1600" b="1" dirty="0" smtClean="0"/>
            <a:t>Folyósítás BB számlára az igénylő részére. </a:t>
          </a:r>
          <a:endParaRPr lang="hu-HU" sz="1600" b="1" dirty="0"/>
        </a:p>
      </dgm:t>
    </dgm:pt>
    <dgm:pt modelId="{10D3B2DC-A3AA-44F1-8678-F59C97C3E9EA}" type="parTrans" cxnId="{13D744A7-A65D-4D96-A6E4-2796535DB742}">
      <dgm:prSet/>
      <dgm:spPr/>
      <dgm:t>
        <a:bodyPr/>
        <a:lstStyle/>
        <a:p>
          <a:endParaRPr lang="hu-HU" sz="1600" b="1"/>
        </a:p>
      </dgm:t>
    </dgm:pt>
    <dgm:pt modelId="{B964FDEF-78CB-4944-915B-92BAC5A47A40}" type="sibTrans" cxnId="{13D744A7-A65D-4D96-A6E4-2796535DB742}">
      <dgm:prSet/>
      <dgm:spPr/>
      <dgm:t>
        <a:bodyPr/>
        <a:lstStyle/>
        <a:p>
          <a:endParaRPr lang="hu-HU" sz="1600" b="1"/>
        </a:p>
      </dgm:t>
    </dgm:pt>
    <dgm:pt modelId="{AB6CD6B5-84F7-4F13-8626-F6FF1F9BD687}">
      <dgm:prSet custT="1"/>
      <dgm:spPr/>
      <dgm:t>
        <a:bodyPr/>
        <a:lstStyle/>
        <a:p>
          <a:r>
            <a:rPr lang="hu-HU" sz="1600" b="1" dirty="0" smtClean="0"/>
            <a:t>Szerződéskötés- Adott havi szerződést adott hónapon belül lehet aláírni.</a:t>
          </a:r>
          <a:endParaRPr lang="hu-HU" sz="1600" b="1" dirty="0"/>
        </a:p>
      </dgm:t>
    </dgm:pt>
    <dgm:pt modelId="{75FEDAF6-903D-42E8-98C2-ABAD280C4662}" type="sibTrans" cxnId="{70F112FF-8F5F-487F-B289-387F06DE48DC}">
      <dgm:prSet/>
      <dgm:spPr/>
      <dgm:t>
        <a:bodyPr/>
        <a:lstStyle/>
        <a:p>
          <a:endParaRPr lang="hu-HU" sz="1600" b="1"/>
        </a:p>
      </dgm:t>
    </dgm:pt>
    <dgm:pt modelId="{2733B573-742E-4842-B991-1DBD658FF8FF}" type="parTrans" cxnId="{70F112FF-8F5F-487F-B289-387F06DE48DC}">
      <dgm:prSet/>
      <dgm:spPr/>
      <dgm:t>
        <a:bodyPr/>
        <a:lstStyle/>
        <a:p>
          <a:endParaRPr lang="hu-HU" sz="1600" b="1"/>
        </a:p>
      </dgm:t>
    </dgm:pt>
    <dgm:pt modelId="{A6B97396-DADB-4A66-9E3D-124680787055}">
      <dgm:prSet custT="1"/>
      <dgm:spPr/>
      <dgm:t>
        <a:bodyPr/>
        <a:lstStyle/>
        <a:p>
          <a:r>
            <a:rPr lang="hu-HU" sz="1600" b="1" dirty="0" smtClean="0"/>
            <a:t>2 nap</a:t>
          </a:r>
          <a:endParaRPr lang="hu-HU" sz="1600" b="1" dirty="0"/>
        </a:p>
      </dgm:t>
    </dgm:pt>
    <dgm:pt modelId="{625606B4-2DD5-447B-8444-B3072488460D}" type="parTrans" cxnId="{5E816774-5718-441B-A45E-BFCD7104EC10}">
      <dgm:prSet/>
      <dgm:spPr/>
      <dgm:t>
        <a:bodyPr/>
        <a:lstStyle/>
        <a:p>
          <a:endParaRPr lang="hu-HU"/>
        </a:p>
      </dgm:t>
    </dgm:pt>
    <dgm:pt modelId="{6A32C722-E2C8-4AAE-B5B9-B1A8459E1C0E}" type="sibTrans" cxnId="{5E816774-5718-441B-A45E-BFCD7104EC10}">
      <dgm:prSet/>
      <dgm:spPr/>
      <dgm:t>
        <a:bodyPr/>
        <a:lstStyle/>
        <a:p>
          <a:endParaRPr lang="hu-HU"/>
        </a:p>
      </dgm:t>
    </dgm:pt>
    <dgm:pt modelId="{F7242867-6266-4999-BD75-9EEDF8A690B6}">
      <dgm:prSet custT="1"/>
      <dgm:spPr/>
      <dgm:t>
        <a:bodyPr/>
        <a:lstStyle/>
        <a:p>
          <a:r>
            <a:rPr lang="hu-HU" sz="1600" b="1" dirty="0" smtClean="0"/>
            <a:t>Szerződés elkészítése</a:t>
          </a:r>
          <a:endParaRPr lang="hu-HU" sz="1600" b="1" dirty="0"/>
        </a:p>
      </dgm:t>
    </dgm:pt>
    <dgm:pt modelId="{4BF3F302-AD55-4502-BA36-E08BA36CBF8F}" type="parTrans" cxnId="{A56F3B16-7F6A-4513-941B-5201B91F4059}">
      <dgm:prSet/>
      <dgm:spPr/>
      <dgm:t>
        <a:bodyPr/>
        <a:lstStyle/>
        <a:p>
          <a:endParaRPr lang="hu-HU"/>
        </a:p>
      </dgm:t>
    </dgm:pt>
    <dgm:pt modelId="{86881FF1-30CE-40BD-8895-91529BF690BB}" type="sibTrans" cxnId="{A56F3B16-7F6A-4513-941B-5201B91F4059}">
      <dgm:prSet/>
      <dgm:spPr/>
      <dgm:t>
        <a:bodyPr/>
        <a:lstStyle/>
        <a:p>
          <a:endParaRPr lang="hu-HU"/>
        </a:p>
      </dgm:t>
    </dgm:pt>
    <dgm:pt modelId="{B90BDDD2-9DDE-4DF3-BB3F-323A880CD610}" type="pres">
      <dgm:prSet presAssocID="{BF5CF407-9B7A-4298-8C65-FA9CF16F2177}" presName="linearFlow" presStyleCnt="0">
        <dgm:presLayoutVars>
          <dgm:dir/>
          <dgm:animLvl val="lvl"/>
          <dgm:resizeHandles val="exact"/>
        </dgm:presLayoutVars>
      </dgm:prSet>
      <dgm:spPr/>
      <dgm:t>
        <a:bodyPr/>
        <a:lstStyle/>
        <a:p>
          <a:endParaRPr lang="hu-HU"/>
        </a:p>
      </dgm:t>
    </dgm:pt>
    <dgm:pt modelId="{536186FB-FBFC-4456-AD1D-C4192A69EE2B}" type="pres">
      <dgm:prSet presAssocID="{B19653D3-CA2F-442C-B15D-2CB73B7ED903}" presName="composite" presStyleCnt="0"/>
      <dgm:spPr/>
    </dgm:pt>
    <dgm:pt modelId="{FAF2204D-3BAE-44CA-B6AD-9299D6E10189}" type="pres">
      <dgm:prSet presAssocID="{B19653D3-CA2F-442C-B15D-2CB73B7ED903}" presName="parentText" presStyleLbl="alignNode1" presStyleIdx="0" presStyleCnt="6">
        <dgm:presLayoutVars>
          <dgm:chMax val="1"/>
          <dgm:bulletEnabled val="1"/>
        </dgm:presLayoutVars>
      </dgm:prSet>
      <dgm:spPr/>
      <dgm:t>
        <a:bodyPr/>
        <a:lstStyle/>
        <a:p>
          <a:endParaRPr lang="hu-HU"/>
        </a:p>
      </dgm:t>
    </dgm:pt>
    <dgm:pt modelId="{BB95EB41-ADAD-4BE1-93E0-58C7E1FB741A}" type="pres">
      <dgm:prSet presAssocID="{B19653D3-CA2F-442C-B15D-2CB73B7ED903}" presName="descendantText" presStyleLbl="alignAcc1" presStyleIdx="0" presStyleCnt="6" custScaleX="100000" custScaleY="101290">
        <dgm:presLayoutVars>
          <dgm:bulletEnabled val="1"/>
        </dgm:presLayoutVars>
      </dgm:prSet>
      <dgm:spPr/>
      <dgm:t>
        <a:bodyPr/>
        <a:lstStyle/>
        <a:p>
          <a:endParaRPr lang="hu-HU"/>
        </a:p>
      </dgm:t>
    </dgm:pt>
    <dgm:pt modelId="{F316366E-9058-47ED-89EE-4EEB4A8B54E7}" type="pres">
      <dgm:prSet presAssocID="{DE8871FF-AFE3-41F2-8225-BD1822CD2F30}" presName="sp" presStyleCnt="0"/>
      <dgm:spPr/>
    </dgm:pt>
    <dgm:pt modelId="{06B5C5B5-2734-4F4D-AC18-3B4766D62EE9}" type="pres">
      <dgm:prSet presAssocID="{DE18E864-A842-4F65-A645-838033123D49}" presName="composite" presStyleCnt="0"/>
      <dgm:spPr/>
    </dgm:pt>
    <dgm:pt modelId="{347BE99A-7677-4A0B-B3B5-AC852797E093}" type="pres">
      <dgm:prSet presAssocID="{DE18E864-A842-4F65-A645-838033123D49}" presName="parentText" presStyleLbl="alignNode1" presStyleIdx="1" presStyleCnt="6">
        <dgm:presLayoutVars>
          <dgm:chMax val="1"/>
          <dgm:bulletEnabled val="1"/>
        </dgm:presLayoutVars>
      </dgm:prSet>
      <dgm:spPr/>
      <dgm:t>
        <a:bodyPr/>
        <a:lstStyle/>
        <a:p>
          <a:endParaRPr lang="hu-HU"/>
        </a:p>
      </dgm:t>
    </dgm:pt>
    <dgm:pt modelId="{0D7CABC5-3DEB-4DC7-9075-771CD138AE4C}" type="pres">
      <dgm:prSet presAssocID="{DE18E864-A842-4F65-A645-838033123D49}" presName="descendantText" presStyleLbl="alignAcc1" presStyleIdx="1" presStyleCnt="6">
        <dgm:presLayoutVars>
          <dgm:bulletEnabled val="1"/>
        </dgm:presLayoutVars>
      </dgm:prSet>
      <dgm:spPr/>
      <dgm:t>
        <a:bodyPr/>
        <a:lstStyle/>
        <a:p>
          <a:endParaRPr lang="hu-HU"/>
        </a:p>
      </dgm:t>
    </dgm:pt>
    <dgm:pt modelId="{41228E2E-BB31-41F6-B404-228CACBAD540}" type="pres">
      <dgm:prSet presAssocID="{D8AD8FF7-4B62-46CD-BDDB-A5E321129D5E}" presName="sp" presStyleCnt="0"/>
      <dgm:spPr/>
    </dgm:pt>
    <dgm:pt modelId="{05CFEDA2-C37E-42A5-B9A5-11F9AD29C04D}" type="pres">
      <dgm:prSet presAssocID="{C4EA2B97-0728-47C7-9353-8D7111AB8B85}" presName="composite" presStyleCnt="0"/>
      <dgm:spPr/>
    </dgm:pt>
    <dgm:pt modelId="{D928DDCB-D7D5-4EF4-81C9-0659174F4874}" type="pres">
      <dgm:prSet presAssocID="{C4EA2B97-0728-47C7-9353-8D7111AB8B85}" presName="parentText" presStyleLbl="alignNode1" presStyleIdx="2" presStyleCnt="6">
        <dgm:presLayoutVars>
          <dgm:chMax val="1"/>
          <dgm:bulletEnabled val="1"/>
        </dgm:presLayoutVars>
      </dgm:prSet>
      <dgm:spPr/>
      <dgm:t>
        <a:bodyPr/>
        <a:lstStyle/>
        <a:p>
          <a:endParaRPr lang="hu-HU"/>
        </a:p>
      </dgm:t>
    </dgm:pt>
    <dgm:pt modelId="{E8F15B89-766C-4466-9332-E9A279AC940B}" type="pres">
      <dgm:prSet presAssocID="{C4EA2B97-0728-47C7-9353-8D7111AB8B85}" presName="descendantText" presStyleLbl="alignAcc1" presStyleIdx="2" presStyleCnt="6">
        <dgm:presLayoutVars>
          <dgm:bulletEnabled val="1"/>
        </dgm:presLayoutVars>
      </dgm:prSet>
      <dgm:spPr/>
      <dgm:t>
        <a:bodyPr/>
        <a:lstStyle/>
        <a:p>
          <a:endParaRPr lang="hu-HU"/>
        </a:p>
      </dgm:t>
    </dgm:pt>
    <dgm:pt modelId="{25DAF0C0-3986-43E6-8785-C8C0344B8FFE}" type="pres">
      <dgm:prSet presAssocID="{8074E41F-744A-4012-92C4-8BEE33251044}" presName="sp" presStyleCnt="0"/>
      <dgm:spPr/>
    </dgm:pt>
    <dgm:pt modelId="{652699F8-D8B1-4A81-9E28-C19148204A38}" type="pres">
      <dgm:prSet presAssocID="{A6B97396-DADB-4A66-9E3D-124680787055}" presName="composite" presStyleCnt="0"/>
      <dgm:spPr/>
    </dgm:pt>
    <dgm:pt modelId="{4F19BF14-DF0E-4651-B8AB-75F472FEF715}" type="pres">
      <dgm:prSet presAssocID="{A6B97396-DADB-4A66-9E3D-124680787055}" presName="parentText" presStyleLbl="alignNode1" presStyleIdx="3" presStyleCnt="6">
        <dgm:presLayoutVars>
          <dgm:chMax val="1"/>
          <dgm:bulletEnabled val="1"/>
        </dgm:presLayoutVars>
      </dgm:prSet>
      <dgm:spPr/>
      <dgm:t>
        <a:bodyPr/>
        <a:lstStyle/>
        <a:p>
          <a:endParaRPr lang="hu-HU"/>
        </a:p>
      </dgm:t>
    </dgm:pt>
    <dgm:pt modelId="{B6CF20FA-5B07-4B9D-97B2-CD0A0398C92C}" type="pres">
      <dgm:prSet presAssocID="{A6B97396-DADB-4A66-9E3D-124680787055}" presName="descendantText" presStyleLbl="alignAcc1" presStyleIdx="3" presStyleCnt="6">
        <dgm:presLayoutVars>
          <dgm:bulletEnabled val="1"/>
        </dgm:presLayoutVars>
      </dgm:prSet>
      <dgm:spPr/>
      <dgm:t>
        <a:bodyPr/>
        <a:lstStyle/>
        <a:p>
          <a:endParaRPr lang="hu-HU"/>
        </a:p>
      </dgm:t>
    </dgm:pt>
    <dgm:pt modelId="{47800339-A362-4580-B691-5A190B29F0F0}" type="pres">
      <dgm:prSet presAssocID="{6A32C722-E2C8-4AAE-B5B9-B1A8459E1C0E}" presName="sp" presStyleCnt="0"/>
      <dgm:spPr/>
    </dgm:pt>
    <dgm:pt modelId="{0AEA3ECF-1BA3-41E3-896E-42F358201446}" type="pres">
      <dgm:prSet presAssocID="{E5607DD4-9144-4E09-8728-8F3CE7DC1B53}" presName="composite" presStyleCnt="0"/>
      <dgm:spPr/>
    </dgm:pt>
    <dgm:pt modelId="{2BE8551B-A15A-4421-9B1F-20440939A9BC}" type="pres">
      <dgm:prSet presAssocID="{E5607DD4-9144-4E09-8728-8F3CE7DC1B53}" presName="parentText" presStyleLbl="alignNode1" presStyleIdx="4" presStyleCnt="6">
        <dgm:presLayoutVars>
          <dgm:chMax val="1"/>
          <dgm:bulletEnabled val="1"/>
        </dgm:presLayoutVars>
      </dgm:prSet>
      <dgm:spPr/>
      <dgm:t>
        <a:bodyPr/>
        <a:lstStyle/>
        <a:p>
          <a:endParaRPr lang="hu-HU"/>
        </a:p>
      </dgm:t>
    </dgm:pt>
    <dgm:pt modelId="{71EC121F-3535-4E36-B6CB-B52458278177}" type="pres">
      <dgm:prSet presAssocID="{E5607DD4-9144-4E09-8728-8F3CE7DC1B53}" presName="descendantText" presStyleLbl="alignAcc1" presStyleIdx="4" presStyleCnt="6">
        <dgm:presLayoutVars>
          <dgm:bulletEnabled val="1"/>
        </dgm:presLayoutVars>
      </dgm:prSet>
      <dgm:spPr/>
      <dgm:t>
        <a:bodyPr/>
        <a:lstStyle/>
        <a:p>
          <a:endParaRPr lang="hu-HU"/>
        </a:p>
      </dgm:t>
    </dgm:pt>
    <dgm:pt modelId="{301B1A9C-09FD-465D-AA60-8F9CE711EB2E}" type="pres">
      <dgm:prSet presAssocID="{3358578A-0D6D-40E5-835B-879A5154DFEE}" presName="sp" presStyleCnt="0"/>
      <dgm:spPr/>
    </dgm:pt>
    <dgm:pt modelId="{7C577B6D-DCCE-4815-8F06-4176301F432F}" type="pres">
      <dgm:prSet presAssocID="{2A27F547-4433-4054-8611-805B97F3B9AA}" presName="composite" presStyleCnt="0"/>
      <dgm:spPr/>
    </dgm:pt>
    <dgm:pt modelId="{9C54BD54-2AF5-4AB8-BDB1-19F52440F1C7}" type="pres">
      <dgm:prSet presAssocID="{2A27F547-4433-4054-8611-805B97F3B9AA}" presName="parentText" presStyleLbl="alignNode1" presStyleIdx="5" presStyleCnt="6">
        <dgm:presLayoutVars>
          <dgm:chMax val="1"/>
          <dgm:bulletEnabled val="1"/>
        </dgm:presLayoutVars>
      </dgm:prSet>
      <dgm:spPr/>
      <dgm:t>
        <a:bodyPr/>
        <a:lstStyle/>
        <a:p>
          <a:endParaRPr lang="hu-HU"/>
        </a:p>
      </dgm:t>
    </dgm:pt>
    <dgm:pt modelId="{7BB90DB7-7E1F-41CB-ADC3-67AD45DF96C5}" type="pres">
      <dgm:prSet presAssocID="{2A27F547-4433-4054-8611-805B97F3B9AA}" presName="descendantText" presStyleLbl="alignAcc1" presStyleIdx="5" presStyleCnt="6">
        <dgm:presLayoutVars>
          <dgm:bulletEnabled val="1"/>
        </dgm:presLayoutVars>
      </dgm:prSet>
      <dgm:spPr/>
      <dgm:t>
        <a:bodyPr/>
        <a:lstStyle/>
        <a:p>
          <a:endParaRPr lang="hu-HU"/>
        </a:p>
      </dgm:t>
    </dgm:pt>
  </dgm:ptLst>
  <dgm:cxnLst>
    <dgm:cxn modelId="{A5B4259C-30DB-4B33-8229-DB25619CDBF3}" srcId="{B19653D3-CA2F-442C-B15D-2CB73B7ED903}" destId="{F4088BCD-C459-4D37-9981-A5AB4B165308}" srcOrd="0" destOrd="0" parTransId="{B334984D-79A0-4C4E-8894-3740B84568E5}" sibTransId="{D46A206A-D4DB-49E2-BEDA-1915B8DCDB54}"/>
    <dgm:cxn modelId="{D2F94F0D-FD85-40E2-8411-24151122DD70}" type="presOf" srcId="{A6B97396-DADB-4A66-9E3D-124680787055}" destId="{4F19BF14-DF0E-4651-B8AB-75F472FEF715}" srcOrd="0" destOrd="0" presId="urn:microsoft.com/office/officeart/2005/8/layout/chevron2"/>
    <dgm:cxn modelId="{13D744A7-A65D-4D96-A6E4-2796535DB742}" srcId="{2A27F547-4433-4054-8611-805B97F3B9AA}" destId="{3D29175C-2418-43E7-A391-9CFE3B46F7A3}" srcOrd="0" destOrd="0" parTransId="{10D3B2DC-A3AA-44F1-8678-F59C97C3E9EA}" sibTransId="{B964FDEF-78CB-4944-915B-92BAC5A47A40}"/>
    <dgm:cxn modelId="{70F112FF-8F5F-487F-B289-387F06DE48DC}" srcId="{E5607DD4-9144-4E09-8728-8F3CE7DC1B53}" destId="{AB6CD6B5-84F7-4F13-8626-F6FF1F9BD687}" srcOrd="0" destOrd="0" parTransId="{2733B573-742E-4842-B991-1DBD658FF8FF}" sibTransId="{75FEDAF6-903D-42E8-98C2-ABAD280C4662}"/>
    <dgm:cxn modelId="{5F864745-10E9-4D0E-B955-B048A7B5F3D5}" type="presOf" srcId="{BF5CF407-9B7A-4298-8C65-FA9CF16F2177}" destId="{B90BDDD2-9DDE-4DF3-BB3F-323A880CD610}" srcOrd="0" destOrd="0" presId="urn:microsoft.com/office/officeart/2005/8/layout/chevron2"/>
    <dgm:cxn modelId="{59AA190F-11F5-4B4B-83C0-090E297A6F62}" srcId="{DE18E864-A842-4F65-A645-838033123D49}" destId="{012B0E77-2239-4152-B156-7E19AE550D48}" srcOrd="1" destOrd="0" parTransId="{0FBE89D1-8526-436F-AD21-2A9461D69991}" sibTransId="{8A719623-3772-41AC-B3FC-63E27086AEFB}"/>
    <dgm:cxn modelId="{5E816774-5718-441B-A45E-BFCD7104EC10}" srcId="{BF5CF407-9B7A-4298-8C65-FA9CF16F2177}" destId="{A6B97396-DADB-4A66-9E3D-124680787055}" srcOrd="3" destOrd="0" parTransId="{625606B4-2DD5-447B-8444-B3072488460D}" sibTransId="{6A32C722-E2C8-4AAE-B5B9-B1A8459E1C0E}"/>
    <dgm:cxn modelId="{B901B569-28F3-4558-A1F0-D24173BAFCCD}" type="presOf" srcId="{C4EA2B97-0728-47C7-9353-8D7111AB8B85}" destId="{D928DDCB-D7D5-4EF4-81C9-0659174F4874}" srcOrd="0" destOrd="0" presId="urn:microsoft.com/office/officeart/2005/8/layout/chevron2"/>
    <dgm:cxn modelId="{57A12B1E-0FDB-45DE-A424-4E71B6C59159}" srcId="{BF5CF407-9B7A-4298-8C65-FA9CF16F2177}" destId="{C4EA2B97-0728-47C7-9353-8D7111AB8B85}" srcOrd="2" destOrd="0" parTransId="{03C9EBBC-5667-4068-BD0A-DC3A9320B692}" sibTransId="{8074E41F-744A-4012-92C4-8BEE33251044}"/>
    <dgm:cxn modelId="{7A253A8F-1055-49A3-A9DC-9EDD8209E271}" type="presOf" srcId="{F4088BCD-C459-4D37-9981-A5AB4B165308}" destId="{BB95EB41-ADAD-4BE1-93E0-58C7E1FB741A}" srcOrd="0" destOrd="0" presId="urn:microsoft.com/office/officeart/2005/8/layout/chevron2"/>
    <dgm:cxn modelId="{C96548A5-0FFB-49D8-A463-1ACE124CAD85}" type="presOf" srcId="{AB6CD6B5-84F7-4F13-8626-F6FF1F9BD687}" destId="{71EC121F-3535-4E36-B6CB-B52458278177}" srcOrd="0" destOrd="0" presId="urn:microsoft.com/office/officeart/2005/8/layout/chevron2"/>
    <dgm:cxn modelId="{6295AD5A-33DB-4F82-9CE4-58BB3FEC80D3}" type="presOf" srcId="{5D148560-3CDB-45E5-AC3A-2113D2CB35CA}" destId="{E8F15B89-766C-4466-9332-E9A279AC940B}" srcOrd="0" destOrd="0" presId="urn:microsoft.com/office/officeart/2005/8/layout/chevron2"/>
    <dgm:cxn modelId="{4387A3E9-720F-4F1D-B50C-A4A233885BA7}" type="presOf" srcId="{F7242867-6266-4999-BD75-9EEDF8A690B6}" destId="{B6CF20FA-5B07-4B9D-97B2-CD0A0398C92C}" srcOrd="0" destOrd="0" presId="urn:microsoft.com/office/officeart/2005/8/layout/chevron2"/>
    <dgm:cxn modelId="{612B05AB-180F-48F7-8D23-2D398185EF48}" srcId="{BF5CF407-9B7A-4298-8C65-FA9CF16F2177}" destId="{DE18E864-A842-4F65-A645-838033123D49}" srcOrd="1" destOrd="0" parTransId="{40AE8C8F-CA38-40D5-9AAB-C5EB4CB7223F}" sibTransId="{D8AD8FF7-4B62-46CD-BDDB-A5E321129D5E}"/>
    <dgm:cxn modelId="{A56F3B16-7F6A-4513-941B-5201B91F4059}" srcId="{A6B97396-DADB-4A66-9E3D-124680787055}" destId="{F7242867-6266-4999-BD75-9EEDF8A690B6}" srcOrd="0" destOrd="0" parTransId="{4BF3F302-AD55-4502-BA36-E08BA36CBF8F}" sibTransId="{86881FF1-30CE-40BD-8895-91529BF690BB}"/>
    <dgm:cxn modelId="{89A5A274-EF74-4D7C-8B4B-E08D77B4539A}" srcId="{C4EA2B97-0728-47C7-9353-8D7111AB8B85}" destId="{5D148560-3CDB-45E5-AC3A-2113D2CB35CA}" srcOrd="0" destOrd="0" parTransId="{B41DEBAA-E977-4D7A-AA38-CCE7121911B3}" sibTransId="{4A763492-1D90-4CB1-9EF0-9719DCA475C8}"/>
    <dgm:cxn modelId="{BF9DCFB9-4B5D-4B6D-9E94-9F792182936C}" type="presOf" srcId="{B19653D3-CA2F-442C-B15D-2CB73B7ED903}" destId="{FAF2204D-3BAE-44CA-B6AD-9299D6E10189}" srcOrd="0" destOrd="0" presId="urn:microsoft.com/office/officeart/2005/8/layout/chevron2"/>
    <dgm:cxn modelId="{A2F6AC36-9FD2-4134-96F4-C48BEA8991A7}" type="presOf" srcId="{2A27F547-4433-4054-8611-805B97F3B9AA}" destId="{9C54BD54-2AF5-4AB8-BDB1-19F52440F1C7}" srcOrd="0" destOrd="0" presId="urn:microsoft.com/office/officeart/2005/8/layout/chevron2"/>
    <dgm:cxn modelId="{F03C615E-8AE2-4EE7-B87B-99C6168D0D0B}" type="presOf" srcId="{62915EF8-3375-4294-8635-617C1377DDA0}" destId="{0D7CABC5-3DEB-4DC7-9075-771CD138AE4C}" srcOrd="0" destOrd="0" presId="urn:microsoft.com/office/officeart/2005/8/layout/chevron2"/>
    <dgm:cxn modelId="{312DBBF8-6176-4623-8407-A60106F9181B}" type="presOf" srcId="{DE18E864-A842-4F65-A645-838033123D49}" destId="{347BE99A-7677-4A0B-B3B5-AC852797E093}" srcOrd="0" destOrd="0" presId="urn:microsoft.com/office/officeart/2005/8/layout/chevron2"/>
    <dgm:cxn modelId="{29E61698-19FD-4D90-9ECE-82FEA200B9B4}" type="presOf" srcId="{E5607DD4-9144-4E09-8728-8F3CE7DC1B53}" destId="{2BE8551B-A15A-4421-9B1F-20440939A9BC}" srcOrd="0" destOrd="0" presId="urn:microsoft.com/office/officeart/2005/8/layout/chevron2"/>
    <dgm:cxn modelId="{96B2E39C-5CF4-454F-8E49-52638BAFBCA9}" srcId="{DE18E864-A842-4F65-A645-838033123D49}" destId="{62915EF8-3375-4294-8635-617C1377DDA0}" srcOrd="0" destOrd="0" parTransId="{5D7C879B-07C0-45F4-9EE9-8EE6445D2D0A}" sibTransId="{A21BA5D3-F20C-426F-A649-75F8C039E407}"/>
    <dgm:cxn modelId="{3B71881C-1D21-4DA9-BBB7-206EA8CE22BB}" srcId="{BF5CF407-9B7A-4298-8C65-FA9CF16F2177}" destId="{2A27F547-4433-4054-8611-805B97F3B9AA}" srcOrd="5" destOrd="0" parTransId="{196B8DFB-9740-4611-B989-BE11895D8C01}" sibTransId="{ACDA074F-F63A-4DE6-B2FA-E24D30566D3B}"/>
    <dgm:cxn modelId="{B2BAFA05-0278-4D75-B895-9DFC54582BD5}" type="presOf" srcId="{012B0E77-2239-4152-B156-7E19AE550D48}" destId="{0D7CABC5-3DEB-4DC7-9075-771CD138AE4C}" srcOrd="0" destOrd="1" presId="urn:microsoft.com/office/officeart/2005/8/layout/chevron2"/>
    <dgm:cxn modelId="{EFE77B5D-F447-4008-B96F-612230EC29E2}" type="presOf" srcId="{3D29175C-2418-43E7-A391-9CFE3B46F7A3}" destId="{7BB90DB7-7E1F-41CB-ADC3-67AD45DF96C5}" srcOrd="0" destOrd="0" presId="urn:microsoft.com/office/officeart/2005/8/layout/chevron2"/>
    <dgm:cxn modelId="{67759499-76E2-47DB-9EAD-1B6A560A389E}" srcId="{BF5CF407-9B7A-4298-8C65-FA9CF16F2177}" destId="{E5607DD4-9144-4E09-8728-8F3CE7DC1B53}" srcOrd="4" destOrd="0" parTransId="{634F70CF-E0E6-4FDB-8EE2-1BE6D56455F5}" sibTransId="{3358578A-0D6D-40E5-835B-879A5154DFEE}"/>
    <dgm:cxn modelId="{F6CB01C8-9BA7-4D0F-A993-21EA388641AE}" srcId="{BF5CF407-9B7A-4298-8C65-FA9CF16F2177}" destId="{B19653D3-CA2F-442C-B15D-2CB73B7ED903}" srcOrd="0" destOrd="0" parTransId="{23AB640B-A8FD-4E52-B1D3-A3279278ACA4}" sibTransId="{DE8871FF-AFE3-41F2-8225-BD1822CD2F30}"/>
    <dgm:cxn modelId="{D419EC47-A70C-4637-B832-284A9BCBA90F}" type="presParOf" srcId="{B90BDDD2-9DDE-4DF3-BB3F-323A880CD610}" destId="{536186FB-FBFC-4456-AD1D-C4192A69EE2B}" srcOrd="0" destOrd="0" presId="urn:microsoft.com/office/officeart/2005/8/layout/chevron2"/>
    <dgm:cxn modelId="{0402BEB7-5E6A-4BFF-947C-69139B69391E}" type="presParOf" srcId="{536186FB-FBFC-4456-AD1D-C4192A69EE2B}" destId="{FAF2204D-3BAE-44CA-B6AD-9299D6E10189}" srcOrd="0" destOrd="0" presId="urn:microsoft.com/office/officeart/2005/8/layout/chevron2"/>
    <dgm:cxn modelId="{436039AA-2378-41B5-91BB-A71D20093F49}" type="presParOf" srcId="{536186FB-FBFC-4456-AD1D-C4192A69EE2B}" destId="{BB95EB41-ADAD-4BE1-93E0-58C7E1FB741A}" srcOrd="1" destOrd="0" presId="urn:microsoft.com/office/officeart/2005/8/layout/chevron2"/>
    <dgm:cxn modelId="{7F8D0993-280C-4B36-8CAF-0F1611347966}" type="presParOf" srcId="{B90BDDD2-9DDE-4DF3-BB3F-323A880CD610}" destId="{F316366E-9058-47ED-89EE-4EEB4A8B54E7}" srcOrd="1" destOrd="0" presId="urn:microsoft.com/office/officeart/2005/8/layout/chevron2"/>
    <dgm:cxn modelId="{8035654E-E41F-4CD5-A2F5-3585153B3B5A}" type="presParOf" srcId="{B90BDDD2-9DDE-4DF3-BB3F-323A880CD610}" destId="{06B5C5B5-2734-4F4D-AC18-3B4766D62EE9}" srcOrd="2" destOrd="0" presId="urn:microsoft.com/office/officeart/2005/8/layout/chevron2"/>
    <dgm:cxn modelId="{67EB9E89-2586-4B40-A424-043C3A5D345C}" type="presParOf" srcId="{06B5C5B5-2734-4F4D-AC18-3B4766D62EE9}" destId="{347BE99A-7677-4A0B-B3B5-AC852797E093}" srcOrd="0" destOrd="0" presId="urn:microsoft.com/office/officeart/2005/8/layout/chevron2"/>
    <dgm:cxn modelId="{D6D4C5CD-CFE7-47A7-8476-D7CB7C9D8F64}" type="presParOf" srcId="{06B5C5B5-2734-4F4D-AC18-3B4766D62EE9}" destId="{0D7CABC5-3DEB-4DC7-9075-771CD138AE4C}" srcOrd="1" destOrd="0" presId="urn:microsoft.com/office/officeart/2005/8/layout/chevron2"/>
    <dgm:cxn modelId="{44C3DB04-D692-453E-B314-3BCF30818675}" type="presParOf" srcId="{B90BDDD2-9DDE-4DF3-BB3F-323A880CD610}" destId="{41228E2E-BB31-41F6-B404-228CACBAD540}" srcOrd="3" destOrd="0" presId="urn:microsoft.com/office/officeart/2005/8/layout/chevron2"/>
    <dgm:cxn modelId="{BF957CD9-D8E1-49B4-866B-ED608DC20D72}" type="presParOf" srcId="{B90BDDD2-9DDE-4DF3-BB3F-323A880CD610}" destId="{05CFEDA2-C37E-42A5-B9A5-11F9AD29C04D}" srcOrd="4" destOrd="0" presId="urn:microsoft.com/office/officeart/2005/8/layout/chevron2"/>
    <dgm:cxn modelId="{3D049027-6CCA-4231-87D3-7F9D28E6AFF3}" type="presParOf" srcId="{05CFEDA2-C37E-42A5-B9A5-11F9AD29C04D}" destId="{D928DDCB-D7D5-4EF4-81C9-0659174F4874}" srcOrd="0" destOrd="0" presId="urn:microsoft.com/office/officeart/2005/8/layout/chevron2"/>
    <dgm:cxn modelId="{70A4BA2A-5B59-4BB4-99ED-1220AC912FAE}" type="presParOf" srcId="{05CFEDA2-C37E-42A5-B9A5-11F9AD29C04D}" destId="{E8F15B89-766C-4466-9332-E9A279AC940B}" srcOrd="1" destOrd="0" presId="urn:microsoft.com/office/officeart/2005/8/layout/chevron2"/>
    <dgm:cxn modelId="{E342DF1A-2688-4CB9-93B3-E89DCA7ECC23}" type="presParOf" srcId="{B90BDDD2-9DDE-4DF3-BB3F-323A880CD610}" destId="{25DAF0C0-3986-43E6-8785-C8C0344B8FFE}" srcOrd="5" destOrd="0" presId="urn:microsoft.com/office/officeart/2005/8/layout/chevron2"/>
    <dgm:cxn modelId="{8A5D2E8A-3F91-465B-888C-4329C1C937DF}" type="presParOf" srcId="{B90BDDD2-9DDE-4DF3-BB3F-323A880CD610}" destId="{652699F8-D8B1-4A81-9E28-C19148204A38}" srcOrd="6" destOrd="0" presId="urn:microsoft.com/office/officeart/2005/8/layout/chevron2"/>
    <dgm:cxn modelId="{B5DAA270-9D84-4211-BDCE-88CEF12EA1B1}" type="presParOf" srcId="{652699F8-D8B1-4A81-9E28-C19148204A38}" destId="{4F19BF14-DF0E-4651-B8AB-75F472FEF715}" srcOrd="0" destOrd="0" presId="urn:microsoft.com/office/officeart/2005/8/layout/chevron2"/>
    <dgm:cxn modelId="{32CEA787-76BB-4153-9586-3D7D68F17384}" type="presParOf" srcId="{652699F8-D8B1-4A81-9E28-C19148204A38}" destId="{B6CF20FA-5B07-4B9D-97B2-CD0A0398C92C}" srcOrd="1" destOrd="0" presId="urn:microsoft.com/office/officeart/2005/8/layout/chevron2"/>
    <dgm:cxn modelId="{573D2DDE-519F-4B63-A659-3D6FA1648DF7}" type="presParOf" srcId="{B90BDDD2-9DDE-4DF3-BB3F-323A880CD610}" destId="{47800339-A362-4580-B691-5A190B29F0F0}" srcOrd="7" destOrd="0" presId="urn:microsoft.com/office/officeart/2005/8/layout/chevron2"/>
    <dgm:cxn modelId="{1918F158-CF96-493C-AF23-76C15B2A2E8F}" type="presParOf" srcId="{B90BDDD2-9DDE-4DF3-BB3F-323A880CD610}" destId="{0AEA3ECF-1BA3-41E3-896E-42F358201446}" srcOrd="8" destOrd="0" presId="urn:microsoft.com/office/officeart/2005/8/layout/chevron2"/>
    <dgm:cxn modelId="{3CAA1863-0655-4101-A12F-B4FC6755ACA8}" type="presParOf" srcId="{0AEA3ECF-1BA3-41E3-896E-42F358201446}" destId="{2BE8551B-A15A-4421-9B1F-20440939A9BC}" srcOrd="0" destOrd="0" presId="urn:microsoft.com/office/officeart/2005/8/layout/chevron2"/>
    <dgm:cxn modelId="{1D1299AF-BEBE-46CE-BA48-7840F0E8D57D}" type="presParOf" srcId="{0AEA3ECF-1BA3-41E3-896E-42F358201446}" destId="{71EC121F-3535-4E36-B6CB-B52458278177}" srcOrd="1" destOrd="0" presId="urn:microsoft.com/office/officeart/2005/8/layout/chevron2"/>
    <dgm:cxn modelId="{B9BAE79E-D28B-4241-9F80-347FB6D07DD4}" type="presParOf" srcId="{B90BDDD2-9DDE-4DF3-BB3F-323A880CD610}" destId="{301B1A9C-09FD-465D-AA60-8F9CE711EB2E}" srcOrd="9" destOrd="0" presId="urn:microsoft.com/office/officeart/2005/8/layout/chevron2"/>
    <dgm:cxn modelId="{3CD08A02-E8AF-46B9-B63E-DD3BB4D96600}" type="presParOf" srcId="{B90BDDD2-9DDE-4DF3-BB3F-323A880CD610}" destId="{7C577B6D-DCCE-4815-8F06-4176301F432F}" srcOrd="10" destOrd="0" presId="urn:microsoft.com/office/officeart/2005/8/layout/chevron2"/>
    <dgm:cxn modelId="{5142F2CA-AF0D-4E5E-8DBE-80F71C45489F}" type="presParOf" srcId="{7C577B6D-DCCE-4815-8F06-4176301F432F}" destId="{9C54BD54-2AF5-4AB8-BDB1-19F52440F1C7}" srcOrd="0" destOrd="0" presId="urn:microsoft.com/office/officeart/2005/8/layout/chevron2"/>
    <dgm:cxn modelId="{9566BDD8-D5F2-4AD2-9A7F-3470BA10064B}" type="presParOf" srcId="{7C577B6D-DCCE-4815-8F06-4176301F432F}" destId="{7BB90DB7-7E1F-41CB-ADC3-67AD45DF96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2204D-3BAE-44CA-B6AD-9299D6E10189}">
      <dsp:nvSpPr>
        <dsp:cNvPr id="0" name=""/>
        <dsp:cNvSpPr/>
      </dsp:nvSpPr>
      <dsp:spPr>
        <a:xfrm rot="5400000">
          <a:off x="-155900" y="162014"/>
          <a:ext cx="1039334" cy="72753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hu-HU" sz="1600" b="1" kern="1200" dirty="0" smtClean="0"/>
            <a:t>24 óra</a:t>
          </a:r>
          <a:endParaRPr lang="hu-HU" sz="1600" b="1" kern="1200" dirty="0"/>
        </a:p>
      </dsp:txBody>
      <dsp:txXfrm rot="-5400000">
        <a:off x="1" y="369881"/>
        <a:ext cx="727533" cy="311801"/>
      </dsp:txXfrm>
    </dsp:sp>
    <dsp:sp modelId="{BB95EB41-ADAD-4BE1-93E0-58C7E1FB741A}">
      <dsp:nvSpPr>
        <dsp:cNvPr id="0" name=""/>
        <dsp:cNvSpPr/>
      </dsp:nvSpPr>
      <dsp:spPr>
        <a:xfrm rot="5400000">
          <a:off x="4503869" y="-3774578"/>
          <a:ext cx="684282" cy="823695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u-HU" sz="1600" b="1" kern="1200" dirty="0" smtClean="0"/>
            <a:t>Fióki előszűrés </a:t>
          </a:r>
          <a:r>
            <a:rPr lang="hu-HU" sz="1600" b="1" kern="1200" dirty="0" smtClean="0">
              <a:sym typeface="Wingdings" panose="05000000000000000000" pitchFamily="2" charset="2"/>
            </a:rPr>
            <a:t> JAM kalkuláció, Tájékoztatók átadása.</a:t>
          </a:r>
          <a:endParaRPr lang="hu-HU" sz="1600" b="1" kern="1200" dirty="0"/>
        </a:p>
      </dsp:txBody>
      <dsp:txXfrm rot="-5400000">
        <a:off x="727533" y="35162"/>
        <a:ext cx="8203550" cy="617474"/>
      </dsp:txXfrm>
    </dsp:sp>
    <dsp:sp modelId="{347BE99A-7677-4A0B-B3B5-AC852797E093}">
      <dsp:nvSpPr>
        <dsp:cNvPr id="0" name=""/>
        <dsp:cNvSpPr/>
      </dsp:nvSpPr>
      <dsp:spPr>
        <a:xfrm rot="5400000">
          <a:off x="-155900" y="1104701"/>
          <a:ext cx="1039334" cy="727533"/>
        </a:xfrm>
        <a:prstGeom prst="chevron">
          <a:avLst/>
        </a:prstGeom>
        <a:solidFill>
          <a:schemeClr val="accent3">
            <a:hueOff val="-2347375"/>
            <a:satOff val="-10558"/>
            <a:lumOff val="3020"/>
            <a:alphaOff val="0"/>
          </a:schemeClr>
        </a:solidFill>
        <a:ln w="25400" cap="flat" cmpd="sng" algn="ctr">
          <a:solidFill>
            <a:schemeClr val="accent3">
              <a:hueOff val="-2347375"/>
              <a:satOff val="-10558"/>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hu-HU" sz="1600" b="1" kern="1200" dirty="0" smtClean="0"/>
            <a:t>1 nap</a:t>
          </a:r>
          <a:endParaRPr lang="hu-HU" sz="1600" b="1" kern="1200" dirty="0"/>
        </a:p>
      </dsp:txBody>
      <dsp:txXfrm rot="-5400000">
        <a:off x="1" y="1312568"/>
        <a:ext cx="727533" cy="311801"/>
      </dsp:txXfrm>
    </dsp:sp>
    <dsp:sp modelId="{0D7CABC5-3DEB-4DC7-9075-771CD138AE4C}">
      <dsp:nvSpPr>
        <dsp:cNvPr id="0" name=""/>
        <dsp:cNvSpPr/>
      </dsp:nvSpPr>
      <dsp:spPr>
        <a:xfrm rot="5400000">
          <a:off x="4508227" y="-2831892"/>
          <a:ext cx="675567" cy="8236954"/>
        </a:xfrm>
        <a:prstGeom prst="round2SameRect">
          <a:avLst/>
        </a:prstGeom>
        <a:solidFill>
          <a:schemeClr val="lt1">
            <a:alpha val="90000"/>
            <a:hueOff val="0"/>
            <a:satOff val="0"/>
            <a:lumOff val="0"/>
            <a:alphaOff val="0"/>
          </a:schemeClr>
        </a:solidFill>
        <a:ln w="25400" cap="flat" cmpd="sng" algn="ctr">
          <a:solidFill>
            <a:schemeClr val="accent3">
              <a:hueOff val="-2347375"/>
              <a:satOff val="-10558"/>
              <a:lumOff val="3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u-HU" sz="1600" b="1" kern="1200" dirty="0" smtClean="0"/>
            <a:t>Fióki anyagátvétel személyesen az ügyféltől.</a:t>
          </a:r>
          <a:endParaRPr lang="hu-HU" sz="1600" b="1" kern="1200" dirty="0"/>
        </a:p>
        <a:p>
          <a:pPr marL="171450" lvl="1" indent="-171450" algn="l" defTabSz="711200">
            <a:lnSpc>
              <a:spcPct val="90000"/>
            </a:lnSpc>
            <a:spcBef>
              <a:spcPct val="0"/>
            </a:spcBef>
            <a:spcAft>
              <a:spcPct val="15000"/>
            </a:spcAft>
            <a:buChar char="••"/>
          </a:pPr>
          <a:r>
            <a:rPr lang="hu-HU" sz="1600" b="1" kern="1200" dirty="0" smtClean="0"/>
            <a:t>Döntésre küldés</a:t>
          </a:r>
          <a:endParaRPr lang="hu-HU" sz="1600" b="1" kern="1200" dirty="0">
            <a:solidFill>
              <a:srgbClr val="F03E48"/>
            </a:solidFill>
          </a:endParaRPr>
        </a:p>
      </dsp:txBody>
      <dsp:txXfrm rot="-5400000">
        <a:off x="727534" y="981779"/>
        <a:ext cx="8203976" cy="609611"/>
      </dsp:txXfrm>
    </dsp:sp>
    <dsp:sp modelId="{D928DDCB-D7D5-4EF4-81C9-0659174F4874}">
      <dsp:nvSpPr>
        <dsp:cNvPr id="0" name=""/>
        <dsp:cNvSpPr/>
      </dsp:nvSpPr>
      <dsp:spPr>
        <a:xfrm rot="5400000">
          <a:off x="-155900" y="2047388"/>
          <a:ext cx="1039334" cy="727533"/>
        </a:xfrm>
        <a:prstGeom prst="chevron">
          <a:avLst/>
        </a:prstGeom>
        <a:solidFill>
          <a:schemeClr val="accent3">
            <a:hueOff val="-4694749"/>
            <a:satOff val="-21117"/>
            <a:lumOff val="6039"/>
            <a:alphaOff val="0"/>
          </a:schemeClr>
        </a:solidFill>
        <a:ln w="25400" cap="flat" cmpd="sng" algn="ctr">
          <a:solidFill>
            <a:schemeClr val="accent3">
              <a:hueOff val="-4694749"/>
              <a:satOff val="-21117"/>
              <a:lumOff val="6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hu-HU" sz="1600" b="1" kern="1200" dirty="0" smtClean="0"/>
            <a:t>10 nap</a:t>
          </a:r>
          <a:endParaRPr lang="hu-HU" sz="1600" b="1" kern="1200" dirty="0"/>
        </a:p>
      </dsp:txBody>
      <dsp:txXfrm rot="-5400000">
        <a:off x="1" y="2255255"/>
        <a:ext cx="727533" cy="311801"/>
      </dsp:txXfrm>
    </dsp:sp>
    <dsp:sp modelId="{E8F15B89-766C-4466-9332-E9A279AC940B}">
      <dsp:nvSpPr>
        <dsp:cNvPr id="0" name=""/>
        <dsp:cNvSpPr/>
      </dsp:nvSpPr>
      <dsp:spPr>
        <a:xfrm rot="5400000">
          <a:off x="4508227" y="-1889205"/>
          <a:ext cx="675567" cy="8236954"/>
        </a:xfrm>
        <a:prstGeom prst="round2SameRect">
          <a:avLst/>
        </a:prstGeom>
        <a:solidFill>
          <a:schemeClr val="lt1">
            <a:alpha val="90000"/>
            <a:hueOff val="0"/>
            <a:satOff val="0"/>
            <a:lumOff val="0"/>
            <a:alphaOff val="0"/>
          </a:schemeClr>
        </a:solidFill>
        <a:ln w="25400" cap="flat" cmpd="sng" algn="ctr">
          <a:solidFill>
            <a:schemeClr val="accent3">
              <a:hueOff val="-4694749"/>
              <a:satOff val="-21117"/>
              <a:lumOff val="6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u-HU" sz="1600" b="1" kern="1200" dirty="0" smtClean="0"/>
            <a:t>Döntés (igénylőn az ügyfél megad minimum elfogadható összeget).</a:t>
          </a:r>
          <a:endParaRPr lang="hu-HU" sz="1600" b="1" kern="1200" dirty="0"/>
        </a:p>
      </dsp:txBody>
      <dsp:txXfrm rot="-5400000">
        <a:off x="727534" y="1924466"/>
        <a:ext cx="8203976" cy="609611"/>
      </dsp:txXfrm>
    </dsp:sp>
    <dsp:sp modelId="{4F19BF14-DF0E-4651-B8AB-75F472FEF715}">
      <dsp:nvSpPr>
        <dsp:cNvPr id="0" name=""/>
        <dsp:cNvSpPr/>
      </dsp:nvSpPr>
      <dsp:spPr>
        <a:xfrm rot="5400000">
          <a:off x="-155900" y="2990075"/>
          <a:ext cx="1039334" cy="727533"/>
        </a:xfrm>
        <a:prstGeom prst="chevron">
          <a:avLst/>
        </a:prstGeom>
        <a:solidFill>
          <a:schemeClr val="accent3">
            <a:hueOff val="-7042124"/>
            <a:satOff val="-31675"/>
            <a:lumOff val="9059"/>
            <a:alphaOff val="0"/>
          </a:schemeClr>
        </a:solidFill>
        <a:ln w="25400" cap="flat" cmpd="sng" algn="ctr">
          <a:solidFill>
            <a:schemeClr val="accent3">
              <a:hueOff val="-7042124"/>
              <a:satOff val="-31675"/>
              <a:lumOff val="9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hu-HU" sz="1600" b="1" kern="1200" dirty="0" smtClean="0"/>
            <a:t>2 nap</a:t>
          </a:r>
          <a:endParaRPr lang="hu-HU" sz="1600" b="1" kern="1200" dirty="0"/>
        </a:p>
      </dsp:txBody>
      <dsp:txXfrm rot="-5400000">
        <a:off x="1" y="3197942"/>
        <a:ext cx="727533" cy="311801"/>
      </dsp:txXfrm>
    </dsp:sp>
    <dsp:sp modelId="{B6CF20FA-5B07-4B9D-97B2-CD0A0398C92C}">
      <dsp:nvSpPr>
        <dsp:cNvPr id="0" name=""/>
        <dsp:cNvSpPr/>
      </dsp:nvSpPr>
      <dsp:spPr>
        <a:xfrm rot="5400000">
          <a:off x="4508227" y="-946518"/>
          <a:ext cx="675567" cy="8236954"/>
        </a:xfrm>
        <a:prstGeom prst="round2SameRect">
          <a:avLst/>
        </a:prstGeom>
        <a:solidFill>
          <a:schemeClr val="lt1">
            <a:alpha val="90000"/>
            <a:hueOff val="0"/>
            <a:satOff val="0"/>
            <a:lumOff val="0"/>
            <a:alphaOff val="0"/>
          </a:schemeClr>
        </a:solidFill>
        <a:ln w="25400" cap="flat" cmpd="sng" algn="ctr">
          <a:solidFill>
            <a:schemeClr val="accent3">
              <a:hueOff val="-7042124"/>
              <a:satOff val="-31675"/>
              <a:lumOff val="9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u-HU" sz="1600" b="1" kern="1200" dirty="0" smtClean="0"/>
            <a:t>Szerződés elkészítése</a:t>
          </a:r>
          <a:endParaRPr lang="hu-HU" sz="1600" b="1" kern="1200" dirty="0"/>
        </a:p>
      </dsp:txBody>
      <dsp:txXfrm rot="-5400000">
        <a:off x="727534" y="2867153"/>
        <a:ext cx="8203976" cy="609611"/>
      </dsp:txXfrm>
    </dsp:sp>
    <dsp:sp modelId="{2BE8551B-A15A-4421-9B1F-20440939A9BC}">
      <dsp:nvSpPr>
        <dsp:cNvPr id="0" name=""/>
        <dsp:cNvSpPr/>
      </dsp:nvSpPr>
      <dsp:spPr>
        <a:xfrm rot="5400000">
          <a:off x="-155900" y="3932762"/>
          <a:ext cx="1039334" cy="727533"/>
        </a:xfrm>
        <a:prstGeom prst="chevron">
          <a:avLst/>
        </a:prstGeom>
        <a:solidFill>
          <a:schemeClr val="accent3">
            <a:hueOff val="-9389498"/>
            <a:satOff val="-42234"/>
            <a:lumOff val="12078"/>
            <a:alphaOff val="0"/>
          </a:schemeClr>
        </a:solidFill>
        <a:ln w="25400" cap="flat" cmpd="sng" algn="ctr">
          <a:solidFill>
            <a:schemeClr val="accent3">
              <a:hueOff val="-9389498"/>
              <a:satOff val="-42234"/>
              <a:lumOff val="12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hu-HU" sz="1600" b="1" kern="1200" dirty="0" smtClean="0"/>
            <a:t>5 nap</a:t>
          </a:r>
          <a:endParaRPr lang="hu-HU" sz="1600" b="1" kern="1200" dirty="0"/>
        </a:p>
      </dsp:txBody>
      <dsp:txXfrm rot="-5400000">
        <a:off x="1" y="4140629"/>
        <a:ext cx="727533" cy="311801"/>
      </dsp:txXfrm>
    </dsp:sp>
    <dsp:sp modelId="{71EC121F-3535-4E36-B6CB-B52458278177}">
      <dsp:nvSpPr>
        <dsp:cNvPr id="0" name=""/>
        <dsp:cNvSpPr/>
      </dsp:nvSpPr>
      <dsp:spPr>
        <a:xfrm rot="5400000">
          <a:off x="4508227" y="-3831"/>
          <a:ext cx="675567" cy="8236954"/>
        </a:xfrm>
        <a:prstGeom prst="round2SameRect">
          <a:avLst/>
        </a:prstGeom>
        <a:solidFill>
          <a:schemeClr val="lt1">
            <a:alpha val="90000"/>
            <a:hueOff val="0"/>
            <a:satOff val="0"/>
            <a:lumOff val="0"/>
            <a:alphaOff val="0"/>
          </a:schemeClr>
        </a:solidFill>
        <a:ln w="25400" cap="flat" cmpd="sng" algn="ctr">
          <a:solidFill>
            <a:schemeClr val="accent3">
              <a:hueOff val="-9389498"/>
              <a:satOff val="-42234"/>
              <a:lumOff val="12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u-HU" sz="1600" b="1" kern="1200" dirty="0" smtClean="0"/>
            <a:t>Szerződéskötés- Adott havi szerződést adott hónapon belül lehet aláírni.</a:t>
          </a:r>
          <a:endParaRPr lang="hu-HU" sz="1600" b="1" kern="1200" dirty="0"/>
        </a:p>
      </dsp:txBody>
      <dsp:txXfrm rot="-5400000">
        <a:off x="727534" y="3809840"/>
        <a:ext cx="8203976" cy="609611"/>
      </dsp:txXfrm>
    </dsp:sp>
    <dsp:sp modelId="{9C54BD54-2AF5-4AB8-BDB1-19F52440F1C7}">
      <dsp:nvSpPr>
        <dsp:cNvPr id="0" name=""/>
        <dsp:cNvSpPr/>
      </dsp:nvSpPr>
      <dsp:spPr>
        <a:xfrm rot="5400000">
          <a:off x="-155900" y="4875448"/>
          <a:ext cx="1039334" cy="727533"/>
        </a:xfrm>
        <a:prstGeom prst="chevron">
          <a:avLst/>
        </a:prstGeom>
        <a:solidFill>
          <a:schemeClr val="accent3">
            <a:hueOff val="-11736873"/>
            <a:satOff val="-52792"/>
            <a:lumOff val="15098"/>
            <a:alphaOff val="0"/>
          </a:schemeClr>
        </a:solidFill>
        <a:ln w="25400" cap="flat" cmpd="sng" algn="ctr">
          <a:solidFill>
            <a:schemeClr val="accent3">
              <a:hueOff val="-11736873"/>
              <a:satOff val="-52792"/>
              <a:lumOff val="1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hu-HU" sz="1600" b="1" kern="1200" dirty="0" smtClean="0"/>
            <a:t>2 nap</a:t>
          </a:r>
          <a:endParaRPr lang="hu-HU" sz="1600" b="1" kern="1200" dirty="0"/>
        </a:p>
      </dsp:txBody>
      <dsp:txXfrm rot="-5400000">
        <a:off x="1" y="5083315"/>
        <a:ext cx="727533" cy="311801"/>
      </dsp:txXfrm>
    </dsp:sp>
    <dsp:sp modelId="{7BB90DB7-7E1F-41CB-ADC3-67AD45DF96C5}">
      <dsp:nvSpPr>
        <dsp:cNvPr id="0" name=""/>
        <dsp:cNvSpPr/>
      </dsp:nvSpPr>
      <dsp:spPr>
        <a:xfrm rot="5400000">
          <a:off x="4508227" y="938855"/>
          <a:ext cx="675567" cy="8236954"/>
        </a:xfrm>
        <a:prstGeom prst="round2SameRect">
          <a:avLst/>
        </a:prstGeom>
        <a:solidFill>
          <a:schemeClr val="lt1">
            <a:alpha val="90000"/>
            <a:hueOff val="0"/>
            <a:satOff val="0"/>
            <a:lumOff val="0"/>
            <a:alphaOff val="0"/>
          </a:schemeClr>
        </a:solidFill>
        <a:ln w="25400" cap="flat" cmpd="sng" algn="ctr">
          <a:solidFill>
            <a:schemeClr val="accent3">
              <a:hueOff val="-11736873"/>
              <a:satOff val="-52792"/>
              <a:lumOff val="1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u-HU" sz="1600" b="1" kern="1200" dirty="0" smtClean="0"/>
            <a:t>Folyósítás BB számlára az igénylő részére. </a:t>
          </a:r>
          <a:endParaRPr lang="hu-HU" sz="1600" b="1" kern="1200" dirty="0"/>
        </a:p>
      </dsp:txBody>
      <dsp:txXfrm rot="-5400000">
        <a:off x="727534" y="4752526"/>
        <a:ext cx="8203976" cy="6096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00F603-95F4-42E5-A522-96E455D7207D}" type="datetimeFigureOut">
              <a:rPr lang="hu-HU" smtClean="0"/>
              <a:t>2019.06.28.</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CEDE5-8884-43D8-B1EA-33E4846169B0}" type="slidenum">
              <a:rPr lang="hu-HU" smtClean="0"/>
              <a:t>‹#›</a:t>
            </a:fld>
            <a:endParaRPr lang="hu-HU"/>
          </a:p>
        </p:txBody>
      </p:sp>
    </p:spTree>
    <p:extLst>
      <p:ext uri="{BB962C8B-B14F-4D97-AF65-F5344CB8AC3E}">
        <p14:creationId xmlns:p14="http://schemas.microsoft.com/office/powerpoint/2010/main" val="2948348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E8AA8-CB7F-497A-8334-2D9A46395128}" type="datetimeFigureOut">
              <a:rPr lang="hu-HU" smtClean="0"/>
              <a:t>2019.06.28.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62F8F-6D43-40C2-97BB-4B75D278CC88}" type="slidenum">
              <a:rPr lang="hu-HU" smtClean="0"/>
              <a:t>‹#›</a:t>
            </a:fld>
            <a:endParaRPr lang="hu-HU"/>
          </a:p>
        </p:txBody>
      </p:sp>
    </p:spTree>
    <p:extLst>
      <p:ext uri="{BB962C8B-B14F-4D97-AF65-F5344CB8AC3E}">
        <p14:creationId xmlns:p14="http://schemas.microsoft.com/office/powerpoint/2010/main" val="9567787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B762F8F-6D43-40C2-97BB-4B75D278CC88}" type="slidenum">
              <a:rPr lang="hu-HU" smtClean="0"/>
              <a:t>38</a:t>
            </a:fld>
            <a:endParaRPr lang="hu-HU"/>
          </a:p>
        </p:txBody>
      </p:sp>
    </p:spTree>
    <p:extLst>
      <p:ext uri="{BB962C8B-B14F-4D97-AF65-F5344CB8AC3E}">
        <p14:creationId xmlns:p14="http://schemas.microsoft.com/office/powerpoint/2010/main" val="410160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B762F8F-6D43-40C2-97BB-4B75D278CC88}" type="slidenum">
              <a:rPr lang="hu-HU" smtClean="0"/>
              <a:t>49</a:t>
            </a:fld>
            <a:endParaRPr lang="hu-HU"/>
          </a:p>
        </p:txBody>
      </p:sp>
    </p:spTree>
    <p:extLst>
      <p:ext uri="{BB962C8B-B14F-4D97-AF65-F5344CB8AC3E}">
        <p14:creationId xmlns:p14="http://schemas.microsoft.com/office/powerpoint/2010/main" val="4220243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őcímdia">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562670"/>
            <a:ext cx="8229600" cy="634082"/>
          </a:xfrm>
          <a:prstGeom prst="rect">
            <a:avLst/>
          </a:prstGeom>
        </p:spPr>
        <p:txBody>
          <a:bodyPr/>
          <a:lstStyle>
            <a:lvl1pPr algn="ctr">
              <a:defRPr sz="3200" b="1">
                <a:solidFill>
                  <a:schemeClr val="bg1"/>
                </a:solidFill>
                <a:latin typeface="+mj-lt"/>
              </a:defRPr>
            </a:lvl1pPr>
          </a:lstStyle>
          <a:p>
            <a:endParaRPr lang="hu-HU" dirty="0"/>
          </a:p>
        </p:txBody>
      </p:sp>
      <p:sp>
        <p:nvSpPr>
          <p:cNvPr id="12" name="Szöveg helye 2"/>
          <p:cNvSpPr>
            <a:spLocks noGrp="1"/>
          </p:cNvSpPr>
          <p:nvPr>
            <p:ph type="body" sz="quarter" idx="13"/>
          </p:nvPr>
        </p:nvSpPr>
        <p:spPr>
          <a:xfrm>
            <a:off x="467544" y="1268760"/>
            <a:ext cx="8208911" cy="576089"/>
          </a:xfrm>
          <a:prstGeom prst="rect">
            <a:avLst/>
          </a:prstGeom>
        </p:spPr>
        <p:txBody>
          <a:bodyPr/>
          <a:lstStyle>
            <a:lvl1pPr marL="0" indent="0" algn="ctr">
              <a:buFontTx/>
              <a:buNone/>
              <a:defRPr sz="2800" b="1">
                <a:solidFill>
                  <a:schemeClr val="bg1"/>
                </a:solidFill>
                <a:latin typeface="+mj-lt"/>
              </a:defRPr>
            </a:lvl1pPr>
          </a:lstStyle>
          <a:p>
            <a:endParaRPr lang="hu-HU" dirty="0"/>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pPr/>
              <a:t>‹#›</a:t>
            </a:fld>
            <a:endParaRPr lang="hu-HU" dirty="0"/>
          </a:p>
        </p:txBody>
      </p:sp>
    </p:spTree>
    <p:extLst>
      <p:ext uri="{BB962C8B-B14F-4D97-AF65-F5344CB8AC3E}">
        <p14:creationId xmlns:p14="http://schemas.microsoft.com/office/powerpoint/2010/main" val="232891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15" name="Diagram helye 3"/>
          <p:cNvSpPr>
            <a:spLocks noGrp="1"/>
          </p:cNvSpPr>
          <p:nvPr>
            <p:ph type="chart" sz="quarter" idx="15"/>
          </p:nvPr>
        </p:nvSpPr>
        <p:spPr>
          <a:xfrm>
            <a:off x="4643438" y="1700213"/>
            <a:ext cx="4032250" cy="4321175"/>
          </a:xfrm>
          <a:prstGeom prst="rect">
            <a:avLst/>
          </a:prstGeom>
        </p:spPr>
        <p:txBody>
          <a:bodyPr/>
          <a:lstStyle>
            <a:lvl1pPr>
              <a:defRPr sz="2400">
                <a:solidFill>
                  <a:srgbClr val="001B70"/>
                </a:solidFill>
              </a:defRPr>
            </a:lvl1pPr>
          </a:lstStyle>
          <a:p>
            <a:endParaRPr lang="hu-HU" dirty="0"/>
          </a:p>
        </p:txBody>
      </p:sp>
      <p:sp>
        <p:nvSpPr>
          <p:cNvPr id="16"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4"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3094390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öszönet 10">
    <p:spTree>
      <p:nvGrpSpPr>
        <p:cNvPr id="1" name=""/>
        <p:cNvGrpSpPr/>
        <p:nvPr/>
      </p:nvGrpSpPr>
      <p:grpSpPr>
        <a:xfrm>
          <a:off x="0" y="0"/>
          <a:ext cx="0" cy="0"/>
          <a:chOff x="0" y="0"/>
          <a:chExt cx="0" cy="0"/>
        </a:xfrm>
      </p:grpSpPr>
      <p:pic>
        <p:nvPicPr>
          <p:cNvPr id="12" name="Kép 1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16" name="Kép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ím 1"/>
          <p:cNvSpPr>
            <a:spLocks noGrp="1"/>
          </p:cNvSpPr>
          <p:nvPr>
            <p:ph type="title" hasCustomPrompt="1"/>
          </p:nvPr>
        </p:nvSpPr>
        <p:spPr>
          <a:xfrm>
            <a:off x="457200" y="2204864"/>
            <a:ext cx="8229600" cy="634082"/>
          </a:xfrm>
          <a:prstGeom prst="rect">
            <a:avLst/>
          </a:prstGeom>
        </p:spPr>
        <p:txBody>
          <a:bodyPr/>
          <a:lstStyle>
            <a:lvl1pPr algn="ctr">
              <a:defRPr sz="3200" b="1">
                <a:solidFill>
                  <a:schemeClr val="bg1"/>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1411066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Üres 3">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8" name="Kép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Tree>
    <p:extLst>
      <p:ext uri="{BB962C8B-B14F-4D97-AF65-F5344CB8AC3E}">
        <p14:creationId xmlns:p14="http://schemas.microsoft.com/office/powerpoint/2010/main" val="16533219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Üres 4">
    <p:spTree>
      <p:nvGrpSpPr>
        <p:cNvPr id="1" name=""/>
        <p:cNvGrpSpPr/>
        <p:nvPr/>
      </p:nvGrpSpPr>
      <p:grpSpPr>
        <a:xfrm>
          <a:off x="0" y="0"/>
          <a:ext cx="0" cy="0"/>
          <a:chOff x="0" y="0"/>
          <a:chExt cx="0" cy="0"/>
        </a:xfrm>
      </p:grpSpPr>
      <p:sp>
        <p:nvSpPr>
          <p:cNvPr id="1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Tree>
    <p:extLst>
      <p:ext uri="{BB962C8B-B14F-4D97-AF65-F5344CB8AC3E}">
        <p14:creationId xmlns:p14="http://schemas.microsoft.com/office/powerpoint/2010/main" val="42517634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Üres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41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14" name="Diagram helye 3"/>
          <p:cNvSpPr>
            <a:spLocks noGrp="1"/>
          </p:cNvSpPr>
          <p:nvPr>
            <p:ph type="chart" sz="quarter" idx="15"/>
          </p:nvPr>
        </p:nvSpPr>
        <p:spPr>
          <a:xfrm>
            <a:off x="4643438" y="1700213"/>
            <a:ext cx="4032250" cy="4321175"/>
          </a:xfrm>
          <a:prstGeom prst="rect">
            <a:avLst/>
          </a:prstGeom>
        </p:spPr>
        <p:txBody>
          <a:bodyPr/>
          <a:lstStyle>
            <a:lvl1pPr>
              <a:defRPr sz="2400">
                <a:solidFill>
                  <a:srgbClr val="001B70"/>
                </a:solidFill>
              </a:defRPr>
            </a:lvl1pPr>
          </a:lstStyle>
          <a:p>
            <a:endParaRPr lang="hu-HU"/>
          </a:p>
        </p:txBody>
      </p:sp>
      <p:sp>
        <p:nvSpPr>
          <p:cNvPr id="16"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5"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190942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áblázat">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17" name="Táblázat helye 6"/>
          <p:cNvSpPr>
            <a:spLocks noGrp="1"/>
          </p:cNvSpPr>
          <p:nvPr>
            <p:ph type="tbl" sz="quarter" idx="15"/>
          </p:nvPr>
        </p:nvSpPr>
        <p:spPr>
          <a:xfrm>
            <a:off x="4643438" y="1700213"/>
            <a:ext cx="4032250" cy="4321175"/>
          </a:xfrm>
          <a:prstGeom prst="rect">
            <a:avLst/>
          </a:prstGeom>
        </p:spPr>
        <p:txBody>
          <a:bodyPr/>
          <a:lstStyle>
            <a:lvl1pPr>
              <a:defRPr sz="2400">
                <a:solidFill>
                  <a:srgbClr val="001B70"/>
                </a:solidFill>
              </a:defRPr>
            </a:lvl1pPr>
          </a:lstStyle>
          <a:p>
            <a:endParaRPr lang="hu-HU"/>
          </a:p>
        </p:txBody>
      </p:sp>
      <p:sp>
        <p:nvSpPr>
          <p:cNvPr id="18"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4"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3177231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ím 2">
    <p:spTree>
      <p:nvGrpSpPr>
        <p:cNvPr id="1" name=""/>
        <p:cNvGrpSpPr/>
        <p:nvPr/>
      </p:nvGrpSpPr>
      <p:grpSpPr>
        <a:xfrm>
          <a:off x="0" y="0"/>
          <a:ext cx="0" cy="0"/>
          <a:chOff x="0" y="0"/>
          <a:chExt cx="0" cy="0"/>
        </a:xfrm>
      </p:grpSpPr>
      <p:pic>
        <p:nvPicPr>
          <p:cNvPr id="6" name="Kép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8" name="Ellipszis 7"/>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4"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Tree>
    <p:extLst>
      <p:ext uri="{BB962C8B-B14F-4D97-AF65-F5344CB8AC3E}">
        <p14:creationId xmlns:p14="http://schemas.microsoft.com/office/powerpoint/2010/main" val="312346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ím és tartalom 2">
    <p:spTree>
      <p:nvGrpSpPr>
        <p:cNvPr id="1" name=""/>
        <p:cNvGrpSpPr/>
        <p:nvPr/>
      </p:nvGrpSpPr>
      <p:grpSpPr>
        <a:xfrm>
          <a:off x="0" y="0"/>
          <a:ext cx="0" cy="0"/>
          <a:chOff x="0" y="0"/>
          <a:chExt cx="0" cy="0"/>
        </a:xfrm>
      </p:grpSpPr>
      <p:pic>
        <p:nvPicPr>
          <p:cNvPr id="12" name="Kép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3" name="Kép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4" name="Ellipszis 13"/>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Ellipszis 16"/>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8"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9"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2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2" name="Tartalom helye 2"/>
          <p:cNvSpPr>
            <a:spLocks noGrp="1"/>
          </p:cNvSpPr>
          <p:nvPr>
            <p:ph idx="1"/>
          </p:nvPr>
        </p:nvSpPr>
        <p:spPr>
          <a:xfrm>
            <a:off x="467544" y="2204863"/>
            <a:ext cx="8229600" cy="3816425"/>
          </a:xfrm>
          <a:prstGeom prst="rect">
            <a:avLst/>
          </a:prstGeom>
        </p:spPr>
        <p:txBody>
          <a:bodyPr/>
          <a:lstStyle>
            <a:lvl1pPr>
              <a:defRPr sz="2800">
                <a:solidFill>
                  <a:srgbClr val="001B70"/>
                </a:solidFill>
              </a:defRPr>
            </a:lvl1pPr>
            <a:lvl2pPr>
              <a:defRPr sz="2400">
                <a:solidFill>
                  <a:srgbClr val="001B70"/>
                </a:solidFill>
              </a:defRPr>
            </a:lvl2pPr>
            <a:lvl3pPr>
              <a:defRPr sz="2000">
                <a:solidFill>
                  <a:srgbClr val="001B70"/>
                </a:solidFill>
              </a:defRPr>
            </a:lvl3pPr>
            <a:lvl4pPr>
              <a:defRPr sz="1800">
                <a:solidFill>
                  <a:srgbClr val="001B70"/>
                </a:solidFill>
              </a:defRPr>
            </a:lvl4pPr>
            <a:lvl5pPr>
              <a:defRPr sz="1800">
                <a:solidFill>
                  <a:srgbClr val="001B70"/>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5716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Összehasonlítás 5">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0"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
          </p:nvPr>
        </p:nvSpPr>
        <p:spPr>
          <a:xfrm>
            <a:off x="4716016"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44130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Összehasonlítás 6">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4" name="Tartalom helye 2"/>
          <p:cNvSpPr>
            <a:spLocks noGrp="1"/>
          </p:cNvSpPr>
          <p:nvPr>
            <p:ph sz="half" idx="1"/>
          </p:nvPr>
        </p:nvSpPr>
        <p:spPr>
          <a:xfrm>
            <a:off x="467544" y="2060848"/>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5" name="Tartalom helye 3"/>
          <p:cNvSpPr>
            <a:spLocks noGrp="1"/>
          </p:cNvSpPr>
          <p:nvPr>
            <p:ph sz="half" idx="2"/>
          </p:nvPr>
        </p:nvSpPr>
        <p:spPr>
          <a:xfrm>
            <a:off x="4716016" y="2060848"/>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6" name="Tartalom helye 2"/>
          <p:cNvSpPr>
            <a:spLocks noGrp="1"/>
          </p:cNvSpPr>
          <p:nvPr>
            <p:ph sz="half" idx="18"/>
          </p:nvPr>
        </p:nvSpPr>
        <p:spPr>
          <a:xfrm>
            <a:off x="467544" y="4005064"/>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7" name="Tartalom helye 3"/>
          <p:cNvSpPr>
            <a:spLocks noGrp="1"/>
          </p:cNvSpPr>
          <p:nvPr>
            <p:ph sz="half" idx="19"/>
          </p:nvPr>
        </p:nvSpPr>
        <p:spPr>
          <a:xfrm>
            <a:off x="4716016" y="4005064"/>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9598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Összehasonlítás 7">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8" name="Szöveg helye 8"/>
          <p:cNvSpPr>
            <a:spLocks noGrp="1"/>
          </p:cNvSpPr>
          <p:nvPr>
            <p:ph type="body" sz="quarter" idx="18" hasCustomPrompt="1"/>
          </p:nvPr>
        </p:nvSpPr>
        <p:spPr>
          <a:xfrm>
            <a:off x="935595" y="407278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20"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1"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43682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Összehasonlítás 8">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8" name="Szöveg helye 8"/>
          <p:cNvSpPr>
            <a:spLocks noGrp="1"/>
          </p:cNvSpPr>
          <p:nvPr>
            <p:ph type="body" sz="quarter" idx="18" hasCustomPrompt="1"/>
          </p:nvPr>
        </p:nvSpPr>
        <p:spPr>
          <a:xfrm>
            <a:off x="935595" y="4072785"/>
            <a:ext cx="2988333" cy="364327"/>
          </a:xfrm>
          <a:prstGeom prst="rect">
            <a:avLst/>
          </a:prstGeom>
          <a:solidFill>
            <a:srgbClr val="E41D37"/>
          </a:solidFill>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sz="2400" b="1">
                <a:solidFill>
                  <a:schemeClr val="bg1"/>
                </a:solidFill>
              </a:defRPr>
            </a:lvl1pPr>
          </a:lstStyle>
          <a:p>
            <a:r>
              <a:rPr lang="hu-HU" dirty="0" smtClean="0"/>
              <a:t>Cím</a:t>
            </a:r>
          </a:p>
        </p:txBody>
      </p:sp>
      <p:sp>
        <p:nvSpPr>
          <p:cNvPr id="29" name="Szöveg helye 9"/>
          <p:cNvSpPr>
            <a:spLocks noGrp="1"/>
          </p:cNvSpPr>
          <p:nvPr>
            <p:ph type="body" sz="quarter" idx="19" hasCustomPrompt="1"/>
          </p:nvPr>
        </p:nvSpPr>
        <p:spPr>
          <a:xfrm>
            <a:off x="926943" y="1993126"/>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solidFill>
            <a:srgbClr val="E41D37"/>
          </a:solidFill>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sz="2400" b="1">
                <a:solidFill>
                  <a:schemeClr val="bg1"/>
                </a:solidFill>
              </a:defRPr>
            </a:lvl1pPr>
          </a:lstStyle>
          <a:p>
            <a:r>
              <a:rPr lang="hu-HU" dirty="0" smtClean="0"/>
              <a:t>Cím</a:t>
            </a:r>
          </a:p>
        </p:txBody>
      </p:sp>
      <p:sp>
        <p:nvSpPr>
          <p:cNvPr id="31" name="Szöveg helye 11"/>
          <p:cNvSpPr>
            <a:spLocks noGrp="1"/>
          </p:cNvSpPr>
          <p:nvPr>
            <p:ph type="body" sz="quarter" idx="21" hasCustomPrompt="1"/>
          </p:nvPr>
        </p:nvSpPr>
        <p:spPr>
          <a:xfrm>
            <a:off x="5211419" y="4072785"/>
            <a:ext cx="2988333" cy="364327"/>
          </a:xfrm>
          <a:prstGeom prst="rect">
            <a:avLst/>
          </a:prstGeom>
          <a:solidFill>
            <a:srgbClr val="E41D37"/>
          </a:solidFill>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sz="2400" b="1">
                <a:solidFill>
                  <a:schemeClr val="bg1"/>
                </a:solidFill>
              </a:defRPr>
            </a:lvl1pPr>
          </a:lstStyle>
          <a:p>
            <a:r>
              <a:rPr lang="hu-HU" dirty="0" smtClean="0"/>
              <a:t>Cím</a:t>
            </a:r>
          </a:p>
        </p:txBody>
      </p:sp>
      <p:cxnSp>
        <p:nvCxnSpPr>
          <p:cNvPr id="20" name="Egyenes összekötő 19"/>
          <p:cNvCxnSpPr/>
          <p:nvPr userDrawn="1"/>
        </p:nvCxnSpPr>
        <p:spPr>
          <a:xfrm>
            <a:off x="4572000" y="1772816"/>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userDrawn="1"/>
        </p:nvCxnSpPr>
        <p:spPr>
          <a:xfrm>
            <a:off x="395536" y="3989149"/>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3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66835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Összehasonlítás 9">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32" name="Szöveg helye 8"/>
          <p:cNvSpPr>
            <a:spLocks noGrp="1"/>
          </p:cNvSpPr>
          <p:nvPr>
            <p:ph type="body" sz="quarter" idx="18" hasCustomPrompt="1"/>
          </p:nvPr>
        </p:nvSpPr>
        <p:spPr>
          <a:xfrm>
            <a:off x="935595"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3" name="Szöveg helye 9"/>
          <p:cNvSpPr>
            <a:spLocks noGrp="1"/>
          </p:cNvSpPr>
          <p:nvPr>
            <p:ph type="body" sz="quarter" idx="19" hasCustomPrompt="1"/>
          </p:nvPr>
        </p:nvSpPr>
        <p:spPr>
          <a:xfrm>
            <a:off x="926943"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4" name="Szöveg helye 10"/>
          <p:cNvSpPr>
            <a:spLocks noGrp="1"/>
          </p:cNvSpPr>
          <p:nvPr>
            <p:ph type="body" sz="quarter" idx="20" hasCustomPrompt="1"/>
          </p:nvPr>
        </p:nvSpPr>
        <p:spPr>
          <a:xfrm>
            <a:off x="5211419"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5" name="Szöveg helye 11"/>
          <p:cNvSpPr>
            <a:spLocks noGrp="1"/>
          </p:cNvSpPr>
          <p:nvPr>
            <p:ph type="body" sz="quarter" idx="21" hasCustomPrompt="1"/>
          </p:nvPr>
        </p:nvSpPr>
        <p:spPr>
          <a:xfrm>
            <a:off x="5211419"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0"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1"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6613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őcímdia 2">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3501008"/>
            <a:ext cx="8229600" cy="634082"/>
          </a:xfrm>
          <a:prstGeom prst="rect">
            <a:avLst/>
          </a:prstGeom>
        </p:spPr>
        <p:txBody>
          <a:bodyPr/>
          <a:lstStyle>
            <a:lvl1pPr algn="ctr">
              <a:defRPr sz="3200" b="1">
                <a:solidFill>
                  <a:srgbClr val="001B70"/>
                </a:solidFill>
                <a:latin typeface="+mj-lt"/>
              </a:defRPr>
            </a:lvl1pPr>
          </a:lstStyle>
          <a:p>
            <a:endParaRPr lang="hu-HU" dirty="0"/>
          </a:p>
        </p:txBody>
      </p:sp>
      <p:sp>
        <p:nvSpPr>
          <p:cNvPr id="12" name="Szöveg helye 2"/>
          <p:cNvSpPr>
            <a:spLocks noGrp="1"/>
          </p:cNvSpPr>
          <p:nvPr>
            <p:ph type="body" sz="quarter" idx="13"/>
          </p:nvPr>
        </p:nvSpPr>
        <p:spPr>
          <a:xfrm>
            <a:off x="467544" y="4207098"/>
            <a:ext cx="8208911" cy="576089"/>
          </a:xfrm>
          <a:prstGeom prst="rect">
            <a:avLst/>
          </a:prstGeom>
        </p:spPr>
        <p:txBody>
          <a:bodyPr/>
          <a:lstStyle>
            <a:lvl1pPr marL="0" indent="0" algn="ctr">
              <a:buFontTx/>
              <a:buNone/>
              <a:defRPr sz="2800" b="1">
                <a:solidFill>
                  <a:srgbClr val="001B70"/>
                </a:solidFill>
                <a:latin typeface="+mj-lt"/>
              </a:defRPr>
            </a:lvl1pPr>
          </a:lstStyle>
          <a:p>
            <a:endParaRPr lang="hu-HU" dirty="0"/>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pPr/>
              <a:t>‹#›</a:t>
            </a:fld>
            <a:endParaRPr lang="hu-HU" dirty="0"/>
          </a:p>
        </p:txBody>
      </p:sp>
    </p:spTree>
    <p:extLst>
      <p:ext uri="{BB962C8B-B14F-4D97-AF65-F5344CB8AC3E}">
        <p14:creationId xmlns:p14="http://schemas.microsoft.com/office/powerpoint/2010/main" val="2815897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Összehasonlítás 9">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8" name="Szöveg helye 8"/>
          <p:cNvSpPr>
            <a:spLocks noGrp="1"/>
          </p:cNvSpPr>
          <p:nvPr>
            <p:ph type="body" sz="quarter" idx="18" hasCustomPrompt="1"/>
          </p:nvPr>
        </p:nvSpPr>
        <p:spPr>
          <a:xfrm>
            <a:off x="935595"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cxnSp>
        <p:nvCxnSpPr>
          <p:cNvPr id="20" name="Egyenes összekötő 19"/>
          <p:cNvCxnSpPr/>
          <p:nvPr userDrawn="1"/>
        </p:nvCxnSpPr>
        <p:spPr>
          <a:xfrm>
            <a:off x="4572000" y="1772816"/>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userDrawn="1"/>
        </p:nvCxnSpPr>
        <p:spPr>
          <a:xfrm>
            <a:off x="395536" y="3989149"/>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3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71632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Összehasonlítás 10">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8" name="Szöveg helye 8"/>
          <p:cNvSpPr>
            <a:spLocks noGrp="1"/>
          </p:cNvSpPr>
          <p:nvPr>
            <p:ph type="body" sz="quarter" idx="18" hasCustomPrompt="1"/>
          </p:nvPr>
        </p:nvSpPr>
        <p:spPr>
          <a:xfrm>
            <a:off x="935595"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0"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1"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967596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Összehasonlítás 10">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8" name="Szöveg helye 8"/>
          <p:cNvSpPr>
            <a:spLocks noGrp="1"/>
          </p:cNvSpPr>
          <p:nvPr>
            <p:ph type="body" sz="quarter" idx="18" hasCustomPrompt="1"/>
          </p:nvPr>
        </p:nvSpPr>
        <p:spPr>
          <a:xfrm>
            <a:off x="935595"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cxnSp>
        <p:nvCxnSpPr>
          <p:cNvPr id="20" name="Egyenes összekötő 19"/>
          <p:cNvCxnSpPr/>
          <p:nvPr userDrawn="1"/>
        </p:nvCxnSpPr>
        <p:spPr>
          <a:xfrm>
            <a:off x="4572000" y="1772816"/>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userDrawn="1"/>
        </p:nvCxnSpPr>
        <p:spPr>
          <a:xfrm>
            <a:off x="395536" y="3989149"/>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3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528686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 3">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0" name="Diagram helye 3"/>
          <p:cNvSpPr>
            <a:spLocks noGrp="1"/>
          </p:cNvSpPr>
          <p:nvPr>
            <p:ph type="chart" sz="quarter" idx="15"/>
          </p:nvPr>
        </p:nvSpPr>
        <p:spPr>
          <a:xfrm>
            <a:off x="4643438" y="2132856"/>
            <a:ext cx="4032250" cy="3888532"/>
          </a:xfrm>
          <a:prstGeom prst="rect">
            <a:avLst/>
          </a:prstGeom>
        </p:spPr>
        <p:txBody>
          <a:bodyPr/>
          <a:lstStyle>
            <a:lvl1pPr>
              <a:defRPr sz="2400">
                <a:solidFill>
                  <a:srgbClr val="001B70"/>
                </a:solidFill>
              </a:defRPr>
            </a:lvl1pPr>
          </a:lstStyle>
          <a:p>
            <a:endParaRPr lang="hu-HU" dirty="0"/>
          </a:p>
        </p:txBody>
      </p:sp>
      <p:sp>
        <p:nvSpPr>
          <p:cNvPr id="22"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3790313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4">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0" name="Diagram helye 3"/>
          <p:cNvSpPr>
            <a:spLocks noGrp="1"/>
          </p:cNvSpPr>
          <p:nvPr>
            <p:ph type="chart" sz="quarter" idx="15"/>
          </p:nvPr>
        </p:nvSpPr>
        <p:spPr>
          <a:xfrm>
            <a:off x="4643438" y="2132856"/>
            <a:ext cx="4032250" cy="3888532"/>
          </a:xfrm>
          <a:prstGeom prst="rect">
            <a:avLst/>
          </a:prstGeom>
        </p:spPr>
        <p:txBody>
          <a:bodyPr/>
          <a:lstStyle>
            <a:lvl1pPr>
              <a:defRPr sz="2400">
                <a:solidFill>
                  <a:srgbClr val="001B70"/>
                </a:solidFill>
              </a:defRPr>
            </a:lvl1pPr>
          </a:lstStyle>
          <a:p>
            <a:endParaRPr lang="hu-HU" dirty="0"/>
          </a:p>
        </p:txBody>
      </p:sp>
      <p:sp>
        <p:nvSpPr>
          <p:cNvPr id="22"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484331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áblázat 2">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22" name="Táblázat helye 6"/>
          <p:cNvSpPr>
            <a:spLocks noGrp="1"/>
          </p:cNvSpPr>
          <p:nvPr>
            <p:ph type="tbl" sz="quarter" idx="15"/>
          </p:nvPr>
        </p:nvSpPr>
        <p:spPr>
          <a:xfrm>
            <a:off x="4643438" y="2132856"/>
            <a:ext cx="4032250" cy="3888532"/>
          </a:xfrm>
          <a:prstGeom prst="rect">
            <a:avLst/>
          </a:prstGeom>
        </p:spPr>
        <p:txBody>
          <a:bodyPr/>
          <a:lstStyle>
            <a:lvl1pPr>
              <a:defRPr sz="2400">
                <a:solidFill>
                  <a:srgbClr val="001B70"/>
                </a:solidFill>
              </a:defRPr>
            </a:lvl1pPr>
          </a:lstStyle>
          <a:p>
            <a:endParaRPr lang="hu-HU"/>
          </a:p>
        </p:txBody>
      </p:sp>
      <p:sp>
        <p:nvSpPr>
          <p:cNvPr id="20"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1237489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ím 3">
    <p:spTree>
      <p:nvGrpSpPr>
        <p:cNvPr id="1" name=""/>
        <p:cNvGrpSpPr/>
        <p:nvPr/>
      </p:nvGrpSpPr>
      <p:grpSpPr>
        <a:xfrm>
          <a:off x="0" y="0"/>
          <a:ext cx="0" cy="0"/>
          <a:chOff x="0" y="0"/>
          <a:chExt cx="0" cy="0"/>
        </a:xfrm>
      </p:grpSpPr>
      <p:pic>
        <p:nvPicPr>
          <p:cNvPr id="4" name="Kép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Ellipszis 7"/>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Tree>
    <p:extLst>
      <p:ext uri="{BB962C8B-B14F-4D97-AF65-F5344CB8AC3E}">
        <p14:creationId xmlns:p14="http://schemas.microsoft.com/office/powerpoint/2010/main" val="4259181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ím 3.1">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Ellipszis 7"/>
          <p:cNvSpPr/>
          <p:nvPr userDrawn="1"/>
        </p:nvSpPr>
        <p:spPr>
          <a:xfrm>
            <a:off x="-363728" y="-1008225"/>
            <a:ext cx="3639584" cy="3639584"/>
          </a:xfrm>
          <a:prstGeom prst="ellipse">
            <a:avLst/>
          </a:prstGeom>
          <a:solidFill>
            <a:srgbClr val="ED1B3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2577001" y="-761601"/>
            <a:ext cx="3146336" cy="3146336"/>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2272007" y="974774"/>
            <a:ext cx="1878162" cy="1878162"/>
          </a:xfrm>
          <a:prstGeom prst="ellipse">
            <a:avLst/>
          </a:prstGeom>
          <a:solidFill>
            <a:srgbClr val="ED1B3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29160" y="620688"/>
            <a:ext cx="2184582" cy="2184582"/>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263131" y="260648"/>
            <a:ext cx="4956941" cy="1653208"/>
          </a:xfrm>
          <a:prstGeom prst="rect">
            <a:avLst/>
          </a:prstGeom>
        </p:spPr>
        <p:txBody>
          <a:bodyPr/>
          <a:lstStyle>
            <a:lvl1pPr algn="ctr">
              <a:defRPr sz="2800" b="1">
                <a:solidFill>
                  <a:schemeClr val="bg1"/>
                </a:solidFill>
              </a:defRPr>
            </a:lvl1pPr>
          </a:lstStyle>
          <a:p>
            <a:endParaRPr lang="hu-HU" dirty="0"/>
          </a:p>
        </p:txBody>
      </p:sp>
    </p:spTree>
    <p:extLst>
      <p:ext uri="{BB962C8B-B14F-4D97-AF65-F5344CB8AC3E}">
        <p14:creationId xmlns:p14="http://schemas.microsoft.com/office/powerpoint/2010/main" val="289182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ím 4">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rgbClr val="E41D37"/>
                </a:solidFill>
              </a:defRPr>
            </a:lvl1pPr>
          </a:lstStyle>
          <a:p>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rgbClr val="001B70"/>
                </a:solidFill>
              </a:defRPr>
            </a:lvl1pPr>
          </a:lstStyle>
          <a:p>
            <a:endParaRPr lang="hu-HU" dirty="0"/>
          </a:p>
        </p:txBody>
      </p:sp>
    </p:spTree>
    <p:extLst>
      <p:ext uri="{BB962C8B-B14F-4D97-AF65-F5344CB8AC3E}">
        <p14:creationId xmlns:p14="http://schemas.microsoft.com/office/powerpoint/2010/main" val="381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Üres 1">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Tree>
    <p:extLst>
      <p:ext uri="{BB962C8B-B14F-4D97-AF65-F5344CB8AC3E}">
        <p14:creationId xmlns:p14="http://schemas.microsoft.com/office/powerpoint/2010/main" val="366617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őcímdia 3">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3501008"/>
            <a:ext cx="8229600" cy="634082"/>
          </a:xfrm>
          <a:prstGeom prst="rect">
            <a:avLst/>
          </a:prstGeom>
        </p:spPr>
        <p:txBody>
          <a:bodyPr/>
          <a:lstStyle>
            <a:lvl1pPr algn="ctr">
              <a:defRPr sz="3200" b="1">
                <a:solidFill>
                  <a:schemeClr val="bg1">
                    <a:lumMod val="50000"/>
                  </a:schemeClr>
                </a:solidFill>
                <a:latin typeface="+mj-lt"/>
              </a:defRPr>
            </a:lvl1pPr>
          </a:lstStyle>
          <a:p>
            <a:endParaRPr lang="hu-HU" dirty="0"/>
          </a:p>
        </p:txBody>
      </p:sp>
      <p:sp>
        <p:nvSpPr>
          <p:cNvPr id="12" name="Szöveg helye 2"/>
          <p:cNvSpPr>
            <a:spLocks noGrp="1"/>
          </p:cNvSpPr>
          <p:nvPr>
            <p:ph type="body" sz="quarter" idx="13"/>
          </p:nvPr>
        </p:nvSpPr>
        <p:spPr>
          <a:xfrm>
            <a:off x="467544" y="4207098"/>
            <a:ext cx="8208911" cy="576089"/>
          </a:xfrm>
          <a:prstGeom prst="rect">
            <a:avLst/>
          </a:prstGeom>
        </p:spPr>
        <p:txBody>
          <a:bodyPr/>
          <a:lstStyle>
            <a:lvl1pPr marL="0" indent="0" algn="ctr">
              <a:buFontTx/>
              <a:buNone/>
              <a:defRPr sz="2800" b="1">
                <a:solidFill>
                  <a:schemeClr val="bg1">
                    <a:lumMod val="50000"/>
                  </a:schemeClr>
                </a:solidFill>
                <a:latin typeface="+mj-lt"/>
              </a:defRPr>
            </a:lvl1pPr>
          </a:lstStyle>
          <a:p>
            <a:endParaRPr lang="hu-HU" dirty="0"/>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pPr/>
              <a:t>‹#›</a:t>
            </a:fld>
            <a:endParaRPr lang="hu-HU" dirty="0"/>
          </a:p>
        </p:txBody>
      </p:sp>
    </p:spTree>
    <p:extLst>
      <p:ext uri="{BB962C8B-B14F-4D97-AF65-F5344CB8AC3E}">
        <p14:creationId xmlns:p14="http://schemas.microsoft.com/office/powerpoint/2010/main" val="3167103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ím 5">
    <p:spTree>
      <p:nvGrpSpPr>
        <p:cNvPr id="1" name=""/>
        <p:cNvGrpSpPr/>
        <p:nvPr/>
      </p:nvGrpSpPr>
      <p:grpSpPr>
        <a:xfrm>
          <a:off x="0" y="0"/>
          <a:ext cx="0" cy="0"/>
          <a:chOff x="0" y="0"/>
          <a:chExt cx="0" cy="0"/>
        </a:xfrm>
      </p:grpSpPr>
      <p:pic>
        <p:nvPicPr>
          <p:cNvPr id="14" name="Kép 1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Ellipszis 7"/>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endParaRPr lang="hu-HU" dirty="0"/>
          </a:p>
        </p:txBody>
      </p:sp>
    </p:spTree>
    <p:extLst>
      <p:ext uri="{BB962C8B-B14F-4D97-AF65-F5344CB8AC3E}">
        <p14:creationId xmlns:p14="http://schemas.microsoft.com/office/powerpoint/2010/main" val="3889756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ím 6">
    <p:spTree>
      <p:nvGrpSpPr>
        <p:cNvPr id="1" name=""/>
        <p:cNvGrpSpPr/>
        <p:nvPr/>
      </p:nvGrpSpPr>
      <p:grpSpPr>
        <a:xfrm>
          <a:off x="0" y="0"/>
          <a:ext cx="0" cy="0"/>
          <a:chOff x="0" y="0"/>
          <a:chExt cx="0" cy="0"/>
        </a:xfrm>
      </p:grpSpPr>
      <p:pic>
        <p:nvPicPr>
          <p:cNvPr id="10" name="Kép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rgbClr val="E41D37"/>
                </a:solidFill>
              </a:defRPr>
            </a:lvl1pPr>
          </a:lstStyle>
          <a:p>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rgbClr val="001B70"/>
                </a:solidFill>
              </a:defRPr>
            </a:lvl1pPr>
          </a:lstStyle>
          <a:p>
            <a:endParaRPr lang="hu-HU" dirty="0"/>
          </a:p>
        </p:txBody>
      </p:sp>
    </p:spTree>
    <p:extLst>
      <p:ext uri="{BB962C8B-B14F-4D97-AF65-F5344CB8AC3E}">
        <p14:creationId xmlns:p14="http://schemas.microsoft.com/office/powerpoint/2010/main" val="475672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Üres 2">
    <p:spTree>
      <p:nvGrpSpPr>
        <p:cNvPr id="1" name=""/>
        <p:cNvGrpSpPr/>
        <p:nvPr/>
      </p:nvGrpSpPr>
      <p:grpSpPr>
        <a:xfrm>
          <a:off x="0" y="0"/>
          <a:ext cx="0" cy="0"/>
          <a:chOff x="0" y="0"/>
          <a:chExt cx="0" cy="0"/>
        </a:xfrm>
      </p:grpSpPr>
      <p:pic>
        <p:nvPicPr>
          <p:cNvPr id="9" name="Kép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Tree>
    <p:extLst>
      <p:ext uri="{BB962C8B-B14F-4D97-AF65-F5344CB8AC3E}">
        <p14:creationId xmlns:p14="http://schemas.microsoft.com/office/powerpoint/2010/main" val="3332979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lválasztó 1">
    <p:bg>
      <p:bgPr>
        <a:solidFill>
          <a:srgbClr val="F03E48"/>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12"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2034673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lválasztó 2">
    <p:bg>
      <p:bgPr>
        <a:solidFill>
          <a:srgbClr val="6ECB98"/>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9"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904336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választó 3">
    <p:bg>
      <p:bgPr>
        <a:solidFill>
          <a:srgbClr val="8E89CB"/>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9"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4074134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lválasztó 4">
    <p:bg>
      <p:bgPr>
        <a:solidFill>
          <a:srgbClr val="003594"/>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3363910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iegyensúlyozottság">
    <p:spTree>
      <p:nvGrpSpPr>
        <p:cNvPr id="1" name=""/>
        <p:cNvGrpSpPr/>
        <p:nvPr/>
      </p:nvGrpSpPr>
      <p:grpSpPr>
        <a:xfrm>
          <a:off x="0" y="0"/>
          <a:ext cx="0" cy="0"/>
          <a:chOff x="0" y="0"/>
          <a:chExt cx="0" cy="0"/>
        </a:xfrm>
      </p:grpSpPr>
      <p:pic>
        <p:nvPicPr>
          <p:cNvPr id="3" name="Kép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327413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izalom">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pic>
        <p:nvPicPr>
          <p:cNvPr id="9" name="Kép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spTree>
    <p:extLst>
      <p:ext uri="{BB962C8B-B14F-4D97-AF65-F5344CB8AC3E}">
        <p14:creationId xmlns:p14="http://schemas.microsoft.com/office/powerpoint/2010/main" val="53158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Átlátszóság">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pic>
        <p:nvPicPr>
          <p:cNvPr id="9" name="Kép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spTree>
    <p:extLst>
      <p:ext uri="{BB962C8B-B14F-4D97-AF65-F5344CB8AC3E}">
        <p14:creationId xmlns:p14="http://schemas.microsoft.com/office/powerpoint/2010/main" val="352982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 1">
    <p:spTree>
      <p:nvGrpSpPr>
        <p:cNvPr id="1" name=""/>
        <p:cNvGrpSpPr/>
        <p:nvPr/>
      </p:nvGrpSpPr>
      <p:grpSpPr>
        <a:xfrm>
          <a:off x="0" y="0"/>
          <a:ext cx="0" cy="0"/>
          <a:chOff x="0" y="0"/>
          <a:chExt cx="0" cy="0"/>
        </a:xfrm>
      </p:grpSpPr>
      <p:sp>
        <p:nvSpPr>
          <p:cNvPr id="7" name="Cím 1"/>
          <p:cNvSpPr>
            <a:spLocks noGrp="1"/>
          </p:cNvSpPr>
          <p:nvPr>
            <p:ph type="title"/>
          </p:nvPr>
        </p:nvSpPr>
        <p:spPr>
          <a:xfrm>
            <a:off x="457200" y="260648"/>
            <a:ext cx="8229600" cy="634082"/>
          </a:xfrm>
          <a:prstGeom prst="rect">
            <a:avLst/>
          </a:prstGeom>
        </p:spPr>
        <p:txBody>
          <a:bodyPr/>
          <a:lstStyle>
            <a:lvl1pPr algn="l">
              <a:defRPr sz="3200" b="1">
                <a:solidFill>
                  <a:schemeClr val="bg1">
                    <a:lumMod val="50000"/>
                  </a:schemeClr>
                </a:solidFill>
              </a:defRPr>
            </a:lvl1pPr>
          </a:lstStyle>
          <a:p>
            <a:endParaRPr lang="hu-HU" dirty="0"/>
          </a:p>
        </p:txBody>
      </p:sp>
      <p:sp>
        <p:nvSpPr>
          <p:cNvPr id="8"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lumMod val="50000"/>
                  </a:schemeClr>
                </a:solidFill>
              </a:defRPr>
            </a:lvl1pPr>
          </a:lstStyle>
          <a:p>
            <a:endParaRPr lang="hu-HU"/>
          </a:p>
        </p:txBody>
      </p:sp>
      <p:pic>
        <p:nvPicPr>
          <p:cNvPr id="10" name="Kép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1" name="Kép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2"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Tree>
    <p:extLst>
      <p:ext uri="{BB962C8B-B14F-4D97-AF65-F5344CB8AC3E}">
        <p14:creationId xmlns:p14="http://schemas.microsoft.com/office/powerpoint/2010/main" val="3023856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uto">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hasCustomPrompt="1"/>
          </p:nvPr>
        </p:nvSpPr>
        <p:spPr>
          <a:xfrm>
            <a:off x="457200" y="260648"/>
            <a:ext cx="8229600" cy="634082"/>
          </a:xfrm>
          <a:prstGeom prst="rect">
            <a:avLst/>
          </a:prstGeom>
        </p:spPr>
        <p:txBody>
          <a:bodyPr/>
          <a:lstStyle>
            <a:lvl1pPr algn="l">
              <a:defRPr sz="3200" b="1">
                <a:solidFill>
                  <a:schemeClr val="bg1"/>
                </a:solidFill>
              </a:defRPr>
            </a:lvl1pPr>
          </a:lstStyle>
          <a:p>
            <a:r>
              <a:rPr lang="hu-HU" dirty="0" smtClean="0"/>
              <a:t>v</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633091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roda">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82676"/>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1694439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uxus">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82676"/>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endParaRPr lang="hu-HU"/>
          </a:p>
        </p:txBody>
      </p:sp>
    </p:spTree>
    <p:extLst>
      <p:ext uri="{BB962C8B-B14F-4D97-AF65-F5344CB8AC3E}">
        <p14:creationId xmlns:p14="http://schemas.microsoft.com/office/powerpoint/2010/main" val="887219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Üzlet">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27384"/>
            <a:ext cx="9144001" cy="6899927"/>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rgbClr val="001B70"/>
                </a:solidFill>
              </a:defRPr>
            </a:lvl1pPr>
          </a:lstStyle>
          <a:p>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rgbClr val="001B70"/>
                </a:solidFill>
              </a:defRPr>
            </a:lvl1pPr>
          </a:lstStyle>
          <a:p>
            <a:endParaRPr lang="hu-HU"/>
          </a:p>
        </p:txBody>
      </p:sp>
      <p:pic>
        <p:nvPicPr>
          <p:cNvPr id="9" name="Kép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spTree>
    <p:extLst>
      <p:ext uri="{BB962C8B-B14F-4D97-AF65-F5344CB8AC3E}">
        <p14:creationId xmlns:p14="http://schemas.microsoft.com/office/powerpoint/2010/main" val="3485071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öszönet 1">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hasCustomPrompt="1"/>
          </p:nvPr>
        </p:nvSpPr>
        <p:spPr>
          <a:xfrm>
            <a:off x="457200" y="3645024"/>
            <a:ext cx="8229600" cy="634082"/>
          </a:xfrm>
          <a:prstGeom prst="rect">
            <a:avLst/>
          </a:prstGeom>
        </p:spPr>
        <p:txBody>
          <a:bodyPr/>
          <a:lstStyle>
            <a:lvl1pPr algn="ctr">
              <a:defRPr sz="3200" b="1">
                <a:solidFill>
                  <a:srgbClr val="001B70"/>
                </a:solidFill>
                <a:latin typeface="+mj-lt"/>
              </a:defRPr>
            </a:lvl1pPr>
          </a:lstStyle>
          <a:p>
            <a:r>
              <a:rPr lang="hu-HU" dirty="0" smtClean="0"/>
              <a:t>KÖSZÖNÖM A FIGYELMET!</a:t>
            </a:r>
            <a:endParaRPr lang="hu-HU" dirty="0"/>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pPr/>
              <a:t>‹#›</a:t>
            </a:fld>
            <a:endParaRPr lang="hu-HU" dirty="0"/>
          </a:p>
        </p:txBody>
      </p:sp>
    </p:spTree>
    <p:extLst>
      <p:ext uri="{BB962C8B-B14F-4D97-AF65-F5344CB8AC3E}">
        <p14:creationId xmlns:p14="http://schemas.microsoft.com/office/powerpoint/2010/main" val="699662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öszönet 3">
    <p:spTree>
      <p:nvGrpSpPr>
        <p:cNvPr id="1" name=""/>
        <p:cNvGrpSpPr/>
        <p:nvPr/>
      </p:nvGrpSpPr>
      <p:grpSpPr>
        <a:xfrm>
          <a:off x="0" y="0"/>
          <a:ext cx="0" cy="0"/>
          <a:chOff x="0" y="0"/>
          <a:chExt cx="0" cy="0"/>
        </a:xfrm>
      </p:grpSpPr>
      <p:pic>
        <p:nvPicPr>
          <p:cNvPr id="9" name="Kép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Cím 1"/>
          <p:cNvSpPr>
            <a:spLocks noGrp="1"/>
          </p:cNvSpPr>
          <p:nvPr>
            <p:ph type="title" hasCustomPrompt="1"/>
          </p:nvPr>
        </p:nvSpPr>
        <p:spPr>
          <a:xfrm>
            <a:off x="457200" y="3573016"/>
            <a:ext cx="4834880" cy="634082"/>
          </a:xfrm>
          <a:prstGeom prst="rect">
            <a:avLst/>
          </a:prstGeom>
        </p:spPr>
        <p:txBody>
          <a:bodyPr/>
          <a:lstStyle>
            <a:lvl1pPr algn="ctr">
              <a:defRPr sz="3200" b="1">
                <a:solidFill>
                  <a:schemeClr val="bg1">
                    <a:lumMod val="50000"/>
                  </a:schemeClr>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620902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öszönet 4">
    <p:spTree>
      <p:nvGrpSpPr>
        <p:cNvPr id="1" name=""/>
        <p:cNvGrpSpPr/>
        <p:nvPr/>
      </p:nvGrpSpPr>
      <p:grpSpPr>
        <a:xfrm>
          <a:off x="0" y="0"/>
          <a:ext cx="0" cy="0"/>
          <a:chOff x="0" y="0"/>
          <a:chExt cx="0" cy="0"/>
        </a:xfrm>
      </p:grpSpPr>
      <p:pic>
        <p:nvPicPr>
          <p:cNvPr id="12" name="Kép 1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16" name="Kép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ím 1"/>
          <p:cNvSpPr>
            <a:spLocks noGrp="1"/>
          </p:cNvSpPr>
          <p:nvPr>
            <p:ph type="title" hasCustomPrompt="1"/>
          </p:nvPr>
        </p:nvSpPr>
        <p:spPr>
          <a:xfrm>
            <a:off x="457200" y="3933056"/>
            <a:ext cx="8229600" cy="634082"/>
          </a:xfrm>
          <a:prstGeom prst="rect">
            <a:avLst/>
          </a:prstGeom>
          <a:effectLst>
            <a:outerShdw blurRad="254000" algn="ctr" rotWithShape="0">
              <a:schemeClr val="tx1">
                <a:alpha val="60000"/>
              </a:schemeClr>
            </a:outerShdw>
          </a:effectLst>
        </p:spPr>
        <p:txBody>
          <a:bodyPr/>
          <a:lstStyle>
            <a:lvl1pPr algn="ctr">
              <a:defRPr sz="3200" b="1">
                <a:solidFill>
                  <a:schemeClr val="bg1"/>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1447785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öszönet 7">
    <p:spTree>
      <p:nvGrpSpPr>
        <p:cNvPr id="1" name=""/>
        <p:cNvGrpSpPr/>
        <p:nvPr/>
      </p:nvGrpSpPr>
      <p:grpSpPr>
        <a:xfrm>
          <a:off x="0" y="0"/>
          <a:ext cx="0" cy="0"/>
          <a:chOff x="0" y="0"/>
          <a:chExt cx="0" cy="0"/>
        </a:xfrm>
      </p:grpSpPr>
      <p:pic>
        <p:nvPicPr>
          <p:cNvPr id="12" name="Kép 1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
            <a:ext cx="9144001" cy="6856071"/>
          </a:xfrm>
          <a:prstGeom prst="rect">
            <a:avLst/>
          </a:prstGeom>
        </p:spPr>
      </p:pic>
      <p:pic>
        <p:nvPicPr>
          <p:cNvPr id="16" name="Kép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hasCustomPrompt="1"/>
          </p:nvPr>
        </p:nvSpPr>
        <p:spPr>
          <a:xfrm>
            <a:off x="457200" y="1916832"/>
            <a:ext cx="8229600" cy="634082"/>
          </a:xfrm>
          <a:prstGeom prst="rect">
            <a:avLst/>
          </a:prstGeom>
          <a:effectLst>
            <a:outerShdw blurRad="254000" algn="ctr" rotWithShape="0">
              <a:schemeClr val="tx1">
                <a:alpha val="60000"/>
              </a:schemeClr>
            </a:outerShdw>
          </a:effectLst>
        </p:spPr>
        <p:txBody>
          <a:bodyPr/>
          <a:lstStyle>
            <a:lvl1pPr algn="ctr">
              <a:defRPr sz="3200" b="1">
                <a:solidFill>
                  <a:schemeClr val="bg1"/>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2103391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öszönet 10">
    <p:spTree>
      <p:nvGrpSpPr>
        <p:cNvPr id="1" name=""/>
        <p:cNvGrpSpPr/>
        <p:nvPr/>
      </p:nvGrpSpPr>
      <p:grpSpPr>
        <a:xfrm>
          <a:off x="0" y="0"/>
          <a:ext cx="0" cy="0"/>
          <a:chOff x="0" y="0"/>
          <a:chExt cx="0" cy="0"/>
        </a:xfrm>
      </p:grpSpPr>
      <p:pic>
        <p:nvPicPr>
          <p:cNvPr id="12" name="Kép 1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16" name="Kép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ím 1"/>
          <p:cNvSpPr>
            <a:spLocks noGrp="1"/>
          </p:cNvSpPr>
          <p:nvPr>
            <p:ph type="title" hasCustomPrompt="1"/>
          </p:nvPr>
        </p:nvSpPr>
        <p:spPr>
          <a:xfrm>
            <a:off x="457200" y="2204864"/>
            <a:ext cx="8229600" cy="634082"/>
          </a:xfrm>
          <a:prstGeom prst="rect">
            <a:avLst/>
          </a:prstGeom>
        </p:spPr>
        <p:txBody>
          <a:bodyPr/>
          <a:lstStyle>
            <a:lvl1pPr algn="ctr">
              <a:defRPr sz="3200" b="1">
                <a:solidFill>
                  <a:schemeClr val="bg1"/>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1762107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Üres 3">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8" name="Kép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Tree>
    <p:extLst>
      <p:ext uri="{BB962C8B-B14F-4D97-AF65-F5344CB8AC3E}">
        <p14:creationId xmlns:p14="http://schemas.microsoft.com/office/powerpoint/2010/main" val="4291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ím és tartalom 1">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9" name="Kép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0"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1"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13"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4" name="Tartalom helye 2"/>
          <p:cNvSpPr>
            <a:spLocks noGrp="1"/>
          </p:cNvSpPr>
          <p:nvPr>
            <p:ph idx="1"/>
          </p:nvPr>
        </p:nvSpPr>
        <p:spPr>
          <a:xfrm>
            <a:off x="467544" y="1700809"/>
            <a:ext cx="8229600" cy="4320480"/>
          </a:xfrm>
          <a:prstGeom prst="rect">
            <a:avLst/>
          </a:prstGeom>
        </p:spPr>
        <p:txBody>
          <a:bodyPr/>
          <a:lstStyle>
            <a:lvl1pPr>
              <a:defRPr sz="2800">
                <a:solidFill>
                  <a:srgbClr val="001B70"/>
                </a:solidFill>
              </a:defRPr>
            </a:lvl1pPr>
            <a:lvl2pPr>
              <a:defRPr sz="2400">
                <a:solidFill>
                  <a:srgbClr val="001B70"/>
                </a:solidFill>
              </a:defRPr>
            </a:lvl2pPr>
            <a:lvl3pPr>
              <a:defRPr sz="2000">
                <a:solidFill>
                  <a:srgbClr val="001B70"/>
                </a:solidFill>
              </a:defRPr>
            </a:lvl3pPr>
            <a:lvl4pPr>
              <a:defRPr sz="1800">
                <a:solidFill>
                  <a:srgbClr val="001B70"/>
                </a:solidFill>
              </a:defRPr>
            </a:lvl4pPr>
            <a:lvl5pPr>
              <a:defRPr sz="1800">
                <a:solidFill>
                  <a:srgbClr val="001B70"/>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807765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Üres 4">
    <p:spTree>
      <p:nvGrpSpPr>
        <p:cNvPr id="1" name=""/>
        <p:cNvGrpSpPr/>
        <p:nvPr/>
      </p:nvGrpSpPr>
      <p:grpSpPr>
        <a:xfrm>
          <a:off x="0" y="0"/>
          <a:ext cx="0" cy="0"/>
          <a:chOff x="0" y="0"/>
          <a:chExt cx="0" cy="0"/>
        </a:xfrm>
      </p:grpSpPr>
      <p:sp>
        <p:nvSpPr>
          <p:cNvPr id="1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Tree>
    <p:extLst>
      <p:ext uri="{BB962C8B-B14F-4D97-AF65-F5344CB8AC3E}">
        <p14:creationId xmlns:p14="http://schemas.microsoft.com/office/powerpoint/2010/main" val="3584232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Üres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809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szöveg">
    <p:spTree>
      <p:nvGrpSpPr>
        <p:cNvPr id="1" name=""/>
        <p:cNvGrpSpPr/>
        <p:nvPr/>
      </p:nvGrpSpPr>
      <p:grpSpPr>
        <a:xfrm>
          <a:off x="0" y="0"/>
          <a:ext cx="0" cy="0"/>
          <a:chOff x="0" y="0"/>
          <a:chExt cx="0" cy="0"/>
        </a:xfrm>
      </p:grpSpPr>
      <p:sp>
        <p:nvSpPr>
          <p:cNvPr id="14" name="Cím 6"/>
          <p:cNvSpPr>
            <a:spLocks noGrp="1"/>
          </p:cNvSpPr>
          <p:nvPr>
            <p:ph type="title"/>
          </p:nvPr>
        </p:nvSpPr>
        <p:spPr>
          <a:xfrm>
            <a:off x="457200" y="260648"/>
            <a:ext cx="8229600" cy="634082"/>
          </a:xfrm>
          <a:prstGeom prst="rect">
            <a:avLst/>
          </a:prstGeom>
        </p:spPr>
        <p:txBody>
          <a:bodyPr/>
          <a:lstStyle>
            <a:lvl1pPr algn="l">
              <a:defRPr lang="hu-HU" sz="3200" b="1" kern="1200" dirty="0">
                <a:solidFill>
                  <a:srgbClr val="E41D37"/>
                </a:solidFill>
                <a:latin typeface="+mj-lt"/>
                <a:ea typeface="+mj-ea"/>
                <a:cs typeface="+mj-cs"/>
              </a:defRPr>
            </a:lvl1pPr>
          </a:lstStyle>
          <a:p>
            <a:r>
              <a:rPr lang="hu-HU" dirty="0" smtClean="0"/>
              <a:t>Mintacím szerkesztése</a:t>
            </a:r>
            <a:endParaRPr lang="hu-HU" dirty="0"/>
          </a:p>
        </p:txBody>
      </p:sp>
      <p:sp>
        <p:nvSpPr>
          <p:cNvPr id="15" name="Szöveg helye 17"/>
          <p:cNvSpPr>
            <a:spLocks noGrp="1"/>
          </p:cNvSpPr>
          <p:nvPr>
            <p:ph type="body" sz="quarter" idx="13" hasCustomPrompt="1"/>
          </p:nvPr>
        </p:nvSpPr>
        <p:spPr>
          <a:xfrm>
            <a:off x="467544" y="966738"/>
            <a:ext cx="8208911" cy="576089"/>
          </a:xfrm>
          <a:prstGeom prst="rect">
            <a:avLst/>
          </a:prstGeom>
        </p:spPr>
        <p:txBody>
          <a:bodyPr/>
          <a:lstStyle>
            <a:lvl1pPr marL="342900" indent="-342900">
              <a:buNone/>
              <a:defRPr lang="hu-HU" sz="2400" b="1" baseline="0" dirty="0">
                <a:solidFill>
                  <a:srgbClr val="001B70"/>
                </a:solidFill>
              </a:defRPr>
            </a:lvl1pPr>
          </a:lstStyle>
          <a:p>
            <a:pPr marL="0" lvl="0" indent="0"/>
            <a:r>
              <a:rPr lang="hu-HU" dirty="0" smtClean="0"/>
              <a:t>Alcím szerkesztése</a:t>
            </a:r>
            <a:endParaRPr lang="hu-HU" dirty="0"/>
          </a:p>
        </p:txBody>
      </p:sp>
      <p:sp>
        <p:nvSpPr>
          <p:cNvPr id="3" name="Szöveg helye 2"/>
          <p:cNvSpPr>
            <a:spLocks noGrp="1"/>
          </p:cNvSpPr>
          <p:nvPr>
            <p:ph type="body" sz="quarter" idx="14"/>
          </p:nvPr>
        </p:nvSpPr>
        <p:spPr>
          <a:xfrm>
            <a:off x="468313" y="1700213"/>
            <a:ext cx="8207375" cy="4321175"/>
          </a:xfrm>
          <a:prstGeom prst="rect">
            <a:avLst/>
          </a:prstGeom>
        </p:spPr>
        <p:txBody>
          <a:bodyPr/>
          <a:lstStyle>
            <a:lvl1pPr marL="0" indent="0">
              <a:buNone/>
              <a:defRPr sz="2400">
                <a:solidFill>
                  <a:srgbClr val="001B70"/>
                </a:solidFill>
              </a:defRPr>
            </a:lvl1pPr>
            <a:lvl2pPr>
              <a:defRPr>
                <a:solidFill>
                  <a:srgbClr val="001B70"/>
                </a:solidFill>
              </a:defRPr>
            </a:lvl2pPr>
            <a:lvl3pPr>
              <a:defRPr>
                <a:solidFill>
                  <a:srgbClr val="001B70"/>
                </a:solidFill>
              </a:defRPr>
            </a:lvl3pPr>
            <a:lvl4pPr>
              <a:defRPr>
                <a:solidFill>
                  <a:srgbClr val="001B70"/>
                </a:solidFill>
              </a:defRPr>
            </a:lvl4pPr>
            <a:lvl5pPr>
              <a:defRPr>
                <a:solidFill>
                  <a:srgbClr val="001B70"/>
                </a:solidFill>
              </a:defRPr>
            </a:lvl5pPr>
          </a:lstStyle>
          <a:p>
            <a:pPr lvl="0"/>
            <a:r>
              <a:rPr lang="hu-HU" dirty="0" smtClean="0"/>
              <a:t>Mintaszöveg szerkesztése</a:t>
            </a:r>
          </a:p>
        </p:txBody>
      </p:sp>
      <p:sp>
        <p:nvSpPr>
          <p:cNvPr id="10"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pPr/>
              <a:t>‹#›</a:t>
            </a:fld>
            <a:endParaRPr lang="hu-HU" dirty="0"/>
          </a:p>
        </p:txBody>
      </p:sp>
      <p:pic>
        <p:nvPicPr>
          <p:cNvPr id="6" name="Kép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Tree>
    <p:extLst>
      <p:ext uri="{BB962C8B-B14F-4D97-AF65-F5344CB8AC3E}">
        <p14:creationId xmlns:p14="http://schemas.microsoft.com/office/powerpoint/2010/main" val="37325550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őcímdia">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562670"/>
            <a:ext cx="8229600" cy="634082"/>
          </a:xfrm>
          <a:prstGeom prst="rect">
            <a:avLst/>
          </a:prstGeom>
        </p:spPr>
        <p:txBody>
          <a:bodyPr/>
          <a:lstStyle>
            <a:lvl1pPr algn="ctr">
              <a:defRPr sz="3200" b="1">
                <a:solidFill>
                  <a:schemeClr val="bg1"/>
                </a:solidFill>
                <a:latin typeface="+mj-lt"/>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1268760"/>
            <a:ext cx="8208911" cy="576089"/>
          </a:xfrm>
          <a:prstGeom prst="rect">
            <a:avLst/>
          </a:prstGeom>
        </p:spPr>
        <p:txBody>
          <a:bodyPr/>
          <a:lstStyle>
            <a:lvl1pPr marL="0" indent="0" algn="ctr">
              <a:buFontTx/>
              <a:buNone/>
              <a:defRPr sz="2800" b="1">
                <a:solidFill>
                  <a:schemeClr val="bg1"/>
                </a:solidFill>
                <a:latin typeface="+mj-lt"/>
              </a:defRPr>
            </a:lvl1pPr>
          </a:lstStyle>
          <a:p>
            <a:pPr lvl="0"/>
            <a:r>
              <a:rPr lang="hu-HU" smtClean="0"/>
              <a:t>Mintaszöveg szerkesztése</a:t>
            </a:r>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solidFill>
                  <a:srgbClr val="FFFFFF">
                    <a:lumMod val="50000"/>
                  </a:srgbClr>
                </a:solidFill>
              </a:rPr>
              <a:pPr/>
              <a:t>‹#›</a:t>
            </a:fld>
            <a:endParaRPr lang="hu-HU" dirty="0">
              <a:solidFill>
                <a:srgbClr val="FFFFFF">
                  <a:lumMod val="50000"/>
                </a:srgbClr>
              </a:solidFill>
            </a:endParaRPr>
          </a:p>
        </p:txBody>
      </p:sp>
    </p:spTree>
    <p:extLst>
      <p:ext uri="{BB962C8B-B14F-4D97-AF65-F5344CB8AC3E}">
        <p14:creationId xmlns:p14="http://schemas.microsoft.com/office/powerpoint/2010/main" val="2457315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őcímdia 2">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3501008"/>
            <a:ext cx="8229600" cy="634082"/>
          </a:xfrm>
          <a:prstGeom prst="rect">
            <a:avLst/>
          </a:prstGeom>
        </p:spPr>
        <p:txBody>
          <a:bodyPr/>
          <a:lstStyle>
            <a:lvl1pPr algn="ctr">
              <a:defRPr sz="3200" b="1">
                <a:solidFill>
                  <a:srgbClr val="001B70"/>
                </a:solidFill>
                <a:latin typeface="+mj-lt"/>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4207098"/>
            <a:ext cx="8208911" cy="576089"/>
          </a:xfrm>
          <a:prstGeom prst="rect">
            <a:avLst/>
          </a:prstGeom>
        </p:spPr>
        <p:txBody>
          <a:bodyPr/>
          <a:lstStyle>
            <a:lvl1pPr marL="0" indent="0" algn="ctr">
              <a:buFontTx/>
              <a:buNone/>
              <a:defRPr sz="2800" b="1">
                <a:solidFill>
                  <a:srgbClr val="001B70"/>
                </a:solidFill>
                <a:latin typeface="+mj-lt"/>
              </a:defRPr>
            </a:lvl1pPr>
          </a:lstStyle>
          <a:p>
            <a:pPr lvl="0"/>
            <a:r>
              <a:rPr lang="hu-HU" smtClean="0"/>
              <a:t>Mintaszöveg szerkesztése</a:t>
            </a:r>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solidFill>
                  <a:srgbClr val="FFFFFF">
                    <a:lumMod val="50000"/>
                  </a:srgbClr>
                </a:solidFill>
              </a:rPr>
              <a:pPr/>
              <a:t>‹#›</a:t>
            </a:fld>
            <a:endParaRPr lang="hu-HU" dirty="0">
              <a:solidFill>
                <a:srgbClr val="FFFFFF">
                  <a:lumMod val="50000"/>
                </a:srgbClr>
              </a:solidFill>
            </a:endParaRPr>
          </a:p>
        </p:txBody>
      </p:sp>
    </p:spTree>
    <p:extLst>
      <p:ext uri="{BB962C8B-B14F-4D97-AF65-F5344CB8AC3E}">
        <p14:creationId xmlns:p14="http://schemas.microsoft.com/office/powerpoint/2010/main" val="2793618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őcímdia 3">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3501008"/>
            <a:ext cx="8229600" cy="634082"/>
          </a:xfrm>
          <a:prstGeom prst="rect">
            <a:avLst/>
          </a:prstGeom>
        </p:spPr>
        <p:txBody>
          <a:bodyPr/>
          <a:lstStyle>
            <a:lvl1pPr algn="ctr">
              <a:defRPr sz="3200" b="1">
                <a:solidFill>
                  <a:schemeClr val="bg1">
                    <a:lumMod val="50000"/>
                  </a:schemeClr>
                </a:solidFill>
                <a:latin typeface="+mj-lt"/>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4207098"/>
            <a:ext cx="8208911" cy="576089"/>
          </a:xfrm>
          <a:prstGeom prst="rect">
            <a:avLst/>
          </a:prstGeom>
        </p:spPr>
        <p:txBody>
          <a:bodyPr/>
          <a:lstStyle>
            <a:lvl1pPr marL="0" indent="0" algn="ctr">
              <a:buFontTx/>
              <a:buNone/>
              <a:defRPr sz="2800" b="1">
                <a:solidFill>
                  <a:schemeClr val="bg1">
                    <a:lumMod val="50000"/>
                  </a:schemeClr>
                </a:solidFill>
                <a:latin typeface="+mj-lt"/>
              </a:defRPr>
            </a:lvl1pPr>
          </a:lstStyle>
          <a:p>
            <a:pPr lvl="0"/>
            <a:r>
              <a:rPr lang="hu-HU" smtClean="0"/>
              <a:t>Mintaszöveg szerkesztése</a:t>
            </a:r>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solidFill>
                  <a:srgbClr val="FFFFFF">
                    <a:lumMod val="50000"/>
                  </a:srgbClr>
                </a:solidFill>
              </a:rPr>
              <a:pPr/>
              <a:t>‹#›</a:t>
            </a:fld>
            <a:endParaRPr lang="hu-HU" dirty="0">
              <a:solidFill>
                <a:srgbClr val="FFFFFF">
                  <a:lumMod val="50000"/>
                </a:srgbClr>
              </a:solidFill>
            </a:endParaRPr>
          </a:p>
        </p:txBody>
      </p:sp>
    </p:spTree>
    <p:extLst>
      <p:ext uri="{BB962C8B-B14F-4D97-AF65-F5344CB8AC3E}">
        <p14:creationId xmlns:p14="http://schemas.microsoft.com/office/powerpoint/2010/main" val="1691479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ím 1">
    <p:spTree>
      <p:nvGrpSpPr>
        <p:cNvPr id="1" name=""/>
        <p:cNvGrpSpPr/>
        <p:nvPr/>
      </p:nvGrpSpPr>
      <p:grpSpPr>
        <a:xfrm>
          <a:off x="0" y="0"/>
          <a:ext cx="0" cy="0"/>
          <a:chOff x="0" y="0"/>
          <a:chExt cx="0" cy="0"/>
        </a:xfrm>
      </p:grpSpPr>
      <p:sp>
        <p:nvSpPr>
          <p:cNvPr id="7" name="Cím 1"/>
          <p:cNvSpPr>
            <a:spLocks noGrp="1"/>
          </p:cNvSpPr>
          <p:nvPr>
            <p:ph type="title"/>
          </p:nvPr>
        </p:nvSpPr>
        <p:spPr>
          <a:xfrm>
            <a:off x="457200" y="260648"/>
            <a:ext cx="8229600" cy="634082"/>
          </a:xfrm>
          <a:prstGeom prst="rect">
            <a:avLst/>
          </a:prstGeom>
        </p:spPr>
        <p:txBody>
          <a:bodyPr/>
          <a:lstStyle>
            <a:lvl1pPr algn="l">
              <a:defRPr sz="3200" b="1">
                <a:solidFill>
                  <a:schemeClr val="bg1">
                    <a:lumMod val="50000"/>
                  </a:schemeClr>
                </a:solidFill>
              </a:defRPr>
            </a:lvl1pPr>
          </a:lstStyle>
          <a:p>
            <a:r>
              <a:rPr lang="hu-HU" smtClean="0"/>
              <a:t>Mintacím szerkesztése</a:t>
            </a:r>
            <a:endParaRPr lang="hu-HU" dirty="0"/>
          </a:p>
        </p:txBody>
      </p:sp>
      <p:sp>
        <p:nvSpPr>
          <p:cNvPr id="8"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lumMod val="50000"/>
                  </a:schemeClr>
                </a:solidFill>
              </a:defRPr>
            </a:lvl1pPr>
          </a:lstStyle>
          <a:p>
            <a:pPr lvl="0"/>
            <a:r>
              <a:rPr lang="hu-HU" smtClean="0"/>
              <a:t>Mintaszöveg szerkesztése</a:t>
            </a:r>
          </a:p>
        </p:txBody>
      </p:sp>
      <p:pic>
        <p:nvPicPr>
          <p:cNvPr id="10" name="Kép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1" name="Kép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2"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Tree>
    <p:extLst>
      <p:ext uri="{BB962C8B-B14F-4D97-AF65-F5344CB8AC3E}">
        <p14:creationId xmlns:p14="http://schemas.microsoft.com/office/powerpoint/2010/main" val="1667527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ím és tartalom 1">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9" name="Kép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0"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1"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13"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4" name="Tartalom helye 2"/>
          <p:cNvSpPr>
            <a:spLocks noGrp="1"/>
          </p:cNvSpPr>
          <p:nvPr>
            <p:ph idx="1"/>
          </p:nvPr>
        </p:nvSpPr>
        <p:spPr>
          <a:xfrm>
            <a:off x="467544" y="1700809"/>
            <a:ext cx="8229600" cy="4320480"/>
          </a:xfrm>
          <a:prstGeom prst="rect">
            <a:avLst/>
          </a:prstGeom>
        </p:spPr>
        <p:txBody>
          <a:bodyPr/>
          <a:lstStyle>
            <a:lvl1pPr>
              <a:defRPr sz="2800">
                <a:solidFill>
                  <a:srgbClr val="001B70"/>
                </a:solidFill>
              </a:defRPr>
            </a:lvl1pPr>
            <a:lvl2pPr>
              <a:defRPr sz="2400">
                <a:solidFill>
                  <a:srgbClr val="001B70"/>
                </a:solidFill>
              </a:defRPr>
            </a:lvl2pPr>
            <a:lvl3pPr>
              <a:defRPr sz="2000">
                <a:solidFill>
                  <a:srgbClr val="001B70"/>
                </a:solidFill>
              </a:defRPr>
            </a:lvl3pPr>
            <a:lvl4pPr>
              <a:defRPr sz="1800">
                <a:solidFill>
                  <a:srgbClr val="001B70"/>
                </a:solidFill>
              </a:defRPr>
            </a:lvl4pPr>
            <a:lvl5pPr>
              <a:defRPr sz="1800">
                <a:solidFill>
                  <a:srgbClr val="001B70"/>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593381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Összehasonlítás 1">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15"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6"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17" name="Tartalom helye 3"/>
          <p:cNvSpPr>
            <a:spLocks noGrp="1"/>
          </p:cNvSpPr>
          <p:nvPr>
            <p:ph sz="half" idx="2"/>
          </p:nvPr>
        </p:nvSpPr>
        <p:spPr>
          <a:xfrm>
            <a:off x="4716016"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68805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Összehasonlítás 2">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5" name="Kép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6"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7"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22"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1" name="Tartalom helye 2"/>
          <p:cNvSpPr>
            <a:spLocks noGrp="1"/>
          </p:cNvSpPr>
          <p:nvPr>
            <p:ph sz="half" idx="1"/>
          </p:nvPr>
        </p:nvSpPr>
        <p:spPr>
          <a:xfrm>
            <a:off x="467544" y="1700809"/>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12" name="Tartalom helye 3"/>
          <p:cNvSpPr>
            <a:spLocks noGrp="1"/>
          </p:cNvSpPr>
          <p:nvPr>
            <p:ph sz="half" idx="2"/>
          </p:nvPr>
        </p:nvSpPr>
        <p:spPr>
          <a:xfrm>
            <a:off x="4716016" y="1700809"/>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13" name="Tartalom helye 2"/>
          <p:cNvSpPr>
            <a:spLocks noGrp="1"/>
          </p:cNvSpPr>
          <p:nvPr>
            <p:ph sz="half" idx="18"/>
          </p:nvPr>
        </p:nvSpPr>
        <p:spPr>
          <a:xfrm>
            <a:off x="467544" y="3933056"/>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19"/>
          </p:nvPr>
        </p:nvSpPr>
        <p:spPr>
          <a:xfrm>
            <a:off x="4716016" y="3933056"/>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27495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sszehasonlítás 1">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15"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6"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7" name="Tartalom helye 3"/>
          <p:cNvSpPr>
            <a:spLocks noGrp="1"/>
          </p:cNvSpPr>
          <p:nvPr>
            <p:ph sz="half" idx="2"/>
          </p:nvPr>
        </p:nvSpPr>
        <p:spPr>
          <a:xfrm>
            <a:off x="4716016"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41984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Összehasonlítás 3">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5" name="Kép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6"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7"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33" name="Szöveg helye 8"/>
          <p:cNvSpPr>
            <a:spLocks noGrp="1"/>
          </p:cNvSpPr>
          <p:nvPr>
            <p:ph type="body" sz="quarter" idx="18" hasCustomPrompt="1"/>
          </p:nvPr>
        </p:nvSpPr>
        <p:spPr>
          <a:xfrm>
            <a:off x="935595"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4" name="Szöveg helye 9"/>
          <p:cNvSpPr>
            <a:spLocks noGrp="1"/>
          </p:cNvSpPr>
          <p:nvPr>
            <p:ph type="body" sz="quarter" idx="19" hasCustomPrompt="1"/>
          </p:nvPr>
        </p:nvSpPr>
        <p:spPr>
          <a:xfrm>
            <a:off x="926943"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5" name="Szöveg helye 10"/>
          <p:cNvSpPr>
            <a:spLocks noGrp="1"/>
          </p:cNvSpPr>
          <p:nvPr>
            <p:ph type="body" sz="quarter" idx="20" hasCustomPrompt="1"/>
          </p:nvPr>
        </p:nvSpPr>
        <p:spPr>
          <a:xfrm>
            <a:off x="5211419"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6" name="Szöveg helye 11"/>
          <p:cNvSpPr>
            <a:spLocks noGrp="1"/>
          </p:cNvSpPr>
          <p:nvPr>
            <p:ph type="body" sz="quarter" idx="21" hasCustomPrompt="1"/>
          </p:nvPr>
        </p:nvSpPr>
        <p:spPr>
          <a:xfrm>
            <a:off x="5211419"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7"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8" name="Tartalom helye 2"/>
          <p:cNvSpPr>
            <a:spLocks noGrp="1"/>
          </p:cNvSpPr>
          <p:nvPr>
            <p:ph sz="half" idx="1"/>
          </p:nvPr>
        </p:nvSpPr>
        <p:spPr>
          <a:xfrm>
            <a:off x="467544"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19" name="Tartalom helye 3"/>
          <p:cNvSpPr>
            <a:spLocks noGrp="1"/>
          </p:cNvSpPr>
          <p:nvPr>
            <p:ph sz="half" idx="2"/>
          </p:nvPr>
        </p:nvSpPr>
        <p:spPr>
          <a:xfrm>
            <a:off x="4716016"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0" name="Tartalom helye 2"/>
          <p:cNvSpPr>
            <a:spLocks noGrp="1"/>
          </p:cNvSpPr>
          <p:nvPr>
            <p:ph sz="half" idx="22"/>
          </p:nvPr>
        </p:nvSpPr>
        <p:spPr>
          <a:xfrm>
            <a:off x="467544"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1" name="Tartalom helye 3"/>
          <p:cNvSpPr>
            <a:spLocks noGrp="1"/>
          </p:cNvSpPr>
          <p:nvPr>
            <p:ph sz="half" idx="23"/>
          </p:nvPr>
        </p:nvSpPr>
        <p:spPr>
          <a:xfrm>
            <a:off x="4716016"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94643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Összehasonlítás 4">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5" name="Kép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7" name="Alcím"/>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16"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cxnSp>
        <p:nvCxnSpPr>
          <p:cNvPr id="18" name="Egyenes összekötő 17"/>
          <p:cNvCxnSpPr/>
          <p:nvPr userDrawn="1"/>
        </p:nvCxnSpPr>
        <p:spPr>
          <a:xfrm>
            <a:off x="4572000" y="1700808"/>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userDrawn="1"/>
        </p:nvCxnSpPr>
        <p:spPr>
          <a:xfrm>
            <a:off x="395536" y="3917141"/>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41" name="Szöveg helye 8"/>
          <p:cNvSpPr>
            <a:spLocks noGrp="1"/>
          </p:cNvSpPr>
          <p:nvPr>
            <p:ph type="body" sz="quarter" idx="18" hasCustomPrompt="1"/>
          </p:nvPr>
        </p:nvSpPr>
        <p:spPr>
          <a:xfrm>
            <a:off x="935595"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42" name="Szöveg helye 9"/>
          <p:cNvSpPr>
            <a:spLocks noGrp="1"/>
          </p:cNvSpPr>
          <p:nvPr>
            <p:ph type="body" sz="quarter" idx="19" hasCustomPrompt="1"/>
          </p:nvPr>
        </p:nvSpPr>
        <p:spPr>
          <a:xfrm>
            <a:off x="926943"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43" name="Szöveg helye 10"/>
          <p:cNvSpPr>
            <a:spLocks noGrp="1"/>
          </p:cNvSpPr>
          <p:nvPr>
            <p:ph type="body" sz="quarter" idx="20" hasCustomPrompt="1"/>
          </p:nvPr>
        </p:nvSpPr>
        <p:spPr>
          <a:xfrm>
            <a:off x="5211419"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44" name="Szöveg helye 11"/>
          <p:cNvSpPr>
            <a:spLocks noGrp="1"/>
          </p:cNvSpPr>
          <p:nvPr>
            <p:ph type="body" sz="quarter" idx="21" hasCustomPrompt="1"/>
          </p:nvPr>
        </p:nvSpPr>
        <p:spPr>
          <a:xfrm>
            <a:off x="5211419"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err="1" smtClean="0"/>
              <a:t>Cí</a:t>
            </a:r>
            <a:endParaRPr lang="hu-HU" dirty="0"/>
          </a:p>
        </p:txBody>
      </p:sp>
      <p:sp>
        <p:nvSpPr>
          <p:cNvPr id="20" name="Tartalom helye 2"/>
          <p:cNvSpPr>
            <a:spLocks noGrp="1"/>
          </p:cNvSpPr>
          <p:nvPr>
            <p:ph sz="half" idx="1"/>
          </p:nvPr>
        </p:nvSpPr>
        <p:spPr>
          <a:xfrm>
            <a:off x="467544"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1" name="Tartalom helye 3"/>
          <p:cNvSpPr>
            <a:spLocks noGrp="1"/>
          </p:cNvSpPr>
          <p:nvPr>
            <p:ph sz="half" idx="2"/>
          </p:nvPr>
        </p:nvSpPr>
        <p:spPr>
          <a:xfrm>
            <a:off x="4716016"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3"/>
          </p:nvPr>
        </p:nvSpPr>
        <p:spPr>
          <a:xfrm>
            <a:off x="4716016"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832404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15" name="Diagram helye 3"/>
          <p:cNvSpPr>
            <a:spLocks noGrp="1"/>
          </p:cNvSpPr>
          <p:nvPr>
            <p:ph type="chart" sz="quarter" idx="15"/>
          </p:nvPr>
        </p:nvSpPr>
        <p:spPr>
          <a:xfrm>
            <a:off x="4643438" y="1700213"/>
            <a:ext cx="4032250" cy="4321175"/>
          </a:xfrm>
          <a:prstGeom prst="rect">
            <a:avLst/>
          </a:prstGeom>
        </p:spPr>
        <p:txBody>
          <a:bodyPr/>
          <a:lstStyle>
            <a:lvl1pPr>
              <a:defRPr sz="2400">
                <a:solidFill>
                  <a:srgbClr val="001B70"/>
                </a:solidFill>
              </a:defRPr>
            </a:lvl1pPr>
          </a:lstStyle>
          <a:p>
            <a:r>
              <a:rPr lang="hu-HU" smtClean="0"/>
              <a:t>Diagram beszúrásához kattintson az ikonra</a:t>
            </a:r>
            <a:endParaRPr lang="hu-HU" dirty="0"/>
          </a:p>
        </p:txBody>
      </p:sp>
      <p:sp>
        <p:nvSpPr>
          <p:cNvPr id="16"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4"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val="1013324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14" name="Diagram helye 3"/>
          <p:cNvSpPr>
            <a:spLocks noGrp="1"/>
          </p:cNvSpPr>
          <p:nvPr>
            <p:ph type="chart" sz="quarter" idx="15"/>
          </p:nvPr>
        </p:nvSpPr>
        <p:spPr>
          <a:xfrm>
            <a:off x="4643438" y="1700213"/>
            <a:ext cx="4032250" cy="4321175"/>
          </a:xfrm>
          <a:prstGeom prst="rect">
            <a:avLst/>
          </a:prstGeom>
        </p:spPr>
        <p:txBody>
          <a:bodyPr/>
          <a:lstStyle>
            <a:lvl1pPr>
              <a:defRPr sz="2400">
                <a:solidFill>
                  <a:srgbClr val="001B70"/>
                </a:solidFill>
              </a:defRPr>
            </a:lvl1pPr>
          </a:lstStyle>
          <a:p>
            <a:r>
              <a:rPr lang="hu-HU" smtClean="0"/>
              <a:t>Diagram beszúrásához kattintson az ikonra</a:t>
            </a:r>
            <a:endParaRPr lang="hu-HU"/>
          </a:p>
        </p:txBody>
      </p:sp>
      <p:sp>
        <p:nvSpPr>
          <p:cNvPr id="16"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5"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val="514928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áblázat">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0" name="Kép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r>
              <a:rPr lang="hu-HU" smtClean="0"/>
              <a:t>Mintacím szerkesztése</a:t>
            </a:r>
            <a:endParaRPr lang="hu-HU" dirty="0"/>
          </a:p>
        </p:txBody>
      </p:sp>
      <p:sp>
        <p:nvSpPr>
          <p:cNvPr id="12"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pPr lvl="0"/>
            <a:r>
              <a:rPr lang="hu-HU" smtClean="0"/>
              <a:t>Mintaszöveg szerkesztése</a:t>
            </a:r>
          </a:p>
        </p:txBody>
      </p:sp>
      <p:sp>
        <p:nvSpPr>
          <p:cNvPr id="17" name="Táblázat helye 6"/>
          <p:cNvSpPr>
            <a:spLocks noGrp="1"/>
          </p:cNvSpPr>
          <p:nvPr>
            <p:ph type="tbl" sz="quarter" idx="15"/>
          </p:nvPr>
        </p:nvSpPr>
        <p:spPr>
          <a:xfrm>
            <a:off x="4643438" y="1700213"/>
            <a:ext cx="4032250" cy="4321175"/>
          </a:xfrm>
          <a:prstGeom prst="rect">
            <a:avLst/>
          </a:prstGeom>
        </p:spPr>
        <p:txBody>
          <a:bodyPr/>
          <a:lstStyle>
            <a:lvl1pPr>
              <a:defRPr sz="2400">
                <a:solidFill>
                  <a:srgbClr val="001B70"/>
                </a:solidFill>
              </a:defRPr>
            </a:lvl1pPr>
          </a:lstStyle>
          <a:p>
            <a:r>
              <a:rPr lang="hu-HU" smtClean="0"/>
              <a:t>Táblázat beszúrásához kattintson az ikonra</a:t>
            </a:r>
            <a:endParaRPr lang="hu-HU"/>
          </a:p>
        </p:txBody>
      </p:sp>
      <p:sp>
        <p:nvSpPr>
          <p:cNvPr id="18"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14" name="Tartalom helye 2"/>
          <p:cNvSpPr>
            <a:spLocks noGrp="1"/>
          </p:cNvSpPr>
          <p:nvPr>
            <p:ph sz="half" idx="1"/>
          </p:nvPr>
        </p:nvSpPr>
        <p:spPr>
          <a:xfrm>
            <a:off x="457200" y="1700809"/>
            <a:ext cx="3970784" cy="432048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val="356310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ím 2">
    <p:spTree>
      <p:nvGrpSpPr>
        <p:cNvPr id="1" name=""/>
        <p:cNvGrpSpPr/>
        <p:nvPr/>
      </p:nvGrpSpPr>
      <p:grpSpPr>
        <a:xfrm>
          <a:off x="0" y="0"/>
          <a:ext cx="0" cy="0"/>
          <a:chOff x="0" y="0"/>
          <a:chExt cx="0" cy="0"/>
        </a:xfrm>
      </p:grpSpPr>
      <p:pic>
        <p:nvPicPr>
          <p:cNvPr id="6" name="Kép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8" name="Ellipszis 7"/>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4"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Tree>
    <p:extLst>
      <p:ext uri="{BB962C8B-B14F-4D97-AF65-F5344CB8AC3E}">
        <p14:creationId xmlns:p14="http://schemas.microsoft.com/office/powerpoint/2010/main" val="2685442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ím és tartalom 2">
    <p:spTree>
      <p:nvGrpSpPr>
        <p:cNvPr id="1" name=""/>
        <p:cNvGrpSpPr/>
        <p:nvPr/>
      </p:nvGrpSpPr>
      <p:grpSpPr>
        <a:xfrm>
          <a:off x="0" y="0"/>
          <a:ext cx="0" cy="0"/>
          <a:chOff x="0" y="0"/>
          <a:chExt cx="0" cy="0"/>
        </a:xfrm>
      </p:grpSpPr>
      <p:pic>
        <p:nvPicPr>
          <p:cNvPr id="12" name="Kép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3" name="Kép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4" name="Ellipszis 13"/>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Ellipszis 16"/>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8"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9"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2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2" name="Tartalom helye 2"/>
          <p:cNvSpPr>
            <a:spLocks noGrp="1"/>
          </p:cNvSpPr>
          <p:nvPr>
            <p:ph idx="1"/>
          </p:nvPr>
        </p:nvSpPr>
        <p:spPr>
          <a:xfrm>
            <a:off x="467544" y="2204863"/>
            <a:ext cx="8229600" cy="3816425"/>
          </a:xfrm>
          <a:prstGeom prst="rect">
            <a:avLst/>
          </a:prstGeom>
        </p:spPr>
        <p:txBody>
          <a:bodyPr/>
          <a:lstStyle>
            <a:lvl1pPr>
              <a:defRPr sz="2800">
                <a:solidFill>
                  <a:srgbClr val="001B70"/>
                </a:solidFill>
              </a:defRPr>
            </a:lvl1pPr>
            <a:lvl2pPr>
              <a:defRPr sz="2400">
                <a:solidFill>
                  <a:srgbClr val="001B70"/>
                </a:solidFill>
              </a:defRPr>
            </a:lvl2pPr>
            <a:lvl3pPr>
              <a:defRPr sz="2000">
                <a:solidFill>
                  <a:srgbClr val="001B70"/>
                </a:solidFill>
              </a:defRPr>
            </a:lvl3pPr>
            <a:lvl4pPr>
              <a:defRPr sz="1800">
                <a:solidFill>
                  <a:srgbClr val="001B70"/>
                </a:solidFill>
              </a:defRPr>
            </a:lvl4pPr>
            <a:lvl5pPr>
              <a:defRPr sz="1800">
                <a:solidFill>
                  <a:srgbClr val="001B70"/>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857686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Összehasonlítás 5">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0"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
          </p:nvPr>
        </p:nvSpPr>
        <p:spPr>
          <a:xfrm>
            <a:off x="4716016"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881759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Összehasonlítás 6">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4" name="Tartalom helye 2"/>
          <p:cNvSpPr>
            <a:spLocks noGrp="1"/>
          </p:cNvSpPr>
          <p:nvPr>
            <p:ph sz="half" idx="1"/>
          </p:nvPr>
        </p:nvSpPr>
        <p:spPr>
          <a:xfrm>
            <a:off x="467544" y="2060848"/>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5" name="Tartalom helye 3"/>
          <p:cNvSpPr>
            <a:spLocks noGrp="1"/>
          </p:cNvSpPr>
          <p:nvPr>
            <p:ph sz="half" idx="2"/>
          </p:nvPr>
        </p:nvSpPr>
        <p:spPr>
          <a:xfrm>
            <a:off x="4716016" y="2060848"/>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6" name="Tartalom helye 2"/>
          <p:cNvSpPr>
            <a:spLocks noGrp="1"/>
          </p:cNvSpPr>
          <p:nvPr>
            <p:ph sz="half" idx="18"/>
          </p:nvPr>
        </p:nvSpPr>
        <p:spPr>
          <a:xfrm>
            <a:off x="467544" y="4005064"/>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7" name="Tartalom helye 3"/>
          <p:cNvSpPr>
            <a:spLocks noGrp="1"/>
          </p:cNvSpPr>
          <p:nvPr>
            <p:ph sz="half" idx="19"/>
          </p:nvPr>
        </p:nvSpPr>
        <p:spPr>
          <a:xfrm>
            <a:off x="4716016" y="4005064"/>
            <a:ext cx="3970784" cy="1800200"/>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4202663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Összehasonlítás 7">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8" name="Szöveg helye 8"/>
          <p:cNvSpPr>
            <a:spLocks noGrp="1"/>
          </p:cNvSpPr>
          <p:nvPr>
            <p:ph type="body" sz="quarter" idx="18" hasCustomPrompt="1"/>
          </p:nvPr>
        </p:nvSpPr>
        <p:spPr>
          <a:xfrm>
            <a:off x="935595" y="407278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20"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1"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57447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sszehasonlítás 2">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5" name="Kép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6"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7"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22"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1" name="Tartalom helye 2"/>
          <p:cNvSpPr>
            <a:spLocks noGrp="1"/>
          </p:cNvSpPr>
          <p:nvPr>
            <p:ph sz="half" idx="1"/>
          </p:nvPr>
        </p:nvSpPr>
        <p:spPr>
          <a:xfrm>
            <a:off x="467544" y="1700809"/>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2" name="Tartalom helye 3"/>
          <p:cNvSpPr>
            <a:spLocks noGrp="1"/>
          </p:cNvSpPr>
          <p:nvPr>
            <p:ph sz="half" idx="2"/>
          </p:nvPr>
        </p:nvSpPr>
        <p:spPr>
          <a:xfrm>
            <a:off x="4716016" y="1700809"/>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13" name="Tartalom helye 2"/>
          <p:cNvSpPr>
            <a:spLocks noGrp="1"/>
          </p:cNvSpPr>
          <p:nvPr>
            <p:ph sz="half" idx="18"/>
          </p:nvPr>
        </p:nvSpPr>
        <p:spPr>
          <a:xfrm>
            <a:off x="467544" y="3933056"/>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19"/>
          </p:nvPr>
        </p:nvSpPr>
        <p:spPr>
          <a:xfrm>
            <a:off x="4716016" y="3933056"/>
            <a:ext cx="3970784" cy="201622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8266483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Összehasonlítás 8">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8" name="Szöveg helye 8"/>
          <p:cNvSpPr>
            <a:spLocks noGrp="1"/>
          </p:cNvSpPr>
          <p:nvPr>
            <p:ph type="body" sz="quarter" idx="18" hasCustomPrompt="1"/>
          </p:nvPr>
        </p:nvSpPr>
        <p:spPr>
          <a:xfrm>
            <a:off x="935595" y="4072785"/>
            <a:ext cx="2988333" cy="364327"/>
          </a:xfrm>
          <a:prstGeom prst="rect">
            <a:avLst/>
          </a:prstGeom>
          <a:solidFill>
            <a:srgbClr val="E41D37"/>
          </a:solidFill>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sz="2400" b="1">
                <a:solidFill>
                  <a:schemeClr val="bg1"/>
                </a:solidFill>
              </a:defRPr>
            </a:lvl1pPr>
          </a:lstStyle>
          <a:p>
            <a:r>
              <a:rPr lang="hu-HU" dirty="0" smtClean="0"/>
              <a:t>Cím</a:t>
            </a:r>
          </a:p>
        </p:txBody>
      </p:sp>
      <p:sp>
        <p:nvSpPr>
          <p:cNvPr id="29" name="Szöveg helye 9"/>
          <p:cNvSpPr>
            <a:spLocks noGrp="1"/>
          </p:cNvSpPr>
          <p:nvPr>
            <p:ph type="body" sz="quarter" idx="19" hasCustomPrompt="1"/>
          </p:nvPr>
        </p:nvSpPr>
        <p:spPr>
          <a:xfrm>
            <a:off x="926943" y="1993126"/>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solidFill>
            <a:srgbClr val="E41D37"/>
          </a:solidFill>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sz="2400" b="1">
                <a:solidFill>
                  <a:schemeClr val="bg1"/>
                </a:solidFill>
              </a:defRPr>
            </a:lvl1pPr>
          </a:lstStyle>
          <a:p>
            <a:r>
              <a:rPr lang="hu-HU" dirty="0" smtClean="0"/>
              <a:t>Cím</a:t>
            </a:r>
          </a:p>
        </p:txBody>
      </p:sp>
      <p:sp>
        <p:nvSpPr>
          <p:cNvPr id="31" name="Szöveg helye 11"/>
          <p:cNvSpPr>
            <a:spLocks noGrp="1"/>
          </p:cNvSpPr>
          <p:nvPr>
            <p:ph type="body" sz="quarter" idx="21" hasCustomPrompt="1"/>
          </p:nvPr>
        </p:nvSpPr>
        <p:spPr>
          <a:xfrm>
            <a:off x="5211419" y="4072785"/>
            <a:ext cx="2988333" cy="364327"/>
          </a:xfrm>
          <a:prstGeom prst="rect">
            <a:avLst/>
          </a:prstGeom>
          <a:solidFill>
            <a:srgbClr val="E41D37"/>
          </a:solidFill>
        </p:spPr>
        <p:txBody>
          <a:bodyPr anchor="ctr"/>
          <a:lstStyle>
            <a:lvl1pPr marL="0" marR="0" indent="0" algn="ctr" defTabSz="914400" rtl="0" eaLnBrk="1" fontAlgn="auto" latinLnBrk="0" hangingPunct="1">
              <a:lnSpc>
                <a:spcPct val="100000"/>
              </a:lnSpc>
              <a:spcBef>
                <a:spcPct val="20000"/>
              </a:spcBef>
              <a:spcAft>
                <a:spcPts val="0"/>
              </a:spcAft>
              <a:buClrTx/>
              <a:buSzTx/>
              <a:buFontTx/>
              <a:buNone/>
              <a:tabLst/>
              <a:defRPr sz="2400" b="1">
                <a:solidFill>
                  <a:schemeClr val="bg1"/>
                </a:solidFill>
              </a:defRPr>
            </a:lvl1pPr>
          </a:lstStyle>
          <a:p>
            <a:r>
              <a:rPr lang="hu-HU" dirty="0" smtClean="0"/>
              <a:t>Cím</a:t>
            </a:r>
          </a:p>
        </p:txBody>
      </p:sp>
      <p:cxnSp>
        <p:nvCxnSpPr>
          <p:cNvPr id="20" name="Egyenes összekötő 19"/>
          <p:cNvCxnSpPr/>
          <p:nvPr userDrawn="1"/>
        </p:nvCxnSpPr>
        <p:spPr>
          <a:xfrm>
            <a:off x="4572000" y="1772816"/>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userDrawn="1"/>
        </p:nvCxnSpPr>
        <p:spPr>
          <a:xfrm>
            <a:off x="395536" y="3989149"/>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3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196645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Összehasonlítás 9">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32" name="Szöveg helye 8"/>
          <p:cNvSpPr>
            <a:spLocks noGrp="1"/>
          </p:cNvSpPr>
          <p:nvPr>
            <p:ph type="body" sz="quarter" idx="18" hasCustomPrompt="1"/>
          </p:nvPr>
        </p:nvSpPr>
        <p:spPr>
          <a:xfrm>
            <a:off x="935595"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3" name="Szöveg helye 9"/>
          <p:cNvSpPr>
            <a:spLocks noGrp="1"/>
          </p:cNvSpPr>
          <p:nvPr>
            <p:ph type="body" sz="quarter" idx="19" hasCustomPrompt="1"/>
          </p:nvPr>
        </p:nvSpPr>
        <p:spPr>
          <a:xfrm>
            <a:off x="926943"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4" name="Szöveg helye 10"/>
          <p:cNvSpPr>
            <a:spLocks noGrp="1"/>
          </p:cNvSpPr>
          <p:nvPr>
            <p:ph type="body" sz="quarter" idx="20" hasCustomPrompt="1"/>
          </p:nvPr>
        </p:nvSpPr>
        <p:spPr>
          <a:xfrm>
            <a:off x="5211419"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5" name="Szöveg helye 11"/>
          <p:cNvSpPr>
            <a:spLocks noGrp="1"/>
          </p:cNvSpPr>
          <p:nvPr>
            <p:ph type="body" sz="quarter" idx="21" hasCustomPrompt="1"/>
          </p:nvPr>
        </p:nvSpPr>
        <p:spPr>
          <a:xfrm>
            <a:off x="5211419"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0"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1"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914813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Összehasonlítás 9">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8" name="Szöveg helye 8"/>
          <p:cNvSpPr>
            <a:spLocks noGrp="1"/>
          </p:cNvSpPr>
          <p:nvPr>
            <p:ph type="body" sz="quarter" idx="18" hasCustomPrompt="1"/>
          </p:nvPr>
        </p:nvSpPr>
        <p:spPr>
          <a:xfrm>
            <a:off x="935595"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noFill/>
          <a:ln w="12700">
            <a:solidFill>
              <a:srgbClr val="E41D37"/>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cxnSp>
        <p:nvCxnSpPr>
          <p:cNvPr id="20" name="Egyenes összekötő 19"/>
          <p:cNvCxnSpPr/>
          <p:nvPr userDrawn="1"/>
        </p:nvCxnSpPr>
        <p:spPr>
          <a:xfrm>
            <a:off x="4572000" y="1772816"/>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userDrawn="1"/>
        </p:nvCxnSpPr>
        <p:spPr>
          <a:xfrm>
            <a:off x="395536" y="3989149"/>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3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99327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Összehasonlítás 10">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8" name="Szöveg helye 8"/>
          <p:cNvSpPr>
            <a:spLocks noGrp="1"/>
          </p:cNvSpPr>
          <p:nvPr>
            <p:ph type="body" sz="quarter" idx="18" hasCustomPrompt="1"/>
          </p:nvPr>
        </p:nvSpPr>
        <p:spPr>
          <a:xfrm>
            <a:off x="935595"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0"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1"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1100924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Összehasonlítás 10">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8" name="Szöveg helye 8"/>
          <p:cNvSpPr>
            <a:spLocks noGrp="1"/>
          </p:cNvSpPr>
          <p:nvPr>
            <p:ph type="body" sz="quarter" idx="18" hasCustomPrompt="1"/>
          </p:nvPr>
        </p:nvSpPr>
        <p:spPr>
          <a:xfrm>
            <a:off x="935595"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29" name="Szöveg helye 9"/>
          <p:cNvSpPr>
            <a:spLocks noGrp="1"/>
          </p:cNvSpPr>
          <p:nvPr>
            <p:ph type="body" sz="quarter" idx="19" hasCustomPrompt="1"/>
          </p:nvPr>
        </p:nvSpPr>
        <p:spPr>
          <a:xfrm>
            <a:off x="926943"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0" name="Szöveg helye 10"/>
          <p:cNvSpPr>
            <a:spLocks noGrp="1"/>
          </p:cNvSpPr>
          <p:nvPr>
            <p:ph type="body" sz="quarter" idx="20" hasCustomPrompt="1"/>
          </p:nvPr>
        </p:nvSpPr>
        <p:spPr>
          <a:xfrm>
            <a:off x="5211419" y="1993126"/>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sp>
        <p:nvSpPr>
          <p:cNvPr id="31" name="Szöveg helye 11"/>
          <p:cNvSpPr>
            <a:spLocks noGrp="1"/>
          </p:cNvSpPr>
          <p:nvPr>
            <p:ph type="body" sz="quarter" idx="21" hasCustomPrompt="1"/>
          </p:nvPr>
        </p:nvSpPr>
        <p:spPr>
          <a:xfrm>
            <a:off x="5211419" y="4072785"/>
            <a:ext cx="2988333" cy="364327"/>
          </a:xfrm>
          <a:prstGeom prst="rect">
            <a:avLst/>
          </a:prstGeom>
          <a:noFill/>
          <a:ln w="12700">
            <a:solidFill>
              <a:schemeClr val="bg1">
                <a:lumMod val="50000"/>
              </a:schemeClr>
            </a:solidFill>
          </a:ln>
        </p:spPr>
        <p:txBody>
          <a:bodyPr anchor="ctr"/>
          <a:lstStyle>
            <a:lvl1pPr marL="0" indent="0" algn="ctr">
              <a:buFontTx/>
              <a:buNone/>
              <a:defRPr sz="2400" b="1">
                <a:solidFill>
                  <a:srgbClr val="E41D37"/>
                </a:solidFill>
              </a:defRPr>
            </a:lvl1pPr>
          </a:lstStyle>
          <a:p>
            <a:r>
              <a:rPr lang="hu-HU" dirty="0" smtClean="0"/>
              <a:t>Cím</a:t>
            </a:r>
            <a:endParaRPr lang="hu-HU" dirty="0"/>
          </a:p>
        </p:txBody>
      </p:sp>
      <p:cxnSp>
        <p:nvCxnSpPr>
          <p:cNvPr id="20" name="Egyenes összekötő 19"/>
          <p:cNvCxnSpPr/>
          <p:nvPr userDrawn="1"/>
        </p:nvCxnSpPr>
        <p:spPr>
          <a:xfrm>
            <a:off x="4572000" y="1772816"/>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userDrawn="1"/>
        </p:nvCxnSpPr>
        <p:spPr>
          <a:xfrm>
            <a:off x="395536" y="3989149"/>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artalom helye 2"/>
          <p:cNvSpPr>
            <a:spLocks noGrp="1"/>
          </p:cNvSpPr>
          <p:nvPr>
            <p:ph sz="half" idx="1"/>
          </p:nvPr>
        </p:nvSpPr>
        <p:spPr>
          <a:xfrm>
            <a:off x="467544"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23" name="Tartalom helye 3"/>
          <p:cNvSpPr>
            <a:spLocks noGrp="1"/>
          </p:cNvSpPr>
          <p:nvPr>
            <p:ph sz="half" idx="2"/>
          </p:nvPr>
        </p:nvSpPr>
        <p:spPr>
          <a:xfrm>
            <a:off x="4716016" y="2420888"/>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2" name="Tartalom helye 2"/>
          <p:cNvSpPr>
            <a:spLocks noGrp="1"/>
          </p:cNvSpPr>
          <p:nvPr>
            <p:ph sz="half" idx="22"/>
          </p:nvPr>
        </p:nvSpPr>
        <p:spPr>
          <a:xfrm>
            <a:off x="467544"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33" name="Tartalom helye 3"/>
          <p:cNvSpPr>
            <a:spLocks noGrp="1"/>
          </p:cNvSpPr>
          <p:nvPr>
            <p:ph sz="half" idx="23"/>
          </p:nvPr>
        </p:nvSpPr>
        <p:spPr>
          <a:xfrm>
            <a:off x="4716016" y="4509120"/>
            <a:ext cx="3970784" cy="1512168"/>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7238612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ram 3">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0" name="Diagram helye 3"/>
          <p:cNvSpPr>
            <a:spLocks noGrp="1"/>
          </p:cNvSpPr>
          <p:nvPr>
            <p:ph type="chart" sz="quarter" idx="15"/>
          </p:nvPr>
        </p:nvSpPr>
        <p:spPr>
          <a:xfrm>
            <a:off x="4643438" y="2132856"/>
            <a:ext cx="4032250" cy="3888532"/>
          </a:xfrm>
          <a:prstGeom prst="rect">
            <a:avLst/>
          </a:prstGeom>
        </p:spPr>
        <p:txBody>
          <a:bodyPr/>
          <a:lstStyle>
            <a:lvl1pPr>
              <a:defRPr sz="2400">
                <a:solidFill>
                  <a:srgbClr val="001B70"/>
                </a:solidFill>
              </a:defRPr>
            </a:lvl1pPr>
          </a:lstStyle>
          <a:p>
            <a:r>
              <a:rPr lang="hu-HU" smtClean="0"/>
              <a:t>Diagram beszúrásához kattintson az ikonra</a:t>
            </a:r>
            <a:endParaRPr lang="hu-HU" dirty="0"/>
          </a:p>
        </p:txBody>
      </p:sp>
      <p:sp>
        <p:nvSpPr>
          <p:cNvPr id="22"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val="1087868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ram 4">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0" name="Diagram helye 3"/>
          <p:cNvSpPr>
            <a:spLocks noGrp="1"/>
          </p:cNvSpPr>
          <p:nvPr>
            <p:ph type="chart" sz="quarter" idx="15"/>
          </p:nvPr>
        </p:nvSpPr>
        <p:spPr>
          <a:xfrm>
            <a:off x="4643438" y="2132856"/>
            <a:ext cx="4032250" cy="3888532"/>
          </a:xfrm>
          <a:prstGeom prst="rect">
            <a:avLst/>
          </a:prstGeom>
        </p:spPr>
        <p:txBody>
          <a:bodyPr/>
          <a:lstStyle>
            <a:lvl1pPr>
              <a:defRPr sz="2400">
                <a:solidFill>
                  <a:srgbClr val="001B70"/>
                </a:solidFill>
              </a:defRPr>
            </a:lvl1pPr>
          </a:lstStyle>
          <a:p>
            <a:r>
              <a:rPr lang="hu-HU" smtClean="0"/>
              <a:t>Diagram beszúrásához kattintson az ikonra</a:t>
            </a:r>
            <a:endParaRPr lang="hu-HU" dirty="0"/>
          </a:p>
        </p:txBody>
      </p:sp>
      <p:sp>
        <p:nvSpPr>
          <p:cNvPr id="22"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val="1531198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áblázat 2">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2" name="Kép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3" name="Ellipszis 12"/>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Ellipszis 13"/>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Ellipszis 14"/>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6" name="Ellipszis 15"/>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7"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8"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
        <p:nvSpPr>
          <p:cNvPr id="19"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solidFill>
                  <a:srgbClr val="FFFFFF">
                    <a:lumMod val="50000"/>
                  </a:srgbClr>
                </a:solidFill>
              </a:rPr>
              <a:pPr/>
              <a:t>‹#›</a:t>
            </a:fld>
            <a:endParaRPr lang="hu-HU">
              <a:solidFill>
                <a:srgbClr val="FFFFFF">
                  <a:lumMod val="50000"/>
                </a:srgbClr>
              </a:solidFill>
            </a:endParaRPr>
          </a:p>
        </p:txBody>
      </p:sp>
      <p:sp>
        <p:nvSpPr>
          <p:cNvPr id="22" name="Táblázat helye 6"/>
          <p:cNvSpPr>
            <a:spLocks noGrp="1"/>
          </p:cNvSpPr>
          <p:nvPr>
            <p:ph type="tbl" sz="quarter" idx="15"/>
          </p:nvPr>
        </p:nvSpPr>
        <p:spPr>
          <a:xfrm>
            <a:off x="4643438" y="2132856"/>
            <a:ext cx="4032250" cy="3888532"/>
          </a:xfrm>
          <a:prstGeom prst="rect">
            <a:avLst/>
          </a:prstGeom>
        </p:spPr>
        <p:txBody>
          <a:bodyPr/>
          <a:lstStyle>
            <a:lvl1pPr>
              <a:defRPr sz="2400">
                <a:solidFill>
                  <a:srgbClr val="001B70"/>
                </a:solidFill>
              </a:defRPr>
            </a:lvl1pPr>
          </a:lstStyle>
          <a:p>
            <a:r>
              <a:rPr lang="hu-HU" smtClean="0"/>
              <a:t>Táblázat beszúrásához kattintson az ikonra</a:t>
            </a:r>
            <a:endParaRPr lang="hu-HU"/>
          </a:p>
        </p:txBody>
      </p:sp>
      <p:sp>
        <p:nvSpPr>
          <p:cNvPr id="20" name="Tartalom helye 2"/>
          <p:cNvSpPr>
            <a:spLocks noGrp="1"/>
          </p:cNvSpPr>
          <p:nvPr>
            <p:ph sz="half" idx="1"/>
          </p:nvPr>
        </p:nvSpPr>
        <p:spPr>
          <a:xfrm>
            <a:off x="457200" y="2132855"/>
            <a:ext cx="3970784" cy="3888433"/>
          </a:xfrm>
          <a:prstGeom prst="rect">
            <a:avLst/>
          </a:prstGeom>
        </p:spPr>
        <p:txBody>
          <a:bodyPr/>
          <a:lstStyle>
            <a:lvl1pPr>
              <a:defRPr sz="2400">
                <a:solidFill>
                  <a:srgbClr val="001B70"/>
                </a:solidFill>
              </a:defRPr>
            </a:lvl1pPr>
            <a:lvl2pPr>
              <a:defRPr sz="2000">
                <a:solidFill>
                  <a:srgbClr val="001B70"/>
                </a:solidFill>
              </a:defRPr>
            </a:lvl2pPr>
            <a:lvl3pPr>
              <a:defRPr sz="1800">
                <a:solidFill>
                  <a:srgbClr val="001B70"/>
                </a:solidFill>
              </a:defRPr>
            </a:lvl3pPr>
            <a:lvl4pPr>
              <a:defRPr sz="1600">
                <a:solidFill>
                  <a:srgbClr val="001B70"/>
                </a:solidFill>
              </a:defRPr>
            </a:lvl4pPr>
            <a:lvl5pPr>
              <a:defRPr sz="16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val="140106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ím 3">
    <p:spTree>
      <p:nvGrpSpPr>
        <p:cNvPr id="1" name=""/>
        <p:cNvGrpSpPr/>
        <p:nvPr/>
      </p:nvGrpSpPr>
      <p:grpSpPr>
        <a:xfrm>
          <a:off x="0" y="0"/>
          <a:ext cx="0" cy="0"/>
          <a:chOff x="0" y="0"/>
          <a:chExt cx="0" cy="0"/>
        </a:xfrm>
      </p:grpSpPr>
      <p:pic>
        <p:nvPicPr>
          <p:cNvPr id="4" name="Kép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Ellipszis 7"/>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506003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ím 3.1">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Ellipszis 7"/>
          <p:cNvSpPr/>
          <p:nvPr userDrawn="1"/>
        </p:nvSpPr>
        <p:spPr>
          <a:xfrm>
            <a:off x="-363728" y="-1008225"/>
            <a:ext cx="3639584" cy="3639584"/>
          </a:xfrm>
          <a:prstGeom prst="ellipse">
            <a:avLst/>
          </a:prstGeom>
          <a:solidFill>
            <a:srgbClr val="ED1B3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2577001" y="-761601"/>
            <a:ext cx="3146336" cy="3146336"/>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2272007" y="974774"/>
            <a:ext cx="1878162" cy="1878162"/>
          </a:xfrm>
          <a:prstGeom prst="ellipse">
            <a:avLst/>
          </a:prstGeom>
          <a:solidFill>
            <a:srgbClr val="ED1B3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29160" y="620688"/>
            <a:ext cx="2184582" cy="2184582"/>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263131" y="260648"/>
            <a:ext cx="4956941" cy="1653208"/>
          </a:xfrm>
          <a:prstGeom prst="rect">
            <a:avLst/>
          </a:prstGeom>
        </p:spPr>
        <p:txBody>
          <a:bodyPr/>
          <a:lstStyle>
            <a:lvl1pPr algn="ctr">
              <a:defRPr sz="2800" b="1">
                <a:solidFill>
                  <a:schemeClr val="bg1"/>
                </a:solidFill>
              </a:defRPr>
            </a:lvl1pPr>
          </a:lstStyle>
          <a:p>
            <a:r>
              <a:rPr lang="hu-HU" smtClean="0"/>
              <a:t>Mintacím szerkesztése</a:t>
            </a:r>
            <a:endParaRPr lang="hu-HU" dirty="0"/>
          </a:p>
        </p:txBody>
      </p:sp>
    </p:spTree>
    <p:extLst>
      <p:ext uri="{BB962C8B-B14F-4D97-AF65-F5344CB8AC3E}">
        <p14:creationId xmlns:p14="http://schemas.microsoft.com/office/powerpoint/2010/main" val="252754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Összehasonlítás 3">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5" name="Kép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6"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sp>
        <p:nvSpPr>
          <p:cNvPr id="17"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33" name="Szöveg helye 8"/>
          <p:cNvSpPr>
            <a:spLocks noGrp="1"/>
          </p:cNvSpPr>
          <p:nvPr>
            <p:ph type="body" sz="quarter" idx="18" hasCustomPrompt="1"/>
          </p:nvPr>
        </p:nvSpPr>
        <p:spPr>
          <a:xfrm>
            <a:off x="935595"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4" name="Szöveg helye 9"/>
          <p:cNvSpPr>
            <a:spLocks noGrp="1"/>
          </p:cNvSpPr>
          <p:nvPr>
            <p:ph type="body" sz="quarter" idx="19" hasCustomPrompt="1"/>
          </p:nvPr>
        </p:nvSpPr>
        <p:spPr>
          <a:xfrm>
            <a:off x="926943"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5" name="Szöveg helye 10"/>
          <p:cNvSpPr>
            <a:spLocks noGrp="1"/>
          </p:cNvSpPr>
          <p:nvPr>
            <p:ph type="body" sz="quarter" idx="20" hasCustomPrompt="1"/>
          </p:nvPr>
        </p:nvSpPr>
        <p:spPr>
          <a:xfrm>
            <a:off x="5211419"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6" name="Szöveg helye 11"/>
          <p:cNvSpPr>
            <a:spLocks noGrp="1"/>
          </p:cNvSpPr>
          <p:nvPr>
            <p:ph type="body" sz="quarter" idx="21" hasCustomPrompt="1"/>
          </p:nvPr>
        </p:nvSpPr>
        <p:spPr>
          <a:xfrm>
            <a:off x="5211419"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37"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18" name="Tartalom helye 2"/>
          <p:cNvSpPr>
            <a:spLocks noGrp="1"/>
          </p:cNvSpPr>
          <p:nvPr>
            <p:ph sz="half" idx="1"/>
          </p:nvPr>
        </p:nvSpPr>
        <p:spPr>
          <a:xfrm>
            <a:off x="467544"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9" name="Tartalom helye 3"/>
          <p:cNvSpPr>
            <a:spLocks noGrp="1"/>
          </p:cNvSpPr>
          <p:nvPr>
            <p:ph sz="half" idx="2"/>
          </p:nvPr>
        </p:nvSpPr>
        <p:spPr>
          <a:xfrm>
            <a:off x="4716016"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0" name="Tartalom helye 2"/>
          <p:cNvSpPr>
            <a:spLocks noGrp="1"/>
          </p:cNvSpPr>
          <p:nvPr>
            <p:ph sz="half" idx="22"/>
          </p:nvPr>
        </p:nvSpPr>
        <p:spPr>
          <a:xfrm>
            <a:off x="467544"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1" name="Tartalom helye 3"/>
          <p:cNvSpPr>
            <a:spLocks noGrp="1"/>
          </p:cNvSpPr>
          <p:nvPr>
            <p:ph sz="half" idx="23"/>
          </p:nvPr>
        </p:nvSpPr>
        <p:spPr>
          <a:xfrm>
            <a:off x="4716016"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137710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ím 4">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rgbClr val="E41D37"/>
                </a:solidFill>
              </a:defRPr>
            </a:lvl1pPr>
          </a:lstStyle>
          <a:p>
            <a:r>
              <a:rPr lang="hu-HU" smtClean="0"/>
              <a:t>Mintacím szerkesztése</a:t>
            </a:r>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rgbClr val="001B70"/>
                </a:solidFill>
              </a:defRPr>
            </a:lvl1pPr>
          </a:lstStyle>
          <a:p>
            <a:pPr lvl="0"/>
            <a:r>
              <a:rPr lang="hu-HU" smtClean="0"/>
              <a:t>Mintaszöveg szerkesztése</a:t>
            </a:r>
          </a:p>
        </p:txBody>
      </p:sp>
    </p:spTree>
    <p:extLst>
      <p:ext uri="{BB962C8B-B14F-4D97-AF65-F5344CB8AC3E}">
        <p14:creationId xmlns:p14="http://schemas.microsoft.com/office/powerpoint/2010/main" val="2801277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Üres 1">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35"/>
            <a:ext cx="9144000" cy="6854729"/>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Tree>
    <p:extLst>
      <p:ext uri="{BB962C8B-B14F-4D97-AF65-F5344CB8AC3E}">
        <p14:creationId xmlns:p14="http://schemas.microsoft.com/office/powerpoint/2010/main" val="34826719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ím 5">
    <p:spTree>
      <p:nvGrpSpPr>
        <p:cNvPr id="1" name=""/>
        <p:cNvGrpSpPr/>
        <p:nvPr/>
      </p:nvGrpSpPr>
      <p:grpSpPr>
        <a:xfrm>
          <a:off x="0" y="0"/>
          <a:ext cx="0" cy="0"/>
          <a:chOff x="0" y="0"/>
          <a:chExt cx="0" cy="0"/>
        </a:xfrm>
      </p:grpSpPr>
      <p:pic>
        <p:nvPicPr>
          <p:cNvPr id="14" name="Kép 1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Ellipszis 7"/>
          <p:cNvSpPr/>
          <p:nvPr userDrawn="1"/>
        </p:nvSpPr>
        <p:spPr>
          <a:xfrm>
            <a:off x="-514759" y="-1395536"/>
            <a:ext cx="3272269" cy="3272269"/>
          </a:xfrm>
          <a:prstGeom prst="ellipse">
            <a:avLst/>
          </a:prstGeom>
          <a:solidFill>
            <a:srgbClr val="ED1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1370230" y="-786740"/>
            <a:ext cx="2664296" cy="2664296"/>
          </a:xfrm>
          <a:prstGeom prst="ellipse">
            <a:avLst/>
          </a:prstGeom>
          <a:solidFill>
            <a:srgbClr val="C0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3335765" y="-249362"/>
            <a:ext cx="1878162" cy="1878162"/>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1" name="Ellipszis 10"/>
          <p:cNvSpPr/>
          <p:nvPr userDrawn="1"/>
        </p:nvSpPr>
        <p:spPr>
          <a:xfrm>
            <a:off x="-802313" y="-334951"/>
            <a:ext cx="1604626" cy="1604626"/>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chemeClr val="bg1"/>
                </a:solidFill>
              </a:defRPr>
            </a:lvl1pPr>
          </a:lstStyle>
          <a:p>
            <a:r>
              <a:rPr lang="hu-HU" smtClean="0"/>
              <a:t>Mintacím szerkesztése</a:t>
            </a:r>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37938314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ím 6">
    <p:spTree>
      <p:nvGrpSpPr>
        <p:cNvPr id="1" name=""/>
        <p:cNvGrpSpPr/>
        <p:nvPr/>
      </p:nvGrpSpPr>
      <p:grpSpPr>
        <a:xfrm>
          <a:off x="0" y="0"/>
          <a:ext cx="0" cy="0"/>
          <a:chOff x="0" y="0"/>
          <a:chExt cx="0" cy="0"/>
        </a:xfrm>
      </p:grpSpPr>
      <p:pic>
        <p:nvPicPr>
          <p:cNvPr id="10" name="Kép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12" name="Cím 1"/>
          <p:cNvSpPr>
            <a:spLocks noGrp="1"/>
          </p:cNvSpPr>
          <p:nvPr>
            <p:ph type="title"/>
          </p:nvPr>
        </p:nvSpPr>
        <p:spPr>
          <a:xfrm>
            <a:off x="457200" y="260648"/>
            <a:ext cx="8229600" cy="634082"/>
          </a:xfrm>
          <a:prstGeom prst="rect">
            <a:avLst/>
          </a:prstGeom>
        </p:spPr>
        <p:txBody>
          <a:bodyPr/>
          <a:lstStyle>
            <a:lvl1pPr algn="l">
              <a:defRPr sz="2800" b="1">
                <a:solidFill>
                  <a:srgbClr val="E41D37"/>
                </a:solidFill>
              </a:defRPr>
            </a:lvl1pPr>
          </a:lstStyle>
          <a:p>
            <a:r>
              <a:rPr lang="hu-HU" smtClean="0"/>
              <a:t>Mintacím szerkesztése</a:t>
            </a:r>
            <a:endParaRPr lang="hu-HU" dirty="0"/>
          </a:p>
        </p:txBody>
      </p:sp>
      <p:sp>
        <p:nvSpPr>
          <p:cNvPr id="13" name="Szöveg helye 2"/>
          <p:cNvSpPr>
            <a:spLocks noGrp="1"/>
          </p:cNvSpPr>
          <p:nvPr>
            <p:ph type="body" sz="quarter" idx="13"/>
          </p:nvPr>
        </p:nvSpPr>
        <p:spPr>
          <a:xfrm>
            <a:off x="467544" y="966738"/>
            <a:ext cx="8208911" cy="576089"/>
          </a:xfrm>
          <a:prstGeom prst="rect">
            <a:avLst/>
          </a:prstGeom>
        </p:spPr>
        <p:txBody>
          <a:bodyPr/>
          <a:lstStyle>
            <a:lvl1pPr marL="0" indent="0" algn="l">
              <a:buFontTx/>
              <a:buNone/>
              <a:defRPr sz="2000" b="1">
                <a:solidFill>
                  <a:srgbClr val="001B70"/>
                </a:solidFill>
              </a:defRPr>
            </a:lvl1pPr>
          </a:lstStyle>
          <a:p>
            <a:pPr lvl="0"/>
            <a:r>
              <a:rPr lang="hu-HU" smtClean="0"/>
              <a:t>Mintaszöveg szerkesztése</a:t>
            </a:r>
          </a:p>
        </p:txBody>
      </p:sp>
    </p:spTree>
    <p:extLst>
      <p:ext uri="{BB962C8B-B14F-4D97-AF65-F5344CB8AC3E}">
        <p14:creationId xmlns:p14="http://schemas.microsoft.com/office/powerpoint/2010/main" val="10184023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Üres 2">
    <p:spTree>
      <p:nvGrpSpPr>
        <p:cNvPr id="1" name=""/>
        <p:cNvGrpSpPr/>
        <p:nvPr/>
      </p:nvGrpSpPr>
      <p:grpSpPr>
        <a:xfrm>
          <a:off x="0" y="0"/>
          <a:ext cx="0" cy="0"/>
          <a:chOff x="0" y="0"/>
          <a:chExt cx="0" cy="0"/>
        </a:xfrm>
      </p:grpSpPr>
      <p:pic>
        <p:nvPicPr>
          <p:cNvPr id="9" name="Kép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Tree>
    <p:extLst>
      <p:ext uri="{BB962C8B-B14F-4D97-AF65-F5344CB8AC3E}">
        <p14:creationId xmlns:p14="http://schemas.microsoft.com/office/powerpoint/2010/main" val="1176838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lválasztó 1">
    <p:bg>
      <p:bgPr>
        <a:solidFill>
          <a:srgbClr val="F03E48"/>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12"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13778875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lválasztó 2">
    <p:bg>
      <p:bgPr>
        <a:solidFill>
          <a:srgbClr val="6ECB98"/>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9"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3837985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lválasztó 3">
    <p:bg>
      <p:bgPr>
        <a:solidFill>
          <a:srgbClr val="8E89CB"/>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9"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2074135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lválasztó 4">
    <p:bg>
      <p:bgPr>
        <a:solidFill>
          <a:srgbClr val="003594"/>
        </a:solidFill>
        <a:effectLst/>
      </p:bgPr>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2845532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iegyensúlyozottság">
    <p:spTree>
      <p:nvGrpSpPr>
        <p:cNvPr id="1" name=""/>
        <p:cNvGrpSpPr/>
        <p:nvPr/>
      </p:nvGrpSpPr>
      <p:grpSpPr>
        <a:xfrm>
          <a:off x="0" y="0"/>
          <a:ext cx="0" cy="0"/>
          <a:chOff x="0" y="0"/>
          <a:chExt cx="0" cy="0"/>
        </a:xfrm>
      </p:grpSpPr>
      <p:pic>
        <p:nvPicPr>
          <p:cNvPr id="3" name="Kép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49809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Összehasonlítás 4">
    <p:spTree>
      <p:nvGrpSpPr>
        <p:cNvPr id="1" name=""/>
        <p:cNvGrpSpPr/>
        <p:nvPr/>
      </p:nvGrpSpPr>
      <p:grpSpPr>
        <a:xfrm>
          <a:off x="0" y="0"/>
          <a:ext cx="0" cy="0"/>
          <a:chOff x="0" y="0"/>
          <a:chExt cx="0" cy="0"/>
        </a:xfrm>
      </p:grpSpPr>
      <p:pic>
        <p:nvPicPr>
          <p:cNvPr id="14" name="Kép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5" name="Kép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7" name="Alcím"/>
          <p:cNvSpPr>
            <a:spLocks noGrp="1"/>
          </p:cNvSpPr>
          <p:nvPr>
            <p:ph type="body" sz="quarter" idx="13"/>
          </p:nvPr>
        </p:nvSpPr>
        <p:spPr>
          <a:xfrm>
            <a:off x="467544" y="966738"/>
            <a:ext cx="8208911" cy="576089"/>
          </a:xfrm>
          <a:prstGeom prst="rect">
            <a:avLst/>
          </a:prstGeom>
        </p:spPr>
        <p:txBody>
          <a:bodyPr/>
          <a:lstStyle>
            <a:lvl1pPr marL="0" indent="0" algn="l">
              <a:buFontTx/>
              <a:buNone/>
              <a:defRPr sz="2400" b="1">
                <a:solidFill>
                  <a:srgbClr val="001B70"/>
                </a:solidFill>
              </a:defRPr>
            </a:lvl1pPr>
          </a:lstStyle>
          <a:p>
            <a:endParaRPr lang="hu-HU" dirty="0"/>
          </a:p>
        </p:txBody>
      </p:sp>
      <p:sp>
        <p:nvSpPr>
          <p:cNvPr id="16" name="Cím 1"/>
          <p:cNvSpPr>
            <a:spLocks noGrp="1"/>
          </p:cNvSpPr>
          <p:nvPr>
            <p:ph type="title"/>
          </p:nvPr>
        </p:nvSpPr>
        <p:spPr>
          <a:xfrm>
            <a:off x="457200" y="260648"/>
            <a:ext cx="8229600" cy="634082"/>
          </a:xfrm>
          <a:prstGeom prst="rect">
            <a:avLst/>
          </a:prstGeom>
        </p:spPr>
        <p:txBody>
          <a:bodyPr/>
          <a:lstStyle>
            <a:lvl1pPr algn="l">
              <a:defRPr sz="3200" b="1">
                <a:solidFill>
                  <a:srgbClr val="E41D37"/>
                </a:solidFill>
              </a:defRPr>
            </a:lvl1pPr>
          </a:lstStyle>
          <a:p>
            <a:endParaRPr lang="hu-HU" dirty="0"/>
          </a:p>
        </p:txBody>
      </p:sp>
      <p:cxnSp>
        <p:nvCxnSpPr>
          <p:cNvPr id="18" name="Egyenes összekötő 17"/>
          <p:cNvCxnSpPr/>
          <p:nvPr userDrawn="1"/>
        </p:nvCxnSpPr>
        <p:spPr>
          <a:xfrm>
            <a:off x="4572000" y="1700808"/>
            <a:ext cx="0" cy="4464496"/>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userDrawn="1"/>
        </p:nvCxnSpPr>
        <p:spPr>
          <a:xfrm>
            <a:off x="395536" y="3917141"/>
            <a:ext cx="8352928" cy="0"/>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0" name="Dia számának helye 5"/>
          <p:cNvSpPr>
            <a:spLocks noGrp="1"/>
          </p:cNvSpPr>
          <p:nvPr>
            <p:ph type="sldNum" sz="quarter" idx="12"/>
          </p:nvPr>
        </p:nvSpPr>
        <p:spPr>
          <a:xfrm>
            <a:off x="3491880" y="6356350"/>
            <a:ext cx="2133600" cy="365125"/>
          </a:xfrm>
          <a:prstGeom prst="rect">
            <a:avLst/>
          </a:prstGeom>
        </p:spPr>
        <p:txBody>
          <a:bodyPr/>
          <a:lstStyle>
            <a:lvl1pPr algn="ctr">
              <a:defRPr>
                <a:solidFill>
                  <a:schemeClr val="bg1">
                    <a:lumMod val="50000"/>
                  </a:schemeClr>
                </a:solidFill>
              </a:defRPr>
            </a:lvl1pPr>
          </a:lstStyle>
          <a:p>
            <a:fld id="{3CF8A5F0-F689-44EE-B34E-05F28770B991}" type="slidenum">
              <a:rPr lang="hu-HU" smtClean="0"/>
              <a:pPr/>
              <a:t>‹#›</a:t>
            </a:fld>
            <a:endParaRPr lang="hu-HU"/>
          </a:p>
        </p:txBody>
      </p:sp>
      <p:sp>
        <p:nvSpPr>
          <p:cNvPr id="41" name="Szöveg helye 8"/>
          <p:cNvSpPr>
            <a:spLocks noGrp="1"/>
          </p:cNvSpPr>
          <p:nvPr>
            <p:ph type="body" sz="quarter" idx="18" hasCustomPrompt="1"/>
          </p:nvPr>
        </p:nvSpPr>
        <p:spPr>
          <a:xfrm>
            <a:off x="935595"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42" name="Szöveg helye 9"/>
          <p:cNvSpPr>
            <a:spLocks noGrp="1"/>
          </p:cNvSpPr>
          <p:nvPr>
            <p:ph type="body" sz="quarter" idx="19" hasCustomPrompt="1"/>
          </p:nvPr>
        </p:nvSpPr>
        <p:spPr>
          <a:xfrm>
            <a:off x="926943"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43" name="Szöveg helye 10"/>
          <p:cNvSpPr>
            <a:spLocks noGrp="1"/>
          </p:cNvSpPr>
          <p:nvPr>
            <p:ph type="body" sz="quarter" idx="20" hasCustomPrompt="1"/>
          </p:nvPr>
        </p:nvSpPr>
        <p:spPr>
          <a:xfrm>
            <a:off x="5211419" y="1705095"/>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smtClean="0"/>
              <a:t>Cím</a:t>
            </a:r>
            <a:endParaRPr lang="hu-HU" dirty="0"/>
          </a:p>
        </p:txBody>
      </p:sp>
      <p:sp>
        <p:nvSpPr>
          <p:cNvPr id="44" name="Szöveg helye 11"/>
          <p:cNvSpPr>
            <a:spLocks noGrp="1"/>
          </p:cNvSpPr>
          <p:nvPr>
            <p:ph type="body" sz="quarter" idx="21" hasCustomPrompt="1"/>
          </p:nvPr>
        </p:nvSpPr>
        <p:spPr>
          <a:xfrm>
            <a:off x="5211419" y="4000777"/>
            <a:ext cx="2988333" cy="364327"/>
          </a:xfrm>
          <a:prstGeom prst="rect">
            <a:avLst/>
          </a:prstGeom>
          <a:solidFill>
            <a:srgbClr val="E41D37"/>
          </a:solidFill>
        </p:spPr>
        <p:txBody>
          <a:bodyPr anchor="ctr"/>
          <a:lstStyle>
            <a:lvl1pPr marL="0" indent="0" algn="ctr">
              <a:buFontTx/>
              <a:buNone/>
              <a:defRPr sz="2400" b="1">
                <a:solidFill>
                  <a:schemeClr val="bg1"/>
                </a:solidFill>
              </a:defRPr>
            </a:lvl1pPr>
          </a:lstStyle>
          <a:p>
            <a:r>
              <a:rPr lang="hu-HU" dirty="0" err="1" smtClean="0"/>
              <a:t>Cí</a:t>
            </a:r>
            <a:endParaRPr lang="hu-HU" dirty="0"/>
          </a:p>
        </p:txBody>
      </p:sp>
      <p:sp>
        <p:nvSpPr>
          <p:cNvPr id="20" name="Tartalom helye 2"/>
          <p:cNvSpPr>
            <a:spLocks noGrp="1"/>
          </p:cNvSpPr>
          <p:nvPr>
            <p:ph sz="half" idx="1"/>
          </p:nvPr>
        </p:nvSpPr>
        <p:spPr>
          <a:xfrm>
            <a:off x="467544"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1" name="Tartalom helye 3"/>
          <p:cNvSpPr>
            <a:spLocks noGrp="1"/>
          </p:cNvSpPr>
          <p:nvPr>
            <p:ph sz="half" idx="2"/>
          </p:nvPr>
        </p:nvSpPr>
        <p:spPr>
          <a:xfrm>
            <a:off x="4716016" y="2132856"/>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22" name="Tartalom helye 2"/>
          <p:cNvSpPr>
            <a:spLocks noGrp="1"/>
          </p:cNvSpPr>
          <p:nvPr>
            <p:ph sz="half" idx="22"/>
          </p:nvPr>
        </p:nvSpPr>
        <p:spPr>
          <a:xfrm>
            <a:off x="467544"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23" name="Tartalom helye 3"/>
          <p:cNvSpPr>
            <a:spLocks noGrp="1"/>
          </p:cNvSpPr>
          <p:nvPr>
            <p:ph sz="half" idx="23"/>
          </p:nvPr>
        </p:nvSpPr>
        <p:spPr>
          <a:xfrm>
            <a:off x="4716016" y="4437112"/>
            <a:ext cx="3970784" cy="1656184"/>
          </a:xfrm>
          <a:prstGeom prst="rect">
            <a:avLst/>
          </a:prstGeom>
        </p:spPr>
        <p:txBody>
          <a:bodyPr/>
          <a:lstStyle>
            <a:lvl1pPr>
              <a:defRPr sz="2000">
                <a:solidFill>
                  <a:srgbClr val="001B70"/>
                </a:solidFill>
              </a:defRPr>
            </a:lvl1pPr>
            <a:lvl2pPr>
              <a:defRPr sz="1800">
                <a:solidFill>
                  <a:srgbClr val="001B70"/>
                </a:solidFill>
              </a:defRPr>
            </a:lvl2pPr>
            <a:lvl3pPr>
              <a:defRPr sz="1600">
                <a:solidFill>
                  <a:srgbClr val="001B70"/>
                </a:solidFill>
              </a:defRPr>
            </a:lvl3pPr>
            <a:lvl4pPr>
              <a:defRPr sz="1400">
                <a:solidFill>
                  <a:srgbClr val="001B70"/>
                </a:solidFill>
              </a:defRPr>
            </a:lvl4pPr>
            <a:lvl5pPr>
              <a:defRPr sz="1400">
                <a:solidFill>
                  <a:srgbClr val="001B70"/>
                </a:solidFill>
              </a:defRPr>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20146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zalom">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pic>
        <p:nvPicPr>
          <p:cNvPr id="9" name="Kép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spTree>
    <p:extLst>
      <p:ext uri="{BB962C8B-B14F-4D97-AF65-F5344CB8AC3E}">
        <p14:creationId xmlns:p14="http://schemas.microsoft.com/office/powerpoint/2010/main" val="41382392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Átlátszóság">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pic>
        <p:nvPicPr>
          <p:cNvPr id="9" name="Kép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spTree>
    <p:extLst>
      <p:ext uri="{BB962C8B-B14F-4D97-AF65-F5344CB8AC3E}">
        <p14:creationId xmlns:p14="http://schemas.microsoft.com/office/powerpoint/2010/main" val="29832783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uto">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hasCustomPrompt="1"/>
          </p:nvPr>
        </p:nvSpPr>
        <p:spPr>
          <a:xfrm>
            <a:off x="457200" y="260648"/>
            <a:ext cx="8229600" cy="634082"/>
          </a:xfrm>
          <a:prstGeom prst="rect">
            <a:avLst/>
          </a:prstGeom>
        </p:spPr>
        <p:txBody>
          <a:bodyPr/>
          <a:lstStyle>
            <a:lvl1pPr algn="l">
              <a:defRPr sz="3200" b="1">
                <a:solidFill>
                  <a:schemeClr val="bg1"/>
                </a:solidFill>
              </a:defRPr>
            </a:lvl1pPr>
          </a:lstStyle>
          <a:p>
            <a:r>
              <a:rPr lang="hu-HU" dirty="0" smtClean="0"/>
              <a:t>v</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9800946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roda">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82676"/>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25687776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uxus">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82676"/>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chemeClr val="bg1"/>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chemeClr val="bg1"/>
                </a:solidFill>
              </a:defRPr>
            </a:lvl1pPr>
          </a:lstStyle>
          <a:p>
            <a:pPr lvl="0"/>
            <a:r>
              <a:rPr lang="hu-HU" smtClean="0"/>
              <a:t>Mintaszöveg szerkesztése</a:t>
            </a:r>
          </a:p>
        </p:txBody>
      </p:sp>
    </p:spTree>
    <p:extLst>
      <p:ext uri="{BB962C8B-B14F-4D97-AF65-F5344CB8AC3E}">
        <p14:creationId xmlns:p14="http://schemas.microsoft.com/office/powerpoint/2010/main" val="34135649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Üzlet">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27384"/>
            <a:ext cx="9144001" cy="6899927"/>
          </a:xfrm>
          <a:prstGeom prst="rect">
            <a:avLst/>
          </a:prstGeom>
        </p:spPr>
      </p:pic>
      <p:pic>
        <p:nvPicPr>
          <p:cNvPr id="7" name="Kép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4" name="Cím 1"/>
          <p:cNvSpPr>
            <a:spLocks noGrp="1"/>
          </p:cNvSpPr>
          <p:nvPr>
            <p:ph type="title"/>
          </p:nvPr>
        </p:nvSpPr>
        <p:spPr>
          <a:xfrm>
            <a:off x="457200" y="260648"/>
            <a:ext cx="8229600" cy="634082"/>
          </a:xfrm>
          <a:prstGeom prst="rect">
            <a:avLst/>
          </a:prstGeom>
        </p:spPr>
        <p:txBody>
          <a:bodyPr/>
          <a:lstStyle>
            <a:lvl1pPr algn="l">
              <a:defRPr sz="3200" b="1">
                <a:solidFill>
                  <a:srgbClr val="001B70"/>
                </a:solidFill>
              </a:defRPr>
            </a:lvl1pPr>
          </a:lstStyle>
          <a:p>
            <a:r>
              <a:rPr lang="hu-HU" smtClean="0"/>
              <a:t>Mintacím szerkesztése</a:t>
            </a:r>
            <a:endParaRPr lang="hu-HU" dirty="0"/>
          </a:p>
        </p:txBody>
      </p:sp>
      <p:sp>
        <p:nvSpPr>
          <p:cNvPr id="5" name="Szöveg helye 2"/>
          <p:cNvSpPr>
            <a:spLocks noGrp="1"/>
          </p:cNvSpPr>
          <p:nvPr>
            <p:ph type="body" sz="quarter" idx="13"/>
          </p:nvPr>
        </p:nvSpPr>
        <p:spPr>
          <a:xfrm>
            <a:off x="457200" y="966738"/>
            <a:ext cx="8208911" cy="576089"/>
          </a:xfrm>
          <a:prstGeom prst="rect">
            <a:avLst/>
          </a:prstGeom>
        </p:spPr>
        <p:txBody>
          <a:bodyPr/>
          <a:lstStyle>
            <a:lvl1pPr marL="0" indent="0" algn="l">
              <a:buFontTx/>
              <a:buNone/>
              <a:defRPr sz="2800" b="1">
                <a:solidFill>
                  <a:srgbClr val="001B70"/>
                </a:solidFill>
              </a:defRPr>
            </a:lvl1pPr>
          </a:lstStyle>
          <a:p>
            <a:pPr lvl="0"/>
            <a:r>
              <a:rPr lang="hu-HU" smtClean="0"/>
              <a:t>Mintaszöveg szerkesztése</a:t>
            </a:r>
          </a:p>
        </p:txBody>
      </p:sp>
      <p:pic>
        <p:nvPicPr>
          <p:cNvPr id="9" name="Kép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spTree>
    <p:extLst>
      <p:ext uri="{BB962C8B-B14F-4D97-AF65-F5344CB8AC3E}">
        <p14:creationId xmlns:p14="http://schemas.microsoft.com/office/powerpoint/2010/main" val="4506544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öszönet 1">
    <p:spTree>
      <p:nvGrpSpPr>
        <p:cNvPr id="1" name=""/>
        <p:cNvGrpSpPr/>
        <p:nvPr/>
      </p:nvGrpSpPr>
      <p:grpSpPr>
        <a:xfrm>
          <a:off x="0" y="0"/>
          <a:ext cx="0" cy="0"/>
          <a:chOff x="0" y="0"/>
          <a:chExt cx="0" cy="0"/>
        </a:xfrm>
      </p:grpSpPr>
      <p:sp>
        <p:nvSpPr>
          <p:cNvPr id="7" name="Ellipszis 6"/>
          <p:cNvSpPr/>
          <p:nvPr userDrawn="1"/>
        </p:nvSpPr>
        <p:spPr>
          <a:xfrm>
            <a:off x="3507724" y="-1144598"/>
            <a:ext cx="4288806" cy="4251948"/>
          </a:xfrm>
          <a:prstGeom prst="ellipse">
            <a:avLst/>
          </a:prstGeom>
          <a:solidFill>
            <a:srgbClr val="ED1B3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Ellipszis 7"/>
          <p:cNvSpPr/>
          <p:nvPr userDrawn="1"/>
        </p:nvSpPr>
        <p:spPr>
          <a:xfrm>
            <a:off x="1343457" y="-716746"/>
            <a:ext cx="3571930" cy="3571930"/>
          </a:xfrm>
          <a:prstGeom prst="ellipse">
            <a:avLst/>
          </a:prstGeom>
          <a:solidFill>
            <a:srgbClr val="C0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9" name="Ellipszis 8"/>
          <p:cNvSpPr/>
          <p:nvPr userDrawn="1"/>
        </p:nvSpPr>
        <p:spPr>
          <a:xfrm>
            <a:off x="6988611" y="348218"/>
            <a:ext cx="1615837" cy="1615837"/>
          </a:xfrm>
          <a:prstGeom prst="ellipse">
            <a:avLst/>
          </a:prstGeom>
          <a:solidFill>
            <a:srgbClr val="FF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0" name="Ellipszis 9"/>
          <p:cNvSpPr/>
          <p:nvPr userDrawn="1"/>
        </p:nvSpPr>
        <p:spPr>
          <a:xfrm>
            <a:off x="541454" y="353562"/>
            <a:ext cx="1826353" cy="1826353"/>
          </a:xfrm>
          <a:prstGeom prst="ellipse">
            <a:avLst/>
          </a:prstGeom>
          <a:solidFill>
            <a:srgbClr val="ED1B3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3" name="Kép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14" name="Kép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393561"/>
            <a:ext cx="1944214" cy="243027"/>
          </a:xfrm>
          <a:prstGeom prst="rect">
            <a:avLst/>
          </a:prstGeom>
        </p:spPr>
      </p:pic>
      <p:sp>
        <p:nvSpPr>
          <p:cNvPr id="11" name="Cím 1"/>
          <p:cNvSpPr>
            <a:spLocks noGrp="1"/>
          </p:cNvSpPr>
          <p:nvPr>
            <p:ph type="title" hasCustomPrompt="1"/>
          </p:nvPr>
        </p:nvSpPr>
        <p:spPr>
          <a:xfrm>
            <a:off x="457200" y="3645024"/>
            <a:ext cx="8229600" cy="634082"/>
          </a:xfrm>
          <a:prstGeom prst="rect">
            <a:avLst/>
          </a:prstGeom>
        </p:spPr>
        <p:txBody>
          <a:bodyPr/>
          <a:lstStyle>
            <a:lvl1pPr algn="ctr">
              <a:defRPr sz="3200" b="1">
                <a:solidFill>
                  <a:srgbClr val="001B70"/>
                </a:solidFill>
                <a:latin typeface="+mj-lt"/>
              </a:defRPr>
            </a:lvl1pPr>
          </a:lstStyle>
          <a:p>
            <a:r>
              <a:rPr lang="hu-HU" dirty="0" smtClean="0"/>
              <a:t>KÖSZÖNÖM A FIGYELMET!</a:t>
            </a:r>
            <a:endParaRPr lang="hu-HU" dirty="0"/>
          </a:p>
        </p:txBody>
      </p:sp>
      <p:sp>
        <p:nvSpPr>
          <p:cNvPr id="15" name="Dia számának helye 5"/>
          <p:cNvSpPr>
            <a:spLocks noGrp="1"/>
          </p:cNvSpPr>
          <p:nvPr>
            <p:ph type="sldNum" sz="quarter" idx="12"/>
          </p:nvPr>
        </p:nvSpPr>
        <p:spPr>
          <a:xfrm>
            <a:off x="3491880" y="6381328"/>
            <a:ext cx="2133600" cy="365125"/>
          </a:xfrm>
          <a:prstGeom prst="rect">
            <a:avLst/>
          </a:prstGeom>
        </p:spPr>
        <p:txBody>
          <a:bodyPr/>
          <a:lstStyle>
            <a:lvl1pPr algn="ctr">
              <a:defRPr>
                <a:solidFill>
                  <a:schemeClr val="bg1">
                    <a:lumMod val="50000"/>
                  </a:schemeClr>
                </a:solidFill>
              </a:defRPr>
            </a:lvl1pPr>
          </a:lstStyle>
          <a:p>
            <a:fld id="{87B673CC-BF9D-40F3-B2C5-496E9AA561FD}" type="slidenum">
              <a:rPr lang="hu-HU" smtClean="0">
                <a:solidFill>
                  <a:srgbClr val="FFFFFF">
                    <a:lumMod val="50000"/>
                  </a:srgbClr>
                </a:solidFill>
              </a:rPr>
              <a:pPr/>
              <a:t>‹#›</a:t>
            </a:fld>
            <a:endParaRPr lang="hu-HU" dirty="0">
              <a:solidFill>
                <a:srgbClr val="FFFFFF">
                  <a:lumMod val="50000"/>
                </a:srgbClr>
              </a:solidFill>
            </a:endParaRPr>
          </a:p>
        </p:txBody>
      </p:sp>
    </p:spTree>
    <p:extLst>
      <p:ext uri="{BB962C8B-B14F-4D97-AF65-F5344CB8AC3E}">
        <p14:creationId xmlns:p14="http://schemas.microsoft.com/office/powerpoint/2010/main" val="27563419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öszönet 3">
    <p:spTree>
      <p:nvGrpSpPr>
        <p:cNvPr id="1" name=""/>
        <p:cNvGrpSpPr/>
        <p:nvPr/>
      </p:nvGrpSpPr>
      <p:grpSpPr>
        <a:xfrm>
          <a:off x="0" y="0"/>
          <a:ext cx="0" cy="0"/>
          <a:chOff x="0" y="0"/>
          <a:chExt cx="0" cy="0"/>
        </a:xfrm>
      </p:grpSpPr>
      <p:pic>
        <p:nvPicPr>
          <p:cNvPr id="9" name="Kép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Kép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467" y="6242047"/>
            <a:ext cx="2232385" cy="562561"/>
          </a:xfrm>
          <a:prstGeom prst="rect">
            <a:avLst/>
          </a:prstGeom>
        </p:spPr>
      </p:pic>
      <p:pic>
        <p:nvPicPr>
          <p:cNvPr id="7" name="Kép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sp>
        <p:nvSpPr>
          <p:cNvPr id="8" name="Cím 1"/>
          <p:cNvSpPr>
            <a:spLocks noGrp="1"/>
          </p:cNvSpPr>
          <p:nvPr>
            <p:ph type="title" hasCustomPrompt="1"/>
          </p:nvPr>
        </p:nvSpPr>
        <p:spPr>
          <a:xfrm>
            <a:off x="457200" y="3573016"/>
            <a:ext cx="4834880" cy="634082"/>
          </a:xfrm>
          <a:prstGeom prst="rect">
            <a:avLst/>
          </a:prstGeom>
        </p:spPr>
        <p:txBody>
          <a:bodyPr/>
          <a:lstStyle>
            <a:lvl1pPr algn="ctr">
              <a:defRPr sz="3200" b="1">
                <a:solidFill>
                  <a:schemeClr val="bg1">
                    <a:lumMod val="50000"/>
                  </a:schemeClr>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38978349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öszönet 4">
    <p:spTree>
      <p:nvGrpSpPr>
        <p:cNvPr id="1" name=""/>
        <p:cNvGrpSpPr/>
        <p:nvPr/>
      </p:nvGrpSpPr>
      <p:grpSpPr>
        <a:xfrm>
          <a:off x="0" y="0"/>
          <a:ext cx="0" cy="0"/>
          <a:chOff x="0" y="0"/>
          <a:chExt cx="0" cy="0"/>
        </a:xfrm>
      </p:grpSpPr>
      <p:pic>
        <p:nvPicPr>
          <p:cNvPr id="12" name="Kép 1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16" name="Kép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ím 1"/>
          <p:cNvSpPr>
            <a:spLocks noGrp="1"/>
          </p:cNvSpPr>
          <p:nvPr>
            <p:ph type="title" hasCustomPrompt="1"/>
          </p:nvPr>
        </p:nvSpPr>
        <p:spPr>
          <a:xfrm>
            <a:off x="457200" y="3933056"/>
            <a:ext cx="8229600" cy="634082"/>
          </a:xfrm>
          <a:prstGeom prst="rect">
            <a:avLst/>
          </a:prstGeom>
          <a:effectLst>
            <a:outerShdw blurRad="254000" algn="ctr" rotWithShape="0">
              <a:schemeClr val="tx1">
                <a:alpha val="60000"/>
              </a:schemeClr>
            </a:outerShdw>
          </a:effectLst>
        </p:spPr>
        <p:txBody>
          <a:bodyPr/>
          <a:lstStyle>
            <a:lvl1pPr algn="ctr">
              <a:defRPr sz="3200" b="1">
                <a:solidFill>
                  <a:schemeClr val="bg1"/>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773668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öszönet 7">
    <p:spTree>
      <p:nvGrpSpPr>
        <p:cNvPr id="1" name=""/>
        <p:cNvGrpSpPr/>
        <p:nvPr/>
      </p:nvGrpSpPr>
      <p:grpSpPr>
        <a:xfrm>
          <a:off x="0" y="0"/>
          <a:ext cx="0" cy="0"/>
          <a:chOff x="0" y="0"/>
          <a:chExt cx="0" cy="0"/>
        </a:xfrm>
      </p:grpSpPr>
      <p:pic>
        <p:nvPicPr>
          <p:cNvPr id="12" name="Kép 1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
            <a:ext cx="9144001" cy="6856071"/>
          </a:xfrm>
          <a:prstGeom prst="rect">
            <a:avLst/>
          </a:prstGeom>
        </p:spPr>
      </p:pic>
      <p:pic>
        <p:nvPicPr>
          <p:cNvPr id="16" name="Kép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88611" y="6407063"/>
            <a:ext cx="1944214" cy="216023"/>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19997" y="5956690"/>
            <a:ext cx="2847781" cy="12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hasCustomPrompt="1"/>
          </p:nvPr>
        </p:nvSpPr>
        <p:spPr>
          <a:xfrm>
            <a:off x="457200" y="1916832"/>
            <a:ext cx="8229600" cy="634082"/>
          </a:xfrm>
          <a:prstGeom prst="rect">
            <a:avLst/>
          </a:prstGeom>
          <a:effectLst>
            <a:outerShdw blurRad="254000" algn="ctr" rotWithShape="0">
              <a:schemeClr val="tx1">
                <a:alpha val="60000"/>
              </a:schemeClr>
            </a:outerShdw>
          </a:effectLst>
        </p:spPr>
        <p:txBody>
          <a:bodyPr/>
          <a:lstStyle>
            <a:lvl1pPr algn="ctr">
              <a:defRPr sz="3200" b="1">
                <a:solidFill>
                  <a:schemeClr val="bg1"/>
                </a:solidFill>
                <a:latin typeface="+mj-lt"/>
              </a:defRPr>
            </a:lvl1pPr>
          </a:lstStyle>
          <a:p>
            <a:r>
              <a:rPr lang="hu-HU" dirty="0" smtClean="0"/>
              <a:t>KÖSZÖNÖM A FIGYELMET!</a:t>
            </a:r>
            <a:endParaRPr lang="hu-HU" dirty="0"/>
          </a:p>
        </p:txBody>
      </p:sp>
    </p:spTree>
    <p:extLst>
      <p:ext uri="{BB962C8B-B14F-4D97-AF65-F5344CB8AC3E}">
        <p14:creationId xmlns:p14="http://schemas.microsoft.com/office/powerpoint/2010/main" val="7485417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600985"/>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99" r:id="rId3"/>
    <p:sldLayoutId id="2147483650" r:id="rId4"/>
    <p:sldLayoutId id="2147483651" r:id="rId5"/>
    <p:sldLayoutId id="2147483652" r:id="rId6"/>
    <p:sldLayoutId id="2147483653" r:id="rId7"/>
    <p:sldLayoutId id="2147483660" r:id="rId8"/>
    <p:sldLayoutId id="2147483661" r:id="rId9"/>
    <p:sldLayoutId id="2147483662" r:id="rId10"/>
    <p:sldLayoutId id="2147483664" r:id="rId11"/>
    <p:sldLayoutId id="2147483663" r:id="rId12"/>
    <p:sldLayoutId id="2147483655" r:id="rId13"/>
    <p:sldLayoutId id="2147483656" r:id="rId14"/>
    <p:sldLayoutId id="2147483657" r:id="rId15"/>
    <p:sldLayoutId id="2147483665" r:id="rId16"/>
    <p:sldLayoutId id="2147483666" r:id="rId17"/>
    <p:sldLayoutId id="2147483667" r:id="rId18"/>
    <p:sldLayoutId id="2147483668" r:id="rId19"/>
    <p:sldLayoutId id="2147483690" r:id="rId20"/>
    <p:sldLayoutId id="2147483669" r:id="rId21"/>
    <p:sldLayoutId id="2147483691" r:id="rId22"/>
    <p:sldLayoutId id="2147483670" r:id="rId23"/>
    <p:sldLayoutId id="2147483671" r:id="rId24"/>
    <p:sldLayoutId id="2147483672" r:id="rId25"/>
    <p:sldLayoutId id="2147483673" r:id="rId26"/>
    <p:sldLayoutId id="2147483708"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6" r:id="rId39"/>
    <p:sldLayoutId id="2147483684" r:id="rId40"/>
    <p:sldLayoutId id="2147483696" r:id="rId41"/>
    <p:sldLayoutId id="2147483697" r:id="rId42"/>
    <p:sldLayoutId id="2147483695" r:id="rId43"/>
    <p:sldLayoutId id="2147483693" r:id="rId44"/>
    <p:sldLayoutId id="2147483700" r:id="rId45"/>
    <p:sldLayoutId id="2147483701" r:id="rId46"/>
    <p:sldLayoutId id="2147483704" r:id="rId47"/>
    <p:sldLayoutId id="2147483707" r:id="rId48"/>
    <p:sldLayoutId id="2147483687" r:id="rId49"/>
    <p:sldLayoutId id="2147483688" r:id="rId50"/>
    <p:sldLayoutId id="2147483689" r:id="rId51"/>
    <p:sldLayoutId id="2147483926" r:id="rId5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8709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hyperlink" Target="http://www.akk.hu/hu/statisztika/hozamok-indexek-forgalmi-adatok/adatok-lakascelu-kamattamogatashoz-3-havi-aukcios-atlaghozamok" TargetMode="External"/><Relationship Id="rId2" Type="http://schemas.openxmlformats.org/officeDocument/2006/relationships/image" Target="../media/image22.jp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6.png"/><Relationship Id="rId1" Type="http://schemas.openxmlformats.org/officeDocument/2006/relationships/slideLayout" Target="../slideLayouts/slideLayout60.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neak.gov.hu/felso_menu/rolunk/kozerdeku_adatok/tevekenysegre_mukodesre_vonatkozo_adatok/a_hatosagi_ugyek_intezesenek_rendjevel_kapcsolatos/tajekoztato_az_ugyfel_jogairol" TargetMode="Externa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hyperlink" Target="http://www.neak.gov.hu/felso_menu/lakossagnak/ellatas_magyarorszagon/jogosultsag_az_ellatasra/igazolas_kerese_a_jogviszonyrol/tajekoztatas_egeszsegbiztositasi_jogviszonyrol" TargetMode="External"/><Relationship Id="rId2" Type="http://schemas.openxmlformats.org/officeDocument/2006/relationships/hyperlink" Target="http://www.neak.gov.hu/felso_menu/rolunk/kozerdeku_adatok/tevekenysegre_mukodesre_vonatkozo_adatok/a_hatosagi_ugyek_intezesenek_rendjevel_kapcsolatos/tajekoztato_az_ugyfel_jogairol" TargetMode="Externa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s://www.google.hu/url?sa=i&amp;rct=j&amp;q=&amp;esrc=s&amp;source=images&amp;cd=&amp;ved=2ahUKEwjYnLqG7IDeAhVOKlAKHbeGD3EQjRx6BAgBEAU&amp;url=https://lenolaj.hu/2016/06/20/gergely-tamas-kerdesek/&amp;psig=AOvVaw0xRq2vYQwVU5hDFCOWgIW-&amp;ust=1539431607395808" TargetMode="Externa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4.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14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VÁRJUK A BABÁKAT</a:t>
            </a:r>
            <a:r>
              <a:rPr lang="hu-HU" sz="3400" dirty="0" smtClean="0">
                <a:solidFill>
                  <a:srgbClr val="FFFFFF"/>
                </a:solidFill>
                <a:effectLst>
                  <a:outerShdw blurRad="38100" dist="38100" dir="2700000" algn="tl">
                    <a:srgbClr val="000000">
                      <a:alpha val="43137"/>
                    </a:srgbClr>
                  </a:outerShdw>
                </a:effectLst>
              </a:rPr>
              <a:t>	</a:t>
            </a:r>
            <a:r>
              <a:rPr lang="hu-HU" sz="3400" b="0" dirty="0">
                <a:solidFill>
                  <a:srgbClr val="FFFFFF"/>
                </a:solidFill>
                <a:effectLst>
                  <a:outerShdw blurRad="38100" dist="38100" dir="2700000" algn="tl">
                    <a:srgbClr val="000000">
                      <a:alpha val="43137"/>
                    </a:srgbClr>
                  </a:outerShdw>
                </a:effectLst>
              </a:rPr>
              <a:t> </a:t>
            </a:r>
            <a:r>
              <a:rPr lang="hu-HU" sz="3400" b="0" dirty="0" smtClean="0">
                <a:solidFill>
                  <a:srgbClr val="FFFFFF"/>
                </a:solidFill>
                <a:effectLst>
                  <a:outerShdw blurRad="38100" dist="38100" dir="2700000" algn="tl">
                    <a:srgbClr val="000000">
                      <a:alpha val="43137"/>
                    </a:srgbClr>
                  </a:outerShdw>
                </a:effectLst>
              </a:rPr>
              <a:t>	  BABAVÁRÓ </a:t>
            </a:r>
            <a:r>
              <a:rPr lang="hu-HU" sz="3400" b="0" dirty="0">
                <a:solidFill>
                  <a:srgbClr val="FFFFFF"/>
                </a:solidFill>
                <a:effectLst>
                  <a:outerShdw blurRad="38100" dist="38100" dir="2700000" algn="tl">
                    <a:srgbClr val="000000">
                      <a:alpha val="43137"/>
                    </a:srgbClr>
                  </a:outerShdw>
                </a:effectLst>
              </a:rPr>
              <a:t>TÁMOGATÁS </a:t>
            </a:r>
            <a:endParaRPr lang="hu-HU" sz="3400" dirty="0" smtClean="0">
              <a:solidFill>
                <a:srgbClr val="FFFFFF"/>
              </a:solidFill>
              <a:effectLst>
                <a:outerShdw blurRad="38100" dist="38100" dir="2700000" algn="tl">
                  <a:srgbClr val="000000">
                    <a:alpha val="43137"/>
                  </a:srgbClr>
                </a:outerShdw>
              </a:effectLst>
            </a:endParaRPr>
          </a:p>
          <a:p>
            <a:r>
              <a:rPr lang="hu-HU" sz="3400" b="0" dirty="0" smtClean="0">
                <a:solidFill>
                  <a:srgbClr val="FFFFFF"/>
                </a:solidFill>
                <a:effectLst>
                  <a:outerShdw blurRad="38100" dist="38100" dir="2700000" algn="tl">
                    <a:srgbClr val="000000">
                      <a:alpha val="43137"/>
                    </a:srgbClr>
                  </a:outerShdw>
                </a:effectLst>
              </a:rPr>
              <a:t>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316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Kamattámogatás megszűnése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
        <p:nvSpPr>
          <p:cNvPr id="5" name="Téglalap 4"/>
          <p:cNvSpPr/>
          <p:nvPr/>
        </p:nvSpPr>
        <p:spPr>
          <a:xfrm>
            <a:off x="117233" y="1196752"/>
            <a:ext cx="8909535" cy="2031325"/>
          </a:xfrm>
          <a:prstGeom prst="rect">
            <a:avLst/>
          </a:prstGeom>
        </p:spPr>
        <p:txBody>
          <a:bodyPr>
            <a:spAutoFit/>
          </a:bodyPr>
          <a:lstStyle/>
          <a:p>
            <a:r>
              <a:rPr lang="hu-HU" dirty="0"/>
              <a:t>K</a:t>
            </a:r>
            <a:r>
              <a:rPr lang="hu-HU" dirty="0" smtClean="0"/>
              <a:t>amattámogatás </a:t>
            </a:r>
            <a:r>
              <a:rPr lang="hu-HU" dirty="0"/>
              <a:t>megszűnésére okot adó körülmény bejelentése: </a:t>
            </a:r>
            <a:endParaRPr lang="hu-HU" dirty="0" smtClean="0"/>
          </a:p>
          <a:p>
            <a:r>
              <a:rPr lang="hu-HU" b="1" dirty="0" smtClean="0"/>
              <a:t>30 </a:t>
            </a:r>
            <a:r>
              <a:rPr lang="hu-HU" b="1" dirty="0"/>
              <a:t>napos bejelentési határidőt ír elő a 16. § (3) </a:t>
            </a:r>
            <a:r>
              <a:rPr lang="hu-HU" b="1" dirty="0" smtClean="0"/>
              <a:t>bekezdése alapján a jogszabály!</a:t>
            </a:r>
          </a:p>
          <a:p>
            <a:endParaRPr lang="hu-HU" b="1" dirty="0" smtClean="0">
              <a:solidFill>
                <a:srgbClr val="FF0000"/>
              </a:solidFill>
            </a:endParaRPr>
          </a:p>
          <a:p>
            <a:r>
              <a:rPr lang="hu-HU" b="1" dirty="0" smtClean="0">
                <a:solidFill>
                  <a:srgbClr val="FF0000"/>
                </a:solidFill>
              </a:rPr>
              <a:t>30 napon belül be jelenteni:</a:t>
            </a:r>
          </a:p>
          <a:p>
            <a:pPr marL="285750" indent="-285750">
              <a:buBlip>
                <a:blip r:embed="rId2"/>
              </a:buBlip>
            </a:pPr>
            <a:r>
              <a:rPr lang="hu-HU" dirty="0" smtClean="0"/>
              <a:t>Válást.</a:t>
            </a:r>
          </a:p>
          <a:p>
            <a:pPr marL="285750" indent="-285750">
              <a:buBlip>
                <a:blip r:embed="rId2"/>
              </a:buBlip>
            </a:pPr>
            <a:r>
              <a:rPr lang="hu-HU" dirty="0" smtClean="0"/>
              <a:t>Házasfelek magyarországi lakcímének megszűnését</a:t>
            </a:r>
            <a:r>
              <a:rPr lang="hu-HU" dirty="0"/>
              <a:t>.</a:t>
            </a:r>
            <a:endParaRPr lang="hu-HU" dirty="0" smtClean="0"/>
          </a:p>
          <a:p>
            <a:pPr marL="285750" indent="-285750">
              <a:buBlip>
                <a:blip r:embed="rId2"/>
              </a:buBlip>
            </a:pPr>
            <a:r>
              <a:rPr lang="hu-HU" dirty="0" smtClean="0"/>
              <a:t>Egyikük </a:t>
            </a:r>
            <a:r>
              <a:rPr lang="hu-HU" dirty="0"/>
              <a:t>sem neveli már a saját háztartásában a támogatással érintett kiskorú </a:t>
            </a:r>
            <a:r>
              <a:rPr lang="hu-HU" dirty="0" smtClean="0"/>
              <a:t>gyermeket. </a:t>
            </a:r>
            <a:endParaRPr lang="hu-HU" dirty="0"/>
          </a:p>
        </p:txBody>
      </p:sp>
      <p:sp>
        <p:nvSpPr>
          <p:cNvPr id="7" name="Téglalap 6"/>
          <p:cNvSpPr/>
          <p:nvPr/>
        </p:nvSpPr>
        <p:spPr>
          <a:xfrm>
            <a:off x="144984" y="5013176"/>
            <a:ext cx="8909535" cy="923330"/>
          </a:xfrm>
          <a:prstGeom prst="rect">
            <a:avLst/>
          </a:prstGeom>
          <a:solidFill>
            <a:srgbClr val="FFFF00"/>
          </a:solidFill>
        </p:spPr>
        <p:txBody>
          <a:bodyPr>
            <a:spAutoFit/>
          </a:bodyPr>
          <a:lstStyle/>
          <a:p>
            <a:pPr algn="ctr"/>
            <a:r>
              <a:rPr lang="hu-HU" b="1" dirty="0" smtClean="0"/>
              <a:t>Gyermekek </a:t>
            </a:r>
            <a:r>
              <a:rPr lang="hu-HU" b="1" dirty="0"/>
              <a:t>teljesítése a magzat bejelentésével zárul, amennyiben mégsem születik meg a gyermek (halva születés, vetélés miatt) támogatást nem kell visszafizetni, ha már a magzat bejelentése megtörtént korábban.</a:t>
            </a:r>
          </a:p>
        </p:txBody>
      </p:sp>
      <p:sp>
        <p:nvSpPr>
          <p:cNvPr id="8" name="Téglalap 7"/>
          <p:cNvSpPr/>
          <p:nvPr/>
        </p:nvSpPr>
        <p:spPr>
          <a:xfrm>
            <a:off x="117233" y="3717032"/>
            <a:ext cx="8909535" cy="923330"/>
          </a:xfrm>
          <a:prstGeom prst="rect">
            <a:avLst/>
          </a:prstGeom>
        </p:spPr>
        <p:txBody>
          <a:bodyPr>
            <a:spAutoFit/>
          </a:bodyPr>
          <a:lstStyle/>
          <a:p>
            <a:r>
              <a:rPr lang="hu-HU" b="1" dirty="0" smtClean="0">
                <a:solidFill>
                  <a:srgbClr val="C00000"/>
                </a:solidFill>
              </a:rPr>
              <a:t>Válás esetén </a:t>
            </a:r>
            <a:r>
              <a:rPr lang="hu-HU" b="1" dirty="0" smtClean="0"/>
              <a:t>az első 5 éves </a:t>
            </a:r>
            <a:r>
              <a:rPr lang="hu-HU" b="1" dirty="0"/>
              <a:t>kamatperiódus </a:t>
            </a:r>
            <a:r>
              <a:rPr lang="hu-HU" b="1" dirty="0" smtClean="0"/>
              <a:t>megtörik</a:t>
            </a:r>
            <a:r>
              <a:rPr lang="hu-HU" b="1" dirty="0"/>
              <a:t>, </a:t>
            </a:r>
            <a:r>
              <a:rPr lang="hu-HU" b="1" dirty="0" smtClean="0"/>
              <a:t>bejelentést követően az </a:t>
            </a:r>
            <a:r>
              <a:rPr lang="hu-HU" b="1" dirty="0"/>
              <a:t>abban az időpontban érvényes </a:t>
            </a:r>
            <a:r>
              <a:rPr lang="hu-HU" dirty="0"/>
              <a:t>*</a:t>
            </a:r>
            <a:r>
              <a:rPr lang="hu-HU" b="1" dirty="0"/>
              <a:t>ÁKK x 1,3 + </a:t>
            </a:r>
            <a:r>
              <a:rPr lang="hu-HU" b="1" dirty="0">
                <a:solidFill>
                  <a:srgbClr val="FF0000"/>
                </a:solidFill>
              </a:rPr>
              <a:t>5 %</a:t>
            </a:r>
            <a:r>
              <a:rPr lang="hu-HU" b="1" dirty="0"/>
              <a:t> </a:t>
            </a:r>
            <a:r>
              <a:rPr lang="hu-HU" b="1" dirty="0" smtClean="0"/>
              <a:t>alapján </a:t>
            </a:r>
            <a:r>
              <a:rPr lang="hu-HU" b="1" dirty="0"/>
              <a:t>kell megállapítani a </a:t>
            </a:r>
            <a:r>
              <a:rPr lang="hu-HU" b="1" dirty="0" smtClean="0"/>
              <a:t>kamatot a következő </a:t>
            </a:r>
            <a:r>
              <a:rPr lang="hu-HU" b="1" dirty="0"/>
              <a:t>5 éves </a:t>
            </a:r>
            <a:r>
              <a:rPr lang="hu-HU" b="1" dirty="0" smtClean="0"/>
              <a:t>kamatperiódusra.</a:t>
            </a:r>
            <a:endParaRPr lang="hu-HU" dirty="0"/>
          </a:p>
        </p:txBody>
      </p:sp>
    </p:spTree>
    <p:extLst>
      <p:ext uri="{BB962C8B-B14F-4D97-AF65-F5344CB8AC3E}">
        <p14:creationId xmlns:p14="http://schemas.microsoft.com/office/powerpoint/2010/main" val="12502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0" y="-27384"/>
            <a:ext cx="9180512" cy="108012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a:t>
            </a:r>
          </a:p>
          <a:p>
            <a:r>
              <a:rPr lang="hu-HU" sz="3400" b="0" dirty="0" smtClean="0">
                <a:solidFill>
                  <a:srgbClr val="FFFFFF"/>
                </a:solidFill>
                <a:effectLst>
                  <a:outerShdw blurRad="38100" dist="38100" dir="2700000" algn="tl">
                    <a:srgbClr val="000000">
                      <a:alpha val="43137"/>
                    </a:srgbClr>
                  </a:outerShdw>
                </a:effectLst>
              </a:rPr>
              <a:t>             Jogosulatlanul igénybevett kamattámogatás</a:t>
            </a:r>
            <a:endParaRPr lang="hu-HU" sz="3400" b="0" dirty="0">
              <a:solidFill>
                <a:srgbClr val="FFFFFF"/>
              </a:solidFill>
              <a:effectLst>
                <a:outerShdw blurRad="38100" dist="38100" dir="2700000" algn="tl">
                  <a:srgbClr val="000000">
                    <a:alpha val="43137"/>
                  </a:srgbClr>
                </a:outerShdw>
              </a:effectLst>
            </a:endParaRPr>
          </a:p>
        </p:txBody>
      </p:sp>
      <p:sp>
        <p:nvSpPr>
          <p:cNvPr id="4" name="Téglalap 3"/>
          <p:cNvSpPr/>
          <p:nvPr/>
        </p:nvSpPr>
        <p:spPr>
          <a:xfrm>
            <a:off x="126961" y="1052736"/>
            <a:ext cx="8909535" cy="5401479"/>
          </a:xfrm>
          <a:prstGeom prst="rect">
            <a:avLst/>
          </a:prstGeom>
        </p:spPr>
        <p:txBody>
          <a:bodyPr>
            <a:spAutoFit/>
          </a:bodyPr>
          <a:lstStyle/>
          <a:p>
            <a:r>
              <a:rPr lang="hu-HU" sz="1600" dirty="0"/>
              <a:t>Kamattámogatási jogosultság megszűnését követően a hitel piaci kamatozásúvá válik. </a:t>
            </a:r>
            <a:endParaRPr lang="hu-HU" sz="1600" dirty="0" smtClean="0"/>
          </a:p>
          <a:p>
            <a:r>
              <a:rPr lang="hu-HU" sz="1600" dirty="0" smtClean="0"/>
              <a:t>Ügyleti (büntető) </a:t>
            </a:r>
            <a:r>
              <a:rPr lang="hu-HU" sz="1600" dirty="0"/>
              <a:t>kamat mértéke: </a:t>
            </a:r>
            <a:r>
              <a:rPr lang="hu-HU" sz="1600" dirty="0" smtClean="0"/>
              <a:t>*</a:t>
            </a:r>
            <a:r>
              <a:rPr lang="hu-HU" sz="1600" b="1" dirty="0" smtClean="0"/>
              <a:t>ÁKK </a:t>
            </a:r>
            <a:r>
              <a:rPr lang="hu-HU" sz="1600" b="1" dirty="0"/>
              <a:t>x 1,3 + </a:t>
            </a:r>
            <a:r>
              <a:rPr lang="hu-HU" sz="1600" b="1" dirty="0" smtClean="0">
                <a:solidFill>
                  <a:srgbClr val="FF0000"/>
                </a:solidFill>
              </a:rPr>
              <a:t>5 %</a:t>
            </a:r>
            <a:r>
              <a:rPr lang="hu-HU" sz="1600" b="1" dirty="0" smtClean="0"/>
              <a:t> (ez most 7,74% július 31-ig.), </a:t>
            </a:r>
            <a:r>
              <a:rPr lang="hu-HU" sz="1600" b="1" dirty="0" smtClean="0">
                <a:solidFill>
                  <a:srgbClr val="FF0000"/>
                </a:solidFill>
              </a:rPr>
              <a:t>de ennek mértéke havonta változhat tehát akár lényegesen magasabb is lehet!!  (volt olyan év amikor az ÁKK lényegesen magasabb volt mint most)</a:t>
            </a:r>
            <a:endParaRPr lang="hu-HU" sz="1600" b="1" dirty="0">
              <a:solidFill>
                <a:srgbClr val="FF0000"/>
              </a:solidFill>
              <a:ea typeface="Calibri"/>
              <a:cs typeface="Calibri"/>
            </a:endParaRPr>
          </a:p>
          <a:p>
            <a:endParaRPr lang="hu-HU" sz="900" dirty="0"/>
          </a:p>
          <a:p>
            <a:r>
              <a:rPr lang="hu-HU" sz="1600" dirty="0" smtClean="0"/>
              <a:t>A</a:t>
            </a:r>
            <a:r>
              <a:rPr lang="hu-HU" sz="1600" dirty="0"/>
              <a:t> jogosulatlanul igénybevett kamattámogatást a jogosultság megszűnését követő, házasság megszűnése esetén a házasság jogerős felbontásától vagy érvénytelenné nyilvánításától számított </a:t>
            </a:r>
            <a:r>
              <a:rPr lang="hu-HU" sz="1600" b="1" dirty="0"/>
              <a:t>120 napon belül egy összegben</a:t>
            </a:r>
            <a:r>
              <a:rPr lang="hu-HU" sz="1600" dirty="0"/>
              <a:t> </a:t>
            </a:r>
            <a:r>
              <a:rPr lang="hu-HU" sz="1600" b="1" dirty="0"/>
              <a:t>vissza kell fizetni</a:t>
            </a:r>
            <a:r>
              <a:rPr lang="hu-HU" sz="1600" dirty="0"/>
              <a:t> a Budapest Bankon keresztül a kincstár felé. </a:t>
            </a:r>
            <a:r>
              <a:rPr lang="hu-HU" sz="1600" dirty="0" smtClean="0"/>
              <a:t>Egyéb díj vagy költség fizetése nem keletkezik az ügyfélnek. 10M forint esetén a jogosulatlanul igénybe vett támogatás 5 év után </a:t>
            </a:r>
            <a:r>
              <a:rPr lang="hu-HU" sz="1600" b="1" dirty="0" smtClean="0"/>
              <a:t>2.128.500 forint</a:t>
            </a:r>
            <a:r>
              <a:rPr lang="hu-HU" sz="1600" dirty="0" smtClean="0"/>
              <a:t>, a törlesztés pedig </a:t>
            </a:r>
            <a:r>
              <a:rPr lang="hu-HU" sz="1600" b="1" dirty="0" smtClean="0"/>
              <a:t>minimum 73.756Ft </a:t>
            </a:r>
            <a:r>
              <a:rPr lang="hu-HU" sz="1600" dirty="0" smtClean="0"/>
              <a:t>lehet.)</a:t>
            </a:r>
            <a:endParaRPr lang="hu-HU" sz="1600" dirty="0"/>
          </a:p>
          <a:p>
            <a:endParaRPr lang="hu-HU" sz="1100" b="1" dirty="0" smtClean="0"/>
          </a:p>
          <a:p>
            <a:r>
              <a:rPr lang="hu-HU" sz="1600" b="1" dirty="0" smtClean="0"/>
              <a:t>MENTESÜLÉS ESETEI:</a:t>
            </a:r>
          </a:p>
          <a:p>
            <a:pPr marL="285750" indent="-285750">
              <a:buBlip>
                <a:blip r:embed="rId2"/>
              </a:buBlip>
            </a:pPr>
            <a:r>
              <a:rPr lang="hu-HU" sz="1600" dirty="0" smtClean="0"/>
              <a:t>Valamely házasfél folyósítást </a:t>
            </a:r>
            <a:r>
              <a:rPr lang="hu-HU" sz="1600" dirty="0"/>
              <a:t>követő </a:t>
            </a:r>
            <a:r>
              <a:rPr lang="hu-HU" sz="1600" b="1" dirty="0"/>
              <a:t>5 éven belüli halála </a:t>
            </a:r>
            <a:r>
              <a:rPr lang="hu-HU" sz="1600" b="1" dirty="0" smtClean="0"/>
              <a:t>miatti </a:t>
            </a:r>
            <a:r>
              <a:rPr lang="hu-HU" sz="1600" b="1" dirty="0"/>
              <a:t>nem </a:t>
            </a:r>
            <a:r>
              <a:rPr lang="hu-HU" sz="1600" b="1" dirty="0" smtClean="0"/>
              <a:t>teljesülés.</a:t>
            </a:r>
          </a:p>
          <a:p>
            <a:r>
              <a:rPr lang="hu-HU" sz="1600" b="1" dirty="0" smtClean="0"/>
              <a:t>TÁMOGATÁS ÚJRAINDULÁSA:</a:t>
            </a:r>
          </a:p>
          <a:p>
            <a:pPr marL="285750" indent="-285750">
              <a:buBlip>
                <a:blip r:embed="rId2"/>
              </a:buBlip>
            </a:pPr>
            <a:r>
              <a:rPr lang="hu-HU" sz="1600" b="1" dirty="0" smtClean="0"/>
              <a:t>Megözvegyülést követő újraházasodás</a:t>
            </a:r>
            <a:r>
              <a:rPr lang="hu-HU" sz="1600" dirty="0"/>
              <a:t>:</a:t>
            </a:r>
            <a:r>
              <a:rPr lang="hu-HU" sz="1600" dirty="0" smtClean="0"/>
              <a:t>a </a:t>
            </a:r>
            <a:r>
              <a:rPr lang="hu-HU" sz="1600" dirty="0"/>
              <a:t>gyermekvállalási feltételek teljesíthetőek az új házastárs támogatott személyként történő bevonását követően, úgy hogy az 5 éves időtartam </a:t>
            </a:r>
            <a:r>
              <a:rPr lang="hu-HU" sz="1600" dirty="0" smtClean="0"/>
              <a:t>újraindul a házasságkötés napjától számítottan. </a:t>
            </a:r>
            <a:r>
              <a:rPr lang="hu-HU" sz="1600" b="1" dirty="0"/>
              <a:t>5 éven belüli elhalálozás esetén </a:t>
            </a:r>
            <a:r>
              <a:rPr lang="hu-HU" sz="1600" b="1" dirty="0" smtClean="0"/>
              <a:t>igényelhető </a:t>
            </a:r>
            <a:r>
              <a:rPr lang="hu-HU" sz="1600" b="1" dirty="0"/>
              <a:t>6 hónapos szüneteltetés</a:t>
            </a:r>
            <a:r>
              <a:rPr lang="hu-HU" sz="1600" b="1" dirty="0" smtClean="0"/>
              <a:t>.</a:t>
            </a:r>
            <a:endParaRPr lang="hu-HU" sz="1600" dirty="0" smtClean="0"/>
          </a:p>
          <a:p>
            <a:pPr marL="285750" indent="-285750">
              <a:buBlip>
                <a:blip r:embed="rId2"/>
              </a:buBlip>
            </a:pPr>
            <a:r>
              <a:rPr lang="hu-HU" sz="1600" b="1" dirty="0" smtClean="0"/>
              <a:t>Válást követő újraházasodás:</a:t>
            </a:r>
            <a:r>
              <a:rPr lang="hu-HU" sz="1600" dirty="0"/>
              <a:t> a gyermekvállalási feltételek teljesíthetőek az új házastárs támogatott személyként történő bevonását követően, úgy hogy az 5 éves időtartam újraindul a házasságkötés napjától számítottan.</a:t>
            </a:r>
          </a:p>
          <a:p>
            <a:endParaRPr lang="hu-HU" sz="1050" b="1" dirty="0" smtClean="0"/>
          </a:p>
          <a:p>
            <a:r>
              <a:rPr lang="hu-HU" sz="1050" b="1" dirty="0" smtClean="0"/>
              <a:t>*</a:t>
            </a:r>
            <a:r>
              <a:rPr lang="hu-HU" sz="1050" b="1" dirty="0" smtClean="0">
                <a:hlinkClick r:id="rId3"/>
              </a:rPr>
              <a:t>http://www.akk.hu/hu/statisztika/hozamok-indexek-forgalmi-adatok/adatok-lakascelu-kamattamogatashoz-3-havi-aukcios-atlaghozamok</a:t>
            </a:r>
            <a:endParaRPr lang="hu-HU" sz="1050" b="1" dirty="0" smtClean="0"/>
          </a:p>
        </p:txBody>
      </p:sp>
    </p:spTree>
    <p:extLst>
      <p:ext uri="{BB962C8B-B14F-4D97-AF65-F5344CB8AC3E}">
        <p14:creationId xmlns:p14="http://schemas.microsoft.com/office/powerpoint/2010/main" val="411771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3"/>
          </p:nvPr>
        </p:nvSpPr>
        <p:spPr>
          <a:xfrm>
            <a:off x="170294" y="1196752"/>
            <a:ext cx="8208911" cy="576089"/>
          </a:xfrm>
        </p:spPr>
        <p:txBody>
          <a:bodyPr/>
          <a:lstStyle/>
          <a:p>
            <a:r>
              <a:rPr lang="hu-HU" dirty="0" smtClean="0">
                <a:solidFill>
                  <a:schemeClr val="tx1"/>
                </a:solidFill>
              </a:rPr>
              <a:t>2. és 3. gyermek után:</a:t>
            </a:r>
            <a:endParaRPr lang="hu-HU" dirty="0">
              <a:solidFill>
                <a:schemeClr val="tx1"/>
              </a:solidFill>
            </a:endParaRPr>
          </a:p>
        </p:txBody>
      </p:sp>
      <p:sp>
        <p:nvSpPr>
          <p:cNvPr id="8" name="Téglalap 7"/>
          <p:cNvSpPr/>
          <p:nvPr/>
        </p:nvSpPr>
        <p:spPr>
          <a:xfrm>
            <a:off x="135489" y="1772816"/>
            <a:ext cx="8909535" cy="923330"/>
          </a:xfrm>
          <a:prstGeom prst="rect">
            <a:avLst/>
          </a:prstGeom>
        </p:spPr>
        <p:txBody>
          <a:bodyPr>
            <a:spAutoFit/>
          </a:bodyPr>
          <a:lstStyle/>
          <a:p>
            <a:r>
              <a:rPr lang="hu-HU" dirty="0"/>
              <a:t>Gyermekvállalási támogatás az az összeg, amit a fennálló kölcsöntartozás részleges vagy teljes előtörlesztésére kapnak a támogatott személyek, </a:t>
            </a:r>
            <a:r>
              <a:rPr lang="hu-HU" b="1" dirty="0"/>
              <a:t>vissza nem térítendő támogatás </a:t>
            </a:r>
            <a:r>
              <a:rPr lang="hu-HU" dirty="0"/>
              <a:t>formájában. </a:t>
            </a:r>
          </a:p>
        </p:txBody>
      </p:sp>
      <p:sp>
        <p:nvSpPr>
          <p:cNvPr id="9" name="Téglalap 8"/>
          <p:cNvSpPr/>
          <p:nvPr/>
        </p:nvSpPr>
        <p:spPr>
          <a:xfrm>
            <a:off x="135488" y="2924944"/>
            <a:ext cx="8909535" cy="1862048"/>
          </a:xfrm>
          <a:prstGeom prst="rect">
            <a:avLst/>
          </a:prstGeom>
        </p:spPr>
        <p:txBody>
          <a:bodyPr>
            <a:spAutoFit/>
          </a:bodyPr>
          <a:lstStyle/>
          <a:p>
            <a:pPr algn="just"/>
            <a:r>
              <a:rPr lang="hu-HU" sz="2400" b="1" dirty="0"/>
              <a:t>Feltétele</a:t>
            </a:r>
            <a:r>
              <a:rPr lang="hu-HU" sz="2400" b="1" dirty="0" smtClean="0"/>
              <a:t>:</a:t>
            </a:r>
          </a:p>
          <a:p>
            <a:pPr algn="just"/>
            <a:endParaRPr lang="hu-HU" sz="1400" b="1" dirty="0"/>
          </a:p>
          <a:p>
            <a:pPr algn="just"/>
            <a:r>
              <a:rPr lang="hu-HU" b="1" dirty="0" smtClean="0"/>
              <a:t>12</a:t>
            </a:r>
            <a:r>
              <a:rPr lang="hu-HU" b="1" dirty="0"/>
              <a:t>. hetét betöltött </a:t>
            </a:r>
            <a:r>
              <a:rPr lang="hu-HU" b="1" dirty="0" smtClean="0"/>
              <a:t>magzat, </a:t>
            </a:r>
            <a:r>
              <a:rPr lang="hu-HU" dirty="0" smtClean="0"/>
              <a:t>vagy, megszületett, vagy  </a:t>
            </a:r>
            <a:r>
              <a:rPr lang="hu-HU" b="1" dirty="0" smtClean="0"/>
              <a:t>örökbefogadott gyermek, akik </a:t>
            </a:r>
            <a:r>
              <a:rPr lang="hu-HU" dirty="0" smtClean="0"/>
              <a:t>után: </a:t>
            </a:r>
          </a:p>
          <a:p>
            <a:pPr marL="285750" indent="-285750" algn="just">
              <a:buFont typeface="Wingdings" panose="05000000000000000000" pitchFamily="2" charset="2"/>
              <a:buChar char="§"/>
            </a:pPr>
            <a:endParaRPr lang="hu-HU" sz="1400" b="1" dirty="0">
              <a:solidFill>
                <a:srgbClr val="C00000"/>
              </a:solidFill>
            </a:endParaRPr>
          </a:p>
          <a:p>
            <a:pPr marL="285750" indent="-285750" algn="just">
              <a:buBlip>
                <a:blip r:embed="rId2"/>
              </a:buBlip>
            </a:pPr>
            <a:r>
              <a:rPr lang="hu-HU" dirty="0">
                <a:solidFill>
                  <a:srgbClr val="C00000"/>
                </a:solidFill>
              </a:rPr>
              <a:t>második</a:t>
            </a:r>
            <a:r>
              <a:rPr lang="hu-HU" b="1" dirty="0" smtClean="0">
                <a:solidFill>
                  <a:srgbClr val="C00000"/>
                </a:solidFill>
              </a:rPr>
              <a:t> </a:t>
            </a:r>
            <a:r>
              <a:rPr lang="hu-HU" b="1" dirty="0">
                <a:solidFill>
                  <a:srgbClr val="C00000"/>
                </a:solidFill>
              </a:rPr>
              <a:t>gyermek </a:t>
            </a:r>
            <a:r>
              <a:rPr lang="hu-HU" dirty="0">
                <a:solidFill>
                  <a:srgbClr val="C00000"/>
                </a:solidFill>
              </a:rPr>
              <a:t>esetén a fennálló kölcsöntartozás 30%-ának megfelelő összegre</a:t>
            </a:r>
            <a:r>
              <a:rPr lang="hu-HU" dirty="0" smtClean="0">
                <a:solidFill>
                  <a:srgbClr val="C00000"/>
                </a:solidFill>
              </a:rPr>
              <a:t>,</a:t>
            </a:r>
          </a:p>
          <a:p>
            <a:pPr marL="285750" indent="-285750" algn="just">
              <a:lnSpc>
                <a:spcPct val="150000"/>
              </a:lnSpc>
              <a:buBlip>
                <a:blip r:embed="rId2"/>
              </a:buBlip>
            </a:pPr>
            <a:r>
              <a:rPr lang="hu-HU" b="1" dirty="0" smtClean="0">
                <a:solidFill>
                  <a:srgbClr val="C00000"/>
                </a:solidFill>
              </a:rPr>
              <a:t>harmadik </a:t>
            </a:r>
            <a:r>
              <a:rPr lang="hu-HU" b="1" dirty="0">
                <a:solidFill>
                  <a:srgbClr val="C00000"/>
                </a:solidFill>
              </a:rPr>
              <a:t>gyermek </a:t>
            </a:r>
            <a:r>
              <a:rPr lang="hu-HU" dirty="0">
                <a:solidFill>
                  <a:srgbClr val="C00000"/>
                </a:solidFill>
              </a:rPr>
              <a:t>esetén a teljes fennmaradó kölcsöntartozásnak megfelelő összegre</a:t>
            </a:r>
            <a:r>
              <a:rPr lang="hu-HU" dirty="0" smtClean="0">
                <a:solidFill>
                  <a:srgbClr val="C00000"/>
                </a:solidFill>
              </a:rPr>
              <a:t>.</a:t>
            </a:r>
          </a:p>
        </p:txBody>
      </p:sp>
      <p:sp>
        <p:nvSpPr>
          <p:cNvPr id="2" name="Téglalap 1"/>
          <p:cNvSpPr/>
          <p:nvPr/>
        </p:nvSpPr>
        <p:spPr>
          <a:xfrm>
            <a:off x="135487" y="5229200"/>
            <a:ext cx="8909535" cy="646331"/>
          </a:xfrm>
          <a:prstGeom prst="rect">
            <a:avLst/>
          </a:prstGeom>
          <a:solidFill>
            <a:srgbClr val="FFFF00"/>
          </a:solidFill>
        </p:spPr>
        <p:txBody>
          <a:bodyPr wrap="square">
            <a:spAutoFit/>
          </a:bodyPr>
          <a:lstStyle/>
          <a:p>
            <a:pPr algn="ctr"/>
            <a:r>
              <a:rPr lang="hu-HU" b="1" dirty="0"/>
              <a:t>A gyermekvállalási támogatás iránti kérelmet a Budapest Bankhoz kell </a:t>
            </a:r>
            <a:r>
              <a:rPr lang="hu-HU" b="1" dirty="0" smtClean="0"/>
              <a:t>benyújtani</a:t>
            </a:r>
            <a:r>
              <a:rPr lang="hu-HU" b="1" dirty="0"/>
              <a:t> </a:t>
            </a:r>
            <a:r>
              <a:rPr lang="hu-HU" b="1" dirty="0" smtClean="0"/>
              <a:t>írásban. </a:t>
            </a:r>
            <a:endParaRPr lang="hu-HU" b="1" dirty="0" smtClean="0"/>
          </a:p>
          <a:p>
            <a:pPr algn="ctr"/>
            <a:r>
              <a:rPr lang="hu-HU" dirty="0" smtClean="0"/>
              <a:t>A </a:t>
            </a:r>
            <a:r>
              <a:rPr lang="hu-HU" dirty="0"/>
              <a:t>jogosultság fennállását a Budapest Bank vizsgálja. </a:t>
            </a:r>
          </a:p>
        </p:txBody>
      </p:sp>
      <p:sp>
        <p:nvSpPr>
          <p:cNvPr id="10"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GYERMEKVÁLLALÁSI TÁMOGATÁS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31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3"/>
          </p:nvPr>
        </p:nvSpPr>
        <p:spPr>
          <a:xfrm>
            <a:off x="385807" y="1196752"/>
            <a:ext cx="8208911" cy="576089"/>
          </a:xfrm>
        </p:spPr>
        <p:txBody>
          <a:bodyPr/>
          <a:lstStyle/>
          <a:p>
            <a:r>
              <a:rPr lang="hu-HU" dirty="0" smtClean="0">
                <a:solidFill>
                  <a:schemeClr val="tx1"/>
                </a:solidFill>
              </a:rPr>
              <a:t>2. és 3. gyermek után:</a:t>
            </a:r>
            <a:endParaRPr lang="hu-HU" dirty="0">
              <a:solidFill>
                <a:schemeClr val="tx1"/>
              </a:solidFill>
            </a:endParaRPr>
          </a:p>
        </p:txBody>
      </p:sp>
      <p:sp>
        <p:nvSpPr>
          <p:cNvPr id="9" name="Téglalap 8"/>
          <p:cNvSpPr/>
          <p:nvPr/>
        </p:nvSpPr>
        <p:spPr>
          <a:xfrm>
            <a:off x="35496" y="1844824"/>
            <a:ext cx="8909535" cy="4247317"/>
          </a:xfrm>
          <a:prstGeom prst="rect">
            <a:avLst/>
          </a:prstGeom>
        </p:spPr>
        <p:txBody>
          <a:bodyPr>
            <a:spAutoFit/>
          </a:bodyPr>
          <a:lstStyle/>
          <a:p>
            <a:pPr marL="285750" indent="-285750" algn="just">
              <a:buFont typeface="Arial" panose="020B0604020202020204" pitchFamily="34" charset="0"/>
              <a:buChar char="•"/>
            </a:pPr>
            <a:r>
              <a:rPr lang="hu-HU" dirty="0" smtClean="0"/>
              <a:t>A futamidő alatt bármikor igényelhető.</a:t>
            </a:r>
          </a:p>
          <a:p>
            <a:pPr marL="285750" indent="-285750" algn="just">
              <a:buFont typeface="Arial" panose="020B0604020202020204" pitchFamily="34" charset="0"/>
              <a:buChar char="•"/>
            </a:pPr>
            <a:r>
              <a:rPr lang="hu-HU" dirty="0" smtClean="0"/>
              <a:t>Akár a kölcsön igénylésekor és a </a:t>
            </a:r>
            <a:r>
              <a:rPr lang="hu-HU" b="1" dirty="0"/>
              <a:t>kölcsönszerződés megkötésekor</a:t>
            </a:r>
            <a:r>
              <a:rPr lang="hu-HU" dirty="0" smtClean="0"/>
              <a:t> is fennálló </a:t>
            </a:r>
            <a:r>
              <a:rPr lang="hu-HU" b="1" dirty="0" smtClean="0"/>
              <a:t>ikerterhesség esetén.</a:t>
            </a:r>
          </a:p>
          <a:p>
            <a:pPr marL="285750" indent="-285750" algn="just">
              <a:buFont typeface="Arial" panose="020B0604020202020204" pitchFamily="34" charset="0"/>
              <a:buChar char="•"/>
            </a:pPr>
            <a:r>
              <a:rPr lang="hu-HU" dirty="0"/>
              <a:t>A gyermekvállalási támogatás összegét kizárólag </a:t>
            </a:r>
            <a:r>
              <a:rPr lang="hu-HU" dirty="0" smtClean="0"/>
              <a:t>a Babaváró </a:t>
            </a:r>
            <a:r>
              <a:rPr lang="hu-HU" dirty="0"/>
              <a:t>kölcsön elő- vagy végtörlesztésére lehet felhasználni.  </a:t>
            </a:r>
          </a:p>
          <a:p>
            <a:pPr marL="285750" indent="-285750" algn="just">
              <a:buFont typeface="Arial" panose="020B0604020202020204" pitchFamily="34" charset="0"/>
              <a:buChar char="•"/>
            </a:pPr>
            <a:r>
              <a:rPr lang="hu-HU" dirty="0"/>
              <a:t>Előtörlesztés esetén az eredeti futamidő változatlanul hagyása mellett történik a kölcsön újraütemezésre, amiről írásban tájékozatjuk. </a:t>
            </a:r>
          </a:p>
          <a:p>
            <a:pPr marL="285750" indent="-285750" algn="just">
              <a:buFont typeface="Arial" panose="020B0604020202020204" pitchFamily="34" charset="0"/>
              <a:buChar char="•"/>
            </a:pPr>
            <a:r>
              <a:rPr lang="hu-HU" dirty="0"/>
              <a:t>A hitelintézet az előtörlesztésért a támogatott személyek terhére díjat és egyéb költséget nem számít fel.</a:t>
            </a:r>
          </a:p>
          <a:p>
            <a:pPr marL="285750" indent="-285750" algn="just">
              <a:buFont typeface="Arial" panose="020B0604020202020204" pitchFamily="34" charset="0"/>
              <a:buChar char="•"/>
            </a:pPr>
            <a:r>
              <a:rPr lang="hu-HU" dirty="0" smtClean="0"/>
              <a:t>A  támogatott személyek nem jogosultak gyermekvállalási támogatásra, ha egyikük sem rendelkezik már magyarországi lakcímmel. </a:t>
            </a:r>
          </a:p>
          <a:p>
            <a:pPr marL="285750" indent="-285750" algn="just">
              <a:buFont typeface="Arial" panose="020B0604020202020204" pitchFamily="34" charset="0"/>
              <a:buChar char="•"/>
            </a:pPr>
            <a:r>
              <a:rPr lang="hu-HU" dirty="0" smtClean="0"/>
              <a:t>A bejelentett magzat megszületését a Bank </a:t>
            </a:r>
            <a:r>
              <a:rPr lang="hu-HU" dirty="0" err="1" smtClean="0"/>
              <a:t>monitorálja</a:t>
            </a:r>
            <a:r>
              <a:rPr lang="hu-HU" dirty="0" smtClean="0"/>
              <a:t>/ellenőrzi.</a:t>
            </a:r>
          </a:p>
          <a:p>
            <a:pPr marL="285750" indent="-285750" algn="just">
              <a:buFont typeface="Arial" panose="020B0604020202020204" pitchFamily="34" charset="0"/>
              <a:buChar char="•"/>
            </a:pPr>
            <a:r>
              <a:rPr lang="hu-HU" dirty="0"/>
              <a:t>Ugyanazon magzat, illetve gyermek után kizárólag egy alkalommal folyósítható </a:t>
            </a:r>
            <a:r>
              <a:rPr lang="hu-HU" dirty="0" smtClean="0"/>
              <a:t>babaváró gyermekvállalási </a:t>
            </a:r>
            <a:r>
              <a:rPr lang="hu-HU" dirty="0"/>
              <a:t>támogatás</a:t>
            </a:r>
            <a:r>
              <a:rPr lang="hu-HU" dirty="0" smtClean="0"/>
              <a:t>.</a:t>
            </a:r>
            <a:endParaRPr lang="hu-HU" dirty="0"/>
          </a:p>
          <a:p>
            <a:pPr algn="just"/>
            <a:endParaRPr lang="hu-HU" dirty="0"/>
          </a:p>
        </p:txBody>
      </p:sp>
      <p:sp>
        <p:nvSpPr>
          <p:cNvPr id="6" name="Cím 1"/>
          <p:cNvSpPr txBox="1">
            <a:spLocks/>
          </p:cNvSpPr>
          <p:nvPr/>
        </p:nvSpPr>
        <p:spPr>
          <a:xfrm>
            <a:off x="0" y="-27384"/>
            <a:ext cx="9180512" cy="108012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GYERMEKVÁLLALÁSI TÁMOGATÁS 				 	elő és/vagy végtörlesztés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659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23184" y="5396365"/>
            <a:ext cx="1512168" cy="144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églalap 13"/>
          <p:cNvSpPr/>
          <p:nvPr/>
        </p:nvSpPr>
        <p:spPr>
          <a:xfrm>
            <a:off x="124501" y="836712"/>
            <a:ext cx="8909535" cy="5016758"/>
          </a:xfrm>
          <a:prstGeom prst="rect">
            <a:avLst/>
          </a:prstGeom>
        </p:spPr>
        <p:txBody>
          <a:bodyPr>
            <a:spAutoFit/>
          </a:bodyPr>
          <a:lstStyle/>
          <a:p>
            <a:pPr algn="ctr"/>
            <a:r>
              <a:rPr lang="hu-HU" b="1" dirty="0" smtClean="0">
                <a:solidFill>
                  <a:srgbClr val="C00000"/>
                </a:solidFill>
              </a:rPr>
              <a:t>Amennyiben az ügyfél egyszerre akar Babaváró és Jelzáloghitelt igényelni, akkor CSAK ÉS KIZÁRÓLAG a Babaváró szerződés aláírását követően adható be jelzáloghitel igény.</a:t>
            </a:r>
          </a:p>
          <a:p>
            <a:pPr marL="28575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dirty="0" smtClean="0"/>
              <a:t>Együttes </a:t>
            </a:r>
            <a:r>
              <a:rPr lang="hu-HU" dirty="0"/>
              <a:t>igénylőként </a:t>
            </a:r>
            <a:r>
              <a:rPr lang="hu-HU" b="1" dirty="0"/>
              <a:t>csak házaspárok </a:t>
            </a:r>
            <a:r>
              <a:rPr lang="hu-HU" dirty="0"/>
              <a:t>igényelhetik, más szerepelő nem vonható be (akkor sem, ha csak a hitelképesség javítása érdekében történne</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b="1" dirty="0" smtClean="0"/>
              <a:t>Mindkét </a:t>
            </a:r>
            <a:r>
              <a:rPr lang="hu-HU" b="1" dirty="0"/>
              <a:t>igénylő magyar állampolgár </a:t>
            </a:r>
            <a:r>
              <a:rPr lang="hu-HU" dirty="0"/>
              <a:t>(</a:t>
            </a:r>
            <a:r>
              <a:rPr lang="hu-HU" b="1" dirty="0">
                <a:solidFill>
                  <a:srgbClr val="C00000"/>
                </a:solidFill>
              </a:rPr>
              <a:t>vagy</a:t>
            </a:r>
            <a:r>
              <a:rPr lang="hu-HU" dirty="0"/>
              <a:t> egyik házasfél esetén elfogadható, ha külföldi állampolgárként érvényes tartózkodási joggal rendelkezik</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dirty="0"/>
              <a:t>Mindkét házasfél </a:t>
            </a:r>
            <a:r>
              <a:rPr lang="hu-HU" b="1" dirty="0" smtClean="0"/>
              <a:t>állandó </a:t>
            </a:r>
            <a:r>
              <a:rPr lang="hu-HU" b="1" dirty="0"/>
              <a:t>magyarországi lakcímmel </a:t>
            </a:r>
            <a:r>
              <a:rPr lang="hu-HU" dirty="0"/>
              <a:t>rendelkezzenek </a:t>
            </a:r>
            <a:endParaRPr lang="hu-HU" dirty="0" smtClean="0"/>
          </a:p>
          <a:p>
            <a:pPr marL="285750" indent="-285750">
              <a:buFont typeface="Wingdings" panose="05000000000000000000" pitchFamily="2" charset="2"/>
              <a:buChar char="§"/>
            </a:pPr>
            <a:endParaRPr lang="hu-HU" dirty="0"/>
          </a:p>
          <a:p>
            <a:pPr marL="285750" indent="-285750">
              <a:buFont typeface="Wingdings" panose="05000000000000000000" pitchFamily="2" charset="2"/>
              <a:buChar char="§"/>
            </a:pPr>
            <a:r>
              <a:rPr lang="hu-HU" dirty="0" smtClean="0"/>
              <a:t>Mindkét </a:t>
            </a:r>
            <a:r>
              <a:rPr lang="hu-HU" dirty="0"/>
              <a:t>házasfél az igényléskor betöltötte a </a:t>
            </a:r>
            <a:r>
              <a:rPr lang="hu-HU" b="1" dirty="0">
                <a:solidFill>
                  <a:srgbClr val="C00000"/>
                </a:solidFill>
              </a:rPr>
              <a:t>18.</a:t>
            </a:r>
            <a:r>
              <a:rPr lang="hu-HU" dirty="0"/>
              <a:t> életévét, lejáratkor nem tölti be a </a:t>
            </a:r>
            <a:r>
              <a:rPr lang="hu-HU" b="1" dirty="0">
                <a:solidFill>
                  <a:srgbClr val="C00000"/>
                </a:solidFill>
              </a:rPr>
              <a:t>75. </a:t>
            </a:r>
            <a:r>
              <a:rPr lang="hu-HU" dirty="0"/>
              <a:t>életévét. </a:t>
            </a:r>
            <a:endParaRPr lang="hu-HU" dirty="0" smtClean="0"/>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dirty="0" smtClean="0"/>
              <a:t>Hölgy </a:t>
            </a:r>
            <a:r>
              <a:rPr lang="hu-HU" dirty="0"/>
              <a:t>igénylők életkora igényléskor nem éri el a </a:t>
            </a:r>
            <a:r>
              <a:rPr lang="hu-HU" b="1" dirty="0">
                <a:solidFill>
                  <a:srgbClr val="C00000"/>
                </a:solidFill>
              </a:rPr>
              <a:t>41</a:t>
            </a:r>
            <a:r>
              <a:rPr lang="hu-HU" dirty="0"/>
              <a:t>. életévet</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dirty="0" smtClean="0">
                <a:solidFill>
                  <a:srgbClr val="C00000"/>
                </a:solidFill>
              </a:rPr>
              <a:t>Legalább </a:t>
            </a:r>
            <a:r>
              <a:rPr lang="hu-HU" dirty="0">
                <a:solidFill>
                  <a:srgbClr val="C00000"/>
                </a:solidFill>
              </a:rPr>
              <a:t>az egyik házasfél minimum </a:t>
            </a:r>
            <a:r>
              <a:rPr lang="hu-HU" b="1" dirty="0"/>
              <a:t>3 éve folyamatosan biztosítottnak </a:t>
            </a:r>
            <a:r>
              <a:rPr lang="hu-HU" dirty="0"/>
              <a:t>minősül a Társadalombiztosításról szóló jogszabály alapján, vagy legalább 3 éve nappali képzésben felsőoktatási tanulmányokat folytat, vagy magyar állampolgár házasfél más államban </a:t>
            </a:r>
            <a:r>
              <a:rPr lang="hu-HU" dirty="0" smtClean="0"/>
              <a:t>TB </a:t>
            </a:r>
            <a:r>
              <a:rPr lang="hu-HU" dirty="0"/>
              <a:t>biztosított</a:t>
            </a:r>
            <a:r>
              <a:rPr lang="hu-HU" dirty="0" smtClean="0"/>
              <a:t>. </a:t>
            </a:r>
            <a:r>
              <a:rPr lang="hu-HU" b="1" dirty="0" smtClean="0"/>
              <a:t>Részletek  lásd később.</a:t>
            </a:r>
            <a:endParaRPr lang="hu-HU" dirty="0"/>
          </a:p>
        </p:txBody>
      </p:sp>
      <p:sp>
        <p:nvSpPr>
          <p:cNvPr id="7"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			   ÁLTALÁNOS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71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126961" y="1260624"/>
            <a:ext cx="8909535" cy="4616648"/>
          </a:xfrm>
          <a:prstGeom prst="rect">
            <a:avLst/>
          </a:prstGeom>
        </p:spPr>
        <p:txBody>
          <a:bodyPr>
            <a:spAutoFit/>
          </a:bodyPr>
          <a:lstStyle/>
          <a:p>
            <a:pPr marL="285750" indent="-285750">
              <a:buFont typeface="Wingdings" panose="05000000000000000000" pitchFamily="2" charset="2"/>
              <a:buChar char="§"/>
            </a:pPr>
            <a:r>
              <a:rPr lang="hu-HU" b="1" dirty="0" smtClean="0"/>
              <a:t>Egyik </a:t>
            </a:r>
            <a:r>
              <a:rPr lang="hu-HU" b="1" dirty="0"/>
              <a:t>házasfél sem szerepel aktív vagy passzív tartozással KHR </a:t>
            </a:r>
            <a:r>
              <a:rPr lang="hu-HU" dirty="0"/>
              <a:t>nyilvántartásban</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b="1" dirty="0" smtClean="0"/>
              <a:t>Egyik </a:t>
            </a:r>
            <a:r>
              <a:rPr lang="hu-HU" b="1" dirty="0"/>
              <a:t>házasfél sem büntetett előéletű</a:t>
            </a:r>
            <a:r>
              <a:rPr lang="hu-HU" dirty="0"/>
              <a:t>, amelyről a kölcsönkérelmen nyilatkoznak</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b="1" dirty="0" smtClean="0"/>
              <a:t>Egyik </a:t>
            </a:r>
            <a:r>
              <a:rPr lang="hu-HU" b="1" dirty="0"/>
              <a:t>házasfélnek sincs köztartozása</a:t>
            </a:r>
            <a:r>
              <a:rPr lang="hu-HU" dirty="0"/>
              <a:t>, amelyről a kölcsönkérelmen nyilatkoznak</a:t>
            </a:r>
            <a:r>
              <a:rPr lang="hu-HU" dirty="0" smtClean="0"/>
              <a:t>.</a:t>
            </a:r>
          </a:p>
          <a:p>
            <a:pPr marL="28575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dirty="0" smtClean="0"/>
              <a:t>Utolsó </a:t>
            </a:r>
            <a:r>
              <a:rPr lang="hu-HU" dirty="0"/>
              <a:t>3 lezárt hónapról szóló, az igénylő nevére, és állandó lakcímére </a:t>
            </a:r>
            <a:r>
              <a:rPr lang="hu-HU" dirty="0" smtClean="0"/>
              <a:t>(vagy </a:t>
            </a:r>
            <a:r>
              <a:rPr lang="hu-HU" dirty="0"/>
              <a:t>tartózkodási helyére szóló </a:t>
            </a:r>
            <a:r>
              <a:rPr lang="hu-HU" b="1" dirty="0"/>
              <a:t>bankszámla </a:t>
            </a:r>
            <a:r>
              <a:rPr lang="hu-HU" b="1" dirty="0" smtClean="0"/>
              <a:t>kivonat. </a:t>
            </a:r>
            <a:r>
              <a:rPr lang="hu-HU" dirty="0" smtClean="0"/>
              <a:t>(15-i szabály!) </a:t>
            </a:r>
          </a:p>
          <a:p>
            <a:pPr marL="285750" indent="-285750">
              <a:buFont typeface="Wingdings" panose="05000000000000000000" pitchFamily="2" charset="2"/>
              <a:buChar char="§"/>
            </a:pPr>
            <a:endParaRPr lang="hu-HU" sz="1000" b="1" dirty="0"/>
          </a:p>
          <a:p>
            <a:pPr marL="285750" indent="-285750">
              <a:buFont typeface="Wingdings" panose="05000000000000000000" pitchFamily="2" charset="2"/>
              <a:buChar char="§"/>
            </a:pPr>
            <a:r>
              <a:rPr lang="hu-HU" dirty="0" smtClean="0"/>
              <a:t>Amennyiben </a:t>
            </a:r>
            <a:r>
              <a:rPr lang="hu-HU" dirty="0"/>
              <a:t>valamelyik házasfél korábbi kapcsolatából származó gyermeket nevelnek, úgy legalább az egyik fél az első házasságában </a:t>
            </a:r>
            <a:r>
              <a:rPr lang="hu-HU" dirty="0" smtClean="0"/>
              <a:t>él. Amennyiben </a:t>
            </a:r>
            <a:r>
              <a:rPr lang="hu-HU" dirty="0"/>
              <a:t>többedik házasságban él, de nincs az igénylő által nevelt gyermeke, akkor nem feltétel az első házasság. (Özvegyülés utáni újraházasodás nem minősül többedik házasságnak</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b="1" dirty="0"/>
              <a:t>Nevelt gyermeknek minősül</a:t>
            </a:r>
            <a:r>
              <a:rPr lang="hu-HU" dirty="0"/>
              <a:t>: azon kiskorú gyermek, aki a szülővel egy háztartásban él, vagy közös felügyelet alatt áll, vagy ha bíróság vagy egyéb hatóság a felügyeleti jogot adott szülőnek ítélte</a:t>
            </a:r>
            <a:r>
              <a:rPr lang="hu-HU" dirty="0" smtClean="0"/>
              <a:t>.</a:t>
            </a:r>
          </a:p>
          <a:p>
            <a:pPr marL="285750" indent="-285750">
              <a:buFont typeface="Wingdings" panose="05000000000000000000" pitchFamily="2" charset="2"/>
              <a:buChar char="§"/>
            </a:pPr>
            <a:endParaRPr lang="hu-HU" sz="1000" dirty="0"/>
          </a:p>
          <a:p>
            <a:pPr marL="285750" indent="-285750">
              <a:buFont typeface="Wingdings" panose="05000000000000000000" pitchFamily="2" charset="2"/>
              <a:buChar char="§"/>
            </a:pPr>
            <a:r>
              <a:rPr lang="hu-HU" b="1" dirty="0" smtClean="0"/>
              <a:t>Saját </a:t>
            </a:r>
            <a:r>
              <a:rPr lang="hu-HU" b="1" dirty="0"/>
              <a:t>telefonszám és saját e-mail cím </a:t>
            </a:r>
            <a:r>
              <a:rPr lang="hu-HU" dirty="0"/>
              <a:t>megadása kötelező.</a:t>
            </a:r>
          </a:p>
        </p:txBody>
      </p:sp>
      <p:sp>
        <p:nvSpPr>
          <p:cNvPr id="7"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			   ÁLTALÁNOS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72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124501" y="1319857"/>
            <a:ext cx="8909535" cy="3693319"/>
          </a:xfrm>
          <a:prstGeom prst="rect">
            <a:avLst/>
          </a:prstGeom>
        </p:spPr>
        <p:txBody>
          <a:bodyPr>
            <a:spAutoFit/>
          </a:bodyPr>
          <a:lstStyle/>
          <a:p>
            <a:pPr lvl="1"/>
            <a:r>
              <a:rPr lang="hu-HU" dirty="0" smtClean="0"/>
              <a:t>Tbj. Jogviszony esetén alapelv, a 3 éves valamely Tbj</a:t>
            </a:r>
            <a:r>
              <a:rPr lang="hu-HU" dirty="0"/>
              <a:t>.) 5</a:t>
            </a:r>
            <a:r>
              <a:rPr lang="hu-HU" dirty="0" smtClean="0"/>
              <a:t>.§</a:t>
            </a:r>
            <a:r>
              <a:rPr lang="hu-HU" dirty="0" err="1" smtClean="0"/>
              <a:t>-nak</a:t>
            </a:r>
            <a:r>
              <a:rPr lang="hu-HU" dirty="0" smtClean="0"/>
              <a:t> megfelelő jogviszony megléte.</a:t>
            </a:r>
          </a:p>
          <a:p>
            <a:pPr lvl="1"/>
            <a:r>
              <a:rPr lang="hu-HU" dirty="0" smtClean="0"/>
              <a:t>Az utolsó 180 napnál ezen belül csak szűkített </a:t>
            </a:r>
            <a:r>
              <a:rPr lang="hu-HU" b="1" dirty="0" smtClean="0"/>
              <a:t>jogviszony fogadható el.</a:t>
            </a:r>
          </a:p>
          <a:p>
            <a:pPr lvl="1"/>
            <a:endParaRPr lang="hu-HU" b="1" dirty="0" smtClean="0"/>
          </a:p>
          <a:p>
            <a:pPr lvl="1"/>
            <a:r>
              <a:rPr lang="hu-HU" b="1" dirty="0" smtClean="0"/>
              <a:t>Szűkített jogviszonyok </a:t>
            </a:r>
            <a:r>
              <a:rPr lang="hu-HU" dirty="0" smtClean="0"/>
              <a:t>Tbj</a:t>
            </a:r>
            <a:r>
              <a:rPr lang="hu-HU" dirty="0"/>
              <a:t>.) 5.§</a:t>
            </a:r>
            <a:r>
              <a:rPr lang="hu-HU" dirty="0" err="1"/>
              <a:t>-a</a:t>
            </a:r>
            <a:r>
              <a:rPr lang="hu-HU" dirty="0"/>
              <a:t>, b, e, j (</a:t>
            </a:r>
            <a:r>
              <a:rPr lang="hu-HU" dirty="0" smtClean="0"/>
              <a:t>részleteket lásd később):</a:t>
            </a:r>
          </a:p>
          <a:p>
            <a:pPr marL="742950" lvl="1" indent="-285750">
              <a:buFont typeface="Wingdings" panose="05000000000000000000" pitchFamily="2" charset="2"/>
              <a:buChar char="§"/>
            </a:pPr>
            <a:r>
              <a:rPr lang="hu-HU" i="1" dirty="0"/>
              <a:t>a)</a:t>
            </a:r>
            <a:r>
              <a:rPr lang="hu-HU" b="1" i="1" baseline="30000" dirty="0"/>
              <a:t> </a:t>
            </a:r>
            <a:r>
              <a:rPr lang="hu-HU" dirty="0" smtClean="0"/>
              <a:t> klasszikus munkaviszony (teljes </a:t>
            </a:r>
            <a:r>
              <a:rPr lang="hu-HU" dirty="0"/>
              <a:t>vagy </a:t>
            </a:r>
            <a:r>
              <a:rPr lang="hu-HU" dirty="0" smtClean="0"/>
              <a:t>részmunkaidőben is elfogadható)</a:t>
            </a:r>
          </a:p>
          <a:p>
            <a:pPr marL="742950" lvl="1" indent="-285750">
              <a:buFont typeface="Wingdings" panose="05000000000000000000" pitchFamily="2" charset="2"/>
              <a:buChar char="§"/>
            </a:pPr>
            <a:r>
              <a:rPr lang="hu-HU" dirty="0" smtClean="0"/>
              <a:t>b) </a:t>
            </a:r>
            <a:r>
              <a:rPr lang="hu-HU" dirty="0"/>
              <a:t>a </a:t>
            </a:r>
            <a:r>
              <a:rPr lang="hu-HU" dirty="0" smtClean="0"/>
              <a:t>szövetkezetben közreműködő tag</a:t>
            </a:r>
          </a:p>
          <a:p>
            <a:pPr marL="742950" lvl="1" indent="-285750">
              <a:buFont typeface="Wingdings" panose="05000000000000000000" pitchFamily="2" charset="2"/>
              <a:buChar char="§"/>
            </a:pPr>
            <a:r>
              <a:rPr lang="hu-HU" i="1" dirty="0"/>
              <a:t>e) </a:t>
            </a:r>
            <a:r>
              <a:rPr lang="hu-HU" dirty="0"/>
              <a:t>a kiegészítő tevékenységet folytatónak nem minősülő egyéni </a:t>
            </a:r>
            <a:r>
              <a:rPr lang="hu-HU" dirty="0" smtClean="0"/>
              <a:t>vállalkozó</a:t>
            </a:r>
          </a:p>
          <a:p>
            <a:pPr marL="742950" lvl="1" indent="-285750">
              <a:buFont typeface="Wingdings" panose="05000000000000000000" pitchFamily="2" charset="2"/>
              <a:buChar char="§"/>
            </a:pPr>
            <a:r>
              <a:rPr lang="hu-HU" i="1" dirty="0"/>
              <a:t>j)</a:t>
            </a:r>
            <a:r>
              <a:rPr lang="hu-HU" b="1" i="1" baseline="30000" dirty="0"/>
              <a:t> </a:t>
            </a:r>
            <a:r>
              <a:rPr lang="hu-HU" dirty="0" smtClean="0"/>
              <a:t>KATA és KIVA  </a:t>
            </a:r>
            <a:r>
              <a:rPr lang="hu-HU" dirty="0"/>
              <a:t>főállású kisadózóként bejelentett </a:t>
            </a:r>
            <a:r>
              <a:rPr lang="hu-HU" dirty="0" smtClean="0"/>
              <a:t>személy</a:t>
            </a:r>
          </a:p>
          <a:p>
            <a:pPr marL="742950" lvl="1" indent="-285750">
              <a:buFont typeface="Wingdings" panose="05000000000000000000" pitchFamily="2" charset="2"/>
              <a:buChar char="§"/>
            </a:pPr>
            <a:r>
              <a:rPr lang="hu-HU" dirty="0" smtClean="0"/>
              <a:t>Jelen szabály szerint külföldi jogviszonnyal, akkor kombinálható, amennyiben az utolsó 180 napot a hatályos magyar jogviszonnyal magyar OEP igazolással tanúsítja.</a:t>
            </a:r>
          </a:p>
          <a:p>
            <a:pPr marL="742950" lvl="1" indent="-285750">
              <a:buFont typeface="Wingdings" panose="05000000000000000000" pitchFamily="2" charset="2"/>
              <a:buChar char="§"/>
            </a:pPr>
            <a:r>
              <a:rPr lang="hu-HU" dirty="0"/>
              <a:t>ebbe a közfoglalkoztatási jogviszonyban töltött idő egy évet meghaladó része nem számítható be</a:t>
            </a:r>
          </a:p>
        </p:txBody>
      </p:sp>
      <p:sp>
        <p:nvSpPr>
          <p:cNvPr id="4" name="Szövegdoboz 3"/>
          <p:cNvSpPr txBox="1"/>
          <p:nvPr/>
        </p:nvSpPr>
        <p:spPr>
          <a:xfrm>
            <a:off x="395536" y="5230941"/>
            <a:ext cx="8136904" cy="646331"/>
          </a:xfrm>
          <a:prstGeom prst="rect">
            <a:avLst/>
          </a:prstGeom>
          <a:noFill/>
        </p:spPr>
        <p:txBody>
          <a:bodyPr wrap="square" rtlCol="0">
            <a:spAutoFit/>
          </a:bodyPr>
          <a:lstStyle/>
          <a:p>
            <a:r>
              <a:rPr lang="hu-HU" b="1" dirty="0" smtClean="0"/>
              <a:t>Bővített Tb.. jogviszony:  </a:t>
            </a:r>
            <a:r>
              <a:rPr lang="hu-HU" dirty="0" smtClean="0"/>
              <a:t>Tbj</a:t>
            </a:r>
            <a:r>
              <a:rPr lang="hu-HU" dirty="0"/>
              <a:t>.) 5</a:t>
            </a:r>
            <a:r>
              <a:rPr lang="hu-HU" dirty="0" smtClean="0"/>
              <a:t>.§</a:t>
            </a:r>
          </a:p>
          <a:p>
            <a:r>
              <a:rPr lang="hu-HU" b="1" dirty="0" smtClean="0"/>
              <a:t>Szűkített Tb. jogviszony: </a:t>
            </a:r>
            <a:r>
              <a:rPr lang="hu-HU" dirty="0" smtClean="0"/>
              <a:t>Tbj</a:t>
            </a:r>
            <a:r>
              <a:rPr lang="hu-HU" dirty="0"/>
              <a:t>.) 5</a:t>
            </a:r>
            <a:r>
              <a:rPr lang="hu-HU" dirty="0" smtClean="0"/>
              <a:t>.§</a:t>
            </a:r>
            <a:r>
              <a:rPr lang="hu-HU" dirty="0" err="1" smtClean="0"/>
              <a:t>-a</a:t>
            </a:r>
            <a:r>
              <a:rPr lang="hu-HU" dirty="0" smtClean="0"/>
              <a:t>, b, e, j pont szerint</a:t>
            </a:r>
            <a:endParaRPr lang="hu-HU" dirty="0"/>
          </a:p>
        </p:txBody>
      </p:sp>
      <p:sp>
        <p:nvSpPr>
          <p:cNvPr id="8" name="Cím 1"/>
          <p:cNvSpPr txBox="1">
            <a:spLocks/>
          </p:cNvSpPr>
          <p:nvPr/>
        </p:nvSpPr>
        <p:spPr>
          <a:xfrm>
            <a:off x="0" y="-27384"/>
            <a:ext cx="9180512" cy="108012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  </a:t>
            </a:r>
          </a:p>
          <a:p>
            <a:r>
              <a:rPr lang="hu-HU" sz="3400" b="0" dirty="0">
                <a:solidFill>
                  <a:srgbClr val="FFFFFF"/>
                </a:solidFill>
                <a:effectLst>
                  <a:outerShdw blurRad="38100" dist="38100" dir="2700000" algn="tl">
                    <a:srgbClr val="000000">
                      <a:alpha val="43137"/>
                    </a:srgbClr>
                  </a:outerShdw>
                </a:effectLst>
              </a:rPr>
              <a:t>	</a:t>
            </a:r>
            <a:r>
              <a:rPr lang="hu-HU" sz="3400" b="0" dirty="0" smtClean="0">
                <a:solidFill>
                  <a:srgbClr val="FFFFFF"/>
                </a:solidFill>
                <a:effectLst>
                  <a:outerShdw blurRad="38100" dist="38100" dir="2700000" algn="tl">
                    <a:srgbClr val="000000">
                      <a:alpha val="43137"/>
                    </a:srgbClr>
                  </a:outerShdw>
                </a:effectLst>
              </a:rPr>
              <a:t>			    KOMBINÁLT JOGVISZONYOK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261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7"/>
            <a:ext cx="4601492" cy="52543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Lekerekített téglalap 4"/>
          <p:cNvSpPr/>
          <p:nvPr/>
        </p:nvSpPr>
        <p:spPr>
          <a:xfrm>
            <a:off x="3203848" y="5013176"/>
            <a:ext cx="129614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4932040" y="980728"/>
            <a:ext cx="4067944" cy="3970318"/>
          </a:xfrm>
          <a:prstGeom prst="rect">
            <a:avLst/>
          </a:prstGeom>
          <a:noFill/>
        </p:spPr>
        <p:txBody>
          <a:bodyPr wrap="square" rtlCol="0">
            <a:spAutoFit/>
          </a:bodyPr>
          <a:lstStyle/>
          <a:p>
            <a:pPr marL="285750" indent="-285750">
              <a:buBlip>
                <a:blip r:embed="rId3"/>
              </a:buBlip>
            </a:pPr>
            <a:r>
              <a:rPr lang="hu-HU" dirty="0" smtClean="0"/>
              <a:t>Bank nem kéri le.</a:t>
            </a:r>
          </a:p>
          <a:p>
            <a:pPr marL="285750" indent="-285750">
              <a:buBlip>
                <a:blip r:embed="rId3"/>
              </a:buBlip>
            </a:pPr>
            <a:r>
              <a:rPr lang="hu-HU" dirty="0" smtClean="0"/>
              <a:t>Személyes adatok ellenőrizendőek.</a:t>
            </a:r>
          </a:p>
          <a:p>
            <a:pPr marL="285750" indent="-285750">
              <a:buBlip>
                <a:blip r:embed="rId3"/>
              </a:buBlip>
            </a:pPr>
            <a:r>
              <a:rPr lang="hu-HU" b="1" dirty="0" smtClean="0"/>
              <a:t>44/2019-es rendeletnek való megfelelés és a megfelelő </a:t>
            </a:r>
            <a:r>
              <a:rPr lang="hu-HU" b="1" dirty="0" err="1" smtClean="0"/>
              <a:t>Tbj</a:t>
            </a:r>
            <a:r>
              <a:rPr lang="hu-HU" b="1" dirty="0" smtClean="0"/>
              <a:t> hivatkozás </a:t>
            </a:r>
            <a:r>
              <a:rPr lang="hu-HU" dirty="0" smtClean="0"/>
              <a:t>(Bővített: Tbj</a:t>
            </a:r>
            <a:r>
              <a:rPr lang="hu-HU" dirty="0"/>
              <a:t>.) 5</a:t>
            </a:r>
            <a:r>
              <a:rPr lang="hu-HU" dirty="0" smtClean="0"/>
              <a:t>.§ vagy Szűkített: Tbj</a:t>
            </a:r>
            <a:r>
              <a:rPr lang="hu-HU" dirty="0"/>
              <a:t>.) 5.§</a:t>
            </a:r>
            <a:r>
              <a:rPr lang="hu-HU" dirty="0" err="1"/>
              <a:t>-a</a:t>
            </a:r>
            <a:r>
              <a:rPr lang="hu-HU" dirty="0"/>
              <a:t>, b, e, </a:t>
            </a:r>
            <a:r>
              <a:rPr lang="hu-HU" dirty="0" smtClean="0"/>
              <a:t>j) </a:t>
            </a:r>
            <a:endParaRPr lang="hu-HU" b="1" dirty="0" smtClean="0"/>
          </a:p>
          <a:p>
            <a:pPr marL="285750" indent="-285750">
              <a:buBlip>
                <a:blip r:embed="rId3"/>
              </a:buBlip>
            </a:pPr>
            <a:r>
              <a:rPr lang="hu-HU" b="1" dirty="0" smtClean="0"/>
              <a:t>Kombinált jogviszony esetén NEM megfelelt is elfogadható, </a:t>
            </a:r>
            <a:r>
              <a:rPr lang="hu-HU" dirty="0" smtClean="0"/>
              <a:t>amennyiben az OEP legalább 180 nap a magyar Tb. 5§ 1.bek. </a:t>
            </a:r>
            <a:r>
              <a:rPr lang="hu-HU" dirty="0" err="1" smtClean="0"/>
              <a:t>a-b</a:t>
            </a:r>
            <a:r>
              <a:rPr lang="hu-HU" dirty="0" smtClean="0"/>
              <a:t> vagy </a:t>
            </a:r>
            <a:r>
              <a:rPr lang="hu-HU" dirty="0" err="1" smtClean="0"/>
              <a:t>e-j</a:t>
            </a:r>
            <a:r>
              <a:rPr lang="hu-HU" dirty="0" smtClean="0"/>
              <a:t>. pontja szerinti jogviszonyt igazolja az utolsó 180 nap vonatkozásában ÉS a hatályos magyar és a </a:t>
            </a:r>
            <a:r>
              <a:rPr lang="hu-HU" b="1" dirty="0" smtClean="0"/>
              <a:t>volt külföldi </a:t>
            </a:r>
            <a:r>
              <a:rPr lang="hu-HU" dirty="0" smtClean="0"/>
              <a:t>együtt leigazolja a 3 évet.</a:t>
            </a:r>
            <a:endParaRPr lang="hu-HU" dirty="0"/>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15354" y="5068428"/>
            <a:ext cx="1550665" cy="155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OEP IGAZOLÁS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478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extLst>
              <p:ext uri="{D42A27DB-BD31-4B8C-83A1-F6EECF244321}">
                <p14:modId xmlns:p14="http://schemas.microsoft.com/office/powerpoint/2010/main" val="3374564530"/>
              </p:ext>
            </p:extLst>
          </p:nvPr>
        </p:nvGraphicFramePr>
        <p:xfrm>
          <a:off x="251520" y="260648"/>
          <a:ext cx="8640960" cy="4032448"/>
        </p:xfrm>
        <a:graphic>
          <a:graphicData uri="http://schemas.openxmlformats.org/drawingml/2006/table">
            <a:tbl>
              <a:tblPr firstRow="1" bandRow="1">
                <a:tableStyleId>{F5AB1C69-6EDB-4FF4-983F-18BD219EF322}</a:tableStyleId>
              </a:tblPr>
              <a:tblGrid>
                <a:gridCol w="1615954"/>
                <a:gridCol w="2177144"/>
                <a:gridCol w="1319470"/>
                <a:gridCol w="1728192"/>
                <a:gridCol w="1800200"/>
              </a:tblGrid>
              <a:tr h="576064">
                <a:tc>
                  <a:txBody>
                    <a:bodyPr/>
                    <a:lstStyle/>
                    <a:p>
                      <a:pPr algn="ctr"/>
                      <a:r>
                        <a:rPr lang="hu-HU" sz="1200" dirty="0" smtClean="0"/>
                        <a:t>3 éves jogviszony </a:t>
                      </a:r>
                      <a:endParaRPr lang="hu-HU" sz="1200" dirty="0"/>
                    </a:p>
                  </a:txBody>
                  <a:tcPr anchor="ct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tcPr>
                </a:tc>
                <a:tc>
                  <a:txBody>
                    <a:bodyPr/>
                    <a:lstStyle/>
                    <a:p>
                      <a:pPr algn="ctr"/>
                      <a:r>
                        <a:rPr lang="hu-HU" sz="1200" dirty="0" smtClean="0"/>
                        <a:t>Utolsó</a:t>
                      </a:r>
                      <a:r>
                        <a:rPr lang="hu-HU" sz="1200" baseline="0" dirty="0" smtClean="0"/>
                        <a:t> 180 nap</a:t>
                      </a:r>
                      <a:endParaRPr lang="hu-HU" sz="1200" dirty="0"/>
                    </a:p>
                  </a:txBody>
                  <a:tcPr anchor="ctr">
                    <a:lnT w="57150" cap="flat" cmpd="sng" algn="ctr">
                      <a:solidFill>
                        <a:srgbClr val="FF0000"/>
                      </a:solidFill>
                      <a:prstDash val="solid"/>
                      <a:round/>
                      <a:headEnd type="none" w="med" len="med"/>
                      <a:tailEnd type="none" w="med" len="med"/>
                    </a:lnT>
                  </a:tcPr>
                </a:tc>
                <a:tc>
                  <a:txBody>
                    <a:bodyPr/>
                    <a:lstStyle/>
                    <a:p>
                      <a:pPr algn="ctr"/>
                      <a:r>
                        <a:rPr lang="hu-HU" sz="1200" dirty="0" smtClean="0"/>
                        <a:t>Előírt KÖTELEZŐ jogviszony</a:t>
                      </a:r>
                      <a:endParaRPr lang="hu-HU" sz="1200" dirty="0"/>
                    </a:p>
                  </a:txBody>
                  <a:tcPr anchor="ctr">
                    <a:lnT w="57150" cap="flat" cmpd="sng" algn="ctr">
                      <a:solidFill>
                        <a:srgbClr val="FF0000"/>
                      </a:solidFill>
                      <a:prstDash val="solid"/>
                      <a:round/>
                      <a:headEnd type="none" w="med" len="med"/>
                      <a:tailEnd type="none" w="med" len="med"/>
                    </a:lnT>
                  </a:tcPr>
                </a:tc>
                <a:tc>
                  <a:txBody>
                    <a:bodyPr/>
                    <a:lstStyle/>
                    <a:p>
                      <a:pPr algn="ctr"/>
                      <a:r>
                        <a:rPr lang="hu-HU" sz="1200" dirty="0" smtClean="0"/>
                        <a:t>Max</a:t>
                      </a:r>
                      <a:r>
                        <a:rPr lang="hu-HU" sz="1200" baseline="0" dirty="0" smtClean="0"/>
                        <a:t> megszakítás a jogviszonyok között</a:t>
                      </a:r>
                      <a:endParaRPr lang="hu-HU" sz="1200" dirty="0"/>
                    </a:p>
                  </a:txBody>
                  <a:tcPr anchor="ctr">
                    <a:lnT w="57150" cap="flat" cmpd="sng" algn="ctr">
                      <a:solidFill>
                        <a:srgbClr val="FF0000"/>
                      </a:solidFill>
                      <a:prstDash val="solid"/>
                      <a:round/>
                      <a:headEnd type="none" w="med" len="med"/>
                      <a:tailEnd type="none" w="med" len="med"/>
                    </a:lnT>
                  </a:tcPr>
                </a:tc>
                <a:tc>
                  <a:txBody>
                    <a:bodyPr/>
                    <a:lstStyle/>
                    <a:p>
                      <a:pPr algn="ctr"/>
                      <a:r>
                        <a:rPr lang="hu-HU" sz="1200" dirty="0" smtClean="0"/>
                        <a:t>Dokumentum</a:t>
                      </a:r>
                      <a:endParaRPr lang="hu-HU" sz="1200" dirty="0"/>
                    </a:p>
                  </a:txBody>
                  <a:tcPr anchor="ct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r>
              <a:tr h="601425">
                <a:tc>
                  <a:txBody>
                    <a:bodyPr/>
                    <a:lstStyle/>
                    <a:p>
                      <a:pPr algn="ctr"/>
                      <a:r>
                        <a:rPr lang="hu-HU" sz="1200" kern="1200" dirty="0" smtClean="0">
                          <a:effectLst/>
                        </a:rPr>
                        <a:t>Csak magyar Tb. jogviszony:</a:t>
                      </a:r>
                      <a:endParaRPr lang="hu-HU" sz="1200" dirty="0"/>
                    </a:p>
                  </a:txBody>
                  <a:tcPr>
                    <a:lnL w="57150" cap="flat" cmpd="sng" algn="ctr">
                      <a:solidFill>
                        <a:srgbClr val="FF0000"/>
                      </a:solidFill>
                      <a:prstDash val="solid"/>
                      <a:round/>
                      <a:headEnd type="none" w="med" len="med"/>
                      <a:tailEnd type="none" w="med" len="med"/>
                    </a:lnL>
                  </a:tcPr>
                </a:tc>
                <a:tc>
                  <a:txBody>
                    <a:bodyPr/>
                    <a:lstStyle/>
                    <a:p>
                      <a:pPr algn="ctr"/>
                      <a:r>
                        <a:rPr lang="hu-HU" sz="1200" dirty="0" smtClean="0"/>
                        <a:t>Szűkített magyar jogviszony</a:t>
                      </a:r>
                      <a:endParaRPr lang="hu-HU" sz="1200" dirty="0"/>
                    </a:p>
                  </a:txBody>
                  <a:tcPr/>
                </a:tc>
                <a:tc>
                  <a:txBody>
                    <a:bodyPr/>
                    <a:lstStyle/>
                    <a:p>
                      <a:pPr algn="ctr"/>
                      <a:r>
                        <a:rPr lang="hu-HU" sz="1200" dirty="0" smtClean="0"/>
                        <a:t>3 év</a:t>
                      </a:r>
                      <a:endParaRPr lang="hu-HU" sz="1200" dirty="0"/>
                    </a:p>
                  </a:txBody>
                  <a:tcPr/>
                </a:tc>
                <a:tc>
                  <a:txBody>
                    <a:bodyPr/>
                    <a:lstStyle/>
                    <a:p>
                      <a:pPr algn="ctr"/>
                      <a:r>
                        <a:rPr lang="hu-HU" sz="1200" dirty="0" smtClean="0"/>
                        <a:t>30</a:t>
                      </a:r>
                      <a:r>
                        <a:rPr lang="hu-HU" sz="1200" baseline="0" dirty="0" smtClean="0"/>
                        <a:t> nap</a:t>
                      </a:r>
                      <a:endParaRPr lang="hu-HU" sz="1200" dirty="0"/>
                    </a:p>
                  </a:txBody>
                  <a:tcPr/>
                </a:tc>
                <a:tc>
                  <a:txBody>
                    <a:bodyPr/>
                    <a:lstStyle/>
                    <a:p>
                      <a:pPr marL="285750" indent="-285750" algn="l">
                        <a:buFont typeface="Wingdings" panose="05000000000000000000" pitchFamily="2" charset="2"/>
                        <a:buChar char="§"/>
                      </a:pPr>
                      <a:r>
                        <a:rPr lang="hu-HU" sz="1200" dirty="0" smtClean="0"/>
                        <a:t>Magyar</a:t>
                      </a:r>
                      <a:r>
                        <a:rPr lang="hu-HU" sz="1200" baseline="0" dirty="0" smtClean="0"/>
                        <a:t> OEP</a:t>
                      </a:r>
                      <a:endParaRPr lang="hu-HU" sz="1200" dirty="0"/>
                    </a:p>
                  </a:txBody>
                  <a:tcPr>
                    <a:lnR w="57150" cap="flat" cmpd="sng" algn="ctr">
                      <a:solidFill>
                        <a:srgbClr val="FF0000"/>
                      </a:solidFill>
                      <a:prstDash val="solid"/>
                      <a:round/>
                      <a:headEnd type="none" w="med" len="med"/>
                      <a:tailEnd type="none" w="med" len="med"/>
                    </a:lnR>
                  </a:tcPr>
                </a:tc>
              </a:tr>
              <a:tr h="601425">
                <a:tc>
                  <a:txBody>
                    <a:bodyPr/>
                    <a:lstStyle/>
                    <a:p>
                      <a:pPr algn="ctr"/>
                      <a:r>
                        <a:rPr lang="hu-HU" sz="1200" dirty="0" smtClean="0"/>
                        <a:t>Csak</a:t>
                      </a:r>
                      <a:r>
                        <a:rPr lang="hu-HU" sz="1200" baseline="0" dirty="0" smtClean="0"/>
                        <a:t> tanulói jogviszony</a:t>
                      </a:r>
                      <a:endParaRPr lang="hu-HU" sz="1200" dirty="0"/>
                    </a:p>
                  </a:txBody>
                  <a:tcPr>
                    <a:lnL w="57150" cap="flat" cmpd="sng" algn="ctr">
                      <a:solidFill>
                        <a:srgbClr val="FF0000"/>
                      </a:solidFill>
                      <a:prstDash val="solid"/>
                      <a:round/>
                      <a:headEnd type="none" w="med" len="med"/>
                      <a:tailEnd type="none" w="med" len="med"/>
                    </a:lnL>
                  </a:tcPr>
                </a:tc>
                <a:tc>
                  <a:txBody>
                    <a:bodyPr/>
                    <a:lstStyle/>
                    <a:p>
                      <a:pPr algn="ctr"/>
                      <a:r>
                        <a:rPr lang="hu-HU" sz="1200" dirty="0" smtClean="0"/>
                        <a:t>Nincs</a:t>
                      </a:r>
                      <a:r>
                        <a:rPr lang="hu-HU" sz="1200" baseline="0" dirty="0" smtClean="0"/>
                        <a:t> igazolt tb. jogviszony</a:t>
                      </a:r>
                      <a:endParaRPr lang="hu-HU"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dirty="0" smtClean="0"/>
                        <a:t>3 év</a:t>
                      </a:r>
                    </a:p>
                  </a:txBody>
                  <a:tcPr/>
                </a:tc>
                <a:tc>
                  <a:txBody>
                    <a:bodyPr/>
                    <a:lstStyle/>
                    <a:p>
                      <a:pPr algn="ctr"/>
                      <a:r>
                        <a:rPr lang="hu-HU" sz="1200" dirty="0" smtClean="0"/>
                        <a:t>Passzív</a:t>
                      </a:r>
                      <a:r>
                        <a:rPr lang="hu-HU" sz="1200" baseline="0" dirty="0" smtClean="0"/>
                        <a:t> évek is számítanak tanulói jogviszonyok esetén</a:t>
                      </a:r>
                      <a:endParaRPr lang="hu-HU" sz="12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hu-HU" sz="1200" baseline="0" dirty="0" smtClean="0"/>
                        <a:t>Nyilatkozat a tanulói jogviszonyról</a:t>
                      </a:r>
                    </a:p>
                  </a:txBody>
                  <a:tcPr>
                    <a:lnR w="57150" cap="flat" cmpd="sng" algn="ctr">
                      <a:solidFill>
                        <a:srgbClr val="FF0000"/>
                      </a:solidFill>
                      <a:prstDash val="solid"/>
                      <a:round/>
                      <a:headEnd type="none" w="med" len="med"/>
                      <a:tailEnd type="none" w="med" len="med"/>
                    </a:lnR>
                  </a:tcPr>
                </a:tc>
              </a:tr>
              <a:tr h="968995">
                <a:tc>
                  <a:txBody>
                    <a:bodyPr/>
                    <a:lstStyle/>
                    <a:p>
                      <a:pPr algn="ctr"/>
                      <a:r>
                        <a:rPr lang="hu-HU" sz="1200" dirty="0" smtClean="0"/>
                        <a:t>Lezárt</a:t>
                      </a:r>
                      <a:r>
                        <a:rPr lang="hu-HU" sz="1200" baseline="0" dirty="0" smtClean="0"/>
                        <a:t> külföldi  + magyar </a:t>
                      </a:r>
                      <a:r>
                        <a:rPr lang="hu-HU" sz="1200" kern="1200" dirty="0" smtClean="0">
                          <a:effectLst/>
                        </a:rPr>
                        <a:t>Tb. jogviszony:</a:t>
                      </a:r>
                      <a:endParaRPr lang="hu-HU" sz="1200" dirty="0"/>
                    </a:p>
                  </a:txBody>
                  <a:tcPr>
                    <a:lnL w="5715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dirty="0" smtClean="0"/>
                        <a:t>Szűkített magyar jogviszony</a:t>
                      </a:r>
                    </a:p>
                    <a:p>
                      <a:pPr algn="ctr"/>
                      <a:endParaRPr lang="hu-HU" sz="1200" dirty="0"/>
                    </a:p>
                  </a:txBody>
                  <a:tcPr/>
                </a:tc>
                <a:tc>
                  <a:txBody>
                    <a:bodyPr/>
                    <a:lstStyle/>
                    <a:p>
                      <a:pPr algn="ctr"/>
                      <a:r>
                        <a:rPr lang="hu-HU" sz="1200" dirty="0" smtClean="0"/>
                        <a:t>3 év együttesen</a:t>
                      </a:r>
                      <a:endParaRPr lang="hu-HU" sz="1200" dirty="0"/>
                    </a:p>
                  </a:txBody>
                  <a:tcPr/>
                </a:tc>
                <a:tc>
                  <a:txBody>
                    <a:bodyPr/>
                    <a:lstStyle/>
                    <a:p>
                      <a:pPr algn="ctr"/>
                      <a:r>
                        <a:rPr lang="hu-HU" sz="1200" dirty="0" smtClean="0"/>
                        <a:t>30 nap</a:t>
                      </a:r>
                      <a:endParaRPr lang="hu-HU" sz="1200" dirty="0"/>
                    </a:p>
                  </a:txBody>
                  <a:tcPr/>
                </a:tc>
                <a:tc>
                  <a:txBody>
                    <a:bodyPr/>
                    <a:lstStyle/>
                    <a:p>
                      <a:pPr marL="285750" indent="-285750" algn="l">
                        <a:buFont typeface="Wingdings" panose="05000000000000000000" pitchFamily="2" charset="2"/>
                        <a:buChar char="§"/>
                      </a:pPr>
                      <a:r>
                        <a:rPr lang="hu-HU" sz="1200" dirty="0" smtClean="0"/>
                        <a:t>Külföldi Tb. jogviszony</a:t>
                      </a:r>
                      <a:r>
                        <a:rPr lang="hu-HU" sz="1200" baseline="0" dirty="0" smtClean="0"/>
                        <a:t> igazolás + OFI hiteles fordítás</a:t>
                      </a:r>
                    </a:p>
                    <a:p>
                      <a:pPr marL="285750" indent="-285750" algn="l">
                        <a:buFont typeface="Wingdings" panose="05000000000000000000" pitchFamily="2" charset="2"/>
                        <a:buChar char="§"/>
                      </a:pPr>
                      <a:r>
                        <a:rPr lang="hu-HU" sz="1200" baseline="0" dirty="0" smtClean="0"/>
                        <a:t>Magyar OEP</a:t>
                      </a:r>
                      <a:endParaRPr lang="hu-HU" sz="1200" dirty="0"/>
                    </a:p>
                  </a:txBody>
                  <a:tcPr>
                    <a:lnR w="57150" cap="flat" cmpd="sng" algn="ctr">
                      <a:solidFill>
                        <a:srgbClr val="FF0000"/>
                      </a:solidFill>
                      <a:prstDash val="solid"/>
                      <a:round/>
                      <a:headEnd type="none" w="med" len="med"/>
                      <a:tailEnd type="none" w="med" len="med"/>
                    </a:lnR>
                  </a:tcPr>
                </a:tc>
              </a:tr>
              <a:tr h="1245884">
                <a:tc>
                  <a:txBody>
                    <a:bodyPr/>
                    <a:lstStyle/>
                    <a:p>
                      <a:pPr algn="ctr">
                        <a:spcAft>
                          <a:spcPts val="0"/>
                        </a:spcAft>
                      </a:pPr>
                      <a:r>
                        <a:rPr lang="hu-HU" sz="1200" dirty="0">
                          <a:solidFill>
                            <a:srgbClr val="000000"/>
                          </a:solidFill>
                          <a:effectLst/>
                          <a:latin typeface="Calibri"/>
                          <a:ea typeface="Calibri"/>
                          <a:cs typeface="Times New Roman"/>
                        </a:rPr>
                        <a:t>Lezárt  folyamatos tanulói + jelenleg élő magyar Tb. jogviszony </a:t>
                      </a:r>
                      <a:r>
                        <a:rPr lang="hu-HU" sz="1200" dirty="0" smtClean="0">
                          <a:solidFill>
                            <a:srgbClr val="000000"/>
                          </a:solidFill>
                          <a:effectLst/>
                          <a:latin typeface="Calibri"/>
                          <a:ea typeface="Calibri"/>
                          <a:cs typeface="Times New Roman"/>
                        </a:rPr>
                        <a:t>:</a:t>
                      </a:r>
                      <a:endParaRPr lang="hu-HU" sz="1200" dirty="0">
                        <a:effectLst/>
                        <a:latin typeface="Calibri"/>
                        <a:ea typeface="Calibri"/>
                        <a:cs typeface="Times New Roman"/>
                      </a:endParaRPr>
                    </a:p>
                  </a:txBody>
                  <a:tcPr>
                    <a:lnL w="57150" cap="flat" cmpd="sng" algn="ctr">
                      <a:solidFill>
                        <a:srgbClr val="FF000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algn="ctr">
                        <a:spcAft>
                          <a:spcPts val="0"/>
                        </a:spcAft>
                      </a:pPr>
                      <a:r>
                        <a:rPr lang="hu-HU" sz="1200" dirty="0">
                          <a:solidFill>
                            <a:srgbClr val="000000"/>
                          </a:solidFill>
                          <a:effectLst/>
                          <a:latin typeface="Calibri"/>
                          <a:ea typeface="Calibri"/>
                          <a:cs typeface="Times New Roman"/>
                        </a:rPr>
                        <a:t>Szűkített magyar </a:t>
                      </a:r>
                      <a:r>
                        <a:rPr lang="hu-HU" sz="1200" dirty="0" smtClean="0">
                          <a:solidFill>
                            <a:srgbClr val="000000"/>
                          </a:solidFill>
                          <a:effectLst/>
                          <a:latin typeface="Calibri"/>
                          <a:ea typeface="Calibri"/>
                          <a:cs typeface="Times New Roman"/>
                        </a:rPr>
                        <a:t>jogviszony, de nem feltétel</a:t>
                      </a:r>
                      <a:r>
                        <a:rPr lang="hu-HU" sz="1200" baseline="0" dirty="0" smtClean="0">
                          <a:solidFill>
                            <a:srgbClr val="000000"/>
                          </a:solidFill>
                          <a:effectLst/>
                          <a:latin typeface="Calibri"/>
                          <a:ea typeface="Calibri"/>
                          <a:cs typeface="Times New Roman"/>
                        </a:rPr>
                        <a:t> a 180 napos szűkített </a:t>
                      </a:r>
                      <a:r>
                        <a:rPr lang="hu-HU" sz="1200" baseline="0" dirty="0" err="1" smtClean="0">
                          <a:solidFill>
                            <a:srgbClr val="000000"/>
                          </a:solidFill>
                          <a:effectLst/>
                          <a:latin typeface="Calibri"/>
                          <a:ea typeface="Calibri"/>
                          <a:cs typeface="Times New Roman"/>
                        </a:rPr>
                        <a:t>biztosítotti</a:t>
                      </a:r>
                      <a:r>
                        <a:rPr lang="hu-HU" sz="1200" baseline="0" dirty="0" smtClean="0">
                          <a:solidFill>
                            <a:srgbClr val="000000"/>
                          </a:solidFill>
                          <a:effectLst/>
                          <a:latin typeface="Calibri"/>
                          <a:ea typeface="Calibri"/>
                          <a:cs typeface="Times New Roman"/>
                        </a:rPr>
                        <a:t> jogviszony.</a:t>
                      </a:r>
                      <a:r>
                        <a:rPr lang="hu-HU" sz="1200" dirty="0" smtClean="0">
                          <a:solidFill>
                            <a:srgbClr val="000000"/>
                          </a:solidFill>
                          <a:effectLst/>
                          <a:latin typeface="Calibri"/>
                          <a:ea typeface="Calibri"/>
                          <a:cs typeface="Times New Roman"/>
                        </a:rPr>
                        <a:t> </a:t>
                      </a:r>
                      <a:endParaRPr lang="hu-HU" sz="1200" dirty="0" smtClean="0">
                        <a:solidFill>
                          <a:srgbClr val="000000"/>
                        </a:solidFill>
                        <a:effectLst/>
                        <a:latin typeface="Calibri"/>
                        <a:ea typeface="Calibri"/>
                        <a:cs typeface="Times New Roman"/>
                        <a:sym typeface="Wingdings" panose="05000000000000000000" pitchFamily="2" charset="2"/>
                      </a:endParaRPr>
                    </a:p>
                    <a:p>
                      <a:pPr algn="ctr">
                        <a:spcAft>
                          <a:spcPts val="0"/>
                        </a:spcAft>
                      </a:pPr>
                      <a:r>
                        <a:rPr lang="hu-HU" sz="1200" dirty="0">
                          <a:solidFill>
                            <a:srgbClr val="000000"/>
                          </a:solidFill>
                          <a:effectLst/>
                          <a:latin typeface="Calibri"/>
                          <a:ea typeface="Calibri"/>
                          <a:cs typeface="Times New Roman"/>
                        </a:rPr>
                        <a:t> </a:t>
                      </a:r>
                      <a:endParaRPr lang="hu-HU" sz="1200" dirty="0">
                        <a:effectLst/>
                        <a:latin typeface="Calibri"/>
                        <a:ea typeface="Calibri"/>
                        <a:cs typeface="Times New Roman"/>
                      </a:endParaRPr>
                    </a:p>
                  </a:txBody>
                  <a:tcPr>
                    <a:lnB w="57150" cap="flat" cmpd="sng" algn="ctr">
                      <a:solidFill>
                        <a:srgbClr val="FF0000"/>
                      </a:solidFill>
                      <a:prstDash val="solid"/>
                      <a:round/>
                      <a:headEnd type="none" w="med" len="med"/>
                      <a:tailEnd type="none" w="med" len="med"/>
                    </a:lnB>
                  </a:tcPr>
                </a:tc>
                <a:tc>
                  <a:txBody>
                    <a:bodyPr/>
                    <a:lstStyle/>
                    <a:p>
                      <a:pPr algn="ctr">
                        <a:spcAft>
                          <a:spcPts val="0"/>
                        </a:spcAft>
                      </a:pPr>
                      <a:r>
                        <a:rPr lang="hu-HU" sz="1200" dirty="0" smtClean="0">
                          <a:solidFill>
                            <a:srgbClr val="000000"/>
                          </a:solidFill>
                          <a:effectLst/>
                          <a:latin typeface="Calibri"/>
                          <a:ea typeface="Calibri"/>
                          <a:cs typeface="Times New Roman"/>
                        </a:rPr>
                        <a:t>Együtt </a:t>
                      </a:r>
                      <a:r>
                        <a:rPr lang="hu-HU" sz="1200" dirty="0">
                          <a:solidFill>
                            <a:srgbClr val="000000"/>
                          </a:solidFill>
                          <a:effectLst/>
                          <a:latin typeface="Calibri"/>
                          <a:ea typeface="Calibri"/>
                          <a:cs typeface="Times New Roman"/>
                        </a:rPr>
                        <a:t>legalább 3 év</a:t>
                      </a:r>
                      <a:endParaRPr lang="hu-HU" sz="1200" dirty="0">
                        <a:effectLst/>
                        <a:latin typeface="Calibri"/>
                        <a:ea typeface="Calibri"/>
                        <a:cs typeface="Times New Roman"/>
                      </a:endParaRPr>
                    </a:p>
                  </a:txBody>
                  <a:tcPr>
                    <a:lnB w="57150" cap="flat" cmpd="sng" algn="ctr">
                      <a:solidFill>
                        <a:srgbClr val="FF0000"/>
                      </a:solidFill>
                      <a:prstDash val="solid"/>
                      <a:round/>
                      <a:headEnd type="none" w="med" len="med"/>
                      <a:tailEnd type="none" w="med" len="med"/>
                    </a:lnB>
                  </a:tcPr>
                </a:tc>
                <a:tc>
                  <a:txBody>
                    <a:bodyPr/>
                    <a:lstStyle/>
                    <a:p>
                      <a:pPr algn="ctr">
                        <a:spcAft>
                          <a:spcPts val="0"/>
                        </a:spcAft>
                      </a:pPr>
                      <a:r>
                        <a:rPr lang="hu-HU" sz="1200" dirty="0" smtClean="0">
                          <a:solidFill>
                            <a:srgbClr val="000000"/>
                          </a:solidFill>
                          <a:effectLst/>
                          <a:latin typeface="Calibri"/>
                          <a:ea typeface="Calibri"/>
                          <a:cs typeface="Times New Roman"/>
                        </a:rPr>
                        <a:t>A </a:t>
                      </a:r>
                      <a:r>
                        <a:rPr lang="hu-HU" sz="1200" dirty="0">
                          <a:solidFill>
                            <a:srgbClr val="000000"/>
                          </a:solidFill>
                          <a:effectLst/>
                          <a:latin typeface="Calibri"/>
                          <a:ea typeface="Calibri"/>
                          <a:cs typeface="Times New Roman"/>
                        </a:rPr>
                        <a:t>felsőoktatásban folytatott </a:t>
                      </a:r>
                      <a:r>
                        <a:rPr lang="hu-HU" sz="1200" dirty="0" smtClean="0">
                          <a:solidFill>
                            <a:srgbClr val="000000"/>
                          </a:solidFill>
                          <a:effectLst/>
                          <a:latin typeface="Calibri"/>
                          <a:ea typeface="Calibri"/>
                          <a:cs typeface="Times New Roman"/>
                        </a:rPr>
                        <a:t>tanulmányok vége  és a szűkített jogviszony kezdete között</a:t>
                      </a:r>
                    </a:p>
                    <a:p>
                      <a:pPr algn="ctr">
                        <a:spcAft>
                          <a:spcPts val="0"/>
                        </a:spcAft>
                      </a:pPr>
                      <a:r>
                        <a:rPr lang="hu-HU" sz="1200" dirty="0" smtClean="0">
                          <a:solidFill>
                            <a:srgbClr val="C00000"/>
                          </a:solidFill>
                          <a:effectLst/>
                          <a:latin typeface="Calibri"/>
                          <a:ea typeface="Calibri"/>
                          <a:cs typeface="Times New Roman"/>
                        </a:rPr>
                        <a:t>maximum</a:t>
                      </a:r>
                      <a:r>
                        <a:rPr lang="hu-HU" sz="1200" baseline="0" dirty="0" smtClean="0">
                          <a:solidFill>
                            <a:srgbClr val="C00000"/>
                          </a:solidFill>
                          <a:effectLst/>
                          <a:latin typeface="Calibri"/>
                          <a:ea typeface="Calibri"/>
                          <a:cs typeface="Times New Roman"/>
                        </a:rPr>
                        <a:t> </a:t>
                      </a:r>
                      <a:r>
                        <a:rPr lang="hu-HU" sz="1200" dirty="0" smtClean="0">
                          <a:solidFill>
                            <a:srgbClr val="C00000"/>
                          </a:solidFill>
                          <a:effectLst/>
                          <a:latin typeface="Calibri"/>
                          <a:ea typeface="Calibri"/>
                          <a:cs typeface="Times New Roman"/>
                        </a:rPr>
                        <a:t>6 hónap</a:t>
                      </a:r>
                      <a:r>
                        <a:rPr lang="hu-HU" sz="1200" dirty="0" smtClean="0">
                          <a:solidFill>
                            <a:srgbClr val="000000"/>
                          </a:solidFill>
                          <a:effectLst/>
                          <a:latin typeface="Calibri"/>
                          <a:ea typeface="Calibri"/>
                          <a:cs typeface="Times New Roman"/>
                        </a:rPr>
                        <a:t>.</a:t>
                      </a:r>
                      <a:endParaRPr lang="hu-HU" sz="1200" dirty="0">
                        <a:effectLst/>
                        <a:latin typeface="Calibri"/>
                        <a:ea typeface="Calibri"/>
                        <a:cs typeface="Times New Roman"/>
                      </a:endParaRPr>
                    </a:p>
                  </a:txBody>
                  <a:tcPr>
                    <a:lnB w="57150" cap="flat" cmpd="sng" algn="ctr">
                      <a:solidFill>
                        <a:srgbClr val="FF0000"/>
                      </a:solidFill>
                      <a:prstDash val="solid"/>
                      <a:round/>
                      <a:headEnd type="none" w="med" len="med"/>
                      <a:tailEnd type="none" w="med" len="med"/>
                    </a:lnB>
                  </a:tcPr>
                </a:tc>
                <a:tc>
                  <a:txBody>
                    <a:bodyPr/>
                    <a:lstStyle/>
                    <a:p>
                      <a:pPr marL="342900" lvl="0" indent="-342900">
                        <a:spcAft>
                          <a:spcPts val="0"/>
                        </a:spcAft>
                        <a:buFont typeface="Wingdings"/>
                        <a:buChar char=""/>
                        <a:tabLst>
                          <a:tab pos="457200" algn="l"/>
                        </a:tabLst>
                      </a:pPr>
                      <a:r>
                        <a:rPr lang="hu-HU" sz="1200" dirty="0">
                          <a:solidFill>
                            <a:srgbClr val="000000"/>
                          </a:solidFill>
                          <a:effectLst/>
                          <a:latin typeface="Calibri"/>
                          <a:ea typeface="Calibri"/>
                          <a:cs typeface="Times New Roman"/>
                        </a:rPr>
                        <a:t>Nyilatkozat a tanulói jogviszonyról</a:t>
                      </a:r>
                      <a:endParaRPr lang="hu-HU" sz="1200" dirty="0">
                        <a:effectLst/>
                        <a:latin typeface="Calibri"/>
                        <a:ea typeface="Calibri"/>
                        <a:cs typeface="Times New Roman"/>
                      </a:endParaRPr>
                    </a:p>
                    <a:p>
                      <a:pPr marL="342900" lvl="0" indent="-342900">
                        <a:spcAft>
                          <a:spcPts val="0"/>
                        </a:spcAft>
                        <a:buFont typeface="Wingdings"/>
                        <a:buChar char=""/>
                        <a:tabLst>
                          <a:tab pos="457200" algn="l"/>
                        </a:tabLst>
                      </a:pPr>
                      <a:r>
                        <a:rPr lang="hu-HU" sz="1200" dirty="0">
                          <a:solidFill>
                            <a:srgbClr val="000000"/>
                          </a:solidFill>
                          <a:effectLst/>
                          <a:latin typeface="Calibri"/>
                          <a:ea typeface="Calibri"/>
                          <a:cs typeface="Times New Roman"/>
                        </a:rPr>
                        <a:t>Magyar OEP</a:t>
                      </a:r>
                      <a:endParaRPr lang="hu-HU" sz="1200" dirty="0">
                        <a:effectLst/>
                        <a:latin typeface="Calibri"/>
                        <a:ea typeface="Calibri"/>
                        <a:cs typeface="Times New Roman"/>
                      </a:endParaRPr>
                    </a:p>
                  </a:txBody>
                  <a:tcP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r>
            </a:tbl>
          </a:graphicData>
        </a:graphic>
      </p:graphicFrame>
      <p:graphicFrame>
        <p:nvGraphicFramePr>
          <p:cNvPr id="4" name="Táblázat 3"/>
          <p:cNvGraphicFramePr>
            <a:graphicFrameLocks noGrp="1"/>
          </p:cNvGraphicFramePr>
          <p:nvPr>
            <p:extLst>
              <p:ext uri="{D42A27DB-BD31-4B8C-83A1-F6EECF244321}">
                <p14:modId xmlns:p14="http://schemas.microsoft.com/office/powerpoint/2010/main" val="2343167182"/>
              </p:ext>
            </p:extLst>
          </p:nvPr>
        </p:nvGraphicFramePr>
        <p:xfrm>
          <a:off x="284693" y="5603314"/>
          <a:ext cx="8640960" cy="1158240"/>
        </p:xfrm>
        <a:graphic>
          <a:graphicData uri="http://schemas.openxmlformats.org/drawingml/2006/table">
            <a:tbl>
              <a:tblPr firstRow="1" bandRow="1">
                <a:tableStyleId>{F5AB1C69-6EDB-4FF4-983F-18BD219EF322}</a:tableStyleId>
              </a:tblPr>
              <a:tblGrid>
                <a:gridCol w="1615954"/>
                <a:gridCol w="2177144"/>
                <a:gridCol w="1319470"/>
                <a:gridCol w="1728192"/>
                <a:gridCol w="1800200"/>
              </a:tblGrid>
              <a:tr h="385123">
                <a:tc>
                  <a:txBody>
                    <a:bodyPr/>
                    <a:lstStyle/>
                    <a:p>
                      <a:pPr marL="285750" indent="-285750" algn="l">
                        <a:buFont typeface="Wingdings" panose="05000000000000000000" pitchFamily="2" charset="2"/>
                        <a:buChar char="§"/>
                      </a:pPr>
                      <a:r>
                        <a:rPr lang="hu-HU" sz="1400" b="1" dirty="0" smtClean="0">
                          <a:ln>
                            <a:noFill/>
                          </a:ln>
                        </a:rPr>
                        <a:t>Lezárt</a:t>
                      </a:r>
                      <a:r>
                        <a:rPr lang="hu-HU" sz="1400" b="1" baseline="0" dirty="0" smtClean="0">
                          <a:ln>
                            <a:noFill/>
                          </a:ln>
                        </a:rPr>
                        <a:t> magyar + jelen külföldi Tb. Jogviszony</a:t>
                      </a:r>
                    </a:p>
                    <a:p>
                      <a:pPr marL="285750" indent="-285750" algn="l">
                        <a:buFont typeface="Wingdings" panose="05000000000000000000" pitchFamily="2" charset="2"/>
                        <a:buChar char="§"/>
                      </a:pPr>
                      <a:r>
                        <a:rPr lang="hu-HU" sz="1400" b="1" baseline="0" dirty="0" smtClean="0">
                          <a:ln>
                            <a:noFill/>
                          </a:ln>
                        </a:rPr>
                        <a:t>Csak külföldi Tb. Jogviszony </a:t>
                      </a:r>
                      <a:endParaRPr lang="hu-HU" sz="1400" b="1" dirty="0">
                        <a:ln>
                          <a:noFill/>
                        </a:ln>
                      </a:endParaRPr>
                    </a:p>
                  </a:txBody>
                  <a:tcPr>
                    <a:lnR w="12700" cap="flat" cmpd="sng" algn="ctr">
                      <a:solidFill>
                        <a:schemeClr val="tx1"/>
                      </a:solidFill>
                      <a:prstDash val="solid"/>
                      <a:round/>
                      <a:headEnd type="none" w="med" len="med"/>
                      <a:tailEnd type="none" w="med" len="med"/>
                    </a:lnR>
                  </a:tcPr>
                </a:tc>
                <a:tc gridSpan="4">
                  <a:txBody>
                    <a:bodyPr/>
                    <a:lstStyle/>
                    <a:p>
                      <a:pPr algn="ctr"/>
                      <a:r>
                        <a:rPr lang="hu-HU" sz="1400" b="1" dirty="0" smtClean="0">
                          <a:ln>
                            <a:noFill/>
                          </a:ln>
                          <a:solidFill>
                            <a:schemeClr val="tx1"/>
                          </a:solidFill>
                        </a:rPr>
                        <a:t>NEM ELFOGADHATÓ JOGVISZONYOK</a:t>
                      </a:r>
                      <a:endParaRPr lang="hu-HU" sz="1400" b="1"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hu-HU" sz="1400" dirty="0"/>
                    </a:p>
                  </a:txBody>
                  <a:tcPr/>
                </a:tc>
                <a:tc hMerge="1">
                  <a:txBody>
                    <a:bodyPr/>
                    <a:lstStyle/>
                    <a:p>
                      <a:pPr algn="ctr"/>
                      <a:endParaRPr lang="hu-HU" sz="1400" dirty="0"/>
                    </a:p>
                  </a:txBody>
                  <a:tcPr/>
                </a:tc>
                <a:tc hMerge="1">
                  <a:txBody>
                    <a:bodyPr/>
                    <a:lstStyle/>
                    <a:p>
                      <a:pPr algn="ctr"/>
                      <a:endParaRPr lang="hu-HU" sz="1400" dirty="0"/>
                    </a:p>
                  </a:txBody>
                  <a:tcPr/>
                </a:tc>
              </a:tr>
            </a:tbl>
          </a:graphicData>
        </a:graphic>
      </p:graphicFrame>
      <p:graphicFrame>
        <p:nvGraphicFramePr>
          <p:cNvPr id="2" name="Táblázat 1"/>
          <p:cNvGraphicFramePr>
            <a:graphicFrameLocks noGrp="1"/>
          </p:cNvGraphicFramePr>
          <p:nvPr>
            <p:extLst>
              <p:ext uri="{D42A27DB-BD31-4B8C-83A1-F6EECF244321}">
                <p14:modId xmlns:p14="http://schemas.microsoft.com/office/powerpoint/2010/main" val="1088025862"/>
              </p:ext>
            </p:extLst>
          </p:nvPr>
        </p:nvGraphicFramePr>
        <p:xfrm>
          <a:off x="251520" y="5589240"/>
          <a:ext cx="8679795" cy="1210826"/>
        </p:xfrm>
        <a:graphic>
          <a:graphicData uri="http://schemas.openxmlformats.org/drawingml/2006/table">
            <a:tbl>
              <a:tblPr/>
              <a:tblGrid>
                <a:gridCol w="8679795"/>
              </a:tblGrid>
              <a:tr h="1210826">
                <a:tc>
                  <a:txBody>
                    <a:bodyPr/>
                    <a:lstStyle/>
                    <a:p>
                      <a:endParaRPr lang="hu-HU" dirty="0"/>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r>
            </a:tbl>
          </a:graphicData>
        </a:graphic>
      </p:graphicFrame>
      <p:sp>
        <p:nvSpPr>
          <p:cNvPr id="5" name="Szövegdoboz 4"/>
          <p:cNvSpPr txBox="1"/>
          <p:nvPr/>
        </p:nvSpPr>
        <p:spPr>
          <a:xfrm>
            <a:off x="241472" y="4395248"/>
            <a:ext cx="8712968" cy="1077218"/>
          </a:xfrm>
          <a:prstGeom prst="rect">
            <a:avLst/>
          </a:prstGeom>
          <a:solidFill>
            <a:srgbClr val="FFC000"/>
          </a:solidFill>
        </p:spPr>
        <p:txBody>
          <a:bodyPr wrap="square" rtlCol="0">
            <a:spAutoFit/>
          </a:bodyPr>
          <a:lstStyle/>
          <a:p>
            <a:r>
              <a:rPr lang="hu-HU" sz="1600" b="1" dirty="0" smtClean="0"/>
              <a:t>Lezárt tanulói jogviszony esetén együttesen kell igazolni a 3 évet, ebben csak ebben esetben nem feltétel, hogy a szűkített tb. jogviszony eléri-e a 180 napot, tehát akár 1 napos Tb. jogviszony is elegendő lenne a rendelet szerinti megfelelésnek, de természetesen a hitelképesség szempontjából nem lesz elfogadható jövedelem.</a:t>
            </a:r>
            <a:endParaRPr lang="hu-HU" sz="1600" b="1" dirty="0"/>
          </a:p>
        </p:txBody>
      </p:sp>
    </p:spTree>
    <p:extLst>
      <p:ext uri="{BB962C8B-B14F-4D97-AF65-F5344CB8AC3E}">
        <p14:creationId xmlns:p14="http://schemas.microsoft.com/office/powerpoint/2010/main" val="293608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églalap 14"/>
          <p:cNvSpPr/>
          <p:nvPr/>
        </p:nvSpPr>
        <p:spPr>
          <a:xfrm>
            <a:off x="72008" y="116632"/>
            <a:ext cx="9036496" cy="6740307"/>
          </a:xfrm>
          <a:prstGeom prst="rect">
            <a:avLst/>
          </a:prstGeom>
        </p:spPr>
        <p:txBody>
          <a:bodyPr wrap="square">
            <a:spAutoFit/>
          </a:bodyPr>
          <a:lstStyle/>
          <a:p>
            <a:r>
              <a:rPr lang="hu-HU" b="1" dirty="0">
                <a:solidFill>
                  <a:srgbClr val="C00000"/>
                </a:solidFill>
              </a:rPr>
              <a:t>5. § </a:t>
            </a:r>
            <a:r>
              <a:rPr lang="hu-HU" b="1" dirty="0" smtClean="0">
                <a:solidFill>
                  <a:srgbClr val="C00000"/>
                </a:solidFill>
              </a:rPr>
              <a:t> </a:t>
            </a:r>
            <a:r>
              <a:rPr lang="hu-HU" b="1" dirty="0">
                <a:solidFill>
                  <a:srgbClr val="C00000"/>
                </a:solidFill>
              </a:rPr>
              <a:t>törvény alapján </a:t>
            </a:r>
            <a:r>
              <a:rPr lang="hu-HU" b="1" dirty="0" err="1" smtClean="0">
                <a:solidFill>
                  <a:srgbClr val="C00000"/>
                </a:solidFill>
              </a:rPr>
              <a:t>biztosítotti</a:t>
            </a:r>
            <a:r>
              <a:rPr lang="hu-HU" b="1" dirty="0" smtClean="0">
                <a:solidFill>
                  <a:srgbClr val="C00000"/>
                </a:solidFill>
              </a:rPr>
              <a:t> </a:t>
            </a:r>
            <a:r>
              <a:rPr lang="hu-HU" b="1" u="sng" dirty="0" smtClean="0">
                <a:solidFill>
                  <a:srgbClr val="C00000"/>
                </a:solidFill>
              </a:rPr>
              <a:t>szűkített jogviszonyok:</a:t>
            </a:r>
          </a:p>
          <a:p>
            <a:endParaRPr lang="hu-HU" sz="1200" b="1" u="sng" dirty="0">
              <a:solidFill>
                <a:srgbClr val="C00000"/>
              </a:solidFill>
            </a:endParaRPr>
          </a:p>
          <a:p>
            <a:r>
              <a:rPr lang="hu-HU" dirty="0"/>
              <a:t>a) </a:t>
            </a:r>
            <a:r>
              <a:rPr lang="hu-HU" dirty="0" err="1" smtClean="0"/>
              <a:t>a</a:t>
            </a:r>
            <a:r>
              <a:rPr lang="hu-HU" dirty="0" smtClean="0"/>
              <a:t> </a:t>
            </a:r>
            <a:r>
              <a:rPr lang="hu-HU" dirty="0"/>
              <a:t>munkaviszonyban (ide nem értve a saját jogú nyugdíjasnak minősülő személy által létesített Mt. szerinti munkaviszonyt), közalkalmazotti jogviszonyban, rendvédelmi igazgatási szolgálati jogviszonyban, közszolgálati jogviszonyban, kormányzati szolgálati jogviszonyban, politikai szolgálati jogviszonyban, biztosi jogviszonyban, ügyészségi szolgálati jogviszonyban, bírói szolgálati jogviszonyban, igazságügyi alkalmazotti szolgálati viszonyban, nevelőszülői foglalkoztatási jogviszonyban, ösztöndíjas foglalkoztatási jogviszonyban, vendégoktatói ösztöndíjas jogviszonyban, közfoglalkoztatási jogviszonyban álló személy, a Magyar Honvédség, a rendvédelmi szervek, az Országgyűlési Őrség, a polgári </a:t>
            </a:r>
            <a:r>
              <a:rPr lang="hu-HU" dirty="0" smtClean="0"/>
              <a:t>nemzet biztonsági </a:t>
            </a:r>
            <a:r>
              <a:rPr lang="hu-HU" dirty="0"/>
              <a:t>szolgálatok, a Nemzeti Adó- és Vámhivatal hivatásos állományú tagja, a Független Rendészeti Panasztestület tagja, a Magyar Honvédség szerződéses állományú tagja, a katonai szolgálatot teljesítő önkéntes tartalékos katona, a honvédelmi alkalmazott, az országgyűlési képviselő, a nemzetiségi szószóló (a továbbiakban: munkaviszony), tekintet nélkül arra, hogy foglalkoztatása teljes vagy részmunkaidőben történik,</a:t>
            </a:r>
          </a:p>
          <a:p>
            <a:r>
              <a:rPr lang="hu-HU" dirty="0"/>
              <a:t>b) a szövetkezet tagja, aki a szövetkezet tevékenységében munkaviszony, vállalkozási vagy megbízási jogviszony keretében személyesen közreműködik, kivéve az iskolaszövetkezet nappali rendszerű oktatás keretében tanulmányokat folytató tanuló, hallgató tagját - 25. életévének betöltéséig a tanulói, hallgatói jogviszonya szünetelésének időtartama alatt is -, a közérdekű nyugdíjas szövetkezet öregségi nyugdíjban vagy átmeneti bányászjáradékban részesülő tagját, valamint a szociális </a:t>
            </a:r>
            <a:r>
              <a:rPr lang="hu-HU" dirty="0" smtClean="0"/>
              <a:t>szövetkezetben </a:t>
            </a:r>
            <a:r>
              <a:rPr lang="hu-HU" dirty="0"/>
              <a:t>tagi munkavégzés keretében munkát végző tagot,</a:t>
            </a:r>
          </a:p>
          <a:p>
            <a:r>
              <a:rPr lang="hu-HU" dirty="0"/>
              <a:t>e) a kiegészítő tevékenységet folytatónak nem minősülő egyéni vállalkozó,</a:t>
            </a:r>
          </a:p>
          <a:p>
            <a:r>
              <a:rPr lang="hu-HU" dirty="0"/>
              <a:t>j) a kisadózó vállalkozások tételes adójáról és a kisvállalati adóról szóló törvényben meghatározottak szerint a főállású kisadózóként bejelentett személy</a:t>
            </a:r>
          </a:p>
        </p:txBody>
      </p:sp>
    </p:spTree>
    <p:extLst>
      <p:ext uri="{BB962C8B-B14F-4D97-AF65-F5344CB8AC3E}">
        <p14:creationId xmlns:p14="http://schemas.microsoft.com/office/powerpoint/2010/main" val="266667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88224" y="764704"/>
            <a:ext cx="2080327" cy="199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p:nvPr/>
        </p:nvSpPr>
        <p:spPr>
          <a:xfrm>
            <a:off x="107505" y="958407"/>
            <a:ext cx="8784976" cy="923330"/>
          </a:xfrm>
          <a:prstGeom prst="rect">
            <a:avLst/>
          </a:prstGeom>
        </p:spPr>
        <p:txBody>
          <a:bodyPr wrap="square">
            <a:spAutoFit/>
          </a:bodyPr>
          <a:lstStyle/>
          <a:p>
            <a:r>
              <a:rPr lang="hu-HU" dirty="0"/>
              <a:t>A Babaváró támogatás </a:t>
            </a:r>
            <a:r>
              <a:rPr lang="hu-HU" dirty="0" smtClean="0"/>
              <a:t>egy állami </a:t>
            </a:r>
            <a:r>
              <a:rPr lang="hu-HU" dirty="0"/>
              <a:t>támogatási forma, </a:t>
            </a:r>
            <a:endParaRPr lang="hu-HU" dirty="0" smtClean="0"/>
          </a:p>
          <a:p>
            <a:pPr marL="285750" indent="-285750">
              <a:buBlip>
                <a:blip r:embed="rId3"/>
              </a:buBlip>
            </a:pPr>
            <a:r>
              <a:rPr lang="hu-HU" dirty="0" smtClean="0"/>
              <a:t>kamattámogatás </a:t>
            </a:r>
            <a:r>
              <a:rPr lang="hu-HU" dirty="0"/>
              <a:t>és </a:t>
            </a:r>
          </a:p>
          <a:p>
            <a:pPr marL="285750" indent="-285750">
              <a:buBlip>
                <a:blip r:embed="rId3"/>
              </a:buBlip>
            </a:pPr>
            <a:r>
              <a:rPr lang="hu-HU" dirty="0" smtClean="0"/>
              <a:t>gyermekvállalási támogatás (tartozás elengedés)</a:t>
            </a:r>
            <a:r>
              <a:rPr lang="hu-HU" dirty="0"/>
              <a:t>	</a:t>
            </a:r>
          </a:p>
        </p:txBody>
      </p:sp>
      <p:graphicFrame>
        <p:nvGraphicFramePr>
          <p:cNvPr id="8" name="Táblázat 7"/>
          <p:cNvGraphicFramePr>
            <a:graphicFrameLocks noGrp="1"/>
          </p:cNvGraphicFramePr>
          <p:nvPr>
            <p:extLst>
              <p:ext uri="{D42A27DB-BD31-4B8C-83A1-F6EECF244321}">
                <p14:modId xmlns:p14="http://schemas.microsoft.com/office/powerpoint/2010/main" val="3842548963"/>
              </p:ext>
            </p:extLst>
          </p:nvPr>
        </p:nvGraphicFramePr>
        <p:xfrm>
          <a:off x="540215" y="2924944"/>
          <a:ext cx="7954898" cy="1261738"/>
        </p:xfrm>
        <a:graphic>
          <a:graphicData uri="http://schemas.openxmlformats.org/drawingml/2006/table">
            <a:tbl>
              <a:tblPr firstRow="1" firstCol="1" bandRow="1">
                <a:tableStyleId>{F5AB1C69-6EDB-4FF4-983F-18BD219EF322}</a:tableStyleId>
              </a:tblPr>
              <a:tblGrid>
                <a:gridCol w="1936990"/>
                <a:gridCol w="2111213"/>
                <a:gridCol w="2117299"/>
                <a:gridCol w="1789396"/>
              </a:tblGrid>
              <a:tr h="540060">
                <a:tc>
                  <a:txBody>
                    <a:bodyPr/>
                    <a:lstStyle/>
                    <a:p>
                      <a:pPr algn="just">
                        <a:lnSpc>
                          <a:spcPct val="115000"/>
                        </a:lnSpc>
                        <a:spcAft>
                          <a:spcPts val="0"/>
                        </a:spcAft>
                      </a:pPr>
                      <a:r>
                        <a:rPr lang="hu-HU" sz="1400" b="1" dirty="0" smtClean="0">
                          <a:effectLst/>
                        </a:rPr>
                        <a:t> </a:t>
                      </a:r>
                      <a:endParaRPr lang="hu-HU"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hu-HU" sz="1400" b="1" dirty="0">
                          <a:effectLst/>
                        </a:rPr>
                        <a:t>Magyarország Kormánya nyújtja:</a:t>
                      </a:r>
                      <a:endParaRPr lang="hu-HU"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hu-HU" sz="1400" b="1">
                          <a:effectLst/>
                        </a:rPr>
                        <a:t>Magyarország Kormánya nyújtja:</a:t>
                      </a:r>
                      <a:endParaRPr lang="hu-HU" sz="1400" b="1">
                        <a:effectLst/>
                        <a:latin typeface="Calibri"/>
                        <a:ea typeface="Calibri"/>
                        <a:cs typeface="Times New Roman"/>
                      </a:endParaRPr>
                    </a:p>
                  </a:txBody>
                  <a:tcPr marL="68580" marR="68580" marT="0" marB="0"/>
                </a:tc>
                <a:tc>
                  <a:txBody>
                    <a:bodyPr/>
                    <a:lstStyle/>
                    <a:p>
                      <a:pPr algn="ctr">
                        <a:lnSpc>
                          <a:spcPct val="115000"/>
                        </a:lnSpc>
                        <a:spcAft>
                          <a:spcPts val="0"/>
                        </a:spcAft>
                      </a:pPr>
                      <a:r>
                        <a:rPr lang="hu-HU" sz="1400" b="1">
                          <a:effectLst/>
                        </a:rPr>
                        <a:t>Budapest Bank nyújtja:</a:t>
                      </a:r>
                      <a:endParaRPr lang="hu-HU" sz="1400" b="1">
                        <a:effectLst/>
                        <a:latin typeface="Calibri"/>
                        <a:ea typeface="Calibri"/>
                        <a:cs typeface="Times New Roman"/>
                      </a:endParaRPr>
                    </a:p>
                  </a:txBody>
                  <a:tcPr marL="68580" marR="68580" marT="0" marB="0" anchor="ctr"/>
                </a:tc>
              </a:tr>
              <a:tr h="540060">
                <a:tc>
                  <a:txBody>
                    <a:bodyPr/>
                    <a:lstStyle/>
                    <a:p>
                      <a:pPr algn="ctr">
                        <a:lnSpc>
                          <a:spcPct val="115000"/>
                        </a:lnSpc>
                        <a:spcAft>
                          <a:spcPts val="0"/>
                        </a:spcAft>
                      </a:pPr>
                      <a:r>
                        <a:rPr lang="hu-HU" sz="1400" b="1" dirty="0">
                          <a:effectLst/>
                        </a:rPr>
                        <a:t>Babaváró támogatás =</a:t>
                      </a:r>
                      <a:endParaRPr lang="hu-HU"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hu-HU" sz="1400" b="1" dirty="0" smtClean="0">
                          <a:effectLst/>
                        </a:rPr>
                        <a:t>Kamattámogatás</a:t>
                      </a:r>
                    </a:p>
                    <a:p>
                      <a:pPr algn="ctr">
                        <a:lnSpc>
                          <a:spcPct val="115000"/>
                        </a:lnSpc>
                        <a:spcAft>
                          <a:spcPts val="0"/>
                        </a:spcAft>
                      </a:pPr>
                      <a:r>
                        <a:rPr lang="hu-HU" sz="1400" b="1" dirty="0" smtClean="0">
                          <a:effectLst/>
                          <a:latin typeface="Calibri"/>
                          <a:ea typeface="Calibri"/>
                          <a:cs typeface="Times New Roman"/>
                        </a:rPr>
                        <a:t>(1. gyermek)</a:t>
                      </a:r>
                      <a:endParaRPr lang="hu-HU"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hu-HU" sz="1400" b="1" dirty="0">
                          <a:effectLst/>
                        </a:rPr>
                        <a:t>Gyermekvállalási </a:t>
                      </a:r>
                      <a:r>
                        <a:rPr lang="hu-HU" sz="1400" b="1" dirty="0" smtClean="0">
                          <a:effectLst/>
                        </a:rPr>
                        <a:t>támogatás</a:t>
                      </a:r>
                    </a:p>
                    <a:p>
                      <a:pPr algn="ctr">
                        <a:lnSpc>
                          <a:spcPct val="115000"/>
                        </a:lnSpc>
                        <a:spcAft>
                          <a:spcPts val="0"/>
                        </a:spcAft>
                      </a:pPr>
                      <a:r>
                        <a:rPr lang="hu-HU" sz="1400" b="1" dirty="0" smtClean="0">
                          <a:effectLst/>
                          <a:latin typeface="Calibri"/>
                          <a:ea typeface="Calibri"/>
                          <a:cs typeface="Times New Roman"/>
                        </a:rPr>
                        <a:t>(2. és 3. gyermek)</a:t>
                      </a:r>
                      <a:endParaRPr lang="hu-HU"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hu-HU" sz="1400" b="1" dirty="0" smtClean="0">
                          <a:effectLst/>
                        </a:rPr>
                        <a:t>Kölcsönösszeg</a:t>
                      </a:r>
                    </a:p>
                    <a:p>
                      <a:pPr algn="ctr">
                        <a:lnSpc>
                          <a:spcPct val="115000"/>
                        </a:lnSpc>
                        <a:spcAft>
                          <a:spcPts val="0"/>
                        </a:spcAft>
                      </a:pPr>
                      <a:r>
                        <a:rPr lang="hu-HU" sz="1400" b="1" dirty="0" smtClean="0">
                          <a:effectLst/>
                          <a:latin typeface="Calibri"/>
                          <a:ea typeface="Calibri"/>
                          <a:cs typeface="Times New Roman"/>
                        </a:rPr>
                        <a:t>(1M-10M)</a:t>
                      </a:r>
                      <a:endParaRPr lang="hu-HU" sz="1400" b="1" dirty="0">
                        <a:effectLst/>
                        <a:latin typeface="Calibri"/>
                        <a:ea typeface="Calibri"/>
                        <a:cs typeface="Times New Roman"/>
                      </a:endParaRPr>
                    </a:p>
                  </a:txBody>
                  <a:tcPr marL="68580" marR="68580" marT="0" marB="0" anchor="ctr"/>
                </a:tc>
              </a:tr>
            </a:tbl>
          </a:graphicData>
        </a:graphic>
      </p:graphicFrame>
      <p:sp>
        <p:nvSpPr>
          <p:cNvPr id="9" name="Téglalap 8"/>
          <p:cNvSpPr/>
          <p:nvPr/>
        </p:nvSpPr>
        <p:spPr>
          <a:xfrm>
            <a:off x="2963955" y="2276872"/>
            <a:ext cx="3192221" cy="369332"/>
          </a:xfrm>
          <a:prstGeom prst="rect">
            <a:avLst/>
          </a:prstGeom>
        </p:spPr>
        <p:txBody>
          <a:bodyPr wrap="none">
            <a:spAutoFit/>
          </a:bodyPr>
          <a:lstStyle/>
          <a:p>
            <a:r>
              <a:rPr lang="hu-HU" b="1" dirty="0"/>
              <a:t>Babaváró támogatás felépítése:</a:t>
            </a:r>
          </a:p>
        </p:txBody>
      </p:sp>
      <p:sp>
        <p:nvSpPr>
          <p:cNvPr id="11" name="Téglalap 10"/>
          <p:cNvSpPr/>
          <p:nvPr/>
        </p:nvSpPr>
        <p:spPr>
          <a:xfrm>
            <a:off x="107504" y="4725144"/>
            <a:ext cx="9029803" cy="1200329"/>
          </a:xfrm>
          <a:prstGeom prst="rect">
            <a:avLst/>
          </a:prstGeom>
        </p:spPr>
        <p:txBody>
          <a:bodyPr wrap="square">
            <a:spAutoFit/>
          </a:bodyPr>
          <a:lstStyle/>
          <a:p>
            <a:pPr marL="285750" indent="-285750">
              <a:buBlip>
                <a:blip r:embed="rId3"/>
              </a:buBlip>
            </a:pPr>
            <a:r>
              <a:rPr lang="hu-HU" dirty="0" smtClean="0"/>
              <a:t>Babaváró </a:t>
            </a:r>
            <a:r>
              <a:rPr lang="hu-HU" dirty="0"/>
              <a:t>támogatás 44/2019 számú kormány rendelet szerinti jogosultság vizsgálata, valamint </a:t>
            </a:r>
          </a:p>
          <a:p>
            <a:pPr marL="285750" indent="-285750">
              <a:buBlip>
                <a:blip r:embed="rId3"/>
              </a:buBlip>
            </a:pPr>
            <a:r>
              <a:rPr lang="hu-HU" dirty="0" smtClean="0"/>
              <a:t>Bank </a:t>
            </a:r>
            <a:r>
              <a:rPr lang="hu-HU" dirty="0"/>
              <a:t>által meghatározott hitelezési feltételeknek való </a:t>
            </a:r>
            <a:r>
              <a:rPr lang="hu-HU" dirty="0" smtClean="0"/>
              <a:t>megfelelés </a:t>
            </a:r>
          </a:p>
          <a:p>
            <a:pPr marL="265113"/>
            <a:r>
              <a:rPr lang="hu-HU" b="1" dirty="0" smtClean="0"/>
              <a:t>együtt vizsgálata szükséges.</a:t>
            </a:r>
            <a:endParaRPr lang="hu-HU" b="1" dirty="0"/>
          </a:p>
        </p:txBody>
      </p:sp>
      <p:sp>
        <p:nvSpPr>
          <p:cNvPr id="12"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TERMÉKLEÍRÁS		        TÁMOGATÁS ÉS KÖLCSÖN</a:t>
            </a:r>
            <a:endParaRPr lang="hu-HU" sz="3400" dirty="0" smtClean="0">
              <a:solidFill>
                <a:srgbClr val="FFFFFF"/>
              </a:solidFill>
              <a:effectLst>
                <a:outerShdw blurRad="38100" dist="38100" dir="2700000" algn="tl">
                  <a:srgbClr val="000000">
                    <a:alpha val="43137"/>
                  </a:srgbClr>
                </a:outerShdw>
              </a:effectLst>
            </a:endParaRPr>
          </a:p>
          <a:p>
            <a:r>
              <a:rPr lang="hu-HU" sz="3400" b="0" dirty="0" smtClean="0">
                <a:solidFill>
                  <a:srgbClr val="FFFFFF"/>
                </a:solidFill>
                <a:effectLst>
                  <a:outerShdw blurRad="38100" dist="38100" dir="2700000" algn="tl">
                    <a:srgbClr val="000000">
                      <a:alpha val="43137"/>
                    </a:srgbClr>
                  </a:outerShdw>
                </a:effectLst>
              </a:rPr>
              <a:t>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130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79512" y="1092800"/>
            <a:ext cx="8909535" cy="3477875"/>
          </a:xfrm>
          <a:prstGeom prst="rect">
            <a:avLst/>
          </a:prstGeom>
        </p:spPr>
        <p:txBody>
          <a:bodyPr>
            <a:spAutoFit/>
          </a:bodyPr>
          <a:lstStyle/>
          <a:p>
            <a:r>
              <a:rPr lang="hu-HU" b="1" dirty="0"/>
              <a:t>OEP igazolás ügyfél általi beszerzésének folyamata</a:t>
            </a:r>
            <a:r>
              <a:rPr lang="hu-HU" dirty="0"/>
              <a:t>: </a:t>
            </a:r>
          </a:p>
          <a:p>
            <a:endParaRPr lang="hu-HU" sz="2200" b="1" dirty="0" smtClean="0"/>
          </a:p>
          <a:p>
            <a:r>
              <a:rPr lang="hu-HU" b="1" dirty="0" smtClean="0"/>
              <a:t>Ki </a:t>
            </a:r>
            <a:r>
              <a:rPr lang="hu-HU" b="1" dirty="0"/>
              <a:t>és hol kérhet tájékoztatást? </a:t>
            </a:r>
          </a:p>
          <a:p>
            <a:r>
              <a:rPr lang="hu-HU" b="1" dirty="0"/>
              <a:t>A bejelentett egészségbiztosítási jogviszonyról az érintett személy személyesen, vagy </a:t>
            </a:r>
            <a:r>
              <a:rPr lang="hu-HU" b="1" u="sng" dirty="0">
                <a:hlinkClick r:id="rId2" tooltip="Tájékoztatás a hatósági eljárás során az ügyfelet megillető jogokról és az ügyfelet terhelő kötelezettségekről"/>
              </a:rPr>
              <a:t>– meghatalmazással – meghatalmazottja</a:t>
            </a:r>
            <a:r>
              <a:rPr lang="hu-HU" b="1" dirty="0"/>
              <a:t> kérhet tájékoztatást a lakóhelye / tartózkodási helye szerint illetékes</a:t>
            </a:r>
            <a:r>
              <a:rPr lang="hu-HU" dirty="0"/>
              <a:t> kormányhivatal megyeszékhelyen működő járási hivatalától, illetve </a:t>
            </a:r>
          </a:p>
          <a:p>
            <a:pPr lvl="0"/>
            <a:r>
              <a:rPr lang="hu-HU" dirty="0"/>
              <a:t>Pest megye és a főváros esetén Budapest Főváros Kormányhivatala XIII. Kerületi Hivatala </a:t>
            </a:r>
          </a:p>
          <a:p>
            <a:pPr lvl="0"/>
            <a:r>
              <a:rPr lang="hu-HU" dirty="0"/>
              <a:t>a Bátonyterenyei, Pásztói és Salgótarjáni Járási Hivatal illetékességi területén a Nógrád Megyei Kormányhivatal Salgótarjáni Járási Hivatala, </a:t>
            </a:r>
          </a:p>
          <a:p>
            <a:pPr lvl="0"/>
            <a:r>
              <a:rPr lang="hu-HU" dirty="0"/>
              <a:t>a Balassagyarmati, Rétsági és Szécsényi Járási Hivatal illetékességi területén a Nógrád Megyei Kormányhivatal Balassagyarmati Járási Hivatala </a:t>
            </a:r>
          </a:p>
          <a:p>
            <a:r>
              <a:rPr lang="hu-HU" dirty="0"/>
              <a:t>illetékes. </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7824" y="4581128"/>
            <a:ext cx="2758218" cy="197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OEP IGAZOLÁS KIKÉRÉSE</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1877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07504" y="954008"/>
            <a:ext cx="8909535" cy="3693319"/>
          </a:xfrm>
          <a:prstGeom prst="rect">
            <a:avLst/>
          </a:prstGeom>
        </p:spPr>
        <p:txBody>
          <a:bodyPr>
            <a:spAutoFit/>
          </a:bodyPr>
          <a:lstStyle/>
          <a:p>
            <a:r>
              <a:rPr lang="hu-HU" b="1" dirty="0"/>
              <a:t> </a:t>
            </a:r>
          </a:p>
          <a:p>
            <a:r>
              <a:rPr lang="hu-HU" b="1" dirty="0"/>
              <a:t>ÍRÁSBAN </a:t>
            </a:r>
          </a:p>
          <a:p>
            <a:r>
              <a:rPr lang="hu-HU" dirty="0"/>
              <a:t>A jogviszony adatokról írásban is kérhető tájékoztatás, </a:t>
            </a:r>
            <a:r>
              <a:rPr lang="hu-HU" b="1" u="sng" dirty="0">
                <a:hlinkClick r:id="rId2" tooltip="Tájékoztatás a hatósági eljárás során az ügyfelet megillető jogokról és az ügyfelet terhelő kötelezettségekről"/>
              </a:rPr>
              <a:t>teljes bizonyító erejű magánokirat</a:t>
            </a:r>
            <a:r>
              <a:rPr lang="hu-HU" dirty="0"/>
              <a:t> formájában. A tájékoztatáskérést a lakóhely/tartózkodási hely szerint illetékes</a:t>
            </a:r>
            <a:r>
              <a:rPr lang="hu-HU" b="1" dirty="0"/>
              <a:t> kormányhivatal megyeszékhelyen működő járási hivatalához,</a:t>
            </a:r>
            <a:r>
              <a:rPr lang="hu-HU" dirty="0"/>
              <a:t> illetve Pest megye és a főváros esetén Budapest Főváros Kormányhivatala </a:t>
            </a:r>
            <a:r>
              <a:rPr lang="hu-HU" b="1" dirty="0"/>
              <a:t>XIII. Kerületi Hivatalához,</a:t>
            </a:r>
            <a:r>
              <a:rPr lang="hu-HU" dirty="0"/>
              <a:t> a Bátonyterenyei, Pásztói és Salgótarjáni Járási Hivatal illetékességi területén lakóknak a Nógrád Megyei Kormányhivatal </a:t>
            </a:r>
            <a:r>
              <a:rPr lang="hu-HU" b="1" dirty="0"/>
              <a:t>Salgótarjáni Járási Hivatalához, a</a:t>
            </a:r>
            <a:r>
              <a:rPr lang="hu-HU" dirty="0"/>
              <a:t> Balassagyarmati, Rétsági és Szécsényi Járási Hivatal illetékességi területén lakóknak a Nógrád Megyei Kormányhivatal </a:t>
            </a:r>
            <a:r>
              <a:rPr lang="hu-HU" b="1" dirty="0"/>
              <a:t>Balassagyarmati Járási Hivatalához </a:t>
            </a:r>
            <a:r>
              <a:rPr lang="hu-HU" dirty="0"/>
              <a:t>kell benyújtani. </a:t>
            </a:r>
          </a:p>
          <a:p>
            <a:r>
              <a:rPr lang="hu-HU" dirty="0" smtClean="0"/>
              <a:t>Forrás:</a:t>
            </a:r>
          </a:p>
          <a:p>
            <a:r>
              <a:rPr lang="hu-HU" u="sng" dirty="0" smtClean="0">
                <a:hlinkClick r:id="rId3"/>
              </a:rPr>
              <a:t>http</a:t>
            </a:r>
            <a:r>
              <a:rPr lang="hu-HU" u="sng" dirty="0">
                <a:hlinkClick r:id="rId3"/>
              </a:rPr>
              <a:t>://www.neak.gov.hu/felso_menu/lakossagnak/ellatas_magyarorszagon/jogosultsag_az_ellatasra/igazolas_kerese_a_jogviszonyrol/tajekoztatas_egeszsegbiztositasi_jogviszonyrol</a:t>
            </a:r>
            <a:endParaRPr lang="hu-HU" b="1" dirty="0"/>
          </a:p>
        </p:txBody>
      </p:sp>
      <p:sp>
        <p:nvSpPr>
          <p:cNvPr id="5"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OEP IGAZOLÁS KIKÉRÉSE</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51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3203848" y="836712"/>
            <a:ext cx="5904656" cy="576089"/>
          </a:xfrm>
        </p:spPr>
        <p:txBody>
          <a:bodyPr/>
          <a:lstStyle/>
          <a:p>
            <a:pPr algn="r"/>
            <a:r>
              <a:rPr lang="hu-HU" dirty="0" smtClean="0">
                <a:solidFill>
                  <a:schemeClr val="tx1"/>
                </a:solidFill>
              </a:rPr>
              <a:t>ELFOGADHATÓ JÖVEDELMEK - terhelhetőség</a:t>
            </a:r>
            <a:endParaRPr lang="hu-HU" dirty="0">
              <a:solidFill>
                <a:schemeClr val="tx1"/>
              </a:solidFill>
            </a:endParaRPr>
          </a:p>
        </p:txBody>
      </p:sp>
      <p:sp>
        <p:nvSpPr>
          <p:cNvPr id="14" name="Téglalap 13"/>
          <p:cNvSpPr/>
          <p:nvPr/>
        </p:nvSpPr>
        <p:spPr>
          <a:xfrm>
            <a:off x="107504" y="1700808"/>
            <a:ext cx="8909535" cy="2308324"/>
          </a:xfrm>
          <a:prstGeom prst="rect">
            <a:avLst/>
          </a:prstGeom>
        </p:spPr>
        <p:txBody>
          <a:bodyPr>
            <a:spAutoFit/>
          </a:bodyPr>
          <a:lstStyle/>
          <a:p>
            <a:pPr marL="285750" lvl="0" indent="-285750">
              <a:buFont typeface="Wingdings" panose="05000000000000000000" pitchFamily="2" charset="2"/>
              <a:buChar char="§"/>
            </a:pPr>
            <a:r>
              <a:rPr lang="hu-HU" dirty="0"/>
              <a:t>Kizárólag </a:t>
            </a:r>
            <a:r>
              <a:rPr lang="hu-HU" b="1" dirty="0"/>
              <a:t>magyar állampolgár Magyarországon szerzett</a:t>
            </a:r>
            <a:r>
              <a:rPr lang="hu-HU" dirty="0"/>
              <a:t> </a:t>
            </a:r>
            <a:r>
              <a:rPr lang="hu-HU" b="1" u="sng" dirty="0"/>
              <a:t>alkalmazotti</a:t>
            </a:r>
            <a:r>
              <a:rPr lang="hu-HU" b="1" dirty="0"/>
              <a:t> vagy </a:t>
            </a:r>
            <a:r>
              <a:rPr lang="hu-HU" b="1" u="sng" dirty="0"/>
              <a:t>vállalkozói </a:t>
            </a:r>
            <a:r>
              <a:rPr lang="hu-HU" dirty="0"/>
              <a:t>jövedelme fogadható el.</a:t>
            </a:r>
          </a:p>
          <a:p>
            <a:pPr marL="285750" lvl="0" indent="-285750">
              <a:buFont typeface="Wingdings" panose="05000000000000000000" pitchFamily="2" charset="2"/>
              <a:buChar char="§"/>
            </a:pPr>
            <a:r>
              <a:rPr lang="hu-HU" dirty="0"/>
              <a:t>Több típusú jövedelem esetén is csak az </a:t>
            </a:r>
            <a:r>
              <a:rPr lang="hu-HU" b="1" dirty="0"/>
              <a:t>egy forrásból származó jövedelem </a:t>
            </a:r>
            <a:r>
              <a:rPr lang="hu-HU" dirty="0"/>
              <a:t>vehető figyelembe (vagy csak vállalkozói, vagy csak alkalmazotti, kivétel a szociális jellegű jövedelem, lásd lentebb.).</a:t>
            </a:r>
          </a:p>
          <a:p>
            <a:pPr marL="285750" lvl="0" indent="-285750">
              <a:buFont typeface="Wingdings" panose="05000000000000000000" pitchFamily="2" charset="2"/>
              <a:buChar char="§"/>
            </a:pPr>
            <a:r>
              <a:rPr lang="hu-HU" dirty="0"/>
              <a:t>Szereplőnként külön-külön </a:t>
            </a:r>
            <a:r>
              <a:rPr lang="hu-HU" b="1" dirty="0"/>
              <a:t>legalább a mindenkori minimálbérnek megfelelő nettó</a:t>
            </a:r>
            <a:r>
              <a:rPr lang="hu-HU" dirty="0"/>
              <a:t> összeg megléte szükséges, vagy ha csak az egyik házasfél igazol jövedelmet, akkor </a:t>
            </a:r>
            <a:r>
              <a:rPr lang="hu-HU" b="1" dirty="0"/>
              <a:t>minimum 130 ezer forint</a:t>
            </a:r>
            <a:r>
              <a:rPr lang="hu-HU" dirty="0"/>
              <a:t> nettó havi jövedelem szükséges.</a:t>
            </a:r>
          </a:p>
        </p:txBody>
      </p:sp>
      <p:sp>
        <p:nvSpPr>
          <p:cNvPr id="3" name="Téglalap 2"/>
          <p:cNvSpPr/>
          <p:nvPr/>
        </p:nvSpPr>
        <p:spPr>
          <a:xfrm>
            <a:off x="107504" y="4437112"/>
            <a:ext cx="8909535" cy="1200329"/>
          </a:xfrm>
          <a:prstGeom prst="rect">
            <a:avLst/>
          </a:prstGeom>
          <a:solidFill>
            <a:srgbClr val="FFC000"/>
          </a:solidFill>
        </p:spPr>
        <p:txBody>
          <a:bodyPr>
            <a:spAutoFit/>
          </a:bodyPr>
          <a:lstStyle/>
          <a:p>
            <a:pPr lvl="0"/>
            <a:r>
              <a:rPr lang="hu-HU" dirty="0"/>
              <a:t>Amennyiben az összes jövedelem az </a:t>
            </a:r>
            <a:r>
              <a:rPr lang="hu-HU" dirty="0" smtClean="0"/>
              <a:t>ügyletben </a:t>
            </a:r>
            <a:r>
              <a:rPr lang="hu-HU" b="1" dirty="0"/>
              <a:t>500.000 Ft vagy ettől alacsonyabb</a:t>
            </a:r>
            <a:r>
              <a:rPr lang="hu-HU" dirty="0"/>
              <a:t>: </a:t>
            </a:r>
            <a:endParaRPr lang="hu-HU" dirty="0" smtClean="0"/>
          </a:p>
          <a:p>
            <a:pPr lvl="0"/>
            <a:r>
              <a:rPr lang="hu-HU" b="1" dirty="0" smtClean="0"/>
              <a:t>maximum </a:t>
            </a:r>
            <a:r>
              <a:rPr lang="hu-HU" b="1" dirty="0"/>
              <a:t>40% lehet</a:t>
            </a:r>
            <a:r>
              <a:rPr lang="hu-HU" dirty="0"/>
              <a:t> a havi törlesztő részletek aránya az igazolt jövedelmekhez képest,</a:t>
            </a:r>
          </a:p>
          <a:p>
            <a:pPr lvl="0"/>
            <a:r>
              <a:rPr lang="hu-HU" dirty="0"/>
              <a:t>Amennyiben az összes jövedelem az </a:t>
            </a:r>
            <a:r>
              <a:rPr lang="hu-HU" dirty="0" smtClean="0"/>
              <a:t>ügyletben </a:t>
            </a:r>
            <a:r>
              <a:rPr lang="hu-HU" b="1" dirty="0"/>
              <a:t>meghaladja az 500.000 </a:t>
            </a:r>
            <a:r>
              <a:rPr lang="hu-HU" b="1" dirty="0" smtClean="0"/>
              <a:t>Ft-ot</a:t>
            </a:r>
            <a:r>
              <a:rPr lang="hu-HU" dirty="0" smtClean="0"/>
              <a:t>:</a:t>
            </a:r>
          </a:p>
          <a:p>
            <a:pPr lvl="0"/>
            <a:r>
              <a:rPr lang="hu-HU" b="1" dirty="0" smtClean="0"/>
              <a:t>maximum </a:t>
            </a:r>
            <a:r>
              <a:rPr lang="hu-HU" b="1" dirty="0"/>
              <a:t>50% lehet</a:t>
            </a:r>
            <a:r>
              <a:rPr lang="hu-HU" dirty="0"/>
              <a:t> a havi törlesztő részletek aránya az igazolt jövedelmekhez képest.</a:t>
            </a:r>
          </a:p>
        </p:txBody>
      </p:sp>
      <p:sp>
        <p:nvSpPr>
          <p:cNvPr id="8"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036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395536" y="836687"/>
            <a:ext cx="8740264" cy="576089"/>
          </a:xfrm>
        </p:spPr>
        <p:txBody>
          <a:bodyPr/>
          <a:lstStyle/>
          <a:p>
            <a:pPr algn="r"/>
            <a:r>
              <a:rPr lang="hu-HU" dirty="0" smtClean="0">
                <a:solidFill>
                  <a:schemeClr val="tx1"/>
                </a:solidFill>
              </a:rPr>
              <a:t>ALKALMAZOTTI JOGVISZONYBÓL SZÁRMAZÓ JÖVEDELEM</a:t>
            </a:r>
            <a:endParaRPr lang="hu-HU" dirty="0">
              <a:solidFill>
                <a:schemeClr val="tx1"/>
              </a:solidFill>
            </a:endParaRPr>
          </a:p>
        </p:txBody>
      </p:sp>
      <p:sp>
        <p:nvSpPr>
          <p:cNvPr id="14" name="Téglalap 13"/>
          <p:cNvSpPr/>
          <p:nvPr/>
        </p:nvSpPr>
        <p:spPr>
          <a:xfrm>
            <a:off x="80208" y="1558528"/>
            <a:ext cx="9063792" cy="4462760"/>
          </a:xfrm>
          <a:prstGeom prst="rect">
            <a:avLst/>
          </a:prstGeom>
        </p:spPr>
        <p:txBody>
          <a:bodyPr wrap="square">
            <a:spAutoFit/>
          </a:bodyPr>
          <a:lstStyle/>
          <a:p>
            <a:pPr marL="285750" lvl="0" indent="-285750">
              <a:buFont typeface="Wingdings" panose="05000000000000000000" pitchFamily="2" charset="2"/>
              <a:buChar char="§"/>
            </a:pPr>
            <a:r>
              <a:rPr lang="hu-HU" dirty="0"/>
              <a:t>A munkáltató ellen nincs a Bank által meghatározott bejegyzett negatív információ a cégnyilvántartásban</a:t>
            </a:r>
            <a:r>
              <a:rPr lang="hu-HU" dirty="0" smtClean="0"/>
              <a:t>.</a:t>
            </a:r>
          </a:p>
          <a:p>
            <a:pPr marL="285750" lvl="0" indent="-285750">
              <a:buFont typeface="Wingdings" panose="05000000000000000000" pitchFamily="2" charset="2"/>
              <a:buChar char="§"/>
            </a:pPr>
            <a:endParaRPr lang="hu-HU" sz="1000" dirty="0"/>
          </a:p>
          <a:p>
            <a:pPr marL="285750" lvl="0" indent="-285750">
              <a:buFont typeface="Wingdings" panose="05000000000000000000" pitchFamily="2" charset="2"/>
              <a:buChar char="§"/>
            </a:pPr>
            <a:r>
              <a:rPr lang="hu-HU" dirty="0"/>
              <a:t>P</a:t>
            </a:r>
            <a:r>
              <a:rPr lang="hu-HU" dirty="0" smtClean="0"/>
              <a:t>róbaidő </a:t>
            </a:r>
            <a:r>
              <a:rPr lang="hu-HU" dirty="0"/>
              <a:t>nem </a:t>
            </a:r>
            <a:r>
              <a:rPr lang="hu-HU" dirty="0" smtClean="0"/>
              <a:t>elfogadható.</a:t>
            </a:r>
          </a:p>
          <a:p>
            <a:pPr marL="285750" lvl="0" indent="-285750">
              <a:buFont typeface="Wingdings" panose="05000000000000000000" pitchFamily="2" charset="2"/>
              <a:buChar char="§"/>
            </a:pPr>
            <a:endParaRPr lang="hu-HU" sz="1000" dirty="0"/>
          </a:p>
          <a:p>
            <a:pPr marL="285750" lvl="0" indent="-285750">
              <a:buFont typeface="Wingdings" panose="05000000000000000000" pitchFamily="2" charset="2"/>
              <a:buChar char="§"/>
            </a:pPr>
            <a:r>
              <a:rPr lang="hu-HU" b="1" dirty="0"/>
              <a:t>L</a:t>
            </a:r>
            <a:r>
              <a:rPr lang="hu-HU" b="1" dirty="0" smtClean="0"/>
              <a:t>egalább </a:t>
            </a:r>
            <a:r>
              <a:rPr lang="hu-HU" b="1" dirty="0"/>
              <a:t>6 hónapos folyamatos </a:t>
            </a:r>
            <a:r>
              <a:rPr lang="hu-HU" dirty="0"/>
              <a:t>munkaviszony </a:t>
            </a:r>
            <a:r>
              <a:rPr lang="hu-HU" dirty="0" smtClean="0"/>
              <a:t>a </a:t>
            </a:r>
            <a:r>
              <a:rPr lang="hu-HU" dirty="0"/>
              <a:t>jelenlegi munkahelyen, határozatlan munkaszerződés mellett. </a:t>
            </a:r>
            <a:endParaRPr lang="hu-HU" dirty="0" smtClean="0"/>
          </a:p>
          <a:p>
            <a:pPr marL="285750" lvl="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dirty="0"/>
              <a:t>Amennyiben jelenlegi munkahelyén nincs meg a 6 hónapos munkaviszony (de a 3 hónapos munkaviszony igen) és van korábbi munkaviszony, úgy szükséges igazolni annak időtartamát (ahonnan minimum 1 év folyamatos jogviszony igazolását várjuk</a:t>
            </a:r>
            <a:r>
              <a:rPr lang="hu-HU" dirty="0" smtClean="0"/>
              <a:t>).</a:t>
            </a:r>
          </a:p>
          <a:p>
            <a:pPr marL="285750" indent="-285750">
              <a:buFont typeface="Wingdings" panose="05000000000000000000" pitchFamily="2" charset="2"/>
              <a:buChar char="§"/>
            </a:pPr>
            <a:endParaRPr lang="hu-HU" sz="1000" dirty="0"/>
          </a:p>
          <a:p>
            <a:pPr marL="285750" lvl="0" indent="-285750">
              <a:buFont typeface="Wingdings" panose="05000000000000000000" pitchFamily="2" charset="2"/>
              <a:buChar char="§"/>
            </a:pPr>
            <a:r>
              <a:rPr lang="hu-HU" b="1" dirty="0"/>
              <a:t>Határozott munkaviszony </a:t>
            </a:r>
            <a:r>
              <a:rPr lang="hu-HU" dirty="0"/>
              <a:t>akkor fogadható el, amennyiben a munkaszerződés hossza</a:t>
            </a:r>
            <a:r>
              <a:rPr lang="hu-HU" strike="sngStrike" dirty="0"/>
              <a:t>,</a:t>
            </a:r>
            <a:r>
              <a:rPr lang="hu-HU" dirty="0"/>
              <a:t> legalább már </a:t>
            </a:r>
            <a:r>
              <a:rPr lang="hu-HU" dirty="0" smtClean="0"/>
              <a:t>egy </a:t>
            </a:r>
            <a:r>
              <a:rPr lang="hu-HU" dirty="0"/>
              <a:t>éve fennáll és a jelenlegi szerződésből még legalább 3 hónap hátra van. Amennyiben nincs már hátra 3 hónap, akkor rendelkezésre áll a továbbfoglalkoztatottságot megerősítő munkáltatói szándéknyilatkozat</a:t>
            </a:r>
            <a:r>
              <a:rPr lang="hu-HU" dirty="0" smtClean="0"/>
              <a:t>.</a:t>
            </a:r>
          </a:p>
          <a:p>
            <a:pPr marL="285750" lvl="0" indent="-285750">
              <a:buFont typeface="Wingdings" panose="05000000000000000000" pitchFamily="2" charset="2"/>
              <a:buChar char="§"/>
            </a:pPr>
            <a:endParaRPr lang="hu-HU" sz="1000" dirty="0"/>
          </a:p>
          <a:p>
            <a:endParaRPr lang="hu-HU" dirty="0"/>
          </a:p>
        </p:txBody>
      </p:sp>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29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80208" y="1599178"/>
            <a:ext cx="8909535" cy="4278094"/>
          </a:xfrm>
          <a:prstGeom prst="rect">
            <a:avLst/>
          </a:prstGeom>
        </p:spPr>
        <p:txBody>
          <a:bodyPr>
            <a:spAutoFit/>
          </a:bodyPr>
          <a:lstStyle/>
          <a:p>
            <a:pPr marL="285750" lvl="0" indent="-285750">
              <a:buFont typeface="Wingdings" panose="05000000000000000000" pitchFamily="2" charset="2"/>
              <a:buChar char="§"/>
            </a:pPr>
            <a:endParaRPr lang="hu-HU" dirty="0" smtClean="0"/>
          </a:p>
          <a:p>
            <a:pPr marL="285750" indent="-285750">
              <a:buFont typeface="Wingdings" panose="05000000000000000000" pitchFamily="2" charset="2"/>
              <a:buChar char="§"/>
            </a:pPr>
            <a:r>
              <a:rPr lang="hu-HU" dirty="0"/>
              <a:t>Alkalmazotti bér mellé igazolt bónusz, jutalom, jutalék, mozgó bér, műszakpótlék, túlóradíj, stb. elfogadható, amennyiben a munkáltatói igazoláson feltüntetésre kerül a pontos összege és annak rendszeressége. </a:t>
            </a:r>
            <a:r>
              <a:rPr lang="hu-HU" b="1" dirty="0"/>
              <a:t>Nem elfogadható</a:t>
            </a:r>
            <a:r>
              <a:rPr lang="hu-HU" dirty="0"/>
              <a:t>: </a:t>
            </a:r>
            <a:r>
              <a:rPr lang="hu-HU" dirty="0" err="1"/>
              <a:t>cafeteria</a:t>
            </a:r>
            <a:r>
              <a:rPr lang="hu-HU" dirty="0"/>
              <a:t>, napi díj, szerviz díj vagy üzemanyag megtakarításként igazolt jövedelem.</a:t>
            </a:r>
          </a:p>
          <a:p>
            <a:pPr marL="285750" lvl="0" indent="-285750">
              <a:buFont typeface="Wingdings" panose="05000000000000000000" pitchFamily="2" charset="2"/>
              <a:buChar char="§"/>
            </a:pPr>
            <a:endParaRPr lang="hu-HU" sz="1000" dirty="0" smtClean="0"/>
          </a:p>
          <a:p>
            <a:pPr marL="285750" lvl="0" indent="-285750">
              <a:buFont typeface="Wingdings" panose="05000000000000000000" pitchFamily="2" charset="2"/>
              <a:buChar char="§"/>
            </a:pPr>
            <a:r>
              <a:rPr lang="hu-HU" dirty="0" smtClean="0"/>
              <a:t>Táppénzes jövedelem akkor fogadható el, amennyiben igényléskor már aktív a munkaviszony, amit vagy munkáltatói igazoláson megfelelően jelölték vagy MFH során megerősítik.</a:t>
            </a:r>
          </a:p>
          <a:p>
            <a:pPr marL="285750" lvl="0" indent="-285750">
              <a:buFont typeface="Wingdings" panose="05000000000000000000" pitchFamily="2" charset="2"/>
              <a:buChar char="§"/>
            </a:pPr>
            <a:endParaRPr lang="hu-HU" sz="1000" dirty="0" smtClean="0"/>
          </a:p>
          <a:p>
            <a:pPr marL="285750" lvl="0" indent="-285750">
              <a:buFont typeface="Wingdings" panose="05000000000000000000" pitchFamily="2" charset="2"/>
              <a:buChar char="§"/>
            </a:pPr>
            <a:r>
              <a:rPr lang="hu-HU" dirty="0" smtClean="0"/>
              <a:t>Családi pótlék, CSED, GYES, GYED, CSET elfogadható az alkalmazotti munkabér és az igazolt vállalkozói jövedelmen felül is, amennyiben eléri a mindenkori minimálbér nettó összegét.</a:t>
            </a:r>
          </a:p>
          <a:p>
            <a:pPr marL="285750" lvl="0" indent="-285750">
              <a:buFont typeface="Wingdings" panose="05000000000000000000" pitchFamily="2" charset="2"/>
              <a:buChar char="§"/>
            </a:pPr>
            <a:endParaRPr lang="hu-HU" sz="1000" dirty="0" smtClean="0"/>
          </a:p>
          <a:p>
            <a:pPr marL="285750" lvl="0" indent="-285750">
              <a:buFont typeface="Wingdings" panose="05000000000000000000" pitchFamily="2" charset="2"/>
              <a:buChar char="§"/>
            </a:pPr>
            <a:r>
              <a:rPr lang="hu-HU" dirty="0" smtClean="0"/>
              <a:t>A munkáltatónak rendelkeznie kell vezetékes telefonnal vagy előfizetéses mobiltelefonnal (vagy a cég vagy cégtulajdonos nevére és a cég címére kell szólnia</a:t>
            </a:r>
            <a:r>
              <a:rPr lang="hu-HU" u="sng" dirty="0" smtClean="0"/>
              <a:t>)</a:t>
            </a:r>
            <a:r>
              <a:rPr lang="hu-HU" dirty="0" smtClean="0"/>
              <a:t>.</a:t>
            </a:r>
          </a:p>
          <a:p>
            <a:endParaRPr lang="hu-HU" dirty="0"/>
          </a:p>
        </p:txBody>
      </p:sp>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
        <p:nvSpPr>
          <p:cNvPr id="8" name="Szöveg helye 1"/>
          <p:cNvSpPr>
            <a:spLocks noGrp="1"/>
          </p:cNvSpPr>
          <p:nvPr>
            <p:ph type="body" sz="quarter" idx="13"/>
          </p:nvPr>
        </p:nvSpPr>
        <p:spPr>
          <a:xfrm>
            <a:off x="395536" y="908695"/>
            <a:ext cx="8740264" cy="576089"/>
          </a:xfrm>
        </p:spPr>
        <p:txBody>
          <a:bodyPr/>
          <a:lstStyle/>
          <a:p>
            <a:pPr algn="r"/>
            <a:r>
              <a:rPr lang="hu-HU" dirty="0" smtClean="0">
                <a:solidFill>
                  <a:schemeClr val="tx1"/>
                </a:solidFill>
              </a:rPr>
              <a:t>ALKALMAZOTTI JOGVISZONYBÓL SZÁRMAZÓ JÖVEDELEM</a:t>
            </a:r>
            <a:endParaRPr lang="hu-HU" dirty="0">
              <a:solidFill>
                <a:schemeClr val="tx1"/>
              </a:solidFill>
            </a:endParaRPr>
          </a:p>
        </p:txBody>
      </p:sp>
    </p:spTree>
    <p:extLst>
      <p:ext uri="{BB962C8B-B14F-4D97-AF65-F5344CB8AC3E}">
        <p14:creationId xmlns:p14="http://schemas.microsoft.com/office/powerpoint/2010/main" val="284943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899593" y="764704"/>
            <a:ext cx="8208911" cy="576089"/>
          </a:xfrm>
        </p:spPr>
        <p:txBody>
          <a:bodyPr/>
          <a:lstStyle/>
          <a:p>
            <a:pPr algn="r"/>
            <a:r>
              <a:rPr lang="hu-HU" dirty="0" smtClean="0">
                <a:solidFill>
                  <a:schemeClr val="tx1"/>
                </a:solidFill>
              </a:rPr>
              <a:t>SZOCIÁLIS JELLEGŰ JÖVEDELMEK</a:t>
            </a:r>
            <a:endParaRPr lang="hu-HU" dirty="0">
              <a:solidFill>
                <a:schemeClr val="tx1"/>
              </a:solidFill>
            </a:endParaRPr>
          </a:p>
        </p:txBody>
      </p:sp>
      <p:graphicFrame>
        <p:nvGraphicFramePr>
          <p:cNvPr id="3" name="Táblázat 2"/>
          <p:cNvGraphicFramePr>
            <a:graphicFrameLocks noGrp="1"/>
          </p:cNvGraphicFramePr>
          <p:nvPr>
            <p:extLst>
              <p:ext uri="{D42A27DB-BD31-4B8C-83A1-F6EECF244321}">
                <p14:modId xmlns:p14="http://schemas.microsoft.com/office/powerpoint/2010/main" val="255540749"/>
              </p:ext>
            </p:extLst>
          </p:nvPr>
        </p:nvGraphicFramePr>
        <p:xfrm>
          <a:off x="136321" y="1365007"/>
          <a:ext cx="8900175" cy="5343469"/>
        </p:xfrm>
        <a:graphic>
          <a:graphicData uri="http://schemas.openxmlformats.org/drawingml/2006/table">
            <a:tbl>
              <a:tblPr firstRow="1" firstCol="1" lastRow="1" lastCol="1" bandRow="1" bandCol="1">
                <a:tableStyleId>{1FECB4D8-DB02-4DC6-A0A2-4F2EBAE1DC90}</a:tableStyleId>
              </a:tblPr>
              <a:tblGrid>
                <a:gridCol w="2798952"/>
                <a:gridCol w="6101223"/>
              </a:tblGrid>
              <a:tr h="257753">
                <a:tc rowSpan="2">
                  <a:txBody>
                    <a:bodyPr/>
                    <a:lstStyle/>
                    <a:p>
                      <a:pPr>
                        <a:lnSpc>
                          <a:spcPct val="120000"/>
                        </a:lnSpc>
                        <a:spcAft>
                          <a:spcPts val="0"/>
                        </a:spcAft>
                      </a:pPr>
                      <a:r>
                        <a:rPr lang="hu-HU" sz="1600" dirty="0">
                          <a:effectLst/>
                        </a:rPr>
                        <a:t>SZOCIÁLIS JELLEGŰ </a:t>
                      </a:r>
                      <a:r>
                        <a:rPr lang="hu-HU" sz="1600" dirty="0" smtClean="0">
                          <a:effectLst/>
                        </a:rPr>
                        <a:t>JÖVEDELMEK: Elfogadható a 33</a:t>
                      </a:r>
                      <a:r>
                        <a:rPr lang="hu-HU" sz="1600" dirty="0">
                          <a:effectLst/>
                        </a:rPr>
                        <a:t>%-os szabály </a:t>
                      </a:r>
                      <a:r>
                        <a:rPr lang="hu-HU" sz="1600" dirty="0" smtClean="0">
                          <a:effectLst/>
                        </a:rPr>
                        <a:t>figyelembevételével:</a:t>
                      </a:r>
                      <a:endParaRPr lang="hu-HU" sz="1600" dirty="0">
                        <a:effectLst/>
                        <a:latin typeface="Calibri"/>
                        <a:ea typeface="Calibri"/>
                        <a:cs typeface="Times New Roman"/>
                      </a:endParaRPr>
                    </a:p>
                  </a:txBody>
                  <a:tcPr marL="64289" marR="64289" marT="0" marB="0"/>
                </a:tc>
                <a:tc>
                  <a:txBody>
                    <a:bodyPr/>
                    <a:lstStyle/>
                    <a:p>
                      <a:pPr>
                        <a:lnSpc>
                          <a:spcPct val="120000"/>
                        </a:lnSpc>
                        <a:spcAft>
                          <a:spcPts val="0"/>
                        </a:spcAft>
                      </a:pPr>
                      <a:r>
                        <a:rPr lang="hu-HU" sz="1600" dirty="0">
                          <a:effectLst/>
                        </a:rPr>
                        <a:t>GYES, GYED, CSED, GYET, családi pótlék</a:t>
                      </a:r>
                      <a:endParaRPr lang="hu-HU" sz="1600" dirty="0">
                        <a:effectLst/>
                        <a:latin typeface="Calibri"/>
                        <a:ea typeface="Calibri"/>
                        <a:cs typeface="Times New Roman"/>
                      </a:endParaRPr>
                    </a:p>
                  </a:txBody>
                  <a:tcPr marL="64289" marR="64289" marT="0" marB="0"/>
                </a:tc>
              </a:tr>
              <a:tr h="1362616">
                <a:tc vMerge="1">
                  <a:txBody>
                    <a:bodyPr/>
                    <a:lstStyle/>
                    <a:p>
                      <a:endParaRPr lang="hu-HU"/>
                    </a:p>
                  </a:txBody>
                  <a:tcPr/>
                </a:tc>
                <a:tc>
                  <a:txBody>
                    <a:bodyPr/>
                    <a:lstStyle/>
                    <a:p>
                      <a:pPr algn="just">
                        <a:lnSpc>
                          <a:spcPct val="120000"/>
                        </a:lnSpc>
                        <a:spcAft>
                          <a:spcPts val="0"/>
                        </a:spcAft>
                      </a:pPr>
                      <a:r>
                        <a:rPr lang="hu-HU" sz="1600" dirty="0" smtClean="0">
                          <a:effectLst/>
                        </a:rPr>
                        <a:t>Az igazolt alkalmazott és vállalkozói jövedelmek 33%-ig vehető figyelembe. Pl.: Férj munkabére 100</a:t>
                      </a:r>
                      <a:r>
                        <a:rPr lang="hu-HU" sz="1600" baseline="0" dirty="0" smtClean="0">
                          <a:effectLst/>
                        </a:rPr>
                        <a:t> ezer  forint, feleség GYED jövedelme 80e + 26e családi pótlék. Mivel a feleség </a:t>
                      </a:r>
                      <a:r>
                        <a:rPr lang="hu-HU" sz="1600" baseline="0" dirty="0" err="1" smtClean="0">
                          <a:effectLst/>
                        </a:rPr>
                        <a:t>össz</a:t>
                      </a:r>
                      <a:r>
                        <a:rPr lang="hu-HU" sz="1600" baseline="0" dirty="0" smtClean="0">
                          <a:effectLst/>
                        </a:rPr>
                        <a:t> jövedelme eléri a minimálbért figyelembe vehető DTI számításnál 100e X 0,33 mértékig. </a:t>
                      </a:r>
                      <a:endParaRPr lang="hu-HU" sz="1600" dirty="0">
                        <a:effectLst/>
                      </a:endParaRPr>
                    </a:p>
                  </a:txBody>
                  <a:tcPr marL="64289" marR="64289" marT="0" marB="0"/>
                </a:tc>
              </a:tr>
              <a:tr h="1611258">
                <a:tc>
                  <a:txBody>
                    <a:bodyPr/>
                    <a:lstStyle/>
                    <a:p>
                      <a:pPr>
                        <a:lnSpc>
                          <a:spcPct val="120000"/>
                        </a:lnSpc>
                        <a:spcAft>
                          <a:spcPts val="0"/>
                        </a:spcAft>
                      </a:pPr>
                      <a:r>
                        <a:rPr lang="hu-HU" sz="1600" dirty="0" smtClean="0">
                          <a:solidFill>
                            <a:schemeClr val="bg1"/>
                          </a:solidFill>
                          <a:effectLst/>
                        </a:rPr>
                        <a:t>GYED számítás– 90 napos szabály!!</a:t>
                      </a:r>
                      <a:endParaRPr lang="hu-HU" sz="1600" dirty="0">
                        <a:solidFill>
                          <a:schemeClr val="bg1"/>
                        </a:solidFill>
                        <a:effectLst/>
                        <a:latin typeface="Calibri"/>
                        <a:ea typeface="Calibri"/>
                        <a:cs typeface="Times New Roman"/>
                      </a:endParaRPr>
                    </a:p>
                  </a:txBody>
                  <a:tcPr marL="64289" marR="64289" marT="0" marB="0">
                    <a:solidFill>
                      <a:schemeClr val="accent3"/>
                    </a:solidFill>
                  </a:tcPr>
                </a:tc>
                <a:tc>
                  <a:txBody>
                    <a:bodyPr/>
                    <a:lstStyle/>
                    <a:p>
                      <a:r>
                        <a:rPr lang="hu-HU" sz="1600" kern="1200" dirty="0" smtClean="0">
                          <a:effectLst/>
                        </a:rPr>
                        <a:t>Amennyiben a gyermekgondozási díj jogosultsági időből kevesebb, </a:t>
                      </a:r>
                      <a:r>
                        <a:rPr lang="hu-HU" sz="1600" u="sng" kern="1200" dirty="0" smtClean="0">
                          <a:effectLst/>
                        </a:rPr>
                        <a:t>mint 90 nap van hátra</a:t>
                      </a:r>
                      <a:r>
                        <a:rPr lang="hu-HU" sz="1600" kern="1200" dirty="0" smtClean="0">
                          <a:effectLst/>
                        </a:rPr>
                        <a:t> </a:t>
                      </a:r>
                    </a:p>
                    <a:p>
                      <a:pPr lvl="0"/>
                      <a:r>
                        <a:rPr lang="hu-HU" sz="1600" kern="1200" dirty="0" smtClean="0">
                          <a:effectLst/>
                        </a:rPr>
                        <a:t>a munkáltató szándéknyilatkozata szükséges a továbbfoglalkoztatásra vonatkozóan. </a:t>
                      </a:r>
                    </a:p>
                    <a:p>
                      <a:r>
                        <a:rPr lang="hu-HU" sz="1600" kern="1200" dirty="0" smtClean="0">
                          <a:effectLst/>
                        </a:rPr>
                        <a:t> Amennyiben 90 napnál kevesebb áll fenn a lejáratig </a:t>
                      </a:r>
                      <a:r>
                        <a:rPr lang="hu-HU" sz="1600" u="sng" kern="1200" dirty="0" smtClean="0">
                          <a:effectLst/>
                        </a:rPr>
                        <a:t>és</a:t>
                      </a:r>
                      <a:r>
                        <a:rPr lang="hu-HU" sz="1600" kern="1200" dirty="0" smtClean="0">
                          <a:effectLst/>
                        </a:rPr>
                        <a:t> </a:t>
                      </a:r>
                    </a:p>
                    <a:p>
                      <a:pPr lvl="0"/>
                      <a:r>
                        <a:rPr lang="hu-HU" sz="1600" u="sng" kern="1200" dirty="0" smtClean="0">
                          <a:effectLst/>
                        </a:rPr>
                        <a:t>nem kerül benyújtásra</a:t>
                      </a:r>
                      <a:r>
                        <a:rPr lang="hu-HU" sz="1600" kern="1200" dirty="0" smtClean="0">
                          <a:effectLst/>
                        </a:rPr>
                        <a:t> a szándéknyilatkozat </a:t>
                      </a:r>
                    </a:p>
                    <a:p>
                      <a:r>
                        <a:rPr lang="hu-HU" sz="1600" kern="1200" dirty="0" smtClean="0">
                          <a:effectLst/>
                        </a:rPr>
                        <a:t>a kalkuláció során a GYES összegével számolhatunk</a:t>
                      </a:r>
                      <a:endParaRPr lang="hu-HU" sz="1600" dirty="0">
                        <a:effectLst/>
                        <a:latin typeface="Calibri"/>
                        <a:ea typeface="Calibri"/>
                        <a:cs typeface="Times New Roman"/>
                      </a:endParaRPr>
                    </a:p>
                  </a:txBody>
                  <a:tcPr marL="64289" marR="64289" marT="0" marB="0"/>
                </a:tc>
              </a:tr>
              <a:tr h="1880941">
                <a:tc>
                  <a:txBody>
                    <a:bodyPr/>
                    <a:lstStyle/>
                    <a:p>
                      <a:pPr>
                        <a:lnSpc>
                          <a:spcPct val="120000"/>
                        </a:lnSpc>
                        <a:spcAft>
                          <a:spcPts val="0"/>
                        </a:spcAft>
                      </a:pPr>
                      <a:r>
                        <a:rPr lang="hu-HU" sz="1600" dirty="0" smtClean="0">
                          <a:solidFill>
                            <a:schemeClr val="bg1"/>
                          </a:solidFill>
                          <a:effectLst/>
                          <a:latin typeface="+mn-lt"/>
                          <a:ea typeface="Calibri"/>
                          <a:cs typeface="Times New Roman"/>
                        </a:rPr>
                        <a:t>Amennyiben a befogadás, vagy az elbírálás során kiderül, hogy az Ügyfél várandós (pl.</a:t>
                      </a:r>
                      <a:r>
                        <a:rPr lang="hu-HU" sz="1600" baseline="0" dirty="0" smtClean="0">
                          <a:solidFill>
                            <a:schemeClr val="bg1"/>
                          </a:solidFill>
                          <a:effectLst/>
                          <a:latin typeface="+mn-lt"/>
                          <a:ea typeface="Calibri"/>
                          <a:cs typeface="Times New Roman"/>
                        </a:rPr>
                        <a:t> családi adókedvezményben részesül, vagy látható jelei vannak).</a:t>
                      </a:r>
                      <a:endParaRPr lang="hu-HU" sz="1600" dirty="0">
                        <a:solidFill>
                          <a:schemeClr val="bg1"/>
                        </a:solidFill>
                        <a:effectLst/>
                        <a:latin typeface="Calibri"/>
                        <a:ea typeface="Calibri"/>
                        <a:cs typeface="Times New Roman"/>
                      </a:endParaRPr>
                    </a:p>
                  </a:txBody>
                  <a:tcPr marL="64289" marR="64289" marT="0" marB="0">
                    <a:solidFill>
                      <a:schemeClr val="accent3"/>
                    </a:solidFill>
                  </a:tcPr>
                </a:tc>
                <a:tc>
                  <a:txBody>
                    <a:bodyPr/>
                    <a:lstStyle/>
                    <a:p>
                      <a:r>
                        <a:rPr lang="hu-HU" sz="1600" b="0" dirty="0" smtClean="0">
                          <a:effectLst/>
                          <a:latin typeface="+mn-lt"/>
                          <a:ea typeface="Calibri"/>
                          <a:cs typeface="Times New Roman"/>
                        </a:rPr>
                        <a:t>Munkabérként nem vehető figyelembe</a:t>
                      </a:r>
                      <a:r>
                        <a:rPr lang="hu-HU" sz="1600" b="0" baseline="0" dirty="0" smtClean="0">
                          <a:effectLst/>
                          <a:latin typeface="+mn-lt"/>
                          <a:ea typeface="Calibri"/>
                          <a:cs typeface="Times New Roman"/>
                        </a:rPr>
                        <a:t> csak </a:t>
                      </a:r>
                      <a:r>
                        <a:rPr lang="hu-HU" sz="1600" b="0" dirty="0" smtClean="0">
                          <a:effectLst/>
                          <a:latin typeface="+mn-lt"/>
                          <a:ea typeface="Calibri"/>
                          <a:cs typeface="Times New Roman"/>
                        </a:rPr>
                        <a:t>szociális jövedelemként </a:t>
                      </a:r>
                      <a:r>
                        <a:rPr lang="hu-HU" sz="1600" b="1" dirty="0" smtClean="0">
                          <a:effectLst/>
                          <a:latin typeface="+mn-lt"/>
                          <a:ea typeface="Calibri"/>
                          <a:cs typeface="Times New Roman"/>
                        </a:rPr>
                        <a:t>várható GYED</a:t>
                      </a:r>
                      <a:r>
                        <a:rPr lang="hu-HU" sz="1600" b="1" baseline="0" dirty="0" smtClean="0">
                          <a:effectLst/>
                          <a:latin typeface="+mn-lt"/>
                          <a:ea typeface="Calibri"/>
                          <a:cs typeface="Times New Roman"/>
                        </a:rPr>
                        <a:t> formájában </a:t>
                      </a:r>
                      <a:r>
                        <a:rPr lang="hu-HU" sz="1600" b="0" dirty="0" smtClean="0">
                          <a:effectLst/>
                          <a:latin typeface="+mn-lt"/>
                          <a:ea typeface="Calibri"/>
                          <a:cs typeface="Times New Roman"/>
                        </a:rPr>
                        <a:t>elfogadható,</a:t>
                      </a:r>
                      <a:r>
                        <a:rPr lang="hu-HU" sz="1600" b="0" baseline="0" dirty="0" smtClean="0">
                          <a:effectLst/>
                          <a:latin typeface="+mn-lt"/>
                          <a:ea typeface="Calibri"/>
                          <a:cs typeface="Times New Roman"/>
                        </a:rPr>
                        <a:t> amennyiben:</a:t>
                      </a:r>
                      <a:endParaRPr lang="hu-HU" sz="1600" b="0" dirty="0" smtClean="0">
                        <a:effectLst/>
                        <a:latin typeface="+mn-lt"/>
                        <a:ea typeface="Calibri"/>
                        <a:cs typeface="Times New Roman"/>
                      </a:endParaRPr>
                    </a:p>
                    <a:p>
                      <a:r>
                        <a:rPr lang="hu-HU" sz="1600" b="0" dirty="0" smtClean="0">
                          <a:effectLst/>
                          <a:latin typeface="+mn-lt"/>
                          <a:ea typeface="Calibri"/>
                          <a:cs typeface="Times New Roman"/>
                        </a:rPr>
                        <a:t>• Munkáltatói igazolás igazolja, hogy az Ügyfél legalább 1 éve a jelenlegi munkahelyén dolgozik,</a:t>
                      </a:r>
                    </a:p>
                    <a:p>
                      <a:r>
                        <a:rPr lang="hu-HU" sz="1600" b="0" dirty="0" smtClean="0">
                          <a:effectLst/>
                          <a:latin typeface="+mn-lt"/>
                          <a:ea typeface="Calibri"/>
                          <a:cs typeface="Times New Roman"/>
                        </a:rPr>
                        <a:t>• A munkaviszony határozatlan idejű, és</a:t>
                      </a:r>
                    </a:p>
                    <a:p>
                      <a:r>
                        <a:rPr lang="hu-HU" sz="1600" b="0" dirty="0" smtClean="0">
                          <a:effectLst/>
                          <a:latin typeface="+mn-lt"/>
                          <a:ea typeface="Calibri"/>
                          <a:cs typeface="Times New Roman"/>
                        </a:rPr>
                        <a:t>• Sem a munkáltatói igazolás, sem a munkáltatói egyeztetés alapján nem áll fenn információ a munkaviszony megszüntetésére vonatkozóan.</a:t>
                      </a:r>
                    </a:p>
                  </a:txBody>
                  <a:tcPr marL="64289" marR="64289" marT="0" marB="0"/>
                </a:tc>
              </a:tr>
            </a:tbl>
          </a:graphicData>
        </a:graphic>
      </p:graphicFrame>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170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971601" y="692696"/>
            <a:ext cx="8208911" cy="576089"/>
          </a:xfrm>
        </p:spPr>
        <p:txBody>
          <a:bodyPr/>
          <a:lstStyle/>
          <a:p>
            <a:pPr algn="r"/>
            <a:r>
              <a:rPr lang="hu-HU" dirty="0" smtClean="0">
                <a:solidFill>
                  <a:schemeClr val="tx1"/>
                </a:solidFill>
              </a:rPr>
              <a:t>VÁLLALKOZÓI JOGVISZONYBÓL SZÁRMAZÓ JÖVEDELEM</a:t>
            </a:r>
            <a:endParaRPr lang="hu-HU" dirty="0">
              <a:solidFill>
                <a:schemeClr val="tx1"/>
              </a:solidFill>
            </a:endParaRPr>
          </a:p>
        </p:txBody>
      </p:sp>
      <p:sp>
        <p:nvSpPr>
          <p:cNvPr id="14" name="Téglalap 13"/>
          <p:cNvSpPr/>
          <p:nvPr/>
        </p:nvSpPr>
        <p:spPr>
          <a:xfrm>
            <a:off x="35496" y="1690350"/>
            <a:ext cx="9108504" cy="3754874"/>
          </a:xfrm>
          <a:prstGeom prst="rect">
            <a:avLst/>
          </a:prstGeom>
        </p:spPr>
        <p:txBody>
          <a:bodyPr wrap="square">
            <a:spAutoFit/>
          </a:bodyPr>
          <a:lstStyle/>
          <a:p>
            <a:pPr marL="285750" lvl="0" indent="-285750">
              <a:buFont typeface="Wingdings" panose="05000000000000000000" pitchFamily="2" charset="2"/>
              <a:buChar char="§"/>
            </a:pPr>
            <a:r>
              <a:rPr lang="hu-HU" dirty="0"/>
              <a:t>Vállalkozók esetében 1 lezárt üzleti év megléte</a:t>
            </a:r>
            <a:r>
              <a:rPr lang="hu-HU" dirty="0" smtClean="0"/>
              <a:t>.</a:t>
            </a:r>
          </a:p>
          <a:p>
            <a:pPr marL="285750" lvl="0" indent="-285750">
              <a:buFont typeface="Wingdings" panose="05000000000000000000" pitchFamily="2" charset="2"/>
              <a:buChar char="§"/>
            </a:pPr>
            <a:endParaRPr lang="hu-HU" sz="800" dirty="0"/>
          </a:p>
          <a:p>
            <a:pPr marL="285750" lvl="0" indent="-285750">
              <a:buFont typeface="Wingdings" panose="05000000000000000000" pitchFamily="2" charset="2"/>
              <a:buChar char="§"/>
            </a:pPr>
            <a:r>
              <a:rPr lang="hu-HU" dirty="0"/>
              <a:t>KATA szerint adózó egyéni vállalkozó esetén 12 havi működés</a:t>
            </a:r>
            <a:r>
              <a:rPr lang="hu-HU" u="sng" dirty="0"/>
              <a:t>i</a:t>
            </a:r>
            <a:r>
              <a:rPr lang="hu-HU" dirty="0"/>
              <a:t> múlt</a:t>
            </a:r>
            <a:r>
              <a:rPr lang="hu-HU" dirty="0" smtClean="0"/>
              <a:t>.</a:t>
            </a:r>
          </a:p>
          <a:p>
            <a:pPr marL="285750" lvl="0" indent="-285750">
              <a:buFont typeface="Wingdings" panose="05000000000000000000" pitchFamily="2" charset="2"/>
              <a:buChar char="§"/>
            </a:pPr>
            <a:endParaRPr lang="hu-HU" sz="800" dirty="0"/>
          </a:p>
          <a:p>
            <a:pPr marL="285750" lvl="0" indent="-285750">
              <a:buFont typeface="Wingdings" panose="05000000000000000000" pitchFamily="2" charset="2"/>
              <a:buChar char="§"/>
            </a:pPr>
            <a:r>
              <a:rPr lang="hu-HU" dirty="0"/>
              <a:t>KATA </a:t>
            </a:r>
            <a:r>
              <a:rPr lang="hu-HU" dirty="0" smtClean="0"/>
              <a:t> és EVA szerinti </a:t>
            </a:r>
            <a:r>
              <a:rPr lang="hu-HU" dirty="0"/>
              <a:t>adózásból származó jövedelem csak egyéni vállalkozóktól fogadható el, társas vállalkozások </a:t>
            </a:r>
            <a:r>
              <a:rPr lang="hu-HU" dirty="0" smtClean="0"/>
              <a:t>KATA és EVA </a:t>
            </a:r>
            <a:r>
              <a:rPr lang="hu-HU" dirty="0"/>
              <a:t>jövedelme nem elfogadható</a:t>
            </a:r>
            <a:r>
              <a:rPr lang="hu-HU" dirty="0" smtClean="0"/>
              <a:t>.</a:t>
            </a:r>
          </a:p>
          <a:p>
            <a:pPr marL="285750" lvl="0" indent="-285750">
              <a:buFont typeface="Wingdings" panose="05000000000000000000" pitchFamily="2" charset="2"/>
              <a:buChar char="§"/>
            </a:pPr>
            <a:endParaRPr lang="hu-HU" sz="800" dirty="0"/>
          </a:p>
          <a:p>
            <a:pPr marL="285750" lvl="0" indent="-285750">
              <a:buFont typeface="Wingdings" panose="05000000000000000000" pitchFamily="2" charset="2"/>
              <a:buChar char="§"/>
            </a:pPr>
            <a:r>
              <a:rPr lang="hu-HU" dirty="0"/>
              <a:t>Vállalkozó ügyfél NAV által igazolt jövedelméből csak az összevontan adózott jövedelem fogadható el (NEM elfogadhatóak az elkülönülten adózott jövedelmek, pl.: osztalék, befektetések hozama, tőkepiaci műveletekből származó jövedelem, ingatlan bérbeadásból vagy ingatlan eladásból származó bevétel, </a:t>
            </a:r>
            <a:r>
              <a:rPr lang="hu-HU" dirty="0" smtClean="0"/>
              <a:t>stb.). </a:t>
            </a:r>
          </a:p>
          <a:p>
            <a:pPr marL="285750" lvl="0" indent="-285750">
              <a:buFont typeface="Wingdings" panose="05000000000000000000" pitchFamily="2" charset="2"/>
              <a:buChar char="§"/>
            </a:pPr>
            <a:endParaRPr lang="hu-HU" sz="800" dirty="0" smtClean="0"/>
          </a:p>
          <a:p>
            <a:pPr marL="285750" indent="-285750">
              <a:buFont typeface="Wingdings" panose="05000000000000000000" pitchFamily="2" charset="2"/>
              <a:buChar char="§"/>
            </a:pPr>
            <a:r>
              <a:rPr lang="hu-HU" dirty="0" smtClean="0"/>
              <a:t>NAV0-ás igazolás, azaz a </a:t>
            </a:r>
            <a:r>
              <a:rPr lang="hu-HU" dirty="0"/>
              <a:t>vállalkozásnak nem lehet fennálló köztartozása és a Bank által meghatározott negatív bejegyzése a cégnyilvántartásban. </a:t>
            </a:r>
            <a:r>
              <a:rPr lang="hu-HU" b="1" dirty="0" err="1" smtClean="0">
                <a:solidFill>
                  <a:srgbClr val="FF0000"/>
                </a:solidFill>
              </a:rPr>
              <a:t>KÖ</a:t>
            </a:r>
            <a:r>
              <a:rPr lang="hu-HU" dirty="0" err="1" smtClean="0"/>
              <a:t>ztartozás</a:t>
            </a:r>
            <a:r>
              <a:rPr lang="hu-HU" b="1" dirty="0" err="1" smtClean="0">
                <a:solidFill>
                  <a:srgbClr val="FF0000"/>
                </a:solidFill>
              </a:rPr>
              <a:t>M</a:t>
            </a:r>
            <a:r>
              <a:rPr lang="hu-HU" dirty="0" err="1" smtClean="0"/>
              <a:t>entes</a:t>
            </a:r>
            <a:r>
              <a:rPr lang="hu-HU" dirty="0" smtClean="0"/>
              <a:t> </a:t>
            </a:r>
            <a:r>
              <a:rPr lang="hu-HU" b="1" dirty="0" smtClean="0">
                <a:solidFill>
                  <a:srgbClr val="FF0000"/>
                </a:solidFill>
              </a:rPr>
              <a:t>A</a:t>
            </a:r>
            <a:r>
              <a:rPr lang="hu-HU" dirty="0" smtClean="0"/>
              <a:t>datbázis szereplés </a:t>
            </a:r>
            <a:r>
              <a:rPr lang="hu-HU" dirty="0"/>
              <a:t>elfogadható</a:t>
            </a:r>
            <a:r>
              <a:rPr lang="hu-HU" dirty="0" smtClean="0"/>
              <a:t>!</a:t>
            </a:r>
          </a:p>
          <a:p>
            <a:pPr marL="285750" lvl="0" indent="-285750">
              <a:buFont typeface="Wingdings" panose="05000000000000000000" pitchFamily="2" charset="2"/>
              <a:buChar char="§"/>
            </a:pPr>
            <a:endParaRPr lang="hu-HU" sz="800" dirty="0"/>
          </a:p>
        </p:txBody>
      </p:sp>
      <p:sp>
        <p:nvSpPr>
          <p:cNvPr id="9"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455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899593" y="836712"/>
            <a:ext cx="8208911" cy="754920"/>
          </a:xfrm>
        </p:spPr>
        <p:txBody>
          <a:bodyPr/>
          <a:lstStyle/>
          <a:p>
            <a:pPr algn="r"/>
            <a:r>
              <a:rPr lang="hu-HU" sz="1800" dirty="0" smtClean="0">
                <a:solidFill>
                  <a:schemeClr val="tx1"/>
                </a:solidFill>
              </a:rPr>
              <a:t>VÁLLALKOZÓI JOGVISZONY – KATA, EVA csak egyéni vállalkozó esetén, </a:t>
            </a:r>
          </a:p>
          <a:p>
            <a:pPr algn="r"/>
            <a:r>
              <a:rPr lang="hu-HU" sz="1800" dirty="0" smtClean="0">
                <a:solidFill>
                  <a:schemeClr val="tx1"/>
                </a:solidFill>
              </a:rPr>
              <a:t>társas vállalkozásoknál csak SZJA szerinti adózók jövedelme fogadható el.</a:t>
            </a:r>
            <a:endParaRPr lang="hu-HU" sz="1800" dirty="0">
              <a:solidFill>
                <a:schemeClr val="tx1"/>
              </a:solidFill>
            </a:endParaRPr>
          </a:p>
        </p:txBody>
      </p:sp>
      <p:sp>
        <p:nvSpPr>
          <p:cNvPr id="3" name="Téglalap 2"/>
          <p:cNvSpPr/>
          <p:nvPr/>
        </p:nvSpPr>
        <p:spPr>
          <a:xfrm>
            <a:off x="179512" y="3181032"/>
            <a:ext cx="8909535" cy="3139321"/>
          </a:xfrm>
          <a:prstGeom prst="rect">
            <a:avLst/>
          </a:prstGeom>
        </p:spPr>
        <p:txBody>
          <a:bodyPr>
            <a:spAutoFit/>
          </a:bodyPr>
          <a:lstStyle/>
          <a:p>
            <a:pPr fontAlgn="t"/>
            <a:r>
              <a:rPr lang="hu-HU" b="1" u="sng" dirty="0" smtClean="0"/>
              <a:t>Vállalkozói </a:t>
            </a:r>
            <a:r>
              <a:rPr lang="hu-HU" b="1" u="sng" dirty="0"/>
              <a:t>jövedelem </a:t>
            </a:r>
            <a:r>
              <a:rPr lang="hu-HU" b="1" u="sng" dirty="0" smtClean="0"/>
              <a:t>számítása</a:t>
            </a:r>
            <a:r>
              <a:rPr lang="hu-HU" b="1" dirty="0"/>
              <a:t>:</a:t>
            </a:r>
          </a:p>
          <a:p>
            <a:pPr marL="285750" lvl="0" indent="-285750" fontAlgn="t">
              <a:buBlip>
                <a:blip r:embed="rId2"/>
              </a:buBlip>
            </a:pPr>
            <a:r>
              <a:rPr lang="hu-HU" b="1" dirty="0" smtClean="0"/>
              <a:t>SZJA: </a:t>
            </a:r>
            <a:r>
              <a:rPr lang="hu-HU" dirty="0" smtClean="0"/>
              <a:t>az </a:t>
            </a:r>
            <a:r>
              <a:rPr lang="hu-HU" dirty="0"/>
              <a:t>összevontan adózó jövedelem (NAV jövedelem igazolás alapján) összege * 0,55/12=figyelembe vehető havi </a:t>
            </a:r>
            <a:r>
              <a:rPr lang="hu-HU" dirty="0" smtClean="0"/>
              <a:t>jövedelem</a:t>
            </a:r>
          </a:p>
          <a:p>
            <a:pPr marL="285750" lvl="0" indent="-285750" fontAlgn="t">
              <a:buBlip>
                <a:blip r:embed="rId2"/>
              </a:buBlip>
            </a:pPr>
            <a:r>
              <a:rPr lang="hu-HU" b="1" dirty="0" smtClean="0"/>
              <a:t>KATA: </a:t>
            </a:r>
            <a:r>
              <a:rPr lang="hu-HU" dirty="0" smtClean="0"/>
              <a:t>(</a:t>
            </a:r>
            <a:r>
              <a:rPr lang="hu-HU" dirty="0"/>
              <a:t>NAV jövedelem igazoláson szereplő bevétel/12)- havi KATA átalány (25e,50e,75e Ft)= figyelembe vehető havi </a:t>
            </a:r>
            <a:r>
              <a:rPr lang="hu-HU" dirty="0" smtClean="0"/>
              <a:t>jövedelem</a:t>
            </a:r>
          </a:p>
          <a:p>
            <a:pPr fontAlgn="t"/>
            <a:r>
              <a:rPr lang="hu-HU" dirty="0"/>
              <a:t>Ha nincs teljes lezárt üzleti év (de a naptári év megvan): Kata jövedelemigazoláson szereplő jövedelem/tényleges megkezdett hónap –  havonta fizetendő KATA adó </a:t>
            </a:r>
            <a:r>
              <a:rPr lang="hu-HU" dirty="0" smtClean="0"/>
              <a:t>összege</a:t>
            </a:r>
          </a:p>
          <a:p>
            <a:pPr marL="285750" indent="-285750" fontAlgn="t">
              <a:buBlip>
                <a:blip r:embed="rId2"/>
              </a:buBlip>
            </a:pPr>
            <a:r>
              <a:rPr lang="hu-HU" b="1" dirty="0" smtClean="0"/>
              <a:t>EVA: </a:t>
            </a:r>
            <a:r>
              <a:rPr lang="hu-HU" dirty="0"/>
              <a:t>(EVA bevétel *0,63)/12= egy hónapra eső </a:t>
            </a:r>
            <a:r>
              <a:rPr lang="hu-HU" dirty="0" err="1"/>
              <a:t>EVA-val</a:t>
            </a:r>
            <a:r>
              <a:rPr lang="hu-HU" dirty="0"/>
              <a:t> csökkentett bevétel. (Egy hónapra eső </a:t>
            </a:r>
            <a:r>
              <a:rPr lang="hu-HU" dirty="0" err="1"/>
              <a:t>EVA-val</a:t>
            </a:r>
            <a:r>
              <a:rPr lang="hu-HU" dirty="0"/>
              <a:t> csökkentett bevétel-86.044 Ft)*0,8= hitelbírálatnál figyelembe vehető </a:t>
            </a:r>
            <a:r>
              <a:rPr lang="hu-HU" dirty="0" smtClean="0"/>
              <a:t>jövedelem.</a:t>
            </a:r>
            <a:endParaRPr lang="hu-HU" dirty="0"/>
          </a:p>
          <a:p>
            <a:pPr lvl="0" fontAlgn="t"/>
            <a:endParaRPr lang="hu-HU" dirty="0" smtClean="0"/>
          </a:p>
        </p:txBody>
      </p:sp>
      <p:sp>
        <p:nvSpPr>
          <p:cNvPr id="4" name="Szövegdoboz 3"/>
          <p:cNvSpPr txBox="1"/>
          <p:nvPr/>
        </p:nvSpPr>
        <p:spPr>
          <a:xfrm>
            <a:off x="150709" y="1663640"/>
            <a:ext cx="9029803" cy="1477328"/>
          </a:xfrm>
          <a:prstGeom prst="rect">
            <a:avLst/>
          </a:prstGeom>
          <a:noFill/>
        </p:spPr>
        <p:txBody>
          <a:bodyPr wrap="square" rtlCol="0">
            <a:spAutoFit/>
          </a:bodyPr>
          <a:lstStyle/>
          <a:p>
            <a:r>
              <a:rPr lang="hu-HU" b="1" u="sng" dirty="0" smtClean="0"/>
              <a:t>KATA elfogadható</a:t>
            </a:r>
            <a:r>
              <a:rPr lang="hu-HU" b="1" u="sng" dirty="0"/>
              <a:t>:</a:t>
            </a:r>
            <a:r>
              <a:rPr lang="hu-HU" dirty="0"/>
              <a:t> 1 </a:t>
            </a:r>
            <a:r>
              <a:rPr lang="hu-HU" dirty="0" smtClean="0"/>
              <a:t>éves (12 havi) </a:t>
            </a:r>
            <a:r>
              <a:rPr lang="hu-HU" dirty="0"/>
              <a:t>vállalkozói múlt, naptári évre viszonyítva. Nem szükséges egy teljes lezárt adóévvel rendelkezni, de a számítás alapja </a:t>
            </a:r>
            <a:r>
              <a:rPr lang="hu-HU" b="1" dirty="0"/>
              <a:t>fedjen le legalább 6 </a:t>
            </a:r>
            <a:r>
              <a:rPr lang="hu-HU" b="1" dirty="0" smtClean="0"/>
              <a:t>hónapot </a:t>
            </a:r>
            <a:r>
              <a:rPr lang="hu-HU" dirty="0" smtClean="0"/>
              <a:t>az igazolt adóévben. </a:t>
            </a:r>
            <a:r>
              <a:rPr lang="hu-HU" dirty="0"/>
              <a:t>Az előző adóév július 1. napjától induló vállalkozások esetében a hitelkérelmet már nem tudjuk elfogadni, mivel a NAV igazoláson nincs meg a teljes 6 hónapnyi elvárt jövedelem</a:t>
            </a:r>
            <a:r>
              <a:rPr lang="hu-HU" dirty="0" smtClean="0"/>
              <a:t>.</a:t>
            </a:r>
            <a:endParaRPr lang="hu-HU" dirty="0"/>
          </a:p>
        </p:txBody>
      </p:sp>
      <p:sp>
        <p:nvSpPr>
          <p:cNvPr id="7"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97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971601" y="836712"/>
            <a:ext cx="8208911" cy="576089"/>
          </a:xfrm>
        </p:spPr>
        <p:txBody>
          <a:bodyPr/>
          <a:lstStyle/>
          <a:p>
            <a:pPr algn="r"/>
            <a:r>
              <a:rPr lang="hu-HU" dirty="0" smtClean="0">
                <a:solidFill>
                  <a:schemeClr val="tx1"/>
                </a:solidFill>
              </a:rPr>
              <a:t>OPTEN NEGATÍV INFORMÁCIÓK-</a:t>
            </a:r>
            <a:r>
              <a:rPr lang="hu-HU" dirty="0">
                <a:solidFill>
                  <a:schemeClr val="tx1"/>
                </a:solidFill>
              </a:rPr>
              <a:t> Munkáltató vizsgálata</a:t>
            </a:r>
          </a:p>
        </p:txBody>
      </p:sp>
      <p:sp>
        <p:nvSpPr>
          <p:cNvPr id="3" name="Téglalap 2"/>
          <p:cNvSpPr/>
          <p:nvPr/>
        </p:nvSpPr>
        <p:spPr>
          <a:xfrm>
            <a:off x="107504" y="1412776"/>
            <a:ext cx="8909535" cy="4770537"/>
          </a:xfrm>
          <a:prstGeom prst="rect">
            <a:avLst/>
          </a:prstGeom>
        </p:spPr>
        <p:txBody>
          <a:bodyPr>
            <a:spAutoFit/>
          </a:bodyPr>
          <a:lstStyle/>
          <a:p>
            <a:r>
              <a:rPr lang="hu-HU" sz="1600" dirty="0" smtClean="0"/>
              <a:t>Jövedelemmel </a:t>
            </a:r>
            <a:r>
              <a:rPr lang="hu-HU" sz="1600" dirty="0"/>
              <a:t>bevont szereplőknél kell vizsgálni. Ha a munkáltató kapcsán negatív bejegyzést látunk, úgy a munkáltató elleni negatív információ nem kizáró feltétel, de az onnan származó jövedelem nem vehető figyelembe. A szereplő más forrásból származó jövedelmeivel számolhatunk (szabályaink szerint). </a:t>
            </a:r>
            <a:endParaRPr lang="hu-HU" sz="1600" dirty="0" smtClean="0"/>
          </a:p>
          <a:p>
            <a:r>
              <a:rPr lang="hu-HU" sz="1600" dirty="0" smtClean="0"/>
              <a:t>Negatív </a:t>
            </a:r>
            <a:r>
              <a:rPr lang="hu-HU" sz="1600" dirty="0"/>
              <a:t>információnak minősül, ha az alábbi bejegyzések valamelyikét tartalmazza az OPTEN:</a:t>
            </a:r>
          </a:p>
          <a:p>
            <a:pPr marL="285750" indent="-285750">
              <a:buBlip>
                <a:blip r:embed="rId2"/>
              </a:buBlip>
            </a:pPr>
            <a:r>
              <a:rPr lang="hu-HU" sz="1600" dirty="0" smtClean="0"/>
              <a:t>Felszámolás </a:t>
            </a:r>
            <a:r>
              <a:rPr lang="hu-HU" sz="1600" dirty="0"/>
              <a:t>alatt (F.A.) (élő)</a:t>
            </a:r>
          </a:p>
          <a:p>
            <a:pPr marL="285750" indent="-285750">
              <a:buBlip>
                <a:blip r:embed="rId2"/>
              </a:buBlip>
            </a:pPr>
            <a:r>
              <a:rPr lang="hu-HU" sz="1600" dirty="0" smtClean="0"/>
              <a:t>Végelszámolás </a:t>
            </a:r>
            <a:r>
              <a:rPr lang="hu-HU" sz="1600" dirty="0"/>
              <a:t>alatt (V.A.) (élő)</a:t>
            </a:r>
          </a:p>
          <a:p>
            <a:pPr marL="285750" indent="-285750">
              <a:buBlip>
                <a:blip r:embed="rId2"/>
              </a:buBlip>
            </a:pPr>
            <a:r>
              <a:rPr lang="hu-HU" sz="1600" dirty="0" smtClean="0"/>
              <a:t>Csődeljárás </a:t>
            </a:r>
            <a:r>
              <a:rPr lang="hu-HU" sz="1600" dirty="0"/>
              <a:t>alatt (CS.A.) (élő)</a:t>
            </a:r>
          </a:p>
          <a:p>
            <a:pPr marL="285750" indent="-285750">
              <a:buBlip>
                <a:blip r:embed="rId2"/>
              </a:buBlip>
            </a:pPr>
            <a:r>
              <a:rPr lang="hu-HU" sz="1600" dirty="0" smtClean="0"/>
              <a:t>Kényszertörlés </a:t>
            </a:r>
            <a:r>
              <a:rPr lang="hu-HU" sz="1600" dirty="0"/>
              <a:t>alatt (K.T.A.) (élő)</a:t>
            </a:r>
          </a:p>
          <a:p>
            <a:pPr marL="285750" indent="-285750">
              <a:buBlip>
                <a:blip r:embed="rId2"/>
              </a:buBlip>
            </a:pPr>
            <a:r>
              <a:rPr lang="hu-HU" sz="1600" dirty="0" smtClean="0"/>
              <a:t>Cég </a:t>
            </a:r>
            <a:r>
              <a:rPr lang="hu-HU" sz="1600" dirty="0"/>
              <a:t>megszűnt</a:t>
            </a:r>
          </a:p>
          <a:p>
            <a:pPr marL="285750" indent="-285750">
              <a:buBlip>
                <a:blip r:embed="rId2"/>
              </a:buBlip>
            </a:pPr>
            <a:r>
              <a:rPr lang="hu-HU" sz="1600" dirty="0" smtClean="0"/>
              <a:t>Felfüggesztett </a:t>
            </a:r>
            <a:r>
              <a:rPr lang="hu-HU" sz="1600" dirty="0"/>
              <a:t>vagy törölt adószám</a:t>
            </a:r>
          </a:p>
          <a:p>
            <a:pPr marL="285750" indent="-285750">
              <a:buBlip>
                <a:blip r:embed="rId2"/>
              </a:buBlip>
            </a:pPr>
            <a:r>
              <a:rPr lang="hu-HU" sz="1600" b="1" u="sng" dirty="0" smtClean="0"/>
              <a:t>Élő </a:t>
            </a:r>
            <a:r>
              <a:rPr lang="hu-HU" sz="1600" b="1" u="sng" dirty="0"/>
              <a:t>végrehajtás: </a:t>
            </a:r>
            <a:endParaRPr lang="hu-HU" sz="1600" b="1" u="sng" dirty="0" smtClean="0"/>
          </a:p>
          <a:p>
            <a:pPr marL="285750" indent="-285750">
              <a:buFont typeface="Wingdings" panose="05000000000000000000" pitchFamily="2" charset="2"/>
              <a:buChar char="Ø"/>
            </a:pPr>
            <a:r>
              <a:rPr lang="hu-HU" sz="1600" dirty="0" smtClean="0"/>
              <a:t>1-49 </a:t>
            </a:r>
            <a:r>
              <a:rPr lang="hu-HU" sz="1600" dirty="0"/>
              <a:t>fős, nem állami tulajdonú munkáltatónál bárki által indított élő VH, ha a VH több, mint 3 hónappal a befogadás előtt kezdődött </a:t>
            </a:r>
            <a:endParaRPr lang="hu-HU" sz="1600" dirty="0" smtClean="0"/>
          </a:p>
          <a:p>
            <a:pPr marL="285750" indent="-285750">
              <a:buFont typeface="Wingdings" panose="05000000000000000000" pitchFamily="2" charset="2"/>
              <a:buChar char="Ø"/>
            </a:pPr>
            <a:r>
              <a:rPr lang="hu-HU" sz="1600" dirty="0" smtClean="0"/>
              <a:t>1-9 </a:t>
            </a:r>
            <a:r>
              <a:rPr lang="hu-HU" sz="1600" dirty="0"/>
              <a:t>fős munkáltató ellen Munkaügyi Bíróság, vagy közjegyző által indított élő VH (a VH időtartamától függetlenül)</a:t>
            </a:r>
          </a:p>
          <a:p>
            <a:r>
              <a:rPr lang="hu-HU" sz="1600" b="1" dirty="0"/>
              <a:t>Nem minősül tehát negatív információnak:</a:t>
            </a:r>
          </a:p>
          <a:p>
            <a:pPr marL="285750" indent="-285750">
              <a:buBlip>
                <a:blip r:embed="rId3"/>
              </a:buBlip>
            </a:pPr>
            <a:r>
              <a:rPr lang="hu-HU" sz="1600" b="1" dirty="0" smtClean="0"/>
              <a:t>1-49 fős, állami tulajdonú  cégeknél, intézményeknél az élő VH</a:t>
            </a:r>
          </a:p>
          <a:p>
            <a:pPr marL="285750" indent="-285750">
              <a:buBlip>
                <a:blip r:embed="rId3"/>
              </a:buBlip>
            </a:pPr>
            <a:r>
              <a:rPr lang="hu-HU" sz="1600" b="1" dirty="0" smtClean="0"/>
              <a:t>50 vagy </a:t>
            </a:r>
            <a:r>
              <a:rPr lang="hu-HU" sz="1600" b="1" dirty="0" err="1" smtClean="0"/>
              <a:t>efeletti</a:t>
            </a:r>
            <a:r>
              <a:rPr lang="hu-HU" sz="1600" b="1" dirty="0" smtClean="0"/>
              <a:t> létszámú munkáltató elleni élő VH</a:t>
            </a:r>
          </a:p>
          <a:p>
            <a:pPr marL="285750" indent="-285750">
              <a:buBlip>
                <a:blip r:embed="rId3"/>
              </a:buBlip>
            </a:pPr>
            <a:r>
              <a:rPr lang="hu-HU" sz="1600" dirty="0" smtClean="0"/>
              <a:t>10 vagy </a:t>
            </a:r>
            <a:r>
              <a:rPr lang="hu-HU" sz="1600" dirty="0" err="1" smtClean="0"/>
              <a:t>efeletti</a:t>
            </a:r>
            <a:r>
              <a:rPr lang="hu-HU" sz="1600" dirty="0" smtClean="0"/>
              <a:t> létszámú munkáltató ellen Munkaügyi Bíróság, vagy közjegyző által indított élő VH</a:t>
            </a:r>
            <a:endParaRPr lang="hu-HU" sz="1600" dirty="0"/>
          </a:p>
        </p:txBody>
      </p:sp>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792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1"/>
          <p:cNvSpPr>
            <a:spLocks noGrp="1"/>
          </p:cNvSpPr>
          <p:nvPr>
            <p:ph type="body" sz="quarter" idx="13"/>
          </p:nvPr>
        </p:nvSpPr>
        <p:spPr>
          <a:xfrm>
            <a:off x="755576" y="894730"/>
            <a:ext cx="8424936" cy="950094"/>
          </a:xfrm>
        </p:spPr>
        <p:txBody>
          <a:bodyPr/>
          <a:lstStyle/>
          <a:p>
            <a:pPr algn="r"/>
            <a:r>
              <a:rPr lang="hu-HU" dirty="0" smtClean="0">
                <a:solidFill>
                  <a:schemeClr val="tx1"/>
                </a:solidFill>
              </a:rPr>
              <a:t>OPTEN NEGATÍV INFORMÁCIÓK </a:t>
            </a:r>
          </a:p>
          <a:p>
            <a:pPr algn="r"/>
            <a:r>
              <a:rPr lang="hu-HU" dirty="0" smtClean="0">
                <a:solidFill>
                  <a:schemeClr val="tx1"/>
                </a:solidFill>
              </a:rPr>
              <a:t>Saját cégből származó jövedelem cég </a:t>
            </a:r>
            <a:r>
              <a:rPr lang="hu-HU" dirty="0">
                <a:solidFill>
                  <a:schemeClr val="tx1"/>
                </a:solidFill>
              </a:rPr>
              <a:t>vizsgálata</a:t>
            </a:r>
          </a:p>
        </p:txBody>
      </p:sp>
      <p:sp>
        <p:nvSpPr>
          <p:cNvPr id="3" name="Téglalap 2"/>
          <p:cNvSpPr/>
          <p:nvPr/>
        </p:nvSpPr>
        <p:spPr>
          <a:xfrm>
            <a:off x="107504" y="2383720"/>
            <a:ext cx="8909535" cy="1477328"/>
          </a:xfrm>
          <a:prstGeom prst="rect">
            <a:avLst/>
          </a:prstGeom>
        </p:spPr>
        <p:txBody>
          <a:bodyPr>
            <a:spAutoFit/>
          </a:bodyPr>
          <a:lstStyle/>
          <a:p>
            <a:r>
              <a:rPr lang="hu-HU" dirty="0" smtClean="0"/>
              <a:t>Kapcsolt cég ellenőrzés NEM történik, csak ahonnan a jövedelmet igazolja.</a:t>
            </a:r>
          </a:p>
          <a:p>
            <a:r>
              <a:rPr lang="hu-HU" dirty="0" smtClean="0"/>
              <a:t>A </a:t>
            </a:r>
            <a:r>
              <a:rPr lang="hu-HU" dirty="0"/>
              <a:t>szereplő bevonható az </a:t>
            </a:r>
            <a:r>
              <a:rPr lang="hu-HU" dirty="0" smtClean="0"/>
              <a:t>ügyletbe</a:t>
            </a:r>
            <a:r>
              <a:rPr lang="hu-HU" dirty="0"/>
              <a:t>, de a negatív bejegyzéssel érintett cég(</a:t>
            </a:r>
            <a:r>
              <a:rPr lang="hu-HU" dirty="0" err="1"/>
              <a:t>ek</a:t>
            </a:r>
            <a:r>
              <a:rPr lang="hu-HU" dirty="0"/>
              <a:t>)</a:t>
            </a:r>
            <a:r>
              <a:rPr lang="hu-HU" dirty="0" err="1"/>
              <a:t>ből</a:t>
            </a:r>
            <a:r>
              <a:rPr lang="hu-HU" dirty="0"/>
              <a:t> származó jövedelem nem vehető figyelembe, amennyiben a </a:t>
            </a:r>
            <a:r>
              <a:rPr lang="hu-HU" dirty="0" smtClean="0"/>
              <a:t>cég vagy személy </a:t>
            </a:r>
            <a:r>
              <a:rPr lang="hu-HU" dirty="0"/>
              <a:t>ellen </a:t>
            </a:r>
            <a:r>
              <a:rPr lang="hu-HU" dirty="0" smtClean="0"/>
              <a:t>utasítás szerinti feljegyzést látunk.</a:t>
            </a:r>
            <a:endParaRPr lang="hu-HU" dirty="0"/>
          </a:p>
          <a:p>
            <a:endParaRPr lang="hu-HU" dirty="0"/>
          </a:p>
        </p:txBody>
      </p:sp>
      <p:sp>
        <p:nvSpPr>
          <p:cNvPr id="10"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IGÉNYLÉSI FELTÉTELEK</a:t>
            </a:r>
            <a:endParaRPr lang="hu-HU" sz="3400" b="0" dirty="0">
              <a:solidFill>
                <a:srgbClr val="FFFFFF"/>
              </a:solidFill>
              <a:effectLst>
                <a:outerShdw blurRad="38100" dist="38100" dir="2700000" algn="tl">
                  <a:srgbClr val="000000">
                    <a:alpha val="43137"/>
                  </a:srgbClr>
                </a:outerShdw>
              </a:effectLst>
            </a:endParaRPr>
          </a:p>
        </p:txBody>
      </p:sp>
      <p:sp>
        <p:nvSpPr>
          <p:cNvPr id="5" name="Téglalap 4"/>
          <p:cNvSpPr/>
          <p:nvPr/>
        </p:nvSpPr>
        <p:spPr>
          <a:xfrm>
            <a:off x="54953" y="3801814"/>
            <a:ext cx="8909535" cy="1200329"/>
          </a:xfrm>
          <a:prstGeom prst="rect">
            <a:avLst/>
          </a:prstGeom>
        </p:spPr>
        <p:txBody>
          <a:bodyPr>
            <a:spAutoFit/>
          </a:bodyPr>
          <a:lstStyle/>
          <a:p>
            <a:r>
              <a:rPr lang="hu-HU" b="1" u="sng" dirty="0"/>
              <a:t>A vizsgált időszak: </a:t>
            </a:r>
            <a:endParaRPr lang="hu-HU" b="1" u="sng" dirty="0" smtClean="0"/>
          </a:p>
          <a:p>
            <a:endParaRPr lang="hu-HU" b="1" u="sng" dirty="0" smtClean="0"/>
          </a:p>
          <a:p>
            <a:r>
              <a:rPr lang="hu-HU" b="1" dirty="0" smtClean="0"/>
              <a:t>NAV </a:t>
            </a:r>
            <a:r>
              <a:rPr lang="hu-HU" b="1" dirty="0"/>
              <a:t>által indított 15 napot meghaladó </a:t>
            </a:r>
            <a:r>
              <a:rPr lang="hu-HU" b="1" dirty="0" err="1"/>
              <a:t>VH-k</a:t>
            </a:r>
            <a:r>
              <a:rPr lang="hu-HU" b="1" dirty="0"/>
              <a:t> esetén az átvételt/befogadást megelőző 1 év, </a:t>
            </a:r>
            <a:endParaRPr lang="hu-HU" b="1" dirty="0" smtClean="0"/>
          </a:p>
          <a:p>
            <a:r>
              <a:rPr lang="hu-HU" b="1" dirty="0" smtClean="0"/>
              <a:t>míg </a:t>
            </a:r>
            <a:r>
              <a:rPr lang="hu-HU" b="1" dirty="0"/>
              <a:t>az egyéb bejegyzések kapcsán az átvételt/befogadást megelőző 3 </a:t>
            </a:r>
            <a:r>
              <a:rPr lang="hu-HU" b="1" dirty="0" smtClean="0"/>
              <a:t>év!</a:t>
            </a:r>
            <a:endParaRPr lang="hu-HU" b="1" dirty="0"/>
          </a:p>
        </p:txBody>
      </p:sp>
    </p:spTree>
    <p:extLst>
      <p:ext uri="{BB962C8B-B14F-4D97-AF65-F5344CB8AC3E}">
        <p14:creationId xmlns:p14="http://schemas.microsoft.com/office/powerpoint/2010/main" val="421323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églalap 4"/>
          <p:cNvSpPr/>
          <p:nvPr/>
        </p:nvSpPr>
        <p:spPr>
          <a:xfrm>
            <a:off x="226775" y="3879046"/>
            <a:ext cx="9003216" cy="2862322"/>
          </a:xfrm>
          <a:prstGeom prst="rect">
            <a:avLst/>
          </a:prstGeom>
        </p:spPr>
        <p:txBody>
          <a:bodyPr wrap="square">
            <a:spAutoFit/>
          </a:bodyPr>
          <a:lstStyle/>
          <a:p>
            <a:r>
              <a:rPr lang="hu-HU" b="1" dirty="0" smtClean="0"/>
              <a:t>Főbb tudnivalók</a:t>
            </a:r>
            <a:r>
              <a:rPr lang="hu-HU" b="1" dirty="0" smtClean="0"/>
              <a:t>:</a:t>
            </a:r>
          </a:p>
          <a:p>
            <a:endParaRPr lang="hu-HU" sz="1000" b="1" dirty="0"/>
          </a:p>
          <a:p>
            <a:pPr marL="285750" indent="-285750">
              <a:buFont typeface="Wingdings" panose="05000000000000000000" pitchFamily="2" charset="2"/>
              <a:buChar char="§"/>
            </a:pPr>
            <a:r>
              <a:rPr lang="hu-HU" sz="1600" dirty="0" smtClean="0"/>
              <a:t>Meghatalmazás nem fogadható el igénylésre, szerződéskötésre elfogadható -  </a:t>
            </a:r>
            <a:r>
              <a:rPr lang="hu-HU" sz="1600" dirty="0" err="1" smtClean="0"/>
              <a:t>KJO-ba</a:t>
            </a:r>
            <a:r>
              <a:rPr lang="hu-HU" sz="1600" dirty="0" smtClean="0"/>
              <a:t> foglalt </a:t>
            </a:r>
            <a:r>
              <a:rPr lang="hu-HU" sz="1600" dirty="0" smtClean="0"/>
              <a:t>formában</a:t>
            </a:r>
          </a:p>
          <a:p>
            <a:pPr marL="28575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sz="1600" dirty="0" smtClean="0"/>
              <a:t>Egy személynek csak egy babaváró hitele lehet</a:t>
            </a:r>
            <a:r>
              <a:rPr lang="hu-HU" sz="1600" dirty="0" smtClean="0"/>
              <a:t>.</a:t>
            </a:r>
          </a:p>
          <a:p>
            <a:pPr marL="28575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sz="1600" dirty="0" smtClean="0"/>
              <a:t>Egy gyermek csak egy babaváró hitelhez számítható be</a:t>
            </a:r>
            <a:r>
              <a:rPr lang="hu-HU" sz="1600" dirty="0" smtClean="0"/>
              <a:t>.</a:t>
            </a:r>
          </a:p>
          <a:p>
            <a:pPr marL="28575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sz="1600" b="1" dirty="0" smtClean="0"/>
              <a:t>Babaváróval érintett gyermek után egyéb támogatás is igényelhető, ha megfelel a feltételeknek (pl.: CSOK, JZ jóváírás, nagycsaládosok autóvásárlása, stb</a:t>
            </a:r>
            <a:r>
              <a:rPr lang="hu-HU" sz="1600" b="1" dirty="0" smtClean="0"/>
              <a:t>.).</a:t>
            </a:r>
          </a:p>
          <a:p>
            <a:pPr marL="285750" indent="-285750">
              <a:buFont typeface="Wingdings" panose="05000000000000000000" pitchFamily="2" charset="2"/>
              <a:buChar char="§"/>
            </a:pPr>
            <a:endParaRPr lang="hu-HU" sz="1000" b="1" dirty="0" smtClean="0"/>
          </a:p>
          <a:p>
            <a:pPr marL="285750" indent="-285750">
              <a:buFont typeface="Wingdings" panose="05000000000000000000" pitchFamily="2" charset="2"/>
              <a:buChar char="§"/>
            </a:pPr>
            <a:r>
              <a:rPr lang="hu-HU" sz="1600" dirty="0" smtClean="0"/>
              <a:t>Az ügyfeleknek legkésőbb szerződés aláírásakor rendelkezniük kell BB bankszámlával, a folyósítás és törlesztés is innen történik</a:t>
            </a:r>
            <a:r>
              <a:rPr lang="hu-HU" sz="1600" dirty="0" smtClean="0"/>
              <a:t>.</a:t>
            </a:r>
            <a:endParaRPr lang="hu-HU" sz="1600" dirty="0" smtClean="0"/>
          </a:p>
        </p:txBody>
      </p:sp>
      <p:graphicFrame>
        <p:nvGraphicFramePr>
          <p:cNvPr id="13" name="Táblázat 12"/>
          <p:cNvGraphicFramePr>
            <a:graphicFrameLocks noGrp="1"/>
          </p:cNvGraphicFramePr>
          <p:nvPr>
            <p:extLst>
              <p:ext uri="{D42A27DB-BD31-4B8C-83A1-F6EECF244321}">
                <p14:modId xmlns:p14="http://schemas.microsoft.com/office/powerpoint/2010/main" val="552194860"/>
              </p:ext>
            </p:extLst>
          </p:nvPr>
        </p:nvGraphicFramePr>
        <p:xfrm>
          <a:off x="35496" y="692696"/>
          <a:ext cx="9073008" cy="3087969"/>
        </p:xfrm>
        <a:graphic>
          <a:graphicData uri="http://schemas.openxmlformats.org/drawingml/2006/table">
            <a:tbl>
              <a:tblPr>
                <a:tableStyleId>{5C22544A-7EE6-4342-B048-85BDC9FD1C3A}</a:tableStyleId>
              </a:tblPr>
              <a:tblGrid>
                <a:gridCol w="3278482"/>
                <a:gridCol w="5794526"/>
              </a:tblGrid>
              <a:tr h="318344">
                <a:tc>
                  <a:txBody>
                    <a:bodyPr/>
                    <a:lstStyle/>
                    <a:p>
                      <a:pPr algn="just">
                        <a:lnSpc>
                          <a:spcPct val="115000"/>
                        </a:lnSpc>
                        <a:spcAft>
                          <a:spcPts val="0"/>
                        </a:spcAft>
                      </a:pPr>
                      <a:r>
                        <a:rPr lang="hu-HU" sz="1400" b="1" dirty="0">
                          <a:solidFill>
                            <a:schemeClr val="bg1"/>
                          </a:solidFill>
                          <a:effectLst/>
                        </a:rPr>
                        <a:t>Hitel típusa:</a:t>
                      </a:r>
                      <a:endParaRPr lang="hu-HU" sz="1400" b="1" dirty="0">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a:effectLst/>
                        </a:rPr>
                        <a:t>Állami kezességvállalás mellett nyújtott fedezetlen hitel</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318344">
                <a:tc>
                  <a:txBody>
                    <a:bodyPr/>
                    <a:lstStyle/>
                    <a:p>
                      <a:pPr algn="just">
                        <a:lnSpc>
                          <a:spcPct val="115000"/>
                        </a:lnSpc>
                        <a:spcAft>
                          <a:spcPts val="0"/>
                        </a:spcAft>
                      </a:pPr>
                      <a:r>
                        <a:rPr lang="hu-HU" sz="1400" b="1">
                          <a:solidFill>
                            <a:schemeClr val="bg1"/>
                          </a:solidFill>
                          <a:effectLst/>
                        </a:rPr>
                        <a:t>Hitel felhasználása:</a:t>
                      </a:r>
                      <a:endParaRPr lang="hu-HU" sz="1400" b="1">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a:effectLst/>
                        </a:rPr>
                        <a:t>Szabad felhasználású hitel</a:t>
                      </a:r>
                      <a:endParaRPr lang="hu-HU" sz="1400" b="1">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318344">
                <a:tc>
                  <a:txBody>
                    <a:bodyPr/>
                    <a:lstStyle/>
                    <a:p>
                      <a:pPr algn="just">
                        <a:lnSpc>
                          <a:spcPct val="115000"/>
                        </a:lnSpc>
                        <a:spcAft>
                          <a:spcPts val="0"/>
                        </a:spcAft>
                      </a:pPr>
                      <a:r>
                        <a:rPr lang="hu-HU" sz="1400" b="1" dirty="0">
                          <a:solidFill>
                            <a:schemeClr val="bg1"/>
                          </a:solidFill>
                          <a:effectLst/>
                        </a:rPr>
                        <a:t>Hitel devizaneme:</a:t>
                      </a:r>
                      <a:endParaRPr lang="hu-HU" sz="1400" b="1" dirty="0">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a:effectLst/>
                        </a:rPr>
                        <a:t>Forint</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606813">
                <a:tc>
                  <a:txBody>
                    <a:bodyPr/>
                    <a:lstStyle/>
                    <a:p>
                      <a:pPr algn="just">
                        <a:lnSpc>
                          <a:spcPct val="115000"/>
                        </a:lnSpc>
                        <a:spcAft>
                          <a:spcPts val="0"/>
                        </a:spcAft>
                      </a:pPr>
                      <a:r>
                        <a:rPr lang="hu-HU" sz="1400" b="1" dirty="0">
                          <a:solidFill>
                            <a:schemeClr val="bg1"/>
                          </a:solidFill>
                          <a:effectLst/>
                        </a:rPr>
                        <a:t>Hitel összege minimum-maximum:</a:t>
                      </a:r>
                      <a:endParaRPr lang="hu-HU" sz="1400" b="1" dirty="0">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a:effectLst/>
                        </a:rPr>
                        <a:t>1 millió – 10 millió forint (ezer forintra kerekített hitelösszeg igényelhető)</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348145">
                <a:tc>
                  <a:txBody>
                    <a:bodyPr/>
                    <a:lstStyle/>
                    <a:p>
                      <a:pPr algn="just">
                        <a:lnSpc>
                          <a:spcPct val="115000"/>
                        </a:lnSpc>
                        <a:spcAft>
                          <a:spcPts val="0"/>
                        </a:spcAft>
                      </a:pPr>
                      <a:r>
                        <a:rPr lang="hu-HU" sz="1400" b="1" dirty="0">
                          <a:solidFill>
                            <a:schemeClr val="bg1"/>
                          </a:solidFill>
                          <a:effectLst/>
                        </a:rPr>
                        <a:t>Minimum-maximum futamidő:</a:t>
                      </a:r>
                      <a:endParaRPr lang="hu-HU" sz="1400" b="1" dirty="0">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smtClean="0">
                          <a:effectLst/>
                        </a:rPr>
                        <a:t>6– </a:t>
                      </a:r>
                      <a:r>
                        <a:rPr lang="hu-HU" sz="1400" b="1" dirty="0">
                          <a:effectLst/>
                        </a:rPr>
                        <a:t>20 év </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606813">
                <a:tc>
                  <a:txBody>
                    <a:bodyPr/>
                    <a:lstStyle/>
                    <a:p>
                      <a:pPr algn="just">
                        <a:lnSpc>
                          <a:spcPct val="115000"/>
                        </a:lnSpc>
                        <a:spcAft>
                          <a:spcPts val="0"/>
                        </a:spcAft>
                      </a:pPr>
                      <a:r>
                        <a:rPr lang="hu-HU" sz="1400" b="1">
                          <a:solidFill>
                            <a:schemeClr val="bg1"/>
                          </a:solidFill>
                          <a:effectLst/>
                        </a:rPr>
                        <a:t>Kezességvállalás díja:</a:t>
                      </a:r>
                      <a:endParaRPr lang="hu-HU" sz="1400" b="1">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a:effectLst/>
                        </a:rPr>
                        <a:t>Első évben a folyósított összeg 0,5%-a, a további években az év </a:t>
                      </a:r>
                      <a:r>
                        <a:rPr lang="hu-HU" sz="1400" b="1" dirty="0" smtClean="0">
                          <a:effectLst/>
                        </a:rPr>
                        <a:t>végén </a:t>
                      </a:r>
                      <a:r>
                        <a:rPr lang="hu-HU" sz="1400" b="1" dirty="0">
                          <a:effectLst/>
                        </a:rPr>
                        <a:t>fennálló tőke 0,5%-a. Havonta </a:t>
                      </a:r>
                      <a:r>
                        <a:rPr lang="hu-HU" sz="1400" b="1" dirty="0" smtClean="0">
                          <a:effectLst/>
                        </a:rPr>
                        <a:t>fizetendő.</a:t>
                      </a:r>
                      <a:r>
                        <a:rPr lang="hu-HU" sz="1400" b="1" baseline="0" dirty="0" smtClean="0">
                          <a:effectLst/>
                        </a:rPr>
                        <a:t>, kivétel a szüneteltetési idő.</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285583">
                <a:tc>
                  <a:txBody>
                    <a:bodyPr/>
                    <a:lstStyle/>
                    <a:p>
                      <a:pPr algn="just">
                        <a:lnSpc>
                          <a:spcPct val="115000"/>
                        </a:lnSpc>
                        <a:spcAft>
                          <a:spcPts val="0"/>
                        </a:spcAft>
                      </a:pPr>
                      <a:r>
                        <a:rPr lang="hu-HU" sz="1400" b="1" dirty="0">
                          <a:solidFill>
                            <a:schemeClr val="bg1"/>
                          </a:solidFill>
                          <a:effectLst/>
                        </a:rPr>
                        <a:t>Havi </a:t>
                      </a:r>
                      <a:r>
                        <a:rPr lang="hu-HU" sz="1400" b="1" dirty="0" err="1">
                          <a:solidFill>
                            <a:schemeClr val="bg1"/>
                          </a:solidFill>
                          <a:effectLst/>
                        </a:rPr>
                        <a:t>törlesztőrészlet</a:t>
                      </a:r>
                      <a:r>
                        <a:rPr lang="hu-HU" sz="1400" b="1" dirty="0">
                          <a:solidFill>
                            <a:schemeClr val="bg1"/>
                          </a:solidFill>
                          <a:effectLst/>
                        </a:rPr>
                        <a:t> maximum összege:</a:t>
                      </a:r>
                      <a:endParaRPr lang="hu-HU" sz="1400" b="1" dirty="0">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a:effectLst/>
                        </a:rPr>
                        <a:t>50.000 forint, a kezességvállalási díjjal együtt.</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r h="285583">
                <a:tc>
                  <a:txBody>
                    <a:bodyPr/>
                    <a:lstStyle/>
                    <a:p>
                      <a:pPr algn="just">
                        <a:lnSpc>
                          <a:spcPct val="115000"/>
                        </a:lnSpc>
                        <a:spcAft>
                          <a:spcPts val="0"/>
                        </a:spcAft>
                      </a:pPr>
                      <a:r>
                        <a:rPr lang="hu-HU" sz="1400" b="1" dirty="0" smtClean="0">
                          <a:solidFill>
                            <a:schemeClr val="bg1"/>
                          </a:solidFill>
                          <a:effectLst/>
                          <a:latin typeface="Calibri"/>
                          <a:ea typeface="Calibri"/>
                          <a:cs typeface="Calibri"/>
                        </a:rPr>
                        <a:t>Szüneteltetési idő:</a:t>
                      </a:r>
                      <a:endParaRPr lang="hu-HU" sz="1400" b="1" dirty="0">
                        <a:solidFill>
                          <a:schemeClr val="bg1"/>
                        </a:solidFill>
                        <a:effectLst/>
                        <a:latin typeface="Calibri"/>
                        <a:ea typeface="Calibri"/>
                        <a:cs typeface="Calibri"/>
                      </a:endParaRPr>
                    </a:p>
                  </a:txBody>
                  <a:tcPr marL="68580" marR="68580" marT="0" marB="0">
                    <a:solidFill>
                      <a:schemeClr val="accent3"/>
                    </a:solidFill>
                  </a:tcPr>
                </a:tc>
                <a:tc>
                  <a:txBody>
                    <a:bodyPr/>
                    <a:lstStyle/>
                    <a:p>
                      <a:pPr algn="just">
                        <a:lnSpc>
                          <a:spcPct val="115000"/>
                        </a:lnSpc>
                        <a:spcAft>
                          <a:spcPts val="0"/>
                        </a:spcAft>
                      </a:pPr>
                      <a:r>
                        <a:rPr lang="hu-HU" sz="1400" b="1" dirty="0" smtClean="0">
                          <a:solidFill>
                            <a:srgbClr val="000000"/>
                          </a:solidFill>
                          <a:effectLst/>
                          <a:latin typeface="Calibri"/>
                          <a:ea typeface="Calibri"/>
                          <a:cs typeface="Calibri"/>
                        </a:rPr>
                        <a:t>Az</a:t>
                      </a:r>
                      <a:r>
                        <a:rPr lang="hu-HU" sz="1400" b="1" baseline="0" dirty="0" smtClean="0">
                          <a:solidFill>
                            <a:srgbClr val="000000"/>
                          </a:solidFill>
                          <a:effectLst/>
                          <a:latin typeface="Calibri"/>
                          <a:ea typeface="Calibri"/>
                          <a:cs typeface="Calibri"/>
                        </a:rPr>
                        <a:t>  ügyfelet semmilyen fizetési kötelezettség nem terheli.</a:t>
                      </a:r>
                      <a:endParaRPr lang="hu-HU" sz="1400" b="1" dirty="0">
                        <a:solidFill>
                          <a:srgbClr val="000000"/>
                        </a:solidFill>
                        <a:effectLst/>
                        <a:latin typeface="Calibri"/>
                        <a:ea typeface="Calibri"/>
                        <a:cs typeface="Calibri"/>
                      </a:endParaRPr>
                    </a:p>
                  </a:txBody>
                  <a:tcPr marL="68580" marR="68580" marT="0" marB="0">
                    <a:solidFill>
                      <a:schemeClr val="accent3">
                        <a:lumMod val="20000"/>
                        <a:lumOff val="80000"/>
                      </a:schemeClr>
                    </a:solidFill>
                  </a:tcPr>
                </a:tc>
              </a:tr>
            </a:tbl>
          </a:graphicData>
        </a:graphic>
      </p:graphicFrame>
      <p:sp>
        <p:nvSpPr>
          <p:cNvPr id="7"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TERMÉKLEÍRÁS				 A HITEL KONDÍCIÓI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41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DOKUMENTUMOK</a:t>
            </a:r>
            <a:endParaRPr lang="hu-HU" sz="3400" b="0" dirty="0">
              <a:solidFill>
                <a:srgbClr val="FFFFFF"/>
              </a:solidFill>
              <a:effectLst>
                <a:outerShdw blurRad="38100" dist="38100" dir="2700000" algn="tl">
                  <a:srgbClr val="000000">
                    <a:alpha val="43137"/>
                  </a:srgbClr>
                </a:outerShdw>
              </a:effectLst>
            </a:endParaRPr>
          </a:p>
        </p:txBody>
      </p:sp>
      <p:sp>
        <p:nvSpPr>
          <p:cNvPr id="4" name="Téglalap 3"/>
          <p:cNvSpPr/>
          <p:nvPr/>
        </p:nvSpPr>
        <p:spPr>
          <a:xfrm>
            <a:off x="179512" y="972794"/>
            <a:ext cx="8856984" cy="5264518"/>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r>
              <a:rPr lang="hu-HU" dirty="0" smtClean="0">
                <a:ea typeface="Calibri"/>
                <a:cs typeface="Times New Roman"/>
              </a:rPr>
              <a:t>Érvényes </a:t>
            </a:r>
            <a:r>
              <a:rPr lang="hu-HU" b="1" dirty="0">
                <a:ea typeface="Calibri"/>
                <a:cs typeface="Times New Roman"/>
              </a:rPr>
              <a:t>személyazonosító</a:t>
            </a:r>
            <a:r>
              <a:rPr lang="hu-HU" dirty="0">
                <a:ea typeface="Calibri"/>
                <a:cs typeface="Times New Roman"/>
              </a:rPr>
              <a:t> igazolvány; </a:t>
            </a:r>
            <a:r>
              <a:rPr lang="hu-HU" b="1" dirty="0">
                <a:ea typeface="Calibri"/>
                <a:cs typeface="Times New Roman"/>
              </a:rPr>
              <a:t>lakcím</a:t>
            </a:r>
            <a:r>
              <a:rPr lang="hu-HU" dirty="0">
                <a:ea typeface="Calibri"/>
                <a:cs typeface="Times New Roman"/>
              </a:rPr>
              <a:t>et igazoló hatósági igazolvány és </a:t>
            </a:r>
            <a:r>
              <a:rPr lang="hu-HU" b="1" dirty="0">
                <a:ea typeface="Calibri"/>
                <a:cs typeface="Times New Roman"/>
              </a:rPr>
              <a:t>adóigazolvány</a:t>
            </a:r>
            <a:r>
              <a:rPr lang="hu-HU" dirty="0">
                <a:ea typeface="Calibri"/>
                <a:cs typeface="Times New Roman"/>
              </a:rPr>
              <a:t>. </a:t>
            </a:r>
            <a:r>
              <a:rPr lang="hu-HU" strike="sngStrike" dirty="0" smtClean="0">
                <a:ea typeface="Calibri"/>
                <a:cs typeface="Times New Roman"/>
              </a:rPr>
              <a:t>.</a:t>
            </a:r>
          </a:p>
          <a:p>
            <a:pPr marL="285750" indent="-285750" algn="just">
              <a:lnSpc>
                <a:spcPct val="115000"/>
              </a:lnSpc>
              <a:buFont typeface="Arial" panose="020B0604020202020204" pitchFamily="34" charset="0"/>
              <a:buChar char="•"/>
            </a:pPr>
            <a:r>
              <a:rPr lang="hu-HU" b="1" dirty="0">
                <a:ea typeface="Calibri"/>
                <a:cs typeface="Times New Roman"/>
              </a:rPr>
              <a:t>Házassági anyakönyvi kivonat </a:t>
            </a:r>
            <a:r>
              <a:rPr lang="hu-HU" dirty="0">
                <a:ea typeface="Calibri"/>
                <a:cs typeface="Times New Roman"/>
              </a:rPr>
              <a:t>a jelen házasságról – </a:t>
            </a:r>
            <a:r>
              <a:rPr lang="hu-HU" b="1" dirty="0">
                <a:ea typeface="Calibri"/>
                <a:cs typeface="Times New Roman"/>
              </a:rPr>
              <a:t>eredetiben</a:t>
            </a:r>
            <a:r>
              <a:rPr lang="hu-HU" dirty="0">
                <a:ea typeface="Calibri"/>
                <a:cs typeface="Times New Roman"/>
              </a:rPr>
              <a:t> kérjük bemutatni</a:t>
            </a:r>
            <a:r>
              <a:rPr lang="hu-HU" dirty="0" smtClean="0">
                <a:ea typeface="Calibri"/>
                <a:cs typeface="Times New Roman"/>
              </a:rPr>
              <a:t>!</a:t>
            </a:r>
          </a:p>
          <a:p>
            <a:pPr marL="285750" indent="-285750" algn="just">
              <a:lnSpc>
                <a:spcPct val="115000"/>
              </a:lnSpc>
              <a:buFont typeface="Arial" panose="020B0604020202020204" pitchFamily="34" charset="0"/>
              <a:buChar char="•"/>
            </a:pPr>
            <a:r>
              <a:rPr lang="hu-HU" b="1" dirty="0">
                <a:ea typeface="Calibri"/>
                <a:cs typeface="Times New Roman"/>
              </a:rPr>
              <a:t>Utolsó 3 havi bankszámlakivonat </a:t>
            </a:r>
            <a:r>
              <a:rPr lang="hu-HU" dirty="0">
                <a:ea typeface="Calibri"/>
                <a:cs typeface="Times New Roman"/>
              </a:rPr>
              <a:t>minden oldala </a:t>
            </a:r>
            <a:r>
              <a:rPr lang="hu-HU" dirty="0" smtClean="0">
                <a:ea typeface="Calibri"/>
                <a:cs typeface="Times New Roman"/>
              </a:rPr>
              <a:t>– </a:t>
            </a:r>
          </a:p>
          <a:p>
            <a:pPr algn="just">
              <a:lnSpc>
                <a:spcPct val="115000"/>
              </a:lnSpc>
            </a:pPr>
            <a:r>
              <a:rPr lang="hu-HU" dirty="0" smtClean="0">
                <a:ea typeface="Calibri"/>
                <a:cs typeface="Times New Roman"/>
              </a:rPr>
              <a:t>      elfogadható </a:t>
            </a:r>
            <a:r>
              <a:rPr lang="hu-HU" dirty="0">
                <a:ea typeface="Calibri"/>
                <a:cs typeface="Times New Roman"/>
              </a:rPr>
              <a:t>a netbankról letöltött </a:t>
            </a:r>
            <a:r>
              <a:rPr lang="hu-HU" b="1" dirty="0" err="1">
                <a:ea typeface="Calibri"/>
                <a:cs typeface="Times New Roman"/>
              </a:rPr>
              <a:t>pdf</a:t>
            </a:r>
            <a:r>
              <a:rPr lang="hu-HU" b="1" dirty="0">
                <a:ea typeface="Calibri"/>
                <a:cs typeface="Times New Roman"/>
              </a:rPr>
              <a:t>.</a:t>
            </a:r>
            <a:r>
              <a:rPr lang="hu-HU" dirty="0">
                <a:ea typeface="Calibri"/>
                <a:cs typeface="Times New Roman"/>
              </a:rPr>
              <a:t> dokumentum </a:t>
            </a:r>
            <a:r>
              <a:rPr lang="hu-HU" b="1" dirty="0" smtClean="0">
                <a:ea typeface="Calibri"/>
                <a:cs typeface="Times New Roman"/>
              </a:rPr>
              <a:t>is.</a:t>
            </a:r>
          </a:p>
          <a:p>
            <a:pPr marL="285750" indent="-285750" algn="just">
              <a:lnSpc>
                <a:spcPct val="115000"/>
              </a:lnSpc>
              <a:buFont typeface="Arial" panose="020B0604020202020204" pitchFamily="34" charset="0"/>
              <a:buChar char="•"/>
            </a:pPr>
            <a:r>
              <a:rPr lang="hu-HU" b="1" dirty="0" smtClean="0">
                <a:ea typeface="Calibri"/>
                <a:cs typeface="Times New Roman"/>
              </a:rPr>
              <a:t>Jövedelemigazolás</a:t>
            </a:r>
          </a:p>
          <a:p>
            <a:pPr marL="285750" indent="-285750" algn="just">
              <a:lnSpc>
                <a:spcPct val="115000"/>
              </a:lnSpc>
              <a:buFont typeface="Arial" panose="020B0604020202020204" pitchFamily="34" charset="0"/>
              <a:buChar char="•"/>
            </a:pPr>
            <a:r>
              <a:rPr lang="hu-HU" dirty="0" smtClean="0">
                <a:ea typeface="Calibri"/>
                <a:cs typeface="Times New Roman"/>
              </a:rPr>
              <a:t>30 </a:t>
            </a:r>
            <a:r>
              <a:rPr lang="hu-HU" dirty="0">
                <a:ea typeface="Calibri"/>
                <a:cs typeface="Times New Roman"/>
              </a:rPr>
              <a:t>napnál nem régebbi </a:t>
            </a:r>
            <a:r>
              <a:rPr lang="hu-HU" b="1" dirty="0">
                <a:ea typeface="Calibri"/>
                <a:cs typeface="Times New Roman"/>
              </a:rPr>
              <a:t>OEP igazolás </a:t>
            </a:r>
            <a:r>
              <a:rPr lang="hu-HU" b="1" dirty="0">
                <a:solidFill>
                  <a:srgbClr val="FF0000"/>
                </a:solidFill>
                <a:ea typeface="Calibri"/>
                <a:cs typeface="Times New Roman"/>
              </a:rPr>
              <a:t>vagy</a:t>
            </a:r>
            <a:r>
              <a:rPr lang="hu-HU" dirty="0">
                <a:ea typeface="Calibri"/>
                <a:cs typeface="Times New Roman"/>
              </a:rPr>
              <a:t> </a:t>
            </a:r>
            <a:r>
              <a:rPr lang="hu-HU" b="1" dirty="0">
                <a:ea typeface="Calibri"/>
                <a:cs typeface="Times New Roman"/>
              </a:rPr>
              <a:t>hallgatói jogviszonyról szóló nyilatkozat </a:t>
            </a:r>
            <a:r>
              <a:rPr lang="hu-HU" dirty="0">
                <a:ea typeface="Calibri"/>
                <a:cs typeface="Times New Roman"/>
              </a:rPr>
              <a:t>a kérelmi nyomtatványon</a:t>
            </a:r>
            <a:r>
              <a:rPr lang="hu-HU" dirty="0" smtClean="0">
                <a:ea typeface="Calibri"/>
                <a:cs typeface="Times New Roman"/>
              </a:rPr>
              <a:t>. </a:t>
            </a:r>
          </a:p>
          <a:p>
            <a:pPr marL="742950" lvl="1" indent="-285750" algn="just">
              <a:lnSpc>
                <a:spcPct val="115000"/>
              </a:lnSpc>
              <a:buFont typeface="Arial" panose="020B0604020202020204" pitchFamily="34" charset="0"/>
              <a:buChar char="•"/>
            </a:pPr>
            <a:r>
              <a:rPr lang="hu-HU" sz="1400" dirty="0" smtClean="0"/>
              <a:t>OEP </a:t>
            </a:r>
            <a:r>
              <a:rPr lang="hu-HU" sz="1400" dirty="0"/>
              <a:t>igazolás magyarországi munkaviszony kapcsán a 44/2019. (III. 12.) rendelet 4§</a:t>
            </a:r>
            <a:r>
              <a:rPr lang="hu-HU" sz="1400" dirty="0" err="1"/>
              <a:t>-nak</a:t>
            </a:r>
            <a:r>
              <a:rPr lang="hu-HU" sz="1400" dirty="0"/>
              <a:t> megfelelt </a:t>
            </a:r>
            <a:r>
              <a:rPr lang="hu-HU" sz="1400" dirty="0" smtClean="0"/>
              <a:t>OEP. - EREDETI </a:t>
            </a:r>
            <a:endParaRPr lang="hu-HU" sz="1400" dirty="0"/>
          </a:p>
          <a:p>
            <a:pPr marL="742950" lvl="1" indent="-285750" algn="just">
              <a:lnSpc>
                <a:spcPct val="115000"/>
              </a:lnSpc>
              <a:buFont typeface="Arial" panose="020B0604020202020204" pitchFamily="34" charset="0"/>
              <a:buChar char="•"/>
            </a:pPr>
            <a:r>
              <a:rPr lang="hu-HU" sz="1400" dirty="0" smtClean="0"/>
              <a:t>Hallgatói </a:t>
            </a:r>
            <a:r>
              <a:rPr lang="hu-HU" sz="1400" dirty="0"/>
              <a:t>jogviszony kapcsán a hallgatói jogviszonyról szóló nyilatkozat a kérelmi </a:t>
            </a:r>
            <a:r>
              <a:rPr lang="hu-HU" sz="1400" dirty="0" smtClean="0"/>
              <a:t>nyomtatványon.</a:t>
            </a:r>
          </a:p>
          <a:p>
            <a:pPr marL="742950" lvl="1" indent="-285750" algn="just">
              <a:lnSpc>
                <a:spcPct val="115000"/>
              </a:lnSpc>
              <a:buFont typeface="Arial" panose="020B0604020202020204" pitchFamily="34" charset="0"/>
              <a:buChar char="•"/>
            </a:pPr>
            <a:r>
              <a:rPr lang="hu-HU" sz="1400" dirty="0" smtClean="0"/>
              <a:t>OEP </a:t>
            </a:r>
            <a:r>
              <a:rPr lang="hu-HU" sz="1400" dirty="0"/>
              <a:t>igazolás külföldi munkaviszony kapcsán, azaz MÁS ÁLLAM Tb. rendszere hatálya alatti jogviszonyról szóló biztosított jogviszony igazolás és minden esetben annak hivatalos fordítása (OFI). </a:t>
            </a:r>
          </a:p>
          <a:p>
            <a:pPr marL="285750" indent="-285750" fontAlgn="t">
              <a:buFont typeface="Arial" panose="020B0604020202020204" pitchFamily="34" charset="0"/>
              <a:buChar char="•"/>
            </a:pPr>
            <a:r>
              <a:rPr lang="hu-HU" b="1" dirty="0" smtClean="0"/>
              <a:t>Nyilatkozat </a:t>
            </a:r>
            <a:r>
              <a:rPr lang="hu-HU" b="1" dirty="0"/>
              <a:t>a nemleges köztartozásokról</a:t>
            </a:r>
            <a:r>
              <a:rPr lang="hu-HU" dirty="0"/>
              <a:t> a kérelmi nyomtatványon (amennyiben a jövedelem vizsgálathoz szükséges, vagy amennyiben a bankszámlakivonatok tartalma indokolja benyújtandó a normál NAV 0-ás igazolás</a:t>
            </a:r>
            <a:r>
              <a:rPr lang="hu-HU" dirty="0" smtClean="0"/>
              <a:t>).</a:t>
            </a:r>
          </a:p>
          <a:p>
            <a:pPr marL="285750" indent="-285750" fontAlgn="t">
              <a:buFont typeface="Arial" panose="020B0604020202020204" pitchFamily="34" charset="0"/>
              <a:buChar char="•"/>
            </a:pPr>
            <a:r>
              <a:rPr lang="hu-HU" b="1" dirty="0" smtClean="0"/>
              <a:t>Nyilatkozat </a:t>
            </a:r>
            <a:r>
              <a:rPr lang="hu-HU" b="1" dirty="0"/>
              <a:t>a büntetlen előéletről </a:t>
            </a:r>
            <a:r>
              <a:rPr lang="hu-HU" dirty="0"/>
              <a:t>a kérelmi nyomtatványon</a:t>
            </a:r>
            <a:r>
              <a:rPr lang="hu-HU" dirty="0" smtClean="0"/>
              <a:t>.</a:t>
            </a:r>
          </a:p>
          <a:p>
            <a:pPr marL="285750" indent="-285750" fontAlgn="t">
              <a:buFont typeface="Arial" panose="020B0604020202020204" pitchFamily="34" charset="0"/>
              <a:buChar char="•"/>
            </a:pPr>
            <a:r>
              <a:rPr lang="hu-HU" b="1" dirty="0">
                <a:solidFill>
                  <a:srgbClr val="FF0000"/>
                </a:solidFill>
              </a:rPr>
              <a:t>Teljes körűen aláírt és kitöltött ügyfélközvetítő lap eredeti példánya</a:t>
            </a:r>
            <a:r>
              <a:rPr lang="hu-HU" b="1" dirty="0" smtClean="0">
                <a:solidFill>
                  <a:srgbClr val="FF0000"/>
                </a:solidFill>
              </a:rPr>
              <a:t>.</a:t>
            </a:r>
            <a:endParaRPr lang="hu-HU" b="1" dirty="0"/>
          </a:p>
        </p:txBody>
      </p:sp>
    </p:spTree>
    <p:extLst>
      <p:ext uri="{BB962C8B-B14F-4D97-AF65-F5344CB8AC3E}">
        <p14:creationId xmlns:p14="http://schemas.microsoft.com/office/powerpoint/2010/main" val="227259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extLst>
              <p:ext uri="{D42A27DB-BD31-4B8C-83A1-F6EECF244321}">
                <p14:modId xmlns:p14="http://schemas.microsoft.com/office/powerpoint/2010/main" val="2813371304"/>
              </p:ext>
            </p:extLst>
          </p:nvPr>
        </p:nvGraphicFramePr>
        <p:xfrm>
          <a:off x="-1" y="101104"/>
          <a:ext cx="9144001" cy="6712272"/>
        </p:xfrm>
        <a:graphic>
          <a:graphicData uri="http://schemas.openxmlformats.org/drawingml/2006/table">
            <a:tbl>
              <a:tblPr/>
              <a:tblGrid>
                <a:gridCol w="2315900"/>
                <a:gridCol w="3520169"/>
                <a:gridCol w="3307932"/>
              </a:tblGrid>
              <a:tr h="360560">
                <a:tc>
                  <a:txBody>
                    <a:bodyPr/>
                    <a:lstStyle/>
                    <a:p>
                      <a:pPr algn="ctr">
                        <a:lnSpc>
                          <a:spcPct val="115000"/>
                        </a:lnSpc>
                        <a:spcAft>
                          <a:spcPts val="0"/>
                        </a:spcAft>
                      </a:pPr>
                      <a:r>
                        <a:rPr lang="hu-HU" sz="1300" b="1" dirty="0" smtClean="0">
                          <a:effectLst/>
                          <a:latin typeface="+mj-lt"/>
                          <a:ea typeface="Calibri"/>
                          <a:cs typeface="Times New Roman"/>
                        </a:rPr>
                        <a:t>KITŐL, MIKOR?</a:t>
                      </a:r>
                      <a:endParaRPr lang="hu-HU" sz="1300" b="1" dirty="0">
                        <a:effectLst/>
                        <a:latin typeface="+mj-lt"/>
                        <a:ea typeface="Calibri"/>
                        <a:cs typeface="Times New Roman"/>
                      </a:endParaRPr>
                    </a:p>
                  </a:txBody>
                  <a:tcPr marL="5198" marR="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a:lnSpc>
                          <a:spcPct val="115000"/>
                        </a:lnSpc>
                        <a:spcAft>
                          <a:spcPts val="0"/>
                        </a:spcAft>
                      </a:pPr>
                      <a:r>
                        <a:rPr lang="hu-HU" sz="1300" b="1" dirty="0" smtClean="0">
                          <a:effectLst/>
                          <a:latin typeface="+mj-lt"/>
                          <a:ea typeface="Calibri"/>
                          <a:cs typeface="Times New Roman"/>
                        </a:rPr>
                        <a:t>DOKUMENTUM</a:t>
                      </a:r>
                      <a:r>
                        <a:rPr lang="hu-HU" sz="1300" b="1" baseline="0" dirty="0" smtClean="0">
                          <a:effectLst/>
                          <a:latin typeface="+mj-lt"/>
                          <a:ea typeface="Calibri"/>
                          <a:cs typeface="Times New Roman"/>
                        </a:rPr>
                        <a:t> NEVE</a:t>
                      </a:r>
                      <a:endParaRPr lang="hu-HU" sz="1300" b="1" dirty="0">
                        <a:effectLst/>
                        <a:latin typeface="+mj-lt"/>
                        <a:ea typeface="Calibri"/>
                        <a:cs typeface="Times New Roman"/>
                      </a:endParaRPr>
                    </a:p>
                  </a:txBody>
                  <a:tcPr marL="5198" marR="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hu-HU"/>
                    </a:p>
                  </a:txBody>
                  <a:tcPr/>
                </a:tc>
              </a:tr>
              <a:tr h="673943">
                <a:tc>
                  <a:txBody>
                    <a:bodyPr/>
                    <a:lstStyle/>
                    <a:p>
                      <a:pPr algn="ctr" fontAlgn="ctr"/>
                      <a:r>
                        <a:rPr lang="hu-HU" sz="1300" b="1" i="0" u="none" strike="noStrike" dirty="0">
                          <a:solidFill>
                            <a:srgbClr val="000000"/>
                          </a:solidFill>
                          <a:effectLst/>
                          <a:latin typeface="+mj-lt"/>
                        </a:rPr>
                        <a:t>Igényléskor meglévő  (12. hetet betöltött!) magzat</a:t>
                      </a:r>
                    </a:p>
                  </a:txBody>
                  <a:tcPr marL="8335" marR="8335" marT="8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hu-HU" sz="1300" b="0" i="0" u="none" strike="noStrike" dirty="0">
                          <a:solidFill>
                            <a:srgbClr val="000000"/>
                          </a:solidFill>
                          <a:effectLst/>
                          <a:latin typeface="+mj-lt"/>
                        </a:rPr>
                        <a:t>Várandósági kiskönyv </a:t>
                      </a:r>
                      <a:r>
                        <a:rPr lang="hu-HU" sz="1300" b="0" i="0" u="none" strike="noStrike" dirty="0" smtClean="0">
                          <a:solidFill>
                            <a:srgbClr val="000000"/>
                          </a:solidFill>
                          <a:effectLst/>
                          <a:latin typeface="+mj-lt"/>
                        </a:rPr>
                        <a:t>. Ikermagzat esetén orvosi</a:t>
                      </a:r>
                      <a:r>
                        <a:rPr lang="hu-HU" sz="1300" b="0" i="0" u="none" strike="noStrike" baseline="0" dirty="0" smtClean="0">
                          <a:solidFill>
                            <a:srgbClr val="000000"/>
                          </a:solidFill>
                          <a:effectLst/>
                          <a:latin typeface="+mj-lt"/>
                        </a:rPr>
                        <a:t> igazolás melyen látszik az ikerterhesség megállapítása.</a:t>
                      </a:r>
                    </a:p>
                    <a:p>
                      <a:pPr algn="ctr" fontAlgn="ctr"/>
                      <a:r>
                        <a:rPr lang="hu-HU" sz="1300" b="0" i="0" u="none" strike="noStrike" kern="1200" dirty="0" smtClean="0">
                          <a:solidFill>
                            <a:srgbClr val="000000"/>
                          </a:solidFill>
                          <a:effectLst/>
                          <a:latin typeface="+mn-lt"/>
                          <a:ea typeface="+mn-ea"/>
                          <a:cs typeface="+mn-cs"/>
                        </a:rPr>
                        <a:t>Eredetiben kérjük bemutatni!</a:t>
                      </a:r>
                      <a:endParaRPr lang="hu-HU" sz="1300" b="0" i="0" u="none" strike="noStrike" dirty="0">
                        <a:solidFill>
                          <a:srgbClr val="000000"/>
                        </a:solidFill>
                        <a:effectLst/>
                        <a:latin typeface="+mj-lt"/>
                      </a:endParaRPr>
                    </a:p>
                  </a:txBody>
                  <a:tcPr marL="8335" marR="8335" marT="8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r>
              <a:tr h="444777">
                <a:tc>
                  <a:txBody>
                    <a:bodyPr/>
                    <a:lstStyle/>
                    <a:p>
                      <a:pPr algn="ctr" fontAlgn="ctr"/>
                      <a:r>
                        <a:rPr lang="hu-HU" sz="1300" b="1" i="0" u="none" strike="noStrike">
                          <a:solidFill>
                            <a:srgbClr val="000000"/>
                          </a:solidFill>
                          <a:effectLst/>
                          <a:latin typeface="+mj-lt"/>
                        </a:rPr>
                        <a:t>Hitelközvetítőn keresztül érkezett igénylés esetén</a:t>
                      </a:r>
                    </a:p>
                  </a:txBody>
                  <a:tcPr marL="8335" marR="8335" marT="8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hu-HU" sz="1600" b="1" i="0" u="none" strike="noStrike" dirty="0">
                          <a:solidFill>
                            <a:srgbClr val="FF0000"/>
                          </a:solidFill>
                          <a:effectLst/>
                          <a:latin typeface="+mj-lt"/>
                        </a:rPr>
                        <a:t>Teljes körűen aláírt és kitöltött ügyfélközvetítő lap eredeti példánya.</a:t>
                      </a:r>
                    </a:p>
                  </a:txBody>
                  <a:tcPr marL="8335" marR="8335" marT="8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r>
              <a:tr h="656347">
                <a:tc rowSpan="6">
                  <a:txBody>
                    <a:bodyPr/>
                    <a:lstStyle/>
                    <a:p>
                      <a:pPr algn="ctr" fontAlgn="ctr"/>
                      <a:r>
                        <a:rPr lang="hu-HU" sz="1300" b="1" i="0" u="none" strike="noStrike" dirty="0">
                          <a:solidFill>
                            <a:srgbClr val="000000"/>
                          </a:solidFill>
                          <a:effectLst/>
                          <a:latin typeface="+mj-lt"/>
                        </a:rPr>
                        <a:t>Alkalmazotti </a:t>
                      </a:r>
                      <a:r>
                        <a:rPr lang="hu-HU" sz="1300" b="1" i="0" u="none" strike="noStrike" dirty="0" smtClean="0">
                          <a:solidFill>
                            <a:srgbClr val="000000"/>
                          </a:solidFill>
                          <a:effectLst/>
                          <a:latin typeface="+mj-lt"/>
                        </a:rPr>
                        <a:t>jövedelmet igazoló igénylő esetén:</a:t>
                      </a:r>
                      <a:endParaRPr lang="hu-HU" sz="1300" b="1" i="0" u="none" strike="noStrike" dirty="0">
                        <a:solidFill>
                          <a:srgbClr val="000000"/>
                        </a:solidFill>
                        <a:effectLst/>
                        <a:latin typeface="+mj-lt"/>
                      </a:endParaRPr>
                    </a:p>
                  </a:txBody>
                  <a:tcPr marL="8335" marR="8335" marT="8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300" b="1" i="0" u="none" strike="noStrike" dirty="0">
                          <a:solidFill>
                            <a:srgbClr val="000000"/>
                          </a:solidFill>
                          <a:effectLst/>
                          <a:latin typeface="+mj-lt"/>
                        </a:rPr>
                        <a:t>Minden </a:t>
                      </a:r>
                      <a:r>
                        <a:rPr lang="hu-HU" sz="1300" b="1" i="0" u="none" strike="noStrike" dirty="0" smtClean="0">
                          <a:solidFill>
                            <a:srgbClr val="000000"/>
                          </a:solidFill>
                          <a:effectLst/>
                          <a:latin typeface="+mj-lt"/>
                        </a:rPr>
                        <a:t>esetben </a:t>
                      </a:r>
                      <a:r>
                        <a:rPr lang="hu-HU" sz="1300" b="1" i="0" u="none" strike="noStrike" dirty="0">
                          <a:solidFill>
                            <a:srgbClr val="000000"/>
                          </a:solidFill>
                          <a:effectLst/>
                          <a:latin typeface="+mj-lt"/>
                        </a:rPr>
                        <a:t>eredetiben, cégszerűen aláírva benyújtandó:</a:t>
                      </a:r>
                    </a:p>
                  </a:txBody>
                  <a:tcPr marL="8335" marR="8335" marT="8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u-HU" sz="1300" b="0" i="0" u="none" strike="noStrike" dirty="0" smtClean="0">
                          <a:solidFill>
                            <a:srgbClr val="000000"/>
                          </a:solidFill>
                          <a:effectLst/>
                          <a:latin typeface="+mn-lt"/>
                        </a:rPr>
                        <a:t>Munkáltatói igazolás babaváró kölcsönhöz (Banki formanyomtatványon)</a:t>
                      </a:r>
                      <a:r>
                        <a:rPr lang="hu-HU" sz="1300" b="0" i="0" u="none" strike="noStrike" baseline="0" dirty="0" smtClean="0">
                          <a:solidFill>
                            <a:srgbClr val="000000"/>
                          </a:solidFill>
                          <a:effectLst/>
                          <a:latin typeface="+mn-lt"/>
                        </a:rPr>
                        <a:t> </a:t>
                      </a:r>
                      <a:r>
                        <a:rPr lang="hu-HU" sz="1300" b="0" i="0" u="none" strike="noStrike" dirty="0" smtClean="0">
                          <a:solidFill>
                            <a:srgbClr val="000000"/>
                          </a:solidFill>
                          <a:effectLst/>
                          <a:latin typeface="+mj-lt"/>
                        </a:rPr>
                        <a:t>(TB kiskönyv </a:t>
                      </a:r>
                      <a:r>
                        <a:rPr lang="hu-HU" sz="1300" b="0" i="0" u="none" strike="noStrike" baseline="0" dirty="0" smtClean="0">
                          <a:solidFill>
                            <a:srgbClr val="000000"/>
                          </a:solidFill>
                          <a:effectLst/>
                          <a:latin typeface="+mj-lt"/>
                        </a:rPr>
                        <a:t>amennyiben előző munkahelyet is igazol.</a:t>
                      </a:r>
                      <a:endParaRPr lang="hu-HU" sz="1300" b="0" i="0" u="none" strike="noStrike" dirty="0">
                        <a:solidFill>
                          <a:srgbClr val="000000"/>
                        </a:solidFill>
                        <a:effectLst/>
                        <a:latin typeface="+mj-lt"/>
                      </a:endParaRPr>
                    </a:p>
                  </a:txBody>
                  <a:tcPr marL="8335" marR="8335" marT="8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590">
                <a:tc vMerge="1">
                  <a:txBody>
                    <a:bodyPr/>
                    <a:lstStyle/>
                    <a:p>
                      <a:endParaRPr lang="hu-HU"/>
                    </a:p>
                  </a:txBody>
                  <a:tcPr/>
                </a:tc>
                <a:tc gridSpan="2">
                  <a:txBody>
                    <a:bodyPr/>
                    <a:lstStyle/>
                    <a:p>
                      <a:pPr algn="l" fontAlgn="ctr"/>
                      <a:r>
                        <a:rPr lang="hu-HU" sz="1300" b="1" i="0" u="none" strike="noStrike" dirty="0">
                          <a:solidFill>
                            <a:srgbClr val="000000"/>
                          </a:solidFill>
                          <a:effectLst/>
                          <a:latin typeface="+mj-lt"/>
                        </a:rPr>
                        <a:t>Munkabért letiltó nyomtatvány</a:t>
                      </a:r>
                      <a:r>
                        <a:rPr lang="hu-HU" sz="1300" b="0" i="0" u="none" strike="noStrike" dirty="0">
                          <a:solidFill>
                            <a:srgbClr val="000000"/>
                          </a:solidFill>
                          <a:effectLst/>
                          <a:latin typeface="+mj-lt"/>
                        </a:rPr>
                        <a:t> </a:t>
                      </a:r>
                      <a:r>
                        <a:rPr lang="hu-HU" sz="1300" b="0" i="1" u="none" strike="noStrike" dirty="0">
                          <a:solidFill>
                            <a:srgbClr val="000000"/>
                          </a:solidFill>
                          <a:effectLst/>
                          <a:latin typeface="+mj-lt"/>
                        </a:rPr>
                        <a:t>(Banki formanyomtatványon), amennyiben az engedményezési rész hiányos a kitöltött munkáltatói igazoláson.</a:t>
                      </a:r>
                      <a:endParaRPr lang="hu-HU" sz="1300" b="0" i="0" u="none" strike="noStrike" dirty="0">
                        <a:solidFill>
                          <a:srgbClr val="000000"/>
                        </a:solidFill>
                        <a:effectLst/>
                        <a:latin typeface="+mj-lt"/>
                      </a:endParaRPr>
                    </a:p>
                  </a:txBody>
                  <a:tcPr marL="8335" marR="8335" marT="8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r>
              <a:tr h="955086">
                <a:tc vMerge="1">
                  <a:txBody>
                    <a:bodyPr/>
                    <a:lstStyle/>
                    <a:p>
                      <a:endParaRPr lang="hu-HU"/>
                    </a:p>
                  </a:txBody>
                  <a:tcPr/>
                </a:tc>
                <a:tc>
                  <a:txBody>
                    <a:bodyPr/>
                    <a:lstStyle/>
                    <a:p>
                      <a:pPr algn="l" fontAlgn="ctr"/>
                      <a:r>
                        <a:rPr lang="hu-HU" sz="1300" b="0" i="0" u="none" strike="noStrike">
                          <a:solidFill>
                            <a:srgbClr val="000000"/>
                          </a:solidFill>
                          <a:effectLst/>
                          <a:latin typeface="+mj-lt"/>
                        </a:rPr>
                        <a:t>Amennyiben családtag vagy egyéni vállalkozó igazolja a jövedelmet a munkáltatói igazoláson, akkor a munkáltatói igazolás mellett benyújtandó:</a:t>
                      </a:r>
                    </a:p>
                  </a:txBody>
                  <a:tcPr marL="8335" marR="8335" marT="8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u-HU" sz="1300" b="0" i="0" u="none" strike="noStrike" dirty="0">
                          <a:solidFill>
                            <a:srgbClr val="000000"/>
                          </a:solidFill>
                          <a:effectLst/>
                          <a:latin typeface="+mj-lt"/>
                        </a:rPr>
                        <a:t>Utolsó lezárt hat hónapról szóló magánszemélyenkénti összesítő (M1808) vagy járulékadat-kivonat (ügyfélkapuról letöltve </a:t>
                      </a:r>
                      <a:r>
                        <a:rPr lang="hu-HU" sz="1300" b="0" i="0" u="none" strike="noStrike" dirty="0" err="1">
                          <a:solidFill>
                            <a:srgbClr val="000000"/>
                          </a:solidFill>
                          <a:effectLst/>
                          <a:latin typeface="+mj-lt"/>
                        </a:rPr>
                        <a:t>pdf</a:t>
                      </a:r>
                      <a:r>
                        <a:rPr lang="hu-HU" sz="1300" b="0" i="0" u="none" strike="noStrike" dirty="0">
                          <a:solidFill>
                            <a:srgbClr val="000000"/>
                          </a:solidFill>
                          <a:effectLst/>
                          <a:latin typeface="+mj-lt"/>
                        </a:rPr>
                        <a:t>. formátumban)</a:t>
                      </a:r>
                    </a:p>
                  </a:txBody>
                  <a:tcPr marL="8335" marR="8335" marT="8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2356">
                <a:tc vMerge="1">
                  <a:txBody>
                    <a:bodyPr/>
                    <a:lstStyle/>
                    <a:p>
                      <a:endParaRPr lang="hu-HU"/>
                    </a:p>
                  </a:txBody>
                  <a:tcPr/>
                </a:tc>
                <a:tc>
                  <a:txBody>
                    <a:bodyPr/>
                    <a:lstStyle/>
                    <a:p>
                      <a:pPr algn="l" fontAlgn="ctr"/>
                      <a:r>
                        <a:rPr lang="hu-HU" sz="1300" b="0" i="0" u="none" strike="noStrike" dirty="0">
                          <a:solidFill>
                            <a:srgbClr val="000000"/>
                          </a:solidFill>
                          <a:effectLst/>
                          <a:latin typeface="+mj-lt"/>
                        </a:rPr>
                        <a:t>Amennyiben az igénylő saját cégéből igazol jövedelmet, vagy olyan cégből, ahol cégjegyzésre jogosult és nincs más cégszerűen aláíró személy, akkor benyújtandó:</a:t>
                      </a:r>
                    </a:p>
                  </a:txBody>
                  <a:tcPr marL="8335" marR="8335" marT="8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u-HU" sz="1300" b="0" i="0" u="none" strike="noStrike" dirty="0" smtClean="0">
                          <a:solidFill>
                            <a:srgbClr val="000000"/>
                          </a:solidFill>
                          <a:effectLst/>
                          <a:latin typeface="+mj-lt"/>
                        </a:rPr>
                        <a:t>Utolsó </a:t>
                      </a:r>
                      <a:r>
                        <a:rPr lang="hu-HU" sz="1300" b="0" i="0" u="none" strike="noStrike" dirty="0">
                          <a:solidFill>
                            <a:srgbClr val="000000"/>
                          </a:solidFill>
                          <a:effectLst/>
                          <a:latin typeface="+mj-lt"/>
                        </a:rPr>
                        <a:t>lezárt hat hónapról szóló magánszemélyenkénti összesítő (M1808) vagy járulékadat-kivonat (ügyfélkapuról letöltve).és a jövedelem jóváírást tartalmazó bankszámlakivonat (nem feltétel, hogy bankszámlára érkezzen a jövedelem), amire igazolhatóan megérkezik a munkabér.</a:t>
                      </a:r>
                    </a:p>
                  </a:txBody>
                  <a:tcPr marL="8335" marR="8335" marT="8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6510">
                <a:tc vMerge="1">
                  <a:txBody>
                    <a:bodyPr/>
                    <a:lstStyle/>
                    <a:p>
                      <a:endParaRPr lang="hu-HU"/>
                    </a:p>
                  </a:txBody>
                  <a:tcPr/>
                </a:tc>
                <a:tc>
                  <a:txBody>
                    <a:bodyPr/>
                    <a:lstStyle/>
                    <a:p>
                      <a:pPr algn="l" fontAlgn="ctr"/>
                      <a:r>
                        <a:rPr lang="hu-HU" sz="1300" b="0" i="0" u="none" strike="noStrike">
                          <a:solidFill>
                            <a:srgbClr val="000000"/>
                          </a:solidFill>
                          <a:effectLst/>
                          <a:latin typeface="+mj-lt"/>
                        </a:rPr>
                        <a:t>30%-ot meghaladó béremelés esetén az igazolt hónapokat tekintve, benyújtandó:</a:t>
                      </a:r>
                    </a:p>
                  </a:txBody>
                  <a:tcPr marL="8335" marR="8335" marT="8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u-HU" sz="1300" b="0" i="0" u="none" strike="noStrike" dirty="0">
                          <a:solidFill>
                            <a:srgbClr val="000000"/>
                          </a:solidFill>
                          <a:effectLst/>
                          <a:latin typeface="+mj-lt"/>
                        </a:rPr>
                        <a:t>Béremelésről szóló szerződés, amit eredetiben kérünk bemutatni.</a:t>
                      </a:r>
                    </a:p>
                  </a:txBody>
                  <a:tcPr marL="8335" marR="8335" marT="8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2103">
                <a:tc vMerge="1">
                  <a:txBody>
                    <a:bodyPr/>
                    <a:lstStyle/>
                    <a:p>
                      <a:endParaRPr lang="hu-HU"/>
                    </a:p>
                  </a:txBody>
                  <a:tcPr/>
                </a:tc>
                <a:tc>
                  <a:txBody>
                    <a:bodyPr/>
                    <a:lstStyle/>
                    <a:p>
                      <a:pPr algn="l" fontAlgn="ctr"/>
                      <a:r>
                        <a:rPr lang="hu-HU" sz="1300" b="0" i="0" u="none" strike="noStrike">
                          <a:solidFill>
                            <a:srgbClr val="000000"/>
                          </a:solidFill>
                          <a:effectLst/>
                          <a:latin typeface="+mj-lt"/>
                        </a:rPr>
                        <a:t>Készpénzben kapott jövedelem esetén benyújtandó a munkáltatói igazoláson felül:</a:t>
                      </a:r>
                    </a:p>
                  </a:txBody>
                  <a:tcPr marL="8335" marR="8335" marT="8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300" b="0" i="0" u="none" strike="noStrike" dirty="0">
                          <a:solidFill>
                            <a:srgbClr val="000000"/>
                          </a:solidFill>
                          <a:effectLst/>
                          <a:latin typeface="+mj-lt"/>
                        </a:rPr>
                        <a:t>Utolsó lezárt hat hónapról szóló magánszemélyenkénti összesítő (M1808) vagy járulékadat-kivonat (ügyfélkapuról letöltve)</a:t>
                      </a:r>
                    </a:p>
                  </a:txBody>
                  <a:tcPr marL="8335" marR="8335" marT="8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318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2840466613"/>
              </p:ext>
            </p:extLst>
          </p:nvPr>
        </p:nvGraphicFramePr>
        <p:xfrm>
          <a:off x="0" y="136879"/>
          <a:ext cx="9144000" cy="6604489"/>
        </p:xfrm>
        <a:graphic>
          <a:graphicData uri="http://schemas.openxmlformats.org/drawingml/2006/table">
            <a:tbl>
              <a:tblPr/>
              <a:tblGrid>
                <a:gridCol w="2198077"/>
                <a:gridCol w="3868615"/>
                <a:gridCol w="249384"/>
                <a:gridCol w="2827924"/>
              </a:tblGrid>
              <a:tr h="667746">
                <a:tc>
                  <a:txBody>
                    <a:bodyPr/>
                    <a:lstStyle/>
                    <a:p>
                      <a:pPr algn="ctr">
                        <a:lnSpc>
                          <a:spcPct val="115000"/>
                        </a:lnSpc>
                        <a:spcAft>
                          <a:spcPts val="0"/>
                        </a:spcAft>
                      </a:pPr>
                      <a:r>
                        <a:rPr lang="hu-HU" sz="1300" b="1" dirty="0" smtClean="0">
                          <a:effectLst/>
                          <a:latin typeface="+mj-lt"/>
                          <a:ea typeface="Calibri"/>
                          <a:cs typeface="Times New Roman"/>
                        </a:rPr>
                        <a:t>KITŐL, MIKOR?</a:t>
                      </a:r>
                      <a:endParaRPr lang="hu-HU" sz="1300" b="1" dirty="0">
                        <a:effectLst/>
                        <a:latin typeface="+mj-lt"/>
                        <a:ea typeface="Calibri"/>
                        <a:cs typeface="Times New Roman"/>
                      </a:endParaRPr>
                    </a:p>
                  </a:txBody>
                  <a:tcPr marL="5198" marR="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hu-HU" sz="1300" b="1" dirty="0" smtClean="0">
                          <a:effectLst/>
                          <a:latin typeface="+mj-lt"/>
                          <a:ea typeface="Calibri"/>
                          <a:cs typeface="Times New Roman"/>
                        </a:rPr>
                        <a:t>DOKUMENTUM</a:t>
                      </a:r>
                      <a:r>
                        <a:rPr lang="hu-HU" sz="1300" b="1" baseline="0" dirty="0" smtClean="0">
                          <a:effectLst/>
                          <a:latin typeface="+mj-lt"/>
                          <a:ea typeface="Calibri"/>
                          <a:cs typeface="Times New Roman"/>
                        </a:rPr>
                        <a:t> NEVE</a:t>
                      </a:r>
                      <a:endParaRPr lang="hu-HU" sz="1300" b="1" dirty="0">
                        <a:effectLst/>
                        <a:latin typeface="+mj-lt"/>
                        <a:ea typeface="Calibri"/>
                        <a:cs typeface="Times New Roman"/>
                      </a:endParaRPr>
                    </a:p>
                  </a:txBody>
                  <a:tcPr marL="5198" marR="5198"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hu-HU"/>
                    </a:p>
                  </a:txBody>
                  <a:tcPr/>
                </a:tc>
                <a:tc hMerge="1">
                  <a:txBody>
                    <a:bodyPr/>
                    <a:lstStyle/>
                    <a:p>
                      <a:endParaRPr lang="hu-HU"/>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746">
                <a:tc rowSpan="2">
                  <a:txBody>
                    <a:bodyPr/>
                    <a:lstStyle/>
                    <a:p>
                      <a:pPr algn="ctr" fontAlgn="ctr"/>
                      <a:r>
                        <a:rPr lang="hu-HU" sz="1300" b="1" i="0" u="none" strike="noStrike" dirty="0">
                          <a:solidFill>
                            <a:srgbClr val="000000"/>
                          </a:solidFill>
                          <a:effectLst/>
                          <a:latin typeface="Calibri"/>
                        </a:rPr>
                        <a:t>Cégvezető,  alkalmazotti jövedelmet igazoló igénylő esetén, aki a cégben cégjegyzésre jogosult:</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300" b="0" i="0" u="none" strike="noStrike" dirty="0">
                          <a:solidFill>
                            <a:srgbClr val="000000"/>
                          </a:solidFill>
                          <a:effectLst/>
                          <a:latin typeface="Calibri"/>
                        </a:rPr>
                        <a:t>Benyújtott munkáltatói igazolásnál aláíróként szerepel</a:t>
                      </a:r>
                    </a:p>
                  </a:txBody>
                  <a:tcPr marL="7671" marR="7671" marT="7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hu-HU" sz="1300" b="0" i="0" u="none" strike="noStrike" dirty="0">
                          <a:solidFill>
                            <a:srgbClr val="000000"/>
                          </a:solidFill>
                          <a:effectLst/>
                          <a:latin typeface="Calibri"/>
                        </a:rPr>
                        <a:t>Magánszemély nevére szóló NAV jövedelemigazolás (előző évet megelőző évről adott év február 25-ig fogadható el.).</a:t>
                      </a:r>
                    </a:p>
                  </a:txBody>
                  <a:tcPr marL="7671" marR="7671" marT="76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hu-HU" sz="1200" b="0" i="0" u="none" strike="noStrike" dirty="0">
                        <a:solidFill>
                          <a:srgbClr val="000000"/>
                        </a:solidFill>
                        <a:effectLst/>
                        <a:latin typeface="Calibri"/>
                      </a:endParaRPr>
                    </a:p>
                  </a:txBody>
                  <a:tcPr marL="7671" marR="7671" marT="76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000">
                <a:tc vMerge="1">
                  <a:txBody>
                    <a:bodyPr/>
                    <a:lstStyle/>
                    <a:p>
                      <a:endParaRPr lang="hu-HU"/>
                    </a:p>
                  </a:txBody>
                  <a:tcPr/>
                </a:tc>
                <a:tc>
                  <a:txBody>
                    <a:bodyPr/>
                    <a:lstStyle/>
                    <a:p>
                      <a:pPr algn="l" fontAlgn="ctr"/>
                      <a:r>
                        <a:rPr lang="hu-HU" sz="1300" b="0" i="0" u="none" strike="noStrike" dirty="0">
                          <a:solidFill>
                            <a:srgbClr val="000000"/>
                          </a:solidFill>
                          <a:effectLst/>
                          <a:latin typeface="Calibri"/>
                        </a:rPr>
                        <a:t>A benyújtott munkáltatói igazolásnál NEM szerepel aláíróként (mert van más önállóan cégjegyzésre jogosult a cégben),  akkor elegendő egy nem saját maga által ellenjegyzett munkáltatói igazolás:</a:t>
                      </a:r>
                    </a:p>
                  </a:txBody>
                  <a:tcPr marL="7671" marR="7671" marT="76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hu-HU" sz="1300" b="0" i="0" u="none" strike="noStrike" dirty="0" smtClean="0">
                          <a:solidFill>
                            <a:srgbClr val="000000"/>
                          </a:solidFill>
                          <a:effectLst/>
                          <a:latin typeface="Calibri"/>
                        </a:rPr>
                        <a:t>Munkáltatói igazolás babaváró kölcsönhöz (Banki formanyomtatványon)</a:t>
                      </a:r>
                      <a:endParaRPr lang="hu-HU" sz="1300" b="0" i="0" u="none" strike="noStrike" dirty="0">
                        <a:solidFill>
                          <a:srgbClr val="000000"/>
                        </a:solidFill>
                        <a:effectLst/>
                        <a:latin typeface="Calibri"/>
                      </a:endParaRPr>
                    </a:p>
                  </a:txBody>
                  <a:tcPr marL="7671" marR="7671" marT="76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hu-HU" sz="1200" b="0" i="0" u="none" strike="noStrike">
                        <a:solidFill>
                          <a:srgbClr val="000000"/>
                        </a:solidFill>
                        <a:effectLst/>
                        <a:latin typeface="Calibri"/>
                      </a:endParaRPr>
                    </a:p>
                  </a:txBody>
                  <a:tcPr marL="7671" marR="7671" marT="76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69">
                <a:tc rowSpan="3">
                  <a:txBody>
                    <a:bodyPr/>
                    <a:lstStyle/>
                    <a:p>
                      <a:pPr algn="ctr" fontAlgn="ctr"/>
                      <a:r>
                        <a:rPr lang="hu-HU" sz="1300" b="1" i="0" u="none" strike="noStrike" dirty="0">
                          <a:solidFill>
                            <a:srgbClr val="000000"/>
                          </a:solidFill>
                          <a:effectLst/>
                          <a:latin typeface="Calibri"/>
                        </a:rPr>
                        <a:t>Vállalkozó, azaz cégtulajdonos, egyéni vállalkozó (EV, Kft., Bt. beltag/Kkt. tag) igénylő esetén benyújtandó: </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hu-HU" sz="1300" b="0" i="0" u="none" strike="noStrike" dirty="0">
                          <a:solidFill>
                            <a:srgbClr val="000000"/>
                          </a:solidFill>
                          <a:effectLst/>
                          <a:latin typeface="Calibri"/>
                        </a:rPr>
                        <a:t>Magánszemély nevére szóló NAV jövedelemigazolás (előző évet megelőző évről adott év május 20-ig fogadható el.)</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402869">
                <a:tc vMerge="1">
                  <a:txBody>
                    <a:bodyPr/>
                    <a:lstStyle/>
                    <a:p>
                      <a:endParaRPr lang="hu-HU"/>
                    </a:p>
                  </a:txBody>
                  <a:tcPr/>
                </a:tc>
                <a:tc gridSpan="3">
                  <a:txBody>
                    <a:bodyPr/>
                    <a:lstStyle/>
                    <a:p>
                      <a:pPr algn="ctr" fontAlgn="ctr"/>
                      <a:r>
                        <a:rPr lang="hu-HU" sz="1300" b="0" i="0" u="none" strike="noStrike" dirty="0">
                          <a:solidFill>
                            <a:srgbClr val="000000"/>
                          </a:solidFill>
                          <a:effectLst/>
                          <a:latin typeface="Calibri"/>
                        </a:rPr>
                        <a:t>NAV 0-ás igazolás, ami azon vállalkozás nevére szól, ahonnan a jövedelem származik és nem lehet 30 napnál régebbi. </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270431">
                <a:tc vMerge="1">
                  <a:txBody>
                    <a:bodyPr/>
                    <a:lstStyle/>
                    <a:p>
                      <a:endParaRPr lang="hu-HU"/>
                    </a:p>
                  </a:txBody>
                  <a:tcPr/>
                </a:tc>
                <a:tc gridSpan="3">
                  <a:txBody>
                    <a:bodyPr/>
                    <a:lstStyle/>
                    <a:p>
                      <a:pPr algn="ctr" fontAlgn="ctr"/>
                      <a:r>
                        <a:rPr lang="hu-HU" sz="1300" b="0" i="0" u="none" strike="noStrike" dirty="0">
                          <a:solidFill>
                            <a:srgbClr val="000000"/>
                          </a:solidFill>
                          <a:effectLst/>
                          <a:latin typeface="Calibri"/>
                        </a:rPr>
                        <a:t>Vállalkozó ügyfél esetén elvárás a cégnyilvántartásban való szereplés.</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667746">
                <a:tc rowSpan="4">
                  <a:txBody>
                    <a:bodyPr/>
                    <a:lstStyle/>
                    <a:p>
                      <a:pPr algn="ctr" fontAlgn="ctr"/>
                      <a:r>
                        <a:rPr lang="hu-HU" sz="1300" b="1" i="0" u="none" strike="noStrike" dirty="0">
                          <a:solidFill>
                            <a:srgbClr val="000000"/>
                          </a:solidFill>
                          <a:effectLst/>
                          <a:latin typeface="Calibri"/>
                        </a:rPr>
                        <a:t>Egyéni vállalkozói jövedelem esetén további dokumentumok szükségesek adózási formák alapján:</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l" fontAlgn="ctr"/>
                      <a:r>
                        <a:rPr lang="hu-HU" sz="1300" b="0" i="0" u="none" strike="noStrike" dirty="0">
                          <a:solidFill>
                            <a:srgbClr val="000000"/>
                          </a:solidFill>
                          <a:effectLst/>
                          <a:latin typeface="Calibri"/>
                        </a:rPr>
                        <a:t>KATA szerint adózó vállalkozó  (csak egyéni vállalkozói KATA jövedelem fogadható el)</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hu-HU"/>
                    </a:p>
                  </a:txBody>
                  <a:tcPr/>
                </a:tc>
                <a:tc>
                  <a:txBody>
                    <a:bodyPr/>
                    <a:lstStyle/>
                    <a:p>
                      <a:pPr algn="l" fontAlgn="ctr"/>
                      <a:r>
                        <a:rPr lang="hu-HU" sz="1300" b="0" i="0" u="none" strike="noStrike" dirty="0">
                          <a:solidFill>
                            <a:srgbClr val="000000"/>
                          </a:solidFill>
                          <a:effectLst/>
                          <a:latin typeface="Calibri"/>
                        </a:rPr>
                        <a:t>Magánszemély nevére szóló NAV KATA </a:t>
                      </a:r>
                      <a:r>
                        <a:rPr lang="hu-HU" sz="1300" b="0" i="0" u="none" strike="noStrike" dirty="0" err="1">
                          <a:solidFill>
                            <a:srgbClr val="000000"/>
                          </a:solidFill>
                          <a:effectLst/>
                          <a:latin typeface="Calibri"/>
                        </a:rPr>
                        <a:t>jövedelmigazolás</a:t>
                      </a:r>
                      <a:r>
                        <a:rPr lang="hu-HU" sz="1300" b="0" i="0" u="none" strike="noStrike" dirty="0">
                          <a:solidFill>
                            <a:srgbClr val="000000"/>
                          </a:solidFill>
                          <a:effectLst/>
                          <a:latin typeface="Calibri"/>
                        </a:rPr>
                        <a:t> (18KATA). Az előző évet megelőző évről szóló május 20-ig fogadható el.</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5060">
                <a:tc vMerge="1">
                  <a:txBody>
                    <a:bodyPr/>
                    <a:lstStyle/>
                    <a:p>
                      <a:endParaRPr lang="hu-HU"/>
                    </a:p>
                  </a:txBody>
                  <a:tcPr/>
                </a:tc>
                <a:tc gridSpan="2" vMerge="1">
                  <a:txBody>
                    <a:bodyPr/>
                    <a:lstStyle/>
                    <a:p>
                      <a:endParaRPr lang="hu-HU"/>
                    </a:p>
                  </a:txBody>
                  <a:tcPr/>
                </a:tc>
                <a:tc hMerge="1" vMerge="1">
                  <a:txBody>
                    <a:bodyPr/>
                    <a:lstStyle/>
                    <a:p>
                      <a:endParaRPr lang="hu-HU"/>
                    </a:p>
                  </a:txBody>
                  <a:tcPr/>
                </a:tc>
                <a:tc>
                  <a:txBody>
                    <a:bodyPr/>
                    <a:lstStyle/>
                    <a:p>
                      <a:pPr algn="l" fontAlgn="ctr"/>
                      <a:r>
                        <a:rPr lang="hu-HU" sz="1300" b="0" i="0" u="none" strike="noStrike" dirty="0">
                          <a:solidFill>
                            <a:srgbClr val="000000"/>
                          </a:solidFill>
                          <a:effectLst/>
                          <a:latin typeface="Calibri"/>
                        </a:rPr>
                        <a:t>NAV által érkeztetett vagy ügyfélkapuról letöltött, az igénylést megelőző év január 1-től az igénylést megelőző hónap végéig szóló adószámla-kivonat (adózói tartozás nem lehet a végösszeg alapján).</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869">
                <a:tc vMerge="1">
                  <a:txBody>
                    <a:bodyPr/>
                    <a:lstStyle/>
                    <a:p>
                      <a:endParaRPr lang="hu-HU"/>
                    </a:p>
                  </a:txBody>
                  <a:tcPr/>
                </a:tc>
                <a:tc rowSpan="2" gridSpan="2">
                  <a:txBody>
                    <a:bodyPr/>
                    <a:lstStyle/>
                    <a:p>
                      <a:pPr algn="l" fontAlgn="ctr"/>
                      <a:r>
                        <a:rPr lang="hu-HU" sz="1300" b="0" i="0" u="none" strike="noStrike" dirty="0">
                          <a:solidFill>
                            <a:srgbClr val="000000"/>
                          </a:solidFill>
                          <a:effectLst/>
                          <a:latin typeface="Calibri"/>
                        </a:rPr>
                        <a:t>EVA szerint adózó vállalkozó (csak egyéni vállalkozói EVA jövedelem fogadható el)</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hu-HU"/>
                    </a:p>
                  </a:txBody>
                  <a:tcPr/>
                </a:tc>
                <a:tc>
                  <a:txBody>
                    <a:bodyPr/>
                    <a:lstStyle/>
                    <a:p>
                      <a:pPr algn="l" fontAlgn="ctr"/>
                      <a:r>
                        <a:rPr lang="es-ES" sz="1300" b="0" i="0" u="none" strike="noStrike" dirty="0">
                          <a:solidFill>
                            <a:srgbClr val="000000"/>
                          </a:solidFill>
                          <a:effectLst/>
                          <a:latin typeface="Calibri"/>
                        </a:rPr>
                        <a:t>EVA bevételt igazoló NAV jövedelemigazolás (1843EVA)</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2622">
                <a:tc vMerge="1">
                  <a:txBody>
                    <a:bodyPr/>
                    <a:lstStyle/>
                    <a:p>
                      <a:endParaRPr lang="hu-HU"/>
                    </a:p>
                  </a:txBody>
                  <a:tcPr/>
                </a:tc>
                <a:tc gridSpan="2" vMerge="1">
                  <a:txBody>
                    <a:bodyPr/>
                    <a:lstStyle/>
                    <a:p>
                      <a:endParaRPr lang="hu-HU"/>
                    </a:p>
                  </a:txBody>
                  <a:tcPr/>
                </a:tc>
                <a:tc hMerge="1" vMerge="1">
                  <a:txBody>
                    <a:bodyPr/>
                    <a:lstStyle/>
                    <a:p>
                      <a:endParaRPr lang="hu-HU"/>
                    </a:p>
                  </a:txBody>
                  <a:tcPr/>
                </a:tc>
                <a:tc>
                  <a:txBody>
                    <a:bodyPr/>
                    <a:lstStyle/>
                    <a:p>
                      <a:pPr algn="l" fontAlgn="ctr"/>
                      <a:r>
                        <a:rPr lang="hu-HU" sz="1300" b="0" i="0" u="none" strike="noStrike" dirty="0">
                          <a:solidFill>
                            <a:srgbClr val="000000"/>
                          </a:solidFill>
                          <a:effectLst/>
                          <a:latin typeface="Calibri"/>
                        </a:rPr>
                        <a:t>NAV által érkeztetett vagy ügyfélkapuról letöltött az igénylést megelőző év január 1-től az igénylést megelőző hónap végéig szóló adófolyószámla-kivonat.</a:t>
                      </a:r>
                    </a:p>
                  </a:txBody>
                  <a:tcPr marL="7671" marR="7671" marT="7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569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3CF8A5F0-F689-44EE-B34E-05F28770B991}" type="slidenum">
              <a:rPr lang="hu-HU" smtClean="0"/>
              <a:pPr/>
              <a:t>33</a:t>
            </a:fld>
            <a:endParaRPr lang="hu-HU"/>
          </a:p>
        </p:txBody>
      </p:sp>
      <p:sp>
        <p:nvSpPr>
          <p:cNvPr id="7" name="Téglalap 6"/>
          <p:cNvSpPr/>
          <p:nvPr/>
        </p:nvSpPr>
        <p:spPr>
          <a:xfrm>
            <a:off x="539552" y="3103800"/>
            <a:ext cx="7704856" cy="1477328"/>
          </a:xfrm>
          <a:prstGeom prst="rect">
            <a:avLst/>
          </a:prstGeom>
        </p:spPr>
        <p:txBody>
          <a:bodyPr wrap="square">
            <a:spAutoFit/>
          </a:bodyPr>
          <a:lstStyle/>
          <a:p>
            <a:r>
              <a:rPr lang="hu-HU" dirty="0"/>
              <a:t>Utolsó 3 havi bankszámlakivonaton a fedezethiányok száma nem haladja meg a </a:t>
            </a:r>
            <a:endParaRPr lang="hu-HU" dirty="0" smtClean="0"/>
          </a:p>
          <a:p>
            <a:r>
              <a:rPr lang="hu-HU" dirty="0" smtClean="0"/>
              <a:t>6 </a:t>
            </a:r>
            <a:r>
              <a:rPr lang="hu-HU" dirty="0"/>
              <a:t>db-ot, és egyik visszautasított tétel összege sem haladja meg az 50.000,- Ft-ot. </a:t>
            </a:r>
          </a:p>
          <a:p>
            <a:endParaRPr lang="hu-HU" dirty="0" smtClean="0"/>
          </a:p>
          <a:p>
            <a:r>
              <a:rPr lang="hu-HU" b="1" dirty="0" smtClean="0"/>
              <a:t>10 </a:t>
            </a:r>
            <a:r>
              <a:rPr lang="hu-HU" b="1" dirty="0"/>
              <a:t>napon belül teljesült tétel nem minősül fedezethiánynak/visszautasított tételnek összegtől </a:t>
            </a:r>
            <a:r>
              <a:rPr lang="hu-HU" b="1" dirty="0" smtClean="0"/>
              <a:t>függetlenül</a:t>
            </a:r>
            <a:r>
              <a:rPr lang="hu-HU" dirty="0"/>
              <a:t>.</a:t>
            </a:r>
          </a:p>
        </p:txBody>
      </p:sp>
      <p:sp>
        <p:nvSpPr>
          <p:cNvPr id="8"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BANKSZÁMLA ELLENŐRZÉS</a:t>
            </a:r>
            <a:endParaRPr lang="hu-HU" sz="3400" b="0" dirty="0">
              <a:solidFill>
                <a:srgbClr val="FFFFFF"/>
              </a:solidFill>
              <a:effectLst>
                <a:outerShdw blurRad="38100" dist="38100" dir="2700000" algn="tl">
                  <a:srgbClr val="000000">
                    <a:alpha val="43137"/>
                  </a:srgbClr>
                </a:outerShdw>
              </a:effectLst>
            </a:endParaRPr>
          </a:p>
        </p:txBody>
      </p:sp>
      <p:sp>
        <p:nvSpPr>
          <p:cNvPr id="9" name="Téglalap 8"/>
          <p:cNvSpPr/>
          <p:nvPr/>
        </p:nvSpPr>
        <p:spPr>
          <a:xfrm>
            <a:off x="539552" y="1412776"/>
            <a:ext cx="7560840" cy="1477328"/>
          </a:xfrm>
          <a:prstGeom prst="rect">
            <a:avLst/>
          </a:prstGeom>
        </p:spPr>
        <p:txBody>
          <a:bodyPr wrap="square">
            <a:spAutoFit/>
          </a:bodyPr>
          <a:lstStyle/>
          <a:p>
            <a:r>
              <a:rPr lang="hu-HU" b="1" dirty="0" smtClean="0"/>
              <a:t>Az utolsó havi bankszámla időszak végéhez képest átvételkor nem lehet régebbi, mint 45 nap!</a:t>
            </a:r>
          </a:p>
          <a:p>
            <a:endParaRPr lang="hu-HU" b="1" dirty="0" smtClean="0"/>
          </a:p>
          <a:p>
            <a:r>
              <a:rPr lang="hu-HU" dirty="0" smtClean="0"/>
              <a:t>A </a:t>
            </a:r>
            <a:r>
              <a:rPr lang="hu-HU" dirty="0"/>
              <a:t>bankszámlán vizsgálni kell a fedezethiányos tételeket, és a mínuszos </a:t>
            </a:r>
            <a:r>
              <a:rPr lang="hu-HU" dirty="0" smtClean="0"/>
              <a:t>egyenlegeket. </a:t>
            </a:r>
            <a:endParaRPr lang="hu-HU" dirty="0"/>
          </a:p>
        </p:txBody>
      </p:sp>
    </p:spTree>
    <p:extLst>
      <p:ext uri="{BB962C8B-B14F-4D97-AF65-F5344CB8AC3E}">
        <p14:creationId xmlns:p14="http://schemas.microsoft.com/office/powerpoint/2010/main" val="116768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églalap 8"/>
          <p:cNvSpPr/>
          <p:nvPr/>
        </p:nvSpPr>
        <p:spPr>
          <a:xfrm>
            <a:off x="35496" y="5662989"/>
            <a:ext cx="8909535" cy="646331"/>
          </a:xfrm>
          <a:prstGeom prst="rect">
            <a:avLst/>
          </a:prstGeom>
        </p:spPr>
        <p:txBody>
          <a:bodyPr>
            <a:spAutoFit/>
          </a:bodyPr>
          <a:lstStyle/>
          <a:p>
            <a:pPr algn="ctr"/>
            <a:r>
              <a:rPr lang="hu-HU" b="1" dirty="0">
                <a:solidFill>
                  <a:srgbClr val="C00000"/>
                </a:solidFill>
              </a:rPr>
              <a:t>Amennyiben az ügyfél egyszerre akar Babaváró és Jelzáloghitelt igényelni, akkor CSAK ÉS KIZÁRÓLAG a Babaváró szerződés aláírását követően adható </a:t>
            </a:r>
            <a:r>
              <a:rPr lang="hu-HU" b="1" dirty="0" smtClean="0">
                <a:solidFill>
                  <a:srgbClr val="C00000"/>
                </a:solidFill>
              </a:rPr>
              <a:t>be a </a:t>
            </a:r>
            <a:r>
              <a:rPr lang="hu-HU" b="1" dirty="0">
                <a:solidFill>
                  <a:srgbClr val="C00000"/>
                </a:solidFill>
              </a:rPr>
              <a:t>jelzálog hiteligény.</a:t>
            </a:r>
          </a:p>
        </p:txBody>
      </p:sp>
      <p:sp>
        <p:nvSpPr>
          <p:cNvPr id="7"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KHR ÉS JTM SZABÁLYOK</a:t>
            </a:r>
            <a:endParaRPr lang="hu-HU" sz="3400" b="0" dirty="0">
              <a:solidFill>
                <a:srgbClr val="FFFFFF"/>
              </a:solidFill>
              <a:effectLst>
                <a:outerShdw blurRad="38100" dist="38100" dir="2700000" algn="tl">
                  <a:srgbClr val="000000">
                    <a:alpha val="43137"/>
                  </a:srgbClr>
                </a:outerShdw>
              </a:effectLst>
            </a:endParaRPr>
          </a:p>
        </p:txBody>
      </p:sp>
      <p:sp>
        <p:nvSpPr>
          <p:cNvPr id="5" name="Szövegdoboz 4"/>
          <p:cNvSpPr txBox="1"/>
          <p:nvPr/>
        </p:nvSpPr>
        <p:spPr>
          <a:xfrm>
            <a:off x="317829" y="980728"/>
            <a:ext cx="8158506" cy="4832092"/>
          </a:xfrm>
          <a:prstGeom prst="rect">
            <a:avLst/>
          </a:prstGeom>
          <a:noFill/>
        </p:spPr>
        <p:txBody>
          <a:bodyPr wrap="square" rtlCol="0">
            <a:spAutoFit/>
          </a:bodyPr>
          <a:lstStyle/>
          <a:p>
            <a:r>
              <a:rPr lang="hu-HU" sz="1600" dirty="0" smtClean="0"/>
              <a:t>Babaváró esetén jelenleg a havi adósságszolgálatba JTM vizsgálatnál a </a:t>
            </a:r>
            <a:r>
              <a:rPr lang="hu-HU" sz="1600" dirty="0" err="1" smtClean="0"/>
              <a:t>törlesztőrészletet</a:t>
            </a:r>
            <a:r>
              <a:rPr lang="hu-HU" sz="1600" dirty="0" smtClean="0"/>
              <a:t> és a kezességvállalási díjat is beszámítjuk.</a:t>
            </a:r>
          </a:p>
          <a:p>
            <a:r>
              <a:rPr lang="hu-HU" sz="1600" dirty="0" smtClean="0"/>
              <a:t>A babaváró hitel törlesztésével a havi adósságszolgálat megállapításánál az ügyfél által ténylegesen fizetendő </a:t>
            </a:r>
            <a:r>
              <a:rPr lang="hu-HU" sz="1600" dirty="0" err="1" smtClean="0"/>
              <a:t>törlesztőrészletet</a:t>
            </a:r>
            <a:r>
              <a:rPr lang="hu-HU" sz="1600" dirty="0" smtClean="0"/>
              <a:t> vesszük figyelembe. (kivétel lehet amikor még nem teljesült az első gyermek).</a:t>
            </a:r>
          </a:p>
          <a:p>
            <a:r>
              <a:rPr lang="hu-HU" sz="1600" b="1" dirty="0" smtClean="0"/>
              <a:t>Szüneteltetés alatt:</a:t>
            </a:r>
          </a:p>
          <a:p>
            <a:pPr marL="342900" indent="-342900">
              <a:buAutoNum type="arabicPeriod"/>
            </a:pPr>
            <a:r>
              <a:rPr lang="hu-HU" sz="1600" dirty="0" smtClean="0"/>
              <a:t>Ha a szüneteltetést megelőzte törlesztés, akkor a szüneteltetést megelőző </a:t>
            </a:r>
            <a:r>
              <a:rPr lang="hu-HU" sz="1600" dirty="0" err="1" smtClean="0"/>
              <a:t>törlesztőrészlet</a:t>
            </a:r>
            <a:r>
              <a:rPr lang="hu-HU" sz="1600" dirty="0" smtClean="0"/>
              <a:t> mértéke veendő figyelembe havi adósságszolgálatnál.</a:t>
            </a:r>
          </a:p>
          <a:p>
            <a:pPr marL="342900" indent="-342900">
              <a:buFontTx/>
              <a:buAutoNum type="arabicPeriod"/>
            </a:pPr>
            <a:r>
              <a:rPr lang="hu-HU" sz="1600" dirty="0" smtClean="0"/>
              <a:t>Ha NEM előzte meg a szüneteltetést törlesztés, akkor a szüneteltetés követő </a:t>
            </a:r>
            <a:r>
              <a:rPr lang="hu-HU" sz="1600" dirty="0" err="1" smtClean="0"/>
              <a:t>törlesztőrészlet</a:t>
            </a:r>
            <a:r>
              <a:rPr lang="hu-HU" sz="1600" dirty="0" smtClean="0"/>
              <a:t> mértéke veendő figyelembe </a:t>
            </a:r>
            <a:r>
              <a:rPr lang="hu-HU" sz="1600" dirty="0"/>
              <a:t>havi </a:t>
            </a:r>
            <a:r>
              <a:rPr lang="hu-HU" sz="1600" dirty="0" smtClean="0"/>
              <a:t>adósságszolgálatnál.</a:t>
            </a:r>
          </a:p>
          <a:p>
            <a:r>
              <a:rPr lang="hu-HU" sz="1600" dirty="0" smtClean="0"/>
              <a:t>Tehát Babaváró támogatás esetén is a </a:t>
            </a:r>
            <a:r>
              <a:rPr lang="hu-HU" sz="1600" dirty="0" err="1" smtClean="0"/>
              <a:t>KHR-ben</a:t>
            </a:r>
            <a:r>
              <a:rPr lang="hu-HU" sz="1600" dirty="0" smtClean="0"/>
              <a:t> látható törlesztéssel kell kalkulálni.</a:t>
            </a:r>
          </a:p>
          <a:p>
            <a:r>
              <a:rPr lang="hu-HU" sz="1600" dirty="0" err="1" smtClean="0">
                <a:solidFill>
                  <a:srgbClr val="C00000"/>
                </a:solidFill>
              </a:rPr>
              <a:t>KHR-ben</a:t>
            </a:r>
            <a:r>
              <a:rPr lang="hu-HU" sz="1600" dirty="0" smtClean="0">
                <a:solidFill>
                  <a:srgbClr val="C00000"/>
                </a:solidFill>
              </a:rPr>
              <a:t> </a:t>
            </a:r>
            <a:r>
              <a:rPr lang="hu-HU" sz="1600" b="1" i="1" dirty="0" smtClean="0">
                <a:solidFill>
                  <a:srgbClr val="C00000"/>
                </a:solidFill>
              </a:rPr>
              <a:t>BBVH </a:t>
            </a:r>
            <a:r>
              <a:rPr lang="hu-HU" sz="1600" dirty="0" smtClean="0">
                <a:solidFill>
                  <a:srgbClr val="C00000"/>
                </a:solidFill>
              </a:rPr>
              <a:t>néven fog megjelenni a Babaváró támogatás.</a:t>
            </a:r>
          </a:p>
          <a:p>
            <a:endParaRPr lang="hu-HU" sz="1600" b="1" dirty="0" smtClean="0"/>
          </a:p>
          <a:p>
            <a:r>
              <a:rPr lang="hu-HU" sz="1600" b="1" dirty="0" smtClean="0"/>
              <a:t>Babaváró kölcsön felvételét követően igényelt lakáscélú hitelekre vonatkozó szabályok:</a:t>
            </a:r>
          </a:p>
          <a:p>
            <a:pPr marL="285750" indent="-285750">
              <a:buFontTx/>
              <a:buChar char="-"/>
            </a:pPr>
            <a:r>
              <a:rPr lang="hu-HU" sz="1600" dirty="0" smtClean="0"/>
              <a:t>Babaváró kölcsön szerződés megkötését követő 90 napon belül igényelt lakáscélú jelzáloghiteleknél a Babaváró kölcsön összegének 25%-át figyelembe kell venni az LTV számításnál.</a:t>
            </a:r>
          </a:p>
          <a:p>
            <a:pPr marL="285750" indent="-285750">
              <a:buFontTx/>
              <a:buChar char="-"/>
            </a:pPr>
            <a:r>
              <a:rPr lang="hu-HU" sz="1600" dirty="0"/>
              <a:t>a 1,8*</a:t>
            </a:r>
            <a:r>
              <a:rPr lang="hu-HU" sz="1600" dirty="0" err="1"/>
              <a:t>-os</a:t>
            </a:r>
            <a:r>
              <a:rPr lang="hu-HU" sz="1600" dirty="0"/>
              <a:t> babaváró törlesztő beszámítást </a:t>
            </a:r>
            <a:r>
              <a:rPr lang="hu-HU" sz="1600" dirty="0" err="1"/>
              <a:t>DTI-ba</a:t>
            </a:r>
            <a:r>
              <a:rPr lang="hu-HU" sz="1600" dirty="0"/>
              <a:t> jelzáloghitel igénylés esetén, ha még nem igazolta a kamattámogatásra a való jogosultságot</a:t>
            </a:r>
            <a:endParaRPr lang="hu-HU" sz="1600" dirty="0" smtClean="0"/>
          </a:p>
        </p:txBody>
      </p:sp>
    </p:spTree>
    <p:extLst>
      <p:ext uri="{BB962C8B-B14F-4D97-AF65-F5344CB8AC3E}">
        <p14:creationId xmlns:p14="http://schemas.microsoft.com/office/powerpoint/2010/main" val="259819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201363" y="5085184"/>
            <a:ext cx="1415831" cy="131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105320" y="908720"/>
            <a:ext cx="8909535" cy="4832092"/>
          </a:xfrm>
          <a:prstGeom prst="rect">
            <a:avLst/>
          </a:prstGeom>
        </p:spPr>
        <p:txBody>
          <a:bodyPr>
            <a:spAutoFit/>
          </a:bodyPr>
          <a:lstStyle/>
          <a:p>
            <a:pPr marL="285750" indent="-285750">
              <a:buFont typeface="Wingdings" panose="05000000000000000000" pitchFamily="2" charset="2"/>
              <a:buChar char="§"/>
            </a:pPr>
            <a:r>
              <a:rPr lang="hu-HU" dirty="0" smtClean="0"/>
              <a:t>A </a:t>
            </a:r>
            <a:r>
              <a:rPr lang="hu-HU" dirty="0"/>
              <a:t>kölcsön és támogatás iránti kérelmet </a:t>
            </a:r>
            <a:r>
              <a:rPr lang="hu-HU" b="1" dirty="0" smtClean="0">
                <a:solidFill>
                  <a:srgbClr val="C00000"/>
                </a:solidFill>
              </a:rPr>
              <a:t>az ügyfélnek személyesen </a:t>
            </a:r>
            <a:r>
              <a:rPr lang="hu-HU" dirty="0" smtClean="0"/>
              <a:t>a </a:t>
            </a:r>
            <a:r>
              <a:rPr lang="hu-HU" dirty="0"/>
              <a:t>Budapest Bank valamely bankfiókjában kell </a:t>
            </a:r>
            <a:r>
              <a:rPr lang="hu-HU" dirty="0" smtClean="0"/>
              <a:t>benyújtania</a:t>
            </a:r>
            <a:r>
              <a:rPr lang="hu-HU" dirty="0"/>
              <a:t> </a:t>
            </a:r>
            <a:r>
              <a:rPr lang="hu-HU" dirty="0" smtClean="0"/>
              <a:t>– </a:t>
            </a:r>
            <a:r>
              <a:rPr lang="hu-HU" b="1" dirty="0" smtClean="0">
                <a:solidFill>
                  <a:srgbClr val="C00000"/>
                </a:solidFill>
              </a:rPr>
              <a:t>ÜGYFÉLKÖZVETÍTŐ LAP! – LEAD ADÁS</a:t>
            </a:r>
          </a:p>
          <a:p>
            <a:pPr marL="285750" indent="-285750">
              <a:buFont typeface="Wingdings" panose="05000000000000000000" pitchFamily="2" charset="2"/>
              <a:buChar char="§"/>
            </a:pPr>
            <a:r>
              <a:rPr lang="hu-HU" dirty="0" smtClean="0"/>
              <a:t> Döntés Bank </a:t>
            </a:r>
            <a:r>
              <a:rPr lang="hu-HU" dirty="0"/>
              <a:t>általi hiánytalan átvételétől számított </a:t>
            </a:r>
            <a:r>
              <a:rPr lang="hu-HU" b="1" dirty="0">
                <a:solidFill>
                  <a:srgbClr val="C00000"/>
                </a:solidFill>
              </a:rPr>
              <a:t>10 naptári napon </a:t>
            </a:r>
            <a:r>
              <a:rPr lang="hu-HU" b="1" dirty="0" smtClean="0">
                <a:solidFill>
                  <a:srgbClr val="C00000"/>
                </a:solidFill>
              </a:rPr>
              <a:t>belül</a:t>
            </a:r>
            <a:r>
              <a:rPr lang="hu-HU" dirty="0" smtClean="0"/>
              <a:t>. </a:t>
            </a:r>
          </a:p>
          <a:p>
            <a:pPr marL="285750" indent="-285750">
              <a:buFont typeface="Wingdings" panose="05000000000000000000" pitchFamily="2" charset="2"/>
              <a:buChar char="§"/>
            </a:pPr>
            <a:r>
              <a:rPr lang="hu-HU" dirty="0" smtClean="0"/>
              <a:t>Az </a:t>
            </a:r>
            <a:r>
              <a:rPr lang="hu-HU" dirty="0"/>
              <a:t>igénylés átvételéről igazolást </a:t>
            </a:r>
            <a:r>
              <a:rPr lang="hu-HU" dirty="0" smtClean="0"/>
              <a:t>kap az ügyfél.</a:t>
            </a:r>
          </a:p>
          <a:p>
            <a:endParaRPr lang="hu-HU" b="1" dirty="0" smtClean="0"/>
          </a:p>
          <a:p>
            <a:r>
              <a:rPr lang="hu-HU" b="1" dirty="0" smtClean="0"/>
              <a:t>Hiánypótlás:</a:t>
            </a:r>
          </a:p>
          <a:p>
            <a:pPr marL="285750" indent="-285750">
              <a:buFont typeface="Wingdings" panose="05000000000000000000" pitchFamily="2" charset="2"/>
              <a:buChar char="§"/>
            </a:pPr>
            <a:r>
              <a:rPr lang="hu-HU" dirty="0" smtClean="0"/>
              <a:t>Kiegészítést </a:t>
            </a:r>
            <a:r>
              <a:rPr lang="hu-HU" dirty="0"/>
              <a:t>igénylő dokumentáció esetén hiánypótlási folyamat </a:t>
            </a:r>
            <a:r>
              <a:rPr lang="hu-HU" dirty="0" smtClean="0"/>
              <a:t>indul, </a:t>
            </a:r>
            <a:r>
              <a:rPr lang="hu-HU" dirty="0"/>
              <a:t>melynek teljesítésére </a:t>
            </a:r>
            <a:r>
              <a:rPr lang="hu-HU" b="1" dirty="0"/>
              <a:t>maximum 10 naptári nap </a:t>
            </a:r>
            <a:r>
              <a:rPr lang="hu-HU" dirty="0"/>
              <a:t>áll az ügyfelek rendelkezésre. A hiánypótlás 10 naptári napon belüli eredménytelen letelte után </a:t>
            </a:r>
            <a:r>
              <a:rPr lang="hu-HU" b="1" dirty="0"/>
              <a:t>az igénylés automatikusan elutasításra </a:t>
            </a:r>
            <a:r>
              <a:rPr lang="hu-HU" b="1" dirty="0" smtClean="0"/>
              <a:t>kerül</a:t>
            </a:r>
            <a:r>
              <a:rPr lang="hu-HU" b="1" dirty="0"/>
              <a:t>.</a:t>
            </a:r>
            <a:r>
              <a:rPr lang="hu-HU" b="1" dirty="0" smtClean="0"/>
              <a:t> </a:t>
            </a:r>
            <a:endParaRPr lang="hu-HU" b="1" dirty="0" smtClean="0"/>
          </a:p>
          <a:p>
            <a:pPr marL="285750" indent="-285750">
              <a:buFont typeface="Wingdings" panose="05000000000000000000" pitchFamily="2" charset="2"/>
              <a:buChar char="§"/>
            </a:pPr>
            <a:endParaRPr lang="hu-HU" sz="1000" b="1" dirty="0" smtClean="0"/>
          </a:p>
          <a:p>
            <a:pPr marL="285750" indent="-285750">
              <a:buFont typeface="Wingdings" panose="05000000000000000000" pitchFamily="2" charset="2"/>
              <a:buChar char="§"/>
            </a:pPr>
            <a:r>
              <a:rPr lang="hu-HU" b="1" dirty="0" smtClean="0"/>
              <a:t>Egy Babaváró hitel kapcsán csak egy alkalommal indítható hiánypótlási folyamat</a:t>
            </a:r>
            <a:r>
              <a:rPr lang="hu-HU" b="1" dirty="0" smtClean="0"/>
              <a:t>.</a:t>
            </a:r>
          </a:p>
          <a:p>
            <a:pPr marL="285750" indent="-285750">
              <a:buFont typeface="Wingdings" panose="05000000000000000000" pitchFamily="2" charset="2"/>
              <a:buChar char="§"/>
            </a:pPr>
            <a:endParaRPr lang="hu-HU" sz="1000" b="1" dirty="0" smtClean="0"/>
          </a:p>
          <a:p>
            <a:pPr marL="285750" indent="-285750">
              <a:buFont typeface="Wingdings" panose="05000000000000000000" pitchFamily="2" charset="2"/>
              <a:buChar char="§"/>
            </a:pPr>
            <a:r>
              <a:rPr lang="hu-HU" b="1" dirty="0" smtClean="0"/>
              <a:t>Hiánypótlásról e-mail értesítést küldünk az ügyfélnek</a:t>
            </a:r>
            <a:r>
              <a:rPr lang="hu-HU" b="1" dirty="0" smtClean="0"/>
              <a:t>.</a:t>
            </a:r>
          </a:p>
          <a:p>
            <a:pPr marL="285750" indent="-285750">
              <a:buFont typeface="Wingdings" panose="05000000000000000000" pitchFamily="2" charset="2"/>
              <a:buChar char="§"/>
            </a:pPr>
            <a:endParaRPr lang="hu-HU" sz="1000" dirty="0" smtClean="0"/>
          </a:p>
          <a:p>
            <a:pPr marL="285750" indent="-285750">
              <a:buFont typeface="Wingdings" panose="05000000000000000000" pitchFamily="2" charset="2"/>
              <a:buChar char="§"/>
            </a:pPr>
            <a:r>
              <a:rPr lang="hu-HU" dirty="0" smtClean="0"/>
              <a:t>Hiánypótlás nem teljesítése miatti elutasítás esetén, </a:t>
            </a:r>
            <a:r>
              <a:rPr lang="hu-HU" dirty="0"/>
              <a:t>amennyiben a jogosultság és igénylési feltételek fennállnak, a kérelem újra beadható, de csak abban az </a:t>
            </a:r>
            <a:r>
              <a:rPr lang="hu-HU" dirty="0" smtClean="0"/>
              <a:t>esetben </a:t>
            </a:r>
            <a:r>
              <a:rPr lang="hu-HU" dirty="0"/>
              <a:t>amennyiben az elutasított kérelem során jelzett hiánypótlás is rendelkezésre áll. </a:t>
            </a:r>
            <a:endParaRPr lang="hu-HU" dirty="0" smtClean="0"/>
          </a:p>
        </p:txBody>
      </p:sp>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BÍRÁLAT ÉS HIÁNYPÓTLÁS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78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201363" y="5063633"/>
            <a:ext cx="1415831" cy="131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133928" y="836712"/>
            <a:ext cx="8909535" cy="5078313"/>
          </a:xfrm>
          <a:prstGeom prst="rect">
            <a:avLst/>
          </a:prstGeom>
        </p:spPr>
        <p:txBody>
          <a:bodyPr>
            <a:spAutoFit/>
          </a:bodyPr>
          <a:lstStyle/>
          <a:p>
            <a:pPr marL="285750" indent="-285750">
              <a:buFont typeface="Wingdings" panose="05000000000000000000" pitchFamily="2" charset="2"/>
              <a:buChar char="§"/>
            </a:pPr>
            <a:endParaRPr lang="hu-HU" dirty="0" smtClean="0"/>
          </a:p>
          <a:p>
            <a:pPr marL="285750" indent="-285750">
              <a:buFont typeface="Wingdings" panose="05000000000000000000" pitchFamily="2" charset="2"/>
              <a:buChar char="§"/>
            </a:pPr>
            <a:r>
              <a:rPr lang="hu-HU" dirty="0" smtClean="0"/>
              <a:t>Az ügyfelet a fiók tájékoztatja a döntésről.</a:t>
            </a:r>
          </a:p>
          <a:p>
            <a:pPr marL="285750" indent="-285750">
              <a:buFont typeface="Wingdings" panose="05000000000000000000" pitchFamily="2" charset="2"/>
              <a:buChar char="§"/>
            </a:pPr>
            <a:r>
              <a:rPr lang="hu-HU" dirty="0" smtClean="0"/>
              <a:t>Hitelösszeg csökkentés: csak akkor, lehetséges ha </a:t>
            </a:r>
            <a:r>
              <a:rPr lang="hu-HU" dirty="0" err="1" smtClean="0"/>
              <a:t>JTM-et</a:t>
            </a:r>
            <a:r>
              <a:rPr lang="hu-HU" dirty="0" smtClean="0"/>
              <a:t> vagy belső szabályt sértene. </a:t>
            </a:r>
          </a:p>
          <a:p>
            <a:pPr marL="285750" indent="-285750">
              <a:buFont typeface="Wingdings" panose="05000000000000000000" pitchFamily="2" charset="2"/>
              <a:buChar char="§"/>
            </a:pPr>
            <a:r>
              <a:rPr lang="hu-HU" dirty="0" smtClean="0"/>
              <a:t>Nem hitelképes ügylet elutasításra kerül a (3</a:t>
            </a:r>
            <a:r>
              <a:rPr lang="hu-HU" dirty="0"/>
              <a:t>§) hitelképességnek való nem megfelelés és jogszabályi jogosultság miatt is. </a:t>
            </a:r>
            <a:endParaRPr lang="hu-HU" dirty="0" smtClean="0"/>
          </a:p>
          <a:p>
            <a:pPr marL="285750" indent="-285750">
              <a:buFont typeface="Wingdings" panose="05000000000000000000" pitchFamily="2" charset="2"/>
              <a:buChar char="§"/>
            </a:pPr>
            <a:r>
              <a:rPr lang="hu-HU" dirty="0" smtClean="0"/>
              <a:t>Elutasítás </a:t>
            </a:r>
            <a:r>
              <a:rPr lang="hu-HU" dirty="0"/>
              <a:t>esetén az  igénylőket írásban tájékoztatjuk rendelet szerinti igénybevételi feltételek nem teljesülése esetén az  elutasítás indokáról, a  nem teljesülő igénybevételi feltételekről és a 8. § szerinti eljárásról is.</a:t>
            </a:r>
          </a:p>
          <a:p>
            <a:pPr marL="285750" indent="-285750">
              <a:buFont typeface="Wingdings" panose="05000000000000000000" pitchFamily="2" charset="2"/>
              <a:buChar char="§"/>
            </a:pPr>
            <a:r>
              <a:rPr lang="hu-HU" dirty="0" smtClean="0"/>
              <a:t>Ügyfeleink az elutasítás írásbeli tájékoztatás kézhezvételétől számított </a:t>
            </a:r>
            <a:r>
              <a:rPr lang="hu-HU" b="1" dirty="0" smtClean="0"/>
              <a:t>15 napon belül feltételeknek való megfelelés megállapítása iránt kérelmet nyújthatnak be a  járási hivatalhoz</a:t>
            </a:r>
            <a:r>
              <a:rPr lang="hu-HU" dirty="0" smtClean="0"/>
              <a:t>. A  kérelemhez csatolni kell elutasításról szóló írásbeli tájékoztatást. A járási hivatal megkeresésére a hitelintézet 8 napon belül köteles megküldeni a járási hivatalnak a kölcsönkérelem elutasítását megalapozó iratok másolatát.</a:t>
            </a:r>
          </a:p>
          <a:p>
            <a:pPr marL="285750" indent="-285750">
              <a:buFont typeface="Wingdings" panose="05000000000000000000" pitchFamily="2" charset="2"/>
              <a:buChar char="§"/>
            </a:pPr>
            <a:r>
              <a:rPr lang="hu-HU" dirty="0" smtClean="0"/>
              <a:t>a Járási Hivatal a felülvizsgálati szerv.</a:t>
            </a:r>
          </a:p>
          <a:p>
            <a:pPr marL="285750" indent="-285750">
              <a:buFont typeface="Wingdings" panose="05000000000000000000" pitchFamily="2" charset="2"/>
              <a:buChar char="§"/>
            </a:pPr>
            <a:r>
              <a:rPr lang="hu-HU" b="1" dirty="0" smtClean="0">
                <a:solidFill>
                  <a:srgbClr val="C00000"/>
                </a:solidFill>
              </a:rPr>
              <a:t>Lobby/felülvizsgálat a Banktól semmilyen formában nem kérhető.</a:t>
            </a:r>
          </a:p>
          <a:p>
            <a:pPr marL="285750" indent="-285750">
              <a:buFont typeface="Wingdings" panose="05000000000000000000" pitchFamily="2" charset="2"/>
              <a:buChar char="§"/>
            </a:pPr>
            <a:r>
              <a:rPr lang="hu-HU" dirty="0"/>
              <a:t>Szerződéskötés csak a MÁK </a:t>
            </a:r>
            <a:r>
              <a:rPr lang="hu-HU" dirty="0" smtClean="0"/>
              <a:t>visszaigazolását</a:t>
            </a:r>
            <a:r>
              <a:rPr lang="hu-HU" dirty="0" smtClean="0"/>
              <a:t> </a:t>
            </a:r>
            <a:r>
              <a:rPr lang="hu-HU" dirty="0"/>
              <a:t>követően </a:t>
            </a:r>
            <a:r>
              <a:rPr lang="hu-HU" dirty="0" smtClean="0"/>
              <a:t>lehetséges,</a:t>
            </a:r>
            <a:r>
              <a:rPr lang="hu-HU" dirty="0" smtClean="0"/>
              <a:t> </a:t>
            </a:r>
            <a:r>
              <a:rPr lang="hu-HU" dirty="0"/>
              <a:t>miszerint nincs máshol folyamatban </a:t>
            </a:r>
            <a:r>
              <a:rPr lang="hu-HU" dirty="0" smtClean="0"/>
              <a:t>BBVH igénylés</a:t>
            </a:r>
            <a:r>
              <a:rPr lang="hu-HU" dirty="0"/>
              <a:t>!</a:t>
            </a:r>
            <a:endParaRPr lang="hu-HU" dirty="0" smtClean="0"/>
          </a:p>
          <a:p>
            <a:endParaRPr lang="hu-HU" dirty="0"/>
          </a:p>
        </p:txBody>
      </p:sp>
      <p:sp>
        <p:nvSpPr>
          <p:cNvPr id="7"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BÍRÁLAT</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050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18911" y="836712"/>
            <a:ext cx="8856984" cy="5847755"/>
          </a:xfrm>
          <a:prstGeom prst="rect">
            <a:avLst/>
          </a:prstGeom>
        </p:spPr>
        <p:txBody>
          <a:bodyPr wrap="square">
            <a:spAutoFit/>
          </a:bodyPr>
          <a:lstStyle/>
          <a:p>
            <a:pPr lvl="0"/>
            <a:r>
              <a:rPr lang="hu-HU" b="1" dirty="0" smtClean="0"/>
              <a:t>Kölcsönszerződés és folyósítás</a:t>
            </a:r>
            <a:endParaRPr lang="hu-HU" dirty="0"/>
          </a:p>
          <a:p>
            <a:pPr marL="285750" indent="-285750">
              <a:buFont typeface="Wingdings" panose="05000000000000000000" pitchFamily="2" charset="2"/>
              <a:buChar char="§"/>
            </a:pPr>
            <a:r>
              <a:rPr lang="hu-HU" dirty="0" smtClean="0"/>
              <a:t>Csak az adott hitelintézet belső szabályai szerint hitelképesnek minősülő igénylőkkel köthető.</a:t>
            </a:r>
            <a:endParaRPr lang="hu-HU" dirty="0"/>
          </a:p>
          <a:p>
            <a:pPr marL="285750" indent="-285750">
              <a:buFont typeface="Wingdings" panose="05000000000000000000" pitchFamily="2" charset="2"/>
              <a:buChar char="§"/>
            </a:pPr>
            <a:r>
              <a:rPr lang="hu-HU" dirty="0"/>
              <a:t>A szerződést aláíró igénylő házastársak a támogatott személyek</a:t>
            </a:r>
            <a:r>
              <a:rPr lang="hu-HU" dirty="0" smtClean="0"/>
              <a:t>.</a:t>
            </a:r>
            <a:endParaRPr lang="hu-HU" dirty="0"/>
          </a:p>
          <a:p>
            <a:pPr marL="285750" indent="-285750">
              <a:buFont typeface="Wingdings" panose="05000000000000000000" pitchFamily="2" charset="2"/>
              <a:buChar char="§"/>
            </a:pPr>
            <a:r>
              <a:rPr lang="hu-HU" dirty="0">
                <a:solidFill>
                  <a:srgbClr val="C00000"/>
                </a:solidFill>
              </a:rPr>
              <a:t>Adott havi szerződést </a:t>
            </a:r>
            <a:r>
              <a:rPr lang="hu-HU" dirty="0" smtClean="0">
                <a:solidFill>
                  <a:srgbClr val="C00000"/>
                </a:solidFill>
              </a:rPr>
              <a:t>az adott hónap utolsó napjáig lehet aláírni</a:t>
            </a:r>
            <a:r>
              <a:rPr lang="hu-HU" dirty="0">
                <a:solidFill>
                  <a:srgbClr val="C00000"/>
                </a:solidFill>
              </a:rPr>
              <a:t>, mert a kamat </a:t>
            </a:r>
            <a:r>
              <a:rPr lang="hu-HU" dirty="0" smtClean="0">
                <a:solidFill>
                  <a:srgbClr val="C00000"/>
                </a:solidFill>
              </a:rPr>
              <a:t>változhat, egyéb esetben érvénytelen lesz az aláírt szerződés!</a:t>
            </a:r>
          </a:p>
          <a:p>
            <a:pPr marL="285750" indent="-285750">
              <a:buFont typeface="Wingdings" panose="05000000000000000000" pitchFamily="2" charset="2"/>
              <a:buChar char="§"/>
            </a:pPr>
            <a:r>
              <a:rPr lang="hu-HU" dirty="0" smtClean="0"/>
              <a:t>Folyósítás az ügyfél számlájára történik, a hitel folyósításért díjat nem számítunk fel.</a:t>
            </a:r>
          </a:p>
          <a:p>
            <a:endParaRPr lang="hu-HU" sz="1400" b="1" dirty="0"/>
          </a:p>
          <a:p>
            <a:r>
              <a:rPr lang="hu-HU" b="1" dirty="0" smtClean="0"/>
              <a:t>A </a:t>
            </a:r>
            <a:r>
              <a:rPr lang="hu-HU" b="1" dirty="0"/>
              <a:t>hitel </a:t>
            </a:r>
            <a:r>
              <a:rPr lang="hu-HU" b="1" dirty="0" smtClean="0"/>
              <a:t>törlesztése:</a:t>
            </a:r>
          </a:p>
          <a:p>
            <a:pPr marL="285750" indent="-285750">
              <a:buFont typeface="Wingdings" panose="05000000000000000000" pitchFamily="2" charset="2"/>
              <a:buChar char="§"/>
            </a:pPr>
            <a:r>
              <a:rPr lang="hu-HU" dirty="0"/>
              <a:t>A </a:t>
            </a:r>
            <a:r>
              <a:rPr lang="hu-HU" dirty="0" err="1"/>
              <a:t>törlesztőrészlet</a:t>
            </a:r>
            <a:r>
              <a:rPr lang="hu-HU" dirty="0"/>
              <a:t> </a:t>
            </a:r>
            <a:r>
              <a:rPr lang="hu-HU" dirty="0" err="1"/>
              <a:t>a</a:t>
            </a:r>
            <a:r>
              <a:rPr lang="hu-HU" dirty="0"/>
              <a:t> kamattámogatás időszaka alatt csak tőkét tartalmaz</a:t>
            </a:r>
            <a:r>
              <a:rPr lang="hu-HU" dirty="0" smtClean="0"/>
              <a:t>, ami </a:t>
            </a:r>
            <a:r>
              <a:rPr lang="hu-HU" dirty="0"/>
              <a:t>mellett az ügyfél havi kezességvállalási díjat is köteles megfizetni. </a:t>
            </a:r>
          </a:p>
          <a:p>
            <a:pPr marL="285750" indent="-285750">
              <a:buFont typeface="Wingdings" panose="05000000000000000000" pitchFamily="2" charset="2"/>
              <a:buChar char="§"/>
            </a:pPr>
            <a:r>
              <a:rPr lang="hu-HU" dirty="0"/>
              <a:t>A </a:t>
            </a:r>
            <a:r>
              <a:rPr lang="hu-HU" dirty="0" err="1"/>
              <a:t>törlesztőrészlet</a:t>
            </a:r>
            <a:r>
              <a:rPr lang="hu-HU" dirty="0"/>
              <a:t> havi összege kizárólag a kamattámogatás időszakára értendően – a kezességvállalási díjjal együtt – nem haladhatja meg az 50.000 forintot.</a:t>
            </a:r>
          </a:p>
          <a:p>
            <a:pPr marL="285750" indent="-285750">
              <a:buFont typeface="Wingdings" panose="05000000000000000000" pitchFamily="2" charset="2"/>
              <a:buChar char="§"/>
            </a:pPr>
            <a:r>
              <a:rPr lang="hu-HU" dirty="0"/>
              <a:t>Beszedése Budapest Bankos forint fizetési számláról történik.</a:t>
            </a:r>
          </a:p>
          <a:p>
            <a:pPr marL="285750" indent="-285750">
              <a:buFont typeface="Wingdings" panose="05000000000000000000" pitchFamily="2" charset="2"/>
              <a:buChar char="§"/>
            </a:pPr>
            <a:r>
              <a:rPr lang="hu-HU" dirty="0"/>
              <a:t>Első esedékessége a folyósítást követő hónap 10. napja, amennyiben munkaszüneti napra esik, úgy az azt követő </a:t>
            </a:r>
            <a:r>
              <a:rPr lang="hu-HU" dirty="0" smtClean="0"/>
              <a:t>munkanap. A </a:t>
            </a:r>
            <a:r>
              <a:rPr lang="hu-HU" dirty="0"/>
              <a:t>törlesztő részlet és kezességvállalási díj megfizetésének esedékessége minden hónap 10. napja. </a:t>
            </a:r>
            <a:endParaRPr lang="hu-HU" dirty="0" smtClean="0"/>
          </a:p>
          <a:p>
            <a:pPr marL="285750" indent="-285750">
              <a:buFont typeface="Wingdings" panose="05000000000000000000" pitchFamily="2" charset="2"/>
              <a:buChar char="§"/>
            </a:pPr>
            <a:r>
              <a:rPr lang="hu-HU" dirty="0" smtClean="0"/>
              <a:t>Késedelem esetén a </a:t>
            </a:r>
            <a:r>
              <a:rPr lang="hu-HU" dirty="0"/>
              <a:t>Bank jogosult késedelmi kamatot felszámítani. </a:t>
            </a:r>
            <a:endParaRPr lang="hu-HU" dirty="0" smtClean="0"/>
          </a:p>
          <a:p>
            <a:pPr marL="285750" indent="-285750">
              <a:buFont typeface="Wingdings" panose="05000000000000000000" pitchFamily="2" charset="2"/>
              <a:buChar char="§"/>
            </a:pPr>
            <a:r>
              <a:rPr lang="hu-HU" dirty="0" smtClean="0"/>
              <a:t>90 </a:t>
            </a:r>
            <a:r>
              <a:rPr lang="hu-HU" dirty="0"/>
              <a:t>napos késedelem esetén a hitel felmondásra </a:t>
            </a:r>
            <a:r>
              <a:rPr lang="hu-HU" dirty="0" smtClean="0"/>
              <a:t>kerülhet.</a:t>
            </a:r>
            <a:endParaRPr lang="hu-HU" dirty="0"/>
          </a:p>
          <a:p>
            <a:pPr lvl="0"/>
            <a:endParaRPr lang="hu-HU" b="1" dirty="0" smtClean="0"/>
          </a:p>
          <a:p>
            <a:endParaRPr lang="hu-HU" dirty="0"/>
          </a:p>
        </p:txBody>
      </p:sp>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KÖLCSÖNSZERZŐDÉS ÉS TÖRLESZTÉS</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78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241141604"/>
              </p:ext>
            </p:extLst>
          </p:nvPr>
        </p:nvGraphicFramePr>
        <p:xfrm>
          <a:off x="159416" y="764704"/>
          <a:ext cx="896448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zövegdoboz 2"/>
          <p:cNvSpPr txBox="1"/>
          <p:nvPr/>
        </p:nvSpPr>
        <p:spPr>
          <a:xfrm>
            <a:off x="1043608" y="6209096"/>
            <a:ext cx="7416824" cy="646331"/>
          </a:xfrm>
          <a:prstGeom prst="rect">
            <a:avLst/>
          </a:prstGeom>
          <a:noFill/>
        </p:spPr>
        <p:txBody>
          <a:bodyPr wrap="square" rtlCol="0">
            <a:spAutoFit/>
          </a:bodyPr>
          <a:lstStyle/>
          <a:p>
            <a:pPr algn="ctr"/>
            <a:r>
              <a:rPr lang="hu-HU" b="1" dirty="0" smtClean="0"/>
              <a:t>Kiegészítő dokumentáció kérhető! 10 nap után is eredménytelen hiánypótlás esetén az igénylés elutasításra kerül. </a:t>
            </a:r>
            <a:endParaRPr lang="hu-HU" b="1" dirty="0"/>
          </a:p>
        </p:txBody>
      </p:sp>
      <p:sp>
        <p:nvSpPr>
          <p:cNvPr id="6" name="Cím 1"/>
          <p:cNvSpPr txBox="1">
            <a:spLocks/>
          </p:cNvSpPr>
          <p:nvPr/>
        </p:nvSpPr>
        <p:spPr>
          <a:xfrm>
            <a:off x="0" y="-27384"/>
            <a:ext cx="9180512" cy="72008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FOLYAMAT</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70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zövegdoboz 2"/>
          <p:cNvSpPr txBox="1">
            <a:spLocks noChangeArrowheads="1"/>
          </p:cNvSpPr>
          <p:nvPr/>
        </p:nvSpPr>
        <p:spPr bwMode="auto">
          <a:xfrm>
            <a:off x="1330325" y="6157168"/>
            <a:ext cx="6626225" cy="584200"/>
          </a:xfrm>
          <a:prstGeom prst="rect">
            <a:avLst/>
          </a:prstGeom>
          <a:solidFill>
            <a:srgbClr val="C00000"/>
          </a:solidFill>
          <a:ln w="9525">
            <a:solidFill>
              <a:srgbClr val="FF0000"/>
            </a:solidFill>
            <a:miter lim="800000"/>
            <a:headEnd/>
            <a:tailEnd/>
          </a:ln>
        </p:spPr>
        <p:txBody>
          <a:bodyPr>
            <a:spAutoFit/>
          </a:bodyPr>
          <a:lstStyle>
            <a:lvl1pPr eaLnBrk="0" hangingPunct="0">
              <a:defRPr>
                <a:solidFill>
                  <a:schemeClr val="accent2"/>
                </a:solidFill>
                <a:latin typeface="GE Inspira" pitchFamily="34" charset="0"/>
              </a:defRPr>
            </a:lvl1pPr>
            <a:lvl2pPr marL="742950" indent="-285750" eaLnBrk="0" hangingPunct="0">
              <a:defRPr>
                <a:solidFill>
                  <a:schemeClr val="accent2"/>
                </a:solidFill>
                <a:latin typeface="GE Inspira" pitchFamily="34" charset="0"/>
              </a:defRPr>
            </a:lvl2pPr>
            <a:lvl3pPr marL="1143000" indent="-228600" eaLnBrk="0" hangingPunct="0">
              <a:defRPr>
                <a:solidFill>
                  <a:schemeClr val="accent2"/>
                </a:solidFill>
                <a:latin typeface="GE Inspira" pitchFamily="34" charset="0"/>
              </a:defRPr>
            </a:lvl3pPr>
            <a:lvl4pPr marL="1600200" indent="-228600" eaLnBrk="0" hangingPunct="0">
              <a:defRPr>
                <a:solidFill>
                  <a:schemeClr val="accent2"/>
                </a:solidFill>
                <a:latin typeface="GE Inspira" pitchFamily="34" charset="0"/>
              </a:defRPr>
            </a:lvl4pPr>
            <a:lvl5pPr marL="2057400" indent="-228600" eaLnBrk="0" hangingPunct="0">
              <a:defRPr>
                <a:solidFill>
                  <a:schemeClr val="accent2"/>
                </a:solidFill>
                <a:latin typeface="GE Inspira" pitchFamily="34" charset="0"/>
              </a:defRPr>
            </a:lvl5pPr>
            <a:lvl6pPr marL="2514600" indent="-228600" eaLnBrk="0" fontAlgn="base" hangingPunct="0">
              <a:spcBef>
                <a:spcPct val="0"/>
              </a:spcBef>
              <a:spcAft>
                <a:spcPct val="0"/>
              </a:spcAft>
              <a:buChar char="•"/>
              <a:defRPr>
                <a:solidFill>
                  <a:schemeClr val="accent2"/>
                </a:solidFill>
                <a:latin typeface="GE Inspira" pitchFamily="34" charset="0"/>
              </a:defRPr>
            </a:lvl6pPr>
            <a:lvl7pPr marL="2971800" indent="-228600" eaLnBrk="0" fontAlgn="base" hangingPunct="0">
              <a:spcBef>
                <a:spcPct val="0"/>
              </a:spcBef>
              <a:spcAft>
                <a:spcPct val="0"/>
              </a:spcAft>
              <a:buChar char="•"/>
              <a:defRPr>
                <a:solidFill>
                  <a:schemeClr val="accent2"/>
                </a:solidFill>
                <a:latin typeface="GE Inspira" pitchFamily="34" charset="0"/>
              </a:defRPr>
            </a:lvl7pPr>
            <a:lvl8pPr marL="3429000" indent="-228600" eaLnBrk="0" fontAlgn="base" hangingPunct="0">
              <a:spcBef>
                <a:spcPct val="0"/>
              </a:spcBef>
              <a:spcAft>
                <a:spcPct val="0"/>
              </a:spcAft>
              <a:buChar char="•"/>
              <a:defRPr>
                <a:solidFill>
                  <a:schemeClr val="accent2"/>
                </a:solidFill>
                <a:latin typeface="GE Inspira" pitchFamily="34" charset="0"/>
              </a:defRPr>
            </a:lvl8pPr>
            <a:lvl9pPr marL="3886200" indent="-228600" eaLnBrk="0" fontAlgn="base" hangingPunct="0">
              <a:spcBef>
                <a:spcPct val="0"/>
              </a:spcBef>
              <a:spcAft>
                <a:spcPct val="0"/>
              </a:spcAft>
              <a:buChar char="•"/>
              <a:defRPr>
                <a:solidFill>
                  <a:schemeClr val="accent2"/>
                </a:solidFill>
                <a:latin typeface="GE Inspira" pitchFamily="34" charset="0"/>
              </a:defRPr>
            </a:lvl9pPr>
          </a:lstStyle>
          <a:p>
            <a:pPr algn="ctr" eaLnBrk="1" hangingPunct="1"/>
            <a:r>
              <a:rPr lang="hu-HU" altLang="hu-HU" sz="1600" b="1" dirty="0">
                <a:solidFill>
                  <a:srgbClr val="FFFFFF"/>
                </a:solidFill>
                <a:latin typeface="Calibri"/>
              </a:rPr>
              <a:t> A dokumentum 3 db eredeti példányban szükséges, 1 db a közvetítő, 1 db a bank, 1db az ügyfél példánya. </a:t>
            </a:r>
          </a:p>
        </p:txBody>
      </p:sp>
      <p:sp>
        <p:nvSpPr>
          <p:cNvPr id="6" name="Szövegdoboz 1"/>
          <p:cNvSpPr txBox="1">
            <a:spLocks noChangeArrowheads="1"/>
          </p:cNvSpPr>
          <p:nvPr/>
        </p:nvSpPr>
        <p:spPr bwMode="auto">
          <a:xfrm rot="19041271">
            <a:off x="623888" y="2951163"/>
            <a:ext cx="3671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GE Inspira" pitchFamily="34" charset="0"/>
              </a:defRPr>
            </a:lvl1pPr>
            <a:lvl2pPr marL="742950" indent="-285750" eaLnBrk="0" hangingPunct="0">
              <a:defRPr>
                <a:solidFill>
                  <a:schemeClr val="accent2"/>
                </a:solidFill>
                <a:latin typeface="GE Inspira" pitchFamily="34" charset="0"/>
              </a:defRPr>
            </a:lvl2pPr>
            <a:lvl3pPr marL="1143000" indent="-228600" eaLnBrk="0" hangingPunct="0">
              <a:defRPr>
                <a:solidFill>
                  <a:schemeClr val="accent2"/>
                </a:solidFill>
                <a:latin typeface="GE Inspira" pitchFamily="34" charset="0"/>
              </a:defRPr>
            </a:lvl3pPr>
            <a:lvl4pPr marL="1600200" indent="-228600" eaLnBrk="0" hangingPunct="0">
              <a:defRPr>
                <a:solidFill>
                  <a:schemeClr val="accent2"/>
                </a:solidFill>
                <a:latin typeface="GE Inspira" pitchFamily="34" charset="0"/>
              </a:defRPr>
            </a:lvl4pPr>
            <a:lvl5pPr marL="2057400" indent="-228600" eaLnBrk="0" hangingPunct="0">
              <a:defRPr>
                <a:solidFill>
                  <a:schemeClr val="accent2"/>
                </a:solidFill>
                <a:latin typeface="GE Inspira" pitchFamily="34" charset="0"/>
              </a:defRPr>
            </a:lvl5pPr>
            <a:lvl6pPr marL="2514600" indent="-228600" eaLnBrk="0" fontAlgn="base" hangingPunct="0">
              <a:spcBef>
                <a:spcPct val="0"/>
              </a:spcBef>
              <a:spcAft>
                <a:spcPct val="0"/>
              </a:spcAft>
              <a:buChar char="•"/>
              <a:defRPr>
                <a:solidFill>
                  <a:schemeClr val="accent2"/>
                </a:solidFill>
                <a:latin typeface="GE Inspira" pitchFamily="34" charset="0"/>
              </a:defRPr>
            </a:lvl6pPr>
            <a:lvl7pPr marL="2971800" indent="-228600" eaLnBrk="0" fontAlgn="base" hangingPunct="0">
              <a:spcBef>
                <a:spcPct val="0"/>
              </a:spcBef>
              <a:spcAft>
                <a:spcPct val="0"/>
              </a:spcAft>
              <a:buChar char="•"/>
              <a:defRPr>
                <a:solidFill>
                  <a:schemeClr val="accent2"/>
                </a:solidFill>
                <a:latin typeface="GE Inspira" pitchFamily="34" charset="0"/>
              </a:defRPr>
            </a:lvl7pPr>
            <a:lvl8pPr marL="3429000" indent="-228600" eaLnBrk="0" fontAlgn="base" hangingPunct="0">
              <a:spcBef>
                <a:spcPct val="0"/>
              </a:spcBef>
              <a:spcAft>
                <a:spcPct val="0"/>
              </a:spcAft>
              <a:buChar char="•"/>
              <a:defRPr>
                <a:solidFill>
                  <a:schemeClr val="accent2"/>
                </a:solidFill>
                <a:latin typeface="GE Inspira" pitchFamily="34" charset="0"/>
              </a:defRPr>
            </a:lvl8pPr>
            <a:lvl9pPr marL="3886200" indent="-228600" eaLnBrk="0" fontAlgn="base" hangingPunct="0">
              <a:spcBef>
                <a:spcPct val="0"/>
              </a:spcBef>
              <a:spcAft>
                <a:spcPct val="0"/>
              </a:spcAft>
              <a:buChar char="•"/>
              <a:defRPr>
                <a:solidFill>
                  <a:schemeClr val="accent2"/>
                </a:solidFill>
                <a:latin typeface="GE Inspira" pitchFamily="34" charset="0"/>
              </a:defRPr>
            </a:lvl9pPr>
          </a:lstStyle>
          <a:p>
            <a:pPr algn="ctr" eaLnBrk="1" hangingPunct="1"/>
            <a:r>
              <a:rPr lang="hu-HU" altLang="hu-HU" sz="2400" b="1" dirty="0">
                <a:solidFill>
                  <a:srgbClr val="FF0000"/>
                </a:solidFill>
                <a:latin typeface="Calibri"/>
              </a:rPr>
              <a:t>Alapdokumentum minden termékhez!</a:t>
            </a:r>
            <a:endParaRPr lang="hu-HU" altLang="hu-HU" sz="2400" dirty="0">
              <a:solidFill>
                <a:srgbClr val="FF0000"/>
              </a:solidFill>
              <a:latin typeface="Calibri"/>
            </a:endParaRPr>
          </a:p>
        </p:txBody>
      </p:sp>
      <p:sp>
        <p:nvSpPr>
          <p:cNvPr id="7" name="Cím 1"/>
          <p:cNvSpPr txBox="1">
            <a:spLocks/>
          </p:cNvSpPr>
          <p:nvPr/>
        </p:nvSpPr>
        <p:spPr>
          <a:xfrm>
            <a:off x="0" y="-27384"/>
            <a:ext cx="9144000" cy="63408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pPr algn="ctr"/>
            <a:r>
              <a:rPr lang="hu-HU" sz="3400" b="0" dirty="0" smtClean="0">
                <a:solidFill>
                  <a:schemeClr val="bg1"/>
                </a:solidFill>
                <a:effectLst>
                  <a:outerShdw blurRad="38100" dist="38100" dir="2700000" algn="tl">
                    <a:srgbClr val="000000">
                      <a:alpha val="43137"/>
                    </a:srgbClr>
                  </a:outerShdw>
                </a:effectLst>
                <a:latin typeface="+mn-lt"/>
                <a:sym typeface="GE Inspira CE" charset="-18"/>
              </a:rPr>
              <a:t>ÜGYFÉLKÖZVETÍTŐ LAP</a:t>
            </a:r>
            <a:endParaRPr lang="hu-HU" sz="3400" b="0" dirty="0">
              <a:solidFill>
                <a:schemeClr val="bg1"/>
              </a:solidFill>
              <a:effectLst>
                <a:outerShdw blurRad="38100" dist="38100" dir="2700000" algn="tl">
                  <a:srgbClr val="000000">
                    <a:alpha val="43137"/>
                  </a:srgbClr>
                </a:outerShdw>
              </a:effectLst>
              <a:latin typeface="+mn-lt"/>
              <a:ea typeface="+mn-ea"/>
              <a:cs typeface="+mn-cs"/>
            </a:endParaRPr>
          </a:p>
        </p:txBody>
      </p:sp>
      <p:sp>
        <p:nvSpPr>
          <p:cNvPr id="2" name="Dia számának helye 1"/>
          <p:cNvSpPr>
            <a:spLocks noGrp="1"/>
          </p:cNvSpPr>
          <p:nvPr>
            <p:ph type="sldNum" sz="quarter" idx="12"/>
          </p:nvPr>
        </p:nvSpPr>
        <p:spPr/>
        <p:txBody>
          <a:bodyPr/>
          <a:lstStyle/>
          <a:p>
            <a:fld id="{3CF8A5F0-F689-44EE-B34E-05F28770B991}" type="slidenum">
              <a:rPr lang="hu-HU" smtClean="0">
                <a:solidFill>
                  <a:srgbClr val="FFFFFF">
                    <a:lumMod val="50000"/>
                  </a:srgbClr>
                </a:solidFill>
              </a:rPr>
              <a:pPr/>
              <a:t>39</a:t>
            </a:fld>
            <a:endParaRPr lang="hu-HU">
              <a:solidFill>
                <a:srgbClr val="FFFFFF">
                  <a:lumMod val="50000"/>
                </a:srgbClr>
              </a:solidFill>
            </a:endParaRPr>
          </a:p>
        </p:txBody>
      </p:sp>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6862" y="620688"/>
            <a:ext cx="8433610" cy="552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zövegdoboz 1"/>
          <p:cNvSpPr txBox="1">
            <a:spLocks noChangeArrowheads="1"/>
          </p:cNvSpPr>
          <p:nvPr/>
        </p:nvSpPr>
        <p:spPr bwMode="auto">
          <a:xfrm rot="19041271">
            <a:off x="776288" y="3103563"/>
            <a:ext cx="3671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GE Inspira" pitchFamily="34" charset="0"/>
              </a:defRPr>
            </a:lvl1pPr>
            <a:lvl2pPr marL="742950" indent="-285750" eaLnBrk="0" hangingPunct="0">
              <a:defRPr>
                <a:solidFill>
                  <a:schemeClr val="accent2"/>
                </a:solidFill>
                <a:latin typeface="GE Inspira" pitchFamily="34" charset="0"/>
              </a:defRPr>
            </a:lvl2pPr>
            <a:lvl3pPr marL="1143000" indent="-228600" eaLnBrk="0" hangingPunct="0">
              <a:defRPr>
                <a:solidFill>
                  <a:schemeClr val="accent2"/>
                </a:solidFill>
                <a:latin typeface="GE Inspira" pitchFamily="34" charset="0"/>
              </a:defRPr>
            </a:lvl3pPr>
            <a:lvl4pPr marL="1600200" indent="-228600" eaLnBrk="0" hangingPunct="0">
              <a:defRPr>
                <a:solidFill>
                  <a:schemeClr val="accent2"/>
                </a:solidFill>
                <a:latin typeface="GE Inspira" pitchFamily="34" charset="0"/>
              </a:defRPr>
            </a:lvl4pPr>
            <a:lvl5pPr marL="2057400" indent="-228600" eaLnBrk="0" hangingPunct="0">
              <a:defRPr>
                <a:solidFill>
                  <a:schemeClr val="accent2"/>
                </a:solidFill>
                <a:latin typeface="GE Inspira" pitchFamily="34" charset="0"/>
              </a:defRPr>
            </a:lvl5pPr>
            <a:lvl6pPr marL="2514600" indent="-228600" eaLnBrk="0" fontAlgn="base" hangingPunct="0">
              <a:spcBef>
                <a:spcPct val="0"/>
              </a:spcBef>
              <a:spcAft>
                <a:spcPct val="0"/>
              </a:spcAft>
              <a:buChar char="•"/>
              <a:defRPr>
                <a:solidFill>
                  <a:schemeClr val="accent2"/>
                </a:solidFill>
                <a:latin typeface="GE Inspira" pitchFamily="34" charset="0"/>
              </a:defRPr>
            </a:lvl6pPr>
            <a:lvl7pPr marL="2971800" indent="-228600" eaLnBrk="0" fontAlgn="base" hangingPunct="0">
              <a:spcBef>
                <a:spcPct val="0"/>
              </a:spcBef>
              <a:spcAft>
                <a:spcPct val="0"/>
              </a:spcAft>
              <a:buChar char="•"/>
              <a:defRPr>
                <a:solidFill>
                  <a:schemeClr val="accent2"/>
                </a:solidFill>
                <a:latin typeface="GE Inspira" pitchFamily="34" charset="0"/>
              </a:defRPr>
            </a:lvl7pPr>
            <a:lvl8pPr marL="3429000" indent="-228600" eaLnBrk="0" fontAlgn="base" hangingPunct="0">
              <a:spcBef>
                <a:spcPct val="0"/>
              </a:spcBef>
              <a:spcAft>
                <a:spcPct val="0"/>
              </a:spcAft>
              <a:buChar char="•"/>
              <a:defRPr>
                <a:solidFill>
                  <a:schemeClr val="accent2"/>
                </a:solidFill>
                <a:latin typeface="GE Inspira" pitchFamily="34" charset="0"/>
              </a:defRPr>
            </a:lvl8pPr>
            <a:lvl9pPr marL="3886200" indent="-228600" eaLnBrk="0" fontAlgn="base" hangingPunct="0">
              <a:spcBef>
                <a:spcPct val="0"/>
              </a:spcBef>
              <a:spcAft>
                <a:spcPct val="0"/>
              </a:spcAft>
              <a:buChar char="•"/>
              <a:defRPr>
                <a:solidFill>
                  <a:schemeClr val="accent2"/>
                </a:solidFill>
                <a:latin typeface="GE Inspira" pitchFamily="34" charset="0"/>
              </a:defRPr>
            </a:lvl9pPr>
          </a:lstStyle>
          <a:p>
            <a:pPr algn="ctr" eaLnBrk="1" hangingPunct="1"/>
            <a:r>
              <a:rPr lang="hu-HU" altLang="hu-HU" sz="2400" b="1" dirty="0">
                <a:solidFill>
                  <a:srgbClr val="FF0000"/>
                </a:solidFill>
                <a:latin typeface="Calibri"/>
              </a:rPr>
              <a:t>Alapdokumentum minden termékhez!</a:t>
            </a:r>
            <a:endParaRPr lang="hu-HU" altLang="hu-HU" sz="2400" dirty="0">
              <a:solidFill>
                <a:srgbClr val="FF0000"/>
              </a:solidFill>
              <a:latin typeface="Calibri"/>
            </a:endParaRPr>
          </a:p>
        </p:txBody>
      </p:sp>
    </p:spTree>
    <p:extLst>
      <p:ext uri="{BB962C8B-B14F-4D97-AF65-F5344CB8AC3E}">
        <p14:creationId xmlns:p14="http://schemas.microsoft.com/office/powerpoint/2010/main" val="40301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40784" y="1124744"/>
            <a:ext cx="9003216" cy="4093428"/>
          </a:xfrm>
          <a:prstGeom prst="rect">
            <a:avLst/>
          </a:prstGeom>
        </p:spPr>
        <p:txBody>
          <a:bodyPr wrap="square">
            <a:spAutoFit/>
          </a:bodyPr>
          <a:lstStyle/>
          <a:p>
            <a:r>
              <a:rPr lang="hu-HU" b="1" dirty="0" smtClean="0"/>
              <a:t>További főbb </a:t>
            </a:r>
            <a:r>
              <a:rPr lang="hu-HU" b="1" dirty="0" smtClean="0"/>
              <a:t>tudnivalók</a:t>
            </a:r>
            <a:r>
              <a:rPr lang="hu-HU" b="1" dirty="0" smtClean="0"/>
              <a:t>:</a:t>
            </a:r>
          </a:p>
          <a:p>
            <a:endParaRPr lang="hu-HU" sz="2000" b="1" dirty="0"/>
          </a:p>
          <a:p>
            <a:pPr marL="285750" indent="-285750">
              <a:buFont typeface="Wingdings" panose="05000000000000000000" pitchFamily="2" charset="2"/>
              <a:buChar char="§"/>
            </a:pPr>
            <a:r>
              <a:rPr lang="hu-HU" sz="1600" b="1" dirty="0" smtClean="0">
                <a:solidFill>
                  <a:srgbClr val="FF0000"/>
                </a:solidFill>
              </a:rPr>
              <a:t>Partnerek </a:t>
            </a:r>
            <a:r>
              <a:rPr lang="hu-HU" sz="1600" b="1" dirty="0" smtClean="0">
                <a:solidFill>
                  <a:srgbClr val="FF0000"/>
                </a:solidFill>
              </a:rPr>
              <a:t>által közvetíthető jelen állás szerint,  az ügyfélnek személyesen jelen kell lennie az igényléskor</a:t>
            </a:r>
            <a:r>
              <a:rPr lang="hu-HU" sz="1600" b="1" dirty="0" smtClean="0">
                <a:solidFill>
                  <a:srgbClr val="FF0000"/>
                </a:solidFill>
              </a:rPr>
              <a:t>!</a:t>
            </a:r>
          </a:p>
          <a:p>
            <a:pPr marL="285750" indent="-285750">
              <a:buFont typeface="Wingdings" panose="05000000000000000000" pitchFamily="2" charset="2"/>
              <a:buChar char="§"/>
            </a:pPr>
            <a:endParaRPr lang="hu-HU" sz="1600" b="1" dirty="0" smtClean="0">
              <a:solidFill>
                <a:srgbClr val="FF0000"/>
              </a:solidFill>
            </a:endParaRPr>
          </a:p>
          <a:p>
            <a:pPr marL="285750" indent="-285750">
              <a:buFont typeface="Wingdings" panose="05000000000000000000" pitchFamily="2" charset="2"/>
              <a:buChar char="§"/>
            </a:pPr>
            <a:r>
              <a:rPr lang="hu-HU" sz="1600" dirty="0"/>
              <a:t>Igényléskor a 35. hetét betöltött várandóság esetén a BBV kérelmet előreveszik minden folyamatban </a:t>
            </a:r>
            <a:r>
              <a:rPr lang="hu-HU" sz="1600" dirty="0" smtClean="0"/>
              <a:t> - </a:t>
            </a:r>
            <a:r>
              <a:rPr lang="hu-HU" sz="1600" dirty="0"/>
              <a:t>Benyújtandó a várandósgondozási </a:t>
            </a:r>
            <a:r>
              <a:rPr lang="hu-HU" sz="1600" dirty="0" smtClean="0"/>
              <a:t>könyv</a:t>
            </a:r>
          </a:p>
          <a:p>
            <a:pPr marL="285750" indent="-285750">
              <a:buFont typeface="Wingdings" panose="05000000000000000000" pitchFamily="2" charset="2"/>
              <a:buChar char="§"/>
            </a:pPr>
            <a:endParaRPr lang="hu-HU" sz="1600" dirty="0" smtClean="0"/>
          </a:p>
          <a:p>
            <a:pPr marL="285750" indent="-285750">
              <a:buFont typeface="Wingdings" panose="05000000000000000000" pitchFamily="2" charset="2"/>
              <a:buChar char="§"/>
            </a:pPr>
            <a:r>
              <a:rPr lang="hu-HU" sz="1600" dirty="0" smtClean="0">
                <a:solidFill>
                  <a:srgbClr val="FF0000"/>
                </a:solidFill>
              </a:rPr>
              <a:t>A </a:t>
            </a:r>
            <a:r>
              <a:rPr lang="hu-HU" sz="1600" dirty="0">
                <a:solidFill>
                  <a:srgbClr val="FF0000"/>
                </a:solidFill>
              </a:rPr>
              <a:t>Babaváró hitel szerződéskövetését követő 90 napon belül igényelt jelzáloghitel esetén a Babaváró hitel 25%-val  növelni kell az igényelt jelzálog hitel összegét és ezzel együtt kell az </a:t>
            </a:r>
            <a:r>
              <a:rPr lang="hu-HU" sz="1600" dirty="0" err="1">
                <a:solidFill>
                  <a:srgbClr val="FF0000"/>
                </a:solidFill>
              </a:rPr>
              <a:t>LTV-t</a:t>
            </a:r>
            <a:r>
              <a:rPr lang="hu-HU" sz="1600" dirty="0">
                <a:solidFill>
                  <a:srgbClr val="FF0000"/>
                </a:solidFill>
              </a:rPr>
              <a:t> meghatározni</a:t>
            </a:r>
            <a:r>
              <a:rPr lang="hu-HU" sz="1600" dirty="0" smtClean="0">
                <a:solidFill>
                  <a:srgbClr val="FF0000"/>
                </a:solidFill>
              </a:rPr>
              <a:t>. </a:t>
            </a:r>
          </a:p>
          <a:p>
            <a:r>
              <a:rPr lang="hu-HU" sz="1600" dirty="0" smtClean="0">
                <a:solidFill>
                  <a:srgbClr val="FF0000"/>
                </a:solidFill>
              </a:rPr>
              <a:t>			(a Babaváró hitelösszeg 75%-a számít önerőnek</a:t>
            </a:r>
            <a:r>
              <a:rPr lang="hu-HU" sz="1600" dirty="0" smtClean="0">
                <a:solidFill>
                  <a:srgbClr val="FF0000"/>
                </a:solidFill>
              </a:rPr>
              <a:t>)</a:t>
            </a:r>
          </a:p>
          <a:p>
            <a:endParaRPr lang="hu-HU" sz="1600" dirty="0" smtClean="0">
              <a:solidFill>
                <a:srgbClr val="FF0000"/>
              </a:solidFill>
            </a:endParaRPr>
          </a:p>
          <a:p>
            <a:pPr marL="285750" indent="-285750">
              <a:buFont typeface="Arial" panose="020B0604020202020204" pitchFamily="34" charset="0"/>
              <a:buChar char="•"/>
            </a:pPr>
            <a:r>
              <a:rPr lang="hu-HU" sz="1600" dirty="0"/>
              <a:t>nyilatkoztatjuk az ügyfelet, hogy önerő-e a 90 napon belüli vagy párhuzamosan igényelt babaváró. ha igen a válasz, akkor a rendeletnek megfelelően számolunk vele. ha nem, akkor nem számolunk vele.</a:t>
            </a:r>
          </a:p>
          <a:p>
            <a:r>
              <a:rPr lang="hu-HU" sz="1600" dirty="0"/>
              <a:t> </a:t>
            </a:r>
          </a:p>
          <a:p>
            <a:endParaRPr lang="hu-HU" sz="1400" dirty="0">
              <a:solidFill>
                <a:srgbClr val="FF0000"/>
              </a:solidFill>
            </a:endParaRPr>
          </a:p>
        </p:txBody>
      </p:sp>
      <p:sp>
        <p:nvSpPr>
          <p:cNvPr id="7"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TERMÉKLEÍRÁS				 A HITEL KONDÍCIÓI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692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smtClean="0">
                <a:solidFill>
                  <a:srgbClr val="FFFFFF"/>
                </a:solidFill>
                <a:effectLst>
                  <a:outerShdw blurRad="38100" dist="38100" dir="2700000" algn="tl">
                    <a:srgbClr val="000000">
                      <a:alpha val="43137"/>
                    </a:srgbClr>
                  </a:outerShdw>
                </a:effectLst>
              </a:rPr>
              <a:t>CSOK ÉS OTK VÁLTOZÁSOK, FALUSI CSOK</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pic>
        <p:nvPicPr>
          <p:cNvPr id="8" name="Picture 2" descr="C:\Users\212573093\AppData\Local\Microsoft\Windows\Temporary Internet Files\Content.Outlook\TM06ZZG2\IMG_5457 (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284"/>
          <a:stretch/>
        </p:blipFill>
        <p:spPr bwMode="auto">
          <a:xfrm>
            <a:off x="0" y="548680"/>
            <a:ext cx="9180512" cy="6309320"/>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3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4623"/>
            <a:ext cx="8856984" cy="720081"/>
          </a:xfrm>
          <a:ln>
            <a:solidFill>
              <a:schemeClr val="tx2">
                <a:lumMod val="75000"/>
              </a:schemeClr>
            </a:solidFill>
          </a:ln>
        </p:spPr>
        <p:txBody>
          <a:bodyPr/>
          <a:lstStyle/>
          <a:p>
            <a:pPr algn="ctr"/>
            <a:r>
              <a:rPr lang="hu-HU" sz="1400" dirty="0" smtClean="0">
                <a:solidFill>
                  <a:schemeClr val="tx2">
                    <a:lumMod val="75000"/>
                  </a:schemeClr>
                </a:solidFill>
              </a:rPr>
              <a:t>OTTHONTEREMTÉSI TÁMOGATÁS BŐVÍTÉSE I. – OTTHONTEREMTÉSI KAMATTÁMOGATOTT KÖLCSÖN HASZNÁLT LAKÁS VÁSÁRLÁSÁRA (17/2016. HASZNÁLT LAKÁSOS CSOK KORMÁNYRENDELET MÓDOSÍTÁSA) </a:t>
            </a:r>
            <a:r>
              <a:rPr lang="hu-HU" sz="1400" dirty="0" smtClean="0">
                <a:solidFill>
                  <a:srgbClr val="FF0000"/>
                </a:solidFill>
              </a:rPr>
              <a:t>PIROSÍTVA AZOK A FELTÉTELEK, MELYEK MEGEGYEZNEK AZ ÚJ LAKÁS VÁSÁRLÁSÁRA VAGY ÉPÍTÉSÉRE NYÚJTOTT OTK FELTÉTELEKKEL</a:t>
            </a:r>
            <a:r>
              <a:rPr lang="hu-HU" sz="1400" dirty="0" smtClean="0">
                <a:solidFill>
                  <a:schemeClr val="tx2">
                    <a:lumMod val="75000"/>
                  </a:schemeClr>
                </a:solidFill>
              </a:rPr>
              <a:t/>
            </a:r>
            <a:br>
              <a:rPr lang="hu-HU" sz="1400" dirty="0" smtClean="0">
                <a:solidFill>
                  <a:schemeClr val="tx2">
                    <a:lumMod val="75000"/>
                  </a:schemeClr>
                </a:solidFill>
              </a:rPr>
            </a:br>
            <a:endParaRPr lang="hu-HU" sz="1400" dirty="0">
              <a:solidFill>
                <a:schemeClr val="tx2">
                  <a:lumMod val="75000"/>
                </a:schemeClr>
              </a:solidFill>
            </a:endParaRPr>
          </a:p>
        </p:txBody>
      </p:sp>
      <p:sp>
        <p:nvSpPr>
          <p:cNvPr id="3" name="Szövegdoboz 2"/>
          <p:cNvSpPr txBox="1"/>
          <p:nvPr/>
        </p:nvSpPr>
        <p:spPr>
          <a:xfrm>
            <a:off x="179512" y="836712"/>
            <a:ext cx="8856984" cy="5841792"/>
          </a:xfrm>
          <a:prstGeom prst="rect">
            <a:avLst/>
          </a:prstGeom>
          <a:noFill/>
          <a:ln>
            <a:solidFill>
              <a:schemeClr val="tx2">
                <a:lumMod val="75000"/>
              </a:schemeClr>
            </a:solidFill>
          </a:ln>
        </p:spPr>
        <p:txBody>
          <a:bodyPr wrap="square" rtlCol="0">
            <a:spAutoFit/>
          </a:bodyPr>
          <a:lstStyle/>
          <a:p>
            <a:pPr marL="285750" indent="-285750" algn="just">
              <a:lnSpc>
                <a:spcPct val="125000"/>
              </a:lnSpc>
              <a:buFont typeface="Wingdings" panose="05000000000000000000" pitchFamily="2" charset="2"/>
              <a:buChar char="Ø"/>
            </a:pPr>
            <a:r>
              <a:rPr lang="hu-HU" sz="1500" b="1" dirty="0" smtClean="0">
                <a:solidFill>
                  <a:schemeClr val="tx2">
                    <a:lumMod val="75000"/>
                  </a:schemeClr>
                </a:solidFill>
              </a:rPr>
              <a:t>Cél: Használt lakás vásárlására</a:t>
            </a:r>
          </a:p>
          <a:p>
            <a:pPr marL="285750" indent="-285750" algn="just">
              <a:lnSpc>
                <a:spcPct val="125000"/>
              </a:lnSpc>
              <a:buFont typeface="Wingdings" panose="05000000000000000000" pitchFamily="2" charset="2"/>
              <a:buChar char="Ø"/>
            </a:pPr>
            <a:r>
              <a:rPr lang="hu-HU" sz="1500" b="1" dirty="0" smtClean="0">
                <a:solidFill>
                  <a:srgbClr val="FF0000"/>
                </a:solidFill>
              </a:rPr>
              <a:t>Hitelösszeg</a:t>
            </a:r>
          </a:p>
          <a:p>
            <a:pPr marL="742950" lvl="1" indent="-285750" algn="just">
              <a:lnSpc>
                <a:spcPct val="125000"/>
              </a:lnSpc>
              <a:buFont typeface="Wingdings" panose="05000000000000000000" pitchFamily="2" charset="2"/>
              <a:buChar char="Ø"/>
            </a:pPr>
            <a:r>
              <a:rPr lang="hu-HU" sz="1500" b="1" dirty="0" smtClean="0">
                <a:solidFill>
                  <a:srgbClr val="FF0000"/>
                </a:solidFill>
              </a:rPr>
              <a:t>2 gyermek – 10.000.000 Ft</a:t>
            </a:r>
          </a:p>
          <a:p>
            <a:pPr marL="742950" lvl="1" indent="-285750" algn="just">
              <a:lnSpc>
                <a:spcPct val="125000"/>
              </a:lnSpc>
              <a:buFont typeface="Wingdings" panose="05000000000000000000" pitchFamily="2" charset="2"/>
              <a:buChar char="Ø"/>
            </a:pPr>
            <a:r>
              <a:rPr lang="hu-HU" sz="1500" b="1" dirty="0" smtClean="0">
                <a:solidFill>
                  <a:srgbClr val="FF0000"/>
                </a:solidFill>
              </a:rPr>
              <a:t>3 gyermek – 15.000.000 Ft</a:t>
            </a:r>
            <a:endParaRPr lang="hu-HU" sz="1500" b="1" dirty="0">
              <a:solidFill>
                <a:srgbClr val="FF0000"/>
              </a:solidFill>
            </a:endParaRPr>
          </a:p>
          <a:p>
            <a:pPr marL="285750" indent="-285750" algn="just">
              <a:lnSpc>
                <a:spcPct val="125000"/>
              </a:lnSpc>
              <a:buFont typeface="Wingdings" panose="05000000000000000000" pitchFamily="2" charset="2"/>
              <a:buChar char="Ø"/>
            </a:pPr>
            <a:r>
              <a:rPr lang="hu-HU" sz="1500" b="1" dirty="0" smtClean="0">
                <a:solidFill>
                  <a:srgbClr val="FF0000"/>
                </a:solidFill>
              </a:rPr>
              <a:t>Futamidő: 25 év</a:t>
            </a:r>
          </a:p>
          <a:p>
            <a:pPr marL="285750" indent="-285750" algn="just">
              <a:lnSpc>
                <a:spcPct val="125000"/>
              </a:lnSpc>
              <a:buFont typeface="Wingdings" panose="05000000000000000000" pitchFamily="2" charset="2"/>
              <a:buChar char="Ø"/>
            </a:pPr>
            <a:r>
              <a:rPr lang="hu-HU" sz="1500" b="1" dirty="0" smtClean="0">
                <a:solidFill>
                  <a:srgbClr val="FF0000"/>
                </a:solidFill>
              </a:rPr>
              <a:t>Kamatperiódus: 5 év</a:t>
            </a:r>
          </a:p>
          <a:p>
            <a:pPr marL="285750" indent="-285750" algn="just">
              <a:lnSpc>
                <a:spcPct val="125000"/>
              </a:lnSpc>
              <a:buFont typeface="Wingdings" panose="05000000000000000000" pitchFamily="2" charset="2"/>
              <a:buChar char="Ø"/>
            </a:pPr>
            <a:r>
              <a:rPr lang="hu-HU" sz="1500" b="1" dirty="0" smtClean="0">
                <a:solidFill>
                  <a:srgbClr val="FF0000"/>
                </a:solidFill>
              </a:rPr>
              <a:t>Kamatozás</a:t>
            </a:r>
          </a:p>
          <a:p>
            <a:pPr marL="742950" lvl="1" indent="-285750" algn="just">
              <a:lnSpc>
                <a:spcPct val="125000"/>
              </a:lnSpc>
              <a:buFont typeface="Wingdings" panose="05000000000000000000" pitchFamily="2" charset="2"/>
              <a:buChar char="Ø"/>
            </a:pPr>
            <a:r>
              <a:rPr lang="hu-HU" sz="1500" b="1" dirty="0" smtClean="0">
                <a:solidFill>
                  <a:srgbClr val="FF0000"/>
                </a:solidFill>
              </a:rPr>
              <a:t>Ügyleti kamat (bruttó kamat): 5 éves államkötvény 3 havi aukciós átlaghozam 130%+3%</a:t>
            </a:r>
          </a:p>
          <a:p>
            <a:pPr marL="742950" lvl="1" indent="-285750" algn="just">
              <a:lnSpc>
                <a:spcPct val="125000"/>
              </a:lnSpc>
              <a:buFont typeface="Wingdings" panose="05000000000000000000" pitchFamily="2" charset="2"/>
              <a:buChar char="Ø"/>
            </a:pPr>
            <a:r>
              <a:rPr lang="hu-HU" sz="1500" b="1" dirty="0" smtClean="0">
                <a:solidFill>
                  <a:srgbClr val="FF0000"/>
                </a:solidFill>
              </a:rPr>
              <a:t>Kamattámogatás mértéke: 5 éves államkötvény 3 havi aukciós átlaghozam 130% (éves értesítőlevélben tájékoztatni kell a Támogatott személyt a tárgyévben kapott kamattámogatás összegéről)</a:t>
            </a:r>
          </a:p>
          <a:p>
            <a:pPr marL="742950" lvl="1" indent="-285750" algn="just">
              <a:lnSpc>
                <a:spcPct val="125000"/>
              </a:lnSpc>
              <a:buFont typeface="Wingdings" panose="05000000000000000000" pitchFamily="2" charset="2"/>
              <a:buChar char="Ø"/>
            </a:pPr>
            <a:r>
              <a:rPr lang="hu-HU" sz="1500" b="1" dirty="0" smtClean="0">
                <a:solidFill>
                  <a:srgbClr val="FF0000"/>
                </a:solidFill>
              </a:rPr>
              <a:t>Ügyfél által fizetendő kamat: Ügyleti kamat-kamattámogatás=3%</a:t>
            </a:r>
          </a:p>
          <a:p>
            <a:pPr marL="742950" lvl="1" indent="-285750" algn="just">
              <a:lnSpc>
                <a:spcPct val="125000"/>
              </a:lnSpc>
              <a:buFont typeface="Wingdings" panose="05000000000000000000" pitchFamily="2" charset="2"/>
              <a:buChar char="Ø"/>
            </a:pPr>
            <a:r>
              <a:rPr lang="hu-HU" sz="1500" b="1" dirty="0" smtClean="0">
                <a:solidFill>
                  <a:srgbClr val="FF0000"/>
                </a:solidFill>
              </a:rPr>
              <a:t>Kamattámogatásra való jogosultság megszűnése</a:t>
            </a:r>
          </a:p>
          <a:p>
            <a:pPr marL="1200150" lvl="2" indent="-285750" algn="just">
              <a:lnSpc>
                <a:spcPct val="125000"/>
              </a:lnSpc>
              <a:buFont typeface="Wingdings" panose="05000000000000000000" pitchFamily="2" charset="2"/>
              <a:buChar char="Ø"/>
            </a:pPr>
            <a:r>
              <a:rPr lang="hu-HU" sz="1500" b="1" dirty="0" smtClean="0">
                <a:solidFill>
                  <a:srgbClr val="FF0000"/>
                </a:solidFill>
              </a:rPr>
              <a:t>Ügyfél által fizetendő kamat=Ügyleti kamat (bruttó kamat)</a:t>
            </a:r>
          </a:p>
          <a:p>
            <a:pPr marL="285750" lvl="2" indent="-285750" algn="just">
              <a:lnSpc>
                <a:spcPct val="125000"/>
              </a:lnSpc>
              <a:buFont typeface="Wingdings" panose="05000000000000000000" pitchFamily="2" charset="2"/>
              <a:buChar char="Ø"/>
            </a:pPr>
            <a:r>
              <a:rPr lang="hu-HU" sz="1500" b="1" dirty="0" smtClean="0">
                <a:solidFill>
                  <a:srgbClr val="FF0000"/>
                </a:solidFill>
              </a:rPr>
              <a:t>Fedezetre vonatkozó szabályok: CSOK szabályok (fűthető fürdőszoba!)</a:t>
            </a:r>
          </a:p>
          <a:p>
            <a:pPr marL="285750" lvl="2" indent="-285750" algn="just">
              <a:lnSpc>
                <a:spcPct val="125000"/>
              </a:lnSpc>
              <a:buFont typeface="Wingdings" panose="05000000000000000000" pitchFamily="2" charset="2"/>
              <a:buChar char="Ø"/>
            </a:pPr>
            <a:r>
              <a:rPr lang="hu-HU" sz="1500" b="1" dirty="0" smtClean="0">
                <a:solidFill>
                  <a:srgbClr val="FF0000"/>
                </a:solidFill>
              </a:rPr>
              <a:t>LTV és DTI (JTM) szabályok: nincsen eltérés a standard szabályainktól</a:t>
            </a:r>
          </a:p>
          <a:p>
            <a:pPr marL="285750" lvl="2" indent="-285750" algn="just">
              <a:lnSpc>
                <a:spcPct val="125000"/>
              </a:lnSpc>
              <a:buFont typeface="Wingdings" panose="05000000000000000000" pitchFamily="2" charset="2"/>
              <a:buChar char="Ø"/>
            </a:pPr>
            <a:r>
              <a:rPr lang="hu-HU" sz="1500" b="1" dirty="0" smtClean="0">
                <a:solidFill>
                  <a:srgbClr val="FF0000"/>
                </a:solidFill>
              </a:rPr>
              <a:t>Igénylési feltételek</a:t>
            </a:r>
          </a:p>
          <a:p>
            <a:pPr marL="742950" lvl="1" indent="-285750" algn="just">
              <a:lnSpc>
                <a:spcPct val="125000"/>
              </a:lnSpc>
              <a:buFont typeface="Wingdings" panose="05000000000000000000" pitchFamily="2" charset="2"/>
              <a:buChar char="Ø"/>
            </a:pPr>
            <a:r>
              <a:rPr lang="hu-HU" sz="1500" b="1" dirty="0" smtClean="0">
                <a:solidFill>
                  <a:srgbClr val="FF0000"/>
                </a:solidFill>
              </a:rPr>
              <a:t>2 vagy 3 gyermek  megléte; 1 meglévő + 1 vállalt gyermek; 1 meglévő + 2 vállalt gyermek</a:t>
            </a:r>
          </a:p>
          <a:p>
            <a:pPr marL="742950" lvl="1" indent="-285750" algn="just">
              <a:lnSpc>
                <a:spcPct val="125000"/>
              </a:lnSpc>
              <a:buFont typeface="Wingdings" panose="05000000000000000000" pitchFamily="2" charset="2"/>
              <a:buChar char="Ø"/>
            </a:pPr>
            <a:r>
              <a:rPr lang="hu-HU" sz="1500" b="1" dirty="0" smtClean="0">
                <a:solidFill>
                  <a:srgbClr val="FF0000"/>
                </a:solidFill>
              </a:rPr>
              <a:t>2 vagy 3 gyermekes CSOK igénylése – CSOK feltételeknek való megfelelés</a:t>
            </a:r>
          </a:p>
          <a:p>
            <a:pPr marL="742950" lvl="1" indent="-285750" algn="just">
              <a:lnSpc>
                <a:spcPct val="125000"/>
              </a:lnSpc>
              <a:buFont typeface="Wingdings" panose="05000000000000000000" pitchFamily="2" charset="2"/>
              <a:buChar char="Ø"/>
            </a:pPr>
            <a:r>
              <a:rPr lang="hu-HU" sz="1500" b="1" dirty="0" smtClean="0">
                <a:solidFill>
                  <a:srgbClr val="FF0000"/>
                </a:solidFill>
              </a:rPr>
              <a:t>Egyik igénylő sem szerepel negatív eseménnyel a </a:t>
            </a:r>
            <a:r>
              <a:rPr lang="hu-HU" sz="1500" b="1" dirty="0" err="1" smtClean="0">
                <a:solidFill>
                  <a:srgbClr val="FF0000"/>
                </a:solidFill>
              </a:rPr>
              <a:t>KHR-ben</a:t>
            </a:r>
            <a:endParaRPr lang="hu-HU" sz="1500" b="1" dirty="0" smtClean="0">
              <a:solidFill>
                <a:srgbClr val="FF0000"/>
              </a:solidFill>
            </a:endParaRPr>
          </a:p>
        </p:txBody>
      </p:sp>
    </p:spTree>
    <p:extLst>
      <p:ext uri="{BB962C8B-B14F-4D97-AF65-F5344CB8AC3E}">
        <p14:creationId xmlns:p14="http://schemas.microsoft.com/office/powerpoint/2010/main" val="27877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4623"/>
            <a:ext cx="8856984" cy="720081"/>
          </a:xfrm>
          <a:ln>
            <a:solidFill>
              <a:schemeClr val="tx2">
                <a:lumMod val="75000"/>
              </a:schemeClr>
            </a:solidFill>
          </a:ln>
        </p:spPr>
        <p:txBody>
          <a:bodyPr/>
          <a:lstStyle/>
          <a:p>
            <a:pPr algn="ctr"/>
            <a:r>
              <a:rPr lang="hu-HU" sz="1400" dirty="0" smtClean="0">
                <a:solidFill>
                  <a:schemeClr val="tx2">
                    <a:lumMod val="75000"/>
                  </a:schemeClr>
                </a:solidFill>
              </a:rPr>
              <a:t>OTTHONTEREMTÉSI TÁMOGATÁS BŐVÍTÉSE I. – OTTHONTEREMTÉSI KAMATTÁMOGATOTT KÖLCSÖNÖK HASZNÁLT LAKÁS VÁSÁRLÁSÁRA (17/2016. HASZNÁLT LAKÁSOS CSOK KORMÁNYRENDELET MÓDOSÍTÁSA) </a:t>
            </a:r>
            <a:r>
              <a:rPr lang="hu-HU" sz="1400" dirty="0" smtClean="0">
                <a:solidFill>
                  <a:srgbClr val="FF0000"/>
                </a:solidFill>
              </a:rPr>
              <a:t>PIROSÍTVA AZOK A FELTÉTELEK, MELYEK MEGEGYEZNEK AZ ÚJ LAKÁS VÁSÁRLÁSÁRA VAGY ÉPÍTÉSÉRE NYÚJTOTT OTK FELTÉTELEKKEL</a:t>
            </a:r>
            <a:r>
              <a:rPr lang="hu-HU" sz="1400" dirty="0" smtClean="0">
                <a:solidFill>
                  <a:schemeClr val="tx2">
                    <a:lumMod val="75000"/>
                  </a:schemeClr>
                </a:solidFill>
              </a:rPr>
              <a:t/>
            </a:r>
            <a:br>
              <a:rPr lang="hu-HU" sz="1400" dirty="0" smtClean="0">
                <a:solidFill>
                  <a:schemeClr val="tx2">
                    <a:lumMod val="75000"/>
                  </a:schemeClr>
                </a:solidFill>
              </a:rPr>
            </a:br>
            <a:endParaRPr lang="hu-HU" sz="1400" dirty="0">
              <a:solidFill>
                <a:schemeClr val="tx2">
                  <a:lumMod val="75000"/>
                </a:schemeClr>
              </a:solidFill>
            </a:endParaRPr>
          </a:p>
        </p:txBody>
      </p:sp>
      <p:sp>
        <p:nvSpPr>
          <p:cNvPr id="3" name="Szövegdoboz 2"/>
          <p:cNvSpPr txBox="1"/>
          <p:nvPr/>
        </p:nvSpPr>
        <p:spPr>
          <a:xfrm>
            <a:off x="179512" y="764704"/>
            <a:ext cx="8856984" cy="6093976"/>
          </a:xfrm>
          <a:prstGeom prst="rect">
            <a:avLst/>
          </a:prstGeom>
          <a:noFill/>
          <a:ln>
            <a:solidFill>
              <a:schemeClr val="tx2">
                <a:lumMod val="75000"/>
              </a:schemeClr>
            </a:solidFill>
          </a:ln>
        </p:spPr>
        <p:txBody>
          <a:bodyPr wrap="square" rtlCol="0">
            <a:spAutoFit/>
          </a:bodyPr>
          <a:lstStyle/>
          <a:p>
            <a:pPr marL="285750" lvl="1" indent="-285750" algn="just">
              <a:lnSpc>
                <a:spcPct val="200000"/>
              </a:lnSpc>
              <a:buFont typeface="Wingdings" panose="05000000000000000000" pitchFamily="2" charset="2"/>
              <a:buChar char="Ø"/>
            </a:pPr>
            <a:r>
              <a:rPr lang="hu-HU" sz="1500" b="1" dirty="0" smtClean="0">
                <a:solidFill>
                  <a:srgbClr val="FF0000"/>
                </a:solidFill>
              </a:rPr>
              <a:t>Nem támogatott személy hiteladós adóstársként a hitelképesség javítása érdekében</a:t>
            </a:r>
          </a:p>
          <a:p>
            <a:pPr marL="742950" lvl="2" indent="-285750" algn="just">
              <a:lnSpc>
                <a:spcPct val="200000"/>
              </a:lnSpc>
              <a:buFont typeface="Wingdings" panose="05000000000000000000" pitchFamily="2" charset="2"/>
              <a:buChar char="Ø"/>
            </a:pPr>
            <a:r>
              <a:rPr lang="hu-HU" sz="1500" b="1" dirty="0" smtClean="0">
                <a:solidFill>
                  <a:srgbClr val="FF0000"/>
                </a:solidFill>
              </a:rPr>
              <a:t>Nem lehet  másik OTK szerződője (később sem)</a:t>
            </a:r>
          </a:p>
          <a:p>
            <a:pPr marL="742950" lvl="2" indent="-285750" algn="just">
              <a:lnSpc>
                <a:spcPct val="200000"/>
              </a:lnSpc>
              <a:buFont typeface="Wingdings" panose="05000000000000000000" pitchFamily="2" charset="2"/>
              <a:buChar char="Ø"/>
            </a:pPr>
            <a:r>
              <a:rPr lang="hu-HU" sz="1500" b="1" dirty="0" smtClean="0">
                <a:solidFill>
                  <a:srgbClr val="FF0000"/>
                </a:solidFill>
              </a:rPr>
              <a:t>Ptk. szerinti közeli hozzátartozó</a:t>
            </a:r>
          </a:p>
          <a:p>
            <a:pPr marL="742950" lvl="2" indent="-285750" algn="just">
              <a:lnSpc>
                <a:spcPct val="200000"/>
              </a:lnSpc>
              <a:buFont typeface="Wingdings" panose="05000000000000000000" pitchFamily="2" charset="2"/>
              <a:buChar char="Ø"/>
            </a:pPr>
            <a:r>
              <a:rPr lang="hu-HU" sz="1500" b="1" dirty="0" smtClean="0">
                <a:solidFill>
                  <a:srgbClr val="FF0000"/>
                </a:solidFill>
              </a:rPr>
              <a:t>Nem létesít lakóhelyet a fedezeti ingatlanban</a:t>
            </a:r>
          </a:p>
          <a:p>
            <a:pPr marL="742950" lvl="2" indent="-285750" algn="just">
              <a:lnSpc>
                <a:spcPct val="200000"/>
              </a:lnSpc>
              <a:buFont typeface="Wingdings" panose="05000000000000000000" pitchFamily="2" charset="2"/>
              <a:buChar char="Ø"/>
            </a:pPr>
            <a:r>
              <a:rPr lang="hu-HU" sz="1500" b="1" dirty="0" smtClean="0">
                <a:solidFill>
                  <a:srgbClr val="FF0000"/>
                </a:solidFill>
              </a:rPr>
              <a:t>Hozzájárul adatainak átadásához a Járási hivatal és a Kincstár részére</a:t>
            </a:r>
          </a:p>
          <a:p>
            <a:pPr marL="285750" lvl="2" indent="-285750" algn="just">
              <a:lnSpc>
                <a:spcPct val="200000"/>
              </a:lnSpc>
              <a:buFont typeface="Wingdings" panose="05000000000000000000" pitchFamily="2" charset="2"/>
              <a:buChar char="Ø"/>
            </a:pPr>
            <a:r>
              <a:rPr lang="hu-HU" sz="1500" b="1" dirty="0" smtClean="0">
                <a:solidFill>
                  <a:srgbClr val="FF0000"/>
                </a:solidFill>
              </a:rPr>
              <a:t>Válás, élettársi közösség megszűnése, szereplő kivonás</a:t>
            </a:r>
          </a:p>
          <a:p>
            <a:pPr marL="742950" lvl="3" indent="-285750" algn="just">
              <a:lnSpc>
                <a:spcPct val="200000"/>
              </a:lnSpc>
              <a:buFont typeface="Wingdings" panose="05000000000000000000" pitchFamily="2" charset="2"/>
              <a:buChar char="Ø"/>
            </a:pPr>
            <a:r>
              <a:rPr lang="hu-HU" sz="1500" b="1" dirty="0" smtClean="0">
                <a:solidFill>
                  <a:srgbClr val="FF0000"/>
                </a:solidFill>
              </a:rPr>
              <a:t>Amennyiben a kötelemben maradó félre teljesült az igénylésnél a TB jogviszony: visszafizetési kötelezettség nem keletkezik, és fennmarad a kamattámogatás (támogatott kölcsön marad)</a:t>
            </a:r>
          </a:p>
          <a:p>
            <a:pPr marL="742950" lvl="3" indent="-285750" algn="just">
              <a:lnSpc>
                <a:spcPct val="200000"/>
              </a:lnSpc>
              <a:buFont typeface="Wingdings" panose="05000000000000000000" pitchFamily="2" charset="2"/>
              <a:buChar char="Ø"/>
            </a:pPr>
            <a:r>
              <a:rPr lang="hu-HU" sz="1500" b="1" dirty="0" smtClean="0">
                <a:solidFill>
                  <a:srgbClr val="FF0000"/>
                </a:solidFill>
              </a:rPr>
              <a:t>Amennyiben a nem a kötelemben maradó félre teljesült az igénylésnél a TB jogviszony: visszafizetési kötelezettség nem keletkezik, de kamattámogatásra való jogosultág megszűnik (piaci kölcsönné alakul)</a:t>
            </a:r>
          </a:p>
          <a:p>
            <a:pPr marL="1200150" lvl="4" indent="-285750" algn="just">
              <a:lnSpc>
                <a:spcPct val="200000"/>
              </a:lnSpc>
              <a:buFont typeface="Wingdings" panose="05000000000000000000" pitchFamily="2" charset="2"/>
              <a:buChar char="Ø"/>
            </a:pPr>
            <a:r>
              <a:rPr lang="hu-HU" sz="1500" b="1" dirty="0" smtClean="0">
                <a:solidFill>
                  <a:srgbClr val="FF0000"/>
                </a:solidFill>
              </a:rPr>
              <a:t>Kivéve: ha a kötelemben maradó Adós a szerződésmódosítást megelőzően igazolja, hogy rendelkezett az elvárt TB jogviszonnyal a kölcsönkérelem benyújtását megelőzően.</a:t>
            </a:r>
            <a:endParaRPr lang="hu-HU" sz="1300" b="1" dirty="0" smtClean="0">
              <a:solidFill>
                <a:srgbClr val="FF0000"/>
              </a:solidFill>
            </a:endParaRPr>
          </a:p>
        </p:txBody>
      </p:sp>
    </p:spTree>
    <p:extLst>
      <p:ext uri="{BB962C8B-B14F-4D97-AF65-F5344CB8AC3E}">
        <p14:creationId xmlns:p14="http://schemas.microsoft.com/office/powerpoint/2010/main" val="34663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4623"/>
            <a:ext cx="8856984" cy="720081"/>
          </a:xfrm>
          <a:ln>
            <a:solidFill>
              <a:schemeClr val="tx2">
                <a:lumMod val="75000"/>
              </a:schemeClr>
            </a:solidFill>
          </a:ln>
        </p:spPr>
        <p:txBody>
          <a:bodyPr/>
          <a:lstStyle/>
          <a:p>
            <a:pPr algn="ctr"/>
            <a:r>
              <a:rPr lang="hu-HU" sz="1400" dirty="0" smtClean="0">
                <a:solidFill>
                  <a:schemeClr val="tx2">
                    <a:lumMod val="75000"/>
                  </a:schemeClr>
                </a:solidFill>
              </a:rPr>
              <a:t>CSOK VÁLTOZÁSOK – A 16/2016. ÉS A 17/2016. KORMÁNYRENDELETEK CSALÁDI OTTHONTEREMTÉSI KEDVEZMÉNY VÁLTOZÁSAI</a:t>
            </a:r>
            <a:br>
              <a:rPr lang="hu-HU" sz="1400" dirty="0" smtClean="0">
                <a:solidFill>
                  <a:schemeClr val="tx2">
                    <a:lumMod val="75000"/>
                  </a:schemeClr>
                </a:solidFill>
              </a:rPr>
            </a:br>
            <a:r>
              <a:rPr lang="hu-HU" sz="1400" dirty="0" smtClean="0">
                <a:solidFill>
                  <a:schemeClr val="tx2">
                    <a:lumMod val="75000"/>
                  </a:schemeClr>
                </a:solidFill>
              </a:rPr>
              <a:t>HASZNÁLT LAKÁS VÁSÁRLÁS, HASZNÁLT LAKÁS BŐVÍTÉS, </a:t>
            </a:r>
            <a:r>
              <a:rPr lang="hu-HU" sz="1400" dirty="0" smtClean="0">
                <a:solidFill>
                  <a:schemeClr val="tx2">
                    <a:lumMod val="60000"/>
                    <a:lumOff val="40000"/>
                  </a:schemeClr>
                </a:solidFill>
              </a:rPr>
              <a:t>ÚJ LAKÁS VÁSÁRLÁS, ÚJ LAKÁS ÉPÍTÉS – </a:t>
            </a:r>
            <a:r>
              <a:rPr lang="hu-HU" sz="1400" dirty="0" smtClean="0">
                <a:solidFill>
                  <a:srgbClr val="FF0000"/>
                </a:solidFill>
              </a:rPr>
              <a:t>2019.07.01-TŐL</a:t>
            </a:r>
            <a:br>
              <a:rPr lang="hu-HU" sz="1400" dirty="0" smtClean="0">
                <a:solidFill>
                  <a:srgbClr val="FF0000"/>
                </a:solidFill>
              </a:rPr>
            </a:br>
            <a:endParaRPr lang="hu-HU" sz="1400" dirty="0">
              <a:solidFill>
                <a:srgbClr val="FF0000"/>
              </a:solidFill>
            </a:endParaRPr>
          </a:p>
        </p:txBody>
      </p:sp>
      <p:sp>
        <p:nvSpPr>
          <p:cNvPr id="3" name="Szövegdoboz 2"/>
          <p:cNvSpPr txBox="1"/>
          <p:nvPr/>
        </p:nvSpPr>
        <p:spPr>
          <a:xfrm>
            <a:off x="179512" y="748959"/>
            <a:ext cx="8856984" cy="6064417"/>
          </a:xfrm>
          <a:prstGeom prst="rect">
            <a:avLst/>
          </a:prstGeom>
          <a:noFill/>
          <a:ln>
            <a:solidFill>
              <a:schemeClr val="tx2">
                <a:lumMod val="75000"/>
              </a:schemeClr>
            </a:solidFill>
          </a:ln>
        </p:spPr>
        <p:txBody>
          <a:bodyPr wrap="square" rtlCol="0">
            <a:spAutoFit/>
          </a:bodyPr>
          <a:lstStyle/>
          <a:p>
            <a:pPr marL="285750" lvl="1" indent="-285750" algn="just">
              <a:lnSpc>
                <a:spcPct val="200000"/>
              </a:lnSpc>
              <a:buFont typeface="Wingdings" panose="05000000000000000000" pitchFamily="2" charset="2"/>
              <a:buChar char="Ø"/>
            </a:pPr>
            <a:r>
              <a:rPr lang="hu-HU" sz="1400" b="1" dirty="0" smtClean="0">
                <a:solidFill>
                  <a:srgbClr val="FF0000"/>
                </a:solidFill>
              </a:rPr>
              <a:t>CSOK összegének megállapításánál nem kell figyelembe venni:</a:t>
            </a:r>
          </a:p>
          <a:p>
            <a:pPr marL="742950" lvl="2" indent="-285750" algn="just">
              <a:lnSpc>
                <a:spcPct val="200000"/>
              </a:lnSpc>
              <a:buFont typeface="Wingdings" panose="05000000000000000000" pitchFamily="2" charset="2"/>
              <a:buChar char="Ø"/>
            </a:pPr>
            <a:r>
              <a:rPr lang="hu-HU" sz="1400" b="1" dirty="0" smtClean="0">
                <a:solidFill>
                  <a:srgbClr val="FF0000"/>
                </a:solidFill>
              </a:rPr>
              <a:t>2011. december 31. napját követően igényelt és az újabb támogatási kérelem benyújtásáig visszafizetett vissza nem térítendő állami támogatást (lakásépítési kedvezmény, lakásépítési támogatás, CSOK).</a:t>
            </a:r>
          </a:p>
          <a:p>
            <a:pPr marL="742950" lvl="2" indent="-285750" algn="just">
              <a:lnSpc>
                <a:spcPct val="200000"/>
              </a:lnSpc>
              <a:buFont typeface="Wingdings" panose="05000000000000000000" pitchFamily="2" charset="2"/>
              <a:buChar char="Ø"/>
            </a:pPr>
            <a:r>
              <a:rPr lang="hu-HU" sz="1400" b="1" dirty="0">
                <a:solidFill>
                  <a:srgbClr val="FF0000"/>
                </a:solidFill>
              </a:rPr>
              <a:t>2011. december 31. napját követően igényelt és az újabb támogatási kérelem benyújtásáig visszafizetett </a:t>
            </a:r>
            <a:r>
              <a:rPr lang="hu-HU" sz="1400" b="1" dirty="0" smtClean="0">
                <a:solidFill>
                  <a:srgbClr val="FF0000"/>
                </a:solidFill>
              </a:rPr>
              <a:t>megelőlegező kölcsönt.</a:t>
            </a:r>
          </a:p>
          <a:p>
            <a:pPr marL="285750" lvl="2" indent="-285750" algn="just">
              <a:lnSpc>
                <a:spcPct val="200000"/>
              </a:lnSpc>
              <a:buFont typeface="Wingdings" panose="05000000000000000000" pitchFamily="2" charset="2"/>
              <a:buChar char="Ø"/>
            </a:pPr>
            <a:r>
              <a:rPr lang="hu-HU" sz="1400" b="1" dirty="0" smtClean="0">
                <a:solidFill>
                  <a:srgbClr val="FF0000"/>
                </a:solidFill>
              </a:rPr>
              <a:t>Megelőlegezett CSOK</a:t>
            </a:r>
          </a:p>
          <a:p>
            <a:pPr marL="742950" lvl="3" indent="-285750" algn="just">
              <a:lnSpc>
                <a:spcPct val="200000"/>
              </a:lnSpc>
              <a:buFont typeface="Wingdings" panose="05000000000000000000" pitchFamily="2" charset="2"/>
              <a:buChar char="Ø"/>
            </a:pPr>
            <a:r>
              <a:rPr lang="hu-HU" sz="1400" b="1" u="sng" dirty="0" smtClean="0">
                <a:solidFill>
                  <a:srgbClr val="FF0000"/>
                </a:solidFill>
              </a:rPr>
              <a:t>Ugyanazon</a:t>
            </a:r>
            <a:r>
              <a:rPr lang="hu-HU" sz="1400" b="1" dirty="0" smtClean="0">
                <a:solidFill>
                  <a:srgbClr val="FF0000"/>
                </a:solidFill>
              </a:rPr>
              <a:t> fiatal házaspár akkor igényelheti, ha a korábbi gyermekvállalás teljesült.</a:t>
            </a:r>
          </a:p>
          <a:p>
            <a:pPr marL="742950" lvl="3" indent="-285750" algn="just">
              <a:lnSpc>
                <a:spcPct val="200000"/>
              </a:lnSpc>
              <a:buFont typeface="Wingdings" panose="05000000000000000000" pitchFamily="2" charset="2"/>
              <a:buChar char="Ø"/>
            </a:pPr>
            <a:r>
              <a:rPr lang="hu-HU" sz="1400" b="1" dirty="0" smtClean="0">
                <a:solidFill>
                  <a:srgbClr val="FF0000"/>
                </a:solidFill>
              </a:rPr>
              <a:t>Új partnerrel igényelhető megelőlegezett CSOK akkor is, ha korábbi partnerrel nem teljesült a gyermekvállalás.</a:t>
            </a:r>
          </a:p>
          <a:p>
            <a:pPr marL="285750" lvl="3" indent="-285750" algn="just">
              <a:lnSpc>
                <a:spcPct val="200000"/>
              </a:lnSpc>
              <a:buFont typeface="Wingdings" panose="05000000000000000000" pitchFamily="2" charset="2"/>
              <a:buChar char="Ø"/>
            </a:pPr>
            <a:r>
              <a:rPr lang="hu-HU" sz="1400" b="1" dirty="0" smtClean="0">
                <a:solidFill>
                  <a:srgbClr val="FF0000"/>
                </a:solidFill>
              </a:rPr>
              <a:t>Kiskorú gyermek örökölt tulajdona: a túlélő/örökbefogadó szülő újabb lakást vásárol vagy épít, akkor a gyámhivatal által engedélyezett mértékben a kiskorú gyermek is szerezhet a támogatott személy mellett tulajdont (korábban nem újabb, hanem új lakás volt nevesítve).</a:t>
            </a:r>
          </a:p>
          <a:p>
            <a:pPr marL="285750" lvl="3" indent="-285750" algn="just">
              <a:lnSpc>
                <a:spcPct val="200000"/>
              </a:lnSpc>
              <a:buFont typeface="Wingdings" panose="05000000000000000000" pitchFamily="2" charset="2"/>
              <a:buChar char="Ø"/>
            </a:pPr>
            <a:r>
              <a:rPr lang="hu-HU" sz="1400" b="1" dirty="0" smtClean="0">
                <a:solidFill>
                  <a:schemeClr val="tx2">
                    <a:lumMod val="75000"/>
                  </a:schemeClr>
                </a:solidFill>
              </a:rPr>
              <a:t>Megszűnik a 35 milliós vételárkorlát!</a:t>
            </a:r>
          </a:p>
          <a:p>
            <a:pPr marL="285750" lvl="3" indent="-285750" algn="just">
              <a:lnSpc>
                <a:spcPct val="200000"/>
              </a:lnSpc>
              <a:buFont typeface="Wingdings" panose="05000000000000000000" pitchFamily="2" charset="2"/>
              <a:buChar char="Ø"/>
            </a:pPr>
            <a:r>
              <a:rPr lang="hu-HU" sz="1400" b="1" dirty="0" smtClean="0">
                <a:solidFill>
                  <a:schemeClr val="tx2">
                    <a:lumMod val="75000"/>
                  </a:schemeClr>
                </a:solidFill>
              </a:rPr>
              <a:t>Megszűnik az 5 éven belül eladott ingatlan beforgatási kötelezettsége!</a:t>
            </a:r>
          </a:p>
        </p:txBody>
      </p:sp>
    </p:spTree>
    <p:extLst>
      <p:ext uri="{BB962C8B-B14F-4D97-AF65-F5344CB8AC3E}">
        <p14:creationId xmlns:p14="http://schemas.microsoft.com/office/powerpoint/2010/main" val="418454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4623"/>
            <a:ext cx="8856984" cy="1224137"/>
          </a:xfrm>
          <a:ln>
            <a:solidFill>
              <a:schemeClr val="tx2">
                <a:lumMod val="75000"/>
              </a:schemeClr>
            </a:solidFill>
          </a:ln>
        </p:spPr>
        <p:txBody>
          <a:bodyPr/>
          <a:lstStyle/>
          <a:p>
            <a:pPr algn="ctr"/>
            <a:r>
              <a:rPr lang="hu-HU" sz="1400" dirty="0" smtClean="0">
                <a:solidFill>
                  <a:schemeClr val="tx2">
                    <a:lumMod val="75000"/>
                  </a:schemeClr>
                </a:solidFill>
              </a:rPr>
              <a:t>CSOK VÁLTOZÁSOK – A 16/2016. ÉS A 17/2016. KORMÁNYRENDELETEK CSALÁDI OTTHONTEREMTÉSI KEDVEZMÉNY VÁLTOZÁSAI</a:t>
            </a:r>
            <a:br>
              <a:rPr lang="hu-HU" sz="1400" dirty="0" smtClean="0">
                <a:solidFill>
                  <a:schemeClr val="tx2">
                    <a:lumMod val="75000"/>
                  </a:schemeClr>
                </a:solidFill>
              </a:rPr>
            </a:br>
            <a:r>
              <a:rPr lang="hu-HU" sz="1400" dirty="0" smtClean="0">
                <a:solidFill>
                  <a:schemeClr val="tx2">
                    <a:lumMod val="75000"/>
                  </a:schemeClr>
                </a:solidFill>
              </a:rPr>
              <a:t>HASZNÁLT LAKÁS VÁSÁRLÁS, HASZNÁLT LAKÁS BŐVÍTÉS, </a:t>
            </a:r>
            <a:r>
              <a:rPr lang="hu-HU" sz="1400" dirty="0" smtClean="0">
                <a:solidFill>
                  <a:schemeClr val="tx2">
                    <a:lumMod val="60000"/>
                    <a:lumOff val="40000"/>
                  </a:schemeClr>
                </a:solidFill>
              </a:rPr>
              <a:t>ÚJ LAKÁS VÁSÁRLÁS, ÚJ LAKÁS ÉPÍTÉS – </a:t>
            </a:r>
            <a:r>
              <a:rPr lang="hu-HU" sz="1400" dirty="0" smtClean="0">
                <a:solidFill>
                  <a:srgbClr val="FF0000"/>
                </a:solidFill>
              </a:rPr>
              <a:t>2019.07.01-TŐL (PIROSÍTVA A MINDKÉT KORMÁNYRENDELETBEN VÁLTOZÓ FELTÉTEK, </a:t>
            </a:r>
            <a:r>
              <a:rPr lang="hu-HU" sz="1400" dirty="0" smtClean="0">
                <a:solidFill>
                  <a:schemeClr val="tx2">
                    <a:lumMod val="75000"/>
                  </a:schemeClr>
                </a:solidFill>
              </a:rPr>
              <a:t>HASZNÁLT LAKÁSOS FELTÉTELEK EZZEL A SZÍNNEL, </a:t>
            </a:r>
            <a:r>
              <a:rPr lang="hu-HU" sz="1400" dirty="0" smtClean="0">
                <a:solidFill>
                  <a:schemeClr val="tx2">
                    <a:lumMod val="60000"/>
                    <a:lumOff val="40000"/>
                  </a:schemeClr>
                </a:solidFill>
              </a:rPr>
              <a:t>ÚJ LAKÁSOS FELTÉTELEK EZZEL A SZÍNNEL JELÖLVE</a:t>
            </a:r>
            <a:r>
              <a:rPr lang="hu-HU" sz="1400" dirty="0" smtClean="0">
                <a:solidFill>
                  <a:schemeClr val="tx2">
                    <a:lumMod val="75000"/>
                  </a:schemeClr>
                </a:solidFill>
              </a:rPr>
              <a:t>)</a:t>
            </a:r>
            <a:r>
              <a:rPr lang="hu-HU" sz="1400" dirty="0" smtClean="0">
                <a:solidFill>
                  <a:srgbClr val="FF0000"/>
                </a:solidFill>
              </a:rPr>
              <a:t/>
            </a:r>
            <a:br>
              <a:rPr lang="hu-HU" sz="1400" dirty="0" smtClean="0">
                <a:solidFill>
                  <a:srgbClr val="FF0000"/>
                </a:solidFill>
              </a:rPr>
            </a:br>
            <a:endParaRPr lang="hu-HU" sz="1400" dirty="0">
              <a:solidFill>
                <a:srgbClr val="FF0000"/>
              </a:solidFill>
            </a:endParaRPr>
          </a:p>
        </p:txBody>
      </p:sp>
      <p:sp>
        <p:nvSpPr>
          <p:cNvPr id="3" name="Szövegdoboz 2"/>
          <p:cNvSpPr txBox="1"/>
          <p:nvPr/>
        </p:nvSpPr>
        <p:spPr>
          <a:xfrm>
            <a:off x="179512" y="1298661"/>
            <a:ext cx="8856984" cy="5514715"/>
          </a:xfrm>
          <a:prstGeom prst="rect">
            <a:avLst/>
          </a:prstGeom>
          <a:noFill/>
          <a:ln>
            <a:solidFill>
              <a:schemeClr val="tx2">
                <a:lumMod val="75000"/>
              </a:schemeClr>
            </a:solidFill>
          </a:ln>
        </p:spPr>
        <p:txBody>
          <a:bodyPr wrap="square" rtlCol="0">
            <a:spAutoFit/>
          </a:bodyPr>
          <a:lstStyle/>
          <a:p>
            <a:pPr marL="285750" lvl="1" indent="-285750" algn="just">
              <a:lnSpc>
                <a:spcPct val="200000"/>
              </a:lnSpc>
              <a:buFont typeface="Wingdings" panose="05000000000000000000" pitchFamily="2" charset="2"/>
              <a:buChar char="Ø"/>
            </a:pPr>
            <a:r>
              <a:rPr lang="hu-HU" sz="1500" b="1" dirty="0" smtClean="0">
                <a:solidFill>
                  <a:srgbClr val="FF0000"/>
                </a:solidFill>
              </a:rPr>
              <a:t>Ápolási díj mellé bekerül a gyermekek otthongondozási díja a TB jogviszony kiváltására</a:t>
            </a:r>
          </a:p>
          <a:p>
            <a:pPr marL="285750" lvl="1" indent="-285750" algn="just">
              <a:lnSpc>
                <a:spcPct val="200000"/>
              </a:lnSpc>
              <a:buFont typeface="Wingdings" panose="05000000000000000000" pitchFamily="2" charset="2"/>
              <a:buChar char="Ø"/>
            </a:pPr>
            <a:r>
              <a:rPr lang="hu-HU" sz="1500" b="1" dirty="0" smtClean="0">
                <a:solidFill>
                  <a:srgbClr val="FF0000"/>
                </a:solidFill>
              </a:rPr>
              <a:t>Nem kell vizsgálni (nem kell bekérni a kivitelezői szerződést), hogy ugyanazon számlakibocsátó által kiállított számlák ÁFA tartalma a 2 millió forintot eléri-e. </a:t>
            </a:r>
          </a:p>
          <a:p>
            <a:pPr marL="285750" lvl="1" indent="-285750" algn="just">
              <a:lnSpc>
                <a:spcPct val="200000"/>
              </a:lnSpc>
              <a:buFont typeface="Wingdings" panose="05000000000000000000" pitchFamily="2" charset="2"/>
              <a:buChar char="Ø"/>
            </a:pPr>
            <a:r>
              <a:rPr lang="hu-HU" sz="1500" b="1" dirty="0" smtClean="0">
                <a:solidFill>
                  <a:schemeClr val="tx2">
                    <a:lumMod val="75000"/>
                  </a:schemeClr>
                </a:solidFill>
              </a:rPr>
              <a:t>Használt lakás bővítése esetén a bővítési munkák megkezdése (e-napló benyitása) előtt kiállított számla is elfogadható, amennyiben 6 hónapon belüli a bővítés megkezdéséhez képest.</a:t>
            </a:r>
          </a:p>
          <a:p>
            <a:pPr marL="285750" lvl="2" indent="-285750" algn="just">
              <a:lnSpc>
                <a:spcPct val="200000"/>
              </a:lnSpc>
              <a:buFont typeface="Wingdings" panose="05000000000000000000" pitchFamily="2" charset="2"/>
              <a:buChar char="Ø"/>
            </a:pPr>
            <a:r>
              <a:rPr lang="hu-HU" sz="1500" b="1" dirty="0" smtClean="0">
                <a:solidFill>
                  <a:srgbClr val="FF0000"/>
                </a:solidFill>
              </a:rPr>
              <a:t>Bármely állam társadalombiztosítási jogviszonya elfogadható</a:t>
            </a:r>
          </a:p>
          <a:p>
            <a:pPr marL="285750" lvl="2" indent="-285750" algn="just">
              <a:lnSpc>
                <a:spcPct val="200000"/>
              </a:lnSpc>
              <a:buFont typeface="Wingdings" panose="05000000000000000000" pitchFamily="2" charset="2"/>
              <a:buChar char="Ø"/>
            </a:pPr>
            <a:r>
              <a:rPr lang="hu-HU" sz="1500" b="1" dirty="0" smtClean="0">
                <a:solidFill>
                  <a:schemeClr val="tx2">
                    <a:lumMod val="75000"/>
                  </a:schemeClr>
                </a:solidFill>
              </a:rPr>
              <a:t>Bővítésnél elfogadható a kiskorú gyermek legalább 50%-t elérő (örökléssel szerzett) tulajdonjoga</a:t>
            </a:r>
          </a:p>
          <a:p>
            <a:pPr marL="285750" lvl="2" indent="-285750" algn="just">
              <a:lnSpc>
                <a:spcPct val="200000"/>
              </a:lnSpc>
              <a:buFont typeface="Wingdings" panose="05000000000000000000" pitchFamily="2" charset="2"/>
              <a:buChar char="Ø"/>
            </a:pPr>
            <a:r>
              <a:rPr lang="hu-HU" sz="1500" b="1" dirty="0" smtClean="0">
                <a:solidFill>
                  <a:schemeClr val="tx2">
                    <a:lumMod val="75000"/>
                  </a:schemeClr>
                </a:solidFill>
              </a:rPr>
              <a:t>Utólagos támogatás: bővítésnél nem kell vizsgálni, hogy az utólagos támogatás összege belefér-e a bekerülési költségbe</a:t>
            </a:r>
          </a:p>
          <a:p>
            <a:pPr marL="285750" lvl="2" indent="-285750" algn="just">
              <a:lnSpc>
                <a:spcPct val="200000"/>
              </a:lnSpc>
              <a:buFont typeface="Wingdings" panose="05000000000000000000" pitchFamily="2" charset="2"/>
              <a:buChar char="Ø"/>
            </a:pPr>
            <a:r>
              <a:rPr lang="hu-HU" sz="1500" b="1" dirty="0" smtClean="0">
                <a:solidFill>
                  <a:schemeClr val="tx2">
                    <a:lumMod val="75000"/>
                  </a:schemeClr>
                </a:solidFill>
              </a:rPr>
              <a:t>Támogatással érintett lakás 5 éven belüli értékesítésénél is lesz lehetőség a visszafizetés felfüggesztésére. 2 évvel lesz meghosszabbítható az 1 éves felfüggesztési idő, ha vásárlással szerez ingatlant.</a:t>
            </a:r>
          </a:p>
          <a:p>
            <a:pPr marL="285750" lvl="2" indent="-285750" algn="just">
              <a:lnSpc>
                <a:spcPct val="200000"/>
              </a:lnSpc>
              <a:buFont typeface="Wingdings" panose="05000000000000000000" pitchFamily="2" charset="2"/>
              <a:buChar char="Ø"/>
            </a:pPr>
            <a:endParaRPr lang="hu-HU" sz="1300" b="1" dirty="0" smtClean="0">
              <a:solidFill>
                <a:srgbClr val="FF0000"/>
              </a:solidFill>
            </a:endParaRPr>
          </a:p>
        </p:txBody>
      </p:sp>
    </p:spTree>
    <p:extLst>
      <p:ext uri="{BB962C8B-B14F-4D97-AF65-F5344CB8AC3E}">
        <p14:creationId xmlns:p14="http://schemas.microsoft.com/office/powerpoint/2010/main" val="7083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4623"/>
            <a:ext cx="8856984" cy="720081"/>
          </a:xfrm>
          <a:ln>
            <a:solidFill>
              <a:schemeClr val="tx2">
                <a:lumMod val="75000"/>
              </a:schemeClr>
            </a:solidFill>
          </a:ln>
        </p:spPr>
        <p:txBody>
          <a:bodyPr/>
          <a:lstStyle/>
          <a:p>
            <a:pPr algn="ctr"/>
            <a:r>
              <a:rPr lang="hu-HU" sz="1400" dirty="0" smtClean="0">
                <a:solidFill>
                  <a:schemeClr val="tx2">
                    <a:lumMod val="75000"/>
                  </a:schemeClr>
                </a:solidFill>
              </a:rPr>
              <a:t>CSOK VÁLTOZÁSOK – A 16/2016. ÉS A 17/2016. KORMÁNYRENDELETEK CSALÁDI OTTHONTEREMTÉSI KEDVEZMÉNY VÁLTOZÁSAI</a:t>
            </a:r>
            <a:br>
              <a:rPr lang="hu-HU" sz="1400" dirty="0" smtClean="0">
                <a:solidFill>
                  <a:schemeClr val="tx2">
                    <a:lumMod val="75000"/>
                  </a:schemeClr>
                </a:solidFill>
              </a:rPr>
            </a:br>
            <a:r>
              <a:rPr lang="hu-HU" sz="1400" dirty="0" smtClean="0">
                <a:solidFill>
                  <a:schemeClr val="tx2">
                    <a:lumMod val="75000"/>
                  </a:schemeClr>
                </a:solidFill>
              </a:rPr>
              <a:t>HASZNÁLT LAKÁS VÁSÁRLÁS, HASZNÁLT LAKÁS BŐVÍTÉS, </a:t>
            </a:r>
            <a:r>
              <a:rPr lang="hu-HU" sz="1400" dirty="0" smtClean="0">
                <a:solidFill>
                  <a:schemeClr val="tx2">
                    <a:lumMod val="60000"/>
                    <a:lumOff val="40000"/>
                  </a:schemeClr>
                </a:solidFill>
              </a:rPr>
              <a:t>ÚJ LAKÁS VÁSÁRLÁS, ÚJ LAKÁS ÉPÍTÉS – </a:t>
            </a:r>
            <a:r>
              <a:rPr lang="hu-HU" sz="1400" dirty="0" smtClean="0">
                <a:solidFill>
                  <a:srgbClr val="FF0000"/>
                </a:solidFill>
              </a:rPr>
              <a:t>2019.07.01-TŐL</a:t>
            </a:r>
            <a:br>
              <a:rPr lang="hu-HU" sz="1400" dirty="0" smtClean="0">
                <a:solidFill>
                  <a:srgbClr val="FF0000"/>
                </a:solidFill>
              </a:rPr>
            </a:br>
            <a:endParaRPr lang="hu-HU" sz="1400" dirty="0">
              <a:solidFill>
                <a:srgbClr val="FF0000"/>
              </a:solidFill>
            </a:endParaRPr>
          </a:p>
        </p:txBody>
      </p:sp>
      <p:sp>
        <p:nvSpPr>
          <p:cNvPr id="3" name="Szövegdoboz 2"/>
          <p:cNvSpPr txBox="1"/>
          <p:nvPr/>
        </p:nvSpPr>
        <p:spPr>
          <a:xfrm>
            <a:off x="179512" y="836712"/>
            <a:ext cx="8856984" cy="5509200"/>
          </a:xfrm>
          <a:prstGeom prst="rect">
            <a:avLst/>
          </a:prstGeom>
          <a:noFill/>
          <a:ln>
            <a:solidFill>
              <a:schemeClr val="tx2">
                <a:lumMod val="75000"/>
              </a:schemeClr>
            </a:solidFill>
          </a:ln>
        </p:spPr>
        <p:txBody>
          <a:bodyPr wrap="square" rtlCol="0">
            <a:spAutoFit/>
          </a:bodyPr>
          <a:lstStyle/>
          <a:p>
            <a:pPr marL="285750" lvl="1" indent="-285750" algn="just">
              <a:lnSpc>
                <a:spcPct val="200000"/>
              </a:lnSpc>
              <a:buFont typeface="Wingdings" panose="05000000000000000000" pitchFamily="2" charset="2"/>
              <a:buChar char="Ø"/>
            </a:pPr>
            <a:endParaRPr lang="hu-HU" sz="1500" b="1" dirty="0" smtClean="0">
              <a:solidFill>
                <a:schemeClr val="tx2">
                  <a:lumMod val="60000"/>
                  <a:lumOff val="40000"/>
                </a:schemeClr>
              </a:solidFill>
            </a:endParaRPr>
          </a:p>
          <a:p>
            <a:pPr marL="285750" lvl="1" indent="-285750" algn="just">
              <a:lnSpc>
                <a:spcPct val="200000"/>
              </a:lnSpc>
              <a:buFont typeface="Wingdings" panose="05000000000000000000" pitchFamily="2" charset="2"/>
              <a:buChar char="Ø"/>
            </a:pPr>
            <a:r>
              <a:rPr lang="hu-HU" sz="1500" b="1" dirty="0" smtClean="0">
                <a:solidFill>
                  <a:schemeClr val="tx2">
                    <a:lumMod val="60000"/>
                    <a:lumOff val="40000"/>
                  </a:schemeClr>
                </a:solidFill>
              </a:rPr>
              <a:t>Új lakás fogalmának változása: szakértői vélemény alapján meglévő alapra is lehet építkezni. Azaz alapozási munkálatok nélkül is megfelelhet az építés az új lakás fogalmának.</a:t>
            </a:r>
          </a:p>
          <a:p>
            <a:pPr marL="285750" lvl="1" indent="-285750" algn="just">
              <a:lnSpc>
                <a:spcPct val="200000"/>
              </a:lnSpc>
              <a:buFont typeface="Wingdings" panose="05000000000000000000" pitchFamily="2" charset="2"/>
              <a:buChar char="Ø"/>
            </a:pPr>
            <a:r>
              <a:rPr lang="hu-HU" sz="1500" b="1" dirty="0" smtClean="0">
                <a:solidFill>
                  <a:schemeClr val="tx2">
                    <a:lumMod val="60000"/>
                    <a:lumOff val="40000"/>
                  </a:schemeClr>
                </a:solidFill>
              </a:rPr>
              <a:t>Építés esetén a hatósági bizonyítvány kiállítását követő 10 évre terjed ki a magyar állam jelzálogjoga.</a:t>
            </a:r>
          </a:p>
          <a:p>
            <a:pPr marL="285750" lvl="1" indent="-285750" algn="just">
              <a:lnSpc>
                <a:spcPct val="200000"/>
              </a:lnSpc>
              <a:buFont typeface="Wingdings" panose="05000000000000000000" pitchFamily="2" charset="2"/>
              <a:buChar char="Ø"/>
            </a:pPr>
            <a:r>
              <a:rPr lang="hu-HU" sz="1500" b="1" dirty="0" smtClean="0">
                <a:solidFill>
                  <a:schemeClr val="tx2">
                    <a:lumMod val="60000"/>
                    <a:lumOff val="40000"/>
                  </a:schemeClr>
                </a:solidFill>
              </a:rPr>
              <a:t>Pontosítás a kérelem benyújtására vonatkozóan (nem érdemi változás, eddig is így jártunk el).</a:t>
            </a:r>
          </a:p>
          <a:p>
            <a:pPr marL="285750" lvl="1" indent="-285750" algn="just">
              <a:lnSpc>
                <a:spcPct val="200000"/>
              </a:lnSpc>
              <a:buFont typeface="Wingdings" panose="05000000000000000000" pitchFamily="2" charset="2"/>
              <a:buChar char="Ø"/>
            </a:pPr>
            <a:r>
              <a:rPr lang="hu-HU" sz="1500" b="1" dirty="0" smtClean="0">
                <a:solidFill>
                  <a:schemeClr val="tx2">
                    <a:lumMod val="60000"/>
                    <a:lumOff val="40000"/>
                  </a:schemeClr>
                </a:solidFill>
              </a:rPr>
              <a:t>Két évvel lehet meghosszabbítani a támogatás felfüggesztését, ha vásárlással szerez ingatlant a támogatással érintett lakás 5 éven túli értékesítését követően.</a:t>
            </a:r>
          </a:p>
          <a:p>
            <a:pPr marL="285750" lvl="1" indent="-285750" algn="just">
              <a:lnSpc>
                <a:spcPct val="200000"/>
              </a:lnSpc>
              <a:buFont typeface="Wingdings" panose="05000000000000000000" pitchFamily="2" charset="2"/>
              <a:buChar char="Ø"/>
            </a:pPr>
            <a:r>
              <a:rPr lang="hu-HU" sz="1500" b="1" dirty="0" smtClean="0">
                <a:solidFill>
                  <a:schemeClr val="tx2">
                    <a:lumMod val="60000"/>
                    <a:lumOff val="40000"/>
                  </a:schemeClr>
                </a:solidFill>
              </a:rPr>
              <a:t>Lakás vásárlás esetén lehetségessé válik a használatbavételit megelőző folyósítás, de ebben az esetben nem hívható  le kamattámogatás. Azaz ez azt jelenti, hogy  az ügyfél által fizetendő kamat megegyezik a kamattámogatás nélküli ügyleti kamattal (bruttó kamat). NEM KERÜL A BB ÁLTAL BEVEZETÉSRE!</a:t>
            </a:r>
          </a:p>
          <a:p>
            <a:pPr marL="285750" lvl="1" indent="-285750" algn="just">
              <a:lnSpc>
                <a:spcPct val="200000"/>
              </a:lnSpc>
              <a:buFont typeface="Wingdings" panose="05000000000000000000" pitchFamily="2" charset="2"/>
              <a:buChar char="Ø"/>
            </a:pPr>
            <a:endParaRPr lang="hu-HU" sz="1300" b="1" dirty="0" smtClean="0">
              <a:solidFill>
                <a:schemeClr val="tx2">
                  <a:lumMod val="60000"/>
                  <a:lumOff val="40000"/>
                </a:schemeClr>
              </a:solidFill>
            </a:endParaRPr>
          </a:p>
          <a:p>
            <a:pPr marL="285750" lvl="1" indent="-285750" algn="just">
              <a:lnSpc>
                <a:spcPct val="200000"/>
              </a:lnSpc>
              <a:buFont typeface="Wingdings" panose="05000000000000000000" pitchFamily="2" charset="2"/>
              <a:buChar char="Ø"/>
            </a:pPr>
            <a:endParaRPr lang="hu-HU" sz="1300" b="1" dirty="0" smtClean="0">
              <a:solidFill>
                <a:schemeClr val="tx2">
                  <a:lumMod val="60000"/>
                  <a:lumOff val="40000"/>
                </a:schemeClr>
              </a:solidFill>
            </a:endParaRPr>
          </a:p>
        </p:txBody>
      </p:sp>
    </p:spTree>
    <p:extLst>
      <p:ext uri="{BB962C8B-B14F-4D97-AF65-F5344CB8AC3E}">
        <p14:creationId xmlns:p14="http://schemas.microsoft.com/office/powerpoint/2010/main" val="32405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44623"/>
            <a:ext cx="8352928" cy="576065"/>
          </a:xfrm>
          <a:ln>
            <a:solidFill>
              <a:schemeClr val="tx2">
                <a:lumMod val="75000"/>
              </a:schemeClr>
            </a:solidFill>
          </a:ln>
        </p:spPr>
        <p:txBody>
          <a:bodyPr/>
          <a:lstStyle/>
          <a:p>
            <a:pPr algn="ctr"/>
            <a:r>
              <a:rPr lang="hu-HU" sz="1500" dirty="0" smtClean="0">
                <a:solidFill>
                  <a:schemeClr val="tx2">
                    <a:lumMod val="75000"/>
                  </a:schemeClr>
                </a:solidFill>
              </a:rPr>
              <a:t>OTTHONTEREMTÉSI TÁMOGATÁS BŐVÍTÉSE II. – „FALUSI” CSOK –17/2016. KORMÁNYRENDELET MÓDOSÍTÁSA (HATÁLYBA LÉPÉS: 2019.07.01. – </a:t>
            </a:r>
            <a:r>
              <a:rPr lang="hu-HU" sz="1500" dirty="0" smtClean="0">
                <a:solidFill>
                  <a:srgbClr val="FF0000"/>
                </a:solidFill>
              </a:rPr>
              <a:t>BEVEZETÉSI DÁTUM 2019.09.01.</a:t>
            </a:r>
            <a:r>
              <a:rPr lang="hu-HU" sz="1500" dirty="0" smtClean="0">
                <a:solidFill>
                  <a:schemeClr val="tx2">
                    <a:lumMod val="75000"/>
                  </a:schemeClr>
                </a:solidFill>
              </a:rPr>
              <a:t>)</a:t>
            </a:r>
            <a:endParaRPr lang="hu-HU" sz="1500" dirty="0">
              <a:solidFill>
                <a:schemeClr val="tx2">
                  <a:lumMod val="75000"/>
                </a:schemeClr>
              </a:solidFill>
            </a:endParaRPr>
          </a:p>
        </p:txBody>
      </p:sp>
      <p:sp>
        <p:nvSpPr>
          <p:cNvPr id="5" name="Szövegdoboz 4"/>
          <p:cNvSpPr txBox="1"/>
          <p:nvPr/>
        </p:nvSpPr>
        <p:spPr>
          <a:xfrm>
            <a:off x="107504" y="3090305"/>
            <a:ext cx="8928992" cy="523220"/>
          </a:xfrm>
          <a:prstGeom prst="rect">
            <a:avLst/>
          </a:prstGeom>
          <a:noFill/>
          <a:ln>
            <a:solidFill>
              <a:schemeClr val="tx2">
                <a:lumMod val="75000"/>
              </a:schemeClr>
            </a:solidFill>
          </a:ln>
        </p:spPr>
        <p:txBody>
          <a:bodyPr wrap="square" rtlCol="0">
            <a:spAutoFit/>
          </a:bodyPr>
          <a:lstStyle/>
          <a:p>
            <a:r>
              <a:rPr lang="hu-HU" sz="1400" b="1" dirty="0" smtClean="0">
                <a:solidFill>
                  <a:schemeClr val="tx2">
                    <a:lumMod val="75000"/>
                  </a:schemeClr>
                </a:solidFill>
              </a:rPr>
              <a:t>Vásárlás esetén </a:t>
            </a:r>
            <a:r>
              <a:rPr lang="hu-HU" sz="1400" b="1" dirty="0">
                <a:solidFill>
                  <a:schemeClr val="tx2">
                    <a:lumMod val="75000"/>
                  </a:schemeClr>
                </a:solidFill>
              </a:rPr>
              <a:t>maximum </a:t>
            </a:r>
            <a:r>
              <a:rPr lang="hu-HU" sz="1400" b="1" dirty="0" smtClean="0">
                <a:solidFill>
                  <a:schemeClr val="tx2">
                    <a:lumMod val="75000"/>
                  </a:schemeClr>
                </a:solidFill>
              </a:rPr>
              <a:t>a támogatás fele fordítható vásárlásra, a korszerűsítésre/bővítésre legalább a támogatás felét kell fordítani.</a:t>
            </a:r>
            <a:endParaRPr lang="hu-HU" sz="1400" b="1" dirty="0">
              <a:solidFill>
                <a:schemeClr val="tx2">
                  <a:lumMod val="75000"/>
                </a:schemeClr>
              </a:solidFill>
            </a:endParaRPr>
          </a:p>
        </p:txBody>
      </p:sp>
      <p:sp>
        <p:nvSpPr>
          <p:cNvPr id="6" name="Szövegdoboz 5"/>
          <p:cNvSpPr txBox="1"/>
          <p:nvPr/>
        </p:nvSpPr>
        <p:spPr>
          <a:xfrm>
            <a:off x="414946" y="3911270"/>
            <a:ext cx="3443752" cy="1015663"/>
          </a:xfrm>
          <a:prstGeom prst="rect">
            <a:avLst/>
          </a:prstGeom>
          <a:noFill/>
          <a:ln>
            <a:solidFill>
              <a:schemeClr val="tx2">
                <a:lumMod val="75000"/>
              </a:schemeClr>
            </a:solidFill>
          </a:ln>
        </p:spPr>
        <p:txBody>
          <a:bodyPr wrap="square" rtlCol="0">
            <a:spAutoFit/>
          </a:bodyPr>
          <a:lstStyle/>
          <a:p>
            <a:r>
              <a:rPr lang="hu-HU" sz="1500" b="1" dirty="0" smtClean="0">
                <a:solidFill>
                  <a:schemeClr val="tx2">
                    <a:lumMod val="75000"/>
                  </a:schemeClr>
                </a:solidFill>
              </a:rPr>
              <a:t>Vásárlás és korszerűsítés/bővítés</a:t>
            </a:r>
          </a:p>
          <a:p>
            <a:r>
              <a:rPr lang="hu-HU" sz="1500" b="1" dirty="0" smtClean="0">
                <a:solidFill>
                  <a:schemeClr val="tx2">
                    <a:lumMod val="75000"/>
                  </a:schemeClr>
                </a:solidFill>
              </a:rPr>
              <a:t>1 gyermek esetén: 600.000</a:t>
            </a:r>
          </a:p>
          <a:p>
            <a:r>
              <a:rPr lang="hu-HU" sz="1500" b="1" dirty="0" smtClean="0">
                <a:solidFill>
                  <a:schemeClr val="tx2">
                    <a:lumMod val="75000"/>
                  </a:schemeClr>
                </a:solidFill>
              </a:rPr>
              <a:t>2 gyermek esetén: 2.600.000</a:t>
            </a:r>
          </a:p>
          <a:p>
            <a:r>
              <a:rPr lang="hu-HU" sz="1500" b="1" dirty="0" smtClean="0">
                <a:solidFill>
                  <a:schemeClr val="tx2">
                    <a:lumMod val="75000"/>
                  </a:schemeClr>
                </a:solidFill>
              </a:rPr>
              <a:t>3 gyermek esetén: 10.000.000</a:t>
            </a:r>
            <a:endParaRPr lang="hu-HU" sz="1500" b="1" dirty="0">
              <a:solidFill>
                <a:schemeClr val="tx2">
                  <a:lumMod val="75000"/>
                </a:schemeClr>
              </a:solidFill>
            </a:endParaRPr>
          </a:p>
        </p:txBody>
      </p:sp>
      <p:sp>
        <p:nvSpPr>
          <p:cNvPr id="7" name="Szövegdoboz 6"/>
          <p:cNvSpPr txBox="1"/>
          <p:nvPr/>
        </p:nvSpPr>
        <p:spPr>
          <a:xfrm>
            <a:off x="5004048" y="3903129"/>
            <a:ext cx="3443752" cy="1015663"/>
          </a:xfrm>
          <a:prstGeom prst="rect">
            <a:avLst/>
          </a:prstGeom>
          <a:noFill/>
          <a:ln>
            <a:solidFill>
              <a:schemeClr val="tx2">
                <a:lumMod val="75000"/>
              </a:schemeClr>
            </a:solidFill>
          </a:ln>
        </p:spPr>
        <p:txBody>
          <a:bodyPr wrap="square" rtlCol="0">
            <a:spAutoFit/>
          </a:bodyPr>
          <a:lstStyle/>
          <a:p>
            <a:r>
              <a:rPr lang="hu-HU" sz="1500" b="1" dirty="0" smtClean="0">
                <a:solidFill>
                  <a:schemeClr val="tx2">
                    <a:lumMod val="75000"/>
                  </a:schemeClr>
                </a:solidFill>
              </a:rPr>
              <a:t>Meglévő lakás korszerűsítése/bővítése</a:t>
            </a:r>
          </a:p>
          <a:p>
            <a:r>
              <a:rPr lang="hu-HU" sz="1500" b="1" dirty="0" smtClean="0">
                <a:solidFill>
                  <a:schemeClr val="tx2">
                    <a:lumMod val="75000"/>
                  </a:schemeClr>
                </a:solidFill>
              </a:rPr>
              <a:t>1 gyermek esetén: 300.000</a:t>
            </a:r>
          </a:p>
          <a:p>
            <a:r>
              <a:rPr lang="hu-HU" sz="1500" b="1" dirty="0" smtClean="0">
                <a:solidFill>
                  <a:schemeClr val="tx2">
                    <a:lumMod val="75000"/>
                  </a:schemeClr>
                </a:solidFill>
              </a:rPr>
              <a:t>2 gyermek esetén: 1.300.000</a:t>
            </a:r>
          </a:p>
          <a:p>
            <a:r>
              <a:rPr lang="hu-HU" sz="1500" b="1" dirty="0" smtClean="0">
                <a:solidFill>
                  <a:schemeClr val="tx2">
                    <a:lumMod val="75000"/>
                  </a:schemeClr>
                </a:solidFill>
              </a:rPr>
              <a:t>3 gyermek esetén: 5.000.000</a:t>
            </a:r>
            <a:endParaRPr lang="hu-HU" sz="1500" b="1" dirty="0">
              <a:solidFill>
                <a:schemeClr val="tx2">
                  <a:lumMod val="75000"/>
                </a:schemeClr>
              </a:solidFill>
            </a:endParaRPr>
          </a:p>
        </p:txBody>
      </p:sp>
      <p:sp>
        <p:nvSpPr>
          <p:cNvPr id="8" name="Szövegdoboz 7"/>
          <p:cNvSpPr txBox="1"/>
          <p:nvPr/>
        </p:nvSpPr>
        <p:spPr>
          <a:xfrm>
            <a:off x="601579" y="4955206"/>
            <a:ext cx="7939760" cy="307777"/>
          </a:xfrm>
          <a:prstGeom prst="rect">
            <a:avLst/>
          </a:prstGeom>
          <a:noFill/>
          <a:ln>
            <a:solidFill>
              <a:schemeClr val="tx2">
                <a:lumMod val="75000"/>
              </a:schemeClr>
            </a:solidFill>
          </a:ln>
        </p:spPr>
        <p:txBody>
          <a:bodyPr wrap="square" rtlCol="0">
            <a:spAutoFit/>
          </a:bodyPr>
          <a:lstStyle/>
          <a:p>
            <a:pPr algn="ctr"/>
            <a:r>
              <a:rPr lang="hu-HU" sz="1400" b="1" dirty="0" smtClean="0">
                <a:solidFill>
                  <a:schemeClr val="tx2">
                    <a:lumMod val="75000"/>
                  </a:schemeClr>
                </a:solidFill>
              </a:rPr>
              <a:t>Használt lakásos </a:t>
            </a:r>
            <a:r>
              <a:rPr lang="hu-HU" sz="1400" b="1" dirty="0" err="1" smtClean="0">
                <a:solidFill>
                  <a:schemeClr val="tx2">
                    <a:lumMod val="75000"/>
                  </a:schemeClr>
                </a:solidFill>
              </a:rPr>
              <a:t>OTK-val</a:t>
            </a:r>
            <a:r>
              <a:rPr lang="hu-HU" sz="1400" b="1" dirty="0" smtClean="0">
                <a:solidFill>
                  <a:schemeClr val="tx2">
                    <a:lumMod val="75000"/>
                  </a:schemeClr>
                </a:solidFill>
              </a:rPr>
              <a:t>, Babaváróval és piaci hitellel is kombinálható!</a:t>
            </a:r>
            <a:endParaRPr lang="hu-HU" sz="1400" b="1" dirty="0">
              <a:solidFill>
                <a:schemeClr val="tx2">
                  <a:lumMod val="75000"/>
                </a:schemeClr>
              </a:solidFill>
            </a:endParaRPr>
          </a:p>
        </p:txBody>
      </p:sp>
      <p:sp>
        <p:nvSpPr>
          <p:cNvPr id="9" name="Szövegdoboz 8"/>
          <p:cNvSpPr txBox="1"/>
          <p:nvPr/>
        </p:nvSpPr>
        <p:spPr>
          <a:xfrm>
            <a:off x="395536" y="692696"/>
            <a:ext cx="8352928" cy="2246769"/>
          </a:xfrm>
          <a:prstGeom prst="rect">
            <a:avLst/>
          </a:prstGeom>
          <a:noFill/>
          <a:ln>
            <a:solidFill>
              <a:schemeClr val="tx2">
                <a:lumMod val="75000"/>
              </a:schemeClr>
            </a:solidFill>
          </a:ln>
        </p:spPr>
        <p:txBody>
          <a:bodyPr wrap="square" rtlCol="0">
            <a:spAutoFit/>
          </a:bodyPr>
          <a:lstStyle/>
          <a:p>
            <a:pPr marL="285750" indent="-285750">
              <a:buFont typeface="Wingdings" panose="05000000000000000000" pitchFamily="2" charset="2"/>
              <a:buChar char="Ø"/>
            </a:pPr>
            <a:r>
              <a:rPr lang="hu-HU" sz="1400" b="1" dirty="0" smtClean="0">
                <a:solidFill>
                  <a:schemeClr val="tx2">
                    <a:lumMod val="75000"/>
                  </a:schemeClr>
                </a:solidFill>
              </a:rPr>
              <a:t>A kormányrendelet mellékletében felsorolt (településlista) településen lévő ingatlan vagy tanya vagy birtokközponton lévő lakás</a:t>
            </a:r>
          </a:p>
          <a:p>
            <a:pPr marL="742950" lvl="1" indent="-285750">
              <a:buFont typeface="Wingdings" panose="05000000000000000000" pitchFamily="2" charset="2"/>
              <a:buChar char="Ø"/>
            </a:pPr>
            <a:r>
              <a:rPr lang="hu-HU" sz="1400" b="1" dirty="0" smtClean="0">
                <a:solidFill>
                  <a:schemeClr val="tx2">
                    <a:lumMod val="75000"/>
                  </a:schemeClr>
                </a:solidFill>
              </a:rPr>
              <a:t> vásárlására és korszerűsítésére vagy</a:t>
            </a:r>
          </a:p>
          <a:p>
            <a:pPr marL="742950" lvl="1" indent="-285750">
              <a:buFont typeface="Wingdings" panose="05000000000000000000" pitchFamily="2" charset="2"/>
              <a:buChar char="Ø"/>
            </a:pPr>
            <a:r>
              <a:rPr lang="hu-HU" sz="1400" b="1" dirty="0" smtClean="0">
                <a:solidFill>
                  <a:schemeClr val="tx2">
                    <a:lumMod val="75000"/>
                  </a:schemeClr>
                </a:solidFill>
              </a:rPr>
              <a:t>vásárlására és bővítésére vagy</a:t>
            </a:r>
          </a:p>
          <a:p>
            <a:pPr marL="742950" lvl="1" indent="-285750">
              <a:buFont typeface="Wingdings" panose="05000000000000000000" pitchFamily="2" charset="2"/>
              <a:buChar char="Ø"/>
            </a:pPr>
            <a:r>
              <a:rPr lang="hu-HU" sz="1400" b="1" dirty="0" smtClean="0">
                <a:solidFill>
                  <a:schemeClr val="tx2">
                    <a:lumMod val="75000"/>
                  </a:schemeClr>
                </a:solidFill>
              </a:rPr>
              <a:t>vásárlására és korszerűsítésére és bővítésére </a:t>
            </a:r>
          </a:p>
          <a:p>
            <a:r>
              <a:rPr lang="hu-HU" sz="1400" b="1" dirty="0" smtClean="0">
                <a:solidFill>
                  <a:schemeClr val="tx2">
                    <a:lumMod val="75000"/>
                  </a:schemeClr>
                </a:solidFill>
              </a:rPr>
              <a:t>vagy meglévő</a:t>
            </a:r>
          </a:p>
          <a:p>
            <a:pPr marL="742950" lvl="1" indent="-285750">
              <a:buFont typeface="Wingdings" panose="05000000000000000000" pitchFamily="2" charset="2"/>
              <a:buChar char="Ø"/>
            </a:pPr>
            <a:r>
              <a:rPr lang="hu-HU" sz="1400" b="1" dirty="0" smtClean="0">
                <a:solidFill>
                  <a:schemeClr val="tx2">
                    <a:lumMod val="75000"/>
                  </a:schemeClr>
                </a:solidFill>
              </a:rPr>
              <a:t>lakás korszerűsítésére vagy</a:t>
            </a:r>
          </a:p>
          <a:p>
            <a:pPr marL="742950" lvl="1" indent="-285750">
              <a:buFont typeface="Wingdings" panose="05000000000000000000" pitchFamily="2" charset="2"/>
              <a:buChar char="Ø"/>
            </a:pPr>
            <a:r>
              <a:rPr lang="hu-HU" sz="1400" b="1" dirty="0" smtClean="0">
                <a:solidFill>
                  <a:schemeClr val="tx2">
                    <a:lumMod val="75000"/>
                  </a:schemeClr>
                </a:solidFill>
              </a:rPr>
              <a:t>lakás bővítésére vagy</a:t>
            </a:r>
          </a:p>
          <a:p>
            <a:pPr marL="742950" lvl="1" indent="-285750">
              <a:buFont typeface="Wingdings" panose="05000000000000000000" pitchFamily="2" charset="2"/>
              <a:buChar char="Ø"/>
            </a:pPr>
            <a:r>
              <a:rPr lang="hu-HU" sz="1400" b="1" dirty="0" smtClean="0">
                <a:solidFill>
                  <a:schemeClr val="tx2">
                    <a:lumMod val="75000"/>
                  </a:schemeClr>
                </a:solidFill>
              </a:rPr>
              <a:t>lakás korszerűsítésére és bővítésére</a:t>
            </a:r>
          </a:p>
          <a:p>
            <a:r>
              <a:rPr lang="hu-HU" sz="1400" b="1" dirty="0" smtClean="0">
                <a:solidFill>
                  <a:schemeClr val="tx2">
                    <a:lumMod val="75000"/>
                  </a:schemeClr>
                </a:solidFill>
              </a:rPr>
              <a:t>lesz igényelhető.</a:t>
            </a:r>
          </a:p>
        </p:txBody>
      </p:sp>
      <p:sp>
        <p:nvSpPr>
          <p:cNvPr id="10" name="Szövegdoboz 9"/>
          <p:cNvSpPr txBox="1"/>
          <p:nvPr/>
        </p:nvSpPr>
        <p:spPr>
          <a:xfrm>
            <a:off x="625642" y="5494491"/>
            <a:ext cx="7939760" cy="784830"/>
          </a:xfrm>
          <a:prstGeom prst="rect">
            <a:avLst/>
          </a:prstGeom>
          <a:noFill/>
          <a:ln>
            <a:solidFill>
              <a:schemeClr val="tx2">
                <a:lumMod val="75000"/>
              </a:schemeClr>
            </a:solidFill>
          </a:ln>
        </p:spPr>
        <p:txBody>
          <a:bodyPr wrap="square" rtlCol="0">
            <a:spAutoFit/>
          </a:bodyPr>
          <a:lstStyle/>
          <a:p>
            <a:pPr algn="ctr"/>
            <a:r>
              <a:rPr lang="hu-HU" sz="1500" b="1" dirty="0" smtClean="0">
                <a:solidFill>
                  <a:schemeClr val="tx2">
                    <a:lumMod val="75000"/>
                  </a:schemeClr>
                </a:solidFill>
              </a:rPr>
              <a:t>Amennyibe a Falusi CSOK igénylő otthonteremtési kamattámogatott hitelt is igényel, akkor az OTK hitelre is érvényes, hogy maximum a fele fordítható vásárlásra, a fennmaradó részt korszerűsítésre/bővítésre kell fordítani!</a:t>
            </a:r>
            <a:endParaRPr lang="hu-HU" sz="1500" b="1" dirty="0">
              <a:solidFill>
                <a:schemeClr val="tx2">
                  <a:lumMod val="75000"/>
                </a:schemeClr>
              </a:solidFill>
            </a:endParaRPr>
          </a:p>
        </p:txBody>
      </p:sp>
    </p:spTree>
    <p:extLst>
      <p:ext uri="{BB962C8B-B14F-4D97-AF65-F5344CB8AC3E}">
        <p14:creationId xmlns:p14="http://schemas.microsoft.com/office/powerpoint/2010/main" val="450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2355" y="44623"/>
            <a:ext cx="8219256" cy="576065"/>
          </a:xfrm>
          <a:ln>
            <a:solidFill>
              <a:schemeClr val="tx2">
                <a:lumMod val="75000"/>
              </a:schemeClr>
            </a:solidFill>
          </a:ln>
        </p:spPr>
        <p:txBody>
          <a:bodyPr/>
          <a:lstStyle/>
          <a:p>
            <a:pPr algn="ctr"/>
            <a:r>
              <a:rPr lang="hu-HU" sz="1500" dirty="0" smtClean="0">
                <a:solidFill>
                  <a:schemeClr val="tx2">
                    <a:lumMod val="75000"/>
                  </a:schemeClr>
                </a:solidFill>
              </a:rPr>
              <a:t>OTTHONTEREMTÉSI TÁMOGATÁS BŐVÍTÉSE II. – „FALUSI” CSOK –17/2016. KORMÁNYRENDELET MÓDOSÍTÁSA (HATÁLYBA LÉPÉS: 2019.07.01. </a:t>
            </a:r>
            <a:r>
              <a:rPr lang="hu-HU" sz="1500" dirty="0" smtClean="0">
                <a:solidFill>
                  <a:srgbClr val="FF0000"/>
                </a:solidFill>
              </a:rPr>
              <a:t>– BEVEZETÉSI DÁTUM 2019.09.01.</a:t>
            </a:r>
            <a:r>
              <a:rPr lang="hu-HU" sz="1500" dirty="0" smtClean="0">
                <a:solidFill>
                  <a:schemeClr val="tx1"/>
                </a:solidFill>
              </a:rPr>
              <a:t>)</a:t>
            </a:r>
            <a:endParaRPr lang="hu-HU" sz="1500" dirty="0">
              <a:solidFill>
                <a:schemeClr val="tx1"/>
              </a:solidFill>
            </a:endParaRPr>
          </a:p>
        </p:txBody>
      </p:sp>
      <p:sp>
        <p:nvSpPr>
          <p:cNvPr id="9" name="Szövegdoboz 8"/>
          <p:cNvSpPr txBox="1"/>
          <p:nvPr/>
        </p:nvSpPr>
        <p:spPr>
          <a:xfrm>
            <a:off x="395536" y="1188041"/>
            <a:ext cx="8352928" cy="584775"/>
          </a:xfrm>
          <a:prstGeom prst="rect">
            <a:avLst/>
          </a:prstGeom>
          <a:noFill/>
          <a:ln>
            <a:solidFill>
              <a:schemeClr val="tx2">
                <a:lumMod val="75000"/>
              </a:schemeClr>
            </a:solidFill>
          </a:ln>
        </p:spPr>
        <p:txBody>
          <a:bodyPr wrap="square" rtlCol="0">
            <a:spAutoFit/>
          </a:bodyPr>
          <a:lstStyle/>
          <a:p>
            <a:pPr marL="285750" indent="-285750">
              <a:buFont typeface="Wingdings" panose="05000000000000000000" pitchFamily="2" charset="2"/>
              <a:buChar char="Ø"/>
            </a:pPr>
            <a:r>
              <a:rPr lang="hu-HU" sz="1600" b="1" dirty="0" smtClean="0">
                <a:solidFill>
                  <a:schemeClr val="tx2">
                    <a:lumMod val="75000"/>
                  </a:schemeClr>
                </a:solidFill>
              </a:rPr>
              <a:t>Ha az igénylő preferált kistelepülésen/tanyán vásárol vagy él, akkor  kötelezően „Falusi CSOK” igénylő lesz?</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102" y="2518908"/>
            <a:ext cx="2448272" cy="299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zövegdoboz 11"/>
          <p:cNvSpPr txBox="1"/>
          <p:nvPr/>
        </p:nvSpPr>
        <p:spPr>
          <a:xfrm>
            <a:off x="5004048" y="2330877"/>
            <a:ext cx="1871025" cy="954107"/>
          </a:xfrm>
          <a:prstGeom prst="rect">
            <a:avLst/>
          </a:prstGeom>
          <a:noFill/>
          <a:ln>
            <a:solidFill>
              <a:schemeClr val="tx2"/>
            </a:solidFill>
          </a:ln>
        </p:spPr>
        <p:txBody>
          <a:bodyPr wrap="none" rtlCol="0">
            <a:spAutoFit/>
          </a:bodyPr>
          <a:lstStyle/>
          <a:p>
            <a:r>
              <a:rPr lang="hu-HU" sz="5600" b="1" dirty="0" smtClean="0">
                <a:solidFill>
                  <a:schemeClr val="tx2"/>
                </a:solidFill>
              </a:rPr>
              <a:t>NEM!</a:t>
            </a:r>
            <a:endParaRPr lang="hu-HU" sz="5600" b="1" dirty="0">
              <a:solidFill>
                <a:schemeClr val="tx2"/>
              </a:solidFill>
            </a:endParaRPr>
          </a:p>
        </p:txBody>
      </p:sp>
      <p:sp>
        <p:nvSpPr>
          <p:cNvPr id="10" name="Szövegdoboz 9"/>
          <p:cNvSpPr txBox="1"/>
          <p:nvPr/>
        </p:nvSpPr>
        <p:spPr>
          <a:xfrm>
            <a:off x="2919942" y="3805866"/>
            <a:ext cx="6039235" cy="1711366"/>
          </a:xfrm>
          <a:prstGeom prst="rect">
            <a:avLst/>
          </a:prstGeom>
          <a:noFill/>
          <a:ln>
            <a:solidFill>
              <a:schemeClr val="tx2">
                <a:lumMod val="75000"/>
              </a:schemeClr>
            </a:solidFill>
          </a:ln>
        </p:spPr>
        <p:txBody>
          <a:bodyPr wrap="square" rtlCol="0">
            <a:spAutoFit/>
          </a:bodyPr>
          <a:lstStyle/>
          <a:p>
            <a:pPr algn="just">
              <a:lnSpc>
                <a:spcPct val="150000"/>
              </a:lnSpc>
            </a:pPr>
            <a:r>
              <a:rPr lang="hu-HU" b="1" dirty="0" smtClean="0">
                <a:solidFill>
                  <a:schemeClr val="tx2">
                    <a:lumMod val="75000"/>
                  </a:schemeClr>
                </a:solidFill>
              </a:rPr>
              <a:t>Az igénylő eldöntheti, hogy a Falusi CSOK feltételek szerinti </a:t>
            </a:r>
          </a:p>
          <a:p>
            <a:pPr algn="just">
              <a:lnSpc>
                <a:spcPct val="150000"/>
              </a:lnSpc>
            </a:pPr>
            <a:r>
              <a:rPr lang="hu-HU" b="1" dirty="0">
                <a:solidFill>
                  <a:schemeClr val="tx2">
                    <a:lumMod val="75000"/>
                  </a:schemeClr>
                </a:solidFill>
              </a:rPr>
              <a:t>t</a:t>
            </a:r>
            <a:r>
              <a:rPr lang="hu-HU" b="1" dirty="0" smtClean="0">
                <a:solidFill>
                  <a:schemeClr val="tx2">
                    <a:lumMod val="75000"/>
                  </a:schemeClr>
                </a:solidFill>
              </a:rPr>
              <a:t>ámogatást igényel, vagy a használt lakás vásárlására vagy bővítésére irányadó feltételek szerinti CSOK feltételekkel igényel.</a:t>
            </a:r>
            <a:endParaRPr lang="hu-HU" b="1" dirty="0">
              <a:solidFill>
                <a:schemeClr val="tx2">
                  <a:lumMod val="75000"/>
                </a:schemeClr>
              </a:solidFill>
            </a:endParaRPr>
          </a:p>
        </p:txBody>
      </p:sp>
    </p:spTree>
    <p:extLst>
      <p:ext uri="{BB962C8B-B14F-4D97-AF65-F5344CB8AC3E}">
        <p14:creationId xmlns:p14="http://schemas.microsoft.com/office/powerpoint/2010/main" val="260252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80">
                                          <p:stCondLst>
                                            <p:cond delay="0"/>
                                          </p:stCondLst>
                                        </p:cTn>
                                        <p:tgtEl>
                                          <p:spTgt spid="12"/>
                                        </p:tgtEl>
                                      </p:cBhvr>
                                    </p:animEffect>
                                    <p:anim calcmode="lin" valueType="num">
                                      <p:cBhvr>
                                        <p:cTn id="2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2" dur="26">
                                          <p:stCondLst>
                                            <p:cond delay="650"/>
                                          </p:stCondLst>
                                        </p:cTn>
                                        <p:tgtEl>
                                          <p:spTgt spid="12"/>
                                        </p:tgtEl>
                                      </p:cBhvr>
                                      <p:to x="100000" y="60000"/>
                                    </p:animScale>
                                    <p:animScale>
                                      <p:cBhvr>
                                        <p:cTn id="33" dur="166" decel="50000">
                                          <p:stCondLst>
                                            <p:cond delay="676"/>
                                          </p:stCondLst>
                                        </p:cTn>
                                        <p:tgtEl>
                                          <p:spTgt spid="12"/>
                                        </p:tgtEl>
                                      </p:cBhvr>
                                      <p:to x="100000" y="100000"/>
                                    </p:animScale>
                                    <p:animScale>
                                      <p:cBhvr>
                                        <p:cTn id="34" dur="26">
                                          <p:stCondLst>
                                            <p:cond delay="1312"/>
                                          </p:stCondLst>
                                        </p:cTn>
                                        <p:tgtEl>
                                          <p:spTgt spid="12"/>
                                        </p:tgtEl>
                                      </p:cBhvr>
                                      <p:to x="100000" y="80000"/>
                                    </p:animScale>
                                    <p:animScale>
                                      <p:cBhvr>
                                        <p:cTn id="35" dur="166" decel="50000">
                                          <p:stCondLst>
                                            <p:cond delay="1338"/>
                                          </p:stCondLst>
                                        </p:cTn>
                                        <p:tgtEl>
                                          <p:spTgt spid="12"/>
                                        </p:tgtEl>
                                      </p:cBhvr>
                                      <p:to x="100000" y="100000"/>
                                    </p:animScale>
                                    <p:animScale>
                                      <p:cBhvr>
                                        <p:cTn id="36" dur="26">
                                          <p:stCondLst>
                                            <p:cond delay="1642"/>
                                          </p:stCondLst>
                                        </p:cTn>
                                        <p:tgtEl>
                                          <p:spTgt spid="12"/>
                                        </p:tgtEl>
                                      </p:cBhvr>
                                      <p:to x="100000" y="90000"/>
                                    </p:animScale>
                                    <p:animScale>
                                      <p:cBhvr>
                                        <p:cTn id="37" dur="166" decel="50000">
                                          <p:stCondLst>
                                            <p:cond delay="1668"/>
                                          </p:stCondLst>
                                        </p:cTn>
                                        <p:tgtEl>
                                          <p:spTgt spid="12"/>
                                        </p:tgtEl>
                                      </p:cBhvr>
                                      <p:to x="100000" y="100000"/>
                                    </p:animScale>
                                    <p:animScale>
                                      <p:cBhvr>
                                        <p:cTn id="38" dur="26">
                                          <p:stCondLst>
                                            <p:cond delay="1808"/>
                                          </p:stCondLst>
                                        </p:cTn>
                                        <p:tgtEl>
                                          <p:spTgt spid="12"/>
                                        </p:tgtEl>
                                      </p:cBhvr>
                                      <p:to x="100000" y="95000"/>
                                    </p:animScale>
                                    <p:animScale>
                                      <p:cBhvr>
                                        <p:cTn id="39" dur="166" decel="50000">
                                          <p:stCondLst>
                                            <p:cond delay="1834"/>
                                          </p:stCondLst>
                                        </p:cTn>
                                        <p:tgtEl>
                                          <p:spTgt spid="12"/>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0" y="-27384"/>
            <a:ext cx="9144000" cy="634082"/>
          </a:xfrm>
          <a:prstGeom prst="rect">
            <a:avLst/>
          </a:prstGeom>
          <a:solidFill>
            <a:srgbClr val="C00000"/>
          </a:solidFill>
        </p:spPr>
        <p:txBody>
          <a:bodyPr/>
          <a:lstStyle>
            <a:lvl1pPr algn="l" defTabSz="914400" rtl="0" eaLnBrk="1" latinLnBrk="0" hangingPunct="1">
              <a:spcBef>
                <a:spcPct val="0"/>
              </a:spcBef>
              <a:buNone/>
              <a:defRPr lang="hu-HU" sz="3200" b="1" kern="1200" dirty="0">
                <a:solidFill>
                  <a:srgbClr val="E41D37"/>
                </a:solidFill>
                <a:latin typeface="+mj-lt"/>
                <a:ea typeface="+mj-ea"/>
                <a:cs typeface="+mj-cs"/>
              </a:defRPr>
            </a:lvl1pPr>
          </a:lstStyle>
          <a:p>
            <a:r>
              <a:rPr lang="hu-HU" sz="3600" b="0" dirty="0" smtClean="0">
                <a:solidFill>
                  <a:schemeClr val="bg1"/>
                </a:solidFill>
                <a:effectLst>
                  <a:outerShdw blurRad="38100" dist="38100" dir="2700000" algn="tl">
                    <a:srgbClr val="000000">
                      <a:alpha val="43137"/>
                    </a:srgbClr>
                  </a:outerShdw>
                </a:effectLst>
              </a:rPr>
              <a:t>KÉRDÉSEK?</a:t>
            </a:r>
            <a:endParaRPr lang="hu-HU" sz="3400" b="0" dirty="0">
              <a:solidFill>
                <a:schemeClr val="bg1"/>
              </a:solidFill>
              <a:effectLst>
                <a:outerShdw blurRad="38100" dist="38100" dir="2700000" algn="tl">
                  <a:srgbClr val="000000">
                    <a:alpha val="43137"/>
                  </a:srgbClr>
                </a:outerShdw>
              </a:effectLst>
              <a:latin typeface="+mn-lt"/>
              <a:ea typeface="+mn-ea"/>
              <a:cs typeface="+mn-cs"/>
            </a:endParaRPr>
          </a:p>
        </p:txBody>
      </p:sp>
      <p:pic>
        <p:nvPicPr>
          <p:cNvPr id="2050" name="Picture 2" descr="Kapcsolódó kép">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9532" y="1196752"/>
            <a:ext cx="8424936" cy="47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34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79512" y="588457"/>
            <a:ext cx="8640960" cy="1400383"/>
          </a:xfrm>
          <a:prstGeom prst="rect">
            <a:avLst/>
          </a:prstGeom>
        </p:spPr>
        <p:txBody>
          <a:bodyPr wrap="square">
            <a:spAutoFit/>
          </a:bodyPr>
          <a:lstStyle/>
          <a:p>
            <a:endParaRPr lang="hu-HU" sz="2400" b="1" dirty="0">
              <a:solidFill>
                <a:srgbClr val="000000"/>
              </a:solidFill>
            </a:endParaRPr>
          </a:p>
          <a:p>
            <a:endParaRPr lang="hu-HU" sz="1500" b="1" dirty="0" smtClean="0">
              <a:solidFill>
                <a:srgbClr val="C00000"/>
              </a:solidFill>
            </a:endParaRPr>
          </a:p>
          <a:p>
            <a:r>
              <a:rPr lang="hu-HU" sz="2800" b="1" dirty="0" smtClean="0">
                <a:solidFill>
                  <a:srgbClr val="C00000"/>
                </a:solidFill>
              </a:rPr>
              <a:t>HERCZOG MÓNIKA</a:t>
            </a:r>
          </a:p>
          <a:p>
            <a:endParaRPr lang="hu-HU" dirty="0">
              <a:solidFill>
                <a:srgbClr val="000000"/>
              </a:solidFill>
            </a:endParaRPr>
          </a:p>
        </p:txBody>
      </p:sp>
      <p:sp>
        <p:nvSpPr>
          <p:cNvPr id="6" name="Téglalap 5"/>
          <p:cNvSpPr/>
          <p:nvPr/>
        </p:nvSpPr>
        <p:spPr>
          <a:xfrm>
            <a:off x="325809" y="4861028"/>
            <a:ext cx="2115451" cy="400110"/>
          </a:xfrm>
          <a:prstGeom prst="rect">
            <a:avLst/>
          </a:prstGeom>
          <a:solidFill>
            <a:srgbClr val="C00000"/>
          </a:solidFill>
        </p:spPr>
        <p:txBody>
          <a:bodyPr wrap="none">
            <a:spAutoFit/>
          </a:bodyPr>
          <a:lstStyle/>
          <a:p>
            <a:r>
              <a:rPr lang="hu-HU" sz="2000" b="1" dirty="0" smtClean="0">
                <a:solidFill>
                  <a:schemeClr val="bg1"/>
                </a:solidFill>
              </a:rPr>
              <a:t>PARTNERPORTÁL: </a:t>
            </a:r>
            <a:endParaRPr lang="hu-HU" sz="2000" b="1" dirty="0">
              <a:solidFill>
                <a:schemeClr val="bg1"/>
              </a:solidFill>
            </a:endParaRPr>
          </a:p>
        </p:txBody>
      </p:sp>
      <p:sp>
        <p:nvSpPr>
          <p:cNvPr id="7" name="Téglalap 6"/>
          <p:cNvSpPr/>
          <p:nvPr/>
        </p:nvSpPr>
        <p:spPr>
          <a:xfrm>
            <a:off x="323528" y="5251846"/>
            <a:ext cx="6250462" cy="369332"/>
          </a:xfrm>
          <a:prstGeom prst="rect">
            <a:avLst/>
          </a:prstGeom>
          <a:solidFill>
            <a:srgbClr val="C00000"/>
          </a:solidFill>
        </p:spPr>
        <p:txBody>
          <a:bodyPr wrap="square">
            <a:spAutoFit/>
          </a:bodyPr>
          <a:lstStyle/>
          <a:p>
            <a:r>
              <a:rPr lang="hu-HU" b="1" u="sng" dirty="0" smtClean="0">
                <a:solidFill>
                  <a:schemeClr val="bg1"/>
                </a:solidFill>
              </a:rPr>
              <a:t>http://www.budapestbank.hu/export/partnerportal/index.php</a:t>
            </a:r>
            <a:endParaRPr lang="hu-HU" b="1" u="sng" dirty="0">
              <a:solidFill>
                <a:schemeClr val="bg1"/>
              </a:solidFill>
            </a:endParaRPr>
          </a:p>
        </p:txBody>
      </p:sp>
      <p:sp>
        <p:nvSpPr>
          <p:cNvPr id="8" name="Téglalap 7"/>
          <p:cNvSpPr/>
          <p:nvPr/>
        </p:nvSpPr>
        <p:spPr>
          <a:xfrm>
            <a:off x="323528" y="5621178"/>
            <a:ext cx="4572000" cy="400110"/>
          </a:xfrm>
          <a:prstGeom prst="rect">
            <a:avLst/>
          </a:prstGeom>
          <a:solidFill>
            <a:srgbClr val="C00000"/>
          </a:solidFill>
        </p:spPr>
        <p:txBody>
          <a:bodyPr>
            <a:spAutoFit/>
          </a:bodyPr>
          <a:lstStyle/>
          <a:p>
            <a:r>
              <a:rPr lang="hu-HU" sz="2000" b="1" dirty="0" smtClean="0">
                <a:solidFill>
                  <a:schemeClr val="bg1"/>
                </a:solidFill>
              </a:rPr>
              <a:t>Felhasználónév:  	</a:t>
            </a:r>
            <a:r>
              <a:rPr lang="hu-HU" sz="2000" b="1" dirty="0" err="1" smtClean="0">
                <a:solidFill>
                  <a:schemeClr val="bg1"/>
                </a:solidFill>
              </a:rPr>
              <a:t>bbpartner</a:t>
            </a:r>
            <a:endParaRPr lang="hu-HU" sz="2000" b="1" dirty="0" smtClean="0">
              <a:solidFill>
                <a:schemeClr val="bg1"/>
              </a:solidFill>
            </a:endParaRPr>
          </a:p>
        </p:txBody>
      </p:sp>
      <p:sp>
        <p:nvSpPr>
          <p:cNvPr id="10" name="Téglalap 9"/>
          <p:cNvSpPr/>
          <p:nvPr/>
        </p:nvSpPr>
        <p:spPr>
          <a:xfrm>
            <a:off x="179512" y="2362815"/>
            <a:ext cx="4752528" cy="1354217"/>
          </a:xfrm>
          <a:prstGeom prst="rect">
            <a:avLst/>
          </a:prstGeom>
        </p:spPr>
        <p:txBody>
          <a:bodyPr wrap="square">
            <a:spAutoFit/>
          </a:bodyPr>
          <a:lstStyle/>
          <a:p>
            <a:r>
              <a:rPr lang="hu-HU" sz="2400" b="1" dirty="0">
                <a:solidFill>
                  <a:srgbClr val="000000"/>
                </a:solidFill>
              </a:rPr>
              <a:t>+36 (20) 663 3828</a:t>
            </a:r>
          </a:p>
          <a:p>
            <a:endParaRPr lang="hu-HU" sz="1000" b="1" u="sng" dirty="0" smtClean="0"/>
          </a:p>
          <a:p>
            <a:r>
              <a:rPr lang="hu-HU" sz="2400" b="1" u="sng" dirty="0" err="1" smtClean="0"/>
              <a:t>monika.herczog</a:t>
            </a:r>
            <a:r>
              <a:rPr lang="hu-HU" sz="2400" b="1" u="sng" dirty="0" smtClean="0"/>
              <a:t>@</a:t>
            </a:r>
            <a:r>
              <a:rPr lang="hu-HU" sz="2400" b="1" u="sng" dirty="0" err="1" smtClean="0"/>
              <a:t>budapestbank.hu</a:t>
            </a:r>
            <a:endParaRPr lang="hu-HU" sz="2400" b="1" u="sng" dirty="0" smtClean="0"/>
          </a:p>
          <a:p>
            <a:endParaRPr lang="hu-HU" sz="2400" b="1" u="sng" dirty="0"/>
          </a:p>
        </p:txBody>
      </p:sp>
      <p:sp>
        <p:nvSpPr>
          <p:cNvPr id="11" name="Cím 1"/>
          <p:cNvSpPr txBox="1">
            <a:spLocks/>
          </p:cNvSpPr>
          <p:nvPr/>
        </p:nvSpPr>
        <p:spPr>
          <a:xfrm>
            <a:off x="0" y="-27384"/>
            <a:ext cx="9144000" cy="634082"/>
          </a:xfrm>
          <a:prstGeom prst="rect">
            <a:avLst/>
          </a:prstGeom>
          <a:solidFill>
            <a:srgbClr val="C00000"/>
          </a:solidFill>
        </p:spPr>
        <p:txBody>
          <a:bodyPr/>
          <a:lstStyle>
            <a:lvl1pPr algn="l" defTabSz="914400" rtl="0" eaLnBrk="1" latinLnBrk="0" hangingPunct="1">
              <a:spcBef>
                <a:spcPct val="0"/>
              </a:spcBef>
              <a:buNone/>
              <a:defRPr lang="hu-HU" sz="3200" b="1" kern="1200" dirty="0">
                <a:solidFill>
                  <a:srgbClr val="E41D37"/>
                </a:solidFill>
                <a:latin typeface="+mj-lt"/>
                <a:ea typeface="+mj-ea"/>
                <a:cs typeface="+mj-cs"/>
              </a:defRPr>
            </a:lvl1pPr>
          </a:lstStyle>
          <a:p>
            <a:r>
              <a:rPr lang="hu-HU" sz="3600" b="0" dirty="0" smtClean="0">
                <a:solidFill>
                  <a:schemeClr val="bg1"/>
                </a:solidFill>
                <a:effectLst>
                  <a:outerShdw blurRad="38100" dist="38100" dir="2700000" algn="tl">
                    <a:srgbClr val="000000">
                      <a:alpha val="43137"/>
                    </a:srgbClr>
                  </a:outerShdw>
                </a:effectLst>
              </a:rPr>
              <a:t>KAPCSOLATTARTÓ</a:t>
            </a:r>
            <a:endParaRPr lang="hu-HU" sz="3400" b="0" dirty="0">
              <a:solidFill>
                <a:schemeClr val="bg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338035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áblázat 10"/>
          <p:cNvGraphicFramePr>
            <a:graphicFrameLocks noGrp="1"/>
          </p:cNvGraphicFramePr>
          <p:nvPr>
            <p:extLst>
              <p:ext uri="{D42A27DB-BD31-4B8C-83A1-F6EECF244321}">
                <p14:modId xmlns:p14="http://schemas.microsoft.com/office/powerpoint/2010/main" val="2480542"/>
              </p:ext>
            </p:extLst>
          </p:nvPr>
        </p:nvGraphicFramePr>
        <p:xfrm>
          <a:off x="179512" y="692696"/>
          <a:ext cx="8820472" cy="3439478"/>
        </p:xfrm>
        <a:graphic>
          <a:graphicData uri="http://schemas.openxmlformats.org/drawingml/2006/table">
            <a:tbl>
              <a:tblPr>
                <a:tableStyleId>{21E4AEA4-8DFA-4A89-87EB-49C32662AFE0}</a:tableStyleId>
              </a:tblPr>
              <a:tblGrid>
                <a:gridCol w="3742018"/>
                <a:gridCol w="5078454"/>
              </a:tblGrid>
              <a:tr h="252623">
                <a:tc>
                  <a:txBody>
                    <a:bodyPr/>
                    <a:lstStyle/>
                    <a:p>
                      <a:pPr algn="just">
                        <a:lnSpc>
                          <a:spcPct val="115000"/>
                        </a:lnSpc>
                        <a:spcAft>
                          <a:spcPts val="0"/>
                        </a:spcAft>
                      </a:pPr>
                      <a:r>
                        <a:rPr lang="hu-HU" sz="1400" b="1" dirty="0">
                          <a:solidFill>
                            <a:schemeClr val="bg1"/>
                          </a:solidFill>
                          <a:effectLst/>
                        </a:rPr>
                        <a:t>Kamattámogatás mértéke:</a:t>
                      </a:r>
                      <a:endParaRPr lang="hu-HU" sz="1400" b="1" dirty="0">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gn="just">
                        <a:lnSpc>
                          <a:spcPct val="115000"/>
                        </a:lnSpc>
                        <a:spcAft>
                          <a:spcPts val="0"/>
                        </a:spcAft>
                      </a:pPr>
                      <a:r>
                        <a:rPr lang="hu-HU" sz="1400" b="1">
                          <a:effectLst/>
                        </a:rPr>
                        <a:t>Ügyleti kamattal egyező mértékű</a:t>
                      </a:r>
                      <a:endParaRPr lang="hu-HU" sz="1400" b="1">
                        <a:solidFill>
                          <a:srgbClr val="000000"/>
                        </a:solidFill>
                        <a:effectLst/>
                        <a:latin typeface="Calibri"/>
                        <a:ea typeface="Calibri"/>
                        <a:cs typeface="Calibri"/>
                      </a:endParaRPr>
                    </a:p>
                  </a:txBody>
                  <a:tcPr marL="68580" marR="68580" marT="0" marB="0" anchor="ctr"/>
                </a:tc>
              </a:tr>
              <a:tr h="252623">
                <a:tc>
                  <a:txBody>
                    <a:bodyPr/>
                    <a:lstStyle/>
                    <a:p>
                      <a:pPr algn="just">
                        <a:lnSpc>
                          <a:spcPct val="115000"/>
                        </a:lnSpc>
                        <a:spcAft>
                          <a:spcPts val="0"/>
                        </a:spcAft>
                      </a:pPr>
                      <a:r>
                        <a:rPr lang="hu-HU" sz="1400" b="1">
                          <a:solidFill>
                            <a:schemeClr val="bg1"/>
                          </a:solidFill>
                          <a:effectLst/>
                        </a:rPr>
                        <a:t>Kamattámogatás kezdete:</a:t>
                      </a:r>
                      <a:endParaRPr lang="hu-HU" sz="1400" b="1">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gn="just">
                        <a:lnSpc>
                          <a:spcPct val="115000"/>
                        </a:lnSpc>
                        <a:spcAft>
                          <a:spcPts val="0"/>
                        </a:spcAft>
                      </a:pPr>
                      <a:r>
                        <a:rPr lang="hu-HU" sz="1400" b="1">
                          <a:effectLst/>
                        </a:rPr>
                        <a:t>Kölcsönszerződés megkötése</a:t>
                      </a:r>
                      <a:endParaRPr lang="hu-HU" sz="1400" b="1">
                        <a:solidFill>
                          <a:srgbClr val="000000"/>
                        </a:solidFill>
                        <a:effectLst/>
                        <a:latin typeface="Calibri"/>
                        <a:ea typeface="Calibri"/>
                        <a:cs typeface="Calibri"/>
                      </a:endParaRPr>
                    </a:p>
                  </a:txBody>
                  <a:tcPr marL="68580" marR="68580" marT="0" marB="0" anchor="ctr"/>
                </a:tc>
              </a:tr>
              <a:tr h="505245">
                <a:tc>
                  <a:txBody>
                    <a:bodyPr/>
                    <a:lstStyle/>
                    <a:p>
                      <a:pPr algn="just">
                        <a:lnSpc>
                          <a:spcPct val="115000"/>
                        </a:lnSpc>
                        <a:spcAft>
                          <a:spcPts val="0"/>
                        </a:spcAft>
                      </a:pPr>
                      <a:r>
                        <a:rPr lang="hu-HU" sz="1400" b="1" dirty="0">
                          <a:solidFill>
                            <a:schemeClr val="bg1"/>
                          </a:solidFill>
                          <a:effectLst/>
                        </a:rPr>
                        <a:t>Ügyleti kamat mértéke:</a:t>
                      </a:r>
                      <a:endParaRPr lang="hu-HU" sz="1400" b="1" dirty="0">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gn="just">
                        <a:lnSpc>
                          <a:spcPct val="115000"/>
                        </a:lnSpc>
                        <a:spcAft>
                          <a:spcPts val="0"/>
                        </a:spcAft>
                      </a:pPr>
                      <a:r>
                        <a:rPr lang="hu-HU" sz="1400" b="1" dirty="0" smtClean="0">
                          <a:effectLst/>
                        </a:rPr>
                        <a:t>ÁKK</a:t>
                      </a:r>
                      <a:r>
                        <a:rPr lang="hu-HU" sz="1400" b="1" baseline="0" dirty="0" smtClean="0">
                          <a:effectLst/>
                        </a:rPr>
                        <a:t> x </a:t>
                      </a:r>
                      <a:r>
                        <a:rPr lang="hu-HU" sz="1400" b="1" dirty="0" smtClean="0">
                          <a:effectLst/>
                        </a:rPr>
                        <a:t>1,3 + </a:t>
                      </a:r>
                      <a:r>
                        <a:rPr lang="hu-HU" sz="1400" b="1" dirty="0">
                          <a:effectLst/>
                        </a:rPr>
                        <a:t>2 </a:t>
                      </a:r>
                      <a:r>
                        <a:rPr lang="hu-HU" sz="1400" b="1" dirty="0" smtClean="0">
                          <a:effectLst/>
                        </a:rPr>
                        <a:t>% (=</a:t>
                      </a:r>
                      <a:r>
                        <a:rPr lang="hu-HU" sz="1400" b="1" baseline="0" dirty="0" smtClean="0">
                          <a:effectLst/>
                        </a:rPr>
                        <a:t>4,73% július 31-ig, havonta kerül meghatározásra)</a:t>
                      </a:r>
                      <a:endParaRPr lang="hu-HU" sz="1400" b="1" dirty="0">
                        <a:solidFill>
                          <a:srgbClr val="000000"/>
                        </a:solidFill>
                        <a:effectLst/>
                        <a:latin typeface="Calibri"/>
                        <a:ea typeface="Calibri"/>
                        <a:cs typeface="Calibri"/>
                      </a:endParaRPr>
                    </a:p>
                  </a:txBody>
                  <a:tcPr marL="68580" marR="68580" marT="0" marB="0" anchor="ctr"/>
                </a:tc>
              </a:tr>
              <a:tr h="505245">
                <a:tc>
                  <a:txBody>
                    <a:bodyPr/>
                    <a:lstStyle/>
                    <a:p>
                      <a:pPr algn="just">
                        <a:lnSpc>
                          <a:spcPct val="115000"/>
                        </a:lnSpc>
                        <a:spcAft>
                          <a:spcPts val="0"/>
                        </a:spcAft>
                      </a:pPr>
                      <a:r>
                        <a:rPr lang="hu-HU" sz="1400" b="1" dirty="0">
                          <a:solidFill>
                            <a:schemeClr val="bg1"/>
                          </a:solidFill>
                          <a:effectLst/>
                        </a:rPr>
                        <a:t>Ügyfél által fizetendő ügyleti kamat a kamattámogatás időszaka alatt:</a:t>
                      </a:r>
                      <a:endParaRPr lang="hu-HU" sz="1400" b="1" dirty="0">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nSpc>
                          <a:spcPct val="115000"/>
                        </a:lnSpc>
                        <a:spcAft>
                          <a:spcPts val="0"/>
                        </a:spcAft>
                      </a:pPr>
                      <a:r>
                        <a:rPr lang="hu-HU" sz="1400" b="1" dirty="0">
                          <a:effectLst/>
                        </a:rPr>
                        <a:t>0%</a:t>
                      </a:r>
                      <a:endParaRPr lang="hu-HU" sz="1400" b="1" dirty="0">
                        <a:solidFill>
                          <a:srgbClr val="000000"/>
                        </a:solidFill>
                        <a:effectLst/>
                        <a:latin typeface="Calibri"/>
                        <a:ea typeface="Calibri"/>
                        <a:cs typeface="Calibri"/>
                      </a:endParaRPr>
                    </a:p>
                  </a:txBody>
                  <a:tcPr marL="68580" marR="68580" marT="0" marB="0" anchor="ctr"/>
                </a:tc>
              </a:tr>
              <a:tr h="492213">
                <a:tc>
                  <a:txBody>
                    <a:bodyPr/>
                    <a:lstStyle/>
                    <a:p>
                      <a:pPr algn="just">
                        <a:lnSpc>
                          <a:spcPct val="115000"/>
                        </a:lnSpc>
                        <a:spcAft>
                          <a:spcPts val="0"/>
                        </a:spcAft>
                      </a:pPr>
                      <a:r>
                        <a:rPr lang="hu-HU" sz="1400" b="1" dirty="0">
                          <a:solidFill>
                            <a:schemeClr val="bg1"/>
                          </a:solidFill>
                          <a:effectLst/>
                        </a:rPr>
                        <a:t>Kamattámogatás időszaka:</a:t>
                      </a:r>
                      <a:endParaRPr lang="hu-HU" sz="1400" b="1" dirty="0">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gn="just">
                        <a:lnSpc>
                          <a:spcPct val="115000"/>
                        </a:lnSpc>
                        <a:spcAft>
                          <a:spcPts val="0"/>
                        </a:spcAft>
                      </a:pPr>
                      <a:r>
                        <a:rPr lang="hu-HU" sz="1400" b="1" dirty="0">
                          <a:effectLst/>
                        </a:rPr>
                        <a:t>Kölcsönszerződés megkötésétől a teljes futamidő alatt.  </a:t>
                      </a:r>
                      <a:endParaRPr lang="hu-HU" sz="1400" b="1" dirty="0">
                        <a:solidFill>
                          <a:srgbClr val="000000"/>
                        </a:solidFill>
                        <a:effectLst/>
                        <a:latin typeface="Calibri"/>
                        <a:ea typeface="Calibri"/>
                        <a:cs typeface="Calibri"/>
                      </a:endParaRPr>
                    </a:p>
                  </a:txBody>
                  <a:tcPr marL="68580" marR="68580" marT="0" marB="0" anchor="ctr"/>
                </a:tc>
              </a:tr>
              <a:tr h="252623">
                <a:tc>
                  <a:txBody>
                    <a:bodyPr/>
                    <a:lstStyle/>
                    <a:p>
                      <a:pPr algn="just">
                        <a:lnSpc>
                          <a:spcPct val="115000"/>
                        </a:lnSpc>
                        <a:spcAft>
                          <a:spcPts val="0"/>
                        </a:spcAft>
                      </a:pPr>
                      <a:r>
                        <a:rPr lang="hu-HU" sz="1400" b="1" dirty="0">
                          <a:solidFill>
                            <a:schemeClr val="bg1"/>
                          </a:solidFill>
                          <a:effectLst/>
                        </a:rPr>
                        <a:t>Kamatperiódus:</a:t>
                      </a:r>
                      <a:endParaRPr lang="hu-HU" sz="1400" b="1" dirty="0">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gn="just">
                        <a:lnSpc>
                          <a:spcPct val="115000"/>
                        </a:lnSpc>
                        <a:spcAft>
                          <a:spcPts val="0"/>
                        </a:spcAft>
                      </a:pPr>
                      <a:r>
                        <a:rPr lang="hu-HU" sz="1400" b="1" dirty="0">
                          <a:effectLst/>
                        </a:rPr>
                        <a:t>5 éves </a:t>
                      </a:r>
                      <a:endParaRPr lang="hu-HU" sz="1400" b="1" dirty="0">
                        <a:solidFill>
                          <a:srgbClr val="000000"/>
                        </a:solidFill>
                        <a:effectLst/>
                        <a:latin typeface="Calibri"/>
                        <a:ea typeface="Calibri"/>
                        <a:cs typeface="Calibri"/>
                      </a:endParaRPr>
                    </a:p>
                  </a:txBody>
                  <a:tcPr marL="68580" marR="68580" marT="0" marB="0" anchor="ctr"/>
                </a:tc>
              </a:tr>
              <a:tr h="505245">
                <a:tc>
                  <a:txBody>
                    <a:bodyPr/>
                    <a:lstStyle/>
                    <a:p>
                      <a:pPr algn="just">
                        <a:lnSpc>
                          <a:spcPct val="115000"/>
                        </a:lnSpc>
                        <a:spcAft>
                          <a:spcPts val="0"/>
                        </a:spcAft>
                      </a:pPr>
                      <a:r>
                        <a:rPr lang="hu-HU" sz="1400" b="1" dirty="0" err="1" smtClean="0">
                          <a:solidFill>
                            <a:schemeClr val="bg1"/>
                          </a:solidFill>
                          <a:effectLst/>
                          <a:latin typeface="Calibri"/>
                          <a:ea typeface="Calibri"/>
                          <a:cs typeface="Calibri"/>
                        </a:rPr>
                        <a:t>Kamattátomgatás</a:t>
                      </a:r>
                      <a:r>
                        <a:rPr lang="hu-HU" sz="1400" b="1" dirty="0" smtClean="0">
                          <a:solidFill>
                            <a:schemeClr val="bg1"/>
                          </a:solidFill>
                          <a:effectLst/>
                          <a:latin typeface="Calibri"/>
                          <a:ea typeface="Calibri"/>
                          <a:cs typeface="Calibri"/>
                        </a:rPr>
                        <a:t> összege 10M</a:t>
                      </a:r>
                      <a:r>
                        <a:rPr lang="hu-HU" sz="1400" b="1" baseline="0" dirty="0" smtClean="0">
                          <a:solidFill>
                            <a:schemeClr val="bg1"/>
                          </a:solidFill>
                          <a:effectLst/>
                          <a:latin typeface="Calibri"/>
                          <a:ea typeface="Calibri"/>
                          <a:cs typeface="Calibri"/>
                        </a:rPr>
                        <a:t> hitelösszeg esetén az első 5 évben:</a:t>
                      </a:r>
                      <a:endParaRPr lang="hu-HU" sz="1400" b="1" dirty="0">
                        <a:solidFill>
                          <a:schemeClr val="bg1"/>
                        </a:solidFill>
                        <a:effectLst/>
                        <a:latin typeface="Calibri"/>
                        <a:ea typeface="Calibri"/>
                        <a:cs typeface="Calibri"/>
                      </a:endParaRPr>
                    </a:p>
                  </a:txBody>
                  <a:tcPr marL="68580" marR="68580" marT="0" marB="0" anchor="ctr">
                    <a:solidFill>
                      <a:schemeClr val="accent3"/>
                    </a:solidFill>
                  </a:tcPr>
                </a:tc>
                <a:tc>
                  <a:txBody>
                    <a:bodyPr/>
                    <a:lstStyle/>
                    <a:p>
                      <a:pPr algn="just">
                        <a:lnSpc>
                          <a:spcPct val="115000"/>
                        </a:lnSpc>
                        <a:spcAft>
                          <a:spcPts val="0"/>
                        </a:spcAft>
                      </a:pPr>
                      <a:r>
                        <a:rPr lang="hu-HU" sz="1400" b="1" dirty="0" smtClean="0">
                          <a:solidFill>
                            <a:srgbClr val="000000"/>
                          </a:solidFill>
                          <a:effectLst/>
                          <a:latin typeface="Calibri"/>
                          <a:ea typeface="Calibri"/>
                          <a:cs typeface="Calibri"/>
                        </a:rPr>
                        <a:t>2 128 500 forint</a:t>
                      </a:r>
                      <a:endParaRPr lang="hu-HU" sz="1400" b="1" dirty="0">
                        <a:solidFill>
                          <a:srgbClr val="000000"/>
                        </a:solidFill>
                        <a:effectLst/>
                        <a:latin typeface="Calibri"/>
                        <a:ea typeface="Calibri"/>
                        <a:cs typeface="Calibri"/>
                      </a:endParaRPr>
                    </a:p>
                  </a:txBody>
                  <a:tcPr marL="68580" marR="68580" marT="0" marB="0" anchor="ctr"/>
                </a:tc>
              </a:tr>
              <a:tr h="673661">
                <a:tc gridSpan="2">
                  <a:txBody>
                    <a:bodyPr/>
                    <a:lstStyle/>
                    <a:p>
                      <a:pPr algn="just"/>
                      <a:r>
                        <a:rPr lang="hu-HU" sz="1600" b="1" dirty="0" smtClean="0">
                          <a:solidFill>
                            <a:schemeClr val="tx1"/>
                          </a:solidFill>
                        </a:rPr>
                        <a:t>2019. júliusban született gyermek teljesítésnek számít, ha a kérelem  2019.07.31-ig benyújtásra kerül</a:t>
                      </a:r>
                    </a:p>
                  </a:txBody>
                  <a:tcPr marL="68580" marR="68580" marT="0" marB="0" anchor="ctr">
                    <a:solidFill>
                      <a:srgbClr val="FFFF00"/>
                    </a:solidFill>
                  </a:tcPr>
                </a:tc>
                <a:tc hMerge="1">
                  <a:txBody>
                    <a:bodyPr/>
                    <a:lstStyle/>
                    <a:p>
                      <a:pPr algn="just">
                        <a:lnSpc>
                          <a:spcPct val="115000"/>
                        </a:lnSpc>
                        <a:spcAft>
                          <a:spcPts val="0"/>
                        </a:spcAft>
                      </a:pPr>
                      <a:endParaRPr lang="hu-HU" sz="1400" b="1" dirty="0">
                        <a:solidFill>
                          <a:srgbClr val="000000"/>
                        </a:solidFill>
                        <a:effectLst/>
                        <a:latin typeface="Calibri"/>
                        <a:ea typeface="Calibri"/>
                        <a:cs typeface="Calibri"/>
                      </a:endParaRPr>
                    </a:p>
                  </a:txBody>
                  <a:tcPr marL="68580" marR="68580" marT="0" marB="0"/>
                </a:tc>
              </a:tr>
            </a:tbl>
          </a:graphicData>
        </a:graphic>
      </p:graphicFrame>
      <p:sp>
        <p:nvSpPr>
          <p:cNvPr id="7"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KAMATTÁMOGATÁS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79512" y="4165337"/>
            <a:ext cx="882047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600" b="1" i="0" u="none" strike="noStrike" cap="none" normalizeH="0" baseline="0" dirty="0" smtClean="0">
                <a:ln>
                  <a:noFill/>
                </a:ln>
                <a:effectLst/>
                <a:latin typeface="Calibri" pitchFamily="34" charset="0"/>
                <a:ea typeface="Calibri" pitchFamily="34" charset="0"/>
                <a:cs typeface="Times New Roman" pitchFamily="18" charset="0"/>
              </a:rPr>
              <a:t>Az ügyleti kamatot az állam nevében kamattámogatás formájában a kincstár folyósítja a Budapest Bank felé.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hu-HU" altLang="hu-HU" sz="1000" b="1"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smtClean="0">
                <a:ln>
                  <a:noFill/>
                </a:ln>
                <a:effectLst/>
                <a:latin typeface="Calibri" pitchFamily="34" charset="0"/>
                <a:ea typeface="Calibri" pitchFamily="34" charset="0"/>
                <a:cs typeface="Times New Roman" pitchFamily="18" charset="0"/>
              </a:rPr>
              <a:t>Kamattámogatásra akkor jogosultak az igénylők, amennyiben a kölcsönszerződés megkötésével egy időben</a:t>
            </a:r>
            <a:r>
              <a:rPr kumimoji="0" lang="hu-HU" altLang="hu-HU" sz="1600" b="1" i="0" u="sng" strike="noStrike" cap="none" normalizeH="0" baseline="0" dirty="0" smtClean="0">
                <a:ln>
                  <a:noFill/>
                </a:ln>
                <a:effectLst/>
                <a:latin typeface="Calibri" pitchFamily="34" charset="0"/>
                <a:ea typeface="Calibri" pitchFamily="34" charset="0"/>
                <a:cs typeface="Times New Roman" pitchFamily="18" charset="0"/>
              </a:rPr>
              <a:t>,</a:t>
            </a:r>
            <a:r>
              <a:rPr kumimoji="0" lang="hu-HU" altLang="hu-HU" sz="1600" b="1" i="0" u="none" strike="noStrike" cap="none" normalizeH="0" baseline="0" dirty="0" smtClean="0">
                <a:ln>
                  <a:noFill/>
                </a:ln>
                <a:effectLst/>
                <a:latin typeface="Calibri" pitchFamily="34" charset="0"/>
                <a:ea typeface="Calibri" pitchFamily="34" charset="0"/>
                <a:cs typeface="Times New Roman" pitchFamily="18" charset="0"/>
              </a:rPr>
              <a:t> vagy a kölcsön folyósításától számított 5 éves időszakon belül:</a:t>
            </a:r>
            <a:endParaRPr kumimoji="0" lang="hu-HU" altLang="hu-HU" sz="1600" b="1" i="0" u="none" strike="noStrike" cap="none" normalizeH="0" baseline="0" dirty="0" smtClean="0">
              <a:ln>
                <a:noFill/>
              </a:ln>
              <a:effectLst/>
            </a:endParaRPr>
          </a:p>
          <a:p>
            <a:pPr marL="171450" lvl="0" indent="-171450" algn="just" eaLnBrk="0" hangingPunct="0">
              <a:buBlip>
                <a:blip r:embed="rId2"/>
              </a:buBlip>
            </a:pPr>
            <a:r>
              <a:rPr kumimoji="0" lang="hu-HU" altLang="hu-H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 magzatuk legalább a 12. hetét betöltötte a várandóság alatt, </a:t>
            </a:r>
          </a:p>
          <a:p>
            <a:pPr marL="171450" lvl="0" indent="-171450" algn="just" eaLnBrk="0" hangingPunct="0">
              <a:buBlip>
                <a:blip r:embed="rId2"/>
              </a:buBlip>
            </a:pPr>
            <a:r>
              <a:rPr lang="hu-HU" altLang="hu-HU" sz="1600" b="1" dirty="0" smtClean="0">
                <a:solidFill>
                  <a:srgbClr val="C00000"/>
                </a:solidFill>
                <a:latin typeface="Calibri" pitchFamily="34" charset="0"/>
                <a:ea typeface="Calibri" pitchFamily="34" charset="0"/>
                <a:cs typeface="Times New Roman" pitchFamily="18" charset="0"/>
              </a:rPr>
              <a:t>vagy </a:t>
            </a:r>
            <a:r>
              <a:rPr lang="hu-HU" sz="1600" b="1" dirty="0">
                <a:solidFill>
                  <a:srgbClr val="C00000"/>
                </a:solidFill>
                <a:latin typeface="Calibri" pitchFamily="34" charset="0"/>
                <a:ea typeface="Calibri" pitchFamily="34" charset="0"/>
                <a:cs typeface="Times New Roman" pitchFamily="18" charset="0"/>
              </a:rPr>
              <a:t>született saját </a:t>
            </a:r>
            <a:r>
              <a:rPr lang="hu-HU" sz="1600" b="1" dirty="0" smtClean="0">
                <a:solidFill>
                  <a:srgbClr val="C00000"/>
                </a:solidFill>
                <a:latin typeface="Calibri" pitchFamily="34" charset="0"/>
                <a:ea typeface="Calibri" pitchFamily="34" charset="0"/>
                <a:cs typeface="Times New Roman" pitchFamily="18" charset="0"/>
              </a:rPr>
              <a:t>gyermekük, vagy</a:t>
            </a:r>
            <a:endParaRPr lang="hu-HU" altLang="hu-HU" sz="1600" b="1" dirty="0">
              <a:solidFill>
                <a:srgbClr val="C00000"/>
              </a:solidFill>
              <a:latin typeface="Calibri" pitchFamily="34" charset="0"/>
              <a:ea typeface="Calibri" pitchFamily="34" charset="0"/>
              <a:cs typeface="Times New Roman" pitchFamily="18" charset="0"/>
            </a:endParaRPr>
          </a:p>
          <a:p>
            <a:pPr marL="171450" marR="0" lvl="0" indent="-171450" algn="just" defTabSz="914400" rtl="0" eaLnBrk="0" fontAlgn="base" latinLnBrk="0" hangingPunct="0">
              <a:lnSpc>
                <a:spcPct val="100000"/>
              </a:lnSpc>
              <a:spcBef>
                <a:spcPct val="0"/>
              </a:spcBef>
              <a:spcAft>
                <a:spcPct val="0"/>
              </a:spcAft>
              <a:buClrTx/>
              <a:buSzTx/>
              <a:buBlip>
                <a:blip r:embed="rId2"/>
              </a:buBlip>
              <a:tabLst/>
            </a:pPr>
            <a:r>
              <a:rPr kumimoji="0" lang="hu-HU" altLang="hu-H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örökbe fogad</a:t>
            </a:r>
            <a:r>
              <a:rPr kumimoji="0" lang="hu-HU" altLang="hu-HU" sz="1600" b="1"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rPr>
              <a:t>nak egy 2019.07.01. után született gyermeket</a:t>
            </a:r>
            <a:r>
              <a:rPr kumimoji="0" lang="hu-HU" altLang="hu-H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ÉS</a:t>
            </a:r>
            <a:endParaRPr kumimoji="0" lang="hu-HU" altLang="hu-HU" sz="1600" b="1" i="0" u="none" strike="noStrike" cap="none" normalizeH="0" baseline="0" dirty="0" smtClean="0">
              <a:ln>
                <a:noFill/>
              </a:ln>
              <a:solidFill>
                <a:srgbClr val="C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smtClean="0">
                <a:ln>
                  <a:noFill/>
                </a:ln>
                <a:effectLst/>
                <a:latin typeface="Calibri" pitchFamily="34" charset="0"/>
                <a:ea typeface="Calibri" pitchFamily="34" charset="0"/>
                <a:cs typeface="Times New Roman" pitchFamily="18" charset="0"/>
              </a:rPr>
              <a:t>az örökbefogadást engedélyező határozat a kölcsönszerződés megkötése után vált véglegessé</a:t>
            </a:r>
            <a:r>
              <a:rPr kumimoji="0" lang="hu-HU" altLang="hu-HU" sz="16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hu-HU" altLang="hu-HU" sz="1600" b="1" i="0" strike="noStrike" cap="none" normalizeH="0" baseline="0" dirty="0" smtClean="0">
              <a:ln>
                <a:noFill/>
              </a:ln>
              <a:effectLst/>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47656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ím 1"/>
          <p:cNvSpPr txBox="1">
            <a:spLocks/>
          </p:cNvSpPr>
          <p:nvPr/>
        </p:nvSpPr>
        <p:spPr>
          <a:xfrm>
            <a:off x="0" y="-27384"/>
            <a:ext cx="9180512" cy="108012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a:t>
            </a:r>
          </a:p>
          <a:p>
            <a:r>
              <a:rPr lang="hu-HU" sz="3400" b="0" dirty="0" smtClean="0">
                <a:solidFill>
                  <a:srgbClr val="FFFFFF"/>
                </a:solidFill>
                <a:effectLst>
                  <a:outerShdw blurRad="38100" dist="38100" dir="2700000" algn="tl">
                    <a:srgbClr val="000000">
                      <a:alpha val="43137"/>
                    </a:srgbClr>
                  </a:outerShdw>
                </a:effectLst>
              </a:rPr>
              <a:t>                   Törlesztés szüneteltetése az első 5 évben</a:t>
            </a:r>
            <a:endParaRPr lang="hu-HU" sz="3400" b="0" dirty="0">
              <a:solidFill>
                <a:srgbClr val="FFFFFF"/>
              </a:solidFill>
              <a:effectLst>
                <a:outerShdw blurRad="38100" dist="38100" dir="2700000" algn="tl">
                  <a:srgbClr val="000000">
                    <a:alpha val="43137"/>
                  </a:srgbClr>
                </a:outerShdw>
              </a:effectLst>
            </a:endParaRPr>
          </a:p>
        </p:txBody>
      </p:sp>
      <p:sp>
        <p:nvSpPr>
          <p:cNvPr id="5" name="Téglalap 4"/>
          <p:cNvSpPr/>
          <p:nvPr/>
        </p:nvSpPr>
        <p:spPr>
          <a:xfrm>
            <a:off x="117233" y="1231007"/>
            <a:ext cx="8909535" cy="5355312"/>
          </a:xfrm>
          <a:prstGeom prst="rect">
            <a:avLst/>
          </a:prstGeom>
        </p:spPr>
        <p:txBody>
          <a:bodyPr>
            <a:spAutoFit/>
          </a:bodyPr>
          <a:lstStyle/>
          <a:p>
            <a:r>
              <a:rPr lang="hu-HU" b="1" u="sng" dirty="0" smtClean="0"/>
              <a:t>Szüneteltetés jelentése:</a:t>
            </a:r>
          </a:p>
          <a:p>
            <a:r>
              <a:rPr lang="hu-HU" b="1" dirty="0" smtClean="0"/>
              <a:t>Igénylés</a:t>
            </a:r>
            <a:r>
              <a:rPr lang="hu-HU" dirty="0" smtClean="0"/>
              <a:t> </a:t>
            </a:r>
            <a:r>
              <a:rPr lang="hu-HU" dirty="0" smtClean="0"/>
              <a:t>benyújtásakor, </a:t>
            </a:r>
            <a:r>
              <a:rPr lang="hu-HU" dirty="0" smtClean="0"/>
              <a:t>vagy a </a:t>
            </a:r>
            <a:r>
              <a:rPr lang="hu-HU" b="1" dirty="0" smtClean="0"/>
              <a:t>kölcsönszerződés </a:t>
            </a:r>
            <a:r>
              <a:rPr lang="hu-HU" b="1" dirty="0" smtClean="0"/>
              <a:t>megkötésekor, vagy </a:t>
            </a:r>
            <a:r>
              <a:rPr lang="hu-HU" b="1" dirty="0" smtClean="0"/>
              <a:t>az </a:t>
            </a:r>
            <a:r>
              <a:rPr lang="hu-HU" b="1" dirty="0" smtClean="0"/>
              <a:t>első gyermekük után az azt </a:t>
            </a:r>
            <a:r>
              <a:rPr lang="hu-HU" b="1" dirty="0" smtClean="0"/>
              <a:t>követő 5 éven </a:t>
            </a:r>
            <a:r>
              <a:rPr lang="hu-HU" b="1" dirty="0" smtClean="0"/>
              <a:t>belül, a második gyermekük után a teljes futamidő alatt </a:t>
            </a:r>
            <a:r>
              <a:rPr lang="hu-HU" dirty="0" smtClean="0"/>
              <a:t>az ügyfelek </a:t>
            </a:r>
            <a:r>
              <a:rPr lang="hu-HU" dirty="0"/>
              <a:t>jogosultak </a:t>
            </a:r>
            <a:r>
              <a:rPr lang="hu-HU" dirty="0" smtClean="0"/>
              <a:t>a </a:t>
            </a:r>
            <a:r>
              <a:rPr lang="hu-HU" dirty="0"/>
              <a:t>törlesztés </a:t>
            </a:r>
            <a:r>
              <a:rPr lang="hu-HU" dirty="0" smtClean="0"/>
              <a:t>szüneteltetésére </a:t>
            </a:r>
            <a:r>
              <a:rPr lang="hu-HU" dirty="0"/>
              <a:t>az erre irányuló kérelem elbírálásától számított </a:t>
            </a:r>
            <a:r>
              <a:rPr lang="hu-HU" b="1" dirty="0" smtClean="0"/>
              <a:t>maximum 3 </a:t>
            </a:r>
            <a:r>
              <a:rPr lang="hu-HU" b="1" dirty="0"/>
              <a:t>éven </a:t>
            </a:r>
            <a:r>
              <a:rPr lang="hu-HU" dirty="0" smtClean="0"/>
              <a:t>keresztül.</a:t>
            </a:r>
          </a:p>
          <a:p>
            <a:endParaRPr lang="hu-HU" b="1" u="sng" dirty="0" smtClean="0"/>
          </a:p>
          <a:p>
            <a:r>
              <a:rPr lang="hu-HU" b="1" u="sng" dirty="0" smtClean="0"/>
              <a:t>Feltétele 1. gyermek esetén:</a:t>
            </a:r>
            <a:endParaRPr lang="hu-HU" b="1" u="sng" dirty="0"/>
          </a:p>
          <a:p>
            <a:pPr marL="285750" indent="-285750">
              <a:buBlip>
                <a:blip r:embed="rId2"/>
              </a:buBlip>
            </a:pPr>
            <a:r>
              <a:rPr lang="hu-HU" dirty="0" smtClean="0">
                <a:solidFill>
                  <a:srgbClr val="C00000"/>
                </a:solidFill>
              </a:rPr>
              <a:t>a </a:t>
            </a:r>
            <a:r>
              <a:rPr lang="hu-HU" dirty="0">
                <a:solidFill>
                  <a:srgbClr val="C00000"/>
                </a:solidFill>
              </a:rPr>
              <a:t>magzatuk legalább a 12. hetét betöltötte a várandóság alatt, vagy</a:t>
            </a:r>
          </a:p>
          <a:p>
            <a:pPr marL="285750" indent="-285750">
              <a:buBlip>
                <a:blip r:embed="rId2"/>
              </a:buBlip>
            </a:pPr>
            <a:r>
              <a:rPr lang="hu-HU" dirty="0" smtClean="0">
                <a:solidFill>
                  <a:srgbClr val="C00000"/>
                </a:solidFill>
              </a:rPr>
              <a:t>örökbe </a:t>
            </a:r>
            <a:r>
              <a:rPr lang="hu-HU" dirty="0">
                <a:solidFill>
                  <a:srgbClr val="C00000"/>
                </a:solidFill>
              </a:rPr>
              <a:t>fogadnak egy 2019.07.01. után született gyermeket </a:t>
            </a:r>
            <a:r>
              <a:rPr lang="hu-HU" dirty="0" smtClean="0">
                <a:solidFill>
                  <a:srgbClr val="C00000"/>
                </a:solidFill>
              </a:rPr>
              <a:t>ÉS </a:t>
            </a:r>
            <a:r>
              <a:rPr lang="hu-HU" dirty="0">
                <a:solidFill>
                  <a:srgbClr val="C00000"/>
                </a:solidFill>
              </a:rPr>
              <a:t>az örökbefogadást engedélyező határozat a kölcsönszerződés megkötése után válik véglegessé</a:t>
            </a:r>
            <a:r>
              <a:rPr lang="hu-HU" dirty="0" smtClean="0">
                <a:solidFill>
                  <a:srgbClr val="C00000"/>
                </a:solidFill>
              </a:rPr>
              <a:t>.</a:t>
            </a:r>
          </a:p>
          <a:p>
            <a:pPr marL="285750" indent="-285750">
              <a:buBlip>
                <a:blip r:embed="rId2"/>
              </a:buBlip>
            </a:pPr>
            <a:r>
              <a:rPr lang="hu-HU" dirty="0">
                <a:solidFill>
                  <a:srgbClr val="C00000"/>
                </a:solidFill>
              </a:rPr>
              <a:t>kölcsön folyósításától számított </a:t>
            </a:r>
            <a:r>
              <a:rPr lang="hu-HU" b="1" u="sng" dirty="0">
                <a:solidFill>
                  <a:srgbClr val="C00000"/>
                </a:solidFill>
              </a:rPr>
              <a:t>5 éves időszakon belül </a:t>
            </a:r>
            <a:r>
              <a:rPr lang="hu-HU" b="1" u="sng" dirty="0" err="1">
                <a:solidFill>
                  <a:srgbClr val="C00000"/>
                </a:solidFill>
              </a:rPr>
              <a:t>belül</a:t>
            </a:r>
            <a:r>
              <a:rPr lang="hu-HU" b="1" u="sng" dirty="0">
                <a:solidFill>
                  <a:srgbClr val="C00000"/>
                </a:solidFill>
              </a:rPr>
              <a:t> benyújtotta az írásos kérelmét</a:t>
            </a:r>
          </a:p>
          <a:p>
            <a:endParaRPr lang="hu-HU" b="1" dirty="0"/>
          </a:p>
          <a:p>
            <a:r>
              <a:rPr lang="hu-HU" b="1" dirty="0" smtClean="0"/>
              <a:t>További általános feltétel</a:t>
            </a:r>
            <a:r>
              <a:rPr lang="hu-HU" b="1" dirty="0"/>
              <a:t> </a:t>
            </a:r>
            <a:r>
              <a:rPr lang="hu-HU" b="1" dirty="0" smtClean="0"/>
              <a:t>és szükséges dokumentum:</a:t>
            </a:r>
          </a:p>
          <a:p>
            <a:pPr marL="285750" indent="-285750">
              <a:buBlip>
                <a:blip r:embed="rId3"/>
              </a:buBlip>
            </a:pPr>
            <a:r>
              <a:rPr lang="hu-HU" dirty="0"/>
              <a:t>F</a:t>
            </a:r>
            <a:r>
              <a:rPr lang="hu-HU" dirty="0" smtClean="0"/>
              <a:t>érj </a:t>
            </a:r>
            <a:r>
              <a:rPr lang="hu-HU" dirty="0"/>
              <a:t>és/vagy </a:t>
            </a:r>
            <a:r>
              <a:rPr lang="hu-HU" dirty="0" smtClean="0"/>
              <a:t>feleség állandó </a:t>
            </a:r>
            <a:r>
              <a:rPr lang="hu-HU" dirty="0"/>
              <a:t>magyarországi lakcímmel </a:t>
            </a:r>
            <a:r>
              <a:rPr lang="hu-HU" dirty="0" smtClean="0"/>
              <a:t>rendelkezzenek.</a:t>
            </a:r>
          </a:p>
          <a:p>
            <a:pPr marL="285750" indent="-285750">
              <a:buBlip>
                <a:blip r:embed="rId3"/>
              </a:buBlip>
            </a:pPr>
            <a:r>
              <a:rPr lang="hu-HU" b="1" dirty="0" smtClean="0"/>
              <a:t>A </a:t>
            </a:r>
            <a:r>
              <a:rPr lang="hu-HU" b="1" dirty="0"/>
              <a:t>várandóság 12. hetétől kezdve legkésőbb a megszületést követő 60 </a:t>
            </a:r>
            <a:r>
              <a:rPr lang="hu-HU" b="1" dirty="0" smtClean="0"/>
              <a:t>napig lehet igényelni.</a:t>
            </a:r>
          </a:p>
          <a:p>
            <a:pPr marL="285750" indent="-285750">
              <a:buBlip>
                <a:blip r:embed="rId3"/>
              </a:buBlip>
            </a:pPr>
            <a:r>
              <a:rPr lang="hu-HU" b="1" dirty="0" smtClean="0"/>
              <a:t>Várandósági kiskönyve és vagy örökbefogadási határozat.</a:t>
            </a:r>
            <a:endParaRPr lang="hu-HU" dirty="0"/>
          </a:p>
          <a:p>
            <a:pPr marL="285750" indent="-285750">
              <a:buBlip>
                <a:blip r:embed="rId3"/>
              </a:buBlip>
            </a:pPr>
            <a:endParaRPr lang="hu-HU" dirty="0" smtClean="0"/>
          </a:p>
        </p:txBody>
      </p:sp>
      <p:sp>
        <p:nvSpPr>
          <p:cNvPr id="4" name="Szövegdoboz 3"/>
          <p:cNvSpPr txBox="1"/>
          <p:nvPr/>
        </p:nvSpPr>
        <p:spPr>
          <a:xfrm>
            <a:off x="107504" y="6300028"/>
            <a:ext cx="8920574" cy="369332"/>
          </a:xfrm>
          <a:prstGeom prst="rect">
            <a:avLst/>
          </a:prstGeom>
          <a:solidFill>
            <a:srgbClr val="FFFF00"/>
          </a:solidFill>
        </p:spPr>
        <p:txBody>
          <a:bodyPr wrap="square" rtlCol="0">
            <a:spAutoFit/>
          </a:bodyPr>
          <a:lstStyle/>
          <a:p>
            <a:pPr marL="285750" indent="-285750">
              <a:buBlip>
                <a:blip r:embed="rId4"/>
              </a:buBlip>
            </a:pPr>
            <a:r>
              <a:rPr lang="hu-HU" b="1" dirty="0" smtClean="0"/>
              <a:t>Szüneteltetést nem kötelező kérni az ügyfeleknek!</a:t>
            </a:r>
          </a:p>
        </p:txBody>
      </p:sp>
    </p:spTree>
    <p:extLst>
      <p:ext uri="{BB962C8B-B14F-4D97-AF65-F5344CB8AC3E}">
        <p14:creationId xmlns:p14="http://schemas.microsoft.com/office/powerpoint/2010/main" val="268997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0" y="-27384"/>
            <a:ext cx="9180512" cy="108012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a:t>
            </a:r>
          </a:p>
          <a:p>
            <a:r>
              <a:rPr lang="hu-HU" sz="3400" b="0" dirty="0" smtClean="0">
                <a:solidFill>
                  <a:srgbClr val="FFFFFF"/>
                </a:solidFill>
                <a:effectLst>
                  <a:outerShdw blurRad="38100" dist="38100" dir="2700000" algn="tl">
                    <a:srgbClr val="000000">
                      <a:alpha val="43137"/>
                    </a:srgbClr>
                  </a:outerShdw>
                </a:effectLst>
              </a:rPr>
              <a:t>                   Törlesztés szüneteltetése az első 5 évben</a:t>
            </a:r>
            <a:endParaRPr lang="hu-HU" sz="3400" b="0" dirty="0">
              <a:solidFill>
                <a:srgbClr val="FFFFFF"/>
              </a:solidFill>
              <a:effectLst>
                <a:outerShdw blurRad="38100" dist="38100" dir="2700000" algn="tl">
                  <a:srgbClr val="000000">
                    <a:alpha val="43137"/>
                  </a:srgbClr>
                </a:outerShdw>
              </a:effectLst>
            </a:endParaRPr>
          </a:p>
        </p:txBody>
      </p:sp>
      <p:sp>
        <p:nvSpPr>
          <p:cNvPr id="4" name="Téglalap 3"/>
          <p:cNvSpPr/>
          <p:nvPr/>
        </p:nvSpPr>
        <p:spPr>
          <a:xfrm>
            <a:off x="117233" y="1412776"/>
            <a:ext cx="8909535" cy="3693319"/>
          </a:xfrm>
          <a:prstGeom prst="rect">
            <a:avLst/>
          </a:prstGeom>
        </p:spPr>
        <p:txBody>
          <a:bodyPr>
            <a:spAutoFit/>
          </a:bodyPr>
          <a:lstStyle/>
          <a:p>
            <a:endParaRPr lang="hu-HU" b="1" u="sng" dirty="0"/>
          </a:p>
          <a:p>
            <a:r>
              <a:rPr lang="hu-HU" b="1" u="sng" dirty="0" smtClean="0"/>
              <a:t>Szüneteltetés feltétele 2. gyermek esetén:</a:t>
            </a:r>
            <a:endParaRPr lang="hu-HU" b="1" u="sng" dirty="0"/>
          </a:p>
          <a:p>
            <a:pPr marL="285750" indent="-285750">
              <a:buBlip>
                <a:blip r:embed="rId2"/>
              </a:buBlip>
            </a:pPr>
            <a:r>
              <a:rPr lang="hu-HU" dirty="0" smtClean="0">
                <a:solidFill>
                  <a:srgbClr val="C00000"/>
                </a:solidFill>
              </a:rPr>
              <a:t>a </a:t>
            </a:r>
            <a:r>
              <a:rPr lang="hu-HU" dirty="0">
                <a:solidFill>
                  <a:srgbClr val="C00000"/>
                </a:solidFill>
              </a:rPr>
              <a:t>magzatuk legalább a 12. hetét betöltötte a várandóság alatt, vagy</a:t>
            </a:r>
          </a:p>
          <a:p>
            <a:pPr marL="285750" indent="-285750">
              <a:buBlip>
                <a:blip r:embed="rId2"/>
              </a:buBlip>
            </a:pPr>
            <a:r>
              <a:rPr lang="hu-HU" dirty="0" smtClean="0">
                <a:solidFill>
                  <a:srgbClr val="C00000"/>
                </a:solidFill>
              </a:rPr>
              <a:t>örökbe </a:t>
            </a:r>
            <a:r>
              <a:rPr lang="hu-HU" dirty="0">
                <a:solidFill>
                  <a:srgbClr val="C00000"/>
                </a:solidFill>
              </a:rPr>
              <a:t>fogadnak egy 2019.07.01. után született gyermeket </a:t>
            </a:r>
            <a:r>
              <a:rPr lang="hu-HU" dirty="0" smtClean="0">
                <a:solidFill>
                  <a:srgbClr val="C00000"/>
                </a:solidFill>
              </a:rPr>
              <a:t>ÉS </a:t>
            </a:r>
            <a:r>
              <a:rPr lang="hu-HU" dirty="0">
                <a:solidFill>
                  <a:srgbClr val="C00000"/>
                </a:solidFill>
              </a:rPr>
              <a:t>az örökbefogadást engedélyező határozat a kölcsönszerződés megkötése után válik véglegessé</a:t>
            </a:r>
            <a:r>
              <a:rPr lang="hu-HU" dirty="0" smtClean="0">
                <a:solidFill>
                  <a:srgbClr val="C00000"/>
                </a:solidFill>
              </a:rPr>
              <a:t>.</a:t>
            </a:r>
          </a:p>
          <a:p>
            <a:pPr marL="285750" indent="-285750">
              <a:buBlip>
                <a:blip r:embed="rId2"/>
              </a:buBlip>
            </a:pPr>
            <a:r>
              <a:rPr lang="hu-HU" dirty="0" smtClean="0">
                <a:solidFill>
                  <a:srgbClr val="C00000"/>
                </a:solidFill>
              </a:rPr>
              <a:t>Futamidő alatt bármikor kérhető 2. gyerek után a szüneteltetés</a:t>
            </a:r>
            <a:endParaRPr lang="hu-HU" b="1" u="sng" dirty="0">
              <a:solidFill>
                <a:srgbClr val="C00000"/>
              </a:solidFill>
            </a:endParaRPr>
          </a:p>
          <a:p>
            <a:endParaRPr lang="hu-HU" b="1" dirty="0"/>
          </a:p>
          <a:p>
            <a:r>
              <a:rPr lang="hu-HU" b="1" dirty="0" smtClean="0"/>
              <a:t>További általános feltétel</a:t>
            </a:r>
            <a:r>
              <a:rPr lang="hu-HU" b="1" dirty="0"/>
              <a:t> </a:t>
            </a:r>
            <a:r>
              <a:rPr lang="hu-HU" b="1" dirty="0" smtClean="0"/>
              <a:t>és szükséges dokumentum:</a:t>
            </a:r>
          </a:p>
          <a:p>
            <a:pPr marL="285750" indent="-285750">
              <a:buBlip>
                <a:blip r:embed="rId3"/>
              </a:buBlip>
            </a:pPr>
            <a:r>
              <a:rPr lang="hu-HU" dirty="0"/>
              <a:t>F</a:t>
            </a:r>
            <a:r>
              <a:rPr lang="hu-HU" dirty="0" smtClean="0"/>
              <a:t>érj </a:t>
            </a:r>
            <a:r>
              <a:rPr lang="hu-HU" dirty="0"/>
              <a:t>és/vagy </a:t>
            </a:r>
            <a:r>
              <a:rPr lang="hu-HU" dirty="0" smtClean="0"/>
              <a:t>feleség állandó </a:t>
            </a:r>
            <a:r>
              <a:rPr lang="hu-HU" dirty="0"/>
              <a:t>magyarországi lakcímmel </a:t>
            </a:r>
            <a:r>
              <a:rPr lang="hu-HU" dirty="0" smtClean="0"/>
              <a:t>rendelkezzenek.</a:t>
            </a:r>
          </a:p>
          <a:p>
            <a:pPr marL="285750" indent="-285750">
              <a:buBlip>
                <a:blip r:embed="rId3"/>
              </a:buBlip>
            </a:pPr>
            <a:r>
              <a:rPr lang="hu-HU" b="1" dirty="0" smtClean="0"/>
              <a:t>A </a:t>
            </a:r>
            <a:r>
              <a:rPr lang="hu-HU" b="1" dirty="0"/>
              <a:t>várandóság 12. hetétől kezdve legkésőbb a megszületést követő 60 </a:t>
            </a:r>
            <a:r>
              <a:rPr lang="hu-HU" b="1" dirty="0" smtClean="0"/>
              <a:t>napig lehet igényelni.</a:t>
            </a:r>
          </a:p>
          <a:p>
            <a:pPr marL="285750" indent="-285750">
              <a:buBlip>
                <a:blip r:embed="rId3"/>
              </a:buBlip>
            </a:pPr>
            <a:r>
              <a:rPr lang="hu-HU" b="1" dirty="0" smtClean="0"/>
              <a:t>Várandósági kiskönyve és vagy örökbefogadási határozat.</a:t>
            </a:r>
            <a:endParaRPr lang="hu-HU" dirty="0"/>
          </a:p>
          <a:p>
            <a:pPr marL="285750" indent="-285750">
              <a:buBlip>
                <a:blip r:embed="rId3"/>
              </a:buBlip>
            </a:pPr>
            <a:endParaRPr lang="hu-HU" dirty="0" smtClean="0"/>
          </a:p>
        </p:txBody>
      </p:sp>
      <p:sp>
        <p:nvSpPr>
          <p:cNvPr id="6" name="Szövegdoboz 5"/>
          <p:cNvSpPr txBox="1"/>
          <p:nvPr/>
        </p:nvSpPr>
        <p:spPr>
          <a:xfrm>
            <a:off x="107504" y="5445224"/>
            <a:ext cx="8920574" cy="369332"/>
          </a:xfrm>
          <a:prstGeom prst="rect">
            <a:avLst/>
          </a:prstGeom>
          <a:solidFill>
            <a:srgbClr val="FFFF00"/>
          </a:solidFill>
        </p:spPr>
        <p:txBody>
          <a:bodyPr wrap="square" rtlCol="0">
            <a:spAutoFit/>
          </a:bodyPr>
          <a:lstStyle/>
          <a:p>
            <a:pPr marL="285750" indent="-285750">
              <a:buBlip>
                <a:blip r:embed="rId4"/>
              </a:buBlip>
            </a:pPr>
            <a:r>
              <a:rPr lang="hu-HU" b="1" dirty="0" smtClean="0"/>
              <a:t>Szüneteltetést nem kötelező kérni az ügyfeleknek!</a:t>
            </a:r>
          </a:p>
        </p:txBody>
      </p:sp>
    </p:spTree>
    <p:extLst>
      <p:ext uri="{BB962C8B-B14F-4D97-AF65-F5344CB8AC3E}">
        <p14:creationId xmlns:p14="http://schemas.microsoft.com/office/powerpoint/2010/main" val="220259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p:cNvSpPr/>
          <p:nvPr/>
        </p:nvSpPr>
        <p:spPr>
          <a:xfrm>
            <a:off x="102789" y="1268760"/>
            <a:ext cx="8909535" cy="523220"/>
          </a:xfrm>
          <a:prstGeom prst="rect">
            <a:avLst/>
          </a:prstGeom>
        </p:spPr>
        <p:txBody>
          <a:bodyPr>
            <a:spAutoFit/>
          </a:bodyPr>
          <a:lstStyle/>
          <a:p>
            <a:r>
              <a:rPr lang="hu-HU" b="1" dirty="0"/>
              <a:t>FUTAMIDŐ </a:t>
            </a:r>
            <a:r>
              <a:rPr lang="hu-HU" b="1" dirty="0" smtClean="0"/>
              <a:t>SZÁMÍTÁSA és FELTÉTELEK:</a:t>
            </a:r>
          </a:p>
          <a:p>
            <a:endParaRPr lang="hu-HU" sz="1000" b="1" dirty="0"/>
          </a:p>
        </p:txBody>
      </p:sp>
      <p:sp>
        <p:nvSpPr>
          <p:cNvPr id="9" name="Cím 1"/>
          <p:cNvSpPr txBox="1">
            <a:spLocks/>
          </p:cNvSpPr>
          <p:nvPr/>
        </p:nvSpPr>
        <p:spPr>
          <a:xfrm>
            <a:off x="0" y="-27384"/>
            <a:ext cx="9180512" cy="1080120"/>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a:t>
            </a:r>
          </a:p>
          <a:p>
            <a:r>
              <a:rPr lang="hu-HU" sz="3400" b="0" dirty="0" smtClean="0">
                <a:solidFill>
                  <a:srgbClr val="FFFFFF"/>
                </a:solidFill>
                <a:effectLst>
                  <a:outerShdw blurRad="38100" dist="38100" dir="2700000" algn="tl">
                    <a:srgbClr val="000000">
                      <a:alpha val="43137"/>
                    </a:srgbClr>
                  </a:outerShdw>
                </a:effectLst>
              </a:rPr>
              <a:t>                   Törlesztés szüneteltetése az első 5 évben</a:t>
            </a:r>
            <a:endParaRPr lang="hu-HU" sz="3400" b="0" dirty="0">
              <a:solidFill>
                <a:srgbClr val="FFFFFF"/>
              </a:solidFill>
              <a:effectLst>
                <a:outerShdw blurRad="38100" dist="38100" dir="2700000" algn="tl">
                  <a:srgbClr val="000000">
                    <a:alpha val="43137"/>
                  </a:srgbClr>
                </a:outerShdw>
              </a:effectLst>
            </a:endParaRPr>
          </a:p>
        </p:txBody>
      </p:sp>
      <p:sp>
        <p:nvSpPr>
          <p:cNvPr id="4" name="Téglalap 3"/>
          <p:cNvSpPr/>
          <p:nvPr/>
        </p:nvSpPr>
        <p:spPr>
          <a:xfrm>
            <a:off x="102789" y="1773391"/>
            <a:ext cx="8909535" cy="4031873"/>
          </a:xfrm>
          <a:prstGeom prst="rect">
            <a:avLst/>
          </a:prstGeom>
        </p:spPr>
        <p:txBody>
          <a:bodyPr>
            <a:spAutoFit/>
          </a:bodyPr>
          <a:lstStyle/>
          <a:p>
            <a:endParaRPr lang="hu-HU" sz="1000" b="1" dirty="0"/>
          </a:p>
          <a:p>
            <a:pPr marL="285750" indent="-285750">
              <a:spcBef>
                <a:spcPts val="600"/>
              </a:spcBef>
              <a:buFont typeface="Arial" panose="020B0604020202020204" pitchFamily="34" charset="0"/>
              <a:buChar char="•"/>
            </a:pPr>
            <a:r>
              <a:rPr lang="hu-HU" dirty="0"/>
              <a:t>A maximum futamidőbe nem számít bele az első gyermek megszületését vagy örökbefogadását követő szüneteltetési </a:t>
            </a:r>
            <a:r>
              <a:rPr lang="hu-HU" dirty="0" smtClean="0"/>
              <a:t>időtartam, tehát az eredeti futamidő a szüneteltetéssel kitolódik.</a:t>
            </a:r>
          </a:p>
          <a:p>
            <a:pPr marL="285750" indent="-285750">
              <a:spcBef>
                <a:spcPts val="600"/>
              </a:spcBef>
              <a:buFont typeface="Arial" panose="020B0604020202020204" pitchFamily="34" charset="0"/>
              <a:buChar char="•"/>
            </a:pPr>
            <a:r>
              <a:rPr lang="hu-HU" dirty="0" smtClean="0"/>
              <a:t>Ikermagzat </a:t>
            </a:r>
            <a:r>
              <a:rPr lang="hu-HU" dirty="0"/>
              <a:t>megléte esetén is csak 3 éves időszakra lehet kérni a szüneteltetést. </a:t>
            </a:r>
            <a:endParaRPr lang="hu-HU" dirty="0" smtClean="0"/>
          </a:p>
          <a:p>
            <a:pPr marL="285750" indent="-285750">
              <a:spcBef>
                <a:spcPts val="600"/>
              </a:spcBef>
              <a:buFont typeface="Arial" panose="020B0604020202020204" pitchFamily="34" charset="0"/>
              <a:buChar char="•"/>
            </a:pPr>
            <a:r>
              <a:rPr lang="hu-HU" b="1" dirty="0" smtClean="0"/>
              <a:t>Második </a:t>
            </a:r>
            <a:r>
              <a:rPr lang="hu-HU" b="1" dirty="0"/>
              <a:t>magzat/gyermek </a:t>
            </a:r>
            <a:r>
              <a:rPr lang="hu-HU" dirty="0"/>
              <a:t>után </a:t>
            </a:r>
            <a:r>
              <a:rPr lang="hu-HU" dirty="0" smtClean="0"/>
              <a:t>szüneteltetés </a:t>
            </a:r>
            <a:r>
              <a:rPr lang="hu-HU" b="1" dirty="0" smtClean="0"/>
              <a:t>a futamidő alatt bármikor </a:t>
            </a:r>
            <a:r>
              <a:rPr lang="hu-HU" dirty="0" smtClean="0"/>
              <a:t>kérhető.</a:t>
            </a:r>
          </a:p>
          <a:p>
            <a:pPr marL="285750" indent="-285750">
              <a:spcBef>
                <a:spcPts val="600"/>
              </a:spcBef>
              <a:buFont typeface="Arial" panose="020B0604020202020204" pitchFamily="34" charset="0"/>
              <a:buChar char="•"/>
            </a:pPr>
            <a:r>
              <a:rPr lang="hu-HU" dirty="0" smtClean="0"/>
              <a:t>Amennyiben az </a:t>
            </a:r>
            <a:r>
              <a:rPr lang="hu-HU" dirty="0"/>
              <a:t>első gyermek születését követő 3 éven belül megszületik a második gyermek is, akkor a második gyermek után járó moratórium a második gyermek megszületésekor </a:t>
            </a:r>
            <a:r>
              <a:rPr lang="hu-HU" dirty="0" smtClean="0"/>
              <a:t>kezdődik (tehát nem az első lejáratát követően indul el a 3 év).</a:t>
            </a:r>
          </a:p>
          <a:p>
            <a:pPr marL="285750" indent="-285750">
              <a:spcBef>
                <a:spcPts val="600"/>
              </a:spcBef>
              <a:buFont typeface="Arial" panose="020B0604020202020204" pitchFamily="34" charset="0"/>
              <a:buChar char="•"/>
            </a:pPr>
            <a:r>
              <a:rPr lang="hu-HU" dirty="0" smtClean="0"/>
              <a:t>A </a:t>
            </a:r>
            <a:r>
              <a:rPr lang="hu-HU" dirty="0"/>
              <a:t>szüneteltetés ideje alatt </a:t>
            </a:r>
            <a:r>
              <a:rPr lang="hu-HU" dirty="0" smtClean="0"/>
              <a:t> sem a </a:t>
            </a:r>
            <a:r>
              <a:rPr lang="hu-HU" dirty="0"/>
              <a:t>havi </a:t>
            </a:r>
            <a:r>
              <a:rPr lang="hu-HU" dirty="0" err="1" smtClean="0"/>
              <a:t>törlesztőrészletet</a:t>
            </a:r>
            <a:r>
              <a:rPr lang="hu-HU" dirty="0" smtClean="0"/>
              <a:t>, sem </a:t>
            </a:r>
            <a:r>
              <a:rPr lang="hu-HU" dirty="0"/>
              <a:t>a kezességvállalási </a:t>
            </a:r>
            <a:r>
              <a:rPr lang="hu-HU" dirty="0" smtClean="0"/>
              <a:t>díjat nem kell megfizetni</a:t>
            </a:r>
            <a:r>
              <a:rPr lang="hu-HU" dirty="0"/>
              <a:t>.</a:t>
            </a:r>
          </a:p>
          <a:p>
            <a:pPr marL="285750" indent="-285750">
              <a:spcBef>
                <a:spcPts val="600"/>
              </a:spcBef>
              <a:buFont typeface="Arial" panose="020B0604020202020204" pitchFamily="34" charset="0"/>
              <a:buChar char="•"/>
            </a:pPr>
            <a:r>
              <a:rPr lang="hu-HU" dirty="0"/>
              <a:t>A törlesztés szüneteltetési időszakának lejártát követően a törlesztési kötelezettség tovább </a:t>
            </a:r>
            <a:r>
              <a:rPr lang="hu-HU" dirty="0" smtClean="0"/>
              <a:t>folytatódik, kivéve ha már 3. gyermek született.</a:t>
            </a:r>
            <a:endParaRPr lang="hu-HU" dirty="0"/>
          </a:p>
        </p:txBody>
      </p:sp>
    </p:spTree>
    <p:extLst>
      <p:ext uri="{BB962C8B-B14F-4D97-AF65-F5344CB8AC3E}">
        <p14:creationId xmlns:p14="http://schemas.microsoft.com/office/powerpoint/2010/main" val="219977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35488" y="942394"/>
            <a:ext cx="8909535" cy="4862870"/>
          </a:xfrm>
          <a:prstGeom prst="rect">
            <a:avLst/>
          </a:prstGeom>
        </p:spPr>
        <p:txBody>
          <a:bodyPr>
            <a:spAutoFit/>
          </a:bodyPr>
          <a:lstStyle/>
          <a:p>
            <a:r>
              <a:rPr lang="hu-HU" dirty="0" smtClean="0"/>
              <a:t>A </a:t>
            </a:r>
            <a:r>
              <a:rPr lang="hu-HU" dirty="0"/>
              <a:t>Bank a kamattámogatás jogosultságának fennállását a szerződéses jogviszony alatt </a:t>
            </a:r>
            <a:r>
              <a:rPr lang="hu-HU" dirty="0" smtClean="0"/>
              <a:t>több életesemény kapcsán vizsgálja</a:t>
            </a:r>
            <a:r>
              <a:rPr lang="hu-HU" dirty="0"/>
              <a:t>: </a:t>
            </a:r>
            <a:endParaRPr lang="hu-HU" dirty="0" smtClean="0"/>
          </a:p>
          <a:p>
            <a:endParaRPr lang="hu-HU" dirty="0"/>
          </a:p>
          <a:p>
            <a:r>
              <a:rPr lang="hu-HU" b="1" dirty="0">
                <a:solidFill>
                  <a:srgbClr val="C00000"/>
                </a:solidFill>
              </a:rPr>
              <a:t>Első időszak: </a:t>
            </a:r>
            <a:endParaRPr lang="hu-HU" b="1" dirty="0" smtClean="0">
              <a:solidFill>
                <a:srgbClr val="C00000"/>
              </a:solidFill>
            </a:endParaRPr>
          </a:p>
          <a:p>
            <a:r>
              <a:rPr lang="hu-HU" b="1" dirty="0" smtClean="0"/>
              <a:t>kölcsön </a:t>
            </a:r>
            <a:r>
              <a:rPr lang="hu-HU" b="1" dirty="0"/>
              <a:t>folyósításától számított 5 </a:t>
            </a:r>
            <a:r>
              <a:rPr lang="hu-HU" b="1" dirty="0" smtClean="0"/>
              <a:t>év – azaz az első 60 törlesztési esedékesség alatt.</a:t>
            </a:r>
            <a:endParaRPr lang="hu-HU" b="1" dirty="0"/>
          </a:p>
          <a:p>
            <a:endParaRPr lang="hu-HU" sz="2000" dirty="0" smtClean="0"/>
          </a:p>
          <a:p>
            <a:r>
              <a:rPr lang="hu-HU" dirty="0" smtClean="0"/>
              <a:t>Amennyiben az alábbiak </a:t>
            </a:r>
            <a:r>
              <a:rPr lang="hu-HU" b="1" u="sng" dirty="0">
                <a:solidFill>
                  <a:srgbClr val="C00000"/>
                </a:solidFill>
              </a:rPr>
              <a:t>nem teljesülnek </a:t>
            </a:r>
            <a:r>
              <a:rPr lang="hu-HU" dirty="0"/>
              <a:t>a kamattámogatás megszűnik</a:t>
            </a:r>
            <a:r>
              <a:rPr lang="hu-HU" dirty="0" smtClean="0"/>
              <a:t>:</a:t>
            </a:r>
            <a:endParaRPr lang="hu-HU" sz="1200" dirty="0"/>
          </a:p>
          <a:p>
            <a:pPr marL="285750" indent="-285750">
              <a:buBlip>
                <a:blip r:embed="rId2"/>
              </a:buBlip>
            </a:pPr>
            <a:r>
              <a:rPr lang="hu-HU" dirty="0" smtClean="0">
                <a:solidFill>
                  <a:srgbClr val="C00000"/>
                </a:solidFill>
              </a:rPr>
              <a:t>a </a:t>
            </a:r>
            <a:r>
              <a:rPr lang="hu-HU" dirty="0">
                <a:solidFill>
                  <a:srgbClr val="C00000"/>
                </a:solidFill>
              </a:rPr>
              <a:t>magzatuk legalább a 12. hetét betöltötte a várandóság alatt, </a:t>
            </a:r>
            <a:r>
              <a:rPr lang="hu-HU" dirty="0" smtClean="0">
                <a:solidFill>
                  <a:srgbClr val="C00000"/>
                </a:solidFill>
              </a:rPr>
              <a:t>vagy</a:t>
            </a:r>
          </a:p>
          <a:p>
            <a:pPr marL="285750" indent="-285750">
              <a:buBlip>
                <a:blip r:embed="rId2"/>
              </a:buBlip>
            </a:pPr>
            <a:r>
              <a:rPr lang="hu-HU" dirty="0" smtClean="0">
                <a:solidFill>
                  <a:srgbClr val="C00000"/>
                </a:solidFill>
              </a:rPr>
              <a:t>igazolt </a:t>
            </a:r>
            <a:r>
              <a:rPr lang="hu-HU" dirty="0" smtClean="0">
                <a:solidFill>
                  <a:srgbClr val="C00000"/>
                </a:solidFill>
              </a:rPr>
              <a:t>2019.07.01. után született saját gyermeket, vagy</a:t>
            </a:r>
            <a:endParaRPr lang="hu-HU" dirty="0">
              <a:solidFill>
                <a:srgbClr val="C00000"/>
              </a:solidFill>
            </a:endParaRPr>
          </a:p>
          <a:p>
            <a:pPr marL="285750" indent="-285750">
              <a:buBlip>
                <a:blip r:embed="rId2"/>
              </a:buBlip>
            </a:pPr>
            <a:r>
              <a:rPr lang="hu-HU" dirty="0" smtClean="0">
                <a:solidFill>
                  <a:srgbClr val="C00000"/>
                </a:solidFill>
              </a:rPr>
              <a:t>örökbe </a:t>
            </a:r>
            <a:r>
              <a:rPr lang="hu-HU" dirty="0">
                <a:solidFill>
                  <a:srgbClr val="C00000"/>
                </a:solidFill>
              </a:rPr>
              <a:t>fogadtak egy 2019.07.01. után született gyermeket </a:t>
            </a:r>
            <a:r>
              <a:rPr lang="hu-HU" b="1" dirty="0" smtClean="0">
                <a:solidFill>
                  <a:srgbClr val="C00000"/>
                </a:solidFill>
              </a:rPr>
              <a:t>ÉS </a:t>
            </a:r>
            <a:r>
              <a:rPr lang="hu-HU" dirty="0" smtClean="0">
                <a:solidFill>
                  <a:srgbClr val="C00000"/>
                </a:solidFill>
              </a:rPr>
              <a:t>az </a:t>
            </a:r>
            <a:r>
              <a:rPr lang="hu-HU" dirty="0">
                <a:solidFill>
                  <a:srgbClr val="C00000"/>
                </a:solidFill>
              </a:rPr>
              <a:t>örökbefogadást engedélyező határozat a kölcsönszerződés megkötése után vált véglegessé.</a:t>
            </a:r>
          </a:p>
          <a:p>
            <a:endParaRPr lang="hu-HU" sz="2000" dirty="0" smtClean="0"/>
          </a:p>
          <a:p>
            <a:r>
              <a:rPr lang="hu-HU" dirty="0" smtClean="0"/>
              <a:t>Ezen időszakban és a teljes futamidő alatt </a:t>
            </a:r>
            <a:r>
              <a:rPr lang="hu-HU" dirty="0"/>
              <a:t>is további jogosultsági feltétel</a:t>
            </a:r>
            <a:r>
              <a:rPr lang="hu-HU" dirty="0" smtClean="0"/>
              <a:t>:</a:t>
            </a:r>
          </a:p>
          <a:p>
            <a:pPr marL="285750" indent="-285750">
              <a:buBlip>
                <a:blip r:embed="rId3"/>
              </a:buBlip>
            </a:pPr>
            <a:r>
              <a:rPr lang="hu-HU" b="1" dirty="0" smtClean="0"/>
              <a:t>legalább </a:t>
            </a:r>
            <a:r>
              <a:rPr lang="hu-HU" b="1" dirty="0"/>
              <a:t>a házastársak egyike rendelkezik magyarországi lakcímmel, és</a:t>
            </a:r>
          </a:p>
          <a:p>
            <a:pPr marL="285750" indent="-285750">
              <a:buBlip>
                <a:blip r:embed="rId3"/>
              </a:buBlip>
            </a:pPr>
            <a:r>
              <a:rPr lang="hu-HU" b="1" dirty="0" smtClean="0"/>
              <a:t>legalább </a:t>
            </a:r>
            <a:r>
              <a:rPr lang="hu-HU" b="1" dirty="0"/>
              <a:t>a házastársak egyike saját háztartásában neveli a támogatással érintett </a:t>
            </a:r>
            <a:r>
              <a:rPr lang="hu-HU" b="1" dirty="0" smtClean="0"/>
              <a:t>gyermek(eke)t</a:t>
            </a:r>
            <a:r>
              <a:rPr lang="hu-HU" dirty="0"/>
              <a:t>.</a:t>
            </a:r>
          </a:p>
          <a:p>
            <a:endParaRPr lang="hu-HU" dirty="0"/>
          </a:p>
        </p:txBody>
      </p:sp>
      <p:sp>
        <p:nvSpPr>
          <p:cNvPr id="6" name="Cím 1"/>
          <p:cNvSpPr txBox="1">
            <a:spLocks/>
          </p:cNvSpPr>
          <p:nvPr/>
        </p:nvSpPr>
        <p:spPr>
          <a:xfrm>
            <a:off x="0" y="-27384"/>
            <a:ext cx="9180512" cy="648072"/>
          </a:xfrm>
          <a:prstGeom prst="rect">
            <a:avLst/>
          </a:prstGeom>
          <a:solidFill>
            <a:srgbClr val="C00000"/>
          </a:solidFill>
        </p:spPr>
        <p:txBody>
          <a:bodyPr/>
          <a:lstStyle>
            <a:lvl1pPr algn="l" defTabSz="914400" rtl="0" eaLnBrk="1" latinLnBrk="0" hangingPunct="1">
              <a:spcBef>
                <a:spcPct val="0"/>
              </a:spcBef>
              <a:buNone/>
              <a:defRPr sz="3200" b="1" kern="1200">
                <a:solidFill>
                  <a:srgbClr val="E41D37"/>
                </a:solidFill>
                <a:latin typeface="+mj-lt"/>
                <a:ea typeface="+mj-ea"/>
                <a:cs typeface="+mj-cs"/>
              </a:defRPr>
            </a:lvl1pPr>
          </a:lstStyle>
          <a:p>
            <a:r>
              <a:rPr lang="hu-HU" sz="3400" b="0" dirty="0">
                <a:solidFill>
                  <a:srgbClr val="FFFFFF"/>
                </a:solidFill>
                <a:effectLst>
                  <a:outerShdw blurRad="38100" dist="38100" dir="2700000" algn="tl">
                    <a:srgbClr val="000000">
                      <a:alpha val="43137"/>
                    </a:srgbClr>
                  </a:outerShdw>
                </a:effectLst>
              </a:rPr>
              <a:t>TERMÉKLEÍRÁS </a:t>
            </a:r>
            <a:r>
              <a:rPr lang="hu-HU" sz="3400" b="0" dirty="0" smtClean="0">
                <a:solidFill>
                  <a:srgbClr val="FFFFFF"/>
                </a:solidFill>
                <a:effectLst>
                  <a:outerShdw blurRad="38100" dist="38100" dir="2700000" algn="tl">
                    <a:srgbClr val="000000">
                      <a:alpha val="43137"/>
                    </a:srgbClr>
                  </a:outerShdw>
                </a:effectLst>
              </a:rPr>
              <a:t> 	Kamattámogatás megszűnése					</a:t>
            </a:r>
            <a:r>
              <a:rPr lang="hu-HU" sz="3400" dirty="0" smtClean="0">
                <a:solidFill>
                  <a:srgbClr val="FFFFFF"/>
                </a:solidFill>
                <a:effectLst>
                  <a:outerShdw blurRad="38100" dist="38100" dir="2700000" algn="tl">
                    <a:srgbClr val="000000">
                      <a:alpha val="43137"/>
                    </a:srgbClr>
                  </a:outerShdw>
                </a:effectLst>
              </a:rPr>
              <a:t>	</a:t>
            </a:r>
            <a:endParaRPr lang="hu-HU" sz="3400" b="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915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BB_basic">
      <a:dk1>
        <a:srgbClr val="000000"/>
      </a:dk1>
      <a:lt1>
        <a:srgbClr val="FFFFFF"/>
      </a:lt1>
      <a:dk2>
        <a:srgbClr val="001B70"/>
      </a:dk2>
      <a:lt2>
        <a:srgbClr val="EEECE1"/>
      </a:lt2>
      <a:accent1>
        <a:srgbClr val="8C1D40"/>
      </a:accent1>
      <a:accent2>
        <a:srgbClr val="F26B5A"/>
      </a:accent2>
      <a:accent3>
        <a:srgbClr val="EC0044"/>
      </a:accent3>
      <a:accent4>
        <a:srgbClr val="6ECB98"/>
      </a:accent4>
      <a:accent5>
        <a:srgbClr val="83C6BC"/>
      </a:accent5>
      <a:accent6>
        <a:srgbClr val="AAD7CF"/>
      </a:accent6>
      <a:hlink>
        <a:srgbClr val="E41D37"/>
      </a:hlink>
      <a:folHlink>
        <a:srgbClr val="E41D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B_basic">
      <a:dk1>
        <a:srgbClr val="000000"/>
      </a:dk1>
      <a:lt1>
        <a:srgbClr val="FFFFFF"/>
      </a:lt1>
      <a:dk2>
        <a:srgbClr val="001B70"/>
      </a:dk2>
      <a:lt2>
        <a:srgbClr val="EEECE1"/>
      </a:lt2>
      <a:accent1>
        <a:srgbClr val="8C1D40"/>
      </a:accent1>
      <a:accent2>
        <a:srgbClr val="F26B5A"/>
      </a:accent2>
      <a:accent3>
        <a:srgbClr val="EC0044"/>
      </a:accent3>
      <a:accent4>
        <a:srgbClr val="6ECB98"/>
      </a:accent4>
      <a:accent5>
        <a:srgbClr val="83C6BC"/>
      </a:accent5>
      <a:accent6>
        <a:srgbClr val="AAD7CF"/>
      </a:accent6>
      <a:hlink>
        <a:srgbClr val="E41D37"/>
      </a:hlink>
      <a:folHlink>
        <a:srgbClr val="E41D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44101A-5805-4351-9F12-BBC46E004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7984698-D1A2-4270-84B6-9AFC179D2C8E}">
  <ds:schemaRefs>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AF3EA360-2BC9-4247-A8E9-AD09CC7CF0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35044</TotalTime>
  <Words>5955</Words>
  <Application>Microsoft Office PowerPoint</Application>
  <PresentationFormat>Diavetítés a képernyőre (4:3 oldalarány)</PresentationFormat>
  <Paragraphs>598</Paragraphs>
  <Slides>49</Slides>
  <Notes>2</Notes>
  <HiddenSlides>0</HiddenSlides>
  <MMClips>0</MMClips>
  <ScaleCrop>false</ScaleCrop>
  <HeadingPairs>
    <vt:vector size="4" baseType="variant">
      <vt:variant>
        <vt:lpstr>Téma</vt:lpstr>
      </vt:variant>
      <vt:variant>
        <vt:i4>2</vt:i4>
      </vt:variant>
      <vt:variant>
        <vt:lpstr>Diacímek</vt:lpstr>
      </vt:variant>
      <vt:variant>
        <vt:i4>49</vt:i4>
      </vt:variant>
    </vt:vector>
  </HeadingPairs>
  <TitlesOfParts>
    <vt:vector size="51" baseType="lpstr">
      <vt:lpstr>Office-téma</vt:lpstr>
      <vt:lpstr>blank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OTTHONTEREMTÉSI TÁMOGATÁS BŐVÍTÉSE I. – OTTHONTEREMTÉSI KAMATTÁMOGATOTT KÖLCSÖN HASZNÁLT LAKÁS VÁSÁRLÁSÁRA (17/2016. HASZNÁLT LAKÁSOS CSOK KORMÁNYRENDELET MÓDOSÍTÁSA) PIROSÍTVA AZOK A FELTÉTELEK, MELYEK MEGEGYEZNEK AZ ÚJ LAKÁS VÁSÁRLÁSÁRA VAGY ÉPÍTÉSÉRE NYÚJTOTT OTK FELTÉTELEKKEL </vt:lpstr>
      <vt:lpstr>OTTHONTEREMTÉSI TÁMOGATÁS BŐVÍTÉSE I. – OTTHONTEREMTÉSI KAMATTÁMOGATOTT KÖLCSÖNÖK HASZNÁLT LAKÁS VÁSÁRLÁSÁRA (17/2016. HASZNÁLT LAKÁSOS CSOK KORMÁNYRENDELET MÓDOSÍTÁSA) PIROSÍTVA AZOK A FELTÉTELEK, MELYEK MEGEGYEZNEK AZ ÚJ LAKÁS VÁSÁRLÁSÁRA VAGY ÉPÍTÉSÉRE NYÚJTOTT OTK FELTÉTELEKKEL </vt:lpstr>
      <vt:lpstr>CSOK VÁLTOZÁSOK – A 16/2016. ÉS A 17/2016. KORMÁNYRENDELETEK CSALÁDI OTTHONTEREMTÉSI KEDVEZMÉNY VÁLTOZÁSAI HASZNÁLT LAKÁS VÁSÁRLÁS, HASZNÁLT LAKÁS BŐVÍTÉS, ÚJ LAKÁS VÁSÁRLÁS, ÚJ LAKÁS ÉPÍTÉS – 2019.07.01-TŐL </vt:lpstr>
      <vt:lpstr>CSOK VÁLTOZÁSOK – A 16/2016. ÉS A 17/2016. KORMÁNYRENDELETEK CSALÁDI OTTHONTEREMTÉSI KEDVEZMÉNY VÁLTOZÁSAI HASZNÁLT LAKÁS VÁSÁRLÁS, HASZNÁLT LAKÁS BŐVÍTÉS, ÚJ LAKÁS VÁSÁRLÁS, ÚJ LAKÁS ÉPÍTÉS – 2019.07.01-TŐL (PIROSÍTVA A MINDKÉT KORMÁNYRENDELETBEN VÁLTOZÓ FELTÉTEK, HASZNÁLT LAKÁSOS FELTÉTELEK EZZEL A SZÍNNEL, ÚJ LAKÁSOS FELTÉTELEK EZZEL A SZÍNNEL JELÖLVE) </vt:lpstr>
      <vt:lpstr>CSOK VÁLTOZÁSOK – A 16/2016. ÉS A 17/2016. KORMÁNYRENDELETEK CSALÁDI OTTHONTEREMTÉSI KEDVEZMÉNY VÁLTOZÁSAI HASZNÁLT LAKÁS VÁSÁRLÁS, HASZNÁLT LAKÁS BŐVÍTÉS, ÚJ LAKÁS VÁSÁRLÁS, ÚJ LAKÁS ÉPÍTÉS – 2019.07.01-TŐL </vt:lpstr>
      <vt:lpstr>OTTHONTEREMTÉSI TÁMOGATÁS BŐVÍTÉSE II. – „FALUSI” CSOK –17/2016. KORMÁNYRENDELET MÓDOSÍTÁSA (HATÁLYBA LÉPÉS: 2019.07.01. – BEVEZETÉSI DÁTUM 2019.09.01.)</vt:lpstr>
      <vt:lpstr>OTTHONTEREMTÉSI TÁMOGATÁS BŐVÍTÉSE II. – „FALUSI” CSOK –17/2016. KORMÁNYRENDELET MÓDOSÍTÁSA (HATÁLYBA LÉPÉS: 2019.07.01. – BEVEZETÉSI DÁTUM 2019.09.01.)</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Kovács Gergely</dc:creator>
  <cp:lastModifiedBy>Herczog, Monika (GE Capital)</cp:lastModifiedBy>
  <cp:revision>692</cp:revision>
  <dcterms:created xsi:type="dcterms:W3CDTF">2015-09-08T08:14:57Z</dcterms:created>
  <dcterms:modified xsi:type="dcterms:W3CDTF">2019-06-28T14:31:43Z</dcterms:modified>
</cp:coreProperties>
</file>